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tags/tag1.xml" ContentType="application/vnd.openxmlformats-officedocument.presentationml.tags+xml"/>
  <Override PartName="/ppt/notesSlides/notesSlide166.xml" ContentType="application/vnd.openxmlformats-officedocument.presentationml.notesSlide+xml"/>
  <Override PartName="/ppt/tags/tag2.xml" ContentType="application/vnd.openxmlformats-officedocument.presentationml.tags+xml"/>
  <Override PartName="/ppt/notesSlides/notesSlide167.xml" ContentType="application/vnd.openxmlformats-officedocument.presentationml.notesSlide+xml"/>
  <Override PartName="/ppt/tags/tag3.xml" ContentType="application/vnd.openxmlformats-officedocument.presentationml.tags+xml"/>
  <Override PartName="/ppt/notesSlides/notesSlide168.xml" ContentType="application/vnd.openxmlformats-officedocument.presentationml.notesSlide+xml"/>
  <Override PartName="/ppt/tags/tag4.xml" ContentType="application/vnd.openxmlformats-officedocument.presentationml.tags+xml"/>
  <Override PartName="/ppt/notesSlides/notesSlide169.xml" ContentType="application/vnd.openxmlformats-officedocument.presentationml.notesSlide+xml"/>
  <Override PartName="/ppt/tags/tag5.xml" ContentType="application/vnd.openxmlformats-officedocument.presentationml.tags+xml"/>
  <Override PartName="/ppt/notesSlides/notesSlide170.xml" ContentType="application/vnd.openxmlformats-officedocument.presentationml.notesSlide+xml"/>
  <Override PartName="/ppt/tags/tag6.xml" ContentType="application/vnd.openxmlformats-officedocument.presentationml.tags+xml"/>
  <Override PartName="/ppt/notesSlides/notesSlide171.xml" ContentType="application/vnd.openxmlformats-officedocument.presentationml.notesSlide+xml"/>
  <Override PartName="/ppt/tags/tag7.xml" ContentType="application/vnd.openxmlformats-officedocument.presentationml.tags+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620" r:id="rId167"/>
    <p:sldId id="621" r:id="rId168"/>
    <p:sldId id="622" r:id="rId169"/>
    <p:sldId id="626" r:id="rId170"/>
    <p:sldId id="623" r:id="rId171"/>
    <p:sldId id="624" r:id="rId172"/>
    <p:sldId id="625" r:id="rId173"/>
    <p:sldId id="421" r:id="rId174"/>
    <p:sldId id="422" r:id="rId175"/>
    <p:sldId id="423" r:id="rId176"/>
    <p:sldId id="424" r:id="rId177"/>
    <p:sldId id="425" r:id="rId178"/>
    <p:sldId id="426" r:id="rId179"/>
    <p:sldId id="427" r:id="rId180"/>
    <p:sldId id="428" r:id="rId181"/>
    <p:sldId id="429" r:id="rId182"/>
    <p:sldId id="430" r:id="rId183"/>
    <p:sldId id="431" r:id="rId184"/>
    <p:sldId id="432" r:id="rId185"/>
    <p:sldId id="433" r:id="rId186"/>
    <p:sldId id="434" r:id="rId187"/>
    <p:sldId id="435" r:id="rId188"/>
    <p:sldId id="436" r:id="rId189"/>
    <p:sldId id="437" r:id="rId190"/>
    <p:sldId id="438" r:id="rId191"/>
    <p:sldId id="439" r:id="rId192"/>
    <p:sldId id="440" r:id="rId193"/>
    <p:sldId id="441" r:id="rId194"/>
    <p:sldId id="442" r:id="rId195"/>
    <p:sldId id="443" r:id="rId196"/>
    <p:sldId id="444" r:id="rId197"/>
    <p:sldId id="445" r:id="rId198"/>
    <p:sldId id="446" r:id="rId199"/>
    <p:sldId id="447" r:id="rId200"/>
    <p:sldId id="448" r:id="rId201"/>
    <p:sldId id="449" r:id="rId202"/>
    <p:sldId id="450" r:id="rId203"/>
    <p:sldId id="451" r:id="rId204"/>
    <p:sldId id="452" r:id="rId205"/>
    <p:sldId id="453" r:id="rId206"/>
    <p:sldId id="454" r:id="rId207"/>
    <p:sldId id="455" r:id="rId208"/>
    <p:sldId id="456" r:id="rId209"/>
    <p:sldId id="457" r:id="rId210"/>
    <p:sldId id="458" r:id="rId211"/>
    <p:sldId id="459" r:id="rId212"/>
    <p:sldId id="460" r:id="rId213"/>
    <p:sldId id="461" r:id="rId214"/>
    <p:sldId id="462" r:id="rId215"/>
    <p:sldId id="463" r:id="rId216"/>
    <p:sldId id="464" r:id="rId217"/>
    <p:sldId id="465" r:id="rId218"/>
    <p:sldId id="466" r:id="rId219"/>
    <p:sldId id="467" r:id="rId220"/>
    <p:sldId id="468" r:id="rId221"/>
    <p:sldId id="469" r:id="rId222"/>
    <p:sldId id="470" r:id="rId223"/>
    <p:sldId id="471" r:id="rId224"/>
    <p:sldId id="472" r:id="rId225"/>
    <p:sldId id="473" r:id="rId226"/>
    <p:sldId id="474" r:id="rId227"/>
    <p:sldId id="475" r:id="rId228"/>
    <p:sldId id="476" r:id="rId229"/>
    <p:sldId id="477" r:id="rId230"/>
    <p:sldId id="478" r:id="rId231"/>
    <p:sldId id="479" r:id="rId232"/>
    <p:sldId id="480" r:id="rId233"/>
    <p:sldId id="481" r:id="rId234"/>
    <p:sldId id="482" r:id="rId235"/>
    <p:sldId id="483" r:id="rId236"/>
    <p:sldId id="484" r:id="rId237"/>
    <p:sldId id="485" r:id="rId238"/>
    <p:sldId id="486" r:id="rId239"/>
    <p:sldId id="487" r:id="rId240"/>
    <p:sldId id="488" r:id="rId241"/>
    <p:sldId id="489" r:id="rId242"/>
    <p:sldId id="490" r:id="rId243"/>
    <p:sldId id="491" r:id="rId244"/>
    <p:sldId id="492" r:id="rId245"/>
    <p:sldId id="493" r:id="rId246"/>
    <p:sldId id="494" r:id="rId247"/>
    <p:sldId id="495" r:id="rId248"/>
    <p:sldId id="496" r:id="rId249"/>
    <p:sldId id="497" r:id="rId250"/>
    <p:sldId id="498" r:id="rId251"/>
    <p:sldId id="499" r:id="rId252"/>
    <p:sldId id="500" r:id="rId253"/>
    <p:sldId id="501" r:id="rId254"/>
    <p:sldId id="502" r:id="rId255"/>
    <p:sldId id="503" r:id="rId256"/>
    <p:sldId id="504" r:id="rId257"/>
    <p:sldId id="505" r:id="rId258"/>
    <p:sldId id="506" r:id="rId259"/>
    <p:sldId id="507" r:id="rId260"/>
    <p:sldId id="508" r:id="rId261"/>
    <p:sldId id="509" r:id="rId262"/>
    <p:sldId id="510" r:id="rId263"/>
    <p:sldId id="511" r:id="rId264"/>
    <p:sldId id="512" r:id="rId265"/>
    <p:sldId id="513" r:id="rId266"/>
    <p:sldId id="514" r:id="rId267"/>
    <p:sldId id="515" r:id="rId268"/>
    <p:sldId id="516" r:id="rId269"/>
    <p:sldId id="517" r:id="rId270"/>
    <p:sldId id="518" r:id="rId271"/>
    <p:sldId id="519" r:id="rId272"/>
    <p:sldId id="520" r:id="rId273"/>
    <p:sldId id="521" r:id="rId274"/>
    <p:sldId id="522" r:id="rId275"/>
    <p:sldId id="523" r:id="rId276"/>
    <p:sldId id="524" r:id="rId277"/>
    <p:sldId id="525" r:id="rId278"/>
    <p:sldId id="526" r:id="rId279"/>
    <p:sldId id="527" r:id="rId280"/>
    <p:sldId id="528" r:id="rId281"/>
    <p:sldId id="529" r:id="rId282"/>
    <p:sldId id="530" r:id="rId283"/>
    <p:sldId id="531" r:id="rId284"/>
    <p:sldId id="532" r:id="rId285"/>
    <p:sldId id="533" r:id="rId286"/>
    <p:sldId id="534" r:id="rId287"/>
    <p:sldId id="535" r:id="rId288"/>
    <p:sldId id="536" r:id="rId289"/>
    <p:sldId id="537" r:id="rId290"/>
    <p:sldId id="538" r:id="rId291"/>
    <p:sldId id="539" r:id="rId292"/>
    <p:sldId id="540" r:id="rId293"/>
    <p:sldId id="541" r:id="rId294"/>
    <p:sldId id="542" r:id="rId295"/>
    <p:sldId id="543" r:id="rId296"/>
    <p:sldId id="544" r:id="rId297"/>
    <p:sldId id="545" r:id="rId298"/>
    <p:sldId id="546" r:id="rId299"/>
    <p:sldId id="547" r:id="rId300"/>
    <p:sldId id="548" r:id="rId301"/>
    <p:sldId id="549" r:id="rId302"/>
    <p:sldId id="550" r:id="rId303"/>
    <p:sldId id="551" r:id="rId304"/>
    <p:sldId id="552" r:id="rId305"/>
    <p:sldId id="553" r:id="rId306"/>
    <p:sldId id="554" r:id="rId307"/>
    <p:sldId id="555" r:id="rId308"/>
    <p:sldId id="556" r:id="rId309"/>
    <p:sldId id="557" r:id="rId310"/>
    <p:sldId id="558" r:id="rId311"/>
    <p:sldId id="559" r:id="rId312"/>
    <p:sldId id="560" r:id="rId313"/>
    <p:sldId id="561" r:id="rId314"/>
    <p:sldId id="562" r:id="rId315"/>
    <p:sldId id="563" r:id="rId316"/>
    <p:sldId id="564" r:id="rId317"/>
    <p:sldId id="565" r:id="rId318"/>
    <p:sldId id="566" r:id="rId319"/>
    <p:sldId id="567" r:id="rId320"/>
    <p:sldId id="568" r:id="rId321"/>
    <p:sldId id="569" r:id="rId322"/>
    <p:sldId id="570" r:id="rId323"/>
    <p:sldId id="571" r:id="rId324"/>
    <p:sldId id="572" r:id="rId325"/>
    <p:sldId id="573" r:id="rId326"/>
    <p:sldId id="574" r:id="rId327"/>
    <p:sldId id="575" r:id="rId328"/>
    <p:sldId id="576" r:id="rId329"/>
    <p:sldId id="577" r:id="rId330"/>
    <p:sldId id="578" r:id="rId331"/>
    <p:sldId id="579" r:id="rId332"/>
    <p:sldId id="580" r:id="rId333"/>
    <p:sldId id="581" r:id="rId334"/>
    <p:sldId id="582" r:id="rId335"/>
    <p:sldId id="583" r:id="rId336"/>
    <p:sldId id="584" r:id="rId337"/>
    <p:sldId id="585" r:id="rId338"/>
    <p:sldId id="586" r:id="rId339"/>
    <p:sldId id="587" r:id="rId340"/>
    <p:sldId id="588" r:id="rId341"/>
    <p:sldId id="589" r:id="rId342"/>
    <p:sldId id="590" r:id="rId343"/>
    <p:sldId id="591" r:id="rId344"/>
    <p:sldId id="592" r:id="rId345"/>
    <p:sldId id="593" r:id="rId346"/>
    <p:sldId id="594" r:id="rId347"/>
    <p:sldId id="595" r:id="rId348"/>
    <p:sldId id="596" r:id="rId349"/>
    <p:sldId id="597" r:id="rId350"/>
    <p:sldId id="598" r:id="rId351"/>
    <p:sldId id="599" r:id="rId352"/>
    <p:sldId id="600" r:id="rId353"/>
    <p:sldId id="601" r:id="rId354"/>
    <p:sldId id="602" r:id="rId355"/>
    <p:sldId id="603" r:id="rId356"/>
    <p:sldId id="604" r:id="rId357"/>
    <p:sldId id="605" r:id="rId358"/>
    <p:sldId id="606" r:id="rId359"/>
    <p:sldId id="607" r:id="rId360"/>
    <p:sldId id="608" r:id="rId361"/>
    <p:sldId id="609" r:id="rId362"/>
    <p:sldId id="610" r:id="rId363"/>
    <p:sldId id="611" r:id="rId364"/>
    <p:sldId id="612" r:id="rId365"/>
    <p:sldId id="613" r:id="rId366"/>
    <p:sldId id="614" r:id="rId367"/>
    <p:sldId id="615" r:id="rId368"/>
    <p:sldId id="616" r:id="rId369"/>
    <p:sldId id="617" r:id="rId370"/>
    <p:sldId id="618" r:id="rId371"/>
    <p:sldId id="619" r:id="rId372"/>
  </p:sldIdLst>
  <p:sldSz cx="9144000" cy="5143500" type="screen16x9"/>
  <p:notesSz cx="6858000" cy="9144000"/>
  <p:embeddedFontLst>
    <p:embeddedFont>
      <p:font typeface="Arial Black" panose="020B0A04020102020204" pitchFamily="34" charset="0"/>
      <p:regular r:id="rId374"/>
      <p:bold r:id="rId375"/>
    </p:embeddedFont>
    <p:embeddedFont>
      <p:font typeface="Georgia" panose="02040502050405020303" pitchFamily="18" charset="0"/>
      <p:regular r:id="rId376"/>
      <p:bold r:id="rId377"/>
      <p:italic r:id="rId378"/>
      <p:boldItalic r:id="rId379"/>
    </p:embeddedFont>
    <p:embeddedFont>
      <p:font typeface="Merriweather" panose="00000500000000000000" pitchFamily="2" charset="0"/>
      <p:regular r:id="rId380"/>
      <p:bold r:id="rId381"/>
      <p:italic r:id="rId382"/>
      <p:boldItalic r:id="rId383"/>
    </p:embeddedFont>
    <p:embeddedFont>
      <p:font typeface="Roboto" panose="02000000000000000000" pitchFamily="2" charset="0"/>
      <p:regular r:id="rId384"/>
      <p:bold r:id="rId385"/>
      <p:italic r:id="rId386"/>
      <p:boldItalic r:id="rId387"/>
    </p:embeddedFont>
    <p:embeddedFont>
      <p:font typeface="Ubuntu" panose="020B0504030602030204" pitchFamily="34" charset="0"/>
      <p:regular r:id="rId388"/>
      <p:bold r:id="rId389"/>
      <p:italic r:id="rId390"/>
      <p:boldItalic r:id="rId3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22DA2F-F84A-42AF-A999-F6CB72A1B8F0}">
  <a:tblStyle styleId="{1922DA2F-F84A-42AF-A999-F6CB72A1B8F0}" styleName="Table_0">
    <a:wholeTbl>
      <a:tcTxStyle b="off" i="off">
        <a:font>
          <a:latin typeface="Arial"/>
          <a:ea typeface="Arial"/>
          <a:cs typeface="Arial"/>
        </a:font>
        <a:srgbClr val="000000"/>
      </a:tcTxStyle>
      <a:tcStyle>
        <a:tcBdr>
          <a:left>
            <a:ln w="9525" cap="flat" cmpd="sng">
              <a:solidFill>
                <a:srgbClr val="999999"/>
              </a:solidFill>
              <a:prstDash val="solid"/>
              <a:round/>
              <a:headEnd type="none" w="sm" len="sm"/>
              <a:tailEnd type="none" w="sm" len="sm"/>
            </a:ln>
          </a:left>
          <a:right>
            <a:ln w="9525" cap="flat" cmpd="sng">
              <a:solidFill>
                <a:srgbClr val="999999"/>
              </a:solidFill>
              <a:prstDash val="solid"/>
              <a:round/>
              <a:headEnd type="none" w="sm" len="sm"/>
              <a:tailEnd type="none" w="sm" len="sm"/>
            </a:ln>
          </a:right>
          <a:top>
            <a:ln w="9525" cap="flat" cmpd="sng">
              <a:solidFill>
                <a:srgbClr val="999999"/>
              </a:solidFill>
              <a:prstDash val="solid"/>
              <a:round/>
              <a:headEnd type="none" w="sm" len="sm"/>
              <a:tailEnd type="none" w="sm" len="sm"/>
            </a:ln>
          </a:top>
          <a:bottom>
            <a:ln w="9525" cap="flat" cmpd="sng">
              <a:solidFill>
                <a:srgbClr val="999999"/>
              </a:solidFill>
              <a:prstDash val="solid"/>
              <a:round/>
              <a:headEnd type="none" w="sm" len="sm"/>
              <a:tailEnd type="none" w="sm" len="sm"/>
            </a:ln>
          </a:bottom>
          <a:insideH>
            <a:ln w="9525" cap="flat" cmpd="sng">
              <a:solidFill>
                <a:srgbClr val="999999"/>
              </a:solidFill>
              <a:prstDash val="solid"/>
              <a:round/>
              <a:headEnd type="none" w="sm" len="sm"/>
              <a:tailEnd type="none" w="sm" len="sm"/>
            </a:ln>
          </a:insideH>
          <a:insideV>
            <a:ln w="9525" cap="flat" cmpd="sng">
              <a:solidFill>
                <a:srgbClr val="999999"/>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6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font" Target="fonts/font4.fntdata"/><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font" Target="fonts/font15.fntdata"/><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font" Target="fonts/font6.fntdata"/><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font" Target="fonts/font17.fntdata"/><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font" Target="fonts/font8.fntdata"/><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presProps" Target="presProps.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viewProps" Target="viewProp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font" Target="fonts/font10.fntdata"/><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notesMaster" Target="notesMasters/notesMaster1.xml"/><Relationship Id="rId394"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font" Target="fonts/font11.fntdata"/><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font" Target="fonts/font1.fntdata"/><Relationship Id="rId395" Type="http://schemas.openxmlformats.org/officeDocument/2006/relationships/tableStyles" Target="tableStyle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font" Target="fonts/font12.fntdata"/><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font" Target="fonts/font2.fntdata"/><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font" Target="fonts/font13.fntdata"/><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font" Target="fonts/font3.fntdata"/><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font" Target="fonts/font14.fntdata"/><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font" Target="fonts/font5.fntdata"/><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font" Target="fonts/font16.fntdata"/><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font" Target="fonts/font7.fntdata"/><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font" Target="fonts/font18.fntdata"/><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dpi.com/1422-0067/23/21/1292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dpi.com/1422-0067/23/21/1292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dpi.com/1422-0067/23/21/1292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dpi.com/1422-0067/23/21/1292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dpi.com/1422-0067/23/21/1292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dpi.com/1422-0067/23/21/1292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4230495128_0_5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4230495128_0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u="sng">
                <a:solidFill>
                  <a:schemeClr val="hlink"/>
                </a:solidFill>
                <a:highlight>
                  <a:srgbClr val="FFFFFF"/>
                </a:highlight>
                <a:hlinkClick r:id="rId3"/>
              </a:rPr>
              <a:t>https://www.mdpi.com/1422-0067/23/21/12924</a:t>
            </a:r>
            <a:endParaRPr sz="1000" b="1">
              <a:solidFill>
                <a:srgbClr val="222222"/>
              </a:solidFill>
              <a:highlight>
                <a:srgbClr val="FFFFFF"/>
              </a:highlight>
            </a:endParaRPr>
          </a:p>
          <a:p>
            <a:pPr marL="0" lvl="0" indent="0" algn="l" rtl="0">
              <a:spcBef>
                <a:spcPts val="0"/>
              </a:spcBef>
              <a:spcAft>
                <a:spcPts val="0"/>
              </a:spcAft>
              <a:buNone/>
            </a:pPr>
            <a:r>
              <a:rPr lang="en" sz="1000" b="1">
                <a:solidFill>
                  <a:srgbClr val="222222"/>
                </a:solidFill>
                <a:highlight>
                  <a:srgbClr val="FFFFFF"/>
                </a:highlight>
              </a:rPr>
              <a:t>Figure 5.</a:t>
            </a:r>
            <a:r>
              <a:rPr lang="en" sz="1000">
                <a:solidFill>
                  <a:srgbClr val="222222"/>
                </a:solidFill>
                <a:highlight>
                  <a:srgbClr val="FFFFFF"/>
                </a:highlight>
              </a:rPr>
              <a:t> Amyloid beta and tau protein at the synapse. In Alzheimer’s disease, amyloid precursor protein is processed into amyloid beta peptides that accumulate inside and outside the neuronal cells and form plaques. The deposition of amyloid plaques in the vicinity of the synapse causes synaptic loss and dysfunction. Moreover, glutamate recycling is also dysregulated in the presence of pathological amyloid beta levels in neurons. The soluble, hyperphosphorylated tau protein can directly move across the plasma membrane, or by another mechanism where the formation of nanotubules helps the translocation of tau intracellularly. The synergetic pathology of Aβ and tau at synapse causes synaptic loss and dysfunction.</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27a890c60dd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27a890c60dd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27a890c60dd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g27a890c60dd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27a890c60dd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27a890c60dd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27a890c60dd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27a890c60dd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27a890c60dd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27a890c60dd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g27a890c60dd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8" name="Google Shape;1628;g27a890c60dd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27a890c60dd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27a890c60dd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27a890c60dd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 name="Google Shape;1640;g27a890c60dd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27a890c60dd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27a890c60dd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27a890c60dd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27a890c60dd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230495128_0_6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4230495128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u="sng">
                <a:solidFill>
                  <a:schemeClr val="hlink"/>
                </a:solidFill>
                <a:highlight>
                  <a:srgbClr val="FFFFFF"/>
                </a:highlight>
                <a:hlinkClick r:id="rId3"/>
              </a:rPr>
              <a:t>https://www.mdpi.com/1422-0067/23/21/12924</a:t>
            </a:r>
            <a:endParaRPr sz="1000" b="1">
              <a:solidFill>
                <a:srgbClr val="222222"/>
              </a:solidFill>
              <a:highlight>
                <a:srgbClr val="FFFFFF"/>
              </a:highlight>
            </a:endParaRPr>
          </a:p>
          <a:p>
            <a:pPr marL="0" lvl="0" indent="0" algn="l" rtl="0">
              <a:spcBef>
                <a:spcPts val="0"/>
              </a:spcBef>
              <a:spcAft>
                <a:spcPts val="0"/>
              </a:spcAft>
              <a:buNone/>
            </a:pPr>
            <a:r>
              <a:rPr lang="en" sz="1000" b="1">
                <a:solidFill>
                  <a:srgbClr val="222222"/>
                </a:solidFill>
                <a:highlight>
                  <a:srgbClr val="FFFFFF"/>
                </a:highlight>
              </a:rPr>
              <a:t>Figure 5.</a:t>
            </a:r>
            <a:r>
              <a:rPr lang="en" sz="1000">
                <a:solidFill>
                  <a:srgbClr val="222222"/>
                </a:solidFill>
                <a:highlight>
                  <a:srgbClr val="FFFFFF"/>
                </a:highlight>
              </a:rPr>
              <a:t> Amyloid beta and tau protein at the synapse. In Alzheimer’s disease, amyloid precursor protein is processed into amyloid beta peptides that accumulate inside and outside the neuronal cells and form plaques. The deposition of amyloid plaques in the vicinity of the synapse causes synaptic loss and dysfunction. Moreover, glutamate recycling is also dysregulated in the presence of pathological amyloid beta levels in neurons. The soluble, hyperphosphorylated tau protein can directly move across the plasma membrane, or by another mechanism where the formation of nanotubules helps the translocation of tau intracellularly. The synergetic pathology of Aβ and tau at synapse causes synaptic loss and dysfunction.</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27a890c60dd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27a890c60dd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27a890c60dd_0_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6" name="Google Shape;1706;g27a890c60dd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g27a890c60dd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1" name="Google Shape;1761;g27a890c60dd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27a890c60dd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27a890c60dd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27a890c60dd_0_5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27a890c60dd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g27a890c60dd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8" name="Google Shape;1838;g27a890c60dd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27a890c60dd_0_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27a890c60dd_0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g27a890c60dd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2" name="Google Shape;1852;g27a890c60dd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27a890c60dd_0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9" name="Google Shape;1859;g27a890c60dd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g27a890c60dd_0_5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6" name="Google Shape;1866;g27a890c60dd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4230495128_0_6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4230495128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u="sng">
                <a:solidFill>
                  <a:schemeClr val="hlink"/>
                </a:solidFill>
                <a:highlight>
                  <a:srgbClr val="FFFFFF"/>
                </a:highlight>
                <a:hlinkClick r:id="rId3"/>
              </a:rPr>
              <a:t>https://www.mdpi.com/1422-0067/23/21/12924</a:t>
            </a:r>
            <a:endParaRPr sz="1000" b="1">
              <a:solidFill>
                <a:srgbClr val="222222"/>
              </a:solidFill>
              <a:highlight>
                <a:srgbClr val="FFFFFF"/>
              </a:highlight>
            </a:endParaRPr>
          </a:p>
          <a:p>
            <a:pPr marL="0" lvl="0" indent="0" algn="l" rtl="0">
              <a:spcBef>
                <a:spcPts val="0"/>
              </a:spcBef>
              <a:spcAft>
                <a:spcPts val="0"/>
              </a:spcAft>
              <a:buNone/>
            </a:pPr>
            <a:r>
              <a:rPr lang="en" sz="1000" b="1">
                <a:solidFill>
                  <a:srgbClr val="222222"/>
                </a:solidFill>
                <a:highlight>
                  <a:srgbClr val="FFFFFF"/>
                </a:highlight>
              </a:rPr>
              <a:t>Figure 5.</a:t>
            </a:r>
            <a:r>
              <a:rPr lang="en" sz="1000">
                <a:solidFill>
                  <a:srgbClr val="222222"/>
                </a:solidFill>
                <a:highlight>
                  <a:srgbClr val="FFFFFF"/>
                </a:highlight>
              </a:rPr>
              <a:t> Amyloid beta and tau protein at the synapse. In Alzheimer’s disease, amyloid precursor protein is processed into amyloid beta peptides that accumulate inside and outside the neuronal cells and form plaques. The deposition of amyloid plaques in the vicinity of the synapse causes synaptic loss and dysfunction. Moreover, glutamate recycling is also dysregulated in the presence of pathological amyloid beta levels in neurons. The soluble, hyperphosphorylated tau protein can directly move across the plasma membrane, or by another mechanism where the formation of nanotubules helps the translocation of tau intracellularly. The synergetic pathology of Aβ and tau at synapse causes synaptic loss and dysfunction.</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27a890c60dd_0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3" name="Google Shape;1873;g27a890c60dd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27a890c60dd_0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27a890c60dd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g27a890c60dd_0_5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7" name="Google Shape;1887;g27a890c60dd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27a890c60dd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27a890c60dd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27a890c60dd_0_6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27a890c60dd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27a890c60dd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27a890c60dd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g27a890c60dd_0_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5" name="Google Shape;1915;g27a890c60dd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Google Shape;1921;g27a890c60dd_0_6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2" name="Google Shape;1922;g27a890c60dd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27a890c60dd_0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27a890c60dd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g27a890c60dd_0_6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6" name="Google Shape;1936;g27a890c60dd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4230495128_0_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4230495128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282828"/>
                </a:solidFill>
                <a:highlight>
                  <a:srgbClr val="FFFFFF"/>
                </a:highlight>
                <a:latin typeface="Georgia"/>
                <a:ea typeface="Georgia"/>
                <a:cs typeface="Georgia"/>
                <a:sym typeface="Georgia"/>
              </a:rPr>
              <a:t>FIGURE 1. Intercellular transmission of pathological amyloid-β (Aβ) and tau proteins. Seeds of pathological proteins can be released at the presynaptic level: (1) in exosomes after the fusion of Multivesicular bodies (MVBs) with plasma membrane (PM); (2) in larger vesicles called ectosomes; (3) as naked protein freely crossing the PM; or (4) can be transferred </a:t>
            </a:r>
            <a:r>
              <a:rPr lang="en" sz="1050" i="1">
                <a:solidFill>
                  <a:srgbClr val="282828"/>
                </a:solidFill>
                <a:highlight>
                  <a:srgbClr val="FFFFFF"/>
                </a:highlight>
              </a:rPr>
              <a:t>via</a:t>
            </a:r>
            <a:r>
              <a:rPr lang="en" sz="1050">
                <a:solidFill>
                  <a:srgbClr val="282828"/>
                </a:solidFill>
                <a:highlight>
                  <a:srgbClr val="FFFFFF"/>
                </a:highlight>
                <a:latin typeface="Georgia"/>
                <a:ea typeface="Georgia"/>
                <a:cs typeface="Georgia"/>
                <a:sym typeface="Georgia"/>
              </a:rPr>
              <a:t> tunneling nanotubes. Mechanisms of up-take by recipient neurons include; (5) receptors-mediated endocytosis; (6) bulk-endocytosis; (7) fluid-phase translocation; (8) macropinocytosis mediated by heparan sulfate proteoglycans (HSPGs); and (9) fusion of large tau-containing large vescicles with PM. (10) Intraneuronal Aβ seeds can trigger or enhance the formation of tau pathological aggregates. The transmission process can be modulated by multiple factors, including glial cells.</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27aff254733_0_1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27aff254733_0_1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5"/>
        <p:cNvGrpSpPr/>
        <p:nvPr/>
      </p:nvGrpSpPr>
      <p:grpSpPr>
        <a:xfrm>
          <a:off x="0" y="0"/>
          <a:ext cx="0" cy="0"/>
          <a:chOff x="0" y="0"/>
          <a:chExt cx="0" cy="0"/>
        </a:xfrm>
      </p:grpSpPr>
      <p:sp>
        <p:nvSpPr>
          <p:cNvPr id="1946" name="Google Shape;1946;g24230495128_0_10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7" name="Google Shape;1947;g24230495128_0_1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27bfe9a4a33_0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27bfe9a4a33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4"/>
        <p:cNvGrpSpPr/>
        <p:nvPr/>
      </p:nvGrpSpPr>
      <p:grpSpPr>
        <a:xfrm>
          <a:off x="0" y="0"/>
          <a:ext cx="0" cy="0"/>
          <a:chOff x="0" y="0"/>
          <a:chExt cx="0" cy="0"/>
        </a:xfrm>
      </p:grpSpPr>
      <p:sp>
        <p:nvSpPr>
          <p:cNvPr id="1965" name="Google Shape;1965;g27aff254733_0_14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6" name="Google Shape;1966;g27aff254733_0_1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Google Shape;1994;g24230495128_0_10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5" name="Google Shape;1995;g24230495128_0_1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g24230495128_0_1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5" name="Google Shape;2025;g24230495128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g24230495128_0_1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4" name="Google Shape;2064;g24230495128_0_1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24230495128_0_13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24230495128_0_1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24230495128_0_1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8" name="Google Shape;2148;g24230495128_0_1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g24230495128_0_1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5" name="Google Shape;2195;g24230495128_0_1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4230495128_0_6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4230495128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282828"/>
                </a:solidFill>
                <a:highlight>
                  <a:srgbClr val="FFFFFF"/>
                </a:highlight>
                <a:latin typeface="Georgia"/>
                <a:ea typeface="Georgia"/>
                <a:cs typeface="Georgia"/>
                <a:sym typeface="Georgia"/>
              </a:rPr>
              <a:t>FIGURE 1. Intercellular transmission of pathological amyloid-β (Aβ) and tau proteins. Seeds of pathological proteins can be released at the presynaptic level: (1) in exosomes after the fusion of Multivesicular bodies (MVBs) with plasma membrane (PM); (2) in larger vesicles called ectosomes; (3) as naked protein freely crossing the PM; or (4) can be transferred </a:t>
            </a:r>
            <a:r>
              <a:rPr lang="en" sz="1050" i="1">
                <a:solidFill>
                  <a:srgbClr val="282828"/>
                </a:solidFill>
                <a:highlight>
                  <a:srgbClr val="FFFFFF"/>
                </a:highlight>
              </a:rPr>
              <a:t>via</a:t>
            </a:r>
            <a:r>
              <a:rPr lang="en" sz="1050">
                <a:solidFill>
                  <a:srgbClr val="282828"/>
                </a:solidFill>
                <a:highlight>
                  <a:srgbClr val="FFFFFF"/>
                </a:highlight>
                <a:latin typeface="Georgia"/>
                <a:ea typeface="Georgia"/>
                <a:cs typeface="Georgia"/>
                <a:sym typeface="Georgia"/>
              </a:rPr>
              <a:t> tunneling nanotubes. Mechanisms of up-take by recipient neurons include; (5) receptors-mediated endocytosis; (6) bulk-endocytosis; (7) fluid-phase translocation; (8) macropinocytosis mediated by heparan sulfate proteoglycans (HSPGs); and (9) fusion of large tau-containing large vescicles with PM. (10) Intraneuronal Aβ seeds can trigger or enhance the formation of tau pathological aggregates. The transmission process can be modulated by multiple factors, including glial cells.</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24230495128_0_1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24230495128_0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3"/>
        <p:cNvGrpSpPr/>
        <p:nvPr/>
      </p:nvGrpSpPr>
      <p:grpSpPr>
        <a:xfrm>
          <a:off x="0" y="0"/>
          <a:ext cx="0" cy="0"/>
          <a:chOff x="0" y="0"/>
          <a:chExt cx="0" cy="0"/>
        </a:xfrm>
      </p:grpSpPr>
      <p:sp>
        <p:nvSpPr>
          <p:cNvPr id="2294" name="Google Shape;2294;g24230495128_0_1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5" name="Google Shape;2295;g24230495128_0_1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24230495128_0_1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24230495128_0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1"/>
        <p:cNvGrpSpPr/>
        <p:nvPr/>
      </p:nvGrpSpPr>
      <p:grpSpPr>
        <a:xfrm>
          <a:off x="0" y="0"/>
          <a:ext cx="0" cy="0"/>
          <a:chOff x="0" y="0"/>
          <a:chExt cx="0" cy="0"/>
        </a:xfrm>
      </p:grpSpPr>
      <p:sp>
        <p:nvSpPr>
          <p:cNvPr id="2402" name="Google Shape;2402;g27aff254733_0_15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3" name="Google Shape;2403;g27aff254733_0_1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24230495128_0_1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24230495128_0_1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6"/>
        <p:cNvGrpSpPr/>
        <p:nvPr/>
      </p:nvGrpSpPr>
      <p:grpSpPr>
        <a:xfrm>
          <a:off x="0" y="0"/>
          <a:ext cx="0" cy="0"/>
          <a:chOff x="0" y="0"/>
          <a:chExt cx="0" cy="0"/>
        </a:xfrm>
      </p:grpSpPr>
      <p:sp>
        <p:nvSpPr>
          <p:cNvPr id="2467" name="Google Shape;2467;g24230495128_0_15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8" name="Google Shape;2468;g24230495128_0_1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5"/>
        <p:cNvGrpSpPr/>
        <p:nvPr/>
      </p:nvGrpSpPr>
      <p:grpSpPr>
        <a:xfrm>
          <a:off x="0" y="0"/>
          <a:ext cx="0" cy="0"/>
          <a:chOff x="0" y="0"/>
          <a:chExt cx="0" cy="0"/>
        </a:xfrm>
      </p:grpSpPr>
      <p:sp>
        <p:nvSpPr>
          <p:cNvPr id="2516" name="Google Shape;2516;g24230495128_0_1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7" name="Google Shape;2517;g24230495128_0_1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27aff254733_0_18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27aff254733_0_1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9"/>
        <p:cNvGrpSpPr/>
        <p:nvPr/>
      </p:nvGrpSpPr>
      <p:grpSpPr>
        <a:xfrm>
          <a:off x="0" y="0"/>
          <a:ext cx="0" cy="0"/>
          <a:chOff x="0" y="0"/>
          <a:chExt cx="0" cy="0"/>
        </a:xfrm>
      </p:grpSpPr>
      <p:sp>
        <p:nvSpPr>
          <p:cNvPr id="2600" name="Google Shape;2600;g27aff254733_0_1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1" name="Google Shape;2601;g27aff254733_0_1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27aff254733_0_18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27aff254733_0_1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4230495128_0_6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4230495128_0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282828"/>
                </a:solidFill>
                <a:highlight>
                  <a:srgbClr val="FFFFFF"/>
                </a:highlight>
                <a:latin typeface="Georgia"/>
                <a:ea typeface="Georgia"/>
                <a:cs typeface="Georgia"/>
                <a:sym typeface="Georgia"/>
              </a:rPr>
              <a:t>FIGURE 1. Intercellular transmission of pathological amyloid-β (Aβ) and tau proteins. Seeds of pathological proteins can be released at the presynaptic level: (1) in exosomes after the fusion of Multivesicular bodies (MVBs) with plasma membrane (PM); (2) in larger vesicles called ectosomes; (3) as naked protein freely crossing the PM; or (4) can be transferred </a:t>
            </a:r>
            <a:r>
              <a:rPr lang="en" sz="1050" i="1">
                <a:solidFill>
                  <a:srgbClr val="282828"/>
                </a:solidFill>
                <a:highlight>
                  <a:srgbClr val="FFFFFF"/>
                </a:highlight>
              </a:rPr>
              <a:t>via</a:t>
            </a:r>
            <a:r>
              <a:rPr lang="en" sz="1050">
                <a:solidFill>
                  <a:srgbClr val="282828"/>
                </a:solidFill>
                <a:highlight>
                  <a:srgbClr val="FFFFFF"/>
                </a:highlight>
                <a:latin typeface="Georgia"/>
                <a:ea typeface="Georgia"/>
                <a:cs typeface="Georgia"/>
                <a:sym typeface="Georgia"/>
              </a:rPr>
              <a:t> tunneling nanotubes. Mechanisms of up-take by recipient neurons include; (5) receptors-mediated endocytosis; (6) bulk-endocytosis; (7) fluid-phase translocation; (8) macropinocytosis mediated by heparan sulfate proteoglycans (HSPGs); and (9) fusion of large tau-containing large vescicles with PM. (10) Intraneuronal Aβ seeds can trigger or enhance the formation of tau pathological aggregates. The transmission process can be modulated by multiple factors, including glial cells.</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g24230495128_0_18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3" name="Google Shape;2663;g24230495128_0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1"/>
        <p:cNvGrpSpPr/>
        <p:nvPr/>
      </p:nvGrpSpPr>
      <p:grpSpPr>
        <a:xfrm>
          <a:off x="0" y="0"/>
          <a:ext cx="0" cy="0"/>
          <a:chOff x="0" y="0"/>
          <a:chExt cx="0" cy="0"/>
        </a:xfrm>
      </p:grpSpPr>
      <p:sp>
        <p:nvSpPr>
          <p:cNvPr id="2702" name="Google Shape;2702;g24230495128_0_18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3" name="Google Shape;2703;g24230495128_0_1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1"/>
        <p:cNvGrpSpPr/>
        <p:nvPr/>
      </p:nvGrpSpPr>
      <p:grpSpPr>
        <a:xfrm>
          <a:off x="0" y="0"/>
          <a:ext cx="0" cy="0"/>
          <a:chOff x="0" y="0"/>
          <a:chExt cx="0" cy="0"/>
        </a:xfrm>
      </p:grpSpPr>
      <p:sp>
        <p:nvSpPr>
          <p:cNvPr id="2742" name="Google Shape;2742;g24230495128_0_18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3" name="Google Shape;2743;g24230495128_0_18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1"/>
        <p:cNvGrpSpPr/>
        <p:nvPr/>
      </p:nvGrpSpPr>
      <p:grpSpPr>
        <a:xfrm>
          <a:off x="0" y="0"/>
          <a:ext cx="0" cy="0"/>
          <a:chOff x="0" y="0"/>
          <a:chExt cx="0" cy="0"/>
        </a:xfrm>
      </p:grpSpPr>
      <p:sp>
        <p:nvSpPr>
          <p:cNvPr id="2782" name="Google Shape;2782;g24230495128_0_17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3" name="Google Shape;2783;g24230495128_0_1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24230495128_0_17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24230495128_0_1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1"/>
        <p:cNvGrpSpPr/>
        <p:nvPr/>
      </p:nvGrpSpPr>
      <p:grpSpPr>
        <a:xfrm>
          <a:off x="0" y="0"/>
          <a:ext cx="0" cy="0"/>
          <a:chOff x="0" y="0"/>
          <a:chExt cx="0" cy="0"/>
        </a:xfrm>
      </p:grpSpPr>
      <p:sp>
        <p:nvSpPr>
          <p:cNvPr id="2862" name="Google Shape;2862;g24230495128_0_16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3" name="Google Shape;2863;g24230495128_0_1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1"/>
        <p:cNvGrpSpPr/>
        <p:nvPr/>
      </p:nvGrpSpPr>
      <p:grpSpPr>
        <a:xfrm>
          <a:off x="0" y="0"/>
          <a:ext cx="0" cy="0"/>
          <a:chOff x="0" y="0"/>
          <a:chExt cx="0" cy="0"/>
        </a:xfrm>
      </p:grpSpPr>
      <p:sp>
        <p:nvSpPr>
          <p:cNvPr id="2902" name="Google Shape;2902;g24230495128_0_16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3" name="Google Shape;2903;g24230495128_0_1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1"/>
        <p:cNvGrpSpPr/>
        <p:nvPr/>
      </p:nvGrpSpPr>
      <p:grpSpPr>
        <a:xfrm>
          <a:off x="0" y="0"/>
          <a:ext cx="0" cy="0"/>
          <a:chOff x="0" y="0"/>
          <a:chExt cx="0" cy="0"/>
        </a:xfrm>
      </p:grpSpPr>
      <p:sp>
        <p:nvSpPr>
          <p:cNvPr id="2942" name="Google Shape;2942;g24230495128_0_19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3" name="Google Shape;2943;g24230495128_0_1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6"/>
        <p:cNvGrpSpPr/>
        <p:nvPr/>
      </p:nvGrpSpPr>
      <p:grpSpPr>
        <a:xfrm>
          <a:off x="0" y="0"/>
          <a:ext cx="0" cy="0"/>
          <a:chOff x="0" y="0"/>
          <a:chExt cx="0" cy="0"/>
        </a:xfrm>
      </p:grpSpPr>
      <p:sp>
        <p:nvSpPr>
          <p:cNvPr id="2967" name="Google Shape;2967;g24230495128_0_20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8" name="Google Shape;2968;g24230495128_0_2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1"/>
        <p:cNvGrpSpPr/>
        <p:nvPr/>
      </p:nvGrpSpPr>
      <p:grpSpPr>
        <a:xfrm>
          <a:off x="0" y="0"/>
          <a:ext cx="0" cy="0"/>
          <a:chOff x="0" y="0"/>
          <a:chExt cx="0" cy="0"/>
        </a:xfrm>
      </p:grpSpPr>
      <p:sp>
        <p:nvSpPr>
          <p:cNvPr id="2992" name="Google Shape;2992;g24230495128_0_19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3" name="Google Shape;2993;g24230495128_0_19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4230495128_0_6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4230495128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282828"/>
                </a:solidFill>
                <a:highlight>
                  <a:srgbClr val="FFFFFF"/>
                </a:highlight>
                <a:latin typeface="Georgia"/>
                <a:ea typeface="Georgia"/>
                <a:cs typeface="Georgia"/>
                <a:sym typeface="Georgia"/>
              </a:rPr>
              <a:t>FIGURE 1. Intercellular transmission of pathological amyloid-β (Aβ) and tau proteins. Seeds of pathological proteins can be released at the presynaptic level: (1) in exosomes after the fusion of Multivesicular bodies (MVBs) with plasma membrane (PM); (2) in larger vesicles called ectosomes; (3) as naked protein freely crossing the PM; or (4) can be transferred </a:t>
            </a:r>
            <a:r>
              <a:rPr lang="en" sz="1050" i="1">
                <a:solidFill>
                  <a:srgbClr val="282828"/>
                </a:solidFill>
                <a:highlight>
                  <a:srgbClr val="FFFFFF"/>
                </a:highlight>
              </a:rPr>
              <a:t>via</a:t>
            </a:r>
            <a:r>
              <a:rPr lang="en" sz="1050">
                <a:solidFill>
                  <a:srgbClr val="282828"/>
                </a:solidFill>
                <a:highlight>
                  <a:srgbClr val="FFFFFF"/>
                </a:highlight>
                <a:latin typeface="Georgia"/>
                <a:ea typeface="Georgia"/>
                <a:cs typeface="Georgia"/>
                <a:sym typeface="Georgia"/>
              </a:rPr>
              <a:t> tunneling nanotubes. Mechanisms of up-take by recipient neurons include; (5) receptors-mediated endocytosis; (6) bulk-endocytosis; (7) fluid-phase translocation; (8) macropinocytosis mediated by heparan sulfate proteoglycans (HSPGs); and (9) fusion of large tau-containing large vescicles with PM. (10) Intraneuronal Aβ seeds can trigger or enhance the formation of tau pathological aggregates. The transmission process can be modulated by multiple factors, including glial cells.</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6"/>
        <p:cNvGrpSpPr/>
        <p:nvPr/>
      </p:nvGrpSpPr>
      <p:grpSpPr>
        <a:xfrm>
          <a:off x="0" y="0"/>
          <a:ext cx="0" cy="0"/>
          <a:chOff x="0" y="0"/>
          <a:chExt cx="0" cy="0"/>
        </a:xfrm>
      </p:grpSpPr>
      <p:sp>
        <p:nvSpPr>
          <p:cNvPr id="3017" name="Google Shape;3017;g24230495128_0_19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8" name="Google Shape;3018;g24230495128_0_1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1"/>
        <p:cNvGrpSpPr/>
        <p:nvPr/>
      </p:nvGrpSpPr>
      <p:grpSpPr>
        <a:xfrm>
          <a:off x="0" y="0"/>
          <a:ext cx="0" cy="0"/>
          <a:chOff x="0" y="0"/>
          <a:chExt cx="0" cy="0"/>
        </a:xfrm>
      </p:grpSpPr>
      <p:sp>
        <p:nvSpPr>
          <p:cNvPr id="3042" name="Google Shape;3042;g24230495128_0_19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3" name="Google Shape;3043;g24230495128_0_1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6"/>
        <p:cNvGrpSpPr/>
        <p:nvPr/>
      </p:nvGrpSpPr>
      <p:grpSpPr>
        <a:xfrm>
          <a:off x="0" y="0"/>
          <a:ext cx="0" cy="0"/>
          <a:chOff x="0" y="0"/>
          <a:chExt cx="0" cy="0"/>
        </a:xfrm>
      </p:grpSpPr>
      <p:sp>
        <p:nvSpPr>
          <p:cNvPr id="3067" name="Google Shape;3067;g27aff254733_0_1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8" name="Google Shape;3068;g27aff254733_0_1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1"/>
        <p:cNvGrpSpPr/>
        <p:nvPr/>
      </p:nvGrpSpPr>
      <p:grpSpPr>
        <a:xfrm>
          <a:off x="0" y="0"/>
          <a:ext cx="0" cy="0"/>
          <a:chOff x="0" y="0"/>
          <a:chExt cx="0" cy="0"/>
        </a:xfrm>
      </p:grpSpPr>
      <p:sp>
        <p:nvSpPr>
          <p:cNvPr id="3092" name="Google Shape;3092;g27bfe9a4a33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3" name="Google Shape;3093;g27bfe9a4a33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3"/>
        <p:cNvGrpSpPr/>
        <p:nvPr/>
      </p:nvGrpSpPr>
      <p:grpSpPr>
        <a:xfrm>
          <a:off x="0" y="0"/>
          <a:ext cx="0" cy="0"/>
          <a:chOff x="0" y="0"/>
          <a:chExt cx="0" cy="0"/>
        </a:xfrm>
      </p:grpSpPr>
      <p:sp>
        <p:nvSpPr>
          <p:cNvPr id="3144" name="Google Shape;3144;g27bfe9a4a33_0_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5" name="Google Shape;3145;g27bfe9a4a33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27bfe9a4a33_0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27bfe9a4a33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da0f4f5365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da0f4f5365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Here’s another CYP enzyme.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da0f4f5365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da0f4f5365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Bobbers increase fish (PAUSE FOR GROWTH)</a:t>
            </a:r>
            <a:endParaRPr dirty="0"/>
          </a:p>
        </p:txBody>
      </p:sp>
    </p:spTree>
    <p:extLst>
      <p:ext uri="{BB962C8B-B14F-4D97-AF65-F5344CB8AC3E}">
        <p14:creationId xmlns:p14="http://schemas.microsoft.com/office/powerpoint/2010/main" val="333735233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20f0d66bc97_0_1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9" name="Google Shape;1859;g20f0d66bc97_0_1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Plug in Luvox, </a:t>
            </a:r>
          </a:p>
          <a:p>
            <a:pPr marL="0" lvl="0" indent="0" algn="l" rtl="0">
              <a:spcBef>
                <a:spcPts val="0"/>
              </a:spcBef>
              <a:spcAft>
                <a:spcPts val="0"/>
              </a:spcAft>
              <a:buNone/>
            </a:pPr>
            <a:r>
              <a:rPr lang="en" dirty="0"/>
              <a:t>an inHibitor</a:t>
            </a:r>
            <a:endParaRPr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20f0d66bc97_0_1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9" name="Google Shape;1859;g20f0d66bc97_0_1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Plug in Luvox, </a:t>
            </a:r>
          </a:p>
          <a:p>
            <a:pPr marL="0" lvl="0" indent="0" algn="l" rtl="0">
              <a:spcBef>
                <a:spcPts val="0"/>
              </a:spcBef>
              <a:spcAft>
                <a:spcPts val="0"/>
              </a:spcAft>
              <a:buNone/>
            </a:pPr>
            <a:r>
              <a:rPr lang="en" dirty="0"/>
              <a:t>an inHibitor</a:t>
            </a:r>
            <a:endParaRPr dirty="0"/>
          </a:p>
        </p:txBody>
      </p:sp>
    </p:spTree>
    <p:extLst>
      <p:ext uri="{BB962C8B-B14F-4D97-AF65-F5344CB8AC3E}">
        <p14:creationId xmlns:p14="http://schemas.microsoft.com/office/powerpoint/2010/main" val="798533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4230495128_0_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4230495128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282828"/>
                </a:solidFill>
                <a:highlight>
                  <a:srgbClr val="FFFFFF"/>
                </a:highlight>
                <a:latin typeface="Georgia"/>
                <a:ea typeface="Georgia"/>
                <a:cs typeface="Georgia"/>
                <a:sym typeface="Georgia"/>
              </a:rPr>
              <a:t>FIGURE 1. Intercellular transmission of pathological amyloid-β (Aβ) and tau proteins. Seeds of pathological proteins can be released at the presynaptic level: (1) in exosomes after the fusion of Multivesicular bodies (MVBs) with plasma membrane (PM); (2) in larger vesicles called ectosomes; (3) as naked protein freely crossing the PM; or (4) can be transferred </a:t>
            </a:r>
            <a:r>
              <a:rPr lang="en" sz="1050" i="1">
                <a:solidFill>
                  <a:srgbClr val="282828"/>
                </a:solidFill>
                <a:highlight>
                  <a:srgbClr val="FFFFFF"/>
                </a:highlight>
              </a:rPr>
              <a:t>via</a:t>
            </a:r>
            <a:r>
              <a:rPr lang="en" sz="1050">
                <a:solidFill>
                  <a:srgbClr val="282828"/>
                </a:solidFill>
                <a:highlight>
                  <a:srgbClr val="FFFFFF"/>
                </a:highlight>
                <a:latin typeface="Georgia"/>
                <a:ea typeface="Georgia"/>
                <a:cs typeface="Georgia"/>
                <a:sym typeface="Georgia"/>
              </a:rPr>
              <a:t> tunneling nanotubes. Mechanisms of up-take by recipient neurons include; (5) receptors-mediated endocytosis; (6) bulk-endocytosis; (7) fluid-phase translocation; (8) macropinocytosis mediated by heparan sulfate proteoglycans (HSPGs); and (9) fusion of large tau-containing large vescicles with PM. (10) Intraneuronal Aβ seeds can trigger or enhance the formation of tau pathological aggregates. The transmission process can be modulated by multiple factors, including glial cells.</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20f0d66bc97_0_2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20f0d66bc97_0_2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Anvils </a:t>
            </a:r>
          </a:p>
          <a:p>
            <a:pPr marL="0" lvl="0" indent="0" algn="l" rtl="0">
              <a:spcBef>
                <a:spcPts val="0"/>
              </a:spcBef>
              <a:spcAft>
                <a:spcPts val="0"/>
              </a:spcAft>
              <a:buNone/>
            </a:pPr>
            <a:r>
              <a:rPr lang="en" dirty="0"/>
              <a:t>drop </a:t>
            </a:r>
          </a:p>
          <a:p>
            <a:pPr marL="0" lvl="0" indent="0" algn="l" rtl="0">
              <a:spcBef>
                <a:spcPts val="0"/>
              </a:spcBef>
              <a:spcAft>
                <a:spcPts val="0"/>
              </a:spcAft>
              <a:buNone/>
            </a:pPr>
            <a:r>
              <a:rPr lang="en-US" dirty="0"/>
              <a:t>the blood levels</a:t>
            </a:r>
          </a:p>
          <a:p>
            <a:pPr marL="0" lvl="0" indent="0" algn="l" rtl="0">
              <a:spcBef>
                <a:spcPts val="0"/>
              </a:spcBef>
              <a:spcAft>
                <a:spcPts val="0"/>
              </a:spcAft>
              <a:buNone/>
            </a:pPr>
            <a:r>
              <a:rPr lang="en-US" dirty="0"/>
              <a:t>of fish</a:t>
            </a:r>
            <a:endParaRPr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20f0d66bc97_0_2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20f0d66bc97_0_2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“Tiger Tail” </a:t>
            </a:r>
          </a:p>
          <a:p>
            <a:pPr marL="0" lvl="0" indent="0" algn="l" rtl="0">
              <a:spcBef>
                <a:spcPts val="0"/>
              </a:spcBef>
              <a:spcAft>
                <a:spcPts val="0"/>
              </a:spcAft>
              <a:buNone/>
            </a:pPr>
            <a:r>
              <a:rPr lang="en" dirty="0"/>
              <a:t>is </a:t>
            </a:r>
          </a:p>
          <a:p>
            <a:pPr marL="0" lvl="0" indent="0" algn="l" rtl="0">
              <a:spcBef>
                <a:spcPts val="0"/>
              </a:spcBef>
              <a:spcAft>
                <a:spcPts val="0"/>
              </a:spcAft>
              <a:buNone/>
            </a:pPr>
            <a:r>
              <a:rPr lang="en" dirty="0"/>
              <a:t>an anvil</a:t>
            </a:r>
            <a:endParaRPr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20f0d66bc97_0_2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20f0d66bc97_0_2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“Tiger Tail” </a:t>
            </a:r>
          </a:p>
          <a:p>
            <a:pPr marL="0" lvl="0" indent="0" algn="l" rtl="0">
              <a:spcBef>
                <a:spcPts val="0"/>
              </a:spcBef>
              <a:spcAft>
                <a:spcPts val="0"/>
              </a:spcAft>
              <a:buNone/>
            </a:pPr>
            <a:r>
              <a:rPr lang="en" dirty="0"/>
              <a:t>is </a:t>
            </a:r>
          </a:p>
          <a:p>
            <a:pPr marL="0" lvl="0" indent="0" algn="l" rtl="0">
              <a:spcBef>
                <a:spcPts val="0"/>
              </a:spcBef>
              <a:spcAft>
                <a:spcPts val="0"/>
              </a:spcAft>
              <a:buNone/>
            </a:pPr>
            <a:r>
              <a:rPr lang="en" dirty="0"/>
              <a:t>an anvil</a:t>
            </a:r>
            <a:endParaRPr dirty="0"/>
          </a:p>
        </p:txBody>
      </p:sp>
    </p:spTree>
    <p:extLst>
      <p:ext uri="{BB962C8B-B14F-4D97-AF65-F5344CB8AC3E}">
        <p14:creationId xmlns:p14="http://schemas.microsoft.com/office/powerpoint/2010/main" val="84905452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6"/>
        <p:cNvGrpSpPr/>
        <p:nvPr/>
      </p:nvGrpSpPr>
      <p:grpSpPr>
        <a:xfrm>
          <a:off x="0" y="0"/>
          <a:ext cx="0" cy="0"/>
          <a:chOff x="0" y="0"/>
          <a:chExt cx="0" cy="0"/>
        </a:xfrm>
      </p:grpSpPr>
      <p:sp>
        <p:nvSpPr>
          <p:cNvPr id="3227" name="Google Shape;3227;g27bfe9a4a33_0_5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8" name="Google Shape;3228;g27bfe9a4a33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430115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27aff254733_0_17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27aff254733_0_1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6"/>
        <p:cNvGrpSpPr/>
        <p:nvPr/>
      </p:nvGrpSpPr>
      <p:grpSpPr>
        <a:xfrm>
          <a:off x="0" y="0"/>
          <a:ext cx="0" cy="0"/>
          <a:chOff x="0" y="0"/>
          <a:chExt cx="0" cy="0"/>
        </a:xfrm>
      </p:grpSpPr>
      <p:sp>
        <p:nvSpPr>
          <p:cNvPr id="3257" name="Google Shape;3257;g24230495128_0_2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8" name="Google Shape;3258;g24230495128_0_2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2"/>
        <p:cNvGrpSpPr/>
        <p:nvPr/>
      </p:nvGrpSpPr>
      <p:grpSpPr>
        <a:xfrm>
          <a:off x="0" y="0"/>
          <a:ext cx="0" cy="0"/>
          <a:chOff x="0" y="0"/>
          <a:chExt cx="0" cy="0"/>
        </a:xfrm>
      </p:grpSpPr>
      <p:sp>
        <p:nvSpPr>
          <p:cNvPr id="3263" name="Google Shape;3263;g27aff254733_0_1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4" name="Google Shape;3264;g27aff254733_0_1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9"/>
        <p:cNvGrpSpPr/>
        <p:nvPr/>
      </p:nvGrpSpPr>
      <p:grpSpPr>
        <a:xfrm>
          <a:off x="0" y="0"/>
          <a:ext cx="0" cy="0"/>
          <a:chOff x="0" y="0"/>
          <a:chExt cx="0" cy="0"/>
        </a:xfrm>
      </p:grpSpPr>
      <p:sp>
        <p:nvSpPr>
          <p:cNvPr id="3270" name="Google Shape;3270;g27aff254733_0_1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1" name="Google Shape;3271;g27aff254733_0_1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6"/>
        <p:cNvGrpSpPr/>
        <p:nvPr/>
      </p:nvGrpSpPr>
      <p:grpSpPr>
        <a:xfrm>
          <a:off x="0" y="0"/>
          <a:ext cx="0" cy="0"/>
          <a:chOff x="0" y="0"/>
          <a:chExt cx="0" cy="0"/>
        </a:xfrm>
      </p:grpSpPr>
      <p:sp>
        <p:nvSpPr>
          <p:cNvPr id="3277" name="Google Shape;3277;g27aff254733_0_20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8" name="Google Shape;3278;g27aff254733_0_2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2"/>
        <p:cNvGrpSpPr/>
        <p:nvPr/>
      </p:nvGrpSpPr>
      <p:grpSpPr>
        <a:xfrm>
          <a:off x="0" y="0"/>
          <a:ext cx="0" cy="0"/>
          <a:chOff x="0" y="0"/>
          <a:chExt cx="0" cy="0"/>
        </a:xfrm>
      </p:grpSpPr>
      <p:sp>
        <p:nvSpPr>
          <p:cNvPr id="3353" name="Google Shape;3353;g27aff254733_0_2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4" name="Google Shape;3354;g27aff254733_0_2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7a890c60dd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7a890c60d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8"/>
        <p:cNvGrpSpPr/>
        <p:nvPr/>
      </p:nvGrpSpPr>
      <p:grpSpPr>
        <a:xfrm>
          <a:off x="0" y="0"/>
          <a:ext cx="0" cy="0"/>
          <a:chOff x="0" y="0"/>
          <a:chExt cx="0" cy="0"/>
        </a:xfrm>
      </p:grpSpPr>
      <p:sp>
        <p:nvSpPr>
          <p:cNvPr id="3429" name="Google Shape;3429;g27aff254733_0_18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0" name="Google Shape;3430;g27aff254733_0_1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4"/>
        <p:cNvGrpSpPr/>
        <p:nvPr/>
      </p:nvGrpSpPr>
      <p:grpSpPr>
        <a:xfrm>
          <a:off x="0" y="0"/>
          <a:ext cx="0" cy="0"/>
          <a:chOff x="0" y="0"/>
          <a:chExt cx="0" cy="0"/>
        </a:xfrm>
      </p:grpSpPr>
      <p:sp>
        <p:nvSpPr>
          <p:cNvPr id="3455" name="Google Shape;3455;g24230495128_0_20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6" name="Google Shape;3456;g24230495128_0_2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9"/>
        <p:cNvGrpSpPr/>
        <p:nvPr/>
      </p:nvGrpSpPr>
      <p:grpSpPr>
        <a:xfrm>
          <a:off x="0" y="0"/>
          <a:ext cx="0" cy="0"/>
          <a:chOff x="0" y="0"/>
          <a:chExt cx="0" cy="0"/>
        </a:xfrm>
      </p:grpSpPr>
      <p:sp>
        <p:nvSpPr>
          <p:cNvPr id="3480" name="Google Shape;3480;g24230495128_0_20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1" name="Google Shape;3481;g24230495128_0_2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24230495128_0_2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24230495128_0_2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2"/>
        <p:cNvGrpSpPr/>
        <p:nvPr/>
      </p:nvGrpSpPr>
      <p:grpSpPr>
        <a:xfrm>
          <a:off x="0" y="0"/>
          <a:ext cx="0" cy="0"/>
          <a:chOff x="0" y="0"/>
          <a:chExt cx="0" cy="0"/>
        </a:xfrm>
      </p:grpSpPr>
      <p:sp>
        <p:nvSpPr>
          <p:cNvPr id="3533" name="Google Shape;3533;g27aff254733_0_1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4" name="Google Shape;3534;g27aff254733_0_1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0"/>
        <p:cNvGrpSpPr/>
        <p:nvPr/>
      </p:nvGrpSpPr>
      <p:grpSpPr>
        <a:xfrm>
          <a:off x="0" y="0"/>
          <a:ext cx="0" cy="0"/>
          <a:chOff x="0" y="0"/>
          <a:chExt cx="0" cy="0"/>
        </a:xfrm>
      </p:grpSpPr>
      <p:sp>
        <p:nvSpPr>
          <p:cNvPr id="3581" name="Google Shape;3581;g24230495128_0_2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2" name="Google Shape;3582;g24230495128_0_2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8"/>
        <p:cNvGrpSpPr/>
        <p:nvPr/>
      </p:nvGrpSpPr>
      <p:grpSpPr>
        <a:xfrm>
          <a:off x="0" y="0"/>
          <a:ext cx="0" cy="0"/>
          <a:chOff x="0" y="0"/>
          <a:chExt cx="0" cy="0"/>
        </a:xfrm>
      </p:grpSpPr>
      <p:sp>
        <p:nvSpPr>
          <p:cNvPr id="3629" name="Google Shape;3629;g24230495128_0_2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0" name="Google Shape;3630;g24230495128_0_2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24230495128_0_2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24230495128_0_2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4"/>
        <p:cNvGrpSpPr/>
        <p:nvPr/>
      </p:nvGrpSpPr>
      <p:grpSpPr>
        <a:xfrm>
          <a:off x="0" y="0"/>
          <a:ext cx="0" cy="0"/>
          <a:chOff x="0" y="0"/>
          <a:chExt cx="0" cy="0"/>
        </a:xfrm>
      </p:grpSpPr>
      <p:sp>
        <p:nvSpPr>
          <p:cNvPr id="3725" name="Google Shape;3725;g24230495128_0_2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6" name="Google Shape;3726;g2423049512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2"/>
        <p:cNvGrpSpPr/>
        <p:nvPr/>
      </p:nvGrpSpPr>
      <p:grpSpPr>
        <a:xfrm>
          <a:off x="0" y="0"/>
          <a:ext cx="0" cy="0"/>
          <a:chOff x="0" y="0"/>
          <a:chExt cx="0" cy="0"/>
        </a:xfrm>
      </p:grpSpPr>
      <p:sp>
        <p:nvSpPr>
          <p:cNvPr id="3773" name="Google Shape;3773;g24230495128_0_2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4" name="Google Shape;3774;g24230495128_0_2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4230495128_0_7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4230495128_0_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0"/>
        <p:cNvGrpSpPr/>
        <p:nvPr/>
      </p:nvGrpSpPr>
      <p:grpSpPr>
        <a:xfrm>
          <a:off x="0" y="0"/>
          <a:ext cx="0" cy="0"/>
          <a:chOff x="0" y="0"/>
          <a:chExt cx="0" cy="0"/>
        </a:xfrm>
      </p:grpSpPr>
      <p:sp>
        <p:nvSpPr>
          <p:cNvPr id="3821" name="Google Shape;3821;g27aff254733_0_26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2" name="Google Shape;3822;g27aff254733_0_2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7"/>
        <p:cNvGrpSpPr/>
        <p:nvPr/>
      </p:nvGrpSpPr>
      <p:grpSpPr>
        <a:xfrm>
          <a:off x="0" y="0"/>
          <a:ext cx="0" cy="0"/>
          <a:chOff x="0" y="0"/>
          <a:chExt cx="0" cy="0"/>
        </a:xfrm>
      </p:grpSpPr>
      <p:sp>
        <p:nvSpPr>
          <p:cNvPr id="3828" name="Google Shape;3828;g23baa21a88d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9" name="Google Shape;3829;g23baa21a88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7"/>
        <p:cNvGrpSpPr/>
        <p:nvPr/>
      </p:nvGrpSpPr>
      <p:grpSpPr>
        <a:xfrm>
          <a:off x="0" y="0"/>
          <a:ext cx="0" cy="0"/>
          <a:chOff x="0" y="0"/>
          <a:chExt cx="0" cy="0"/>
        </a:xfrm>
      </p:grpSpPr>
      <p:sp>
        <p:nvSpPr>
          <p:cNvPr id="3848" name="Google Shape;3848;g27aff254733_0_2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9" name="Google Shape;3849;g27aff254733_0_2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3"/>
        <p:cNvGrpSpPr/>
        <p:nvPr/>
      </p:nvGrpSpPr>
      <p:grpSpPr>
        <a:xfrm>
          <a:off x="0" y="0"/>
          <a:ext cx="0" cy="0"/>
          <a:chOff x="0" y="0"/>
          <a:chExt cx="0" cy="0"/>
        </a:xfrm>
      </p:grpSpPr>
      <p:sp>
        <p:nvSpPr>
          <p:cNvPr id="3924" name="Google Shape;3924;g27aff254733_0_2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5" name="Google Shape;3925;g27aff254733_0_2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27aff254733_0_25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27aff254733_0_2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3"/>
        <p:cNvGrpSpPr/>
        <p:nvPr/>
      </p:nvGrpSpPr>
      <p:grpSpPr>
        <a:xfrm>
          <a:off x="0" y="0"/>
          <a:ext cx="0" cy="0"/>
          <a:chOff x="0" y="0"/>
          <a:chExt cx="0" cy="0"/>
        </a:xfrm>
      </p:grpSpPr>
      <p:sp>
        <p:nvSpPr>
          <p:cNvPr id="4054" name="Google Shape;4054;g27aff254733_0_23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5" name="Google Shape;4055;g27aff254733_0_2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0"/>
        <p:cNvGrpSpPr/>
        <p:nvPr/>
      </p:nvGrpSpPr>
      <p:grpSpPr>
        <a:xfrm>
          <a:off x="0" y="0"/>
          <a:ext cx="0" cy="0"/>
          <a:chOff x="0" y="0"/>
          <a:chExt cx="0" cy="0"/>
        </a:xfrm>
      </p:grpSpPr>
      <p:sp>
        <p:nvSpPr>
          <p:cNvPr id="4091" name="Google Shape;4091;g23baa21a88d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2" name="Google Shape;4092;g23baa21a88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9"/>
        <p:cNvGrpSpPr/>
        <p:nvPr/>
      </p:nvGrpSpPr>
      <p:grpSpPr>
        <a:xfrm>
          <a:off x="0" y="0"/>
          <a:ext cx="0" cy="0"/>
          <a:chOff x="0" y="0"/>
          <a:chExt cx="0" cy="0"/>
        </a:xfrm>
      </p:grpSpPr>
      <p:sp>
        <p:nvSpPr>
          <p:cNvPr id="4120" name="Google Shape;4120;g24230495128_0_24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1" name="Google Shape;4121;g24230495128_0_2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2"/>
        <p:cNvGrpSpPr/>
        <p:nvPr/>
      </p:nvGrpSpPr>
      <p:grpSpPr>
        <a:xfrm>
          <a:off x="0" y="0"/>
          <a:ext cx="0" cy="0"/>
          <a:chOff x="0" y="0"/>
          <a:chExt cx="0" cy="0"/>
        </a:xfrm>
      </p:grpSpPr>
      <p:sp>
        <p:nvSpPr>
          <p:cNvPr id="4173" name="Google Shape;4173;g24230495128_0_25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4" name="Google Shape;4174;g24230495128_0_2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5"/>
        <p:cNvGrpSpPr/>
        <p:nvPr/>
      </p:nvGrpSpPr>
      <p:grpSpPr>
        <a:xfrm>
          <a:off x="0" y="0"/>
          <a:ext cx="0" cy="0"/>
          <a:chOff x="0" y="0"/>
          <a:chExt cx="0" cy="0"/>
        </a:xfrm>
      </p:grpSpPr>
      <p:sp>
        <p:nvSpPr>
          <p:cNvPr id="4226" name="Google Shape;4226;g24230495128_0_24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7" name="Google Shape;4227;g24230495128_0_2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41061440f1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41061440f1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4230495128_0_7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4230495128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8"/>
        <p:cNvGrpSpPr/>
        <p:nvPr/>
      </p:nvGrpSpPr>
      <p:grpSpPr>
        <a:xfrm>
          <a:off x="0" y="0"/>
          <a:ext cx="0" cy="0"/>
          <a:chOff x="0" y="0"/>
          <a:chExt cx="0" cy="0"/>
        </a:xfrm>
      </p:grpSpPr>
      <p:sp>
        <p:nvSpPr>
          <p:cNvPr id="4279" name="Google Shape;4279;g24230495128_0_2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0" name="Google Shape;4280;g24230495128_0_2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1"/>
        <p:cNvGrpSpPr/>
        <p:nvPr/>
      </p:nvGrpSpPr>
      <p:grpSpPr>
        <a:xfrm>
          <a:off x="0" y="0"/>
          <a:ext cx="0" cy="0"/>
          <a:chOff x="0" y="0"/>
          <a:chExt cx="0" cy="0"/>
        </a:xfrm>
      </p:grpSpPr>
      <p:sp>
        <p:nvSpPr>
          <p:cNvPr id="4332" name="Google Shape;4332;g27aff254733_0_24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3" name="Google Shape;4333;g27aff254733_0_2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4"/>
        <p:cNvGrpSpPr/>
        <p:nvPr/>
      </p:nvGrpSpPr>
      <p:grpSpPr>
        <a:xfrm>
          <a:off x="0" y="0"/>
          <a:ext cx="0" cy="0"/>
          <a:chOff x="0" y="0"/>
          <a:chExt cx="0" cy="0"/>
        </a:xfrm>
      </p:grpSpPr>
      <p:sp>
        <p:nvSpPr>
          <p:cNvPr id="4385" name="Google Shape;4385;g242217c63f6_1_4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6" name="Google Shape;4386;g242217c63f6_1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3"/>
        <p:cNvGrpSpPr/>
        <p:nvPr/>
      </p:nvGrpSpPr>
      <p:grpSpPr>
        <a:xfrm>
          <a:off x="0" y="0"/>
          <a:ext cx="0" cy="0"/>
          <a:chOff x="0" y="0"/>
          <a:chExt cx="0" cy="0"/>
        </a:xfrm>
      </p:grpSpPr>
      <p:sp>
        <p:nvSpPr>
          <p:cNvPr id="4394" name="Google Shape;4394;g24230495128_0_25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5" name="Google Shape;4395;g24230495128_0_2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2"/>
        <p:cNvGrpSpPr/>
        <p:nvPr/>
      </p:nvGrpSpPr>
      <p:grpSpPr>
        <a:xfrm>
          <a:off x="0" y="0"/>
          <a:ext cx="0" cy="0"/>
          <a:chOff x="0" y="0"/>
          <a:chExt cx="0" cy="0"/>
        </a:xfrm>
      </p:grpSpPr>
      <p:sp>
        <p:nvSpPr>
          <p:cNvPr id="4403" name="Google Shape;4403;g24230495128_0_25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4" name="Google Shape;4404;g24230495128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1"/>
        <p:cNvGrpSpPr/>
        <p:nvPr/>
      </p:nvGrpSpPr>
      <p:grpSpPr>
        <a:xfrm>
          <a:off x="0" y="0"/>
          <a:ext cx="0" cy="0"/>
          <a:chOff x="0" y="0"/>
          <a:chExt cx="0" cy="0"/>
        </a:xfrm>
      </p:grpSpPr>
      <p:sp>
        <p:nvSpPr>
          <p:cNvPr id="4412" name="Google Shape;4412;g27aff254733_0_26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3" name="Google Shape;4413;g27aff254733_0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7"/>
        <p:cNvGrpSpPr/>
        <p:nvPr/>
      </p:nvGrpSpPr>
      <p:grpSpPr>
        <a:xfrm>
          <a:off x="0" y="0"/>
          <a:ext cx="0" cy="0"/>
          <a:chOff x="0" y="0"/>
          <a:chExt cx="0" cy="0"/>
        </a:xfrm>
      </p:grpSpPr>
      <p:sp>
        <p:nvSpPr>
          <p:cNvPr id="4438" name="Google Shape;4438;g24230495128_0_25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9" name="Google Shape;4439;g24230495128_0_2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2"/>
        <p:cNvGrpSpPr/>
        <p:nvPr/>
      </p:nvGrpSpPr>
      <p:grpSpPr>
        <a:xfrm>
          <a:off x="0" y="0"/>
          <a:ext cx="0" cy="0"/>
          <a:chOff x="0" y="0"/>
          <a:chExt cx="0" cy="0"/>
        </a:xfrm>
      </p:grpSpPr>
      <p:sp>
        <p:nvSpPr>
          <p:cNvPr id="4463" name="Google Shape;4463;g24230495128_0_26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4" name="Google Shape;4464;g24230495128_0_2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24230495128_0_26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24230495128_0_2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6"/>
        <p:cNvGrpSpPr/>
        <p:nvPr/>
      </p:nvGrpSpPr>
      <p:grpSpPr>
        <a:xfrm>
          <a:off x="0" y="0"/>
          <a:ext cx="0" cy="0"/>
          <a:chOff x="0" y="0"/>
          <a:chExt cx="0" cy="0"/>
        </a:xfrm>
      </p:grpSpPr>
      <p:sp>
        <p:nvSpPr>
          <p:cNvPr id="4497" name="Google Shape;4497;g24230495128_0_26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8" name="Google Shape;4498;g24230495128_0_2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4230495128_0_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4230495128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3"/>
        <p:cNvGrpSpPr/>
        <p:nvPr/>
      </p:nvGrpSpPr>
      <p:grpSpPr>
        <a:xfrm>
          <a:off x="0" y="0"/>
          <a:ext cx="0" cy="0"/>
          <a:chOff x="0" y="0"/>
          <a:chExt cx="0" cy="0"/>
        </a:xfrm>
      </p:grpSpPr>
      <p:sp>
        <p:nvSpPr>
          <p:cNvPr id="4514" name="Google Shape;4514;g24230495128_0_26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5" name="Google Shape;4515;g24230495128_0_2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0"/>
        <p:cNvGrpSpPr/>
        <p:nvPr/>
      </p:nvGrpSpPr>
      <p:grpSpPr>
        <a:xfrm>
          <a:off x="0" y="0"/>
          <a:ext cx="0" cy="0"/>
          <a:chOff x="0" y="0"/>
          <a:chExt cx="0" cy="0"/>
        </a:xfrm>
      </p:grpSpPr>
      <p:sp>
        <p:nvSpPr>
          <p:cNvPr id="4531" name="Google Shape;4531;g24230495128_0_26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2" name="Google Shape;4532;g24230495128_0_2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7"/>
        <p:cNvGrpSpPr/>
        <p:nvPr/>
      </p:nvGrpSpPr>
      <p:grpSpPr>
        <a:xfrm>
          <a:off x="0" y="0"/>
          <a:ext cx="0" cy="0"/>
          <a:chOff x="0" y="0"/>
          <a:chExt cx="0" cy="0"/>
        </a:xfrm>
      </p:grpSpPr>
      <p:sp>
        <p:nvSpPr>
          <p:cNvPr id="4548" name="Google Shape;4548;g24230495128_0_26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9" name="Google Shape;4549;g24230495128_0_2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4"/>
        <p:cNvGrpSpPr/>
        <p:nvPr/>
      </p:nvGrpSpPr>
      <p:grpSpPr>
        <a:xfrm>
          <a:off x="0" y="0"/>
          <a:ext cx="0" cy="0"/>
          <a:chOff x="0" y="0"/>
          <a:chExt cx="0" cy="0"/>
        </a:xfrm>
      </p:grpSpPr>
      <p:sp>
        <p:nvSpPr>
          <p:cNvPr id="4565" name="Google Shape;4565;g24230495128_0_27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6" name="Google Shape;4566;g24230495128_0_2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1"/>
        <p:cNvGrpSpPr/>
        <p:nvPr/>
      </p:nvGrpSpPr>
      <p:grpSpPr>
        <a:xfrm>
          <a:off x="0" y="0"/>
          <a:ext cx="0" cy="0"/>
          <a:chOff x="0" y="0"/>
          <a:chExt cx="0" cy="0"/>
        </a:xfrm>
      </p:grpSpPr>
      <p:sp>
        <p:nvSpPr>
          <p:cNvPr id="4582" name="Google Shape;4582;g24230495128_0_2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3" name="Google Shape;4583;g24230495128_0_2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3"/>
        <p:cNvGrpSpPr/>
        <p:nvPr/>
      </p:nvGrpSpPr>
      <p:grpSpPr>
        <a:xfrm>
          <a:off x="0" y="0"/>
          <a:ext cx="0" cy="0"/>
          <a:chOff x="0" y="0"/>
          <a:chExt cx="0" cy="0"/>
        </a:xfrm>
      </p:grpSpPr>
      <p:sp>
        <p:nvSpPr>
          <p:cNvPr id="4604" name="Google Shape;4604;g24230495128_0_29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5" name="Google Shape;4605;g24230495128_0_2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5"/>
        <p:cNvGrpSpPr/>
        <p:nvPr/>
      </p:nvGrpSpPr>
      <p:grpSpPr>
        <a:xfrm>
          <a:off x="0" y="0"/>
          <a:ext cx="0" cy="0"/>
          <a:chOff x="0" y="0"/>
          <a:chExt cx="0" cy="0"/>
        </a:xfrm>
      </p:grpSpPr>
      <p:sp>
        <p:nvSpPr>
          <p:cNvPr id="4626" name="Google Shape;4626;g24230495128_0_28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7" name="Google Shape;4627;g24230495128_0_2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7"/>
        <p:cNvGrpSpPr/>
        <p:nvPr/>
      </p:nvGrpSpPr>
      <p:grpSpPr>
        <a:xfrm>
          <a:off x="0" y="0"/>
          <a:ext cx="0" cy="0"/>
          <a:chOff x="0" y="0"/>
          <a:chExt cx="0" cy="0"/>
        </a:xfrm>
      </p:grpSpPr>
      <p:sp>
        <p:nvSpPr>
          <p:cNvPr id="4648" name="Google Shape;4648;g24230495128_0_28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9" name="Google Shape;4649;g24230495128_0_2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9"/>
        <p:cNvGrpSpPr/>
        <p:nvPr/>
      </p:nvGrpSpPr>
      <p:grpSpPr>
        <a:xfrm>
          <a:off x="0" y="0"/>
          <a:ext cx="0" cy="0"/>
          <a:chOff x="0" y="0"/>
          <a:chExt cx="0" cy="0"/>
        </a:xfrm>
      </p:grpSpPr>
      <p:sp>
        <p:nvSpPr>
          <p:cNvPr id="4670" name="Google Shape;4670;g24230495128_0_28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1" name="Google Shape;4671;g24230495128_0_2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1"/>
        <p:cNvGrpSpPr/>
        <p:nvPr/>
      </p:nvGrpSpPr>
      <p:grpSpPr>
        <a:xfrm>
          <a:off x="0" y="0"/>
          <a:ext cx="0" cy="0"/>
          <a:chOff x="0" y="0"/>
          <a:chExt cx="0" cy="0"/>
        </a:xfrm>
      </p:grpSpPr>
      <p:sp>
        <p:nvSpPr>
          <p:cNvPr id="4692" name="Google Shape;4692;g24230495128_0_28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3" name="Google Shape;4693;g24230495128_0_2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4230495128_0_7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4230495128_0_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3"/>
        <p:cNvGrpSpPr/>
        <p:nvPr/>
      </p:nvGrpSpPr>
      <p:grpSpPr>
        <a:xfrm>
          <a:off x="0" y="0"/>
          <a:ext cx="0" cy="0"/>
          <a:chOff x="0" y="0"/>
          <a:chExt cx="0" cy="0"/>
        </a:xfrm>
      </p:grpSpPr>
      <p:sp>
        <p:nvSpPr>
          <p:cNvPr id="4714" name="Google Shape;4714;g24230495128_0_28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5" name="Google Shape;4715;g24230495128_0_2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5"/>
        <p:cNvGrpSpPr/>
        <p:nvPr/>
      </p:nvGrpSpPr>
      <p:grpSpPr>
        <a:xfrm>
          <a:off x="0" y="0"/>
          <a:ext cx="0" cy="0"/>
          <a:chOff x="0" y="0"/>
          <a:chExt cx="0" cy="0"/>
        </a:xfrm>
      </p:grpSpPr>
      <p:sp>
        <p:nvSpPr>
          <p:cNvPr id="4736" name="Google Shape;4736;g24230495128_0_27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7" name="Google Shape;4737;g24230495128_0_2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24230495128_0_27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24230495128_0_2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1"/>
        <p:cNvGrpSpPr/>
        <p:nvPr/>
      </p:nvGrpSpPr>
      <p:grpSpPr>
        <a:xfrm>
          <a:off x="0" y="0"/>
          <a:ext cx="0" cy="0"/>
          <a:chOff x="0" y="0"/>
          <a:chExt cx="0" cy="0"/>
        </a:xfrm>
      </p:grpSpPr>
      <p:sp>
        <p:nvSpPr>
          <p:cNvPr id="4782" name="Google Shape;4782;g27aff254733_0_26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3" name="Google Shape;4783;g27aff254733_0_2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5"/>
        <p:cNvGrpSpPr/>
        <p:nvPr/>
      </p:nvGrpSpPr>
      <p:grpSpPr>
        <a:xfrm>
          <a:off x="0" y="0"/>
          <a:ext cx="0" cy="0"/>
          <a:chOff x="0" y="0"/>
          <a:chExt cx="0" cy="0"/>
        </a:xfrm>
      </p:grpSpPr>
      <p:sp>
        <p:nvSpPr>
          <p:cNvPr id="4806" name="Google Shape;4806;g27aff254733_0_23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7" name="Google Shape;4807;g27aff254733_0_2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2"/>
        <p:cNvGrpSpPr/>
        <p:nvPr/>
      </p:nvGrpSpPr>
      <p:grpSpPr>
        <a:xfrm>
          <a:off x="0" y="0"/>
          <a:ext cx="0" cy="0"/>
          <a:chOff x="0" y="0"/>
          <a:chExt cx="0" cy="0"/>
        </a:xfrm>
      </p:grpSpPr>
      <p:sp>
        <p:nvSpPr>
          <p:cNvPr id="4823" name="Google Shape;4823;g24230495128_0_29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4" name="Google Shape;4824;g24230495128_0_2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9"/>
        <p:cNvGrpSpPr/>
        <p:nvPr/>
      </p:nvGrpSpPr>
      <p:grpSpPr>
        <a:xfrm>
          <a:off x="0" y="0"/>
          <a:ext cx="0" cy="0"/>
          <a:chOff x="0" y="0"/>
          <a:chExt cx="0" cy="0"/>
        </a:xfrm>
      </p:grpSpPr>
      <p:sp>
        <p:nvSpPr>
          <p:cNvPr id="4840" name="Google Shape;4840;g27aff254733_0_2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1" name="Google Shape;4841;g27aff254733_0_2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5"/>
        <p:cNvGrpSpPr/>
        <p:nvPr/>
      </p:nvGrpSpPr>
      <p:grpSpPr>
        <a:xfrm>
          <a:off x="0" y="0"/>
          <a:ext cx="0" cy="0"/>
          <a:chOff x="0" y="0"/>
          <a:chExt cx="0" cy="0"/>
        </a:xfrm>
      </p:grpSpPr>
      <p:sp>
        <p:nvSpPr>
          <p:cNvPr id="4876" name="Google Shape;4876;g24230495128_0_29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7" name="Google Shape;4877;g24230495128_0_2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2"/>
        <p:cNvGrpSpPr/>
        <p:nvPr/>
      </p:nvGrpSpPr>
      <p:grpSpPr>
        <a:xfrm>
          <a:off x="0" y="0"/>
          <a:ext cx="0" cy="0"/>
          <a:chOff x="0" y="0"/>
          <a:chExt cx="0" cy="0"/>
        </a:xfrm>
      </p:grpSpPr>
      <p:sp>
        <p:nvSpPr>
          <p:cNvPr id="4913" name="Google Shape;4913;g27bfe9a4a33_0_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4" name="Google Shape;4914;g27bfe9a4a33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9"/>
        <p:cNvGrpSpPr/>
        <p:nvPr/>
      </p:nvGrpSpPr>
      <p:grpSpPr>
        <a:xfrm>
          <a:off x="0" y="0"/>
          <a:ext cx="0" cy="0"/>
          <a:chOff x="0" y="0"/>
          <a:chExt cx="0" cy="0"/>
        </a:xfrm>
      </p:grpSpPr>
      <p:sp>
        <p:nvSpPr>
          <p:cNvPr id="4950" name="Google Shape;4950;g27bfe9a4a33_0_5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1" name="Google Shape;4951;g27bfe9a4a33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4230495128_0_7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4230495128_0_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6"/>
        <p:cNvGrpSpPr/>
        <p:nvPr/>
      </p:nvGrpSpPr>
      <p:grpSpPr>
        <a:xfrm>
          <a:off x="0" y="0"/>
          <a:ext cx="0" cy="0"/>
          <a:chOff x="0" y="0"/>
          <a:chExt cx="0" cy="0"/>
        </a:xfrm>
      </p:grpSpPr>
      <p:sp>
        <p:nvSpPr>
          <p:cNvPr id="4987" name="Google Shape;4987;g27bfe9a4a33_0_5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8" name="Google Shape;4988;g27bfe9a4a33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3"/>
        <p:cNvGrpSpPr/>
        <p:nvPr/>
      </p:nvGrpSpPr>
      <p:grpSpPr>
        <a:xfrm>
          <a:off x="0" y="0"/>
          <a:ext cx="0" cy="0"/>
          <a:chOff x="0" y="0"/>
          <a:chExt cx="0" cy="0"/>
        </a:xfrm>
      </p:grpSpPr>
      <p:sp>
        <p:nvSpPr>
          <p:cNvPr id="5024" name="Google Shape;5024;g242217c63f6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5" name="Google Shape;5025;g242217c63f6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3"/>
        <p:cNvGrpSpPr/>
        <p:nvPr/>
      </p:nvGrpSpPr>
      <p:grpSpPr>
        <a:xfrm>
          <a:off x="0" y="0"/>
          <a:ext cx="0" cy="0"/>
          <a:chOff x="0" y="0"/>
          <a:chExt cx="0" cy="0"/>
        </a:xfrm>
      </p:grpSpPr>
      <p:sp>
        <p:nvSpPr>
          <p:cNvPr id="5034" name="Google Shape;5034;g242217c63f6_1_4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5" name="Google Shape;5035;g242217c63f6_1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5"/>
        <p:cNvGrpSpPr/>
        <p:nvPr/>
      </p:nvGrpSpPr>
      <p:grpSpPr>
        <a:xfrm>
          <a:off x="0" y="0"/>
          <a:ext cx="0" cy="0"/>
          <a:chOff x="0" y="0"/>
          <a:chExt cx="0" cy="0"/>
        </a:xfrm>
      </p:grpSpPr>
      <p:sp>
        <p:nvSpPr>
          <p:cNvPr id="5046" name="Google Shape;5046;g242217c63f6_1_4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7" name="Google Shape;5047;g242217c63f6_1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8"/>
        <p:cNvGrpSpPr/>
        <p:nvPr/>
      </p:nvGrpSpPr>
      <p:grpSpPr>
        <a:xfrm>
          <a:off x="0" y="0"/>
          <a:ext cx="0" cy="0"/>
          <a:chOff x="0" y="0"/>
          <a:chExt cx="0" cy="0"/>
        </a:xfrm>
      </p:grpSpPr>
      <p:sp>
        <p:nvSpPr>
          <p:cNvPr id="5059" name="Google Shape;5059;g242217c63f6_1_5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0" name="Google Shape;5060;g242217c63f6_1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1"/>
        <p:cNvGrpSpPr/>
        <p:nvPr/>
      </p:nvGrpSpPr>
      <p:grpSpPr>
        <a:xfrm>
          <a:off x="0" y="0"/>
          <a:ext cx="0" cy="0"/>
          <a:chOff x="0" y="0"/>
          <a:chExt cx="0" cy="0"/>
        </a:xfrm>
      </p:grpSpPr>
      <p:sp>
        <p:nvSpPr>
          <p:cNvPr id="5072" name="Google Shape;5072;g24230495128_0_29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3" name="Google Shape;5073;g24230495128_0_2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5"/>
        <p:cNvGrpSpPr/>
        <p:nvPr/>
      </p:nvGrpSpPr>
      <p:grpSpPr>
        <a:xfrm>
          <a:off x="0" y="0"/>
          <a:ext cx="0" cy="0"/>
          <a:chOff x="0" y="0"/>
          <a:chExt cx="0" cy="0"/>
        </a:xfrm>
      </p:grpSpPr>
      <p:sp>
        <p:nvSpPr>
          <p:cNvPr id="5086" name="Google Shape;5086;g242217c63f6_1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7" name="Google Shape;5087;g242217c63f6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5"/>
        <p:cNvGrpSpPr/>
        <p:nvPr/>
      </p:nvGrpSpPr>
      <p:grpSpPr>
        <a:xfrm>
          <a:off x="0" y="0"/>
          <a:ext cx="0" cy="0"/>
          <a:chOff x="0" y="0"/>
          <a:chExt cx="0" cy="0"/>
        </a:xfrm>
      </p:grpSpPr>
      <p:sp>
        <p:nvSpPr>
          <p:cNvPr id="5096" name="Google Shape;5096;g242217c63f6_1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7" name="Google Shape;5097;g242217c63f6_1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4"/>
        <p:cNvGrpSpPr/>
        <p:nvPr/>
      </p:nvGrpSpPr>
      <p:grpSpPr>
        <a:xfrm>
          <a:off x="0" y="0"/>
          <a:ext cx="0" cy="0"/>
          <a:chOff x="0" y="0"/>
          <a:chExt cx="0" cy="0"/>
        </a:xfrm>
      </p:grpSpPr>
      <p:sp>
        <p:nvSpPr>
          <p:cNvPr id="5105" name="Google Shape;5105;g242217c63f6_1_5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6" name="Google Shape;5106;g242217c63f6_1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6"/>
        <p:cNvGrpSpPr/>
        <p:nvPr/>
      </p:nvGrpSpPr>
      <p:grpSpPr>
        <a:xfrm>
          <a:off x="0" y="0"/>
          <a:ext cx="0" cy="0"/>
          <a:chOff x="0" y="0"/>
          <a:chExt cx="0" cy="0"/>
        </a:xfrm>
      </p:grpSpPr>
      <p:sp>
        <p:nvSpPr>
          <p:cNvPr id="5117" name="Google Shape;5117;g24230495128_0_30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8" name="Google Shape;5118;g24230495128_0_3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410ed818b0_0_16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410ed818b0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8"/>
        <p:cNvGrpSpPr/>
        <p:nvPr/>
      </p:nvGrpSpPr>
      <p:grpSpPr>
        <a:xfrm>
          <a:off x="0" y="0"/>
          <a:ext cx="0" cy="0"/>
          <a:chOff x="0" y="0"/>
          <a:chExt cx="0" cy="0"/>
        </a:xfrm>
      </p:grpSpPr>
      <p:sp>
        <p:nvSpPr>
          <p:cNvPr id="5129" name="Google Shape;5129;g27bfe9a4a3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0" name="Google Shape;5130;g27bfe9a4a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0"/>
        <p:cNvGrpSpPr/>
        <p:nvPr/>
      </p:nvGrpSpPr>
      <p:grpSpPr>
        <a:xfrm>
          <a:off x="0" y="0"/>
          <a:ext cx="0" cy="0"/>
          <a:chOff x="0" y="0"/>
          <a:chExt cx="0" cy="0"/>
        </a:xfrm>
      </p:grpSpPr>
      <p:sp>
        <p:nvSpPr>
          <p:cNvPr id="5141" name="Google Shape;5141;g242217c63f6_1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2" name="Google Shape;5142;g242217c63f6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0"/>
        <p:cNvGrpSpPr/>
        <p:nvPr/>
      </p:nvGrpSpPr>
      <p:grpSpPr>
        <a:xfrm>
          <a:off x="0" y="0"/>
          <a:ext cx="0" cy="0"/>
          <a:chOff x="0" y="0"/>
          <a:chExt cx="0" cy="0"/>
        </a:xfrm>
      </p:grpSpPr>
      <p:sp>
        <p:nvSpPr>
          <p:cNvPr id="5151" name="Google Shape;5151;g242217c63f6_1_5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2" name="Google Shape;5152;g242217c63f6_1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8"/>
        <p:cNvGrpSpPr/>
        <p:nvPr/>
      </p:nvGrpSpPr>
      <p:grpSpPr>
        <a:xfrm>
          <a:off x="0" y="0"/>
          <a:ext cx="0" cy="0"/>
          <a:chOff x="0" y="0"/>
          <a:chExt cx="0" cy="0"/>
        </a:xfrm>
      </p:grpSpPr>
      <p:sp>
        <p:nvSpPr>
          <p:cNvPr id="5159" name="Google Shape;5159;g242217c63f6_1_5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0" name="Google Shape;5160;g242217c63f6_1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0"/>
        <p:cNvGrpSpPr/>
        <p:nvPr/>
      </p:nvGrpSpPr>
      <p:grpSpPr>
        <a:xfrm>
          <a:off x="0" y="0"/>
          <a:ext cx="0" cy="0"/>
          <a:chOff x="0" y="0"/>
          <a:chExt cx="0" cy="0"/>
        </a:xfrm>
      </p:grpSpPr>
      <p:sp>
        <p:nvSpPr>
          <p:cNvPr id="5171" name="Google Shape;5171;g242217c63f6_1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2" name="Google Shape;5172;g242217c63f6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3"/>
        <p:cNvGrpSpPr/>
        <p:nvPr/>
      </p:nvGrpSpPr>
      <p:grpSpPr>
        <a:xfrm>
          <a:off x="0" y="0"/>
          <a:ext cx="0" cy="0"/>
          <a:chOff x="0" y="0"/>
          <a:chExt cx="0" cy="0"/>
        </a:xfrm>
      </p:grpSpPr>
      <p:sp>
        <p:nvSpPr>
          <p:cNvPr id="5184" name="Google Shape;5184;g242217c63f6_1_5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5" name="Google Shape;5185;g242217c63f6_1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8"/>
        <p:cNvGrpSpPr/>
        <p:nvPr/>
      </p:nvGrpSpPr>
      <p:grpSpPr>
        <a:xfrm>
          <a:off x="0" y="0"/>
          <a:ext cx="0" cy="0"/>
          <a:chOff x="0" y="0"/>
          <a:chExt cx="0" cy="0"/>
        </a:xfrm>
      </p:grpSpPr>
      <p:sp>
        <p:nvSpPr>
          <p:cNvPr id="5199" name="Google Shape;5199;g242217c63f6_1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0" name="Google Shape;5200;g242217c63f6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5"/>
        <p:cNvGrpSpPr/>
        <p:nvPr/>
      </p:nvGrpSpPr>
      <p:grpSpPr>
        <a:xfrm>
          <a:off x="0" y="0"/>
          <a:ext cx="0" cy="0"/>
          <a:chOff x="0" y="0"/>
          <a:chExt cx="0" cy="0"/>
        </a:xfrm>
      </p:grpSpPr>
      <p:sp>
        <p:nvSpPr>
          <p:cNvPr id="5206" name="Google Shape;5206;g24230495128_0_30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7" name="Google Shape;5207;g24230495128_0_3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2"/>
        <p:cNvGrpSpPr/>
        <p:nvPr/>
      </p:nvGrpSpPr>
      <p:grpSpPr>
        <a:xfrm>
          <a:off x="0" y="0"/>
          <a:ext cx="0" cy="0"/>
          <a:chOff x="0" y="0"/>
          <a:chExt cx="0" cy="0"/>
        </a:xfrm>
      </p:grpSpPr>
      <p:sp>
        <p:nvSpPr>
          <p:cNvPr id="5213" name="Google Shape;5213;g24230495128_0_30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4" name="Google Shape;5214;g24230495128_0_3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9"/>
        <p:cNvGrpSpPr/>
        <p:nvPr/>
      </p:nvGrpSpPr>
      <p:grpSpPr>
        <a:xfrm>
          <a:off x="0" y="0"/>
          <a:ext cx="0" cy="0"/>
          <a:chOff x="0" y="0"/>
          <a:chExt cx="0" cy="0"/>
        </a:xfrm>
      </p:grpSpPr>
      <p:sp>
        <p:nvSpPr>
          <p:cNvPr id="5220" name="Google Shape;5220;g24230495128_0_30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1" name="Google Shape;5221;g24230495128_0_3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4230495128_0_7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4230495128_0_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6"/>
        <p:cNvGrpSpPr/>
        <p:nvPr/>
      </p:nvGrpSpPr>
      <p:grpSpPr>
        <a:xfrm>
          <a:off x="0" y="0"/>
          <a:ext cx="0" cy="0"/>
          <a:chOff x="0" y="0"/>
          <a:chExt cx="0" cy="0"/>
        </a:xfrm>
      </p:grpSpPr>
      <p:sp>
        <p:nvSpPr>
          <p:cNvPr id="5227" name="Google Shape;5227;g242217c63f6_1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8" name="Google Shape;5228;g242217c63f6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7"/>
        <p:cNvGrpSpPr/>
        <p:nvPr/>
      </p:nvGrpSpPr>
      <p:grpSpPr>
        <a:xfrm>
          <a:off x="0" y="0"/>
          <a:ext cx="0" cy="0"/>
          <a:chOff x="0" y="0"/>
          <a:chExt cx="0" cy="0"/>
        </a:xfrm>
      </p:grpSpPr>
      <p:sp>
        <p:nvSpPr>
          <p:cNvPr id="5248" name="Google Shape;5248;g242217c63f6_1_5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9" name="Google Shape;5249;g242217c63f6_1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4"/>
        <p:cNvGrpSpPr/>
        <p:nvPr/>
      </p:nvGrpSpPr>
      <p:grpSpPr>
        <a:xfrm>
          <a:off x="0" y="0"/>
          <a:ext cx="0" cy="0"/>
          <a:chOff x="0" y="0"/>
          <a:chExt cx="0" cy="0"/>
        </a:xfrm>
      </p:grpSpPr>
      <p:sp>
        <p:nvSpPr>
          <p:cNvPr id="5255" name="Google Shape;5255;g242217c63f6_1_5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6" name="Google Shape;5256;g242217c63f6_1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2"/>
        <p:cNvGrpSpPr/>
        <p:nvPr/>
      </p:nvGrpSpPr>
      <p:grpSpPr>
        <a:xfrm>
          <a:off x="0" y="0"/>
          <a:ext cx="0" cy="0"/>
          <a:chOff x="0" y="0"/>
          <a:chExt cx="0" cy="0"/>
        </a:xfrm>
      </p:grpSpPr>
      <p:sp>
        <p:nvSpPr>
          <p:cNvPr id="5263" name="Google Shape;5263;g24230495128_0_30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4" name="Google Shape;5264;g24230495128_0_3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1"/>
        <p:cNvGrpSpPr/>
        <p:nvPr/>
      </p:nvGrpSpPr>
      <p:grpSpPr>
        <a:xfrm>
          <a:off x="0" y="0"/>
          <a:ext cx="0" cy="0"/>
          <a:chOff x="0" y="0"/>
          <a:chExt cx="0" cy="0"/>
        </a:xfrm>
      </p:grpSpPr>
      <p:sp>
        <p:nvSpPr>
          <p:cNvPr id="5272" name="Google Shape;5272;g242217c63f6_1_5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3" name="Google Shape;5273;g242217c63f6_1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9"/>
        <p:cNvGrpSpPr/>
        <p:nvPr/>
      </p:nvGrpSpPr>
      <p:grpSpPr>
        <a:xfrm>
          <a:off x="0" y="0"/>
          <a:ext cx="0" cy="0"/>
          <a:chOff x="0" y="0"/>
          <a:chExt cx="0" cy="0"/>
        </a:xfrm>
      </p:grpSpPr>
      <p:sp>
        <p:nvSpPr>
          <p:cNvPr id="5280" name="Google Shape;5280;g24230495128_0_30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1" name="Google Shape;5281;g24230495128_0_3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8"/>
        <p:cNvGrpSpPr/>
        <p:nvPr/>
      </p:nvGrpSpPr>
      <p:grpSpPr>
        <a:xfrm>
          <a:off x="0" y="0"/>
          <a:ext cx="0" cy="0"/>
          <a:chOff x="0" y="0"/>
          <a:chExt cx="0" cy="0"/>
        </a:xfrm>
      </p:grpSpPr>
      <p:sp>
        <p:nvSpPr>
          <p:cNvPr id="5289" name="Google Shape;5289;g242217c63f6_1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0" name="Google Shape;5290;g242217c63f6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8"/>
        <p:cNvGrpSpPr/>
        <p:nvPr/>
      </p:nvGrpSpPr>
      <p:grpSpPr>
        <a:xfrm>
          <a:off x="0" y="0"/>
          <a:ext cx="0" cy="0"/>
          <a:chOff x="0" y="0"/>
          <a:chExt cx="0" cy="0"/>
        </a:xfrm>
      </p:grpSpPr>
      <p:sp>
        <p:nvSpPr>
          <p:cNvPr id="5299" name="Google Shape;5299;g24230495128_0_30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0" name="Google Shape;5300;g24230495128_0_30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9"/>
        <p:cNvGrpSpPr/>
        <p:nvPr/>
      </p:nvGrpSpPr>
      <p:grpSpPr>
        <a:xfrm>
          <a:off x="0" y="0"/>
          <a:ext cx="0" cy="0"/>
          <a:chOff x="0" y="0"/>
          <a:chExt cx="0" cy="0"/>
        </a:xfrm>
      </p:grpSpPr>
      <p:sp>
        <p:nvSpPr>
          <p:cNvPr id="5310" name="Google Shape;5310;g24230495128_0_30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1" name="Google Shape;5311;g24230495128_0_3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1"/>
        <p:cNvGrpSpPr/>
        <p:nvPr/>
      </p:nvGrpSpPr>
      <p:grpSpPr>
        <a:xfrm>
          <a:off x="0" y="0"/>
          <a:ext cx="0" cy="0"/>
          <a:chOff x="0" y="0"/>
          <a:chExt cx="0" cy="0"/>
        </a:xfrm>
      </p:grpSpPr>
      <p:sp>
        <p:nvSpPr>
          <p:cNvPr id="5322" name="Google Shape;5322;g242217c63f6_1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3" name="Google Shape;5323;g242217c63f6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4230495128_0_8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4230495128_0_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2"/>
        <p:cNvGrpSpPr/>
        <p:nvPr/>
      </p:nvGrpSpPr>
      <p:grpSpPr>
        <a:xfrm>
          <a:off x="0" y="0"/>
          <a:ext cx="0" cy="0"/>
          <a:chOff x="0" y="0"/>
          <a:chExt cx="0" cy="0"/>
        </a:xfrm>
      </p:grpSpPr>
      <p:sp>
        <p:nvSpPr>
          <p:cNvPr id="5333" name="Google Shape;5333;g24230495128_0_30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4" name="Google Shape;5334;g24230495128_0_30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3"/>
        <p:cNvGrpSpPr/>
        <p:nvPr/>
      </p:nvGrpSpPr>
      <p:grpSpPr>
        <a:xfrm>
          <a:off x="0" y="0"/>
          <a:ext cx="0" cy="0"/>
          <a:chOff x="0" y="0"/>
          <a:chExt cx="0" cy="0"/>
        </a:xfrm>
      </p:grpSpPr>
      <p:sp>
        <p:nvSpPr>
          <p:cNvPr id="5344" name="Google Shape;5344;g242217c63f6_1_6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5" name="Google Shape;5345;g242217c63f6_1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4"/>
        <p:cNvGrpSpPr/>
        <p:nvPr/>
      </p:nvGrpSpPr>
      <p:grpSpPr>
        <a:xfrm>
          <a:off x="0" y="0"/>
          <a:ext cx="0" cy="0"/>
          <a:chOff x="0" y="0"/>
          <a:chExt cx="0" cy="0"/>
        </a:xfrm>
      </p:grpSpPr>
      <p:sp>
        <p:nvSpPr>
          <p:cNvPr id="5355" name="Google Shape;5355;g242217c63f6_1_6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6" name="Google Shape;5356;g242217c63f6_1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1"/>
        <p:cNvGrpSpPr/>
        <p:nvPr/>
      </p:nvGrpSpPr>
      <p:grpSpPr>
        <a:xfrm>
          <a:off x="0" y="0"/>
          <a:ext cx="0" cy="0"/>
          <a:chOff x="0" y="0"/>
          <a:chExt cx="0" cy="0"/>
        </a:xfrm>
      </p:grpSpPr>
      <p:sp>
        <p:nvSpPr>
          <p:cNvPr id="5372" name="Google Shape;5372;g242217c63f6_1_6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3" name="Google Shape;5373;g242217c63f6_1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0"/>
        <p:cNvGrpSpPr/>
        <p:nvPr/>
      </p:nvGrpSpPr>
      <p:grpSpPr>
        <a:xfrm>
          <a:off x="0" y="0"/>
          <a:ext cx="0" cy="0"/>
          <a:chOff x="0" y="0"/>
          <a:chExt cx="0" cy="0"/>
        </a:xfrm>
      </p:grpSpPr>
      <p:sp>
        <p:nvSpPr>
          <p:cNvPr id="5391" name="Google Shape;5391;g242217c63f6_1_6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2" name="Google Shape;5392;g242217c63f6_1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0"/>
        <p:cNvGrpSpPr/>
        <p:nvPr/>
      </p:nvGrpSpPr>
      <p:grpSpPr>
        <a:xfrm>
          <a:off x="0" y="0"/>
          <a:ext cx="0" cy="0"/>
          <a:chOff x="0" y="0"/>
          <a:chExt cx="0" cy="0"/>
        </a:xfrm>
      </p:grpSpPr>
      <p:sp>
        <p:nvSpPr>
          <p:cNvPr id="5411" name="Google Shape;5411;g242217c63f6_1_7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2" name="Google Shape;5412;g242217c63f6_1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0"/>
        <p:cNvGrpSpPr/>
        <p:nvPr/>
      </p:nvGrpSpPr>
      <p:grpSpPr>
        <a:xfrm>
          <a:off x="0" y="0"/>
          <a:ext cx="0" cy="0"/>
          <a:chOff x="0" y="0"/>
          <a:chExt cx="0" cy="0"/>
        </a:xfrm>
      </p:grpSpPr>
      <p:sp>
        <p:nvSpPr>
          <p:cNvPr id="5431" name="Google Shape;5431;g242217c63f6_1_7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2" name="Google Shape;5432;g242217c63f6_1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0"/>
        <p:cNvGrpSpPr/>
        <p:nvPr/>
      </p:nvGrpSpPr>
      <p:grpSpPr>
        <a:xfrm>
          <a:off x="0" y="0"/>
          <a:ext cx="0" cy="0"/>
          <a:chOff x="0" y="0"/>
          <a:chExt cx="0" cy="0"/>
        </a:xfrm>
      </p:grpSpPr>
      <p:sp>
        <p:nvSpPr>
          <p:cNvPr id="5451" name="Google Shape;5451;g242217c63f6_1_7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2" name="Google Shape;5452;g242217c63f6_1_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1"/>
        <p:cNvGrpSpPr/>
        <p:nvPr/>
      </p:nvGrpSpPr>
      <p:grpSpPr>
        <a:xfrm>
          <a:off x="0" y="0"/>
          <a:ext cx="0" cy="0"/>
          <a:chOff x="0" y="0"/>
          <a:chExt cx="0" cy="0"/>
        </a:xfrm>
      </p:grpSpPr>
      <p:sp>
        <p:nvSpPr>
          <p:cNvPr id="5472" name="Google Shape;5472;g242217c63f6_1_7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3" name="Google Shape;5473;g242217c63f6_1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3"/>
        <p:cNvGrpSpPr/>
        <p:nvPr/>
      </p:nvGrpSpPr>
      <p:grpSpPr>
        <a:xfrm>
          <a:off x="0" y="0"/>
          <a:ext cx="0" cy="0"/>
          <a:chOff x="0" y="0"/>
          <a:chExt cx="0" cy="0"/>
        </a:xfrm>
      </p:grpSpPr>
      <p:sp>
        <p:nvSpPr>
          <p:cNvPr id="5494" name="Google Shape;5494;g242217c63f6_1_8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5" name="Google Shape;5495;g242217c63f6_1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410ed818b0_0_16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410ed818b0_0_1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5"/>
        <p:cNvGrpSpPr/>
        <p:nvPr/>
      </p:nvGrpSpPr>
      <p:grpSpPr>
        <a:xfrm>
          <a:off x="0" y="0"/>
          <a:ext cx="0" cy="0"/>
          <a:chOff x="0" y="0"/>
          <a:chExt cx="0" cy="0"/>
        </a:xfrm>
      </p:grpSpPr>
      <p:sp>
        <p:nvSpPr>
          <p:cNvPr id="5516" name="Google Shape;5516;g242217c63f6_1_9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7" name="Google Shape;5517;g242217c63f6_1_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7"/>
        <p:cNvGrpSpPr/>
        <p:nvPr/>
      </p:nvGrpSpPr>
      <p:grpSpPr>
        <a:xfrm>
          <a:off x="0" y="0"/>
          <a:ext cx="0" cy="0"/>
          <a:chOff x="0" y="0"/>
          <a:chExt cx="0" cy="0"/>
        </a:xfrm>
      </p:grpSpPr>
      <p:sp>
        <p:nvSpPr>
          <p:cNvPr id="5538" name="Google Shape;5538;g242217c63f6_1_9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9" name="Google Shape;5539;g242217c63f6_1_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9"/>
        <p:cNvGrpSpPr/>
        <p:nvPr/>
      </p:nvGrpSpPr>
      <p:grpSpPr>
        <a:xfrm>
          <a:off x="0" y="0"/>
          <a:ext cx="0" cy="0"/>
          <a:chOff x="0" y="0"/>
          <a:chExt cx="0" cy="0"/>
        </a:xfrm>
      </p:grpSpPr>
      <p:sp>
        <p:nvSpPr>
          <p:cNvPr id="5560" name="Google Shape;5560;g242217c63f6_1_10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1" name="Google Shape;5561;g242217c63f6_1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1"/>
        <p:cNvGrpSpPr/>
        <p:nvPr/>
      </p:nvGrpSpPr>
      <p:grpSpPr>
        <a:xfrm>
          <a:off x="0" y="0"/>
          <a:ext cx="0" cy="0"/>
          <a:chOff x="0" y="0"/>
          <a:chExt cx="0" cy="0"/>
        </a:xfrm>
      </p:grpSpPr>
      <p:sp>
        <p:nvSpPr>
          <p:cNvPr id="5582" name="Google Shape;5582;g242217c63f6_1_10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3" name="Google Shape;5583;g242217c63f6_1_1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3"/>
        <p:cNvGrpSpPr/>
        <p:nvPr/>
      </p:nvGrpSpPr>
      <p:grpSpPr>
        <a:xfrm>
          <a:off x="0" y="0"/>
          <a:ext cx="0" cy="0"/>
          <a:chOff x="0" y="0"/>
          <a:chExt cx="0" cy="0"/>
        </a:xfrm>
      </p:grpSpPr>
      <p:sp>
        <p:nvSpPr>
          <p:cNvPr id="5604" name="Google Shape;5604;g242217c63f6_1_10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5" name="Google Shape;5605;g242217c63f6_1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5"/>
        <p:cNvGrpSpPr/>
        <p:nvPr/>
      </p:nvGrpSpPr>
      <p:grpSpPr>
        <a:xfrm>
          <a:off x="0" y="0"/>
          <a:ext cx="0" cy="0"/>
          <a:chOff x="0" y="0"/>
          <a:chExt cx="0" cy="0"/>
        </a:xfrm>
      </p:grpSpPr>
      <p:sp>
        <p:nvSpPr>
          <p:cNvPr id="5626" name="Google Shape;5626;g242217c63f6_1_10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7" name="Google Shape;5627;g242217c63f6_1_1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7"/>
        <p:cNvGrpSpPr/>
        <p:nvPr/>
      </p:nvGrpSpPr>
      <p:grpSpPr>
        <a:xfrm>
          <a:off x="0" y="0"/>
          <a:ext cx="0" cy="0"/>
          <a:chOff x="0" y="0"/>
          <a:chExt cx="0" cy="0"/>
        </a:xfrm>
      </p:grpSpPr>
      <p:sp>
        <p:nvSpPr>
          <p:cNvPr id="5648" name="Google Shape;5648;g242217c63f6_1_10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9" name="Google Shape;5649;g242217c63f6_1_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9"/>
        <p:cNvGrpSpPr/>
        <p:nvPr/>
      </p:nvGrpSpPr>
      <p:grpSpPr>
        <a:xfrm>
          <a:off x="0" y="0"/>
          <a:ext cx="0" cy="0"/>
          <a:chOff x="0" y="0"/>
          <a:chExt cx="0" cy="0"/>
        </a:xfrm>
      </p:grpSpPr>
      <p:sp>
        <p:nvSpPr>
          <p:cNvPr id="5670" name="Google Shape;5670;g242217c63f6_1_10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1" name="Google Shape;5671;g242217c63f6_1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1"/>
        <p:cNvGrpSpPr/>
        <p:nvPr/>
      </p:nvGrpSpPr>
      <p:grpSpPr>
        <a:xfrm>
          <a:off x="0" y="0"/>
          <a:ext cx="0" cy="0"/>
          <a:chOff x="0" y="0"/>
          <a:chExt cx="0" cy="0"/>
        </a:xfrm>
      </p:grpSpPr>
      <p:sp>
        <p:nvSpPr>
          <p:cNvPr id="5692" name="Google Shape;5692;g242217c63f6_1_1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3" name="Google Shape;5693;g242217c63f6_1_1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3"/>
        <p:cNvGrpSpPr/>
        <p:nvPr/>
      </p:nvGrpSpPr>
      <p:grpSpPr>
        <a:xfrm>
          <a:off x="0" y="0"/>
          <a:ext cx="0" cy="0"/>
          <a:chOff x="0" y="0"/>
          <a:chExt cx="0" cy="0"/>
        </a:xfrm>
      </p:grpSpPr>
      <p:sp>
        <p:nvSpPr>
          <p:cNvPr id="5714" name="Google Shape;5714;g242217c63f6_1_1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5" name="Google Shape;5715;g242217c63f6_1_1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4230495128_0_7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4230495128_0_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5"/>
        <p:cNvGrpSpPr/>
        <p:nvPr/>
      </p:nvGrpSpPr>
      <p:grpSpPr>
        <a:xfrm>
          <a:off x="0" y="0"/>
          <a:ext cx="0" cy="0"/>
          <a:chOff x="0" y="0"/>
          <a:chExt cx="0" cy="0"/>
        </a:xfrm>
      </p:grpSpPr>
      <p:sp>
        <p:nvSpPr>
          <p:cNvPr id="5736" name="Google Shape;5736;g242217c63f6_1_1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7" name="Google Shape;5737;g242217c63f6_1_1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7"/>
        <p:cNvGrpSpPr/>
        <p:nvPr/>
      </p:nvGrpSpPr>
      <p:grpSpPr>
        <a:xfrm>
          <a:off x="0" y="0"/>
          <a:ext cx="0" cy="0"/>
          <a:chOff x="0" y="0"/>
          <a:chExt cx="0" cy="0"/>
        </a:xfrm>
      </p:grpSpPr>
      <p:sp>
        <p:nvSpPr>
          <p:cNvPr id="5758" name="Google Shape;5758;g242217c63f6_1_1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9" name="Google Shape;5759;g242217c63f6_1_1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0"/>
        <p:cNvGrpSpPr/>
        <p:nvPr/>
      </p:nvGrpSpPr>
      <p:grpSpPr>
        <a:xfrm>
          <a:off x="0" y="0"/>
          <a:ext cx="0" cy="0"/>
          <a:chOff x="0" y="0"/>
          <a:chExt cx="0" cy="0"/>
        </a:xfrm>
      </p:grpSpPr>
      <p:sp>
        <p:nvSpPr>
          <p:cNvPr id="5781" name="Google Shape;5781;g242217c63f6_1_1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2" name="Google Shape;5782;g242217c63f6_1_1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4"/>
        <p:cNvGrpSpPr/>
        <p:nvPr/>
      </p:nvGrpSpPr>
      <p:grpSpPr>
        <a:xfrm>
          <a:off x="0" y="0"/>
          <a:ext cx="0" cy="0"/>
          <a:chOff x="0" y="0"/>
          <a:chExt cx="0" cy="0"/>
        </a:xfrm>
      </p:grpSpPr>
      <p:sp>
        <p:nvSpPr>
          <p:cNvPr id="5805" name="Google Shape;5805;g242217c63f6_1_1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6" name="Google Shape;5806;g242217c63f6_1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9"/>
        <p:cNvGrpSpPr/>
        <p:nvPr/>
      </p:nvGrpSpPr>
      <p:grpSpPr>
        <a:xfrm>
          <a:off x="0" y="0"/>
          <a:ext cx="0" cy="0"/>
          <a:chOff x="0" y="0"/>
          <a:chExt cx="0" cy="0"/>
        </a:xfrm>
      </p:grpSpPr>
      <p:sp>
        <p:nvSpPr>
          <p:cNvPr id="5830" name="Google Shape;5830;g242217c63f6_1_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1" name="Google Shape;5831;g242217c63f6_1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7"/>
        <p:cNvGrpSpPr/>
        <p:nvPr/>
      </p:nvGrpSpPr>
      <p:grpSpPr>
        <a:xfrm>
          <a:off x="0" y="0"/>
          <a:ext cx="0" cy="0"/>
          <a:chOff x="0" y="0"/>
          <a:chExt cx="0" cy="0"/>
        </a:xfrm>
      </p:grpSpPr>
      <p:sp>
        <p:nvSpPr>
          <p:cNvPr id="5838" name="Google Shape;5838;g24230495128_0_30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9" name="Google Shape;5839;g24230495128_0_3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3"/>
        <p:cNvGrpSpPr/>
        <p:nvPr/>
      </p:nvGrpSpPr>
      <p:grpSpPr>
        <a:xfrm>
          <a:off x="0" y="0"/>
          <a:ext cx="0" cy="0"/>
          <a:chOff x="0" y="0"/>
          <a:chExt cx="0" cy="0"/>
        </a:xfrm>
      </p:grpSpPr>
      <p:sp>
        <p:nvSpPr>
          <p:cNvPr id="5844" name="Google Shape;5844;g24230495128_0_30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5" name="Google Shape;5845;g24230495128_0_30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9"/>
        <p:cNvGrpSpPr/>
        <p:nvPr/>
      </p:nvGrpSpPr>
      <p:grpSpPr>
        <a:xfrm>
          <a:off x="0" y="0"/>
          <a:ext cx="0" cy="0"/>
          <a:chOff x="0" y="0"/>
          <a:chExt cx="0" cy="0"/>
        </a:xfrm>
      </p:grpSpPr>
      <p:sp>
        <p:nvSpPr>
          <p:cNvPr id="5850" name="Google Shape;5850;g242217c63f6_1_1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1" name="Google Shape;5851;g242217c63f6_1_1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3"/>
        <p:cNvGrpSpPr/>
        <p:nvPr/>
      </p:nvGrpSpPr>
      <p:grpSpPr>
        <a:xfrm>
          <a:off x="0" y="0"/>
          <a:ext cx="0" cy="0"/>
          <a:chOff x="0" y="0"/>
          <a:chExt cx="0" cy="0"/>
        </a:xfrm>
      </p:grpSpPr>
      <p:sp>
        <p:nvSpPr>
          <p:cNvPr id="5874" name="Google Shape;5874;g242217c63f6_1_13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5" name="Google Shape;5875;g242217c63f6_1_1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6"/>
        <p:cNvGrpSpPr/>
        <p:nvPr/>
      </p:nvGrpSpPr>
      <p:grpSpPr>
        <a:xfrm>
          <a:off x="0" y="0"/>
          <a:ext cx="0" cy="0"/>
          <a:chOff x="0" y="0"/>
          <a:chExt cx="0" cy="0"/>
        </a:xfrm>
      </p:grpSpPr>
      <p:sp>
        <p:nvSpPr>
          <p:cNvPr id="5897" name="Google Shape;5897;g242217c63f6_1_14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8" name="Google Shape;5898;g242217c63f6_1_1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4230495128_0_8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4230495128_0_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3"/>
        <p:cNvGrpSpPr/>
        <p:nvPr/>
      </p:nvGrpSpPr>
      <p:grpSpPr>
        <a:xfrm>
          <a:off x="0" y="0"/>
          <a:ext cx="0" cy="0"/>
          <a:chOff x="0" y="0"/>
          <a:chExt cx="0" cy="0"/>
        </a:xfrm>
      </p:grpSpPr>
      <p:sp>
        <p:nvSpPr>
          <p:cNvPr id="5924" name="Google Shape;5924;g24230495128_0_3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5" name="Google Shape;5925;g24230495128_0_3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0"/>
        <p:cNvGrpSpPr/>
        <p:nvPr/>
      </p:nvGrpSpPr>
      <p:grpSpPr>
        <a:xfrm>
          <a:off x="0" y="0"/>
          <a:ext cx="0" cy="0"/>
          <a:chOff x="0" y="0"/>
          <a:chExt cx="0" cy="0"/>
        </a:xfrm>
      </p:grpSpPr>
      <p:sp>
        <p:nvSpPr>
          <p:cNvPr id="5951" name="Google Shape;5951;g24230495128_0_3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2" name="Google Shape;5952;g24230495128_0_3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7"/>
        <p:cNvGrpSpPr/>
        <p:nvPr/>
      </p:nvGrpSpPr>
      <p:grpSpPr>
        <a:xfrm>
          <a:off x="0" y="0"/>
          <a:ext cx="0" cy="0"/>
          <a:chOff x="0" y="0"/>
          <a:chExt cx="0" cy="0"/>
        </a:xfrm>
      </p:grpSpPr>
      <p:sp>
        <p:nvSpPr>
          <p:cNvPr id="5978" name="Google Shape;5978;g24230495128_0_3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9" name="Google Shape;5979;g24230495128_0_3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3"/>
        <p:cNvGrpSpPr/>
        <p:nvPr/>
      </p:nvGrpSpPr>
      <p:grpSpPr>
        <a:xfrm>
          <a:off x="0" y="0"/>
          <a:ext cx="0" cy="0"/>
          <a:chOff x="0" y="0"/>
          <a:chExt cx="0" cy="0"/>
        </a:xfrm>
      </p:grpSpPr>
      <p:sp>
        <p:nvSpPr>
          <p:cNvPr id="6004" name="Google Shape;6004;g24230495128_0_3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5" name="Google Shape;6005;g24230495128_0_3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0"/>
        <p:cNvGrpSpPr/>
        <p:nvPr/>
      </p:nvGrpSpPr>
      <p:grpSpPr>
        <a:xfrm>
          <a:off x="0" y="0"/>
          <a:ext cx="0" cy="0"/>
          <a:chOff x="0" y="0"/>
          <a:chExt cx="0" cy="0"/>
        </a:xfrm>
      </p:grpSpPr>
      <p:sp>
        <p:nvSpPr>
          <p:cNvPr id="6031" name="Google Shape;6031;g24230495128_0_3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2" name="Google Shape;6032;g24230495128_0_3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0"/>
        <p:cNvGrpSpPr/>
        <p:nvPr/>
      </p:nvGrpSpPr>
      <p:grpSpPr>
        <a:xfrm>
          <a:off x="0" y="0"/>
          <a:ext cx="0" cy="0"/>
          <a:chOff x="0" y="0"/>
          <a:chExt cx="0" cy="0"/>
        </a:xfrm>
      </p:grpSpPr>
      <p:sp>
        <p:nvSpPr>
          <p:cNvPr id="6071" name="Google Shape;6071;g24230495128_0_30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2" name="Google Shape;6072;g24230495128_0_3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0"/>
        <p:cNvGrpSpPr/>
        <p:nvPr/>
      </p:nvGrpSpPr>
      <p:grpSpPr>
        <a:xfrm>
          <a:off x="0" y="0"/>
          <a:ext cx="0" cy="0"/>
          <a:chOff x="0" y="0"/>
          <a:chExt cx="0" cy="0"/>
        </a:xfrm>
      </p:grpSpPr>
      <p:sp>
        <p:nvSpPr>
          <p:cNvPr id="6111" name="Google Shape;6111;g242217c63f6_1_14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2" name="Google Shape;6112;g242217c63f6_1_1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6"/>
        <p:cNvGrpSpPr/>
        <p:nvPr/>
      </p:nvGrpSpPr>
      <p:grpSpPr>
        <a:xfrm>
          <a:off x="0" y="0"/>
          <a:ext cx="0" cy="0"/>
          <a:chOff x="0" y="0"/>
          <a:chExt cx="0" cy="0"/>
        </a:xfrm>
      </p:grpSpPr>
      <p:sp>
        <p:nvSpPr>
          <p:cNvPr id="6137" name="Google Shape;6137;g24230495128_0_3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8" name="Google Shape;6138;g24230495128_0_3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2"/>
        <p:cNvGrpSpPr/>
        <p:nvPr/>
      </p:nvGrpSpPr>
      <p:grpSpPr>
        <a:xfrm>
          <a:off x="0" y="0"/>
          <a:ext cx="0" cy="0"/>
          <a:chOff x="0" y="0"/>
          <a:chExt cx="0" cy="0"/>
        </a:xfrm>
      </p:grpSpPr>
      <p:sp>
        <p:nvSpPr>
          <p:cNvPr id="6163" name="Google Shape;6163;g24230495128_0_34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4" name="Google Shape;6164;g24230495128_0_3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8"/>
        <p:cNvGrpSpPr/>
        <p:nvPr/>
      </p:nvGrpSpPr>
      <p:grpSpPr>
        <a:xfrm>
          <a:off x="0" y="0"/>
          <a:ext cx="0" cy="0"/>
          <a:chOff x="0" y="0"/>
          <a:chExt cx="0" cy="0"/>
        </a:xfrm>
      </p:grpSpPr>
      <p:sp>
        <p:nvSpPr>
          <p:cNvPr id="6189" name="Google Shape;6189;g24230495128_0_34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0" name="Google Shape;6190;g24230495128_0_3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30495128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30495128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4230495128_0_8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4230495128_0_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4"/>
        <p:cNvGrpSpPr/>
        <p:nvPr/>
      </p:nvGrpSpPr>
      <p:grpSpPr>
        <a:xfrm>
          <a:off x="0" y="0"/>
          <a:ext cx="0" cy="0"/>
          <a:chOff x="0" y="0"/>
          <a:chExt cx="0" cy="0"/>
        </a:xfrm>
      </p:grpSpPr>
      <p:sp>
        <p:nvSpPr>
          <p:cNvPr id="6215" name="Google Shape;6215;g24230495128_0_3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6" name="Google Shape;6216;g24230495128_0_3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0"/>
        <p:cNvGrpSpPr/>
        <p:nvPr/>
      </p:nvGrpSpPr>
      <p:grpSpPr>
        <a:xfrm>
          <a:off x="0" y="0"/>
          <a:ext cx="0" cy="0"/>
          <a:chOff x="0" y="0"/>
          <a:chExt cx="0" cy="0"/>
        </a:xfrm>
      </p:grpSpPr>
      <p:sp>
        <p:nvSpPr>
          <p:cNvPr id="6241" name="Google Shape;6241;g24230495128_0_3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2" name="Google Shape;6242;g24230495128_0_3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6"/>
        <p:cNvGrpSpPr/>
        <p:nvPr/>
      </p:nvGrpSpPr>
      <p:grpSpPr>
        <a:xfrm>
          <a:off x="0" y="0"/>
          <a:ext cx="0" cy="0"/>
          <a:chOff x="0" y="0"/>
          <a:chExt cx="0" cy="0"/>
        </a:xfrm>
      </p:grpSpPr>
      <p:sp>
        <p:nvSpPr>
          <p:cNvPr id="6267" name="Google Shape;6267;g242217c63f6_1_1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8" name="Google Shape;6268;g242217c63f6_1_1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3"/>
        <p:cNvGrpSpPr/>
        <p:nvPr/>
      </p:nvGrpSpPr>
      <p:grpSpPr>
        <a:xfrm>
          <a:off x="0" y="0"/>
          <a:ext cx="0" cy="0"/>
          <a:chOff x="0" y="0"/>
          <a:chExt cx="0" cy="0"/>
        </a:xfrm>
      </p:grpSpPr>
      <p:sp>
        <p:nvSpPr>
          <p:cNvPr id="6294" name="Google Shape;6294;g24230495128_0_35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5" name="Google Shape;6295;g24230495128_0_3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0"/>
        <p:cNvGrpSpPr/>
        <p:nvPr/>
      </p:nvGrpSpPr>
      <p:grpSpPr>
        <a:xfrm>
          <a:off x="0" y="0"/>
          <a:ext cx="0" cy="0"/>
          <a:chOff x="0" y="0"/>
          <a:chExt cx="0" cy="0"/>
        </a:xfrm>
      </p:grpSpPr>
      <p:sp>
        <p:nvSpPr>
          <p:cNvPr id="6321" name="Google Shape;6321;g24230495128_0_35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2" name="Google Shape;6322;g24230495128_0_3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7"/>
        <p:cNvGrpSpPr/>
        <p:nvPr/>
      </p:nvGrpSpPr>
      <p:grpSpPr>
        <a:xfrm>
          <a:off x="0" y="0"/>
          <a:ext cx="0" cy="0"/>
          <a:chOff x="0" y="0"/>
          <a:chExt cx="0" cy="0"/>
        </a:xfrm>
      </p:grpSpPr>
      <p:sp>
        <p:nvSpPr>
          <p:cNvPr id="6348" name="Google Shape;6348;g24230495128_0_3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9" name="Google Shape;6349;g24230495128_0_3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3"/>
        <p:cNvGrpSpPr/>
        <p:nvPr/>
      </p:nvGrpSpPr>
      <p:grpSpPr>
        <a:xfrm>
          <a:off x="0" y="0"/>
          <a:ext cx="0" cy="0"/>
          <a:chOff x="0" y="0"/>
          <a:chExt cx="0" cy="0"/>
        </a:xfrm>
      </p:grpSpPr>
      <p:sp>
        <p:nvSpPr>
          <p:cNvPr id="6374" name="Google Shape;6374;g24230495128_0_3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5" name="Google Shape;6375;g24230495128_0_3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9"/>
        <p:cNvGrpSpPr/>
        <p:nvPr/>
      </p:nvGrpSpPr>
      <p:grpSpPr>
        <a:xfrm>
          <a:off x="0" y="0"/>
          <a:ext cx="0" cy="0"/>
          <a:chOff x="0" y="0"/>
          <a:chExt cx="0" cy="0"/>
        </a:xfrm>
      </p:grpSpPr>
      <p:sp>
        <p:nvSpPr>
          <p:cNvPr id="6400" name="Google Shape;6400;g24230495128_0_34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1" name="Google Shape;6401;g24230495128_0_3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5"/>
        <p:cNvGrpSpPr/>
        <p:nvPr/>
      </p:nvGrpSpPr>
      <p:grpSpPr>
        <a:xfrm>
          <a:off x="0" y="0"/>
          <a:ext cx="0" cy="0"/>
          <a:chOff x="0" y="0"/>
          <a:chExt cx="0" cy="0"/>
        </a:xfrm>
      </p:grpSpPr>
      <p:sp>
        <p:nvSpPr>
          <p:cNvPr id="6426" name="Google Shape;6426;g242217c63f6_1_1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7" name="Google Shape;6427;g242217c63f6_1_1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1"/>
        <p:cNvGrpSpPr/>
        <p:nvPr/>
      </p:nvGrpSpPr>
      <p:grpSpPr>
        <a:xfrm>
          <a:off x="0" y="0"/>
          <a:ext cx="0" cy="0"/>
          <a:chOff x="0" y="0"/>
          <a:chExt cx="0" cy="0"/>
        </a:xfrm>
      </p:grpSpPr>
      <p:sp>
        <p:nvSpPr>
          <p:cNvPr id="6452" name="Google Shape;6452;g24230495128_0_36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3" name="Google Shape;6453;g24230495128_0_3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4230495128_0_9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4230495128_0_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7"/>
        <p:cNvGrpSpPr/>
        <p:nvPr/>
      </p:nvGrpSpPr>
      <p:grpSpPr>
        <a:xfrm>
          <a:off x="0" y="0"/>
          <a:ext cx="0" cy="0"/>
          <a:chOff x="0" y="0"/>
          <a:chExt cx="0" cy="0"/>
        </a:xfrm>
      </p:grpSpPr>
      <p:sp>
        <p:nvSpPr>
          <p:cNvPr id="6478" name="Google Shape;6478;g24230495128_0_36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9" name="Google Shape;6479;g24230495128_0_3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3"/>
        <p:cNvGrpSpPr/>
        <p:nvPr/>
      </p:nvGrpSpPr>
      <p:grpSpPr>
        <a:xfrm>
          <a:off x="0" y="0"/>
          <a:ext cx="0" cy="0"/>
          <a:chOff x="0" y="0"/>
          <a:chExt cx="0" cy="0"/>
        </a:xfrm>
      </p:grpSpPr>
      <p:sp>
        <p:nvSpPr>
          <p:cNvPr id="6504" name="Google Shape;6504;g24230495128_0_36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5" name="Google Shape;6505;g24230495128_0_3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9"/>
        <p:cNvGrpSpPr/>
        <p:nvPr/>
      </p:nvGrpSpPr>
      <p:grpSpPr>
        <a:xfrm>
          <a:off x="0" y="0"/>
          <a:ext cx="0" cy="0"/>
          <a:chOff x="0" y="0"/>
          <a:chExt cx="0" cy="0"/>
        </a:xfrm>
      </p:grpSpPr>
      <p:sp>
        <p:nvSpPr>
          <p:cNvPr id="6530" name="Google Shape;6530;g24230495128_0_35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1" name="Google Shape;6531;g24230495128_0_3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5"/>
        <p:cNvGrpSpPr/>
        <p:nvPr/>
      </p:nvGrpSpPr>
      <p:grpSpPr>
        <a:xfrm>
          <a:off x="0" y="0"/>
          <a:ext cx="0" cy="0"/>
          <a:chOff x="0" y="0"/>
          <a:chExt cx="0" cy="0"/>
        </a:xfrm>
      </p:grpSpPr>
      <p:sp>
        <p:nvSpPr>
          <p:cNvPr id="6556" name="Google Shape;6556;g242217c63f6_1_15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7" name="Google Shape;6557;g242217c63f6_1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1"/>
        <p:cNvGrpSpPr/>
        <p:nvPr/>
      </p:nvGrpSpPr>
      <p:grpSpPr>
        <a:xfrm>
          <a:off x="0" y="0"/>
          <a:ext cx="0" cy="0"/>
          <a:chOff x="0" y="0"/>
          <a:chExt cx="0" cy="0"/>
        </a:xfrm>
      </p:grpSpPr>
      <p:sp>
        <p:nvSpPr>
          <p:cNvPr id="6582" name="Google Shape;6582;g24230495128_0_37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3" name="Google Shape;6583;g24230495128_0_3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7"/>
        <p:cNvGrpSpPr/>
        <p:nvPr/>
      </p:nvGrpSpPr>
      <p:grpSpPr>
        <a:xfrm>
          <a:off x="0" y="0"/>
          <a:ext cx="0" cy="0"/>
          <a:chOff x="0" y="0"/>
          <a:chExt cx="0" cy="0"/>
        </a:xfrm>
      </p:grpSpPr>
      <p:sp>
        <p:nvSpPr>
          <p:cNvPr id="6608" name="Google Shape;6608;g24230495128_0_37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9" name="Google Shape;6609;g24230495128_0_3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3"/>
        <p:cNvGrpSpPr/>
        <p:nvPr/>
      </p:nvGrpSpPr>
      <p:grpSpPr>
        <a:xfrm>
          <a:off x="0" y="0"/>
          <a:ext cx="0" cy="0"/>
          <a:chOff x="0" y="0"/>
          <a:chExt cx="0" cy="0"/>
        </a:xfrm>
      </p:grpSpPr>
      <p:sp>
        <p:nvSpPr>
          <p:cNvPr id="6634" name="Google Shape;6634;g24230495128_0_36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5" name="Google Shape;6635;g24230495128_0_3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9"/>
        <p:cNvGrpSpPr/>
        <p:nvPr/>
      </p:nvGrpSpPr>
      <p:grpSpPr>
        <a:xfrm>
          <a:off x="0" y="0"/>
          <a:ext cx="0" cy="0"/>
          <a:chOff x="0" y="0"/>
          <a:chExt cx="0" cy="0"/>
        </a:xfrm>
      </p:grpSpPr>
      <p:sp>
        <p:nvSpPr>
          <p:cNvPr id="6660" name="Google Shape;6660;g242217c63f6_1_1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1" name="Google Shape;6661;g242217c63f6_1_1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8"/>
        <p:cNvGrpSpPr/>
        <p:nvPr/>
      </p:nvGrpSpPr>
      <p:grpSpPr>
        <a:xfrm>
          <a:off x="0" y="0"/>
          <a:ext cx="0" cy="0"/>
          <a:chOff x="0" y="0"/>
          <a:chExt cx="0" cy="0"/>
        </a:xfrm>
      </p:grpSpPr>
      <p:sp>
        <p:nvSpPr>
          <p:cNvPr id="6689" name="Google Shape;6689;g24230495128_0_37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0" name="Google Shape;6690;g24230495128_0_3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7"/>
        <p:cNvGrpSpPr/>
        <p:nvPr/>
      </p:nvGrpSpPr>
      <p:grpSpPr>
        <a:xfrm>
          <a:off x="0" y="0"/>
          <a:ext cx="0" cy="0"/>
          <a:chOff x="0" y="0"/>
          <a:chExt cx="0" cy="0"/>
        </a:xfrm>
      </p:grpSpPr>
      <p:sp>
        <p:nvSpPr>
          <p:cNvPr id="6718" name="Google Shape;6718;g242217c63f6_1_16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9" name="Google Shape;6719;g242217c63f6_1_1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7941204013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794120401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6"/>
        <p:cNvGrpSpPr/>
        <p:nvPr/>
      </p:nvGrpSpPr>
      <p:grpSpPr>
        <a:xfrm>
          <a:off x="0" y="0"/>
          <a:ext cx="0" cy="0"/>
          <a:chOff x="0" y="0"/>
          <a:chExt cx="0" cy="0"/>
        </a:xfrm>
      </p:grpSpPr>
      <p:sp>
        <p:nvSpPr>
          <p:cNvPr id="6747" name="Google Shape;6747;g242217c63f6_1_16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8" name="Google Shape;6748;g242217c63f6_1_1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2"/>
        <p:cNvGrpSpPr/>
        <p:nvPr/>
      </p:nvGrpSpPr>
      <p:grpSpPr>
        <a:xfrm>
          <a:off x="0" y="0"/>
          <a:ext cx="0" cy="0"/>
          <a:chOff x="0" y="0"/>
          <a:chExt cx="0" cy="0"/>
        </a:xfrm>
      </p:grpSpPr>
      <p:sp>
        <p:nvSpPr>
          <p:cNvPr id="6773" name="Google Shape;6773;g24230495128_0_38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4" name="Google Shape;6774;g24230495128_0_3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8"/>
        <p:cNvGrpSpPr/>
        <p:nvPr/>
      </p:nvGrpSpPr>
      <p:grpSpPr>
        <a:xfrm>
          <a:off x="0" y="0"/>
          <a:ext cx="0" cy="0"/>
          <a:chOff x="0" y="0"/>
          <a:chExt cx="0" cy="0"/>
        </a:xfrm>
      </p:grpSpPr>
      <p:sp>
        <p:nvSpPr>
          <p:cNvPr id="6799" name="Google Shape;6799;g24230495128_0_37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0" name="Google Shape;6800;g24230495128_0_3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4"/>
        <p:cNvGrpSpPr/>
        <p:nvPr/>
      </p:nvGrpSpPr>
      <p:grpSpPr>
        <a:xfrm>
          <a:off x="0" y="0"/>
          <a:ext cx="0" cy="0"/>
          <a:chOff x="0" y="0"/>
          <a:chExt cx="0" cy="0"/>
        </a:xfrm>
      </p:grpSpPr>
      <p:sp>
        <p:nvSpPr>
          <p:cNvPr id="6825" name="Google Shape;6825;g24230495128_0_38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6" name="Google Shape;6826;g24230495128_0_3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0"/>
        <p:cNvGrpSpPr/>
        <p:nvPr/>
      </p:nvGrpSpPr>
      <p:grpSpPr>
        <a:xfrm>
          <a:off x="0" y="0"/>
          <a:ext cx="0" cy="0"/>
          <a:chOff x="0" y="0"/>
          <a:chExt cx="0" cy="0"/>
        </a:xfrm>
      </p:grpSpPr>
      <p:sp>
        <p:nvSpPr>
          <p:cNvPr id="6851" name="Google Shape;6851;g24230495128_0_38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2" name="Google Shape;6852;g24230495128_0_3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6"/>
        <p:cNvGrpSpPr/>
        <p:nvPr/>
      </p:nvGrpSpPr>
      <p:grpSpPr>
        <a:xfrm>
          <a:off x="0" y="0"/>
          <a:ext cx="0" cy="0"/>
          <a:chOff x="0" y="0"/>
          <a:chExt cx="0" cy="0"/>
        </a:xfrm>
      </p:grpSpPr>
      <p:sp>
        <p:nvSpPr>
          <p:cNvPr id="6877" name="Google Shape;6877;g24230495128_0_38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8" name="Google Shape;6878;g24230495128_0_3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2"/>
        <p:cNvGrpSpPr/>
        <p:nvPr/>
      </p:nvGrpSpPr>
      <p:grpSpPr>
        <a:xfrm>
          <a:off x="0" y="0"/>
          <a:ext cx="0" cy="0"/>
          <a:chOff x="0" y="0"/>
          <a:chExt cx="0" cy="0"/>
        </a:xfrm>
      </p:grpSpPr>
      <p:sp>
        <p:nvSpPr>
          <p:cNvPr id="6883" name="Google Shape;6883;g24230495128_0_39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4" name="Google Shape;6884;g24230495128_0_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8"/>
        <p:cNvGrpSpPr/>
        <p:nvPr/>
      </p:nvGrpSpPr>
      <p:grpSpPr>
        <a:xfrm>
          <a:off x="0" y="0"/>
          <a:ext cx="0" cy="0"/>
          <a:chOff x="0" y="0"/>
          <a:chExt cx="0" cy="0"/>
        </a:xfrm>
      </p:grpSpPr>
      <p:sp>
        <p:nvSpPr>
          <p:cNvPr id="6889" name="Google Shape;6889;g24230495128_0_39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0" name="Google Shape;6890;g24230495128_0_3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5"/>
        <p:cNvGrpSpPr/>
        <p:nvPr/>
      </p:nvGrpSpPr>
      <p:grpSpPr>
        <a:xfrm>
          <a:off x="0" y="0"/>
          <a:ext cx="0" cy="0"/>
          <a:chOff x="0" y="0"/>
          <a:chExt cx="0" cy="0"/>
        </a:xfrm>
      </p:grpSpPr>
      <p:sp>
        <p:nvSpPr>
          <p:cNvPr id="6896" name="Google Shape;6896;g24230495128_0_39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7" name="Google Shape;6897;g24230495128_0_3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1"/>
        <p:cNvGrpSpPr/>
        <p:nvPr/>
      </p:nvGrpSpPr>
      <p:grpSpPr>
        <a:xfrm>
          <a:off x="0" y="0"/>
          <a:ext cx="0" cy="0"/>
          <a:chOff x="0" y="0"/>
          <a:chExt cx="0" cy="0"/>
        </a:xfrm>
      </p:grpSpPr>
      <p:sp>
        <p:nvSpPr>
          <p:cNvPr id="6902" name="Google Shape;6902;g24230495128_0_39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3" name="Google Shape;6903;g24230495128_0_3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7a890c60dd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7a890c60dd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highlight>
                  <a:srgbClr val="FFFFFF"/>
                </a:highlight>
              </a:rPr>
              <a:t>https://www1.udel.edu/biology/Wags/histopage/colorpage/cne/cne.htm</a:t>
            </a:r>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7"/>
        <p:cNvGrpSpPr/>
        <p:nvPr/>
      </p:nvGrpSpPr>
      <p:grpSpPr>
        <a:xfrm>
          <a:off x="0" y="0"/>
          <a:ext cx="0" cy="0"/>
          <a:chOff x="0" y="0"/>
          <a:chExt cx="0" cy="0"/>
        </a:xfrm>
      </p:grpSpPr>
      <p:sp>
        <p:nvSpPr>
          <p:cNvPr id="6908" name="Google Shape;6908;g24230495128_0_39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9" name="Google Shape;6909;g24230495128_0_3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3"/>
        <p:cNvGrpSpPr/>
        <p:nvPr/>
      </p:nvGrpSpPr>
      <p:grpSpPr>
        <a:xfrm>
          <a:off x="0" y="0"/>
          <a:ext cx="0" cy="0"/>
          <a:chOff x="0" y="0"/>
          <a:chExt cx="0" cy="0"/>
        </a:xfrm>
      </p:grpSpPr>
      <p:sp>
        <p:nvSpPr>
          <p:cNvPr id="6914" name="Google Shape;6914;g24230495128_0_39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5" name="Google Shape;6915;g24230495128_0_3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9"/>
        <p:cNvGrpSpPr/>
        <p:nvPr/>
      </p:nvGrpSpPr>
      <p:grpSpPr>
        <a:xfrm>
          <a:off x="0" y="0"/>
          <a:ext cx="0" cy="0"/>
          <a:chOff x="0" y="0"/>
          <a:chExt cx="0" cy="0"/>
        </a:xfrm>
      </p:grpSpPr>
      <p:sp>
        <p:nvSpPr>
          <p:cNvPr id="6920" name="Google Shape;6920;g24230495128_0_39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1" name="Google Shape;6921;g24230495128_0_3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5"/>
        <p:cNvGrpSpPr/>
        <p:nvPr/>
      </p:nvGrpSpPr>
      <p:grpSpPr>
        <a:xfrm>
          <a:off x="0" y="0"/>
          <a:ext cx="0" cy="0"/>
          <a:chOff x="0" y="0"/>
          <a:chExt cx="0" cy="0"/>
        </a:xfrm>
      </p:grpSpPr>
      <p:sp>
        <p:nvSpPr>
          <p:cNvPr id="6926" name="Google Shape;6926;g24230495128_0_39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7" name="Google Shape;6927;g24230495128_0_3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1"/>
        <p:cNvGrpSpPr/>
        <p:nvPr/>
      </p:nvGrpSpPr>
      <p:grpSpPr>
        <a:xfrm>
          <a:off x="0" y="0"/>
          <a:ext cx="0" cy="0"/>
          <a:chOff x="0" y="0"/>
          <a:chExt cx="0" cy="0"/>
        </a:xfrm>
      </p:grpSpPr>
      <p:sp>
        <p:nvSpPr>
          <p:cNvPr id="6932" name="Google Shape;6932;g242217c63f6_1_17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3" name="Google Shape;6933;g242217c63f6_1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3"/>
        <p:cNvGrpSpPr/>
        <p:nvPr/>
      </p:nvGrpSpPr>
      <p:grpSpPr>
        <a:xfrm>
          <a:off x="0" y="0"/>
          <a:ext cx="0" cy="0"/>
          <a:chOff x="0" y="0"/>
          <a:chExt cx="0" cy="0"/>
        </a:xfrm>
      </p:grpSpPr>
      <p:sp>
        <p:nvSpPr>
          <p:cNvPr id="6954" name="Google Shape;6954;g24230495128_0_39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5" name="Google Shape;6955;g24230495128_0_3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4"/>
        <p:cNvGrpSpPr/>
        <p:nvPr/>
      </p:nvGrpSpPr>
      <p:grpSpPr>
        <a:xfrm>
          <a:off x="0" y="0"/>
          <a:ext cx="0" cy="0"/>
          <a:chOff x="0" y="0"/>
          <a:chExt cx="0" cy="0"/>
        </a:xfrm>
      </p:grpSpPr>
      <p:sp>
        <p:nvSpPr>
          <p:cNvPr id="6975" name="Google Shape;6975;g24230495128_0_39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6" name="Google Shape;6976;g24230495128_0_3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5"/>
        <p:cNvGrpSpPr/>
        <p:nvPr/>
      </p:nvGrpSpPr>
      <p:grpSpPr>
        <a:xfrm>
          <a:off x="0" y="0"/>
          <a:ext cx="0" cy="0"/>
          <a:chOff x="0" y="0"/>
          <a:chExt cx="0" cy="0"/>
        </a:xfrm>
      </p:grpSpPr>
      <p:sp>
        <p:nvSpPr>
          <p:cNvPr id="6996" name="Google Shape;6996;g242217c63f6_1_1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7" name="Google Shape;6997;g242217c63f6_1_1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6"/>
        <p:cNvGrpSpPr/>
        <p:nvPr/>
      </p:nvGrpSpPr>
      <p:grpSpPr>
        <a:xfrm>
          <a:off x="0" y="0"/>
          <a:ext cx="0" cy="0"/>
          <a:chOff x="0" y="0"/>
          <a:chExt cx="0" cy="0"/>
        </a:xfrm>
      </p:grpSpPr>
      <p:sp>
        <p:nvSpPr>
          <p:cNvPr id="7017" name="Google Shape;7017;g24230495128_0_40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8" name="Google Shape;7018;g24230495128_0_4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7"/>
        <p:cNvGrpSpPr/>
        <p:nvPr/>
      </p:nvGrpSpPr>
      <p:grpSpPr>
        <a:xfrm>
          <a:off x="0" y="0"/>
          <a:ext cx="0" cy="0"/>
          <a:chOff x="0" y="0"/>
          <a:chExt cx="0" cy="0"/>
        </a:xfrm>
      </p:grpSpPr>
      <p:sp>
        <p:nvSpPr>
          <p:cNvPr id="7038" name="Google Shape;7038;g24230495128_0_40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9" name="Google Shape;7039;g24230495128_0_40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7bfe9a4a33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7bfe9a4a33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highlight>
                  <a:srgbClr val="FFFFFF"/>
                </a:highlight>
              </a:rPr>
              <a:t>https://www1.udel.edu/biology/Wags/histopage/colorpage/cne/cne.htm</a:t>
            </a:r>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8"/>
        <p:cNvGrpSpPr/>
        <p:nvPr/>
      </p:nvGrpSpPr>
      <p:grpSpPr>
        <a:xfrm>
          <a:off x="0" y="0"/>
          <a:ext cx="0" cy="0"/>
          <a:chOff x="0" y="0"/>
          <a:chExt cx="0" cy="0"/>
        </a:xfrm>
      </p:grpSpPr>
      <p:sp>
        <p:nvSpPr>
          <p:cNvPr id="7059" name="Google Shape;7059;g24230495128_0_39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0" name="Google Shape;7060;g24230495128_0_3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9"/>
        <p:cNvGrpSpPr/>
        <p:nvPr/>
      </p:nvGrpSpPr>
      <p:grpSpPr>
        <a:xfrm>
          <a:off x="0" y="0"/>
          <a:ext cx="0" cy="0"/>
          <a:chOff x="0" y="0"/>
          <a:chExt cx="0" cy="0"/>
        </a:xfrm>
      </p:grpSpPr>
      <p:sp>
        <p:nvSpPr>
          <p:cNvPr id="7080" name="Google Shape;7080;g242217c63f6_1_19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1" name="Google Shape;7081;g242217c63f6_1_1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0"/>
        <p:cNvGrpSpPr/>
        <p:nvPr/>
      </p:nvGrpSpPr>
      <p:grpSpPr>
        <a:xfrm>
          <a:off x="0" y="0"/>
          <a:ext cx="0" cy="0"/>
          <a:chOff x="0" y="0"/>
          <a:chExt cx="0" cy="0"/>
        </a:xfrm>
      </p:grpSpPr>
      <p:sp>
        <p:nvSpPr>
          <p:cNvPr id="7101" name="Google Shape;7101;g24230495128_0_40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2" name="Google Shape;7102;g24230495128_0_40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1"/>
        <p:cNvGrpSpPr/>
        <p:nvPr/>
      </p:nvGrpSpPr>
      <p:grpSpPr>
        <a:xfrm>
          <a:off x="0" y="0"/>
          <a:ext cx="0" cy="0"/>
          <a:chOff x="0" y="0"/>
          <a:chExt cx="0" cy="0"/>
        </a:xfrm>
      </p:grpSpPr>
      <p:sp>
        <p:nvSpPr>
          <p:cNvPr id="7122" name="Google Shape;7122;g24230495128_0_40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3" name="Google Shape;7123;g24230495128_0_40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2"/>
        <p:cNvGrpSpPr/>
        <p:nvPr/>
      </p:nvGrpSpPr>
      <p:grpSpPr>
        <a:xfrm>
          <a:off x="0" y="0"/>
          <a:ext cx="0" cy="0"/>
          <a:chOff x="0" y="0"/>
          <a:chExt cx="0" cy="0"/>
        </a:xfrm>
      </p:grpSpPr>
      <p:sp>
        <p:nvSpPr>
          <p:cNvPr id="7143" name="Google Shape;7143;g24230495128_0_40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4" name="Google Shape;7144;g24230495128_0_40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3"/>
        <p:cNvGrpSpPr/>
        <p:nvPr/>
      </p:nvGrpSpPr>
      <p:grpSpPr>
        <a:xfrm>
          <a:off x="0" y="0"/>
          <a:ext cx="0" cy="0"/>
          <a:chOff x="0" y="0"/>
          <a:chExt cx="0" cy="0"/>
        </a:xfrm>
      </p:grpSpPr>
      <p:sp>
        <p:nvSpPr>
          <p:cNvPr id="7164" name="Google Shape;7164;g2423049512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5" name="Google Shape;7165;g242304951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9"/>
        <p:cNvGrpSpPr/>
        <p:nvPr/>
      </p:nvGrpSpPr>
      <p:grpSpPr>
        <a:xfrm>
          <a:off x="0" y="0"/>
          <a:ext cx="0" cy="0"/>
          <a:chOff x="0" y="0"/>
          <a:chExt cx="0" cy="0"/>
        </a:xfrm>
      </p:grpSpPr>
      <p:sp>
        <p:nvSpPr>
          <p:cNvPr id="7190" name="Google Shape;7190;g24230495128_0_4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1" name="Google Shape;7191;g24230495128_0_4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5"/>
        <p:cNvGrpSpPr/>
        <p:nvPr/>
      </p:nvGrpSpPr>
      <p:grpSpPr>
        <a:xfrm>
          <a:off x="0" y="0"/>
          <a:ext cx="0" cy="0"/>
          <a:chOff x="0" y="0"/>
          <a:chExt cx="0" cy="0"/>
        </a:xfrm>
      </p:grpSpPr>
      <p:sp>
        <p:nvSpPr>
          <p:cNvPr id="7216" name="Google Shape;7216;g2423049512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7" name="Google Shape;7217;g2423049512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0"/>
        <p:cNvGrpSpPr/>
        <p:nvPr/>
      </p:nvGrpSpPr>
      <p:grpSpPr>
        <a:xfrm>
          <a:off x="0" y="0"/>
          <a:ext cx="0" cy="0"/>
          <a:chOff x="0" y="0"/>
          <a:chExt cx="0" cy="0"/>
        </a:xfrm>
      </p:grpSpPr>
      <p:sp>
        <p:nvSpPr>
          <p:cNvPr id="7241" name="Google Shape;7241;g24230495128_0_4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2" name="Google Shape;7242;g24230495128_0_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3"/>
        <p:cNvGrpSpPr/>
        <p:nvPr/>
      </p:nvGrpSpPr>
      <p:grpSpPr>
        <a:xfrm>
          <a:off x="0" y="0"/>
          <a:ext cx="0" cy="0"/>
          <a:chOff x="0" y="0"/>
          <a:chExt cx="0" cy="0"/>
        </a:xfrm>
      </p:grpSpPr>
      <p:sp>
        <p:nvSpPr>
          <p:cNvPr id="7274" name="Google Shape;7274;g24230495128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5" name="Google Shape;7275;g2423049512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7aff254733_0_13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7aff254733_0_1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7"/>
        <p:cNvGrpSpPr/>
        <p:nvPr/>
      </p:nvGrpSpPr>
      <p:grpSpPr>
        <a:xfrm>
          <a:off x="0" y="0"/>
          <a:ext cx="0" cy="0"/>
          <a:chOff x="0" y="0"/>
          <a:chExt cx="0" cy="0"/>
        </a:xfrm>
      </p:grpSpPr>
      <p:sp>
        <p:nvSpPr>
          <p:cNvPr id="7308" name="Google Shape;7308;g24230495128_0_4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9" name="Google Shape;7309;g24230495128_0_4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8"/>
        <p:cNvGrpSpPr/>
        <p:nvPr/>
      </p:nvGrpSpPr>
      <p:grpSpPr>
        <a:xfrm>
          <a:off x="0" y="0"/>
          <a:ext cx="0" cy="0"/>
          <a:chOff x="0" y="0"/>
          <a:chExt cx="0" cy="0"/>
        </a:xfrm>
      </p:grpSpPr>
      <p:sp>
        <p:nvSpPr>
          <p:cNvPr id="7329" name="Google Shape;7329;g24230495128_0_4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0" name="Google Shape;7330;g24230495128_0_4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3"/>
        <p:cNvGrpSpPr/>
        <p:nvPr/>
      </p:nvGrpSpPr>
      <p:grpSpPr>
        <a:xfrm>
          <a:off x="0" y="0"/>
          <a:ext cx="0" cy="0"/>
          <a:chOff x="0" y="0"/>
          <a:chExt cx="0" cy="0"/>
        </a:xfrm>
      </p:grpSpPr>
      <p:sp>
        <p:nvSpPr>
          <p:cNvPr id="7354" name="Google Shape;7354;g24230495128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5" name="Google Shape;7355;g24230495128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9"/>
        <p:cNvGrpSpPr/>
        <p:nvPr/>
      </p:nvGrpSpPr>
      <p:grpSpPr>
        <a:xfrm>
          <a:off x="0" y="0"/>
          <a:ext cx="0" cy="0"/>
          <a:chOff x="0" y="0"/>
          <a:chExt cx="0" cy="0"/>
        </a:xfrm>
      </p:grpSpPr>
      <p:sp>
        <p:nvSpPr>
          <p:cNvPr id="7360" name="Google Shape;7360;g24230495128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1" name="Google Shape;7361;g24230495128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rPr>
              <a:t>ARIA-E (edema) with incident ARIA-H (superficial hemosiderin deposits). Gradient recalled-echo/T2* and corresponding FLAIR sequences from the same patient, at baseline (</a:t>
            </a:r>
            <a:r>
              <a:rPr lang="en" sz="900" i="1">
                <a:solidFill>
                  <a:schemeClr val="dk1"/>
                </a:solidFill>
              </a:rPr>
              <a:t>A</a:t>
            </a:r>
            <a:r>
              <a:rPr lang="en" sz="900">
                <a:solidFill>
                  <a:schemeClr val="dk1"/>
                </a:solidFill>
              </a:rPr>
              <a:t>), week 19 (</a:t>
            </a:r>
            <a:r>
              <a:rPr lang="en" sz="900" i="1">
                <a:solidFill>
                  <a:schemeClr val="dk1"/>
                </a:solidFill>
              </a:rPr>
              <a:t>B</a:t>
            </a:r>
            <a:r>
              <a:rPr lang="en" sz="900">
                <a:solidFill>
                  <a:schemeClr val="dk1"/>
                </a:solidFill>
              </a:rPr>
              <a:t>), and week 28 (</a:t>
            </a:r>
            <a:r>
              <a:rPr lang="en" sz="900" i="1">
                <a:solidFill>
                  <a:schemeClr val="dk1"/>
                </a:solidFill>
              </a:rPr>
              <a:t>C</a:t>
            </a:r>
            <a:r>
              <a:rPr lang="en" sz="900">
                <a:solidFill>
                  <a:schemeClr val="dk1"/>
                </a:solidFill>
              </a:rPr>
              <a:t>). By week 19 (</a:t>
            </a:r>
            <a:r>
              <a:rPr lang="en" sz="900" i="1">
                <a:solidFill>
                  <a:schemeClr val="dk1"/>
                </a:solidFill>
              </a:rPr>
              <a:t>B</a:t>
            </a:r>
            <a:r>
              <a:rPr lang="en" sz="900">
                <a:solidFill>
                  <a:schemeClr val="dk1"/>
                </a:solidFill>
              </a:rPr>
              <a:t>), several regions of parenchymal edema have developed, including bifrontal regions and the right parieto-occipital lobe. On the corresponding gradient recalled-echo/T2* images, by week 19, there is concomitant development of several superficial linear areas of blood-degradation products (</a:t>
            </a:r>
            <a:r>
              <a:rPr lang="en" sz="900" i="1">
                <a:solidFill>
                  <a:schemeClr val="dk1"/>
                </a:solidFill>
              </a:rPr>
              <a:t>arrows</a:t>
            </a:r>
            <a:r>
              <a:rPr lang="en" sz="900">
                <a:solidFill>
                  <a:schemeClr val="dk1"/>
                </a:solidFill>
              </a:rPr>
              <a:t>) in the bifrontal regions (≥10 mm). By week 28, the FLAIR changes relating to ARIA-E have resolved, with blood products re-demonstrated.</a:t>
            </a:r>
            <a:endParaRPr>
              <a:solidFill>
                <a:schemeClr val="dk1"/>
              </a:solidFill>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8"/>
        <p:cNvGrpSpPr/>
        <p:nvPr/>
      </p:nvGrpSpPr>
      <p:grpSpPr>
        <a:xfrm>
          <a:off x="0" y="0"/>
          <a:ext cx="0" cy="0"/>
          <a:chOff x="0" y="0"/>
          <a:chExt cx="0" cy="0"/>
        </a:xfrm>
      </p:grpSpPr>
      <p:sp>
        <p:nvSpPr>
          <p:cNvPr id="7369" name="Google Shape;7369;g242217c63f6_1_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0" name="Google Shape;7370;g242217c63f6_1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7"/>
        <p:cNvGrpSpPr/>
        <p:nvPr/>
      </p:nvGrpSpPr>
      <p:grpSpPr>
        <a:xfrm>
          <a:off x="0" y="0"/>
          <a:ext cx="0" cy="0"/>
          <a:chOff x="0" y="0"/>
          <a:chExt cx="0" cy="0"/>
        </a:xfrm>
      </p:grpSpPr>
      <p:sp>
        <p:nvSpPr>
          <p:cNvPr id="7378" name="Google Shape;7378;g27bfe9a4a33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9" name="Google Shape;7379;g27bfe9a4a33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6"/>
        <p:cNvGrpSpPr/>
        <p:nvPr/>
      </p:nvGrpSpPr>
      <p:grpSpPr>
        <a:xfrm>
          <a:off x="0" y="0"/>
          <a:ext cx="0" cy="0"/>
          <a:chOff x="0" y="0"/>
          <a:chExt cx="0" cy="0"/>
        </a:xfrm>
      </p:grpSpPr>
      <p:sp>
        <p:nvSpPr>
          <p:cNvPr id="7387" name="Google Shape;7387;g27bfe9a4a33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8" name="Google Shape;7388;g27bfe9a4a3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5"/>
        <p:cNvGrpSpPr/>
        <p:nvPr/>
      </p:nvGrpSpPr>
      <p:grpSpPr>
        <a:xfrm>
          <a:off x="0" y="0"/>
          <a:ext cx="0" cy="0"/>
          <a:chOff x="0" y="0"/>
          <a:chExt cx="0" cy="0"/>
        </a:xfrm>
      </p:grpSpPr>
      <p:sp>
        <p:nvSpPr>
          <p:cNvPr id="7396" name="Google Shape;7396;g27bfe9a4a33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7" name="Google Shape;7397;g27bfe9a4a3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4"/>
        <p:cNvGrpSpPr/>
        <p:nvPr/>
      </p:nvGrpSpPr>
      <p:grpSpPr>
        <a:xfrm>
          <a:off x="0" y="0"/>
          <a:ext cx="0" cy="0"/>
          <a:chOff x="0" y="0"/>
          <a:chExt cx="0" cy="0"/>
        </a:xfrm>
      </p:grpSpPr>
      <p:sp>
        <p:nvSpPr>
          <p:cNvPr id="7405" name="Google Shape;7405;g27bfe9a4a33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6" name="Google Shape;7406;g27bfe9a4a3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3"/>
        <p:cNvGrpSpPr/>
        <p:nvPr/>
      </p:nvGrpSpPr>
      <p:grpSpPr>
        <a:xfrm>
          <a:off x="0" y="0"/>
          <a:ext cx="0" cy="0"/>
          <a:chOff x="0" y="0"/>
          <a:chExt cx="0" cy="0"/>
        </a:xfrm>
      </p:grpSpPr>
      <p:sp>
        <p:nvSpPr>
          <p:cNvPr id="7414" name="Google Shape;7414;g242217c63f6_1_4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5" name="Google Shape;7415;g242217c63f6_1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41061440f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41061440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2"/>
        <p:cNvGrpSpPr/>
        <p:nvPr/>
      </p:nvGrpSpPr>
      <p:grpSpPr>
        <a:xfrm>
          <a:off x="0" y="0"/>
          <a:ext cx="0" cy="0"/>
          <a:chOff x="0" y="0"/>
          <a:chExt cx="0" cy="0"/>
        </a:xfrm>
      </p:grpSpPr>
      <p:sp>
        <p:nvSpPr>
          <p:cNvPr id="7423" name="Google Shape;7423;g27bfe9a4a33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4" name="Google Shape;7424;g27bfe9a4a3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1"/>
        <p:cNvGrpSpPr/>
        <p:nvPr/>
      </p:nvGrpSpPr>
      <p:grpSpPr>
        <a:xfrm>
          <a:off x="0" y="0"/>
          <a:ext cx="0" cy="0"/>
          <a:chOff x="0" y="0"/>
          <a:chExt cx="0" cy="0"/>
        </a:xfrm>
      </p:grpSpPr>
      <p:sp>
        <p:nvSpPr>
          <p:cNvPr id="7432" name="Google Shape;7432;g27bfe9a4a33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3" name="Google Shape;7433;g27bfe9a4a33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0"/>
        <p:cNvGrpSpPr/>
        <p:nvPr/>
      </p:nvGrpSpPr>
      <p:grpSpPr>
        <a:xfrm>
          <a:off x="0" y="0"/>
          <a:ext cx="0" cy="0"/>
          <a:chOff x="0" y="0"/>
          <a:chExt cx="0" cy="0"/>
        </a:xfrm>
      </p:grpSpPr>
      <p:sp>
        <p:nvSpPr>
          <p:cNvPr id="7441" name="Google Shape;7441;g27bfe9a4a33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2" name="Google Shape;7442;g27bfe9a4a3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9"/>
        <p:cNvGrpSpPr/>
        <p:nvPr/>
      </p:nvGrpSpPr>
      <p:grpSpPr>
        <a:xfrm>
          <a:off x="0" y="0"/>
          <a:ext cx="0" cy="0"/>
          <a:chOff x="0" y="0"/>
          <a:chExt cx="0" cy="0"/>
        </a:xfrm>
      </p:grpSpPr>
      <p:sp>
        <p:nvSpPr>
          <p:cNvPr id="7450" name="Google Shape;7450;g242217c63f6_1_17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1" name="Google Shape;7451;g242217c63f6_1_1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5"/>
        <p:cNvGrpSpPr/>
        <p:nvPr/>
      </p:nvGrpSpPr>
      <p:grpSpPr>
        <a:xfrm>
          <a:off x="0" y="0"/>
          <a:ext cx="0" cy="0"/>
          <a:chOff x="0" y="0"/>
          <a:chExt cx="0" cy="0"/>
        </a:xfrm>
      </p:grpSpPr>
      <p:sp>
        <p:nvSpPr>
          <p:cNvPr id="7456" name="Google Shape;7456;g242217c63f6_1_17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7" name="Google Shape;7457;g242217c63f6_1_1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0"/>
        <p:cNvGrpSpPr/>
        <p:nvPr/>
      </p:nvGrpSpPr>
      <p:grpSpPr>
        <a:xfrm>
          <a:off x="0" y="0"/>
          <a:ext cx="0" cy="0"/>
          <a:chOff x="0" y="0"/>
          <a:chExt cx="0" cy="0"/>
        </a:xfrm>
      </p:grpSpPr>
      <p:sp>
        <p:nvSpPr>
          <p:cNvPr id="7461" name="Google Shape;7461;g242217c63f6_1_4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2" name="Google Shape;7462;g242217c63f6_1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0"/>
        <p:cNvGrpSpPr/>
        <p:nvPr/>
      </p:nvGrpSpPr>
      <p:grpSpPr>
        <a:xfrm>
          <a:off x="0" y="0"/>
          <a:ext cx="0" cy="0"/>
          <a:chOff x="0" y="0"/>
          <a:chExt cx="0" cy="0"/>
        </a:xfrm>
      </p:grpSpPr>
      <p:sp>
        <p:nvSpPr>
          <p:cNvPr id="7471" name="Google Shape;7471;g242217c63f6_1_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2" name="Google Shape;7472;g242217c63f6_1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9"/>
        <p:cNvGrpSpPr/>
        <p:nvPr/>
      </p:nvGrpSpPr>
      <p:grpSpPr>
        <a:xfrm>
          <a:off x="0" y="0"/>
          <a:ext cx="0" cy="0"/>
          <a:chOff x="0" y="0"/>
          <a:chExt cx="0" cy="0"/>
        </a:xfrm>
      </p:grpSpPr>
      <p:sp>
        <p:nvSpPr>
          <p:cNvPr id="7480" name="Google Shape;7480;g242217c63f6_1_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1" name="Google Shape;7481;g242217c63f6_1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8"/>
        <p:cNvGrpSpPr/>
        <p:nvPr/>
      </p:nvGrpSpPr>
      <p:grpSpPr>
        <a:xfrm>
          <a:off x="0" y="0"/>
          <a:ext cx="0" cy="0"/>
          <a:chOff x="0" y="0"/>
          <a:chExt cx="0" cy="0"/>
        </a:xfrm>
      </p:grpSpPr>
      <p:sp>
        <p:nvSpPr>
          <p:cNvPr id="7489" name="Google Shape;7489;g27bfe9a4a33_0_6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0" name="Google Shape;7490;g27bfe9a4a33_0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3"/>
        <p:cNvGrpSpPr/>
        <p:nvPr/>
      </p:nvGrpSpPr>
      <p:grpSpPr>
        <a:xfrm>
          <a:off x="0" y="0"/>
          <a:ext cx="0" cy="0"/>
          <a:chOff x="0" y="0"/>
          <a:chExt cx="0" cy="0"/>
        </a:xfrm>
      </p:grpSpPr>
      <p:sp>
        <p:nvSpPr>
          <p:cNvPr id="7494" name="Google Shape;7494;g27bfe9a4a33_0_6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5" name="Google Shape;7495;g27bfe9a4a33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7bfe9a4a33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7bfe9a4a33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8"/>
        <p:cNvGrpSpPr/>
        <p:nvPr/>
      </p:nvGrpSpPr>
      <p:grpSpPr>
        <a:xfrm>
          <a:off x="0" y="0"/>
          <a:ext cx="0" cy="0"/>
          <a:chOff x="0" y="0"/>
          <a:chExt cx="0" cy="0"/>
        </a:xfrm>
      </p:grpSpPr>
      <p:sp>
        <p:nvSpPr>
          <p:cNvPr id="7499" name="Google Shape;7499;g27bfe9a4a33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0" name="Google Shape;7500;g27bfe9a4a33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4"/>
        <p:cNvGrpSpPr/>
        <p:nvPr/>
      </p:nvGrpSpPr>
      <p:grpSpPr>
        <a:xfrm>
          <a:off x="0" y="0"/>
          <a:ext cx="0" cy="0"/>
          <a:chOff x="0" y="0"/>
          <a:chExt cx="0" cy="0"/>
        </a:xfrm>
      </p:grpSpPr>
      <p:sp>
        <p:nvSpPr>
          <p:cNvPr id="7505" name="Google Shape;7505;g242217c63f6_1_18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6" name="Google Shape;7506;g242217c63f6_1_1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4230495128_0_9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4230495128_0_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7bfe9a4a33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7bfe9a4a33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4230495128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4230495128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42217c63f6_1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42217c63f6_1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4230495128_0_9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4230495128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4230495128_0_1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4230495128_0_1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4230495128_0_1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24230495128_0_1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4230495128_0_1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24230495128_0_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4230495128_0_1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4230495128_0_1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4230495128_0_1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24230495128_0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4230495128_0_1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4230495128_0_1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4230495128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4230495128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410ed818b0_0_15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2410ed818b0_0_1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4230495128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4230495128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609e4ab2b4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2609e4ab2b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410ed818b0_0_1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2410ed818b0_0_1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7bfe9a4a33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27bfe9a4a33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7bfe9a4a33_0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7bfe9a4a33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7bfe9a4a33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27bfe9a4a33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242217c63f6_1_3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242217c63f6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410ed818b0_0_1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2410ed818b0_0_1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2410ed818b0_0_15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2410ed818b0_0_1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410ed818b0_0_14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2410ed818b0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23baa21a88d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23baa21a88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4230495128_0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4230495128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41061440f1_0_7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241061440f1_0_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2410ed818b0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2410ed818b0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23baa21a88d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23baa21a88d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241061440f1_0_8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241061440f1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2410ed818b0_0_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2410ed818b0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2410ed818b0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2410ed818b0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23baa21a88d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23baa21a88d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2410ed818b0_0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2410ed818b0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23baa21a88d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23baa21a88d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241061440f1_0_8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241061440f1_0_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42217c63f6_1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42217c63f6_1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u="sng">
                <a:solidFill>
                  <a:schemeClr val="hlink"/>
                </a:solidFill>
                <a:highlight>
                  <a:srgbClr val="FFFFFF"/>
                </a:highlight>
                <a:hlinkClick r:id="rId3"/>
              </a:rPr>
              <a:t>https://www.mdpi.com/1422-0067/23/21/12924</a:t>
            </a:r>
            <a:endParaRPr sz="1000" b="1">
              <a:solidFill>
                <a:srgbClr val="222222"/>
              </a:solidFill>
              <a:highlight>
                <a:srgbClr val="FFFFFF"/>
              </a:highlight>
            </a:endParaRPr>
          </a:p>
          <a:p>
            <a:pPr marL="0" lvl="0" indent="0" algn="l" rtl="0">
              <a:spcBef>
                <a:spcPts val="0"/>
              </a:spcBef>
              <a:spcAft>
                <a:spcPts val="0"/>
              </a:spcAft>
              <a:buNone/>
            </a:pPr>
            <a:r>
              <a:rPr lang="en" sz="1000" b="1">
                <a:solidFill>
                  <a:srgbClr val="222222"/>
                </a:solidFill>
                <a:highlight>
                  <a:srgbClr val="FFFFFF"/>
                </a:highlight>
              </a:rPr>
              <a:t>Figure 5.</a:t>
            </a:r>
            <a:r>
              <a:rPr lang="en" sz="1000">
                <a:solidFill>
                  <a:srgbClr val="222222"/>
                </a:solidFill>
                <a:highlight>
                  <a:srgbClr val="FFFFFF"/>
                </a:highlight>
              </a:rPr>
              <a:t> Amyloid beta and tau protein at the synapse. In Alzheimer’s disease, amyloid precursor protein is processed into amyloid beta peptides that accumulate inside and outside the neuronal cells and form plaques. The deposition of amyloid plaques in the vicinity of the synapse causes synaptic loss and dysfunction. Moreover, glutamate recycling is also dysregulated in the presence of pathological amyloid beta levels in neurons. The soluble, hyperphosphorylated tau protein can directly move across the plasma membrane, or by another mechanism where the formation of nanotubules helps the translocation of tau intracellularly. The synergetic pathology of Aβ and tau at synapse causes synaptic loss and dysfunction.</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2410ed818b0_0_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2410ed818b0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241061440f1_0_9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241061440f1_0_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23baa21a88d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23baa21a88d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241061440f1_0_9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241061440f1_0_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2410ed818b0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2410ed818b0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241061440f1_0_10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241061440f1_0_1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10ed818b0_0_13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10ed818b0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2410ed818b0_0_13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2410ed818b0_0_1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7aff254733_0_4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27aff254733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2410ed818b0_0_1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2410ed818b0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4230495128_0_5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4230495128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u="sng">
                <a:solidFill>
                  <a:schemeClr val="hlink"/>
                </a:solidFill>
                <a:highlight>
                  <a:srgbClr val="FFFFFF"/>
                </a:highlight>
                <a:hlinkClick r:id="rId3"/>
              </a:rPr>
              <a:t>https://www.mdpi.com/1422-0067/23/21/12924</a:t>
            </a:r>
            <a:endParaRPr sz="1000" b="1">
              <a:solidFill>
                <a:srgbClr val="222222"/>
              </a:solidFill>
              <a:highlight>
                <a:srgbClr val="FFFFFF"/>
              </a:highlight>
            </a:endParaRPr>
          </a:p>
          <a:p>
            <a:pPr marL="0" lvl="0" indent="0" algn="l" rtl="0">
              <a:spcBef>
                <a:spcPts val="0"/>
              </a:spcBef>
              <a:spcAft>
                <a:spcPts val="0"/>
              </a:spcAft>
              <a:buNone/>
            </a:pPr>
            <a:r>
              <a:rPr lang="en" sz="1000" b="1">
                <a:solidFill>
                  <a:srgbClr val="222222"/>
                </a:solidFill>
                <a:highlight>
                  <a:srgbClr val="FFFFFF"/>
                </a:highlight>
              </a:rPr>
              <a:t>Figure 5.</a:t>
            </a:r>
            <a:r>
              <a:rPr lang="en" sz="1000">
                <a:solidFill>
                  <a:srgbClr val="222222"/>
                </a:solidFill>
                <a:highlight>
                  <a:srgbClr val="FFFFFF"/>
                </a:highlight>
              </a:rPr>
              <a:t> Amyloid beta and tau protein at the synapse. In Alzheimer’s disease, amyloid precursor protein is processed into amyloid beta peptides that accumulate inside and outside the neuronal cells and form plaques. The deposition of amyloid plaques in the vicinity of the synapse causes synaptic loss and dysfunction. Moreover, glutamate recycling is also dysregulated in the presence of pathological amyloid beta levels in neurons. The soluble, hyperphosphorylated tau protein can directly move across the plasma membrane, or by another mechanism where the formation of nanotubules helps the translocation of tau intracellularly. The synergetic pathology of Aβ and tau at synapse causes synaptic loss and dysfunction.</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27aff254733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27aff254733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27aff254733_0_5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27aff254733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242217c63f6_1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0" name="Google Shape;1440;g242217c63f6_1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242217c63f6_1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242217c63f6_1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27a890c60d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27a890c60d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27a890c60d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27a890c60d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27a890c60dd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27a890c60dd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7a890c60dd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27a890c60dd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27a890c60d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27a890c60d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27a890c60d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27a890c60d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4230495128_0_5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4230495128_0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u="sng">
                <a:solidFill>
                  <a:schemeClr val="hlink"/>
                </a:solidFill>
                <a:highlight>
                  <a:srgbClr val="FFFFFF"/>
                </a:highlight>
                <a:hlinkClick r:id="rId3"/>
              </a:rPr>
              <a:t>https://www.mdpi.com/1422-0067/23/21/12924</a:t>
            </a:r>
            <a:endParaRPr sz="1000" b="1">
              <a:solidFill>
                <a:srgbClr val="222222"/>
              </a:solidFill>
              <a:highlight>
                <a:srgbClr val="FFFFFF"/>
              </a:highlight>
            </a:endParaRPr>
          </a:p>
          <a:p>
            <a:pPr marL="0" lvl="0" indent="0" algn="l" rtl="0">
              <a:spcBef>
                <a:spcPts val="0"/>
              </a:spcBef>
              <a:spcAft>
                <a:spcPts val="0"/>
              </a:spcAft>
              <a:buNone/>
            </a:pPr>
            <a:r>
              <a:rPr lang="en" sz="1000" b="1">
                <a:solidFill>
                  <a:srgbClr val="222222"/>
                </a:solidFill>
                <a:highlight>
                  <a:srgbClr val="FFFFFF"/>
                </a:highlight>
              </a:rPr>
              <a:t>Figure 5.</a:t>
            </a:r>
            <a:r>
              <a:rPr lang="en" sz="1000">
                <a:solidFill>
                  <a:srgbClr val="222222"/>
                </a:solidFill>
                <a:highlight>
                  <a:srgbClr val="FFFFFF"/>
                </a:highlight>
              </a:rPr>
              <a:t> Amyloid beta and tau protein at the synapse. In Alzheimer’s disease, amyloid precursor protein is processed into amyloid beta peptides that accumulate inside and outside the neuronal cells and form plaques. The deposition of amyloid plaques in the vicinity of the synapse causes synaptic loss and dysfunction. Moreover, glutamate recycling is also dysregulated in the presence of pathological amyloid beta levels in neurons. The soluble, hyperphosphorylated tau protein can directly move across the plasma membrane, or by another mechanism where the formation of nanotubules helps the translocation of tau intracellularly. The synergetic pathology of Aβ and tau at synapse causes synaptic loss and dysfunction.</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27a890c60dd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27a890c60d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27a890c60dd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27a890c60dd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27a890c60dd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 name="Google Shape;1548;g27a890c60d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27a890c60dd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27a890c60dd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27a890c60dd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27a890c60d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27a890c60dd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27a890c60dd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27a890c60dd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27a890c60d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27a890c60d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 name="Google Shape;1579;g27a890c60d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27a890c60dd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27a890c60dd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27a890c60dd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27a890c60dd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66.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4.png"/></Relationships>
</file>

<file path=ppt/slides/_rels/slide11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111.xml"/><Relationship Id="rId16"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66.png"/><Relationship Id="rId5" Type="http://schemas.openxmlformats.org/officeDocument/2006/relationships/image" Target="../media/image61.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60.png"/><Relationship Id="rId9" Type="http://schemas.openxmlformats.org/officeDocument/2006/relationships/image" Target="../media/image64.png"/><Relationship Id="rId14" Type="http://schemas.openxmlformats.org/officeDocument/2006/relationships/image" Target="../media/image69.png"/></Relationships>
</file>

<file path=ppt/slides/_rels/slide1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9.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112.xml"/><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66.png"/><Relationship Id="rId24" Type="http://schemas.openxmlformats.org/officeDocument/2006/relationships/image" Target="../media/image79.png"/><Relationship Id="rId5" Type="http://schemas.openxmlformats.org/officeDocument/2006/relationships/image" Target="../media/image61.png"/><Relationship Id="rId15" Type="http://schemas.openxmlformats.org/officeDocument/2006/relationships/image" Target="../media/image70.png"/><Relationship Id="rId23" Type="http://schemas.openxmlformats.org/officeDocument/2006/relationships/image" Target="../media/image78.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60.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s>
</file>

<file path=ppt/slides/_rels/slide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2.png"/><Relationship Id="rId2" Type="http://schemas.openxmlformats.org/officeDocument/2006/relationships/notesSlide" Target="../notesSlides/notesSlide133.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2.png"/><Relationship Id="rId2" Type="http://schemas.openxmlformats.org/officeDocument/2006/relationships/notesSlide" Target="../notesSlides/notesSlide134.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2.png"/><Relationship Id="rId17" Type="http://schemas.openxmlformats.org/officeDocument/2006/relationships/image" Target="../media/image30.png"/><Relationship Id="rId2" Type="http://schemas.openxmlformats.org/officeDocument/2006/relationships/notesSlide" Target="../notesSlides/notesSlide135.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5" Type="http://schemas.openxmlformats.org/officeDocument/2006/relationships/image" Target="../media/image24.png"/><Relationship Id="rId15" Type="http://schemas.openxmlformats.org/officeDocument/2006/relationships/image" Target="../media/image35.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4.png"/></Relationships>
</file>

<file path=ppt/slides/_rels/slide13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3.png"/><Relationship Id="rId1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2.png"/><Relationship Id="rId17" Type="http://schemas.openxmlformats.org/officeDocument/2006/relationships/image" Target="../media/image36.png"/><Relationship Id="rId2" Type="http://schemas.openxmlformats.org/officeDocument/2006/relationships/notesSlide" Target="../notesSlides/notesSlide136.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3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3.png"/><Relationship Id="rId1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2.png"/><Relationship Id="rId17" Type="http://schemas.openxmlformats.org/officeDocument/2006/relationships/image" Target="../media/image36.png"/><Relationship Id="rId2" Type="http://schemas.openxmlformats.org/officeDocument/2006/relationships/notesSlide" Target="../notesSlides/notesSlide137.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3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3.png"/><Relationship Id="rId1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2.png"/><Relationship Id="rId17" Type="http://schemas.openxmlformats.org/officeDocument/2006/relationships/image" Target="../media/image36.png"/><Relationship Id="rId2" Type="http://schemas.openxmlformats.org/officeDocument/2006/relationships/notesSlide" Target="../notesSlides/notesSlide138.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3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3.png"/><Relationship Id="rId1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2.png"/><Relationship Id="rId17" Type="http://schemas.openxmlformats.org/officeDocument/2006/relationships/image" Target="../media/image36.png"/><Relationship Id="rId2" Type="http://schemas.openxmlformats.org/officeDocument/2006/relationships/notesSlide" Target="../notesSlides/notesSlide139.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3.png"/><Relationship Id="rId1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2.png"/><Relationship Id="rId17" Type="http://schemas.openxmlformats.org/officeDocument/2006/relationships/image" Target="../media/image35.png"/><Relationship Id="rId2" Type="http://schemas.openxmlformats.org/officeDocument/2006/relationships/notesSlide" Target="../notesSlides/notesSlide140.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9.png"/><Relationship Id="rId19"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84.png"/></Relationships>
</file>

<file path=ppt/slides/_rels/slide14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3.png"/><Relationship Id="rId1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2.png"/><Relationship Id="rId17" Type="http://schemas.openxmlformats.org/officeDocument/2006/relationships/image" Target="../media/image35.png"/><Relationship Id="rId2" Type="http://schemas.openxmlformats.org/officeDocument/2006/relationships/notesSlide" Target="../notesSlides/notesSlide141.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9.png"/><Relationship Id="rId19"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84.png"/></Relationships>
</file>

<file path=ppt/slides/_rels/slide14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3.png"/><Relationship Id="rId18"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2.png"/><Relationship Id="rId17" Type="http://schemas.openxmlformats.org/officeDocument/2006/relationships/image" Target="../media/image34.png"/><Relationship Id="rId2" Type="http://schemas.openxmlformats.org/officeDocument/2006/relationships/notesSlide" Target="../notesSlides/notesSlide142.xml"/><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5" Type="http://schemas.openxmlformats.org/officeDocument/2006/relationships/image" Target="../media/image24.png"/><Relationship Id="rId15" Type="http://schemas.openxmlformats.org/officeDocument/2006/relationships/image" Target="../media/image30.png"/><Relationship Id="rId10" Type="http://schemas.openxmlformats.org/officeDocument/2006/relationships/image" Target="../media/image29.png"/><Relationship Id="rId19" Type="http://schemas.openxmlformats.org/officeDocument/2006/relationships/image" Target="../media/image3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84.png"/></Relationships>
</file>

<file path=ppt/slides/_rels/slide14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2.png"/><Relationship Id="rId2" Type="http://schemas.openxmlformats.org/officeDocument/2006/relationships/notesSlide" Target="../notesSlides/notesSlide143.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5.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2.png"/><Relationship Id="rId2" Type="http://schemas.openxmlformats.org/officeDocument/2006/relationships/notesSlide" Target="../notesSlides/notesSlide144.xml"/><Relationship Id="rId16"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5" Type="http://schemas.openxmlformats.org/officeDocument/2006/relationships/image" Target="../media/image24.png"/><Relationship Id="rId15" Type="http://schemas.openxmlformats.org/officeDocument/2006/relationships/image" Target="../media/image87.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86.png"/></Relationships>
</file>

<file path=ppt/slides/_rels/slide14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2.png"/><Relationship Id="rId17" Type="http://schemas.openxmlformats.org/officeDocument/2006/relationships/image" Target="../media/image89.png"/><Relationship Id="rId2" Type="http://schemas.openxmlformats.org/officeDocument/2006/relationships/notesSlide" Target="../notesSlides/notesSlide145.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5" Type="http://schemas.openxmlformats.org/officeDocument/2006/relationships/image" Target="../media/image24.png"/><Relationship Id="rId15" Type="http://schemas.openxmlformats.org/officeDocument/2006/relationships/image" Target="../media/image87.png"/><Relationship Id="rId10" Type="http://schemas.openxmlformats.org/officeDocument/2006/relationships/image" Target="../media/image29.png"/><Relationship Id="rId19" Type="http://schemas.openxmlformats.org/officeDocument/2006/relationships/image" Target="../media/image91.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86.png"/></Relationships>
</file>

<file path=ppt/slides/_rels/slide14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22.png"/><Relationship Id="rId21" Type="http://schemas.openxmlformats.org/officeDocument/2006/relationships/image" Target="../media/image93.png"/><Relationship Id="rId7" Type="http://schemas.openxmlformats.org/officeDocument/2006/relationships/image" Target="../media/image26.png"/><Relationship Id="rId12" Type="http://schemas.openxmlformats.org/officeDocument/2006/relationships/image" Target="../media/image82.png"/><Relationship Id="rId17" Type="http://schemas.openxmlformats.org/officeDocument/2006/relationships/image" Target="../media/image89.png"/><Relationship Id="rId25" Type="http://schemas.openxmlformats.org/officeDocument/2006/relationships/image" Target="../media/image97.png"/><Relationship Id="rId2" Type="http://schemas.openxmlformats.org/officeDocument/2006/relationships/notesSlide" Target="../notesSlides/notesSlide146.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24" Type="http://schemas.openxmlformats.org/officeDocument/2006/relationships/image" Target="../media/image96.png"/><Relationship Id="rId5" Type="http://schemas.openxmlformats.org/officeDocument/2006/relationships/image" Target="../media/image24.png"/><Relationship Id="rId15" Type="http://schemas.openxmlformats.org/officeDocument/2006/relationships/image" Target="../media/image87.png"/><Relationship Id="rId23" Type="http://schemas.openxmlformats.org/officeDocument/2006/relationships/image" Target="../media/image95.png"/><Relationship Id="rId10" Type="http://schemas.openxmlformats.org/officeDocument/2006/relationships/image" Target="../media/image29.png"/><Relationship Id="rId19" Type="http://schemas.openxmlformats.org/officeDocument/2006/relationships/image" Target="../media/image91.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86.png"/><Relationship Id="rId22" Type="http://schemas.openxmlformats.org/officeDocument/2006/relationships/image" Target="../media/image94.png"/></Relationships>
</file>

<file path=ppt/slides/_rels/slide1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7.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14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85.png"/><Relationship Id="rId7" Type="http://schemas.openxmlformats.org/officeDocument/2006/relationships/image" Target="../media/image101.png"/><Relationship Id="rId2" Type="http://schemas.openxmlformats.org/officeDocument/2006/relationships/notesSlide" Target="../notesSlides/notesSlide148.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4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85.png"/><Relationship Id="rId21" Type="http://schemas.openxmlformats.org/officeDocument/2006/relationships/image" Target="../media/image102.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26.png"/><Relationship Id="rId2" Type="http://schemas.openxmlformats.org/officeDocument/2006/relationships/notesSlide" Target="../notesSlides/notesSlide149.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5" Type="http://schemas.openxmlformats.org/officeDocument/2006/relationships/image" Target="../media/image24.png"/><Relationship Id="rId10" Type="http://schemas.openxmlformats.org/officeDocument/2006/relationships/image" Target="../media/image106.png"/><Relationship Id="rId19" Type="http://schemas.openxmlformats.org/officeDocument/2006/relationships/image" Target="../media/image28.png"/><Relationship Id="rId4" Type="http://schemas.openxmlformats.org/officeDocument/2006/relationships/image" Target="../media/image86.png"/><Relationship Id="rId9" Type="http://schemas.openxmlformats.org/officeDocument/2006/relationships/image" Target="../media/image105.pn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85.png"/><Relationship Id="rId21" Type="http://schemas.openxmlformats.org/officeDocument/2006/relationships/image" Target="../media/image102.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26.png"/><Relationship Id="rId2" Type="http://schemas.openxmlformats.org/officeDocument/2006/relationships/notesSlide" Target="../notesSlides/notesSlide150.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5" Type="http://schemas.openxmlformats.org/officeDocument/2006/relationships/image" Target="../media/image24.png"/><Relationship Id="rId10" Type="http://schemas.openxmlformats.org/officeDocument/2006/relationships/image" Target="../media/image106.png"/><Relationship Id="rId19" Type="http://schemas.openxmlformats.org/officeDocument/2006/relationships/image" Target="../media/image28.png"/><Relationship Id="rId4" Type="http://schemas.openxmlformats.org/officeDocument/2006/relationships/image" Target="../media/image86.png"/><Relationship Id="rId9" Type="http://schemas.openxmlformats.org/officeDocument/2006/relationships/image" Target="../media/image105.png"/><Relationship Id="rId14" Type="http://schemas.openxmlformats.org/officeDocument/2006/relationships/image" Target="../media/image23.png"/></Relationships>
</file>

<file path=ppt/slides/_rels/slide15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85.png"/><Relationship Id="rId21" Type="http://schemas.openxmlformats.org/officeDocument/2006/relationships/image" Target="../media/image102.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26.png"/><Relationship Id="rId2" Type="http://schemas.openxmlformats.org/officeDocument/2006/relationships/notesSlide" Target="../notesSlides/notesSlide151.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5" Type="http://schemas.openxmlformats.org/officeDocument/2006/relationships/image" Target="../media/image24.png"/><Relationship Id="rId10" Type="http://schemas.openxmlformats.org/officeDocument/2006/relationships/image" Target="../media/image106.png"/><Relationship Id="rId19" Type="http://schemas.openxmlformats.org/officeDocument/2006/relationships/image" Target="../media/image28.png"/><Relationship Id="rId4" Type="http://schemas.openxmlformats.org/officeDocument/2006/relationships/image" Target="../media/image86.png"/><Relationship Id="rId9" Type="http://schemas.openxmlformats.org/officeDocument/2006/relationships/image" Target="../media/image105.png"/><Relationship Id="rId14" Type="http://schemas.openxmlformats.org/officeDocument/2006/relationships/image" Target="../media/image23.png"/></Relationships>
</file>

<file path=ppt/slides/_rels/slide15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85.png"/><Relationship Id="rId21" Type="http://schemas.openxmlformats.org/officeDocument/2006/relationships/image" Target="../media/image102.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26.png"/><Relationship Id="rId2" Type="http://schemas.openxmlformats.org/officeDocument/2006/relationships/notesSlide" Target="../notesSlides/notesSlide152.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5" Type="http://schemas.openxmlformats.org/officeDocument/2006/relationships/image" Target="../media/image24.png"/><Relationship Id="rId10" Type="http://schemas.openxmlformats.org/officeDocument/2006/relationships/image" Target="../media/image106.png"/><Relationship Id="rId19" Type="http://schemas.openxmlformats.org/officeDocument/2006/relationships/image" Target="../media/image28.png"/><Relationship Id="rId4" Type="http://schemas.openxmlformats.org/officeDocument/2006/relationships/image" Target="../media/image86.png"/><Relationship Id="rId9" Type="http://schemas.openxmlformats.org/officeDocument/2006/relationships/image" Target="../media/image105.png"/><Relationship Id="rId14" Type="http://schemas.openxmlformats.org/officeDocument/2006/relationships/image" Target="../media/image23.png"/></Relationships>
</file>

<file path=ppt/slides/_rels/slide15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85.png"/><Relationship Id="rId21" Type="http://schemas.openxmlformats.org/officeDocument/2006/relationships/image" Target="../media/image102.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26.png"/><Relationship Id="rId2" Type="http://schemas.openxmlformats.org/officeDocument/2006/relationships/notesSlide" Target="../notesSlides/notesSlide153.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5" Type="http://schemas.openxmlformats.org/officeDocument/2006/relationships/image" Target="../media/image24.png"/><Relationship Id="rId10" Type="http://schemas.openxmlformats.org/officeDocument/2006/relationships/image" Target="../media/image106.png"/><Relationship Id="rId19" Type="http://schemas.openxmlformats.org/officeDocument/2006/relationships/image" Target="../media/image28.png"/><Relationship Id="rId4" Type="http://schemas.openxmlformats.org/officeDocument/2006/relationships/image" Target="../media/image86.png"/><Relationship Id="rId9" Type="http://schemas.openxmlformats.org/officeDocument/2006/relationships/image" Target="../media/image105.png"/><Relationship Id="rId14" Type="http://schemas.openxmlformats.org/officeDocument/2006/relationships/image" Target="../media/image23.png"/></Relationships>
</file>

<file path=ppt/slides/_rels/slide15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85.png"/><Relationship Id="rId21" Type="http://schemas.openxmlformats.org/officeDocument/2006/relationships/image" Target="../media/image102.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26.png"/><Relationship Id="rId2" Type="http://schemas.openxmlformats.org/officeDocument/2006/relationships/notesSlide" Target="../notesSlides/notesSlide154.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5" Type="http://schemas.openxmlformats.org/officeDocument/2006/relationships/image" Target="../media/image24.png"/><Relationship Id="rId10" Type="http://schemas.openxmlformats.org/officeDocument/2006/relationships/image" Target="../media/image106.png"/><Relationship Id="rId19" Type="http://schemas.openxmlformats.org/officeDocument/2006/relationships/image" Target="../media/image28.png"/><Relationship Id="rId4" Type="http://schemas.openxmlformats.org/officeDocument/2006/relationships/image" Target="../media/image86.png"/><Relationship Id="rId9" Type="http://schemas.openxmlformats.org/officeDocument/2006/relationships/image" Target="../media/image105.png"/><Relationship Id="rId14" Type="http://schemas.openxmlformats.org/officeDocument/2006/relationships/image" Target="../media/image23.png"/></Relationships>
</file>

<file path=ppt/slides/_rels/slide15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85.png"/><Relationship Id="rId21" Type="http://schemas.openxmlformats.org/officeDocument/2006/relationships/image" Target="../media/image102.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26.png"/><Relationship Id="rId2" Type="http://schemas.openxmlformats.org/officeDocument/2006/relationships/notesSlide" Target="../notesSlides/notesSlide155.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5" Type="http://schemas.openxmlformats.org/officeDocument/2006/relationships/image" Target="../media/image24.png"/><Relationship Id="rId10" Type="http://schemas.openxmlformats.org/officeDocument/2006/relationships/image" Target="../media/image106.png"/><Relationship Id="rId19" Type="http://schemas.openxmlformats.org/officeDocument/2006/relationships/image" Target="../media/image28.png"/><Relationship Id="rId4" Type="http://schemas.openxmlformats.org/officeDocument/2006/relationships/image" Target="../media/image86.png"/><Relationship Id="rId9" Type="http://schemas.openxmlformats.org/officeDocument/2006/relationships/image" Target="../media/image105.png"/><Relationship Id="rId14" Type="http://schemas.openxmlformats.org/officeDocument/2006/relationships/image" Target="../media/image23.png"/></Relationships>
</file>

<file path=ppt/slides/_rels/slide15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85.png"/><Relationship Id="rId21" Type="http://schemas.openxmlformats.org/officeDocument/2006/relationships/image" Target="../media/image102.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26.png"/><Relationship Id="rId2" Type="http://schemas.openxmlformats.org/officeDocument/2006/relationships/notesSlide" Target="../notesSlides/notesSlide156.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5" Type="http://schemas.openxmlformats.org/officeDocument/2006/relationships/image" Target="../media/image24.png"/><Relationship Id="rId10" Type="http://schemas.openxmlformats.org/officeDocument/2006/relationships/image" Target="../media/image106.png"/><Relationship Id="rId19" Type="http://schemas.openxmlformats.org/officeDocument/2006/relationships/image" Target="../media/image28.png"/><Relationship Id="rId4" Type="http://schemas.openxmlformats.org/officeDocument/2006/relationships/image" Target="../media/image86.png"/><Relationship Id="rId9" Type="http://schemas.openxmlformats.org/officeDocument/2006/relationships/image" Target="../media/image105.png"/><Relationship Id="rId14" Type="http://schemas.openxmlformats.org/officeDocument/2006/relationships/image" Target="../media/image23.png"/></Relationships>
</file>

<file path=ppt/slides/_rels/slide15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2.png"/><Relationship Id="rId3" Type="http://schemas.openxmlformats.org/officeDocument/2006/relationships/image" Target="../media/image85.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157.xml"/><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0" Type="http://schemas.openxmlformats.org/officeDocument/2006/relationships/image" Target="../media/image106.png"/><Relationship Id="rId4" Type="http://schemas.openxmlformats.org/officeDocument/2006/relationships/image" Target="../media/image86.png"/><Relationship Id="rId9" Type="http://schemas.openxmlformats.org/officeDocument/2006/relationships/image" Target="../media/image105.png"/></Relationships>
</file>

<file path=ppt/slides/_rels/slide15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2.png"/><Relationship Id="rId3" Type="http://schemas.openxmlformats.org/officeDocument/2006/relationships/image" Target="../media/image85.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158.xml"/><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0" Type="http://schemas.openxmlformats.org/officeDocument/2006/relationships/image" Target="../media/image106.png"/><Relationship Id="rId4" Type="http://schemas.openxmlformats.org/officeDocument/2006/relationships/image" Target="../media/image86.png"/><Relationship Id="rId9" Type="http://schemas.openxmlformats.org/officeDocument/2006/relationships/image" Target="../media/image105.png"/></Relationships>
</file>

<file path=ppt/slides/_rels/slide15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2.png"/><Relationship Id="rId3" Type="http://schemas.openxmlformats.org/officeDocument/2006/relationships/image" Target="../media/image85.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159.xml"/><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0" Type="http://schemas.openxmlformats.org/officeDocument/2006/relationships/image" Target="../media/image106.png"/><Relationship Id="rId4" Type="http://schemas.openxmlformats.org/officeDocument/2006/relationships/image" Target="../media/image86.png"/><Relationship Id="rId9" Type="http://schemas.openxmlformats.org/officeDocument/2006/relationships/image" Target="../media/image10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2.png"/><Relationship Id="rId3" Type="http://schemas.openxmlformats.org/officeDocument/2006/relationships/image" Target="../media/image85.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160.xml"/><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0" Type="http://schemas.openxmlformats.org/officeDocument/2006/relationships/image" Target="../media/image106.png"/><Relationship Id="rId4" Type="http://schemas.openxmlformats.org/officeDocument/2006/relationships/image" Target="../media/image86.png"/><Relationship Id="rId9" Type="http://schemas.openxmlformats.org/officeDocument/2006/relationships/image" Target="../media/image105.png"/></Relationships>
</file>

<file path=ppt/slides/_rels/slide16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2.png"/><Relationship Id="rId3" Type="http://schemas.openxmlformats.org/officeDocument/2006/relationships/image" Target="../media/image85.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161.xml"/><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0" Type="http://schemas.openxmlformats.org/officeDocument/2006/relationships/image" Target="../media/image106.png"/><Relationship Id="rId4" Type="http://schemas.openxmlformats.org/officeDocument/2006/relationships/image" Target="../media/image86.png"/><Relationship Id="rId9" Type="http://schemas.openxmlformats.org/officeDocument/2006/relationships/image" Target="../media/image105.png"/></Relationships>
</file>

<file path=ppt/slides/_rels/slide16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2.png"/><Relationship Id="rId3" Type="http://schemas.openxmlformats.org/officeDocument/2006/relationships/image" Target="../media/image85.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162.xml"/><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0" Type="http://schemas.openxmlformats.org/officeDocument/2006/relationships/image" Target="../media/image106.png"/><Relationship Id="rId4" Type="http://schemas.openxmlformats.org/officeDocument/2006/relationships/image" Target="../media/image86.png"/><Relationship Id="rId9" Type="http://schemas.openxmlformats.org/officeDocument/2006/relationships/image" Target="../media/image105.png"/></Relationships>
</file>

<file path=ppt/slides/_rels/slide16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2.png"/><Relationship Id="rId18" Type="http://schemas.openxmlformats.org/officeDocument/2006/relationships/image" Target="../media/image113.png"/><Relationship Id="rId3" Type="http://schemas.openxmlformats.org/officeDocument/2006/relationships/image" Target="../media/image85.png"/><Relationship Id="rId21" Type="http://schemas.openxmlformats.org/officeDocument/2006/relationships/image" Target="../media/image116.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12.png"/><Relationship Id="rId2" Type="http://schemas.openxmlformats.org/officeDocument/2006/relationships/notesSlide" Target="../notesSlides/notesSlide163.xml"/><Relationship Id="rId16" Type="http://schemas.openxmlformats.org/officeDocument/2006/relationships/image" Target="../media/image111.png"/><Relationship Id="rId20"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5" Type="http://schemas.openxmlformats.org/officeDocument/2006/relationships/image" Target="../media/image110.png"/><Relationship Id="rId10" Type="http://schemas.openxmlformats.org/officeDocument/2006/relationships/image" Target="../media/image106.png"/><Relationship Id="rId19" Type="http://schemas.openxmlformats.org/officeDocument/2006/relationships/image" Target="../media/image114.png"/><Relationship Id="rId4" Type="http://schemas.openxmlformats.org/officeDocument/2006/relationships/image" Target="../media/image86.png"/><Relationship Id="rId9" Type="http://schemas.openxmlformats.org/officeDocument/2006/relationships/image" Target="../media/image105.png"/><Relationship Id="rId14" Type="http://schemas.openxmlformats.org/officeDocument/2006/relationships/image" Target="../media/image109.png"/><Relationship Id="rId22" Type="http://schemas.openxmlformats.org/officeDocument/2006/relationships/image" Target="../media/image117.png"/></Relationships>
</file>

<file path=ppt/slides/_rels/slide16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2.png"/><Relationship Id="rId18" Type="http://schemas.openxmlformats.org/officeDocument/2006/relationships/image" Target="../media/image113.png"/><Relationship Id="rId3" Type="http://schemas.openxmlformats.org/officeDocument/2006/relationships/image" Target="../media/image85.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12.png"/><Relationship Id="rId2" Type="http://schemas.openxmlformats.org/officeDocument/2006/relationships/notesSlide" Target="../notesSlides/notesSlide164.xml"/><Relationship Id="rId16"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5" Type="http://schemas.openxmlformats.org/officeDocument/2006/relationships/image" Target="../media/image110.png"/><Relationship Id="rId10" Type="http://schemas.openxmlformats.org/officeDocument/2006/relationships/image" Target="../media/image106.png"/><Relationship Id="rId19" Type="http://schemas.openxmlformats.org/officeDocument/2006/relationships/image" Target="../media/image118.png"/><Relationship Id="rId4" Type="http://schemas.openxmlformats.org/officeDocument/2006/relationships/image" Target="../media/image86.png"/><Relationship Id="rId9" Type="http://schemas.openxmlformats.org/officeDocument/2006/relationships/image" Target="../media/image105.png"/><Relationship Id="rId14" Type="http://schemas.openxmlformats.org/officeDocument/2006/relationships/image" Target="../media/image109.png"/></Relationships>
</file>

<file path=ppt/slides/_rels/slide16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2.png"/><Relationship Id="rId18" Type="http://schemas.openxmlformats.org/officeDocument/2006/relationships/image" Target="../media/image121.png"/><Relationship Id="rId3" Type="http://schemas.openxmlformats.org/officeDocument/2006/relationships/image" Target="../media/image85.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20.png"/><Relationship Id="rId2" Type="http://schemas.openxmlformats.org/officeDocument/2006/relationships/notesSlide" Target="../notesSlides/notesSlide165.xml"/><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5" Type="http://schemas.openxmlformats.org/officeDocument/2006/relationships/image" Target="../media/image111.png"/><Relationship Id="rId10" Type="http://schemas.openxmlformats.org/officeDocument/2006/relationships/image" Target="../media/image106.png"/><Relationship Id="rId19" Type="http://schemas.openxmlformats.org/officeDocument/2006/relationships/image" Target="../media/image122.png"/><Relationship Id="rId4" Type="http://schemas.openxmlformats.org/officeDocument/2006/relationships/image" Target="../media/image86.png"/><Relationship Id="rId9" Type="http://schemas.openxmlformats.org/officeDocument/2006/relationships/image" Target="../media/image105.png"/><Relationship Id="rId14" Type="http://schemas.openxmlformats.org/officeDocument/2006/relationships/image" Target="../media/image110.png"/></Relationships>
</file>

<file path=ppt/slides/_rels/slide166.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15.png"/><Relationship Id="rId3" Type="http://schemas.openxmlformats.org/officeDocument/2006/relationships/notesSlide" Target="../notesSlides/notesSlide166.xml"/><Relationship Id="rId7" Type="http://schemas.openxmlformats.org/officeDocument/2006/relationships/image" Target="../media/image127.png"/><Relationship Id="rId12" Type="http://schemas.openxmlformats.org/officeDocument/2006/relationships/image" Target="../media/image11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5" Type="http://schemas.openxmlformats.org/officeDocument/2006/relationships/image" Target="../media/image117.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16.png"/></Relationships>
</file>

<file path=ppt/slides/_rels/slide16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15.png"/><Relationship Id="rId3" Type="http://schemas.openxmlformats.org/officeDocument/2006/relationships/notesSlide" Target="../notesSlides/notesSlide167.xml"/><Relationship Id="rId7" Type="http://schemas.openxmlformats.org/officeDocument/2006/relationships/image" Target="../media/image125.png"/><Relationship Id="rId12" Type="http://schemas.openxmlformats.org/officeDocument/2006/relationships/image" Target="../media/image11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31.png"/><Relationship Id="rId11" Type="http://schemas.openxmlformats.org/officeDocument/2006/relationships/image" Target="../media/image129.png"/><Relationship Id="rId5" Type="http://schemas.openxmlformats.org/officeDocument/2006/relationships/image" Target="../media/image130.png"/><Relationship Id="rId15" Type="http://schemas.openxmlformats.org/officeDocument/2006/relationships/image" Target="../media/image117.png"/><Relationship Id="rId10" Type="http://schemas.openxmlformats.org/officeDocument/2006/relationships/image" Target="../media/image128.png"/><Relationship Id="rId4" Type="http://schemas.openxmlformats.org/officeDocument/2006/relationships/image" Target="../media/image124.png"/><Relationship Id="rId9" Type="http://schemas.openxmlformats.org/officeDocument/2006/relationships/image" Target="../media/image127.png"/><Relationship Id="rId14" Type="http://schemas.openxmlformats.org/officeDocument/2006/relationships/image" Target="../media/image116.png"/></Relationships>
</file>

<file path=ppt/slides/_rels/slide168.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9.png"/><Relationship Id="rId3" Type="http://schemas.openxmlformats.org/officeDocument/2006/relationships/notesSlide" Target="../notesSlides/notesSlide168.xml"/><Relationship Id="rId7" Type="http://schemas.openxmlformats.org/officeDocument/2006/relationships/image" Target="../media/image114.png"/><Relationship Id="rId12" Type="http://schemas.openxmlformats.org/officeDocument/2006/relationships/image" Target="../media/image133.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31.png"/><Relationship Id="rId11" Type="http://schemas.openxmlformats.org/officeDocument/2006/relationships/image" Target="../media/image132.png"/><Relationship Id="rId5" Type="http://schemas.openxmlformats.org/officeDocument/2006/relationships/image" Target="../media/image130.png"/><Relationship Id="rId10" Type="http://schemas.openxmlformats.org/officeDocument/2006/relationships/image" Target="../media/image117.png"/><Relationship Id="rId4" Type="http://schemas.openxmlformats.org/officeDocument/2006/relationships/image" Target="../media/image124.png"/><Relationship Id="rId9" Type="http://schemas.openxmlformats.org/officeDocument/2006/relationships/image" Target="../media/image116.png"/></Relationships>
</file>

<file path=ppt/slides/_rels/slide169.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08.png"/><Relationship Id="rId3" Type="http://schemas.openxmlformats.org/officeDocument/2006/relationships/notesSlide" Target="../notesSlides/notesSlide169.xml"/><Relationship Id="rId7" Type="http://schemas.openxmlformats.org/officeDocument/2006/relationships/image" Target="../media/image116.png"/><Relationship Id="rId12" Type="http://schemas.openxmlformats.org/officeDocument/2006/relationships/image" Target="../media/image107.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15.png"/><Relationship Id="rId11" Type="http://schemas.openxmlformats.org/officeDocument/2006/relationships/image" Target="../media/image129.png"/><Relationship Id="rId5" Type="http://schemas.openxmlformats.org/officeDocument/2006/relationships/image" Target="../media/image114.png"/><Relationship Id="rId10" Type="http://schemas.openxmlformats.org/officeDocument/2006/relationships/image" Target="../media/image133.png"/><Relationship Id="rId4" Type="http://schemas.openxmlformats.org/officeDocument/2006/relationships/image" Target="../media/image124.png"/><Relationship Id="rId9" Type="http://schemas.openxmlformats.org/officeDocument/2006/relationships/image" Target="../media/image13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notesSlide" Target="../notesSlides/notesSlide170.xml"/><Relationship Id="rId7" Type="http://schemas.openxmlformats.org/officeDocument/2006/relationships/image" Target="../media/image135.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34.png"/><Relationship Id="rId5" Type="http://schemas.openxmlformats.org/officeDocument/2006/relationships/image" Target="../media/image123.png"/><Relationship Id="rId10" Type="http://schemas.openxmlformats.org/officeDocument/2006/relationships/image" Target="../media/image138.png"/><Relationship Id="rId4" Type="http://schemas.openxmlformats.org/officeDocument/2006/relationships/image" Target="../media/image124.png"/><Relationship Id="rId9" Type="http://schemas.openxmlformats.org/officeDocument/2006/relationships/image" Target="../media/image137.png"/></Relationships>
</file>

<file path=ppt/slides/_rels/slide17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notesSlide" Target="../notesSlides/notesSlide171.xml"/><Relationship Id="rId7" Type="http://schemas.openxmlformats.org/officeDocument/2006/relationships/image" Target="../media/image123.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24.png"/><Relationship Id="rId9" Type="http://schemas.openxmlformats.org/officeDocument/2006/relationships/image" Target="../media/image140.png"/></Relationships>
</file>

<file path=ppt/slides/_rels/slide17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notesSlide" Target="../notesSlides/notesSlide172.xml"/><Relationship Id="rId7" Type="http://schemas.openxmlformats.org/officeDocument/2006/relationships/image" Target="../media/image10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07.png"/><Relationship Id="rId5" Type="http://schemas.openxmlformats.org/officeDocument/2006/relationships/image" Target="../media/image123.png"/><Relationship Id="rId4" Type="http://schemas.openxmlformats.org/officeDocument/2006/relationships/image" Target="../media/image124.png"/><Relationship Id="rId9" Type="http://schemas.openxmlformats.org/officeDocument/2006/relationships/image" Target="../media/image140.png"/></Relationships>
</file>

<file path=ppt/slides/_rels/slide17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2.png"/><Relationship Id="rId3" Type="http://schemas.openxmlformats.org/officeDocument/2006/relationships/image" Target="../media/image85.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173.xml"/><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07.png"/><Relationship Id="rId5" Type="http://schemas.openxmlformats.org/officeDocument/2006/relationships/image" Target="../media/image87.png"/><Relationship Id="rId10" Type="http://schemas.openxmlformats.org/officeDocument/2006/relationships/image" Target="../media/image106.png"/><Relationship Id="rId4" Type="http://schemas.openxmlformats.org/officeDocument/2006/relationships/image" Target="../media/image86.png"/><Relationship Id="rId9" Type="http://schemas.openxmlformats.org/officeDocument/2006/relationships/image" Target="../media/image105.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22.png"/><Relationship Id="rId21" Type="http://schemas.openxmlformats.org/officeDocument/2006/relationships/image" Target="../media/image93.png"/><Relationship Id="rId7" Type="http://schemas.openxmlformats.org/officeDocument/2006/relationships/image" Target="../media/image26.png"/><Relationship Id="rId12" Type="http://schemas.openxmlformats.org/officeDocument/2006/relationships/image" Target="../media/image82.png"/><Relationship Id="rId17" Type="http://schemas.openxmlformats.org/officeDocument/2006/relationships/image" Target="../media/image89.png"/><Relationship Id="rId25" Type="http://schemas.openxmlformats.org/officeDocument/2006/relationships/image" Target="../media/image97.png"/><Relationship Id="rId2" Type="http://schemas.openxmlformats.org/officeDocument/2006/relationships/notesSlide" Target="../notesSlides/notesSlide178.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24" Type="http://schemas.openxmlformats.org/officeDocument/2006/relationships/image" Target="../media/image96.png"/><Relationship Id="rId5" Type="http://schemas.openxmlformats.org/officeDocument/2006/relationships/image" Target="../media/image24.png"/><Relationship Id="rId15" Type="http://schemas.openxmlformats.org/officeDocument/2006/relationships/image" Target="../media/image87.png"/><Relationship Id="rId23" Type="http://schemas.openxmlformats.org/officeDocument/2006/relationships/image" Target="../media/image95.png"/><Relationship Id="rId10" Type="http://schemas.openxmlformats.org/officeDocument/2006/relationships/image" Target="../media/image29.png"/><Relationship Id="rId19" Type="http://schemas.openxmlformats.org/officeDocument/2006/relationships/image" Target="../media/image91.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86.png"/><Relationship Id="rId22" Type="http://schemas.openxmlformats.org/officeDocument/2006/relationships/image" Target="../media/image94.png"/></Relationships>
</file>

<file path=ppt/slides/_rels/slide17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22.png"/><Relationship Id="rId21" Type="http://schemas.openxmlformats.org/officeDocument/2006/relationships/image" Target="../media/image93.png"/><Relationship Id="rId7" Type="http://schemas.openxmlformats.org/officeDocument/2006/relationships/image" Target="../media/image26.png"/><Relationship Id="rId12" Type="http://schemas.openxmlformats.org/officeDocument/2006/relationships/image" Target="../media/image82.png"/><Relationship Id="rId17" Type="http://schemas.openxmlformats.org/officeDocument/2006/relationships/image" Target="../media/image89.png"/><Relationship Id="rId25" Type="http://schemas.openxmlformats.org/officeDocument/2006/relationships/image" Target="../media/image97.png"/><Relationship Id="rId2" Type="http://schemas.openxmlformats.org/officeDocument/2006/relationships/notesSlide" Target="../notesSlides/notesSlide179.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24" Type="http://schemas.openxmlformats.org/officeDocument/2006/relationships/image" Target="../media/image96.png"/><Relationship Id="rId5" Type="http://schemas.openxmlformats.org/officeDocument/2006/relationships/image" Target="../media/image24.png"/><Relationship Id="rId15" Type="http://schemas.openxmlformats.org/officeDocument/2006/relationships/image" Target="../media/image87.png"/><Relationship Id="rId23" Type="http://schemas.openxmlformats.org/officeDocument/2006/relationships/image" Target="../media/image95.png"/><Relationship Id="rId10" Type="http://schemas.openxmlformats.org/officeDocument/2006/relationships/image" Target="../media/image29.png"/><Relationship Id="rId19" Type="http://schemas.openxmlformats.org/officeDocument/2006/relationships/image" Target="../media/image91.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86.png"/><Relationship Id="rId22" Type="http://schemas.openxmlformats.org/officeDocument/2006/relationships/image" Target="../media/image9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8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41.png"/><Relationship Id="rId2" Type="http://schemas.openxmlformats.org/officeDocument/2006/relationships/notesSlide" Target="../notesSlides/notesSlide180.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8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41.png"/><Relationship Id="rId2" Type="http://schemas.openxmlformats.org/officeDocument/2006/relationships/notesSlide" Target="../notesSlides/notesSlide181.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8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41.png"/><Relationship Id="rId2" Type="http://schemas.openxmlformats.org/officeDocument/2006/relationships/notesSlide" Target="../notesSlides/notesSlide182.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8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41.png"/><Relationship Id="rId2" Type="http://schemas.openxmlformats.org/officeDocument/2006/relationships/notesSlide" Target="../notesSlides/notesSlide183.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8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0.png"/><Relationship Id="rId18" Type="http://schemas.openxmlformats.org/officeDocument/2006/relationships/image" Target="../media/image145.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9.png"/><Relationship Id="rId17" Type="http://schemas.openxmlformats.org/officeDocument/2006/relationships/image" Target="../media/image144.png"/><Relationship Id="rId2" Type="http://schemas.openxmlformats.org/officeDocument/2006/relationships/notesSlide" Target="../notesSlides/notesSlide184.xml"/><Relationship Id="rId16" Type="http://schemas.openxmlformats.org/officeDocument/2006/relationships/image" Target="../media/image143.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2.png"/><Relationship Id="rId5" Type="http://schemas.openxmlformats.org/officeDocument/2006/relationships/image" Target="../media/image24.png"/><Relationship Id="rId15" Type="http://schemas.openxmlformats.org/officeDocument/2006/relationships/image" Target="../media/image142.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91.png"/></Relationships>
</file>

<file path=ppt/slides/_rels/slide18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0.png"/><Relationship Id="rId18" Type="http://schemas.openxmlformats.org/officeDocument/2006/relationships/image" Target="../media/image145.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9.png"/><Relationship Id="rId17" Type="http://schemas.openxmlformats.org/officeDocument/2006/relationships/image" Target="../media/image144.png"/><Relationship Id="rId2" Type="http://schemas.openxmlformats.org/officeDocument/2006/relationships/notesSlide" Target="../notesSlides/notesSlide185.xml"/><Relationship Id="rId16" Type="http://schemas.openxmlformats.org/officeDocument/2006/relationships/image" Target="../media/image143.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2.png"/><Relationship Id="rId5" Type="http://schemas.openxmlformats.org/officeDocument/2006/relationships/image" Target="../media/image24.png"/><Relationship Id="rId15" Type="http://schemas.openxmlformats.org/officeDocument/2006/relationships/image" Target="../media/image142.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91.png"/></Relationships>
</file>

<file path=ppt/slides/_rels/slide18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0.png"/><Relationship Id="rId18" Type="http://schemas.openxmlformats.org/officeDocument/2006/relationships/image" Target="../media/image145.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9.png"/><Relationship Id="rId17" Type="http://schemas.openxmlformats.org/officeDocument/2006/relationships/image" Target="../media/image144.png"/><Relationship Id="rId2" Type="http://schemas.openxmlformats.org/officeDocument/2006/relationships/notesSlide" Target="../notesSlides/notesSlide186.xml"/><Relationship Id="rId16" Type="http://schemas.openxmlformats.org/officeDocument/2006/relationships/image" Target="../media/image143.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2.png"/><Relationship Id="rId5" Type="http://schemas.openxmlformats.org/officeDocument/2006/relationships/image" Target="../media/image24.png"/><Relationship Id="rId15" Type="http://schemas.openxmlformats.org/officeDocument/2006/relationships/image" Target="../media/image142.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91.png"/></Relationships>
</file>

<file path=ppt/slides/_rels/slide18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0.png"/><Relationship Id="rId18" Type="http://schemas.openxmlformats.org/officeDocument/2006/relationships/image" Target="../media/image145.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9.png"/><Relationship Id="rId17" Type="http://schemas.openxmlformats.org/officeDocument/2006/relationships/image" Target="../media/image144.png"/><Relationship Id="rId2" Type="http://schemas.openxmlformats.org/officeDocument/2006/relationships/notesSlide" Target="../notesSlides/notesSlide187.xml"/><Relationship Id="rId16" Type="http://schemas.openxmlformats.org/officeDocument/2006/relationships/image" Target="../media/image143.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2.png"/><Relationship Id="rId5" Type="http://schemas.openxmlformats.org/officeDocument/2006/relationships/image" Target="../media/image24.png"/><Relationship Id="rId15" Type="http://schemas.openxmlformats.org/officeDocument/2006/relationships/image" Target="../media/image142.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91.png"/></Relationships>
</file>

<file path=ppt/slides/_rels/slide18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0.png"/><Relationship Id="rId18" Type="http://schemas.openxmlformats.org/officeDocument/2006/relationships/image" Target="../media/image145.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9.png"/><Relationship Id="rId17" Type="http://schemas.openxmlformats.org/officeDocument/2006/relationships/image" Target="../media/image144.png"/><Relationship Id="rId2" Type="http://schemas.openxmlformats.org/officeDocument/2006/relationships/notesSlide" Target="../notesSlides/notesSlide188.xml"/><Relationship Id="rId16" Type="http://schemas.openxmlformats.org/officeDocument/2006/relationships/image" Target="../media/image143.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2.png"/><Relationship Id="rId5" Type="http://schemas.openxmlformats.org/officeDocument/2006/relationships/image" Target="../media/image24.png"/><Relationship Id="rId15" Type="http://schemas.openxmlformats.org/officeDocument/2006/relationships/image" Target="../media/image142.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91.png"/></Relationships>
</file>

<file path=ppt/slides/_rels/slide18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0.png"/><Relationship Id="rId18" Type="http://schemas.openxmlformats.org/officeDocument/2006/relationships/image" Target="../media/image145.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89.png"/><Relationship Id="rId17" Type="http://schemas.openxmlformats.org/officeDocument/2006/relationships/image" Target="../media/image144.png"/><Relationship Id="rId2" Type="http://schemas.openxmlformats.org/officeDocument/2006/relationships/notesSlide" Target="../notesSlides/notesSlide189.xml"/><Relationship Id="rId16" Type="http://schemas.openxmlformats.org/officeDocument/2006/relationships/image" Target="../media/image143.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2.png"/><Relationship Id="rId5" Type="http://schemas.openxmlformats.org/officeDocument/2006/relationships/image" Target="../media/image24.png"/><Relationship Id="rId15" Type="http://schemas.openxmlformats.org/officeDocument/2006/relationships/image" Target="../media/image142.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9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92.png"/><Relationship Id="rId2" Type="http://schemas.openxmlformats.org/officeDocument/2006/relationships/notesSlide" Target="../notesSlides/notesSlide191.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9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22.png"/><Relationship Id="rId21" Type="http://schemas.openxmlformats.org/officeDocument/2006/relationships/image" Target="../media/image93.png"/><Relationship Id="rId7" Type="http://schemas.openxmlformats.org/officeDocument/2006/relationships/image" Target="../media/image26.png"/><Relationship Id="rId12" Type="http://schemas.openxmlformats.org/officeDocument/2006/relationships/image" Target="../media/image82.png"/><Relationship Id="rId17" Type="http://schemas.openxmlformats.org/officeDocument/2006/relationships/image" Target="../media/image89.png"/><Relationship Id="rId25" Type="http://schemas.openxmlformats.org/officeDocument/2006/relationships/image" Target="../media/image97.png"/><Relationship Id="rId2" Type="http://schemas.openxmlformats.org/officeDocument/2006/relationships/notesSlide" Target="../notesSlides/notesSlide192.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24" Type="http://schemas.openxmlformats.org/officeDocument/2006/relationships/image" Target="../media/image96.png"/><Relationship Id="rId5" Type="http://schemas.openxmlformats.org/officeDocument/2006/relationships/image" Target="../media/image24.png"/><Relationship Id="rId15" Type="http://schemas.openxmlformats.org/officeDocument/2006/relationships/image" Target="../media/image87.png"/><Relationship Id="rId23" Type="http://schemas.openxmlformats.org/officeDocument/2006/relationships/image" Target="../media/image95.png"/><Relationship Id="rId10" Type="http://schemas.openxmlformats.org/officeDocument/2006/relationships/image" Target="../media/image29.png"/><Relationship Id="rId19" Type="http://schemas.openxmlformats.org/officeDocument/2006/relationships/image" Target="../media/image91.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86.png"/><Relationship Id="rId22" Type="http://schemas.openxmlformats.org/officeDocument/2006/relationships/image" Target="../media/image94.png"/></Relationships>
</file>

<file path=ppt/slides/_rels/slide19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22.png"/><Relationship Id="rId21" Type="http://schemas.openxmlformats.org/officeDocument/2006/relationships/image" Target="../media/image93.png"/><Relationship Id="rId7" Type="http://schemas.openxmlformats.org/officeDocument/2006/relationships/image" Target="../media/image26.png"/><Relationship Id="rId12" Type="http://schemas.openxmlformats.org/officeDocument/2006/relationships/image" Target="../media/image82.png"/><Relationship Id="rId17" Type="http://schemas.openxmlformats.org/officeDocument/2006/relationships/image" Target="../media/image89.png"/><Relationship Id="rId25" Type="http://schemas.openxmlformats.org/officeDocument/2006/relationships/image" Target="../media/image97.png"/><Relationship Id="rId2" Type="http://schemas.openxmlformats.org/officeDocument/2006/relationships/notesSlide" Target="../notesSlides/notesSlide193.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1.png"/><Relationship Id="rId24" Type="http://schemas.openxmlformats.org/officeDocument/2006/relationships/image" Target="../media/image96.png"/><Relationship Id="rId5" Type="http://schemas.openxmlformats.org/officeDocument/2006/relationships/image" Target="../media/image24.png"/><Relationship Id="rId15" Type="http://schemas.openxmlformats.org/officeDocument/2006/relationships/image" Target="../media/image87.png"/><Relationship Id="rId23" Type="http://schemas.openxmlformats.org/officeDocument/2006/relationships/image" Target="../media/image95.png"/><Relationship Id="rId10" Type="http://schemas.openxmlformats.org/officeDocument/2006/relationships/image" Target="../media/image29.png"/><Relationship Id="rId19" Type="http://schemas.openxmlformats.org/officeDocument/2006/relationships/image" Target="../media/image91.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86.png"/><Relationship Id="rId22" Type="http://schemas.openxmlformats.org/officeDocument/2006/relationships/image" Target="../media/image94.png"/></Relationships>
</file>

<file path=ppt/slides/_rels/slide19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1.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141.png"/><Relationship Id="rId2" Type="http://schemas.openxmlformats.org/officeDocument/2006/relationships/notesSlide" Target="../notesSlides/notesSlide194.xml"/><Relationship Id="rId16" Type="http://schemas.openxmlformats.org/officeDocument/2006/relationships/image" Target="../media/image98.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19" Type="http://schemas.openxmlformats.org/officeDocument/2006/relationships/image" Target="../media/image148.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19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95.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49.png"/><Relationship Id="rId4" Type="http://schemas.openxmlformats.org/officeDocument/2006/relationships/image" Target="../media/image94.png"/><Relationship Id="rId9" Type="http://schemas.openxmlformats.org/officeDocument/2006/relationships/image" Target="../media/image148.png"/></Relationships>
</file>

<file path=ppt/slides/_rels/slide19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93.png"/><Relationship Id="rId7" Type="http://schemas.openxmlformats.org/officeDocument/2006/relationships/image" Target="../media/image152.png"/><Relationship Id="rId2" Type="http://schemas.openxmlformats.org/officeDocument/2006/relationships/notesSlide" Target="../notesSlides/notesSlide196.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96.png"/><Relationship Id="rId9" Type="http://schemas.openxmlformats.org/officeDocument/2006/relationships/image" Target="../media/image154.png"/></Relationships>
</file>

<file path=ppt/slides/_rels/slide19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5.png"/><Relationship Id="rId18" Type="http://schemas.openxmlformats.org/officeDocument/2006/relationships/image" Target="../media/image15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94.png"/><Relationship Id="rId17" Type="http://schemas.openxmlformats.org/officeDocument/2006/relationships/image" Target="../media/image155.png"/><Relationship Id="rId2" Type="http://schemas.openxmlformats.org/officeDocument/2006/relationships/notesSlide" Target="../notesSlides/notesSlide197.xml"/><Relationship Id="rId16" Type="http://schemas.openxmlformats.org/officeDocument/2006/relationships/image" Target="../media/image98.png"/><Relationship Id="rId20" Type="http://schemas.openxmlformats.org/officeDocument/2006/relationships/image" Target="../media/image15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3.png"/><Relationship Id="rId5" Type="http://schemas.openxmlformats.org/officeDocument/2006/relationships/image" Target="../media/image24.png"/><Relationship Id="rId15" Type="http://schemas.openxmlformats.org/officeDocument/2006/relationships/image" Target="../media/image97.png"/><Relationship Id="rId10" Type="http://schemas.openxmlformats.org/officeDocument/2006/relationships/image" Target="../media/image29.png"/><Relationship Id="rId19" Type="http://schemas.openxmlformats.org/officeDocument/2006/relationships/image" Target="../media/image157.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96.png"/></Relationships>
</file>

<file path=ppt/slides/_rels/slide19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5.png"/><Relationship Id="rId18" Type="http://schemas.openxmlformats.org/officeDocument/2006/relationships/image" Target="../media/image15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94.png"/><Relationship Id="rId17" Type="http://schemas.openxmlformats.org/officeDocument/2006/relationships/image" Target="../media/image155.png"/><Relationship Id="rId2" Type="http://schemas.openxmlformats.org/officeDocument/2006/relationships/notesSlide" Target="../notesSlides/notesSlide198.xml"/><Relationship Id="rId16" Type="http://schemas.openxmlformats.org/officeDocument/2006/relationships/image" Target="../media/image98.png"/><Relationship Id="rId20" Type="http://schemas.openxmlformats.org/officeDocument/2006/relationships/image" Target="../media/image15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3.png"/><Relationship Id="rId5" Type="http://schemas.openxmlformats.org/officeDocument/2006/relationships/image" Target="../media/image24.png"/><Relationship Id="rId15" Type="http://schemas.openxmlformats.org/officeDocument/2006/relationships/image" Target="../media/image97.png"/><Relationship Id="rId10" Type="http://schemas.openxmlformats.org/officeDocument/2006/relationships/image" Target="../media/image29.png"/><Relationship Id="rId19" Type="http://schemas.openxmlformats.org/officeDocument/2006/relationships/image" Target="../media/image157.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96.png"/></Relationships>
</file>

<file path=ppt/slides/_rels/slide19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5.png"/><Relationship Id="rId18" Type="http://schemas.openxmlformats.org/officeDocument/2006/relationships/image" Target="../media/image15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94.png"/><Relationship Id="rId17" Type="http://schemas.openxmlformats.org/officeDocument/2006/relationships/image" Target="../media/image155.png"/><Relationship Id="rId2" Type="http://schemas.openxmlformats.org/officeDocument/2006/relationships/notesSlide" Target="../notesSlides/notesSlide199.xml"/><Relationship Id="rId16" Type="http://schemas.openxmlformats.org/officeDocument/2006/relationships/image" Target="../media/image98.png"/><Relationship Id="rId20" Type="http://schemas.openxmlformats.org/officeDocument/2006/relationships/image" Target="../media/image15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3.png"/><Relationship Id="rId5" Type="http://schemas.openxmlformats.org/officeDocument/2006/relationships/image" Target="../media/image24.png"/><Relationship Id="rId15" Type="http://schemas.openxmlformats.org/officeDocument/2006/relationships/image" Target="../media/image97.png"/><Relationship Id="rId10" Type="http://schemas.openxmlformats.org/officeDocument/2006/relationships/image" Target="../media/image29.png"/><Relationship Id="rId19" Type="http://schemas.openxmlformats.org/officeDocument/2006/relationships/image" Target="../media/image157.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5.png"/><Relationship Id="rId18" Type="http://schemas.openxmlformats.org/officeDocument/2006/relationships/image" Target="../media/image15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94.png"/><Relationship Id="rId17" Type="http://schemas.openxmlformats.org/officeDocument/2006/relationships/image" Target="../media/image155.png"/><Relationship Id="rId2" Type="http://schemas.openxmlformats.org/officeDocument/2006/relationships/notesSlide" Target="../notesSlides/notesSlide200.xml"/><Relationship Id="rId16" Type="http://schemas.openxmlformats.org/officeDocument/2006/relationships/image" Target="../media/image98.png"/><Relationship Id="rId20" Type="http://schemas.openxmlformats.org/officeDocument/2006/relationships/image" Target="../media/image15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3.png"/><Relationship Id="rId5" Type="http://schemas.openxmlformats.org/officeDocument/2006/relationships/image" Target="../media/image24.png"/><Relationship Id="rId15" Type="http://schemas.openxmlformats.org/officeDocument/2006/relationships/image" Target="../media/image97.png"/><Relationship Id="rId10" Type="http://schemas.openxmlformats.org/officeDocument/2006/relationships/image" Target="../media/image29.png"/><Relationship Id="rId19" Type="http://schemas.openxmlformats.org/officeDocument/2006/relationships/image" Target="../media/image157.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96.png"/></Relationships>
</file>

<file path=ppt/slides/_rels/slide20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5.png"/><Relationship Id="rId18" Type="http://schemas.openxmlformats.org/officeDocument/2006/relationships/image" Target="../media/image15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94.png"/><Relationship Id="rId17" Type="http://schemas.openxmlformats.org/officeDocument/2006/relationships/image" Target="../media/image155.png"/><Relationship Id="rId2" Type="http://schemas.openxmlformats.org/officeDocument/2006/relationships/notesSlide" Target="../notesSlides/notesSlide201.xml"/><Relationship Id="rId16" Type="http://schemas.openxmlformats.org/officeDocument/2006/relationships/image" Target="../media/image98.png"/><Relationship Id="rId20" Type="http://schemas.openxmlformats.org/officeDocument/2006/relationships/image" Target="../media/image15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3.png"/><Relationship Id="rId5" Type="http://schemas.openxmlformats.org/officeDocument/2006/relationships/image" Target="../media/image24.png"/><Relationship Id="rId15" Type="http://schemas.openxmlformats.org/officeDocument/2006/relationships/image" Target="../media/image97.png"/><Relationship Id="rId10" Type="http://schemas.openxmlformats.org/officeDocument/2006/relationships/image" Target="../media/image29.png"/><Relationship Id="rId19" Type="http://schemas.openxmlformats.org/officeDocument/2006/relationships/image" Target="../media/image157.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96.png"/></Relationships>
</file>

<file path=ppt/slides/_rels/slide2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205.xml"/><Relationship Id="rId1" Type="http://schemas.openxmlformats.org/officeDocument/2006/relationships/slideLayout" Target="../slideLayouts/slideLayout1.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20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206.xml"/><Relationship Id="rId1" Type="http://schemas.openxmlformats.org/officeDocument/2006/relationships/slideLayout" Target="../slideLayouts/slideLayout1.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20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07.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20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08.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20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09.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1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10.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2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11.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21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12.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21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13.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214.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5.png"/><Relationship Id="rId7" Type="http://schemas.openxmlformats.org/officeDocument/2006/relationships/image" Target="../media/image162.png"/><Relationship Id="rId2" Type="http://schemas.openxmlformats.org/officeDocument/2006/relationships/notesSlide" Target="../notesSlides/notesSlide214.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5.png"/><Relationship Id="rId4" Type="http://schemas.openxmlformats.org/officeDocument/2006/relationships/image" Target="../media/image156.png"/><Relationship Id="rId9" Type="http://schemas.openxmlformats.org/officeDocument/2006/relationships/image" Target="../media/image164.png"/></Relationships>
</file>

<file path=ppt/slides/_rels/slide21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5.png"/><Relationship Id="rId7" Type="http://schemas.openxmlformats.org/officeDocument/2006/relationships/image" Target="../media/image162.png"/><Relationship Id="rId2" Type="http://schemas.openxmlformats.org/officeDocument/2006/relationships/notesSlide" Target="../notesSlides/notesSlide215.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5.png"/><Relationship Id="rId4" Type="http://schemas.openxmlformats.org/officeDocument/2006/relationships/image" Target="../media/image156.png"/><Relationship Id="rId9" Type="http://schemas.openxmlformats.org/officeDocument/2006/relationships/image" Target="../media/image164.png"/></Relationships>
</file>

<file path=ppt/slides/_rels/slide216.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5.png"/><Relationship Id="rId7" Type="http://schemas.openxmlformats.org/officeDocument/2006/relationships/image" Target="../media/image162.png"/><Relationship Id="rId2" Type="http://schemas.openxmlformats.org/officeDocument/2006/relationships/notesSlide" Target="../notesSlides/notesSlide216.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5.png"/><Relationship Id="rId4" Type="http://schemas.openxmlformats.org/officeDocument/2006/relationships/image" Target="../media/image156.png"/><Relationship Id="rId9" Type="http://schemas.openxmlformats.org/officeDocument/2006/relationships/image" Target="../media/image164.png"/></Relationships>
</file>

<file path=ppt/slides/_rels/slide217.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5.png"/><Relationship Id="rId7" Type="http://schemas.openxmlformats.org/officeDocument/2006/relationships/image" Target="../media/image162.png"/><Relationship Id="rId2" Type="http://schemas.openxmlformats.org/officeDocument/2006/relationships/notesSlide" Target="../notesSlides/notesSlide217.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5.png"/><Relationship Id="rId4" Type="http://schemas.openxmlformats.org/officeDocument/2006/relationships/image" Target="../media/image156.png"/><Relationship Id="rId9" Type="http://schemas.openxmlformats.org/officeDocument/2006/relationships/image" Target="../media/image164.png"/></Relationships>
</file>

<file path=ppt/slides/_rels/slide218.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5.png"/><Relationship Id="rId7" Type="http://schemas.openxmlformats.org/officeDocument/2006/relationships/image" Target="../media/image162.png"/><Relationship Id="rId2" Type="http://schemas.openxmlformats.org/officeDocument/2006/relationships/notesSlide" Target="../notesSlides/notesSlide218.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5.png"/><Relationship Id="rId4" Type="http://schemas.openxmlformats.org/officeDocument/2006/relationships/image" Target="../media/image156.png"/><Relationship Id="rId9" Type="http://schemas.openxmlformats.org/officeDocument/2006/relationships/image" Target="../media/image164.png"/></Relationships>
</file>

<file path=ppt/slides/_rels/slide219.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5.png"/><Relationship Id="rId7" Type="http://schemas.openxmlformats.org/officeDocument/2006/relationships/image" Target="../media/image162.png"/><Relationship Id="rId2" Type="http://schemas.openxmlformats.org/officeDocument/2006/relationships/notesSlide" Target="../notesSlides/notesSlide219.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5.png"/><Relationship Id="rId4" Type="http://schemas.openxmlformats.org/officeDocument/2006/relationships/image" Target="../media/image156.png"/><Relationship Id="rId9" Type="http://schemas.openxmlformats.org/officeDocument/2006/relationships/image" Target="../media/image164.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20.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5.png"/><Relationship Id="rId7" Type="http://schemas.openxmlformats.org/officeDocument/2006/relationships/image" Target="../media/image162.png"/><Relationship Id="rId2" Type="http://schemas.openxmlformats.org/officeDocument/2006/relationships/notesSlide" Target="../notesSlides/notesSlide220.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5.png"/><Relationship Id="rId4" Type="http://schemas.openxmlformats.org/officeDocument/2006/relationships/image" Target="../media/image156.png"/><Relationship Id="rId9" Type="http://schemas.openxmlformats.org/officeDocument/2006/relationships/image" Target="../media/image164.png"/></Relationships>
</file>

<file path=ppt/slides/_rels/slide221.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5.png"/><Relationship Id="rId7" Type="http://schemas.openxmlformats.org/officeDocument/2006/relationships/image" Target="../media/image162.png"/><Relationship Id="rId2" Type="http://schemas.openxmlformats.org/officeDocument/2006/relationships/notesSlide" Target="../notesSlides/notesSlide221.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5.png"/><Relationship Id="rId4" Type="http://schemas.openxmlformats.org/officeDocument/2006/relationships/image" Target="../media/image156.png"/><Relationship Id="rId9" Type="http://schemas.openxmlformats.org/officeDocument/2006/relationships/image" Target="../media/image164.png"/></Relationships>
</file>

<file path=ppt/slides/_rels/slide222.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5.png"/><Relationship Id="rId7" Type="http://schemas.openxmlformats.org/officeDocument/2006/relationships/image" Target="../media/image162.png"/><Relationship Id="rId2" Type="http://schemas.openxmlformats.org/officeDocument/2006/relationships/notesSlide" Target="../notesSlides/notesSlide222.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5.png"/><Relationship Id="rId10" Type="http://schemas.openxmlformats.org/officeDocument/2006/relationships/image" Target="../media/image166.png"/><Relationship Id="rId4" Type="http://schemas.openxmlformats.org/officeDocument/2006/relationships/image" Target="../media/image156.png"/><Relationship Id="rId9" Type="http://schemas.openxmlformats.org/officeDocument/2006/relationships/image" Target="../media/image164.png"/></Relationships>
</file>

<file path=ppt/slides/_rels/slide22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5.png"/><Relationship Id="rId7" Type="http://schemas.openxmlformats.org/officeDocument/2006/relationships/image" Target="../media/image162.png"/><Relationship Id="rId2" Type="http://schemas.openxmlformats.org/officeDocument/2006/relationships/notesSlide" Target="../notesSlides/notesSlide223.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5.png"/><Relationship Id="rId10" Type="http://schemas.openxmlformats.org/officeDocument/2006/relationships/image" Target="../media/image166.png"/><Relationship Id="rId4" Type="http://schemas.openxmlformats.org/officeDocument/2006/relationships/image" Target="../media/image156.png"/><Relationship Id="rId9" Type="http://schemas.openxmlformats.org/officeDocument/2006/relationships/image" Target="../media/image164.png"/></Relationships>
</file>

<file path=ppt/slides/_rels/slide22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24.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6.png"/><Relationship Id="rId4" Type="http://schemas.openxmlformats.org/officeDocument/2006/relationships/image" Target="../media/image168.png"/></Relationships>
</file>

<file path=ppt/slides/_rels/slide22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25.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6.png"/><Relationship Id="rId4" Type="http://schemas.openxmlformats.org/officeDocument/2006/relationships/image" Target="../media/image168.png"/></Relationships>
</file>

<file path=ppt/slides/_rels/slide22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26.xml"/><Relationship Id="rId1" Type="http://schemas.openxmlformats.org/officeDocument/2006/relationships/slideLayout" Target="../slideLayouts/slideLayout1.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22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27.xml"/><Relationship Id="rId1" Type="http://schemas.openxmlformats.org/officeDocument/2006/relationships/slideLayout" Target="../slideLayouts/slideLayout1.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22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28.xml"/><Relationship Id="rId1" Type="http://schemas.openxmlformats.org/officeDocument/2006/relationships/slideLayout" Target="../slideLayouts/slideLayout1.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22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29.xml"/><Relationship Id="rId1" Type="http://schemas.openxmlformats.org/officeDocument/2006/relationships/slideLayout" Target="../slideLayouts/slideLayout1.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30.xml"/><Relationship Id="rId1" Type="http://schemas.openxmlformats.org/officeDocument/2006/relationships/slideLayout" Target="../slideLayouts/slideLayout1.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2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31.xml"/><Relationship Id="rId1" Type="http://schemas.openxmlformats.org/officeDocument/2006/relationships/slideLayout" Target="../slideLayouts/slideLayout1.xml"/><Relationship Id="rId4" Type="http://schemas.openxmlformats.org/officeDocument/2006/relationships/image" Target="../media/image173.png"/></Relationships>
</file>

<file path=ppt/slides/_rels/slide23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32.xml"/><Relationship Id="rId1" Type="http://schemas.openxmlformats.org/officeDocument/2006/relationships/slideLayout" Target="../slideLayouts/slideLayout1.xml"/><Relationship Id="rId5" Type="http://schemas.openxmlformats.org/officeDocument/2006/relationships/image" Target="../media/image174.png"/><Relationship Id="rId4" Type="http://schemas.openxmlformats.org/officeDocument/2006/relationships/image" Target="../media/image173.png"/></Relationships>
</file>

<file path=ppt/slides/_rels/slide23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33.xml"/><Relationship Id="rId1" Type="http://schemas.openxmlformats.org/officeDocument/2006/relationships/slideLayout" Target="../slideLayouts/slideLayout1.xml"/><Relationship Id="rId5" Type="http://schemas.openxmlformats.org/officeDocument/2006/relationships/image" Target="../media/image174.png"/><Relationship Id="rId4" Type="http://schemas.openxmlformats.org/officeDocument/2006/relationships/image" Target="../media/image173.png"/></Relationships>
</file>

<file path=ppt/slides/_rels/slide23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34.xml"/><Relationship Id="rId1" Type="http://schemas.openxmlformats.org/officeDocument/2006/relationships/slideLayout" Target="../slideLayouts/slideLayout1.xml"/><Relationship Id="rId5" Type="http://schemas.openxmlformats.org/officeDocument/2006/relationships/image" Target="../media/image174.png"/><Relationship Id="rId4" Type="http://schemas.openxmlformats.org/officeDocument/2006/relationships/image" Target="../media/image173.png"/></Relationships>
</file>

<file path=ppt/slides/_rels/slide23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35.xml"/><Relationship Id="rId1" Type="http://schemas.openxmlformats.org/officeDocument/2006/relationships/slideLayout" Target="../slideLayouts/slideLayout1.xml"/><Relationship Id="rId5" Type="http://schemas.openxmlformats.org/officeDocument/2006/relationships/image" Target="../media/image174.png"/><Relationship Id="rId4" Type="http://schemas.openxmlformats.org/officeDocument/2006/relationships/image" Target="../media/image173.png"/></Relationships>
</file>

<file path=ppt/slides/_rels/slide23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36.xml"/><Relationship Id="rId1" Type="http://schemas.openxmlformats.org/officeDocument/2006/relationships/slideLayout" Target="../slideLayouts/slideLayout1.xml"/><Relationship Id="rId4" Type="http://schemas.openxmlformats.org/officeDocument/2006/relationships/image" Target="../media/image176.png"/></Relationships>
</file>

<file path=ppt/slides/_rels/slide23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37.xml"/><Relationship Id="rId1" Type="http://schemas.openxmlformats.org/officeDocument/2006/relationships/slideLayout" Target="../slideLayouts/slideLayout1.xml"/><Relationship Id="rId4" Type="http://schemas.openxmlformats.org/officeDocument/2006/relationships/image" Target="../media/image176.png"/></Relationships>
</file>

<file path=ppt/slides/_rels/slide23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38.xml"/><Relationship Id="rId1" Type="http://schemas.openxmlformats.org/officeDocument/2006/relationships/slideLayout" Target="../slideLayouts/slideLayout1.xml"/><Relationship Id="rId5" Type="http://schemas.openxmlformats.org/officeDocument/2006/relationships/image" Target="../media/image172.png"/><Relationship Id="rId4" Type="http://schemas.openxmlformats.org/officeDocument/2006/relationships/image" Target="../media/image176.png"/></Relationships>
</file>

<file path=ppt/slides/_rels/slide23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39.xml"/><Relationship Id="rId1" Type="http://schemas.openxmlformats.org/officeDocument/2006/relationships/slideLayout" Target="../slideLayouts/slideLayout1.xml"/><Relationship Id="rId5" Type="http://schemas.openxmlformats.org/officeDocument/2006/relationships/image" Target="../media/image172.png"/><Relationship Id="rId4" Type="http://schemas.openxmlformats.org/officeDocument/2006/relationships/image" Target="../media/image176.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4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40.xml"/><Relationship Id="rId1" Type="http://schemas.openxmlformats.org/officeDocument/2006/relationships/slideLayout" Target="../slideLayouts/slideLayout1.xml"/><Relationship Id="rId5" Type="http://schemas.openxmlformats.org/officeDocument/2006/relationships/image" Target="../media/image172.png"/><Relationship Id="rId4" Type="http://schemas.openxmlformats.org/officeDocument/2006/relationships/image" Target="../media/image176.png"/></Relationships>
</file>

<file path=ppt/slides/_rels/slide24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41.xml"/><Relationship Id="rId1" Type="http://schemas.openxmlformats.org/officeDocument/2006/relationships/slideLayout" Target="../slideLayouts/slideLayout1.xml"/><Relationship Id="rId4" Type="http://schemas.openxmlformats.org/officeDocument/2006/relationships/image" Target="../media/image174.png"/></Relationships>
</file>

<file path=ppt/slides/_rels/slide24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42.xml"/><Relationship Id="rId1" Type="http://schemas.openxmlformats.org/officeDocument/2006/relationships/slideLayout" Target="../slideLayouts/slideLayout1.xml"/><Relationship Id="rId4" Type="http://schemas.openxmlformats.org/officeDocument/2006/relationships/image" Target="../media/image174.png"/></Relationships>
</file>

<file path=ppt/slides/_rels/slide24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43.xml"/><Relationship Id="rId1" Type="http://schemas.openxmlformats.org/officeDocument/2006/relationships/slideLayout" Target="../slideLayouts/slideLayout1.xml"/><Relationship Id="rId4" Type="http://schemas.openxmlformats.org/officeDocument/2006/relationships/image" Target="../media/image173.png"/></Relationships>
</file>

<file path=ppt/slides/_rels/slide24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44.xml"/><Relationship Id="rId1" Type="http://schemas.openxmlformats.org/officeDocument/2006/relationships/slideLayout" Target="../slideLayouts/slideLayout1.xml"/><Relationship Id="rId5" Type="http://schemas.openxmlformats.org/officeDocument/2006/relationships/image" Target="../media/image173.png"/><Relationship Id="rId4" Type="http://schemas.openxmlformats.org/officeDocument/2006/relationships/image" Target="../media/image174.png"/></Relationships>
</file>

<file path=ppt/slides/_rels/slide2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45.xml"/><Relationship Id="rId1" Type="http://schemas.openxmlformats.org/officeDocument/2006/relationships/slideLayout" Target="../slideLayouts/slideLayout1.xml"/><Relationship Id="rId6" Type="http://schemas.openxmlformats.org/officeDocument/2006/relationships/image" Target="../media/image173.png"/><Relationship Id="rId5" Type="http://schemas.openxmlformats.org/officeDocument/2006/relationships/image" Target="../media/image178.png"/><Relationship Id="rId4" Type="http://schemas.openxmlformats.org/officeDocument/2006/relationships/image" Target="../media/image174.png"/></Relationships>
</file>

<file path=ppt/slides/_rels/slide24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46.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47.xml"/><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4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png"/></Relationships>
</file>

<file path=ppt/slides/_rels/slide25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5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7.png"/></Relationships>
</file>

<file path=ppt/slides/_rels/slide25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51.xml"/><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52.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53.xml"/><Relationship Id="rId1" Type="http://schemas.openxmlformats.org/officeDocument/2006/relationships/slideLayout" Target="../slideLayouts/slideLayout1.xml"/><Relationship Id="rId4" Type="http://schemas.openxmlformats.org/officeDocument/2006/relationships/image" Target="../media/image176.png"/></Relationships>
</file>

<file path=ppt/slides/_rels/slide25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54.xml"/><Relationship Id="rId1" Type="http://schemas.openxmlformats.org/officeDocument/2006/relationships/slideLayout" Target="../slideLayouts/slideLayout1.xml"/><Relationship Id="rId4" Type="http://schemas.openxmlformats.org/officeDocument/2006/relationships/image" Target="../media/image176.png"/></Relationships>
</file>

<file path=ppt/slides/_rels/slide25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55.xml"/><Relationship Id="rId1" Type="http://schemas.openxmlformats.org/officeDocument/2006/relationships/slideLayout" Target="../slideLayouts/slideLayout1.xml"/><Relationship Id="rId4" Type="http://schemas.openxmlformats.org/officeDocument/2006/relationships/image" Target="../media/image176.png"/></Relationships>
</file>

<file path=ppt/slides/_rels/slide25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56.xml"/><Relationship Id="rId1" Type="http://schemas.openxmlformats.org/officeDocument/2006/relationships/slideLayout" Target="../slideLayouts/slideLayout1.xml"/><Relationship Id="rId5" Type="http://schemas.openxmlformats.org/officeDocument/2006/relationships/image" Target="../media/image176.png"/><Relationship Id="rId4" Type="http://schemas.openxmlformats.org/officeDocument/2006/relationships/image" Target="../media/image173.png"/></Relationships>
</file>

<file path=ppt/slides/_rels/slide25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57.xml"/><Relationship Id="rId1" Type="http://schemas.openxmlformats.org/officeDocument/2006/relationships/slideLayout" Target="../slideLayouts/slideLayout1.xml"/><Relationship Id="rId5" Type="http://schemas.openxmlformats.org/officeDocument/2006/relationships/image" Target="../media/image176.png"/><Relationship Id="rId4" Type="http://schemas.openxmlformats.org/officeDocument/2006/relationships/image" Target="../media/image173.png"/></Relationships>
</file>

<file path=ppt/slides/_rels/slide25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58.xml"/><Relationship Id="rId1" Type="http://schemas.openxmlformats.org/officeDocument/2006/relationships/slideLayout" Target="../slideLayouts/slideLayout1.xml"/><Relationship Id="rId5" Type="http://schemas.openxmlformats.org/officeDocument/2006/relationships/image" Target="../media/image176.png"/><Relationship Id="rId4" Type="http://schemas.openxmlformats.org/officeDocument/2006/relationships/image" Target="../media/image173.png"/></Relationships>
</file>

<file path=ppt/slides/_rels/slide25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59.xml"/><Relationship Id="rId1" Type="http://schemas.openxmlformats.org/officeDocument/2006/relationships/slideLayout" Target="../slideLayouts/slideLayout1.xml"/><Relationship Id="rId5" Type="http://schemas.openxmlformats.org/officeDocument/2006/relationships/image" Target="../media/image176.png"/><Relationship Id="rId4" Type="http://schemas.openxmlformats.org/officeDocument/2006/relationships/image" Target="../media/image173.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6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60.xml"/><Relationship Id="rId1" Type="http://schemas.openxmlformats.org/officeDocument/2006/relationships/slideLayout" Target="../slideLayouts/slideLayout1.xml"/><Relationship Id="rId5" Type="http://schemas.openxmlformats.org/officeDocument/2006/relationships/image" Target="../media/image176.png"/><Relationship Id="rId4" Type="http://schemas.openxmlformats.org/officeDocument/2006/relationships/image" Target="../media/image173.png"/></Relationships>
</file>

<file path=ppt/slides/_rels/slide26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61.xml"/><Relationship Id="rId1" Type="http://schemas.openxmlformats.org/officeDocument/2006/relationships/slideLayout" Target="../slideLayouts/slideLayout1.xml"/><Relationship Id="rId4" Type="http://schemas.openxmlformats.org/officeDocument/2006/relationships/image" Target="../media/image173.png"/></Relationships>
</file>

<file path=ppt/slides/_rels/slide262.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85.png"/><Relationship Id="rId7" Type="http://schemas.openxmlformats.org/officeDocument/2006/relationships/image" Target="../media/image146.png"/><Relationship Id="rId2" Type="http://schemas.openxmlformats.org/officeDocument/2006/relationships/notesSlide" Target="../notesSlides/notesSlide262.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6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63.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6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64.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6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65.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6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66.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6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67.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6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68.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6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69.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7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70.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7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71.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7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72.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7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73.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7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74.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7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75.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7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76.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7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77.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7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78.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7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79.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28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80.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8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81.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8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82.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8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1.png"/><Relationship Id="rId7" Type="http://schemas.openxmlformats.org/officeDocument/2006/relationships/image" Target="../media/image87.png"/><Relationship Id="rId2" Type="http://schemas.openxmlformats.org/officeDocument/2006/relationships/notesSlide" Target="../notesSlides/notesSlide283.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4.png"/><Relationship Id="rId9" Type="http://schemas.openxmlformats.org/officeDocument/2006/relationships/image" Target="../media/image185.png"/></Relationships>
</file>

<file path=ppt/slides/_rels/slide28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84.xml"/><Relationship Id="rId1" Type="http://schemas.openxmlformats.org/officeDocument/2006/relationships/slideLayout" Target="../slideLayouts/slideLayout1.xml"/><Relationship Id="rId5" Type="http://schemas.openxmlformats.org/officeDocument/2006/relationships/image" Target="../media/image187.png"/><Relationship Id="rId4" Type="http://schemas.openxmlformats.org/officeDocument/2006/relationships/image" Target="../media/image7.png"/></Relationships>
</file>

<file path=ppt/slides/_rels/slide28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85.xml"/><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86.xml"/><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87.png"/><Relationship Id="rId2" Type="http://schemas.openxmlformats.org/officeDocument/2006/relationships/notesSlide" Target="../notesSlides/notesSlide28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1.png"/><Relationship Id="rId4" Type="http://schemas.openxmlformats.org/officeDocument/2006/relationships/image" Target="../media/image190.png"/></Relationships>
</file>

<file path=ppt/slides/_rels/slide288.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87.png"/><Relationship Id="rId2" Type="http://schemas.openxmlformats.org/officeDocument/2006/relationships/notesSlide" Target="../notesSlides/notesSlide28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1.png"/><Relationship Id="rId4" Type="http://schemas.openxmlformats.org/officeDocument/2006/relationships/image" Target="../media/image190.png"/></Relationships>
</file>

<file path=ppt/slides/_rels/slide289.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289.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290.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290.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291.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291.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292.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292.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293.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293.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29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294.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29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295.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296.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296.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297.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297.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298.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298.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299.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299.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300.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00.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01.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01.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02.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02.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03.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03.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04.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04.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05.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05.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06.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06.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07.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07.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08.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08.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09.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09.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310.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10.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11.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11.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12.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12.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13.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13.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14.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14.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15.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15.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16.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16.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17.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17.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 Id="rId9" Type="http://schemas.openxmlformats.org/officeDocument/2006/relationships/image" Target="../media/image193.png"/></Relationships>
</file>

<file path=ppt/slides/_rels/slide318.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18.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 Id="rId9" Type="http://schemas.openxmlformats.org/officeDocument/2006/relationships/image" Target="../media/image193.png"/></Relationships>
</file>

<file path=ppt/slides/_rels/slide319.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19.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 Id="rId9" Type="http://schemas.openxmlformats.org/officeDocument/2006/relationships/image" Target="../media/image195.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20.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20.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21.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21.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22.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22.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23.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23.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24.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notesSlide" Target="../notesSlides/notesSlide324.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7.png"/></Relationships>
</file>

<file path=ppt/slides/_rels/slide32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25.xml"/><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26.xml"/><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27.xml"/><Relationship Id="rId1" Type="http://schemas.openxmlformats.org/officeDocument/2006/relationships/slideLayout" Target="../slideLayouts/slideLayout1.xml"/></Relationships>
</file>

<file path=ppt/slides/_rels/slide32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28.xml"/><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3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30.xml"/><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31.xml"/><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32.xml"/><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33.xml"/><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7.png"/><Relationship Id="rId7" Type="http://schemas.openxmlformats.org/officeDocument/2006/relationships/image" Target="../media/image198.png"/><Relationship Id="rId2" Type="http://schemas.openxmlformats.org/officeDocument/2006/relationships/notesSlide" Target="../notesSlides/notesSlide334.xml"/><Relationship Id="rId1" Type="http://schemas.openxmlformats.org/officeDocument/2006/relationships/slideLayout" Target="../slideLayouts/slideLayout1.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87.png"/></Relationships>
</file>

<file path=ppt/slides/_rels/slide335.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7.png"/><Relationship Id="rId7" Type="http://schemas.openxmlformats.org/officeDocument/2006/relationships/image" Target="../media/image198.png"/><Relationship Id="rId2" Type="http://schemas.openxmlformats.org/officeDocument/2006/relationships/notesSlide" Target="../notesSlides/notesSlide335.xml"/><Relationship Id="rId1" Type="http://schemas.openxmlformats.org/officeDocument/2006/relationships/slideLayout" Target="../slideLayouts/slideLayout1.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87.png"/></Relationships>
</file>

<file path=ppt/slides/_rels/slide336.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7.png"/><Relationship Id="rId7" Type="http://schemas.openxmlformats.org/officeDocument/2006/relationships/image" Target="../media/image198.png"/><Relationship Id="rId2" Type="http://schemas.openxmlformats.org/officeDocument/2006/relationships/notesSlide" Target="../notesSlides/notesSlide336.xml"/><Relationship Id="rId1" Type="http://schemas.openxmlformats.org/officeDocument/2006/relationships/slideLayout" Target="../slideLayouts/slideLayout1.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87.png"/></Relationships>
</file>

<file path=ppt/slides/_rels/slide337.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87.png"/><Relationship Id="rId2" Type="http://schemas.openxmlformats.org/officeDocument/2006/relationships/notesSlide" Target="../notesSlides/notesSlide33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8.png"/><Relationship Id="rId4" Type="http://schemas.openxmlformats.org/officeDocument/2006/relationships/image" Target="../media/image197.png"/></Relationships>
</file>

<file path=ppt/slides/_rels/slide338.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87.png"/><Relationship Id="rId2" Type="http://schemas.openxmlformats.org/officeDocument/2006/relationships/notesSlide" Target="../notesSlides/notesSlide33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8.png"/><Relationship Id="rId4" Type="http://schemas.openxmlformats.org/officeDocument/2006/relationships/image" Target="../media/image197.png"/></Relationships>
</file>

<file path=ppt/slides/_rels/slide339.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87.png"/><Relationship Id="rId2" Type="http://schemas.openxmlformats.org/officeDocument/2006/relationships/notesSlide" Target="../notesSlides/notesSlide33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8.png"/><Relationship Id="rId4" Type="http://schemas.openxmlformats.org/officeDocument/2006/relationships/image" Target="../media/image197.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7.png"/></Relationships>
</file>

<file path=ppt/slides/_rels/slide340.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87.png"/><Relationship Id="rId2" Type="http://schemas.openxmlformats.org/officeDocument/2006/relationships/notesSlide" Target="../notesSlides/notesSlide34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8.png"/><Relationship Id="rId4" Type="http://schemas.openxmlformats.org/officeDocument/2006/relationships/image" Target="../media/image197.png"/></Relationships>
</file>

<file path=ppt/slides/_rels/slide341.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87.png"/><Relationship Id="rId2" Type="http://schemas.openxmlformats.org/officeDocument/2006/relationships/notesSlide" Target="../notesSlides/notesSlide34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8.png"/><Relationship Id="rId4" Type="http://schemas.openxmlformats.org/officeDocument/2006/relationships/image" Target="../media/image197.png"/></Relationships>
</file>

<file path=ppt/slides/_rels/slide342.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87.png"/><Relationship Id="rId2" Type="http://schemas.openxmlformats.org/officeDocument/2006/relationships/notesSlide" Target="../notesSlides/notesSlide34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8.png"/><Relationship Id="rId4" Type="http://schemas.openxmlformats.org/officeDocument/2006/relationships/image" Target="../media/image197.png"/></Relationships>
</file>

<file path=ppt/slides/_rels/slide343.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87.png"/><Relationship Id="rId2" Type="http://schemas.openxmlformats.org/officeDocument/2006/relationships/notesSlide" Target="../notesSlides/notesSlide34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8.png"/><Relationship Id="rId4" Type="http://schemas.openxmlformats.org/officeDocument/2006/relationships/image" Target="../media/image197.png"/></Relationships>
</file>

<file path=ppt/slides/_rels/slide344.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87.png"/><Relationship Id="rId2" Type="http://schemas.openxmlformats.org/officeDocument/2006/relationships/notesSlide" Target="../notesSlides/notesSlide34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8.png"/><Relationship Id="rId4" Type="http://schemas.openxmlformats.org/officeDocument/2006/relationships/image" Target="../media/image197.png"/></Relationships>
</file>

<file path=ppt/slides/_rels/slide345.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87.png"/><Relationship Id="rId2" Type="http://schemas.openxmlformats.org/officeDocument/2006/relationships/notesSlide" Target="../notesSlides/notesSlide34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8.png"/><Relationship Id="rId4" Type="http://schemas.openxmlformats.org/officeDocument/2006/relationships/image" Target="../media/image197.png"/><Relationship Id="rId9" Type="http://schemas.openxmlformats.org/officeDocument/2006/relationships/image" Target="../media/image190.png"/></Relationships>
</file>

<file path=ppt/slides/_rels/slide346.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87.png"/><Relationship Id="rId2" Type="http://schemas.openxmlformats.org/officeDocument/2006/relationships/notesSlide" Target="../notesSlides/notesSlide34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8.png"/><Relationship Id="rId4" Type="http://schemas.openxmlformats.org/officeDocument/2006/relationships/image" Target="../media/image197.png"/><Relationship Id="rId9" Type="http://schemas.openxmlformats.org/officeDocument/2006/relationships/image" Target="../media/image190.png"/></Relationships>
</file>

<file path=ppt/slides/_rels/slide347.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87.png"/><Relationship Id="rId2" Type="http://schemas.openxmlformats.org/officeDocument/2006/relationships/notesSlide" Target="../notesSlides/notesSlide34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8.png"/><Relationship Id="rId10" Type="http://schemas.openxmlformats.org/officeDocument/2006/relationships/image" Target="../media/image193.png"/><Relationship Id="rId4" Type="http://schemas.openxmlformats.org/officeDocument/2006/relationships/image" Target="../media/image197.png"/><Relationship Id="rId9" Type="http://schemas.openxmlformats.org/officeDocument/2006/relationships/image" Target="../media/image192.png"/></Relationships>
</file>

<file path=ppt/slides/_rels/slide348.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193.png"/><Relationship Id="rId3" Type="http://schemas.openxmlformats.org/officeDocument/2006/relationships/image" Target="../media/image196.png"/><Relationship Id="rId7" Type="http://schemas.openxmlformats.org/officeDocument/2006/relationships/image" Target="../media/image187.png"/><Relationship Id="rId12" Type="http://schemas.openxmlformats.org/officeDocument/2006/relationships/image" Target="../media/image192.png"/><Relationship Id="rId2" Type="http://schemas.openxmlformats.org/officeDocument/2006/relationships/notesSlide" Target="../notesSlides/notesSlide348.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198.png"/><Relationship Id="rId10" Type="http://schemas.openxmlformats.org/officeDocument/2006/relationships/image" Target="../media/image12.png"/><Relationship Id="rId4" Type="http://schemas.openxmlformats.org/officeDocument/2006/relationships/image" Target="../media/image197.png"/><Relationship Id="rId9" Type="http://schemas.openxmlformats.org/officeDocument/2006/relationships/image" Target="../media/image8.png"/></Relationships>
</file>

<file path=ppt/slides/_rels/slide349.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13.png"/><Relationship Id="rId3" Type="http://schemas.openxmlformats.org/officeDocument/2006/relationships/image" Target="../media/image196.png"/><Relationship Id="rId7" Type="http://schemas.openxmlformats.org/officeDocument/2006/relationships/image" Target="../media/image187.png"/><Relationship Id="rId12" Type="http://schemas.openxmlformats.org/officeDocument/2006/relationships/image" Target="../media/image8.png"/><Relationship Id="rId2" Type="http://schemas.openxmlformats.org/officeDocument/2006/relationships/notesSlide" Target="../notesSlides/notesSlide349.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198.png"/><Relationship Id="rId10" Type="http://schemas.openxmlformats.org/officeDocument/2006/relationships/image" Target="../media/image193.png"/><Relationship Id="rId4" Type="http://schemas.openxmlformats.org/officeDocument/2006/relationships/image" Target="../media/image197.png"/><Relationship Id="rId9" Type="http://schemas.openxmlformats.org/officeDocument/2006/relationships/image" Target="../media/image192.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350.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87.png"/><Relationship Id="rId2" Type="http://schemas.openxmlformats.org/officeDocument/2006/relationships/notesSlide" Target="../notesSlides/notesSlide35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8.png"/><Relationship Id="rId4" Type="http://schemas.openxmlformats.org/officeDocument/2006/relationships/image" Target="../media/image197.png"/></Relationships>
</file>

<file path=ppt/slides/_rels/slide351.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87.png"/><Relationship Id="rId2" Type="http://schemas.openxmlformats.org/officeDocument/2006/relationships/notesSlide" Target="../notesSlides/notesSlide35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8.png"/><Relationship Id="rId10" Type="http://schemas.openxmlformats.org/officeDocument/2006/relationships/image" Target="../media/image193.png"/><Relationship Id="rId4" Type="http://schemas.openxmlformats.org/officeDocument/2006/relationships/image" Target="../media/image197.png"/><Relationship Id="rId9" Type="http://schemas.openxmlformats.org/officeDocument/2006/relationships/image" Target="../media/image192.png"/></Relationships>
</file>

<file path=ppt/slides/_rels/slide35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52.xml"/><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53.xml"/><Relationship Id="rId1" Type="http://schemas.openxmlformats.org/officeDocument/2006/relationships/slideLayout" Target="../slideLayouts/slideLayout1.xml"/><Relationship Id="rId6" Type="http://schemas.openxmlformats.org/officeDocument/2006/relationships/image" Target="../media/image201.png"/><Relationship Id="rId5" Type="http://schemas.openxmlformats.org/officeDocument/2006/relationships/image" Target="../media/image193.png"/><Relationship Id="rId4" Type="http://schemas.openxmlformats.org/officeDocument/2006/relationships/image" Target="../media/image192.png"/></Relationships>
</file>

<file path=ppt/slides/_rels/slide3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4.xml"/><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5.xml"/><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6.xml"/><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7.xml"/><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8.xml"/><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0.xml"/><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1.xml"/><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2.xml"/><Relationship Id="rId1" Type="http://schemas.openxmlformats.org/officeDocument/2006/relationships/slideLayout" Target="../slideLayouts/slideLayout1.xml"/></Relationships>
</file>

<file path=ppt/slides/_rels/slide36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363.xml"/><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364.xml"/><Relationship Id="rId1" Type="http://schemas.openxmlformats.org/officeDocument/2006/relationships/slideLayout" Target="../slideLayouts/slideLayout1.xml"/></Relationships>
</file>

<file path=ppt/slides/_rels/slide3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5.xml"/><Relationship Id="rId1" Type="http://schemas.openxmlformats.org/officeDocument/2006/relationships/slideLayout" Target="../slideLayouts/slideLayout1.xml"/></Relationships>
</file>

<file path=ppt/slides/_rels/slide3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6.xml"/><Relationship Id="rId1" Type="http://schemas.openxmlformats.org/officeDocument/2006/relationships/slideLayout" Target="../slideLayouts/slideLayout1.xml"/></Relationships>
</file>

<file path=ppt/slides/_rels/slide3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7.xml"/><Relationship Id="rId1" Type="http://schemas.openxmlformats.org/officeDocument/2006/relationships/slideLayout" Target="../slideLayouts/slideLayout1.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368.xml"/><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36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7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70.xml"/><Relationship Id="rId1" Type="http://schemas.openxmlformats.org/officeDocument/2006/relationships/slideLayout" Target="../slideLayouts/slideLayout1.xml"/><Relationship Id="rId4" Type="http://schemas.openxmlformats.org/officeDocument/2006/relationships/image" Target="../media/image204.png"/></Relationships>
</file>

<file path=ppt/slides/_rels/slide37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371.xml"/><Relationship Id="rId1" Type="http://schemas.openxmlformats.org/officeDocument/2006/relationships/slideLayout" Target="../slideLayouts/slideLayout1.xml"/><Relationship Id="rId4" Type="http://schemas.openxmlformats.org/officeDocument/2006/relationships/image" Target="../media/image206.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4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4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8.png"/><Relationship Id="rId9"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2.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2.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2.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79.xml"/><Relationship Id="rId16"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7.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8.png"/><Relationship Id="rId7" Type="http://schemas.openxmlformats.org/officeDocument/2006/relationships/image" Target="../media/image57.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134470"/>
            <a:ext cx="9115766" cy="6073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2"/>
          <p:cNvPicPr preferRelativeResize="0"/>
          <p:nvPr/>
        </p:nvPicPr>
        <p:blipFill rotWithShape="1">
          <a:blip r:embed="rId3">
            <a:alphaModFix/>
          </a:blip>
          <a:srcRect r="12395" b="7063"/>
          <a:stretch/>
        </p:blipFill>
        <p:spPr>
          <a:xfrm>
            <a:off x="2315625" y="85975"/>
            <a:ext cx="6535398" cy="4884927"/>
          </a:xfrm>
          <a:prstGeom prst="rect">
            <a:avLst/>
          </a:prstGeom>
          <a:noFill/>
          <a:ln>
            <a:noFill/>
          </a:ln>
        </p:spPr>
      </p:pic>
      <p:sp>
        <p:nvSpPr>
          <p:cNvPr id="122" name="Google Shape;122;p22"/>
          <p:cNvSpPr txBox="1"/>
          <p:nvPr/>
        </p:nvSpPr>
        <p:spPr>
          <a:xfrm>
            <a:off x="152400" y="152400"/>
            <a:ext cx="2034300" cy="421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222222"/>
                </a:solidFill>
                <a:highlight>
                  <a:srgbClr val="FFFFFF"/>
                </a:highlight>
              </a:rPr>
              <a:t>Alzheimer’s dementia is caused by plaques and tangles:</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r>
              <a:rPr lang="en" sz="1900">
                <a:solidFill>
                  <a:srgbClr val="222222"/>
                </a:solidFill>
                <a:highlight>
                  <a:srgbClr val="FFFF00"/>
                </a:highlight>
              </a:rPr>
              <a:t>β-amyloid (Aβ) plaques</a:t>
            </a:r>
            <a:r>
              <a:rPr lang="en" sz="1900">
                <a:solidFill>
                  <a:srgbClr val="222222"/>
                </a:solidFill>
                <a:highlight>
                  <a:schemeClr val="lt1"/>
                </a:highlight>
              </a:rPr>
              <a:t> </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r>
              <a:rPr lang="en" sz="1900">
                <a:solidFill>
                  <a:srgbClr val="222222"/>
                </a:solidFill>
                <a:highlight>
                  <a:srgbClr val="FFFFFF"/>
                </a:highlight>
              </a:rPr>
              <a:t>neurofibrillary tangles composed of tau protein</a:t>
            </a:r>
            <a:endParaRPr sz="2000">
              <a:solidFill>
                <a:schemeClr val="dk1"/>
              </a:solidFill>
            </a:endParaRPr>
          </a:p>
          <a:p>
            <a:pPr marL="0" lvl="0" indent="0" algn="l" rtl="0">
              <a:spcBef>
                <a:spcPts val="0"/>
              </a:spcBef>
              <a:spcAft>
                <a:spcPts val="0"/>
              </a:spcAft>
              <a:buNone/>
            </a:pPr>
            <a:endParaRPr sz="1500">
              <a:solidFill>
                <a:srgbClr val="222222"/>
              </a:solidFill>
              <a:highlight>
                <a:srgbClr val="FFFFFF"/>
              </a:highlight>
            </a:endParaRPr>
          </a:p>
        </p:txBody>
      </p:sp>
      <p:sp>
        <p:nvSpPr>
          <p:cNvPr id="123" name="Google Shape;123;p22"/>
          <p:cNvSpPr txBox="1"/>
          <p:nvPr/>
        </p:nvSpPr>
        <p:spPr>
          <a:xfrm>
            <a:off x="191575" y="4931725"/>
            <a:ext cx="8896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222222"/>
                </a:solidFill>
                <a:highlight>
                  <a:srgbClr val="FFFFFF"/>
                </a:highlight>
              </a:rPr>
              <a:t>Sehar, U., Rawat, P., Reddy, A. P., Kopel, J., &amp; Reddy, P. H. (2022). Amyloid beta in aging and Alzheimer’s disease. </a:t>
            </a:r>
            <a:r>
              <a:rPr lang="en" sz="800" i="1">
                <a:solidFill>
                  <a:srgbClr val="222222"/>
                </a:solidFill>
                <a:highlight>
                  <a:srgbClr val="FFFFFF"/>
                </a:highlight>
              </a:rPr>
              <a:t>International journal of molecular sciences</a:t>
            </a:r>
            <a:r>
              <a:rPr lang="en" sz="800">
                <a:solidFill>
                  <a:srgbClr val="222222"/>
                </a:solidFill>
                <a:highlight>
                  <a:srgbClr val="FFFFFF"/>
                </a:highlight>
              </a:rPr>
              <a:t>, </a:t>
            </a:r>
            <a:r>
              <a:rPr lang="en" sz="800" i="1">
                <a:solidFill>
                  <a:srgbClr val="222222"/>
                </a:solidFill>
                <a:highlight>
                  <a:srgbClr val="FFFFFF"/>
                </a:highlight>
              </a:rPr>
              <a:t>23</a:t>
            </a:r>
            <a:r>
              <a:rPr lang="en" sz="800">
                <a:solidFill>
                  <a:srgbClr val="222222"/>
                </a:solidFill>
                <a:highlight>
                  <a:srgbClr val="FFFFFF"/>
                </a:highlight>
              </a:rPr>
              <a:t>(21), 12924.</a:t>
            </a:r>
            <a:endParaRPr sz="800"/>
          </a:p>
        </p:txBody>
      </p:sp>
      <p:sp>
        <p:nvSpPr>
          <p:cNvPr id="124" name="Google Shape;124;p22"/>
          <p:cNvSpPr/>
          <p:nvPr/>
        </p:nvSpPr>
        <p:spPr>
          <a:xfrm>
            <a:off x="5320125" y="85975"/>
            <a:ext cx="784200" cy="784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 name="Google Shape;125;p22"/>
          <p:cNvSpPr/>
          <p:nvPr/>
        </p:nvSpPr>
        <p:spPr>
          <a:xfrm>
            <a:off x="4702425" y="641075"/>
            <a:ext cx="784200" cy="784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6" name="Google Shape;126;p22"/>
          <p:cNvSpPr/>
          <p:nvPr/>
        </p:nvSpPr>
        <p:spPr>
          <a:xfrm>
            <a:off x="4883100" y="4078800"/>
            <a:ext cx="784200" cy="784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graphicFrame>
        <p:nvGraphicFramePr>
          <p:cNvPr id="1599" name="Google Shape;1599;p112"/>
          <p:cNvGraphicFramePr/>
          <p:nvPr/>
        </p:nvGraphicFramePr>
        <p:xfrm>
          <a:off x="175223" y="386559"/>
          <a:ext cx="8793575" cy="430915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50 mg</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25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10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00FF00"/>
                          </a:highlight>
                        </a:rPr>
                        <a:t>Doxepin ≤ 6 mg</a:t>
                      </a: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59675">
                <a:tc>
                  <a:txBody>
                    <a:bodyPr/>
                    <a:lstStyle/>
                    <a:p>
                      <a:pPr marL="0" marR="0" lvl="0" indent="0" algn="l" rtl="0">
                        <a:lnSpc>
                          <a:spcPct val="90000"/>
                        </a:lnSpc>
                        <a:spcBef>
                          <a:spcPts val="0"/>
                        </a:spcBef>
                        <a:spcAft>
                          <a:spcPts val="0"/>
                        </a:spcAft>
                        <a:buClr>
                          <a:srgbClr val="000000"/>
                        </a:buClr>
                        <a:buSzPts val="1100"/>
                        <a:buFont typeface="Arial"/>
                        <a:buNone/>
                      </a:pPr>
                      <a:r>
                        <a:rPr lang="en" sz="1250" b="1" u="none" strike="noStrike" cap="none"/>
                        <a:t>Other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N/A</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Paroxetine (Paxil)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Citalopram (Celexa)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Fluoxetine (Prozac)</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MAOIs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Mirtazapine (Remeron) </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SNRIs</a:t>
                      </a:r>
                      <a:r>
                        <a:rPr lang="en" sz="1250"/>
                        <a:t>, </a:t>
                      </a:r>
                      <a:r>
                        <a:rPr lang="en" sz="1250" u="none" strike="noStrike" cap="none"/>
                        <a:t>Other SSRI</a:t>
                      </a:r>
                      <a:r>
                        <a:rPr lang="en" sz="1250"/>
                        <a:t>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Bupropion (Wellbutrin)</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Trazodone, Nefazodone,</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Vilazodone (Viibryd),</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Vortioxetine (Trintellix)</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0">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Antipsychotics</a:t>
                      </a:r>
                      <a:endParaRPr sz="1250"/>
                    </a:p>
                    <a:p>
                      <a:pPr marL="0" marR="0" lvl="0" indent="0" algn="l" rtl="0">
                        <a:lnSpc>
                          <a:spcPct val="90000"/>
                        </a:lnSpc>
                        <a:spcBef>
                          <a:spcPts val="0"/>
                        </a:spcBef>
                        <a:spcAft>
                          <a:spcPts val="0"/>
                        </a:spcAft>
                        <a:buClr>
                          <a:srgbClr val="000000"/>
                        </a:buClr>
                        <a:buSzPts val="800"/>
                        <a:buFont typeface="Arial"/>
                        <a:buNone/>
                      </a:pPr>
                      <a:r>
                        <a:rPr lang="en" sz="1250" b="1" u="none" strike="noStrike" cap="none"/>
                        <a:t>(and other D2 blockers)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a:t>Low potency FGAs</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Chlorpromazine (Thorazine)</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Promethazine (Phenergan)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Thioridazine (Mellaril)</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a:t>Intermediate potency </a:t>
                      </a:r>
                      <a:r>
                        <a:rPr lang="en" sz="1250" u="sng" strike="noStrike" cap="none"/>
                        <a:t>FGAs</a:t>
                      </a:r>
                      <a:r>
                        <a:rPr lang="en" sz="1250" u="none" strike="noStrike" cap="none"/>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Loxapine (Loxitane)</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Molindone (Moban)</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Perphenazine (Trilafon)</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r>
                        <a:rPr lang="en" sz="1250" u="sng" strike="noStrike" cap="none"/>
                        <a:t>SGAs</a:t>
                      </a:r>
                      <a:r>
                        <a:rPr lang="en" sz="1250" u="none" strike="noStrike" cap="none"/>
                        <a:t>:</a:t>
                      </a:r>
                      <a:br>
                        <a:rPr lang="en" sz="1250" u="none" strike="noStrike" cap="none"/>
                      </a:br>
                      <a:r>
                        <a:rPr lang="en" sz="1250" u="none" strike="noStrike" cap="none">
                          <a:highlight>
                            <a:srgbClr val="FFFF00"/>
                          </a:highlight>
                        </a:rPr>
                        <a:t>Clozapine (Clozaril)</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Olanzapine (Zyprexa)</a:t>
                      </a:r>
                      <a:endParaRPr sz="1250">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a:t>High       potency FGAs</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extLst>
                  <a:ext uri="{0D108BD9-81ED-4DB2-BD59-A6C34878D82A}">
                    <a16:rowId xmlns:a16="http://schemas.microsoft.com/office/drawing/2014/main" val="10003"/>
                  </a:ext>
                </a:extLst>
              </a:tr>
            </a:tbl>
          </a:graphicData>
        </a:graphic>
      </p:graphicFrame>
      <p:sp>
        <p:nvSpPr>
          <p:cNvPr id="1600" name="Google Shape;1600;p112"/>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
        <p:nvSpPr>
          <p:cNvPr id="1601" name="Google Shape;1601;p112"/>
          <p:cNvSpPr/>
          <p:nvPr/>
        </p:nvSpPr>
        <p:spPr>
          <a:xfrm>
            <a:off x="5123480" y="2792110"/>
            <a:ext cx="606900" cy="3585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a:t>
            </a:r>
            <a:endParaRPr sz="2000" b="1"/>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graphicFrame>
        <p:nvGraphicFramePr>
          <p:cNvPr id="1606" name="Google Shape;1606;p113"/>
          <p:cNvGraphicFramePr/>
          <p:nvPr/>
        </p:nvGraphicFramePr>
        <p:xfrm>
          <a:off x="175223" y="386559"/>
          <a:ext cx="3000000" cy="3000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50 mg</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25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10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00FF00"/>
                          </a:highlight>
                        </a:rPr>
                        <a:t>Doxepin ≤ 6 mg</a:t>
                      </a: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59675">
                <a:tc>
                  <a:txBody>
                    <a:bodyPr/>
                    <a:lstStyle/>
                    <a:p>
                      <a:pPr marL="0" marR="0" lvl="0" indent="0" algn="l" rtl="0">
                        <a:lnSpc>
                          <a:spcPct val="90000"/>
                        </a:lnSpc>
                        <a:spcBef>
                          <a:spcPts val="0"/>
                        </a:spcBef>
                        <a:spcAft>
                          <a:spcPts val="0"/>
                        </a:spcAft>
                        <a:buClr>
                          <a:srgbClr val="000000"/>
                        </a:buClr>
                        <a:buSzPts val="1100"/>
                        <a:buFont typeface="Arial"/>
                        <a:buNone/>
                      </a:pPr>
                      <a:r>
                        <a:rPr lang="en" sz="1250" b="1" u="none" strike="noStrike" cap="none"/>
                        <a:t>Other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N/A</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Paroxetine (Paxil)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Citalopram (Celexa)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Fluoxetine (Prozac)</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MAOIs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Mirtazapine (Remeron) </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SNRIs</a:t>
                      </a:r>
                      <a:r>
                        <a:rPr lang="en" sz="1250"/>
                        <a:t>, </a:t>
                      </a:r>
                      <a:r>
                        <a:rPr lang="en" sz="1250" u="none" strike="noStrike" cap="none"/>
                        <a:t>Other SSRI</a:t>
                      </a:r>
                      <a:r>
                        <a:rPr lang="en" sz="1250"/>
                        <a:t>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Bupropion (Wellbutrin)</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Trazodone, Nefazodone,</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Vilazodone (Viibryd),</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Vortioxetine (Trintellix)</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0">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Antipsychotics</a:t>
                      </a:r>
                      <a:endParaRPr sz="1250"/>
                    </a:p>
                    <a:p>
                      <a:pPr marL="0" marR="0" lvl="0" indent="0" algn="l" rtl="0">
                        <a:lnSpc>
                          <a:spcPct val="90000"/>
                        </a:lnSpc>
                        <a:spcBef>
                          <a:spcPts val="0"/>
                        </a:spcBef>
                        <a:spcAft>
                          <a:spcPts val="0"/>
                        </a:spcAft>
                        <a:buClr>
                          <a:srgbClr val="000000"/>
                        </a:buClr>
                        <a:buSzPts val="800"/>
                        <a:buFont typeface="Arial"/>
                        <a:buNone/>
                      </a:pPr>
                      <a:r>
                        <a:rPr lang="en" sz="1250" b="1" u="none" strike="noStrike" cap="none"/>
                        <a:t>(and other D2 blockers)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a:t>Low potency FGAs</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Chlorpromazine (Thorazine)</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Promethazine (Phenergan)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Thioridazine (Mellaril)</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a:t>Intermediate potency </a:t>
                      </a:r>
                      <a:r>
                        <a:rPr lang="en" sz="1250" u="sng" strike="noStrike" cap="none"/>
                        <a:t>FGAs</a:t>
                      </a:r>
                      <a:r>
                        <a:rPr lang="en" sz="1250" u="none" strike="noStrike" cap="none"/>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Loxapine (Loxitane)</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Molindone (Moban)</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Perphenazine (Trilafon)</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r>
                        <a:rPr lang="en" sz="1250" u="sng" strike="noStrike" cap="none"/>
                        <a:t>SGAs</a:t>
                      </a:r>
                      <a:r>
                        <a:rPr lang="en" sz="1250" u="none" strike="noStrike" cap="none"/>
                        <a:t>:</a:t>
                      </a:r>
                      <a:br>
                        <a:rPr lang="en" sz="1250" u="none" strike="noStrike" cap="none"/>
                      </a:br>
                      <a:r>
                        <a:rPr lang="en" sz="1250" u="none" strike="noStrike" cap="none">
                          <a:highlight>
                            <a:srgbClr val="FFFF00"/>
                          </a:highlight>
                        </a:rPr>
                        <a:t>Clozapine (Clozaril)</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Olanzapine (Zyprexa)</a:t>
                      </a:r>
                      <a:endParaRPr sz="1250">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a:t>High potency FGAs</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a:solidFill>
                            <a:srgbClr val="000000"/>
                          </a:solidFill>
                        </a:rPr>
                        <a:t>Fluphenazine (Prolixin)</a:t>
                      </a:r>
                      <a:endParaRPr sz="1250">
                        <a:solidFill>
                          <a:srgbClr val="000000"/>
                        </a:solidFill>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Haloperidol (Haldol)</a:t>
                      </a:r>
                      <a:endParaRPr sz="1250"/>
                    </a:p>
                    <a:p>
                      <a:pPr marL="0" lvl="0" indent="0" algn="l" rtl="0">
                        <a:lnSpc>
                          <a:spcPct val="90000"/>
                        </a:lnSpc>
                        <a:spcBef>
                          <a:spcPts val="0"/>
                        </a:spcBef>
                        <a:spcAft>
                          <a:spcPts val="0"/>
                        </a:spcAft>
                        <a:buClr>
                          <a:srgbClr val="000000"/>
                        </a:buClr>
                        <a:buSzPts val="800"/>
                        <a:buFont typeface="Arial"/>
                        <a:buNone/>
                      </a:pPr>
                      <a:r>
                        <a:rPr lang="en" sz="1250">
                          <a:solidFill>
                            <a:srgbClr val="000000"/>
                          </a:solidFill>
                        </a:rPr>
                        <a:t>Pimozide (Orap)</a:t>
                      </a:r>
                      <a:endParaRPr sz="1250">
                        <a:solidFill>
                          <a:srgbClr val="000000"/>
                        </a:solidFill>
                      </a:endParaRPr>
                    </a:p>
                    <a:p>
                      <a:pPr marL="0" lvl="0" indent="0" algn="l" rtl="0">
                        <a:lnSpc>
                          <a:spcPct val="90000"/>
                        </a:lnSpc>
                        <a:spcBef>
                          <a:spcPts val="0"/>
                        </a:spcBef>
                        <a:spcAft>
                          <a:spcPts val="0"/>
                        </a:spcAft>
                        <a:buClr>
                          <a:srgbClr val="000000"/>
                        </a:buClr>
                        <a:buSzPts val="800"/>
                        <a:buFont typeface="Arial"/>
                        <a:buNone/>
                      </a:pPr>
                      <a:r>
                        <a:rPr lang="en" sz="1250">
                          <a:solidFill>
                            <a:srgbClr val="000000"/>
                          </a:solidFill>
                        </a:rPr>
                        <a:t>Prochlorperazine (Compazine)</a:t>
                      </a:r>
                      <a:endParaRPr sz="1250">
                        <a:solidFill>
                          <a:srgbClr val="000000"/>
                        </a:solidFill>
                      </a:endParaRPr>
                    </a:p>
                    <a:p>
                      <a:pPr marL="0" lvl="0" indent="0" algn="l" rtl="0">
                        <a:lnSpc>
                          <a:spcPct val="90000"/>
                        </a:lnSpc>
                        <a:spcBef>
                          <a:spcPts val="0"/>
                        </a:spcBef>
                        <a:spcAft>
                          <a:spcPts val="0"/>
                        </a:spcAft>
                        <a:buClr>
                          <a:srgbClr val="000000"/>
                        </a:buClr>
                        <a:buSzPts val="800"/>
                        <a:buFont typeface="Arial"/>
                        <a:buNone/>
                      </a:pPr>
                      <a:r>
                        <a:rPr lang="en" sz="1250">
                          <a:solidFill>
                            <a:srgbClr val="000000"/>
                          </a:solidFill>
                        </a:rPr>
                        <a:t>Thiothixene (Navane)</a:t>
                      </a:r>
                      <a:endParaRPr sz="1250">
                        <a:solidFill>
                          <a:srgbClr val="000000"/>
                        </a:solidFill>
                      </a:endParaRPr>
                    </a:p>
                    <a:p>
                      <a:pPr marL="0" lvl="0" indent="0" algn="l" rtl="0">
                        <a:lnSpc>
                          <a:spcPct val="90000"/>
                        </a:lnSpc>
                        <a:spcBef>
                          <a:spcPts val="0"/>
                        </a:spcBef>
                        <a:spcAft>
                          <a:spcPts val="0"/>
                        </a:spcAft>
                        <a:buClr>
                          <a:srgbClr val="000000"/>
                        </a:buClr>
                        <a:buSzPts val="800"/>
                        <a:buFont typeface="Arial"/>
                        <a:buNone/>
                      </a:pPr>
                      <a:r>
                        <a:rPr lang="en" sz="1250">
                          <a:solidFill>
                            <a:srgbClr val="000000"/>
                          </a:solidFill>
                        </a:rPr>
                        <a:t>Trifluoperazine (Stelazine)</a:t>
                      </a:r>
                      <a:endParaRPr sz="1250">
                        <a:solidFill>
                          <a:srgbClr val="000000"/>
                        </a:solidFill>
                      </a:endParaRPr>
                    </a:p>
                    <a:p>
                      <a:pPr marL="0" marR="0" lvl="0" indent="0" algn="l" rtl="0">
                        <a:lnSpc>
                          <a:spcPct val="90000"/>
                        </a:lnSpc>
                        <a:spcBef>
                          <a:spcPts val="0"/>
                        </a:spcBef>
                        <a:spcAft>
                          <a:spcPts val="0"/>
                        </a:spcAft>
                        <a:buClr>
                          <a:srgbClr val="000000"/>
                        </a:buClr>
                        <a:buSzPts val="800"/>
                        <a:buFont typeface="Arial"/>
                        <a:buNone/>
                      </a:pPr>
                      <a:r>
                        <a:rPr lang="en" sz="1250" u="sng" strike="noStrike" cap="none"/>
                        <a:t>SGAs</a:t>
                      </a:r>
                      <a:r>
                        <a:rPr lang="en" sz="1250" u="none" strike="noStrike" cap="none"/>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a:t>Pimavanserin (Nuplazid)</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Quetiapine (Seroquel)</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extLst>
                  <a:ext uri="{0D108BD9-81ED-4DB2-BD59-A6C34878D82A}">
                    <a16:rowId xmlns:a16="http://schemas.microsoft.com/office/drawing/2014/main" val="10003"/>
                  </a:ext>
                </a:extLst>
              </a:tr>
            </a:tbl>
          </a:graphicData>
        </a:graphic>
      </p:graphicFrame>
      <p:sp>
        <p:nvSpPr>
          <p:cNvPr id="1607" name="Google Shape;1607;p113"/>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graphicFrame>
        <p:nvGraphicFramePr>
          <p:cNvPr id="1612" name="Google Shape;1612;p114"/>
          <p:cNvGraphicFramePr/>
          <p:nvPr/>
        </p:nvGraphicFramePr>
        <p:xfrm>
          <a:off x="175223" y="386559"/>
          <a:ext cx="8793575" cy="465205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50 mg</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25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10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00FF00"/>
                          </a:highlight>
                        </a:rPr>
                        <a:t>Doxepin ≤ 6 mg</a:t>
                      </a: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59675">
                <a:tc>
                  <a:txBody>
                    <a:bodyPr/>
                    <a:lstStyle/>
                    <a:p>
                      <a:pPr marL="0" marR="0" lvl="0" indent="0" algn="l" rtl="0">
                        <a:lnSpc>
                          <a:spcPct val="90000"/>
                        </a:lnSpc>
                        <a:spcBef>
                          <a:spcPts val="0"/>
                        </a:spcBef>
                        <a:spcAft>
                          <a:spcPts val="0"/>
                        </a:spcAft>
                        <a:buClr>
                          <a:srgbClr val="000000"/>
                        </a:buClr>
                        <a:buSzPts val="1100"/>
                        <a:buFont typeface="Arial"/>
                        <a:buNone/>
                      </a:pPr>
                      <a:r>
                        <a:rPr lang="en" sz="1250" b="1" u="none" strike="noStrike" cap="none"/>
                        <a:t>Other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N/A</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Paroxetine (Paxil)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Citalopram (Celexa)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Fluoxetine (Prozac)</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MAOIs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Mirtazapine (Remeron) </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SNRIs</a:t>
                      </a:r>
                      <a:r>
                        <a:rPr lang="en" sz="1250"/>
                        <a:t>, </a:t>
                      </a:r>
                      <a:r>
                        <a:rPr lang="en" sz="1250" u="none" strike="noStrike" cap="none"/>
                        <a:t>Other SSRI</a:t>
                      </a:r>
                      <a:r>
                        <a:rPr lang="en" sz="1250"/>
                        <a:t>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Bupropion (Wellbutrin)</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Trazodone, Nefazodone,</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Vilazodone (Viibryd),</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Vortioxetine (Trintellix)</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0">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Antipsychotics</a:t>
                      </a:r>
                      <a:endParaRPr sz="1250"/>
                    </a:p>
                    <a:p>
                      <a:pPr marL="0" marR="0" lvl="0" indent="0" algn="l" rtl="0">
                        <a:lnSpc>
                          <a:spcPct val="90000"/>
                        </a:lnSpc>
                        <a:spcBef>
                          <a:spcPts val="0"/>
                        </a:spcBef>
                        <a:spcAft>
                          <a:spcPts val="0"/>
                        </a:spcAft>
                        <a:buClr>
                          <a:srgbClr val="000000"/>
                        </a:buClr>
                        <a:buSzPts val="800"/>
                        <a:buFont typeface="Arial"/>
                        <a:buNone/>
                      </a:pPr>
                      <a:r>
                        <a:rPr lang="en" sz="1250" b="1" u="none" strike="noStrike" cap="none"/>
                        <a:t>(and other D2 blockers)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a:t>Low potency FGAs</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Chlorpromazine (Thorazine)</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Promethazine (Phenergan)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Thioridazine (Mellaril)</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a:t>Intermediate potency </a:t>
                      </a:r>
                      <a:r>
                        <a:rPr lang="en" sz="1250" u="sng" strike="noStrike" cap="none"/>
                        <a:t>FGAs</a:t>
                      </a:r>
                      <a:r>
                        <a:rPr lang="en" sz="1250" u="none" strike="noStrike" cap="none"/>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Loxapine (Loxitane)</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Molindone (Moban)</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Perphenazine (Trilafon)</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r>
                        <a:rPr lang="en" sz="1250" u="sng" strike="noStrike" cap="none"/>
                        <a:t>SGAs</a:t>
                      </a:r>
                      <a:r>
                        <a:rPr lang="en" sz="1250" u="none" strike="noStrike" cap="none"/>
                        <a:t>:</a:t>
                      </a:r>
                      <a:br>
                        <a:rPr lang="en" sz="1250" u="none" strike="noStrike" cap="none"/>
                      </a:br>
                      <a:r>
                        <a:rPr lang="en" sz="1250" u="none" strike="noStrike" cap="none">
                          <a:highlight>
                            <a:srgbClr val="FFFF00"/>
                          </a:highlight>
                        </a:rPr>
                        <a:t>Clozapine (Clozaril)</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Olanzapine (Zyprexa)</a:t>
                      </a:r>
                      <a:endParaRPr sz="1250">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a:t>High potency FGAs</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a:solidFill>
                            <a:srgbClr val="000000"/>
                          </a:solidFill>
                        </a:rPr>
                        <a:t>Fluphenazine (Prolixin)</a:t>
                      </a:r>
                      <a:endParaRPr sz="1250">
                        <a:solidFill>
                          <a:srgbClr val="000000"/>
                        </a:solidFill>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Haloperidol (Haldol)</a:t>
                      </a:r>
                      <a:endParaRPr sz="1250"/>
                    </a:p>
                    <a:p>
                      <a:pPr marL="0" lvl="0" indent="0" algn="l" rtl="0">
                        <a:lnSpc>
                          <a:spcPct val="90000"/>
                        </a:lnSpc>
                        <a:spcBef>
                          <a:spcPts val="0"/>
                        </a:spcBef>
                        <a:spcAft>
                          <a:spcPts val="0"/>
                        </a:spcAft>
                        <a:buClr>
                          <a:srgbClr val="000000"/>
                        </a:buClr>
                        <a:buSzPts val="800"/>
                        <a:buFont typeface="Arial"/>
                        <a:buNone/>
                      </a:pPr>
                      <a:r>
                        <a:rPr lang="en" sz="1250">
                          <a:solidFill>
                            <a:srgbClr val="000000"/>
                          </a:solidFill>
                        </a:rPr>
                        <a:t>Pimozide (Orap)</a:t>
                      </a:r>
                      <a:endParaRPr sz="1250">
                        <a:solidFill>
                          <a:srgbClr val="000000"/>
                        </a:solidFill>
                      </a:endParaRPr>
                    </a:p>
                    <a:p>
                      <a:pPr marL="0" lvl="0" indent="0" algn="l" rtl="0">
                        <a:lnSpc>
                          <a:spcPct val="90000"/>
                        </a:lnSpc>
                        <a:spcBef>
                          <a:spcPts val="0"/>
                        </a:spcBef>
                        <a:spcAft>
                          <a:spcPts val="0"/>
                        </a:spcAft>
                        <a:buClr>
                          <a:srgbClr val="000000"/>
                        </a:buClr>
                        <a:buSzPts val="800"/>
                        <a:buFont typeface="Arial"/>
                        <a:buNone/>
                      </a:pPr>
                      <a:r>
                        <a:rPr lang="en" sz="1250">
                          <a:solidFill>
                            <a:srgbClr val="000000"/>
                          </a:solidFill>
                        </a:rPr>
                        <a:t>Prochlorperazine (Compazine)</a:t>
                      </a:r>
                      <a:endParaRPr sz="1250">
                        <a:solidFill>
                          <a:srgbClr val="000000"/>
                        </a:solidFill>
                      </a:endParaRPr>
                    </a:p>
                    <a:p>
                      <a:pPr marL="0" lvl="0" indent="0" algn="l" rtl="0">
                        <a:lnSpc>
                          <a:spcPct val="90000"/>
                        </a:lnSpc>
                        <a:spcBef>
                          <a:spcPts val="0"/>
                        </a:spcBef>
                        <a:spcAft>
                          <a:spcPts val="0"/>
                        </a:spcAft>
                        <a:buClr>
                          <a:srgbClr val="000000"/>
                        </a:buClr>
                        <a:buSzPts val="800"/>
                        <a:buFont typeface="Arial"/>
                        <a:buNone/>
                      </a:pPr>
                      <a:r>
                        <a:rPr lang="en" sz="1250">
                          <a:solidFill>
                            <a:srgbClr val="000000"/>
                          </a:solidFill>
                        </a:rPr>
                        <a:t>Thiothixene (Navane)</a:t>
                      </a:r>
                      <a:endParaRPr sz="1250">
                        <a:solidFill>
                          <a:srgbClr val="000000"/>
                        </a:solidFill>
                      </a:endParaRPr>
                    </a:p>
                    <a:p>
                      <a:pPr marL="0" lvl="0" indent="0" algn="l" rtl="0">
                        <a:lnSpc>
                          <a:spcPct val="90000"/>
                        </a:lnSpc>
                        <a:spcBef>
                          <a:spcPts val="0"/>
                        </a:spcBef>
                        <a:spcAft>
                          <a:spcPts val="0"/>
                        </a:spcAft>
                        <a:buClr>
                          <a:srgbClr val="000000"/>
                        </a:buClr>
                        <a:buSzPts val="800"/>
                        <a:buFont typeface="Arial"/>
                        <a:buNone/>
                      </a:pPr>
                      <a:r>
                        <a:rPr lang="en" sz="1250">
                          <a:solidFill>
                            <a:srgbClr val="000000"/>
                          </a:solidFill>
                        </a:rPr>
                        <a:t>Trifluoperazine (Stelazine)</a:t>
                      </a:r>
                      <a:endParaRPr sz="1250">
                        <a:solidFill>
                          <a:srgbClr val="000000"/>
                        </a:solidFill>
                      </a:endParaRPr>
                    </a:p>
                    <a:p>
                      <a:pPr marL="0" marR="0" lvl="0" indent="0" algn="l" rtl="0">
                        <a:lnSpc>
                          <a:spcPct val="90000"/>
                        </a:lnSpc>
                        <a:spcBef>
                          <a:spcPts val="0"/>
                        </a:spcBef>
                        <a:spcAft>
                          <a:spcPts val="0"/>
                        </a:spcAft>
                        <a:buClr>
                          <a:srgbClr val="000000"/>
                        </a:buClr>
                        <a:buSzPts val="800"/>
                        <a:buFont typeface="Arial"/>
                        <a:buNone/>
                      </a:pPr>
                      <a:r>
                        <a:rPr lang="en" sz="1250" u="sng" strike="noStrike" cap="none"/>
                        <a:t>SGAs</a:t>
                      </a:r>
                      <a:r>
                        <a:rPr lang="en" sz="1250" u="none" strike="noStrike" cap="none"/>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a:t>Pimavanserin (Nuplazid)</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Quetiapine (Seroquel)</a:t>
                      </a:r>
                      <a:endParaRPr sz="1250" u="none" strike="noStrike" cap="none">
                        <a:highlight>
                          <a:srgbClr val="FFFF00"/>
                        </a:highlight>
                      </a:endParaRPr>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u="sng">
                          <a:solidFill>
                            <a:schemeClr val="dk1"/>
                          </a:solidFill>
                        </a:rPr>
                        <a:t>SGAs</a:t>
                      </a:r>
                      <a:r>
                        <a:rPr lang="en" sz="1250">
                          <a:solidFill>
                            <a:schemeClr val="dk1"/>
                          </a:solidFill>
                        </a:rPr>
                        <a:t>:</a:t>
                      </a:r>
                      <a:br>
                        <a:rPr lang="en" sz="1250">
                          <a:solidFill>
                            <a:schemeClr val="dk1"/>
                          </a:solidFill>
                        </a:rPr>
                      </a:br>
                      <a:r>
                        <a:rPr lang="en" sz="1250">
                          <a:solidFill>
                            <a:schemeClr val="dk1"/>
                          </a:solidFill>
                        </a:rPr>
                        <a:t>Aripiprazole (Abilify)</a:t>
                      </a:r>
                      <a:endParaRPr sz="1250">
                        <a:solidFill>
                          <a:schemeClr val="dk1"/>
                        </a:solidFill>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Asenapine (Saphris) </a:t>
                      </a:r>
                      <a:endParaRPr sz="1250">
                        <a:solidFill>
                          <a:schemeClr val="dk1"/>
                        </a:solidFill>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Brexpiprazole (Rexulti)</a:t>
                      </a:r>
                      <a:endParaRPr sz="1250">
                        <a:solidFill>
                          <a:schemeClr val="dk1"/>
                        </a:solidFill>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Cariprazine (Vraylar)</a:t>
                      </a:r>
                      <a:endParaRPr sz="1250">
                        <a:solidFill>
                          <a:schemeClr val="dk1"/>
                        </a:solidFill>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Iloperidone (Fanapt)</a:t>
                      </a:r>
                      <a:endParaRPr sz="1250">
                        <a:solidFill>
                          <a:schemeClr val="dk1"/>
                        </a:solidFill>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Lurasidone (Latuda)</a:t>
                      </a:r>
                      <a:endParaRPr sz="1250">
                        <a:solidFill>
                          <a:schemeClr val="dk1"/>
                        </a:solidFill>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Paliperidone (Invega)</a:t>
                      </a:r>
                      <a:endParaRPr sz="1250">
                        <a:solidFill>
                          <a:schemeClr val="dk1"/>
                        </a:solidFill>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Risperidone (Risperdal)</a:t>
                      </a:r>
                      <a:endParaRPr sz="125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n" sz="1250">
                          <a:solidFill>
                            <a:schemeClr val="dk1"/>
                          </a:solidFill>
                        </a:rPr>
                        <a:t>Ziprasidone (Geodon)</a:t>
                      </a:r>
                      <a:endParaRPr sz="1250"/>
                    </a:p>
                  </a:txBody>
                  <a:tcPr marL="45725" marR="45725" marT="45725" marB="45725"/>
                </a:tc>
                <a:extLst>
                  <a:ext uri="{0D108BD9-81ED-4DB2-BD59-A6C34878D82A}">
                    <a16:rowId xmlns:a16="http://schemas.microsoft.com/office/drawing/2014/main" val="10003"/>
                  </a:ext>
                </a:extLst>
              </a:tr>
            </a:tbl>
          </a:graphicData>
        </a:graphic>
      </p:graphicFrame>
      <p:sp>
        <p:nvSpPr>
          <p:cNvPr id="1613" name="Google Shape;1613;p114"/>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aphicFrame>
        <p:nvGraphicFramePr>
          <p:cNvPr id="1618" name="Google Shape;1618;p115"/>
          <p:cNvGraphicFramePr/>
          <p:nvPr/>
        </p:nvGraphicFramePr>
        <p:xfrm>
          <a:off x="175223" y="386559"/>
          <a:ext cx="3000000" cy="3000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bl>
          </a:graphicData>
        </a:graphic>
      </p:graphicFrame>
      <p:sp>
        <p:nvSpPr>
          <p:cNvPr id="1619" name="Google Shape;1619;p115"/>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graphicFrame>
        <p:nvGraphicFramePr>
          <p:cNvPr id="1624" name="Google Shape;1624;p116"/>
          <p:cNvGraphicFramePr/>
          <p:nvPr/>
        </p:nvGraphicFramePr>
        <p:xfrm>
          <a:off x="175223" y="386559"/>
          <a:ext cx="8793575" cy="15545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sngStrike" cap="none"/>
                        <a:t>Hydroxyzine (Vistaril)</a:t>
                      </a:r>
                      <a:endParaRPr sz="1250" strike="sngStrik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bl>
          </a:graphicData>
        </a:graphic>
      </p:graphicFrame>
      <p:sp>
        <p:nvSpPr>
          <p:cNvPr id="1625" name="Google Shape;1625;p116"/>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graphicFrame>
        <p:nvGraphicFramePr>
          <p:cNvPr id="1630" name="Google Shape;1630;p117"/>
          <p:cNvGraphicFramePr/>
          <p:nvPr/>
        </p:nvGraphicFramePr>
        <p:xfrm>
          <a:off x="175223" y="386559"/>
          <a:ext cx="8793575" cy="15545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Chlorpheniramine</a:t>
                      </a:r>
                      <a:r>
                        <a:rPr lang="en" sz="1250"/>
                        <a:t> (</a:t>
                      </a:r>
                      <a:r>
                        <a:rPr lang="en" sz="1250" u="none" strike="noStrike" cap="none"/>
                        <a:t>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bl>
          </a:graphicData>
        </a:graphic>
      </p:graphicFrame>
      <p:sp>
        <p:nvSpPr>
          <p:cNvPr id="1631" name="Google Shape;1631;p117"/>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graphicFrame>
        <p:nvGraphicFramePr>
          <p:cNvPr id="1636" name="Google Shape;1636;p118"/>
          <p:cNvGraphicFramePr/>
          <p:nvPr/>
        </p:nvGraphicFramePr>
        <p:xfrm>
          <a:off x="175223" y="386559"/>
          <a:ext cx="3000000" cy="3000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bl>
          </a:graphicData>
        </a:graphic>
      </p:graphicFrame>
      <p:sp>
        <p:nvSpPr>
          <p:cNvPr id="1637" name="Google Shape;1637;p118"/>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graphicFrame>
        <p:nvGraphicFramePr>
          <p:cNvPr id="1642" name="Google Shape;1642;p119"/>
          <p:cNvGraphicFramePr/>
          <p:nvPr/>
        </p:nvGraphicFramePr>
        <p:xfrm>
          <a:off x="175223" y="386559"/>
          <a:ext cx="8793575" cy="15545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bl>
          </a:graphicData>
        </a:graphic>
      </p:graphicFrame>
      <p:sp>
        <p:nvSpPr>
          <p:cNvPr id="1643" name="Google Shape;1643;p119"/>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644" name="Google Shape;1644;p119"/>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graphicFrame>
        <p:nvGraphicFramePr>
          <p:cNvPr id="1649" name="Google Shape;1649;p120"/>
          <p:cNvGraphicFramePr/>
          <p:nvPr/>
        </p:nvGraphicFramePr>
        <p:xfrm>
          <a:off x="175223" y="386559"/>
          <a:ext cx="8793575" cy="4644315"/>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43175">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3029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627450">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lnB w="9525" cap="flat" cmpd="sng">
                      <a:solidFill>
                        <a:srgbClr val="999999"/>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25" marR="45725" marT="45725" marB="45725"/>
                </a:tc>
                <a:extLst>
                  <a:ext uri="{0D108BD9-81ED-4DB2-BD59-A6C34878D82A}">
                    <a16:rowId xmlns:a16="http://schemas.microsoft.com/office/drawing/2014/main" val="10002"/>
                  </a:ext>
                </a:extLst>
              </a:tr>
            </a:tbl>
          </a:graphicData>
        </a:graphic>
      </p:graphicFrame>
      <p:sp>
        <p:nvSpPr>
          <p:cNvPr id="1650" name="Google Shape;1650;p120"/>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651" name="Google Shape;1651;p120"/>
          <p:cNvPicPr preferRelativeResize="0"/>
          <p:nvPr/>
        </p:nvPicPr>
        <p:blipFill>
          <a:blip r:embed="rId3">
            <a:alphaModFix/>
          </a:blip>
          <a:stretch>
            <a:fillRect/>
          </a:stretch>
        </p:blipFill>
        <p:spPr>
          <a:xfrm>
            <a:off x="6976650" y="822300"/>
            <a:ext cx="1361925" cy="114912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graphicFrame>
        <p:nvGraphicFramePr>
          <p:cNvPr id="1656" name="Google Shape;1656;p121"/>
          <p:cNvGraphicFramePr/>
          <p:nvPr/>
        </p:nvGraphicFramePr>
        <p:xfrm>
          <a:off x="175223" y="386559"/>
          <a:ext cx="8793575" cy="4571925"/>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43175">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3029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627450">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Oxybutynin (Ditropan)</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bl>
          </a:graphicData>
        </a:graphic>
      </p:graphicFrame>
      <p:sp>
        <p:nvSpPr>
          <p:cNvPr id="1657" name="Google Shape;1657;p121"/>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658" name="Google Shape;1658;p121"/>
          <p:cNvPicPr preferRelativeResize="0"/>
          <p:nvPr/>
        </p:nvPicPr>
        <p:blipFill>
          <a:blip r:embed="rId3">
            <a:alphaModFix/>
          </a:blip>
          <a:stretch>
            <a:fillRect/>
          </a:stretch>
        </p:blipFill>
        <p:spPr>
          <a:xfrm>
            <a:off x="6976650" y="822300"/>
            <a:ext cx="1361925" cy="1149125"/>
          </a:xfrm>
          <a:prstGeom prst="rect">
            <a:avLst/>
          </a:prstGeom>
          <a:noFill/>
          <a:ln>
            <a:noFill/>
          </a:ln>
        </p:spPr>
      </p:pic>
      <p:grpSp>
        <p:nvGrpSpPr>
          <p:cNvPr id="1659" name="Google Shape;1659;p121"/>
          <p:cNvGrpSpPr/>
          <p:nvPr/>
        </p:nvGrpSpPr>
        <p:grpSpPr>
          <a:xfrm>
            <a:off x="1682027" y="2338889"/>
            <a:ext cx="1361960" cy="1533928"/>
            <a:chOff x="181894" y="2138738"/>
            <a:chExt cx="1743197" cy="1963302"/>
          </a:xfrm>
        </p:grpSpPr>
        <p:grpSp>
          <p:nvGrpSpPr>
            <p:cNvPr id="1660" name="Google Shape;1660;p121"/>
            <p:cNvGrpSpPr/>
            <p:nvPr/>
          </p:nvGrpSpPr>
          <p:grpSpPr>
            <a:xfrm flipH="1">
              <a:off x="181894" y="2446438"/>
              <a:ext cx="1743197" cy="1655603"/>
              <a:chOff x="219125" y="5818475"/>
              <a:chExt cx="1927250" cy="1840172"/>
            </a:xfrm>
          </p:grpSpPr>
          <p:grpSp>
            <p:nvGrpSpPr>
              <p:cNvPr id="1661" name="Google Shape;1661;p121"/>
              <p:cNvGrpSpPr/>
              <p:nvPr/>
            </p:nvGrpSpPr>
            <p:grpSpPr>
              <a:xfrm>
                <a:off x="219125" y="5818475"/>
                <a:ext cx="1927250" cy="1811925"/>
                <a:chOff x="1314500" y="6646575"/>
                <a:chExt cx="1927250" cy="1811925"/>
              </a:xfrm>
            </p:grpSpPr>
            <p:pic>
              <p:nvPicPr>
                <p:cNvPr id="1662" name="Google Shape;1662;p121"/>
                <p:cNvPicPr preferRelativeResize="0"/>
                <p:nvPr/>
              </p:nvPicPr>
              <p:blipFill rotWithShape="1">
                <a:blip r:embed="rId4">
                  <a:alphaModFix/>
                </a:blip>
                <a:srcRect t="21593"/>
                <a:stretch/>
              </p:blipFill>
              <p:spPr>
                <a:xfrm>
                  <a:off x="1314500" y="7071025"/>
                  <a:ext cx="1927250" cy="1387475"/>
                </a:xfrm>
                <a:prstGeom prst="rect">
                  <a:avLst/>
                </a:prstGeom>
                <a:noFill/>
                <a:ln>
                  <a:noFill/>
                </a:ln>
              </p:spPr>
            </p:pic>
            <p:pic>
              <p:nvPicPr>
                <p:cNvPr id="1663" name="Google Shape;1663;p121" descr="clipped result image"/>
                <p:cNvPicPr preferRelativeResize="0"/>
                <p:nvPr/>
              </p:nvPicPr>
              <p:blipFill rotWithShape="1">
                <a:blip r:embed="rId5">
                  <a:alphaModFix/>
                </a:blip>
                <a:srcRect/>
                <a:stretch/>
              </p:blipFill>
              <p:spPr>
                <a:xfrm>
                  <a:off x="1317704" y="6646575"/>
                  <a:ext cx="873846" cy="658800"/>
                </a:xfrm>
                <a:prstGeom prst="rect">
                  <a:avLst/>
                </a:prstGeom>
                <a:noFill/>
                <a:ln>
                  <a:noFill/>
                </a:ln>
              </p:spPr>
            </p:pic>
          </p:grpSp>
          <p:sp>
            <p:nvSpPr>
              <p:cNvPr id="1664" name="Google Shape;1664;p121"/>
              <p:cNvSpPr txBox="1"/>
              <p:nvPr/>
            </p:nvSpPr>
            <p:spPr>
              <a:xfrm>
                <a:off x="408672" y="7298647"/>
                <a:ext cx="7668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DITRO</a:t>
                </a:r>
                <a:endParaRPr sz="900" b="0" i="0" u="none" strike="noStrike" cap="none">
                  <a:solidFill>
                    <a:srgbClr val="000000"/>
                  </a:solidFill>
                  <a:latin typeface="Arial"/>
                  <a:ea typeface="Arial"/>
                  <a:cs typeface="Arial"/>
                  <a:sym typeface="Arial"/>
                </a:endParaRPr>
              </a:p>
            </p:txBody>
          </p:sp>
        </p:grpSp>
        <p:pic>
          <p:nvPicPr>
            <p:cNvPr id="1665" name="Google Shape;1665;p121" descr="clipped result image"/>
            <p:cNvPicPr preferRelativeResize="0"/>
            <p:nvPr/>
          </p:nvPicPr>
          <p:blipFill rotWithShape="1">
            <a:blip r:embed="rId6">
              <a:alphaModFix/>
            </a:blip>
            <a:srcRect/>
            <a:stretch/>
          </p:blipFill>
          <p:spPr>
            <a:xfrm rot="1395470">
              <a:off x="1366598" y="2202326"/>
              <a:ext cx="422208" cy="486587"/>
            </a:xfrm>
            <a:prstGeom prst="rect">
              <a:avLst/>
            </a:prstGeom>
            <a:noFill/>
            <a:ln>
              <a:noFill/>
            </a:ln>
          </p:spPr>
        </p:pic>
      </p:grpSp>
      <p:sp>
        <p:nvSpPr>
          <p:cNvPr id="1666" name="Google Shape;1666;p121"/>
          <p:cNvSpPr txBox="1"/>
          <p:nvPr/>
        </p:nvSpPr>
        <p:spPr>
          <a:xfrm>
            <a:off x="893800" y="3832850"/>
            <a:ext cx="30000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1"/>
                </a:solidFill>
              </a:rPr>
              <a:t>“Ox’s booty in </a:t>
            </a:r>
            <a:r>
              <a:rPr lang="en" sz="800">
                <a:solidFill>
                  <a:schemeClr val="dk1"/>
                </a:solidFill>
              </a:rPr>
              <a:t>a</a:t>
            </a:r>
            <a:r>
              <a:rPr lang="en" sz="1200">
                <a:solidFill>
                  <a:schemeClr val="dk1"/>
                </a:solidFill>
              </a:rPr>
              <a:t> </a:t>
            </a:r>
            <a:endParaRPr sz="1200">
              <a:solidFill>
                <a:schemeClr val="dk1"/>
              </a:solidFill>
            </a:endParaRPr>
          </a:p>
          <a:p>
            <a:pPr marL="0" lvl="0" indent="0" algn="ctr" rtl="0">
              <a:lnSpc>
                <a:spcPct val="115000"/>
              </a:lnSpc>
              <a:spcBef>
                <a:spcPts val="0"/>
              </a:spcBef>
              <a:spcAft>
                <a:spcPts val="0"/>
              </a:spcAft>
              <a:buNone/>
            </a:pPr>
            <a:r>
              <a:rPr lang="en" sz="1200">
                <a:solidFill>
                  <a:schemeClr val="dk1"/>
                </a:solidFill>
              </a:rPr>
              <a:t>(ditro)pan”</a:t>
            </a:r>
            <a:endParaRPr sz="12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3"/>
          <p:cNvPicPr preferRelativeResize="0"/>
          <p:nvPr/>
        </p:nvPicPr>
        <p:blipFill rotWithShape="1">
          <a:blip r:embed="rId3">
            <a:alphaModFix/>
          </a:blip>
          <a:srcRect r="12395" b="7063"/>
          <a:stretch/>
        </p:blipFill>
        <p:spPr>
          <a:xfrm>
            <a:off x="2315625" y="85975"/>
            <a:ext cx="6535398" cy="4884927"/>
          </a:xfrm>
          <a:prstGeom prst="rect">
            <a:avLst/>
          </a:prstGeom>
          <a:noFill/>
          <a:ln>
            <a:noFill/>
          </a:ln>
        </p:spPr>
      </p:pic>
      <p:sp>
        <p:nvSpPr>
          <p:cNvPr id="132" name="Google Shape;132;p23"/>
          <p:cNvSpPr txBox="1"/>
          <p:nvPr/>
        </p:nvSpPr>
        <p:spPr>
          <a:xfrm>
            <a:off x="152400" y="152400"/>
            <a:ext cx="2034300" cy="421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222222"/>
                </a:solidFill>
                <a:highlight>
                  <a:srgbClr val="FFFFFF"/>
                </a:highlight>
              </a:rPr>
              <a:t>Alzheimer’s dementia is caused by plaques and tangles:</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r>
              <a:rPr lang="en" sz="1900">
                <a:solidFill>
                  <a:srgbClr val="222222"/>
                </a:solidFill>
                <a:highlight>
                  <a:srgbClr val="FFFF00"/>
                </a:highlight>
              </a:rPr>
              <a:t>β-amyloid (Aβ) plaques</a:t>
            </a:r>
            <a:r>
              <a:rPr lang="en" sz="1900">
                <a:solidFill>
                  <a:srgbClr val="222222"/>
                </a:solidFill>
                <a:highlight>
                  <a:schemeClr val="lt1"/>
                </a:highlight>
              </a:rPr>
              <a:t> </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sz="1900">
                <a:solidFill>
                  <a:srgbClr val="222222"/>
                </a:solidFill>
                <a:highlight>
                  <a:srgbClr val="FF00FF"/>
                </a:highlight>
              </a:rPr>
              <a:t>neurofibrillary tangles (NFTs) composed of tau protein</a:t>
            </a:r>
            <a:endParaRPr sz="2000">
              <a:solidFill>
                <a:schemeClr val="dk1"/>
              </a:solidFill>
              <a:highlight>
                <a:srgbClr val="FF00FF"/>
              </a:highlight>
            </a:endParaRPr>
          </a:p>
          <a:p>
            <a:pPr marL="0" lvl="0" indent="0" algn="l" rtl="0">
              <a:spcBef>
                <a:spcPts val="0"/>
              </a:spcBef>
              <a:spcAft>
                <a:spcPts val="0"/>
              </a:spcAft>
              <a:buNone/>
            </a:pPr>
            <a:endParaRPr sz="1500">
              <a:solidFill>
                <a:srgbClr val="222222"/>
              </a:solidFill>
              <a:highlight>
                <a:srgbClr val="FFFFFF"/>
              </a:highlight>
            </a:endParaRPr>
          </a:p>
        </p:txBody>
      </p:sp>
      <p:sp>
        <p:nvSpPr>
          <p:cNvPr id="133" name="Google Shape;133;p23"/>
          <p:cNvSpPr txBox="1"/>
          <p:nvPr/>
        </p:nvSpPr>
        <p:spPr>
          <a:xfrm>
            <a:off x="191575" y="4931725"/>
            <a:ext cx="8896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222222"/>
                </a:solidFill>
                <a:highlight>
                  <a:srgbClr val="FFFFFF"/>
                </a:highlight>
              </a:rPr>
              <a:t>Sehar, U., Rawat, P., Reddy, A. P., Kopel, J., &amp; Reddy, P. H. (2022). Amyloid beta in aging and Alzheimer’s disease. </a:t>
            </a:r>
            <a:r>
              <a:rPr lang="en" sz="800" i="1">
                <a:solidFill>
                  <a:srgbClr val="222222"/>
                </a:solidFill>
                <a:highlight>
                  <a:srgbClr val="FFFFFF"/>
                </a:highlight>
              </a:rPr>
              <a:t>International journal of molecular sciences</a:t>
            </a:r>
            <a:r>
              <a:rPr lang="en" sz="800">
                <a:solidFill>
                  <a:srgbClr val="222222"/>
                </a:solidFill>
                <a:highlight>
                  <a:srgbClr val="FFFFFF"/>
                </a:highlight>
              </a:rPr>
              <a:t>, </a:t>
            </a:r>
            <a:r>
              <a:rPr lang="en" sz="800" i="1">
                <a:solidFill>
                  <a:srgbClr val="222222"/>
                </a:solidFill>
                <a:highlight>
                  <a:srgbClr val="FFFFFF"/>
                </a:highlight>
              </a:rPr>
              <a:t>23</a:t>
            </a:r>
            <a:r>
              <a:rPr lang="en" sz="800">
                <a:solidFill>
                  <a:srgbClr val="222222"/>
                </a:solidFill>
                <a:highlight>
                  <a:srgbClr val="FFFFFF"/>
                </a:highlight>
              </a:rPr>
              <a:t>(21), 12924.</a:t>
            </a:r>
            <a:endParaRPr sz="800"/>
          </a:p>
        </p:txBody>
      </p:sp>
      <p:sp>
        <p:nvSpPr>
          <p:cNvPr id="134" name="Google Shape;134;p23"/>
          <p:cNvSpPr/>
          <p:nvPr/>
        </p:nvSpPr>
        <p:spPr>
          <a:xfrm>
            <a:off x="5320125" y="85975"/>
            <a:ext cx="784200" cy="784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 name="Google Shape;135;p23"/>
          <p:cNvSpPr/>
          <p:nvPr/>
        </p:nvSpPr>
        <p:spPr>
          <a:xfrm>
            <a:off x="4702425" y="641075"/>
            <a:ext cx="784200" cy="784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36;p23"/>
          <p:cNvSpPr/>
          <p:nvPr/>
        </p:nvSpPr>
        <p:spPr>
          <a:xfrm>
            <a:off x="4883100" y="4078800"/>
            <a:ext cx="784200" cy="784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 name="Google Shape;137;p23"/>
          <p:cNvSpPr/>
          <p:nvPr/>
        </p:nvSpPr>
        <p:spPr>
          <a:xfrm>
            <a:off x="6307225" y="2352905"/>
            <a:ext cx="509700" cy="307800"/>
          </a:xfrm>
          <a:prstGeom prst="ellipse">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 name="Google Shape;138;p23"/>
          <p:cNvSpPr/>
          <p:nvPr/>
        </p:nvSpPr>
        <p:spPr>
          <a:xfrm>
            <a:off x="4509625" y="3119975"/>
            <a:ext cx="784200" cy="370200"/>
          </a:xfrm>
          <a:prstGeom prst="ellipse">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graphicFrame>
        <p:nvGraphicFramePr>
          <p:cNvPr id="1671" name="Google Shape;1671;p122"/>
          <p:cNvGraphicFramePr/>
          <p:nvPr/>
        </p:nvGraphicFramePr>
        <p:xfrm>
          <a:off x="175223" y="386559"/>
          <a:ext cx="8793575" cy="4571925"/>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43175">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3029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627450">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Oxybutynin (Ditropan)</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bl>
          </a:graphicData>
        </a:graphic>
      </p:graphicFrame>
      <p:sp>
        <p:nvSpPr>
          <p:cNvPr id="1672" name="Google Shape;1672;p122"/>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673" name="Google Shape;1673;p122"/>
          <p:cNvPicPr preferRelativeResize="0"/>
          <p:nvPr/>
        </p:nvPicPr>
        <p:blipFill>
          <a:blip r:embed="rId3">
            <a:alphaModFix/>
          </a:blip>
          <a:stretch>
            <a:fillRect/>
          </a:stretch>
        </p:blipFill>
        <p:spPr>
          <a:xfrm>
            <a:off x="6976650" y="822300"/>
            <a:ext cx="1361925" cy="1149125"/>
          </a:xfrm>
          <a:prstGeom prst="rect">
            <a:avLst/>
          </a:prstGeom>
          <a:noFill/>
          <a:ln>
            <a:noFill/>
          </a:ln>
        </p:spPr>
      </p:pic>
      <p:grpSp>
        <p:nvGrpSpPr>
          <p:cNvPr id="1674" name="Google Shape;1674;p122"/>
          <p:cNvGrpSpPr/>
          <p:nvPr/>
        </p:nvGrpSpPr>
        <p:grpSpPr>
          <a:xfrm>
            <a:off x="1682027" y="2338889"/>
            <a:ext cx="1361960" cy="1533928"/>
            <a:chOff x="181894" y="2138738"/>
            <a:chExt cx="1743197" cy="1963302"/>
          </a:xfrm>
        </p:grpSpPr>
        <p:grpSp>
          <p:nvGrpSpPr>
            <p:cNvPr id="1675" name="Google Shape;1675;p122"/>
            <p:cNvGrpSpPr/>
            <p:nvPr/>
          </p:nvGrpSpPr>
          <p:grpSpPr>
            <a:xfrm flipH="1">
              <a:off x="181894" y="2446438"/>
              <a:ext cx="1743197" cy="1655603"/>
              <a:chOff x="219125" y="5818475"/>
              <a:chExt cx="1927250" cy="1840172"/>
            </a:xfrm>
          </p:grpSpPr>
          <p:grpSp>
            <p:nvGrpSpPr>
              <p:cNvPr id="1676" name="Google Shape;1676;p122"/>
              <p:cNvGrpSpPr/>
              <p:nvPr/>
            </p:nvGrpSpPr>
            <p:grpSpPr>
              <a:xfrm>
                <a:off x="219125" y="5818475"/>
                <a:ext cx="1927250" cy="1811925"/>
                <a:chOff x="1314500" y="6646575"/>
                <a:chExt cx="1927250" cy="1811925"/>
              </a:xfrm>
            </p:grpSpPr>
            <p:pic>
              <p:nvPicPr>
                <p:cNvPr id="1677" name="Google Shape;1677;p122"/>
                <p:cNvPicPr preferRelativeResize="0"/>
                <p:nvPr/>
              </p:nvPicPr>
              <p:blipFill rotWithShape="1">
                <a:blip r:embed="rId4">
                  <a:alphaModFix/>
                </a:blip>
                <a:srcRect t="21593"/>
                <a:stretch/>
              </p:blipFill>
              <p:spPr>
                <a:xfrm>
                  <a:off x="1314500" y="7071025"/>
                  <a:ext cx="1927250" cy="1387475"/>
                </a:xfrm>
                <a:prstGeom prst="rect">
                  <a:avLst/>
                </a:prstGeom>
                <a:noFill/>
                <a:ln>
                  <a:noFill/>
                </a:ln>
              </p:spPr>
            </p:pic>
            <p:pic>
              <p:nvPicPr>
                <p:cNvPr id="1678" name="Google Shape;1678;p122" descr="clipped result image"/>
                <p:cNvPicPr preferRelativeResize="0"/>
                <p:nvPr/>
              </p:nvPicPr>
              <p:blipFill rotWithShape="1">
                <a:blip r:embed="rId5">
                  <a:alphaModFix/>
                </a:blip>
                <a:srcRect/>
                <a:stretch/>
              </p:blipFill>
              <p:spPr>
                <a:xfrm>
                  <a:off x="1317704" y="6646575"/>
                  <a:ext cx="873846" cy="658800"/>
                </a:xfrm>
                <a:prstGeom prst="rect">
                  <a:avLst/>
                </a:prstGeom>
                <a:noFill/>
                <a:ln>
                  <a:noFill/>
                </a:ln>
              </p:spPr>
            </p:pic>
          </p:grpSp>
          <p:sp>
            <p:nvSpPr>
              <p:cNvPr id="1679" name="Google Shape;1679;p122"/>
              <p:cNvSpPr txBox="1"/>
              <p:nvPr/>
            </p:nvSpPr>
            <p:spPr>
              <a:xfrm>
                <a:off x="408672" y="7298647"/>
                <a:ext cx="7668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DITRO</a:t>
                </a:r>
                <a:endParaRPr sz="900" b="0" i="0" u="none" strike="noStrike" cap="none">
                  <a:solidFill>
                    <a:srgbClr val="000000"/>
                  </a:solidFill>
                  <a:latin typeface="Arial"/>
                  <a:ea typeface="Arial"/>
                  <a:cs typeface="Arial"/>
                  <a:sym typeface="Arial"/>
                </a:endParaRPr>
              </a:p>
            </p:txBody>
          </p:sp>
        </p:grpSp>
        <p:pic>
          <p:nvPicPr>
            <p:cNvPr id="1680" name="Google Shape;1680;p122" descr="clipped result image"/>
            <p:cNvPicPr preferRelativeResize="0"/>
            <p:nvPr/>
          </p:nvPicPr>
          <p:blipFill rotWithShape="1">
            <a:blip r:embed="rId6">
              <a:alphaModFix/>
            </a:blip>
            <a:srcRect/>
            <a:stretch/>
          </p:blipFill>
          <p:spPr>
            <a:xfrm rot="1395470">
              <a:off x="1366598" y="2202326"/>
              <a:ext cx="422208" cy="486587"/>
            </a:xfrm>
            <a:prstGeom prst="rect">
              <a:avLst/>
            </a:prstGeom>
            <a:noFill/>
            <a:ln>
              <a:noFill/>
            </a:ln>
          </p:spPr>
        </p:pic>
      </p:grpSp>
      <p:grpSp>
        <p:nvGrpSpPr>
          <p:cNvPr id="1681" name="Google Shape;1681;p122"/>
          <p:cNvGrpSpPr/>
          <p:nvPr/>
        </p:nvGrpSpPr>
        <p:grpSpPr>
          <a:xfrm>
            <a:off x="2960365" y="2393963"/>
            <a:ext cx="2110334" cy="1221241"/>
            <a:chOff x="138460" y="7577552"/>
            <a:chExt cx="2829625" cy="1637491"/>
          </a:xfrm>
        </p:grpSpPr>
        <p:grpSp>
          <p:nvGrpSpPr>
            <p:cNvPr id="1682" name="Google Shape;1682;p122"/>
            <p:cNvGrpSpPr/>
            <p:nvPr/>
          </p:nvGrpSpPr>
          <p:grpSpPr>
            <a:xfrm>
              <a:off x="138460" y="7577552"/>
              <a:ext cx="2829625" cy="1637491"/>
              <a:chOff x="248169" y="7141007"/>
              <a:chExt cx="2829625" cy="1637491"/>
            </a:xfrm>
          </p:grpSpPr>
          <p:grpSp>
            <p:nvGrpSpPr>
              <p:cNvPr id="1683" name="Google Shape;1683;p122"/>
              <p:cNvGrpSpPr/>
              <p:nvPr/>
            </p:nvGrpSpPr>
            <p:grpSpPr>
              <a:xfrm>
                <a:off x="248169" y="7141007"/>
                <a:ext cx="2829625" cy="1637491"/>
                <a:chOff x="248169" y="7159998"/>
                <a:chExt cx="2829625" cy="1637491"/>
              </a:xfrm>
            </p:grpSpPr>
            <p:grpSp>
              <p:nvGrpSpPr>
                <p:cNvPr id="1684" name="Google Shape;1684;p122"/>
                <p:cNvGrpSpPr/>
                <p:nvPr/>
              </p:nvGrpSpPr>
              <p:grpSpPr>
                <a:xfrm>
                  <a:off x="725083" y="7159998"/>
                  <a:ext cx="2352711" cy="1637491"/>
                  <a:chOff x="725083" y="7159998"/>
                  <a:chExt cx="2352711" cy="1637491"/>
                </a:xfrm>
              </p:grpSpPr>
              <p:pic>
                <p:nvPicPr>
                  <p:cNvPr id="1685" name="Google Shape;1685;p122" descr="clipped result image"/>
                  <p:cNvPicPr preferRelativeResize="0"/>
                  <p:nvPr/>
                </p:nvPicPr>
                <p:blipFill rotWithShape="1">
                  <a:blip r:embed="rId7">
                    <a:alphaModFix/>
                  </a:blip>
                  <a:srcRect l="36094" r="48736"/>
                  <a:stretch/>
                </p:blipFill>
                <p:spPr>
                  <a:xfrm>
                    <a:off x="725083" y="7375588"/>
                    <a:ext cx="178533" cy="841144"/>
                  </a:xfrm>
                  <a:prstGeom prst="rect">
                    <a:avLst/>
                  </a:prstGeom>
                  <a:noFill/>
                  <a:ln>
                    <a:noFill/>
                  </a:ln>
                </p:spPr>
              </p:pic>
              <p:grpSp>
                <p:nvGrpSpPr>
                  <p:cNvPr id="1686" name="Google Shape;1686;p122"/>
                  <p:cNvGrpSpPr/>
                  <p:nvPr/>
                </p:nvGrpSpPr>
                <p:grpSpPr>
                  <a:xfrm>
                    <a:off x="907044" y="7159998"/>
                    <a:ext cx="2170749" cy="1637491"/>
                    <a:chOff x="1070354" y="8369973"/>
                    <a:chExt cx="2170749" cy="1637491"/>
                  </a:xfrm>
                </p:grpSpPr>
                <p:grpSp>
                  <p:nvGrpSpPr>
                    <p:cNvPr id="1687" name="Google Shape;1687;p122"/>
                    <p:cNvGrpSpPr/>
                    <p:nvPr/>
                  </p:nvGrpSpPr>
                  <p:grpSpPr>
                    <a:xfrm>
                      <a:off x="1070354" y="8553294"/>
                      <a:ext cx="2170749" cy="1454171"/>
                      <a:chOff x="390076" y="2947972"/>
                      <a:chExt cx="2170749" cy="1454171"/>
                    </a:xfrm>
                  </p:grpSpPr>
                  <p:grpSp>
                    <p:nvGrpSpPr>
                      <p:cNvPr id="1688" name="Google Shape;1688;p122"/>
                      <p:cNvGrpSpPr/>
                      <p:nvPr/>
                    </p:nvGrpSpPr>
                    <p:grpSpPr>
                      <a:xfrm>
                        <a:off x="390076" y="2947972"/>
                        <a:ext cx="2170749" cy="1454171"/>
                        <a:chOff x="-88371" y="2964354"/>
                        <a:chExt cx="2170749" cy="1454171"/>
                      </a:xfrm>
                    </p:grpSpPr>
                    <p:pic>
                      <p:nvPicPr>
                        <p:cNvPr id="1689" name="Google Shape;1689;p122" descr="Resultado de imagen para rodent"/>
                        <p:cNvPicPr preferRelativeResize="0"/>
                        <p:nvPr/>
                      </p:nvPicPr>
                      <p:blipFill rotWithShape="1">
                        <a:blip r:embed="rId8">
                          <a:alphaModFix/>
                        </a:blip>
                        <a:srcRect/>
                        <a:stretch/>
                      </p:blipFill>
                      <p:spPr>
                        <a:xfrm rot="-327275">
                          <a:off x="1184673" y="3316322"/>
                          <a:ext cx="851152" cy="1020030"/>
                        </a:xfrm>
                        <a:prstGeom prst="rect">
                          <a:avLst/>
                        </a:prstGeom>
                        <a:noFill/>
                        <a:ln>
                          <a:noFill/>
                        </a:ln>
                      </p:spPr>
                    </p:pic>
                    <p:pic>
                      <p:nvPicPr>
                        <p:cNvPr id="1690" name="Google Shape;1690;p122" descr="clipped result image"/>
                        <p:cNvPicPr preferRelativeResize="0"/>
                        <p:nvPr/>
                      </p:nvPicPr>
                      <p:blipFill rotWithShape="1">
                        <a:blip r:embed="rId9">
                          <a:alphaModFix/>
                        </a:blip>
                        <a:srcRect l="53113"/>
                        <a:stretch/>
                      </p:blipFill>
                      <p:spPr>
                        <a:xfrm>
                          <a:off x="-88371" y="3017143"/>
                          <a:ext cx="610046" cy="841157"/>
                        </a:xfrm>
                        <a:prstGeom prst="rect">
                          <a:avLst/>
                        </a:prstGeom>
                        <a:noFill/>
                        <a:ln>
                          <a:noFill/>
                        </a:ln>
                      </p:spPr>
                    </p:pic>
                    <p:pic>
                      <p:nvPicPr>
                        <p:cNvPr id="1691" name="Google Shape;1691;p122" descr="clipped result image"/>
                        <p:cNvPicPr preferRelativeResize="0"/>
                        <p:nvPr/>
                      </p:nvPicPr>
                      <p:blipFill rotWithShape="1">
                        <a:blip r:embed="rId10">
                          <a:alphaModFix/>
                        </a:blip>
                        <a:srcRect/>
                        <a:stretch/>
                      </p:blipFill>
                      <p:spPr>
                        <a:xfrm>
                          <a:off x="390525" y="2964354"/>
                          <a:ext cx="1301100" cy="1454171"/>
                        </a:xfrm>
                        <a:prstGeom prst="rect">
                          <a:avLst/>
                        </a:prstGeom>
                        <a:noFill/>
                        <a:ln>
                          <a:noFill/>
                        </a:ln>
                      </p:spPr>
                    </p:pic>
                  </p:grpSp>
                  <p:pic>
                    <p:nvPicPr>
                      <p:cNvPr id="1692" name="Google Shape;1692;p122" descr="clipped result image"/>
                      <p:cNvPicPr preferRelativeResize="0"/>
                      <p:nvPr/>
                    </p:nvPicPr>
                    <p:blipFill rotWithShape="1">
                      <a:blip r:embed="rId11">
                        <a:alphaModFix/>
                      </a:blip>
                      <a:srcRect/>
                      <a:stretch/>
                    </p:blipFill>
                    <p:spPr>
                      <a:xfrm>
                        <a:off x="1763489" y="3386638"/>
                        <a:ext cx="366700" cy="400050"/>
                      </a:xfrm>
                      <a:prstGeom prst="rect">
                        <a:avLst/>
                      </a:prstGeom>
                      <a:noFill/>
                      <a:ln>
                        <a:noFill/>
                      </a:ln>
                    </p:spPr>
                  </p:pic>
                </p:grpSp>
                <p:pic>
                  <p:nvPicPr>
                    <p:cNvPr id="1693" name="Google Shape;1693;p122" descr="clipped result image"/>
                    <p:cNvPicPr preferRelativeResize="0"/>
                    <p:nvPr/>
                  </p:nvPicPr>
                  <p:blipFill rotWithShape="1">
                    <a:blip r:embed="rId6">
                      <a:alphaModFix/>
                    </a:blip>
                    <a:srcRect/>
                    <a:stretch/>
                  </p:blipFill>
                  <p:spPr>
                    <a:xfrm rot="152452">
                      <a:off x="1355141" y="8375689"/>
                      <a:ext cx="264606" cy="304954"/>
                    </a:xfrm>
                    <a:prstGeom prst="rect">
                      <a:avLst/>
                    </a:prstGeom>
                    <a:noFill/>
                    <a:ln>
                      <a:noFill/>
                    </a:ln>
                  </p:spPr>
                </p:pic>
                <p:pic>
                  <p:nvPicPr>
                    <p:cNvPr id="1694" name="Google Shape;1694;p122" descr="clipped result image"/>
                    <p:cNvPicPr preferRelativeResize="0"/>
                    <p:nvPr/>
                  </p:nvPicPr>
                  <p:blipFill rotWithShape="1">
                    <a:blip r:embed="rId6">
                      <a:alphaModFix/>
                    </a:blip>
                    <a:srcRect/>
                    <a:stretch/>
                  </p:blipFill>
                  <p:spPr>
                    <a:xfrm rot="1800000">
                      <a:off x="2565401" y="8719328"/>
                      <a:ext cx="355482" cy="409686"/>
                    </a:xfrm>
                    <a:prstGeom prst="rect">
                      <a:avLst/>
                    </a:prstGeom>
                    <a:noFill/>
                    <a:ln>
                      <a:noFill/>
                    </a:ln>
                  </p:spPr>
                </p:pic>
              </p:grpSp>
            </p:grpSp>
            <p:grpSp>
              <p:nvGrpSpPr>
                <p:cNvPr id="1695" name="Google Shape;1695;p122"/>
                <p:cNvGrpSpPr/>
                <p:nvPr/>
              </p:nvGrpSpPr>
              <p:grpSpPr>
                <a:xfrm>
                  <a:off x="248169" y="8097906"/>
                  <a:ext cx="697451" cy="46863"/>
                  <a:chOff x="1043330" y="3769974"/>
                  <a:chExt cx="1041750" cy="76250"/>
                </a:xfrm>
              </p:grpSpPr>
              <p:sp>
                <p:nvSpPr>
                  <p:cNvPr id="1696" name="Google Shape;1696;p122"/>
                  <p:cNvSpPr/>
                  <p:nvPr/>
                </p:nvSpPr>
                <p:spPr>
                  <a:xfrm rot="5400000">
                    <a:off x="2019229" y="3780373"/>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697" name="Google Shape;1697;p122"/>
                  <p:cNvSpPr/>
                  <p:nvPr/>
                </p:nvSpPr>
                <p:spPr>
                  <a:xfrm rot="-5400000">
                    <a:off x="1041380" y="3771924"/>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pic>
            <p:nvPicPr>
              <p:cNvPr id="1698" name="Google Shape;1698;p122" descr="A close up of an animal&#10;&#10;Description automatically generated"/>
              <p:cNvPicPr preferRelativeResize="0"/>
              <p:nvPr/>
            </p:nvPicPr>
            <p:blipFill rotWithShape="1">
              <a:blip r:embed="rId12">
                <a:alphaModFix/>
              </a:blip>
              <a:srcRect/>
              <a:stretch/>
            </p:blipFill>
            <p:spPr>
              <a:xfrm>
                <a:off x="2730104" y="7996085"/>
                <a:ext cx="304625" cy="463030"/>
              </a:xfrm>
              <a:prstGeom prst="rect">
                <a:avLst/>
              </a:prstGeom>
              <a:noFill/>
              <a:ln>
                <a:noFill/>
              </a:ln>
            </p:spPr>
          </p:pic>
        </p:grpSp>
        <p:grpSp>
          <p:nvGrpSpPr>
            <p:cNvPr id="1699" name="Google Shape;1699;p122"/>
            <p:cNvGrpSpPr/>
            <p:nvPr/>
          </p:nvGrpSpPr>
          <p:grpSpPr>
            <a:xfrm rot="-4007791">
              <a:off x="2617364" y="8571230"/>
              <a:ext cx="195265" cy="266051"/>
              <a:chOff x="1043330" y="3457214"/>
              <a:chExt cx="423879" cy="577539"/>
            </a:xfrm>
          </p:grpSpPr>
          <p:pic>
            <p:nvPicPr>
              <p:cNvPr id="1700" name="Google Shape;1700;p122" descr="Resultado de imagen para ekg png"/>
              <p:cNvPicPr preferRelativeResize="0"/>
              <p:nvPr/>
            </p:nvPicPr>
            <p:blipFill rotWithShape="1">
              <a:blip r:embed="rId13">
                <a:alphaModFix/>
              </a:blip>
              <a:srcRect r="16387"/>
              <a:stretch/>
            </p:blipFill>
            <p:spPr>
              <a:xfrm>
                <a:off x="1105279" y="3457214"/>
                <a:ext cx="361930" cy="577539"/>
              </a:xfrm>
              <a:prstGeom prst="rect">
                <a:avLst/>
              </a:prstGeom>
              <a:noFill/>
              <a:ln>
                <a:noFill/>
              </a:ln>
            </p:spPr>
          </p:pic>
          <p:sp>
            <p:nvSpPr>
              <p:cNvPr id="1701" name="Google Shape;1701;p122"/>
              <p:cNvSpPr/>
              <p:nvPr/>
            </p:nvSpPr>
            <p:spPr>
              <a:xfrm rot="-5400000">
                <a:off x="1041380" y="3771924"/>
                <a:ext cx="67800" cy="63900"/>
              </a:xfrm>
              <a:prstGeom prst="triangle">
                <a:avLst>
                  <a:gd name="adj" fmla="val 50000"/>
                </a:avLst>
              </a:prstGeom>
              <a:solidFill>
                <a:srgbClr val="D41F1F"/>
              </a:solidFill>
              <a:ln>
                <a:noFill/>
              </a:ln>
              <a:effectLst>
                <a:outerShdw blurRad="50800" sx="86000" sy="86000" algn="tl" rotWithShape="0">
                  <a:srgbClr val="FFFFFF"/>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sp>
        <p:nvSpPr>
          <p:cNvPr id="1702" name="Google Shape;1702;p122"/>
          <p:cNvSpPr txBox="1"/>
          <p:nvPr/>
        </p:nvSpPr>
        <p:spPr>
          <a:xfrm>
            <a:off x="893800" y="3832850"/>
            <a:ext cx="30000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1"/>
                </a:solidFill>
              </a:rPr>
              <a:t>“Ox’s booty in </a:t>
            </a:r>
            <a:r>
              <a:rPr lang="en" sz="800">
                <a:solidFill>
                  <a:schemeClr val="dk1"/>
                </a:solidFill>
              </a:rPr>
              <a:t>a</a:t>
            </a:r>
            <a:r>
              <a:rPr lang="en" sz="1200">
                <a:solidFill>
                  <a:schemeClr val="dk1"/>
                </a:solidFill>
              </a:rPr>
              <a:t> </a:t>
            </a:r>
            <a:endParaRPr sz="1200">
              <a:solidFill>
                <a:schemeClr val="dk1"/>
              </a:solidFill>
            </a:endParaRPr>
          </a:p>
          <a:p>
            <a:pPr marL="0" lvl="0" indent="0" algn="ctr" rtl="0">
              <a:lnSpc>
                <a:spcPct val="115000"/>
              </a:lnSpc>
              <a:spcBef>
                <a:spcPts val="0"/>
              </a:spcBef>
              <a:spcAft>
                <a:spcPts val="0"/>
              </a:spcAft>
              <a:buNone/>
            </a:pPr>
            <a:r>
              <a:rPr lang="en" sz="1200">
                <a:solidFill>
                  <a:schemeClr val="dk1"/>
                </a:solidFill>
              </a:rPr>
              <a:t>(ditro)pan”</a:t>
            </a:r>
            <a:endParaRPr sz="1200">
              <a:solidFill>
                <a:schemeClr val="dk1"/>
              </a:solidFill>
            </a:endParaRPr>
          </a:p>
        </p:txBody>
      </p:sp>
      <p:sp>
        <p:nvSpPr>
          <p:cNvPr id="1703" name="Google Shape;1703;p122"/>
          <p:cNvSpPr txBox="1"/>
          <p:nvPr/>
        </p:nvSpPr>
        <p:spPr>
          <a:xfrm>
            <a:off x="3368050" y="3615200"/>
            <a:ext cx="16233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1"/>
                </a:solidFill>
              </a:rPr>
              <a:t>“Total rod</a:t>
            </a:r>
            <a:r>
              <a:rPr lang="en" sz="800">
                <a:solidFill>
                  <a:schemeClr val="dk1"/>
                </a:solidFill>
              </a:rPr>
              <a:t>ent</a:t>
            </a:r>
            <a:r>
              <a:rPr lang="en" sz="1200">
                <a:solidFill>
                  <a:schemeClr val="dk1"/>
                </a:solidFill>
              </a:rPr>
              <a:t> </a:t>
            </a:r>
            <a:endParaRPr sz="1200">
              <a:solidFill>
                <a:schemeClr val="dk1"/>
              </a:solidFill>
            </a:endParaRPr>
          </a:p>
          <a:p>
            <a:pPr marL="0" lvl="0" indent="0" algn="ctr" rtl="0">
              <a:lnSpc>
                <a:spcPct val="115000"/>
              </a:lnSpc>
              <a:spcBef>
                <a:spcPts val="0"/>
              </a:spcBef>
              <a:spcAft>
                <a:spcPts val="0"/>
              </a:spcAft>
              <a:buNone/>
            </a:pPr>
            <a:r>
              <a:rPr lang="en" sz="1200">
                <a:solidFill>
                  <a:schemeClr val="dk1"/>
                </a:solidFill>
              </a:rPr>
              <a:t>Detrusor </a:t>
            </a:r>
            <a:r>
              <a:rPr lang="en" sz="800">
                <a:solidFill>
                  <a:schemeClr val="dk1"/>
                </a:solidFill>
              </a:rPr>
              <a:t>con</a:t>
            </a:r>
            <a:r>
              <a:rPr lang="en" sz="1200">
                <a:solidFill>
                  <a:schemeClr val="dk1"/>
                </a:solidFill>
              </a:rPr>
              <a:t>trol”</a:t>
            </a:r>
            <a:endParaRPr sz="1200">
              <a:solidFill>
                <a:schemeClr val="dk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graphicFrame>
        <p:nvGraphicFramePr>
          <p:cNvPr id="1708" name="Google Shape;1708;p123"/>
          <p:cNvGraphicFramePr/>
          <p:nvPr/>
        </p:nvGraphicFramePr>
        <p:xfrm>
          <a:off x="175223" y="386559"/>
          <a:ext cx="3000000" cy="3000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43175">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3029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627450">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Oxybutynin (Ditropan)</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bl>
          </a:graphicData>
        </a:graphic>
      </p:graphicFrame>
      <p:sp>
        <p:nvSpPr>
          <p:cNvPr id="1709" name="Google Shape;1709;p123"/>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710" name="Google Shape;1710;p123"/>
          <p:cNvPicPr preferRelativeResize="0"/>
          <p:nvPr/>
        </p:nvPicPr>
        <p:blipFill>
          <a:blip r:embed="rId3">
            <a:alphaModFix/>
          </a:blip>
          <a:stretch>
            <a:fillRect/>
          </a:stretch>
        </p:blipFill>
        <p:spPr>
          <a:xfrm>
            <a:off x="6976650" y="822300"/>
            <a:ext cx="1361925" cy="1149125"/>
          </a:xfrm>
          <a:prstGeom prst="rect">
            <a:avLst/>
          </a:prstGeom>
          <a:noFill/>
          <a:ln>
            <a:noFill/>
          </a:ln>
        </p:spPr>
      </p:pic>
      <p:grpSp>
        <p:nvGrpSpPr>
          <p:cNvPr id="1711" name="Google Shape;1711;p123"/>
          <p:cNvGrpSpPr/>
          <p:nvPr/>
        </p:nvGrpSpPr>
        <p:grpSpPr>
          <a:xfrm>
            <a:off x="1682027" y="2338889"/>
            <a:ext cx="1361960" cy="1533928"/>
            <a:chOff x="181894" y="2138738"/>
            <a:chExt cx="1743197" cy="1963302"/>
          </a:xfrm>
        </p:grpSpPr>
        <p:grpSp>
          <p:nvGrpSpPr>
            <p:cNvPr id="1712" name="Google Shape;1712;p123"/>
            <p:cNvGrpSpPr/>
            <p:nvPr/>
          </p:nvGrpSpPr>
          <p:grpSpPr>
            <a:xfrm flipH="1">
              <a:off x="181894" y="2446438"/>
              <a:ext cx="1743197" cy="1655603"/>
              <a:chOff x="219125" y="5818475"/>
              <a:chExt cx="1927250" cy="1840172"/>
            </a:xfrm>
          </p:grpSpPr>
          <p:grpSp>
            <p:nvGrpSpPr>
              <p:cNvPr id="1713" name="Google Shape;1713;p123"/>
              <p:cNvGrpSpPr/>
              <p:nvPr/>
            </p:nvGrpSpPr>
            <p:grpSpPr>
              <a:xfrm>
                <a:off x="219125" y="5818475"/>
                <a:ext cx="1927250" cy="1811925"/>
                <a:chOff x="1314500" y="6646575"/>
                <a:chExt cx="1927250" cy="1811925"/>
              </a:xfrm>
            </p:grpSpPr>
            <p:pic>
              <p:nvPicPr>
                <p:cNvPr id="1714" name="Google Shape;1714;p123"/>
                <p:cNvPicPr preferRelativeResize="0"/>
                <p:nvPr/>
              </p:nvPicPr>
              <p:blipFill rotWithShape="1">
                <a:blip r:embed="rId4">
                  <a:alphaModFix/>
                </a:blip>
                <a:srcRect t="21593"/>
                <a:stretch/>
              </p:blipFill>
              <p:spPr>
                <a:xfrm>
                  <a:off x="1314500" y="7071025"/>
                  <a:ext cx="1927250" cy="1387475"/>
                </a:xfrm>
                <a:prstGeom prst="rect">
                  <a:avLst/>
                </a:prstGeom>
                <a:noFill/>
                <a:ln>
                  <a:noFill/>
                </a:ln>
              </p:spPr>
            </p:pic>
            <p:pic>
              <p:nvPicPr>
                <p:cNvPr id="1715" name="Google Shape;1715;p123" descr="clipped result image"/>
                <p:cNvPicPr preferRelativeResize="0"/>
                <p:nvPr/>
              </p:nvPicPr>
              <p:blipFill rotWithShape="1">
                <a:blip r:embed="rId5">
                  <a:alphaModFix/>
                </a:blip>
                <a:srcRect/>
                <a:stretch/>
              </p:blipFill>
              <p:spPr>
                <a:xfrm>
                  <a:off x="1317704" y="6646575"/>
                  <a:ext cx="873846" cy="658800"/>
                </a:xfrm>
                <a:prstGeom prst="rect">
                  <a:avLst/>
                </a:prstGeom>
                <a:noFill/>
                <a:ln>
                  <a:noFill/>
                </a:ln>
              </p:spPr>
            </p:pic>
          </p:grpSp>
          <p:sp>
            <p:nvSpPr>
              <p:cNvPr id="1716" name="Google Shape;1716;p123"/>
              <p:cNvSpPr txBox="1"/>
              <p:nvPr/>
            </p:nvSpPr>
            <p:spPr>
              <a:xfrm>
                <a:off x="408672" y="7298647"/>
                <a:ext cx="7668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DITRO</a:t>
                </a:r>
                <a:endParaRPr sz="900" b="0" i="0" u="none" strike="noStrike" cap="none">
                  <a:solidFill>
                    <a:srgbClr val="000000"/>
                  </a:solidFill>
                  <a:latin typeface="Arial"/>
                  <a:ea typeface="Arial"/>
                  <a:cs typeface="Arial"/>
                  <a:sym typeface="Arial"/>
                </a:endParaRPr>
              </a:p>
            </p:txBody>
          </p:sp>
        </p:grpSp>
        <p:pic>
          <p:nvPicPr>
            <p:cNvPr id="1717" name="Google Shape;1717;p123" descr="clipped result image"/>
            <p:cNvPicPr preferRelativeResize="0"/>
            <p:nvPr/>
          </p:nvPicPr>
          <p:blipFill rotWithShape="1">
            <a:blip r:embed="rId6">
              <a:alphaModFix/>
            </a:blip>
            <a:srcRect/>
            <a:stretch/>
          </p:blipFill>
          <p:spPr>
            <a:xfrm rot="1395470">
              <a:off x="1366598" y="2202326"/>
              <a:ext cx="422208" cy="486587"/>
            </a:xfrm>
            <a:prstGeom prst="rect">
              <a:avLst/>
            </a:prstGeom>
            <a:noFill/>
            <a:ln>
              <a:noFill/>
            </a:ln>
          </p:spPr>
        </p:pic>
      </p:grpSp>
      <p:grpSp>
        <p:nvGrpSpPr>
          <p:cNvPr id="1718" name="Google Shape;1718;p123"/>
          <p:cNvGrpSpPr/>
          <p:nvPr/>
        </p:nvGrpSpPr>
        <p:grpSpPr>
          <a:xfrm>
            <a:off x="2960365" y="2393963"/>
            <a:ext cx="2110334" cy="1221241"/>
            <a:chOff x="138460" y="7577552"/>
            <a:chExt cx="2829625" cy="1637491"/>
          </a:xfrm>
        </p:grpSpPr>
        <p:grpSp>
          <p:nvGrpSpPr>
            <p:cNvPr id="1719" name="Google Shape;1719;p123"/>
            <p:cNvGrpSpPr/>
            <p:nvPr/>
          </p:nvGrpSpPr>
          <p:grpSpPr>
            <a:xfrm>
              <a:off x="138460" y="7577552"/>
              <a:ext cx="2829625" cy="1637491"/>
              <a:chOff x="248169" y="7141007"/>
              <a:chExt cx="2829625" cy="1637491"/>
            </a:xfrm>
          </p:grpSpPr>
          <p:grpSp>
            <p:nvGrpSpPr>
              <p:cNvPr id="1720" name="Google Shape;1720;p123"/>
              <p:cNvGrpSpPr/>
              <p:nvPr/>
            </p:nvGrpSpPr>
            <p:grpSpPr>
              <a:xfrm>
                <a:off x="248169" y="7141007"/>
                <a:ext cx="2829625" cy="1637491"/>
                <a:chOff x="248169" y="7159998"/>
                <a:chExt cx="2829625" cy="1637491"/>
              </a:xfrm>
            </p:grpSpPr>
            <p:grpSp>
              <p:nvGrpSpPr>
                <p:cNvPr id="1721" name="Google Shape;1721;p123"/>
                <p:cNvGrpSpPr/>
                <p:nvPr/>
              </p:nvGrpSpPr>
              <p:grpSpPr>
                <a:xfrm>
                  <a:off x="725083" y="7159998"/>
                  <a:ext cx="2352711" cy="1637491"/>
                  <a:chOff x="725083" y="7159998"/>
                  <a:chExt cx="2352711" cy="1637491"/>
                </a:xfrm>
              </p:grpSpPr>
              <p:pic>
                <p:nvPicPr>
                  <p:cNvPr id="1722" name="Google Shape;1722;p123" descr="clipped result image"/>
                  <p:cNvPicPr preferRelativeResize="0"/>
                  <p:nvPr/>
                </p:nvPicPr>
                <p:blipFill rotWithShape="1">
                  <a:blip r:embed="rId7">
                    <a:alphaModFix/>
                  </a:blip>
                  <a:srcRect l="36094" r="48736"/>
                  <a:stretch/>
                </p:blipFill>
                <p:spPr>
                  <a:xfrm>
                    <a:off x="725083" y="7375588"/>
                    <a:ext cx="178533" cy="841144"/>
                  </a:xfrm>
                  <a:prstGeom prst="rect">
                    <a:avLst/>
                  </a:prstGeom>
                  <a:noFill/>
                  <a:ln>
                    <a:noFill/>
                  </a:ln>
                </p:spPr>
              </p:pic>
              <p:grpSp>
                <p:nvGrpSpPr>
                  <p:cNvPr id="1723" name="Google Shape;1723;p123"/>
                  <p:cNvGrpSpPr/>
                  <p:nvPr/>
                </p:nvGrpSpPr>
                <p:grpSpPr>
                  <a:xfrm>
                    <a:off x="907044" y="7159998"/>
                    <a:ext cx="2170749" cy="1637491"/>
                    <a:chOff x="1070354" y="8369973"/>
                    <a:chExt cx="2170749" cy="1637491"/>
                  </a:xfrm>
                </p:grpSpPr>
                <p:grpSp>
                  <p:nvGrpSpPr>
                    <p:cNvPr id="1724" name="Google Shape;1724;p123"/>
                    <p:cNvGrpSpPr/>
                    <p:nvPr/>
                  </p:nvGrpSpPr>
                  <p:grpSpPr>
                    <a:xfrm>
                      <a:off x="1070354" y="8553294"/>
                      <a:ext cx="2170749" cy="1454171"/>
                      <a:chOff x="390076" y="2947972"/>
                      <a:chExt cx="2170749" cy="1454171"/>
                    </a:xfrm>
                  </p:grpSpPr>
                  <p:grpSp>
                    <p:nvGrpSpPr>
                      <p:cNvPr id="1725" name="Google Shape;1725;p123"/>
                      <p:cNvGrpSpPr/>
                      <p:nvPr/>
                    </p:nvGrpSpPr>
                    <p:grpSpPr>
                      <a:xfrm>
                        <a:off x="390076" y="2947972"/>
                        <a:ext cx="2170749" cy="1454171"/>
                        <a:chOff x="-88371" y="2964354"/>
                        <a:chExt cx="2170749" cy="1454171"/>
                      </a:xfrm>
                    </p:grpSpPr>
                    <p:pic>
                      <p:nvPicPr>
                        <p:cNvPr id="1726" name="Google Shape;1726;p123" descr="Resultado de imagen para rodent"/>
                        <p:cNvPicPr preferRelativeResize="0"/>
                        <p:nvPr/>
                      </p:nvPicPr>
                      <p:blipFill rotWithShape="1">
                        <a:blip r:embed="rId8">
                          <a:alphaModFix/>
                        </a:blip>
                        <a:srcRect/>
                        <a:stretch/>
                      </p:blipFill>
                      <p:spPr>
                        <a:xfrm rot="-327275">
                          <a:off x="1184673" y="3316322"/>
                          <a:ext cx="851152" cy="1020030"/>
                        </a:xfrm>
                        <a:prstGeom prst="rect">
                          <a:avLst/>
                        </a:prstGeom>
                        <a:noFill/>
                        <a:ln>
                          <a:noFill/>
                        </a:ln>
                      </p:spPr>
                    </p:pic>
                    <p:pic>
                      <p:nvPicPr>
                        <p:cNvPr id="1727" name="Google Shape;1727;p123" descr="clipped result image"/>
                        <p:cNvPicPr preferRelativeResize="0"/>
                        <p:nvPr/>
                      </p:nvPicPr>
                      <p:blipFill rotWithShape="1">
                        <a:blip r:embed="rId9">
                          <a:alphaModFix/>
                        </a:blip>
                        <a:srcRect l="53113"/>
                        <a:stretch/>
                      </p:blipFill>
                      <p:spPr>
                        <a:xfrm>
                          <a:off x="-88371" y="3017143"/>
                          <a:ext cx="610046" cy="841157"/>
                        </a:xfrm>
                        <a:prstGeom prst="rect">
                          <a:avLst/>
                        </a:prstGeom>
                        <a:noFill/>
                        <a:ln>
                          <a:noFill/>
                        </a:ln>
                      </p:spPr>
                    </p:pic>
                    <p:pic>
                      <p:nvPicPr>
                        <p:cNvPr id="1728" name="Google Shape;1728;p123" descr="clipped result image"/>
                        <p:cNvPicPr preferRelativeResize="0"/>
                        <p:nvPr/>
                      </p:nvPicPr>
                      <p:blipFill rotWithShape="1">
                        <a:blip r:embed="rId10">
                          <a:alphaModFix/>
                        </a:blip>
                        <a:srcRect/>
                        <a:stretch/>
                      </p:blipFill>
                      <p:spPr>
                        <a:xfrm>
                          <a:off x="390525" y="2964354"/>
                          <a:ext cx="1301100" cy="1454171"/>
                        </a:xfrm>
                        <a:prstGeom prst="rect">
                          <a:avLst/>
                        </a:prstGeom>
                        <a:noFill/>
                        <a:ln>
                          <a:noFill/>
                        </a:ln>
                      </p:spPr>
                    </p:pic>
                  </p:grpSp>
                  <p:pic>
                    <p:nvPicPr>
                      <p:cNvPr id="1729" name="Google Shape;1729;p123" descr="clipped result image"/>
                      <p:cNvPicPr preferRelativeResize="0"/>
                      <p:nvPr/>
                    </p:nvPicPr>
                    <p:blipFill rotWithShape="1">
                      <a:blip r:embed="rId11">
                        <a:alphaModFix/>
                      </a:blip>
                      <a:srcRect/>
                      <a:stretch/>
                    </p:blipFill>
                    <p:spPr>
                      <a:xfrm>
                        <a:off x="1763489" y="3386638"/>
                        <a:ext cx="366700" cy="400050"/>
                      </a:xfrm>
                      <a:prstGeom prst="rect">
                        <a:avLst/>
                      </a:prstGeom>
                      <a:noFill/>
                      <a:ln>
                        <a:noFill/>
                      </a:ln>
                    </p:spPr>
                  </p:pic>
                </p:grpSp>
                <p:pic>
                  <p:nvPicPr>
                    <p:cNvPr id="1730" name="Google Shape;1730;p123" descr="clipped result image"/>
                    <p:cNvPicPr preferRelativeResize="0"/>
                    <p:nvPr/>
                  </p:nvPicPr>
                  <p:blipFill rotWithShape="1">
                    <a:blip r:embed="rId6">
                      <a:alphaModFix/>
                    </a:blip>
                    <a:srcRect/>
                    <a:stretch/>
                  </p:blipFill>
                  <p:spPr>
                    <a:xfrm rot="152452">
                      <a:off x="1355141" y="8375689"/>
                      <a:ext cx="264606" cy="304954"/>
                    </a:xfrm>
                    <a:prstGeom prst="rect">
                      <a:avLst/>
                    </a:prstGeom>
                    <a:noFill/>
                    <a:ln>
                      <a:noFill/>
                    </a:ln>
                  </p:spPr>
                </p:pic>
                <p:pic>
                  <p:nvPicPr>
                    <p:cNvPr id="1731" name="Google Shape;1731;p123" descr="clipped result image"/>
                    <p:cNvPicPr preferRelativeResize="0"/>
                    <p:nvPr/>
                  </p:nvPicPr>
                  <p:blipFill rotWithShape="1">
                    <a:blip r:embed="rId6">
                      <a:alphaModFix/>
                    </a:blip>
                    <a:srcRect/>
                    <a:stretch/>
                  </p:blipFill>
                  <p:spPr>
                    <a:xfrm rot="1800000">
                      <a:off x="2565401" y="8719328"/>
                      <a:ext cx="355482" cy="409686"/>
                    </a:xfrm>
                    <a:prstGeom prst="rect">
                      <a:avLst/>
                    </a:prstGeom>
                    <a:noFill/>
                    <a:ln>
                      <a:noFill/>
                    </a:ln>
                  </p:spPr>
                </p:pic>
              </p:grpSp>
            </p:grpSp>
            <p:grpSp>
              <p:nvGrpSpPr>
                <p:cNvPr id="1732" name="Google Shape;1732;p123"/>
                <p:cNvGrpSpPr/>
                <p:nvPr/>
              </p:nvGrpSpPr>
              <p:grpSpPr>
                <a:xfrm>
                  <a:off x="248169" y="8097906"/>
                  <a:ext cx="697451" cy="46863"/>
                  <a:chOff x="1043330" y="3769974"/>
                  <a:chExt cx="1041750" cy="76250"/>
                </a:xfrm>
              </p:grpSpPr>
              <p:sp>
                <p:nvSpPr>
                  <p:cNvPr id="1733" name="Google Shape;1733;p123"/>
                  <p:cNvSpPr/>
                  <p:nvPr/>
                </p:nvSpPr>
                <p:spPr>
                  <a:xfrm rot="5400000">
                    <a:off x="2019229" y="3780373"/>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734" name="Google Shape;1734;p123"/>
                  <p:cNvSpPr/>
                  <p:nvPr/>
                </p:nvSpPr>
                <p:spPr>
                  <a:xfrm rot="-5400000">
                    <a:off x="1041380" y="3771924"/>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pic>
            <p:nvPicPr>
              <p:cNvPr id="1735" name="Google Shape;1735;p123" descr="A close up of an animal&#10;&#10;Description automatically generated"/>
              <p:cNvPicPr preferRelativeResize="0"/>
              <p:nvPr/>
            </p:nvPicPr>
            <p:blipFill rotWithShape="1">
              <a:blip r:embed="rId12">
                <a:alphaModFix/>
              </a:blip>
              <a:srcRect/>
              <a:stretch/>
            </p:blipFill>
            <p:spPr>
              <a:xfrm>
                <a:off x="2730104" y="7996085"/>
                <a:ext cx="304625" cy="463030"/>
              </a:xfrm>
              <a:prstGeom prst="rect">
                <a:avLst/>
              </a:prstGeom>
              <a:noFill/>
              <a:ln>
                <a:noFill/>
              </a:ln>
            </p:spPr>
          </p:pic>
        </p:grpSp>
        <p:grpSp>
          <p:nvGrpSpPr>
            <p:cNvPr id="1736" name="Google Shape;1736;p123"/>
            <p:cNvGrpSpPr/>
            <p:nvPr/>
          </p:nvGrpSpPr>
          <p:grpSpPr>
            <a:xfrm rot="-4007791">
              <a:off x="2617364" y="8571230"/>
              <a:ext cx="195265" cy="266051"/>
              <a:chOff x="1043330" y="3457214"/>
              <a:chExt cx="423879" cy="577539"/>
            </a:xfrm>
          </p:grpSpPr>
          <p:pic>
            <p:nvPicPr>
              <p:cNvPr id="1737" name="Google Shape;1737;p123" descr="Resultado de imagen para ekg png"/>
              <p:cNvPicPr preferRelativeResize="0"/>
              <p:nvPr/>
            </p:nvPicPr>
            <p:blipFill rotWithShape="1">
              <a:blip r:embed="rId13">
                <a:alphaModFix/>
              </a:blip>
              <a:srcRect r="16387"/>
              <a:stretch/>
            </p:blipFill>
            <p:spPr>
              <a:xfrm>
                <a:off x="1105279" y="3457214"/>
                <a:ext cx="361930" cy="577539"/>
              </a:xfrm>
              <a:prstGeom prst="rect">
                <a:avLst/>
              </a:prstGeom>
              <a:noFill/>
              <a:ln>
                <a:noFill/>
              </a:ln>
            </p:spPr>
          </p:pic>
          <p:sp>
            <p:nvSpPr>
              <p:cNvPr id="1738" name="Google Shape;1738;p123"/>
              <p:cNvSpPr/>
              <p:nvPr/>
            </p:nvSpPr>
            <p:spPr>
              <a:xfrm rot="-5400000">
                <a:off x="1041380" y="3771924"/>
                <a:ext cx="67800" cy="63900"/>
              </a:xfrm>
              <a:prstGeom prst="triangle">
                <a:avLst>
                  <a:gd name="adj" fmla="val 50000"/>
                </a:avLst>
              </a:prstGeom>
              <a:solidFill>
                <a:srgbClr val="D41F1F"/>
              </a:solidFill>
              <a:ln>
                <a:noFill/>
              </a:ln>
              <a:effectLst>
                <a:outerShdw blurRad="50800" sx="86000" sy="86000" algn="tl" rotWithShape="0">
                  <a:srgbClr val="FFFFFF"/>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sp>
        <p:nvSpPr>
          <p:cNvPr id="1739" name="Google Shape;1739;p123"/>
          <p:cNvSpPr txBox="1"/>
          <p:nvPr/>
        </p:nvSpPr>
        <p:spPr>
          <a:xfrm>
            <a:off x="893800" y="3832850"/>
            <a:ext cx="30000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1"/>
                </a:solidFill>
              </a:rPr>
              <a:t>“Ox’s booty in </a:t>
            </a:r>
            <a:r>
              <a:rPr lang="en" sz="800">
                <a:solidFill>
                  <a:schemeClr val="dk1"/>
                </a:solidFill>
              </a:rPr>
              <a:t>a</a:t>
            </a:r>
            <a:r>
              <a:rPr lang="en" sz="1200">
                <a:solidFill>
                  <a:schemeClr val="dk1"/>
                </a:solidFill>
              </a:rPr>
              <a:t> </a:t>
            </a:r>
            <a:endParaRPr sz="1200">
              <a:solidFill>
                <a:schemeClr val="dk1"/>
              </a:solidFill>
            </a:endParaRPr>
          </a:p>
          <a:p>
            <a:pPr marL="0" lvl="0" indent="0" algn="ctr" rtl="0">
              <a:lnSpc>
                <a:spcPct val="115000"/>
              </a:lnSpc>
              <a:spcBef>
                <a:spcPts val="0"/>
              </a:spcBef>
              <a:spcAft>
                <a:spcPts val="0"/>
              </a:spcAft>
              <a:buNone/>
            </a:pPr>
            <a:r>
              <a:rPr lang="en" sz="1200">
                <a:solidFill>
                  <a:schemeClr val="dk1"/>
                </a:solidFill>
              </a:rPr>
              <a:t>(ditro)pan”</a:t>
            </a:r>
            <a:endParaRPr sz="1200">
              <a:solidFill>
                <a:schemeClr val="dk1"/>
              </a:solidFill>
            </a:endParaRPr>
          </a:p>
        </p:txBody>
      </p:sp>
      <p:sp>
        <p:nvSpPr>
          <p:cNvPr id="1740" name="Google Shape;1740;p123"/>
          <p:cNvSpPr txBox="1"/>
          <p:nvPr/>
        </p:nvSpPr>
        <p:spPr>
          <a:xfrm>
            <a:off x="3368050" y="3615200"/>
            <a:ext cx="16233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1"/>
                </a:solidFill>
              </a:rPr>
              <a:t>“Total rod</a:t>
            </a:r>
            <a:r>
              <a:rPr lang="en" sz="800">
                <a:solidFill>
                  <a:schemeClr val="dk1"/>
                </a:solidFill>
              </a:rPr>
              <a:t>ent</a:t>
            </a:r>
            <a:r>
              <a:rPr lang="en" sz="1200">
                <a:solidFill>
                  <a:schemeClr val="dk1"/>
                </a:solidFill>
              </a:rPr>
              <a:t> </a:t>
            </a:r>
            <a:endParaRPr sz="1200">
              <a:solidFill>
                <a:schemeClr val="dk1"/>
              </a:solidFill>
            </a:endParaRPr>
          </a:p>
          <a:p>
            <a:pPr marL="0" lvl="0" indent="0" algn="ctr" rtl="0">
              <a:lnSpc>
                <a:spcPct val="115000"/>
              </a:lnSpc>
              <a:spcBef>
                <a:spcPts val="0"/>
              </a:spcBef>
              <a:spcAft>
                <a:spcPts val="0"/>
              </a:spcAft>
              <a:buNone/>
            </a:pPr>
            <a:r>
              <a:rPr lang="en" sz="1200">
                <a:solidFill>
                  <a:schemeClr val="dk1"/>
                </a:solidFill>
              </a:rPr>
              <a:t>Detrusor </a:t>
            </a:r>
            <a:r>
              <a:rPr lang="en" sz="800">
                <a:solidFill>
                  <a:schemeClr val="dk1"/>
                </a:solidFill>
              </a:rPr>
              <a:t>con</a:t>
            </a:r>
            <a:r>
              <a:rPr lang="en" sz="1200">
                <a:solidFill>
                  <a:schemeClr val="dk1"/>
                </a:solidFill>
              </a:rPr>
              <a:t>trol”</a:t>
            </a:r>
            <a:endParaRPr sz="1200">
              <a:solidFill>
                <a:schemeClr val="dk1"/>
              </a:solidFill>
            </a:endParaRPr>
          </a:p>
        </p:txBody>
      </p:sp>
      <p:grpSp>
        <p:nvGrpSpPr>
          <p:cNvPr id="1741" name="Google Shape;1741;p123"/>
          <p:cNvGrpSpPr/>
          <p:nvPr/>
        </p:nvGrpSpPr>
        <p:grpSpPr>
          <a:xfrm>
            <a:off x="5185956" y="3365243"/>
            <a:ext cx="1727448" cy="1547354"/>
            <a:chOff x="587225" y="5209122"/>
            <a:chExt cx="6002250" cy="5376491"/>
          </a:xfrm>
        </p:grpSpPr>
        <p:pic>
          <p:nvPicPr>
            <p:cNvPr id="1742" name="Google Shape;1742;p123" descr="clipped result image"/>
            <p:cNvPicPr preferRelativeResize="0"/>
            <p:nvPr/>
          </p:nvPicPr>
          <p:blipFill rotWithShape="1">
            <a:blip r:embed="rId14">
              <a:alphaModFix/>
            </a:blip>
            <a:srcRect l="1068"/>
            <a:stretch/>
          </p:blipFill>
          <p:spPr>
            <a:xfrm>
              <a:off x="587225" y="7355450"/>
              <a:ext cx="5955274" cy="2590800"/>
            </a:xfrm>
            <a:prstGeom prst="rect">
              <a:avLst/>
            </a:prstGeom>
            <a:noFill/>
            <a:ln>
              <a:noFill/>
            </a:ln>
            <a:effectLst>
              <a:outerShdw blurRad="57150" dist="19050" dir="5400000" algn="bl" rotWithShape="0">
                <a:srgbClr val="000000">
                  <a:alpha val="49800"/>
                </a:srgbClr>
              </a:outerShdw>
            </a:effectLst>
          </p:spPr>
        </p:pic>
        <p:pic>
          <p:nvPicPr>
            <p:cNvPr id="1743" name="Google Shape;1743;p123" descr="Resultado de imagen para solar panel"/>
            <p:cNvPicPr preferRelativeResize="0"/>
            <p:nvPr/>
          </p:nvPicPr>
          <p:blipFill rotWithShape="1">
            <a:blip r:embed="rId15">
              <a:alphaModFix/>
            </a:blip>
            <a:srcRect/>
            <a:stretch/>
          </p:blipFill>
          <p:spPr>
            <a:xfrm>
              <a:off x="1210350" y="7789538"/>
              <a:ext cx="2189700" cy="2796075"/>
            </a:xfrm>
            <a:prstGeom prst="rect">
              <a:avLst/>
            </a:prstGeom>
            <a:noFill/>
            <a:ln>
              <a:noFill/>
            </a:ln>
          </p:spPr>
        </p:pic>
        <p:pic>
          <p:nvPicPr>
            <p:cNvPr id="1744" name="Google Shape;1744;p123" descr="Resultado de imagen para solar panel"/>
            <p:cNvPicPr preferRelativeResize="0"/>
            <p:nvPr/>
          </p:nvPicPr>
          <p:blipFill rotWithShape="1">
            <a:blip r:embed="rId15">
              <a:alphaModFix/>
            </a:blip>
            <a:srcRect/>
            <a:stretch/>
          </p:blipFill>
          <p:spPr>
            <a:xfrm>
              <a:off x="3247188" y="8002063"/>
              <a:ext cx="1325675" cy="1692800"/>
            </a:xfrm>
            <a:prstGeom prst="rect">
              <a:avLst/>
            </a:prstGeom>
            <a:noFill/>
            <a:ln>
              <a:noFill/>
            </a:ln>
          </p:spPr>
        </p:pic>
        <p:pic>
          <p:nvPicPr>
            <p:cNvPr id="1745" name="Google Shape;1745;p123" descr="Resultado de imagen para solar panel"/>
            <p:cNvPicPr preferRelativeResize="0"/>
            <p:nvPr/>
          </p:nvPicPr>
          <p:blipFill rotWithShape="1">
            <a:blip r:embed="rId15">
              <a:alphaModFix/>
            </a:blip>
            <a:srcRect/>
            <a:stretch/>
          </p:blipFill>
          <p:spPr>
            <a:xfrm>
              <a:off x="4337280" y="8166278"/>
              <a:ext cx="766225" cy="978425"/>
            </a:xfrm>
            <a:prstGeom prst="rect">
              <a:avLst/>
            </a:prstGeom>
            <a:noFill/>
            <a:ln>
              <a:noFill/>
            </a:ln>
          </p:spPr>
        </p:pic>
        <p:pic>
          <p:nvPicPr>
            <p:cNvPr id="1746" name="Google Shape;1746;p123" descr="clipped result image"/>
            <p:cNvPicPr preferRelativeResize="0"/>
            <p:nvPr/>
          </p:nvPicPr>
          <p:blipFill rotWithShape="1">
            <a:blip r:embed="rId16">
              <a:alphaModFix/>
            </a:blip>
            <a:srcRect/>
            <a:stretch/>
          </p:blipFill>
          <p:spPr>
            <a:xfrm>
              <a:off x="3482435" y="5209122"/>
              <a:ext cx="2847029" cy="2990532"/>
            </a:xfrm>
            <a:prstGeom prst="rect">
              <a:avLst/>
            </a:prstGeom>
            <a:noFill/>
            <a:ln>
              <a:noFill/>
            </a:ln>
            <a:effectLst>
              <a:outerShdw blurRad="28575" dist="9525" dir="5400000" algn="bl" rotWithShape="0">
                <a:srgbClr val="000000">
                  <a:alpha val="49800"/>
                </a:srgbClr>
              </a:outerShdw>
            </a:effectLst>
          </p:spPr>
        </p:pic>
        <p:pic>
          <p:nvPicPr>
            <p:cNvPr id="1747" name="Google Shape;1747;p123" descr="Resultado de imagen para solar panel"/>
            <p:cNvPicPr preferRelativeResize="0"/>
            <p:nvPr/>
          </p:nvPicPr>
          <p:blipFill rotWithShape="1">
            <a:blip r:embed="rId15">
              <a:alphaModFix/>
            </a:blip>
            <a:srcRect/>
            <a:stretch/>
          </p:blipFill>
          <p:spPr>
            <a:xfrm>
              <a:off x="5005925" y="8180626"/>
              <a:ext cx="505198" cy="645125"/>
            </a:xfrm>
            <a:prstGeom prst="rect">
              <a:avLst/>
            </a:prstGeom>
            <a:noFill/>
            <a:ln>
              <a:noFill/>
            </a:ln>
          </p:spPr>
        </p:pic>
        <p:pic>
          <p:nvPicPr>
            <p:cNvPr id="1748" name="Google Shape;1748;p123" descr="Resultado de imagen para solar panel"/>
            <p:cNvPicPr preferRelativeResize="0"/>
            <p:nvPr/>
          </p:nvPicPr>
          <p:blipFill rotWithShape="1">
            <a:blip r:embed="rId15">
              <a:alphaModFix/>
            </a:blip>
            <a:srcRect/>
            <a:stretch/>
          </p:blipFill>
          <p:spPr>
            <a:xfrm>
              <a:off x="5444075" y="8180625"/>
              <a:ext cx="371475" cy="474362"/>
            </a:xfrm>
            <a:prstGeom prst="rect">
              <a:avLst/>
            </a:prstGeom>
            <a:noFill/>
            <a:ln>
              <a:noFill/>
            </a:ln>
          </p:spPr>
        </p:pic>
        <p:pic>
          <p:nvPicPr>
            <p:cNvPr id="1749" name="Google Shape;1749;p123" descr="Resultado de imagen para solar panel"/>
            <p:cNvPicPr preferRelativeResize="0"/>
            <p:nvPr/>
          </p:nvPicPr>
          <p:blipFill rotWithShape="1">
            <a:blip r:embed="rId15">
              <a:alphaModFix/>
            </a:blip>
            <a:srcRect/>
            <a:stretch/>
          </p:blipFill>
          <p:spPr>
            <a:xfrm>
              <a:off x="5767925" y="8199607"/>
              <a:ext cx="293343" cy="374600"/>
            </a:xfrm>
            <a:prstGeom prst="rect">
              <a:avLst/>
            </a:prstGeom>
            <a:noFill/>
            <a:ln>
              <a:noFill/>
            </a:ln>
          </p:spPr>
        </p:pic>
        <p:pic>
          <p:nvPicPr>
            <p:cNvPr id="1750" name="Google Shape;1750;p123" descr="Resultado de imagen para solar panel"/>
            <p:cNvPicPr preferRelativeResize="0"/>
            <p:nvPr/>
          </p:nvPicPr>
          <p:blipFill rotWithShape="1">
            <a:blip r:embed="rId15">
              <a:alphaModFix/>
            </a:blip>
            <a:srcRect/>
            <a:stretch/>
          </p:blipFill>
          <p:spPr>
            <a:xfrm>
              <a:off x="6061275" y="8225972"/>
              <a:ext cx="213076" cy="272075"/>
            </a:xfrm>
            <a:prstGeom prst="rect">
              <a:avLst/>
            </a:prstGeom>
            <a:noFill/>
            <a:ln>
              <a:noFill/>
            </a:ln>
          </p:spPr>
        </p:pic>
        <p:pic>
          <p:nvPicPr>
            <p:cNvPr id="1751" name="Google Shape;1751;p123" descr="Resultado de imagen para solar panel"/>
            <p:cNvPicPr preferRelativeResize="0"/>
            <p:nvPr/>
          </p:nvPicPr>
          <p:blipFill rotWithShape="1">
            <a:blip r:embed="rId15">
              <a:alphaModFix/>
            </a:blip>
            <a:srcRect/>
            <a:stretch/>
          </p:blipFill>
          <p:spPr>
            <a:xfrm>
              <a:off x="6234375" y="8248649"/>
              <a:ext cx="177559" cy="226725"/>
            </a:xfrm>
            <a:prstGeom prst="rect">
              <a:avLst/>
            </a:prstGeom>
            <a:noFill/>
            <a:ln>
              <a:noFill/>
            </a:ln>
          </p:spPr>
        </p:pic>
        <p:pic>
          <p:nvPicPr>
            <p:cNvPr id="1752" name="Google Shape;1752;p123" descr="Resultado de imagen para solar panel"/>
            <p:cNvPicPr preferRelativeResize="0"/>
            <p:nvPr/>
          </p:nvPicPr>
          <p:blipFill rotWithShape="1">
            <a:blip r:embed="rId15">
              <a:alphaModFix/>
            </a:blip>
            <a:srcRect/>
            <a:stretch/>
          </p:blipFill>
          <p:spPr>
            <a:xfrm>
              <a:off x="6411925" y="8199675"/>
              <a:ext cx="177550" cy="226725"/>
            </a:xfrm>
            <a:prstGeom prst="rect">
              <a:avLst/>
            </a:prstGeom>
            <a:noFill/>
            <a:ln>
              <a:noFill/>
            </a:ln>
          </p:spPr>
        </p:pic>
      </p:grpSp>
      <p:grpSp>
        <p:nvGrpSpPr>
          <p:cNvPr id="1753" name="Google Shape;1753;p123"/>
          <p:cNvGrpSpPr/>
          <p:nvPr/>
        </p:nvGrpSpPr>
        <p:grpSpPr>
          <a:xfrm>
            <a:off x="5249847" y="2446002"/>
            <a:ext cx="785042" cy="1295172"/>
            <a:chOff x="3688843" y="2272594"/>
            <a:chExt cx="1734133" cy="2860994"/>
          </a:xfrm>
        </p:grpSpPr>
        <p:pic>
          <p:nvPicPr>
            <p:cNvPr id="1754" name="Google Shape;1754;p123" descr="A close up of a logo&#10;&#10;Description automatically generated"/>
            <p:cNvPicPr preferRelativeResize="0"/>
            <p:nvPr/>
          </p:nvPicPr>
          <p:blipFill rotWithShape="1">
            <a:blip r:embed="rId17">
              <a:alphaModFix/>
            </a:blip>
            <a:srcRect/>
            <a:stretch/>
          </p:blipFill>
          <p:spPr>
            <a:xfrm>
              <a:off x="3760354" y="2981961"/>
              <a:ext cx="1662621" cy="2151628"/>
            </a:xfrm>
            <a:prstGeom prst="rect">
              <a:avLst/>
            </a:prstGeom>
            <a:noFill/>
            <a:ln>
              <a:noFill/>
            </a:ln>
          </p:spPr>
        </p:pic>
        <p:pic>
          <p:nvPicPr>
            <p:cNvPr id="1755" name="Google Shape;1755;p123" descr="A person posing for the camera&#10;&#10;Description automatically generated"/>
            <p:cNvPicPr preferRelativeResize="0"/>
            <p:nvPr/>
          </p:nvPicPr>
          <p:blipFill rotWithShape="1">
            <a:blip r:embed="rId18">
              <a:alphaModFix/>
            </a:blip>
            <a:srcRect/>
            <a:stretch/>
          </p:blipFill>
          <p:spPr>
            <a:xfrm rot="1062587">
              <a:off x="4572956" y="2392872"/>
              <a:ext cx="598956" cy="808590"/>
            </a:xfrm>
            <a:prstGeom prst="rect">
              <a:avLst/>
            </a:prstGeom>
            <a:noFill/>
            <a:ln>
              <a:noFill/>
            </a:ln>
          </p:spPr>
        </p:pic>
        <p:pic>
          <p:nvPicPr>
            <p:cNvPr id="1756" name="Google Shape;1756;p123" descr="A person posing for the camera&#10;&#10;Description automatically generated"/>
            <p:cNvPicPr preferRelativeResize="0"/>
            <p:nvPr/>
          </p:nvPicPr>
          <p:blipFill rotWithShape="1">
            <a:blip r:embed="rId18">
              <a:alphaModFix/>
            </a:blip>
            <a:srcRect/>
            <a:stretch/>
          </p:blipFill>
          <p:spPr>
            <a:xfrm rot="-1094389" flipH="1">
              <a:off x="3919232" y="2405950"/>
              <a:ext cx="598955" cy="808590"/>
            </a:xfrm>
            <a:prstGeom prst="rect">
              <a:avLst/>
            </a:prstGeom>
            <a:noFill/>
            <a:ln>
              <a:noFill/>
            </a:ln>
          </p:spPr>
        </p:pic>
        <p:pic>
          <p:nvPicPr>
            <p:cNvPr id="1757" name="Google Shape;1757;p123" descr="A close up of a logo&#10;&#10;Description automatically generated"/>
            <p:cNvPicPr preferRelativeResize="0"/>
            <p:nvPr/>
          </p:nvPicPr>
          <p:blipFill rotWithShape="1">
            <a:blip r:embed="rId19">
              <a:alphaModFix/>
            </a:blip>
            <a:srcRect/>
            <a:stretch/>
          </p:blipFill>
          <p:spPr>
            <a:xfrm flipH="1">
              <a:off x="4647272" y="2320931"/>
              <a:ext cx="712264" cy="425308"/>
            </a:xfrm>
            <a:prstGeom prst="rect">
              <a:avLst/>
            </a:prstGeom>
            <a:noFill/>
            <a:ln>
              <a:noFill/>
            </a:ln>
          </p:spPr>
        </p:pic>
        <p:pic>
          <p:nvPicPr>
            <p:cNvPr id="1758" name="Google Shape;1758;p123" descr="A close up of a logo&#10;&#10;Description automatically generated"/>
            <p:cNvPicPr preferRelativeResize="0"/>
            <p:nvPr/>
          </p:nvPicPr>
          <p:blipFill rotWithShape="1">
            <a:blip r:embed="rId19">
              <a:alphaModFix/>
            </a:blip>
            <a:srcRect/>
            <a:stretch/>
          </p:blipFill>
          <p:spPr>
            <a:xfrm rot="-578799">
              <a:off x="3719138" y="2332864"/>
              <a:ext cx="755223" cy="425307"/>
            </a:xfrm>
            <a:prstGeom prst="rect">
              <a:avLst/>
            </a:prstGeom>
            <a:noFill/>
            <a:ln>
              <a:noFill/>
            </a:ln>
          </p:spPr>
        </p:pic>
      </p:gr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graphicFrame>
        <p:nvGraphicFramePr>
          <p:cNvPr id="1763" name="Google Shape;1763;p124"/>
          <p:cNvGraphicFramePr/>
          <p:nvPr/>
        </p:nvGraphicFramePr>
        <p:xfrm>
          <a:off x="175223" y="386559"/>
          <a:ext cx="8793575" cy="4571925"/>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43175">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3029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627450">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Oxybutynin (Ditropan)</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bl>
          </a:graphicData>
        </a:graphic>
      </p:graphicFrame>
      <p:sp>
        <p:nvSpPr>
          <p:cNvPr id="1764" name="Google Shape;1764;p124"/>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765" name="Google Shape;1765;p124"/>
          <p:cNvPicPr preferRelativeResize="0"/>
          <p:nvPr/>
        </p:nvPicPr>
        <p:blipFill>
          <a:blip r:embed="rId3">
            <a:alphaModFix/>
          </a:blip>
          <a:stretch>
            <a:fillRect/>
          </a:stretch>
        </p:blipFill>
        <p:spPr>
          <a:xfrm>
            <a:off x="6976650" y="822300"/>
            <a:ext cx="1361925" cy="1149125"/>
          </a:xfrm>
          <a:prstGeom prst="rect">
            <a:avLst/>
          </a:prstGeom>
          <a:noFill/>
          <a:ln>
            <a:noFill/>
          </a:ln>
        </p:spPr>
      </p:pic>
      <p:grpSp>
        <p:nvGrpSpPr>
          <p:cNvPr id="1766" name="Google Shape;1766;p124"/>
          <p:cNvGrpSpPr/>
          <p:nvPr/>
        </p:nvGrpSpPr>
        <p:grpSpPr>
          <a:xfrm>
            <a:off x="1682027" y="2338889"/>
            <a:ext cx="1361960" cy="1533928"/>
            <a:chOff x="181894" y="2138738"/>
            <a:chExt cx="1743197" cy="1963302"/>
          </a:xfrm>
        </p:grpSpPr>
        <p:grpSp>
          <p:nvGrpSpPr>
            <p:cNvPr id="1767" name="Google Shape;1767;p124"/>
            <p:cNvGrpSpPr/>
            <p:nvPr/>
          </p:nvGrpSpPr>
          <p:grpSpPr>
            <a:xfrm flipH="1">
              <a:off x="181894" y="2446438"/>
              <a:ext cx="1743197" cy="1655603"/>
              <a:chOff x="219125" y="5818475"/>
              <a:chExt cx="1927250" cy="1840172"/>
            </a:xfrm>
          </p:grpSpPr>
          <p:grpSp>
            <p:nvGrpSpPr>
              <p:cNvPr id="1768" name="Google Shape;1768;p124"/>
              <p:cNvGrpSpPr/>
              <p:nvPr/>
            </p:nvGrpSpPr>
            <p:grpSpPr>
              <a:xfrm>
                <a:off x="219125" y="5818475"/>
                <a:ext cx="1927250" cy="1811925"/>
                <a:chOff x="1314500" y="6646575"/>
                <a:chExt cx="1927250" cy="1811925"/>
              </a:xfrm>
            </p:grpSpPr>
            <p:pic>
              <p:nvPicPr>
                <p:cNvPr id="1769" name="Google Shape;1769;p124"/>
                <p:cNvPicPr preferRelativeResize="0"/>
                <p:nvPr/>
              </p:nvPicPr>
              <p:blipFill rotWithShape="1">
                <a:blip r:embed="rId4">
                  <a:alphaModFix/>
                </a:blip>
                <a:srcRect t="21593"/>
                <a:stretch/>
              </p:blipFill>
              <p:spPr>
                <a:xfrm>
                  <a:off x="1314500" y="7071025"/>
                  <a:ext cx="1927250" cy="1387475"/>
                </a:xfrm>
                <a:prstGeom prst="rect">
                  <a:avLst/>
                </a:prstGeom>
                <a:noFill/>
                <a:ln>
                  <a:noFill/>
                </a:ln>
              </p:spPr>
            </p:pic>
            <p:pic>
              <p:nvPicPr>
                <p:cNvPr id="1770" name="Google Shape;1770;p124" descr="clipped result image"/>
                <p:cNvPicPr preferRelativeResize="0"/>
                <p:nvPr/>
              </p:nvPicPr>
              <p:blipFill rotWithShape="1">
                <a:blip r:embed="rId5">
                  <a:alphaModFix/>
                </a:blip>
                <a:srcRect/>
                <a:stretch/>
              </p:blipFill>
              <p:spPr>
                <a:xfrm>
                  <a:off x="1317704" y="6646575"/>
                  <a:ext cx="873846" cy="658800"/>
                </a:xfrm>
                <a:prstGeom prst="rect">
                  <a:avLst/>
                </a:prstGeom>
                <a:noFill/>
                <a:ln>
                  <a:noFill/>
                </a:ln>
              </p:spPr>
            </p:pic>
          </p:grpSp>
          <p:sp>
            <p:nvSpPr>
              <p:cNvPr id="1771" name="Google Shape;1771;p124"/>
              <p:cNvSpPr txBox="1"/>
              <p:nvPr/>
            </p:nvSpPr>
            <p:spPr>
              <a:xfrm>
                <a:off x="408672" y="7298647"/>
                <a:ext cx="7668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DITRO</a:t>
                </a:r>
                <a:endParaRPr sz="900" b="0" i="0" u="none" strike="noStrike" cap="none">
                  <a:solidFill>
                    <a:srgbClr val="000000"/>
                  </a:solidFill>
                  <a:latin typeface="Arial"/>
                  <a:ea typeface="Arial"/>
                  <a:cs typeface="Arial"/>
                  <a:sym typeface="Arial"/>
                </a:endParaRPr>
              </a:p>
            </p:txBody>
          </p:sp>
        </p:grpSp>
        <p:pic>
          <p:nvPicPr>
            <p:cNvPr id="1772" name="Google Shape;1772;p124" descr="clipped result image"/>
            <p:cNvPicPr preferRelativeResize="0"/>
            <p:nvPr/>
          </p:nvPicPr>
          <p:blipFill rotWithShape="1">
            <a:blip r:embed="rId6">
              <a:alphaModFix/>
            </a:blip>
            <a:srcRect/>
            <a:stretch/>
          </p:blipFill>
          <p:spPr>
            <a:xfrm rot="1395470">
              <a:off x="1366598" y="2202326"/>
              <a:ext cx="422208" cy="486587"/>
            </a:xfrm>
            <a:prstGeom prst="rect">
              <a:avLst/>
            </a:prstGeom>
            <a:noFill/>
            <a:ln>
              <a:noFill/>
            </a:ln>
          </p:spPr>
        </p:pic>
      </p:grpSp>
      <p:grpSp>
        <p:nvGrpSpPr>
          <p:cNvPr id="1773" name="Google Shape;1773;p124"/>
          <p:cNvGrpSpPr/>
          <p:nvPr/>
        </p:nvGrpSpPr>
        <p:grpSpPr>
          <a:xfrm>
            <a:off x="2960365" y="2393963"/>
            <a:ext cx="2110334" cy="1221241"/>
            <a:chOff x="138460" y="7577552"/>
            <a:chExt cx="2829625" cy="1637491"/>
          </a:xfrm>
        </p:grpSpPr>
        <p:grpSp>
          <p:nvGrpSpPr>
            <p:cNvPr id="1774" name="Google Shape;1774;p124"/>
            <p:cNvGrpSpPr/>
            <p:nvPr/>
          </p:nvGrpSpPr>
          <p:grpSpPr>
            <a:xfrm>
              <a:off x="138460" y="7577552"/>
              <a:ext cx="2829625" cy="1637491"/>
              <a:chOff x="248169" y="7141007"/>
              <a:chExt cx="2829625" cy="1637491"/>
            </a:xfrm>
          </p:grpSpPr>
          <p:grpSp>
            <p:nvGrpSpPr>
              <p:cNvPr id="1775" name="Google Shape;1775;p124"/>
              <p:cNvGrpSpPr/>
              <p:nvPr/>
            </p:nvGrpSpPr>
            <p:grpSpPr>
              <a:xfrm>
                <a:off x="248169" y="7141007"/>
                <a:ext cx="2829625" cy="1637491"/>
                <a:chOff x="248169" y="7159998"/>
                <a:chExt cx="2829625" cy="1637491"/>
              </a:xfrm>
            </p:grpSpPr>
            <p:grpSp>
              <p:nvGrpSpPr>
                <p:cNvPr id="1776" name="Google Shape;1776;p124"/>
                <p:cNvGrpSpPr/>
                <p:nvPr/>
              </p:nvGrpSpPr>
              <p:grpSpPr>
                <a:xfrm>
                  <a:off x="725083" y="7159998"/>
                  <a:ext cx="2352711" cy="1637491"/>
                  <a:chOff x="725083" y="7159998"/>
                  <a:chExt cx="2352711" cy="1637491"/>
                </a:xfrm>
              </p:grpSpPr>
              <p:pic>
                <p:nvPicPr>
                  <p:cNvPr id="1777" name="Google Shape;1777;p124" descr="clipped result image"/>
                  <p:cNvPicPr preferRelativeResize="0"/>
                  <p:nvPr/>
                </p:nvPicPr>
                <p:blipFill rotWithShape="1">
                  <a:blip r:embed="rId7">
                    <a:alphaModFix/>
                  </a:blip>
                  <a:srcRect l="36094" r="48736"/>
                  <a:stretch/>
                </p:blipFill>
                <p:spPr>
                  <a:xfrm>
                    <a:off x="725083" y="7375588"/>
                    <a:ext cx="178533" cy="841144"/>
                  </a:xfrm>
                  <a:prstGeom prst="rect">
                    <a:avLst/>
                  </a:prstGeom>
                  <a:noFill/>
                  <a:ln>
                    <a:noFill/>
                  </a:ln>
                </p:spPr>
              </p:pic>
              <p:grpSp>
                <p:nvGrpSpPr>
                  <p:cNvPr id="1778" name="Google Shape;1778;p124"/>
                  <p:cNvGrpSpPr/>
                  <p:nvPr/>
                </p:nvGrpSpPr>
                <p:grpSpPr>
                  <a:xfrm>
                    <a:off x="907044" y="7159998"/>
                    <a:ext cx="2170749" cy="1637491"/>
                    <a:chOff x="1070354" y="8369973"/>
                    <a:chExt cx="2170749" cy="1637491"/>
                  </a:xfrm>
                </p:grpSpPr>
                <p:grpSp>
                  <p:nvGrpSpPr>
                    <p:cNvPr id="1779" name="Google Shape;1779;p124"/>
                    <p:cNvGrpSpPr/>
                    <p:nvPr/>
                  </p:nvGrpSpPr>
                  <p:grpSpPr>
                    <a:xfrm>
                      <a:off x="1070354" y="8553294"/>
                      <a:ext cx="2170749" cy="1454171"/>
                      <a:chOff x="390076" y="2947972"/>
                      <a:chExt cx="2170749" cy="1454171"/>
                    </a:xfrm>
                  </p:grpSpPr>
                  <p:grpSp>
                    <p:nvGrpSpPr>
                      <p:cNvPr id="1780" name="Google Shape;1780;p124"/>
                      <p:cNvGrpSpPr/>
                      <p:nvPr/>
                    </p:nvGrpSpPr>
                    <p:grpSpPr>
                      <a:xfrm>
                        <a:off x="390076" y="2947972"/>
                        <a:ext cx="2170749" cy="1454171"/>
                        <a:chOff x="-88371" y="2964354"/>
                        <a:chExt cx="2170749" cy="1454171"/>
                      </a:xfrm>
                    </p:grpSpPr>
                    <p:pic>
                      <p:nvPicPr>
                        <p:cNvPr id="1781" name="Google Shape;1781;p124" descr="Resultado de imagen para rodent"/>
                        <p:cNvPicPr preferRelativeResize="0"/>
                        <p:nvPr/>
                      </p:nvPicPr>
                      <p:blipFill rotWithShape="1">
                        <a:blip r:embed="rId8">
                          <a:alphaModFix/>
                        </a:blip>
                        <a:srcRect/>
                        <a:stretch/>
                      </p:blipFill>
                      <p:spPr>
                        <a:xfrm rot="-327275">
                          <a:off x="1184673" y="3316322"/>
                          <a:ext cx="851152" cy="1020030"/>
                        </a:xfrm>
                        <a:prstGeom prst="rect">
                          <a:avLst/>
                        </a:prstGeom>
                        <a:noFill/>
                        <a:ln>
                          <a:noFill/>
                        </a:ln>
                      </p:spPr>
                    </p:pic>
                    <p:pic>
                      <p:nvPicPr>
                        <p:cNvPr id="1782" name="Google Shape;1782;p124" descr="clipped result image"/>
                        <p:cNvPicPr preferRelativeResize="0"/>
                        <p:nvPr/>
                      </p:nvPicPr>
                      <p:blipFill rotWithShape="1">
                        <a:blip r:embed="rId9">
                          <a:alphaModFix/>
                        </a:blip>
                        <a:srcRect l="53113"/>
                        <a:stretch/>
                      </p:blipFill>
                      <p:spPr>
                        <a:xfrm>
                          <a:off x="-88371" y="3017143"/>
                          <a:ext cx="610046" cy="841157"/>
                        </a:xfrm>
                        <a:prstGeom prst="rect">
                          <a:avLst/>
                        </a:prstGeom>
                        <a:noFill/>
                        <a:ln>
                          <a:noFill/>
                        </a:ln>
                      </p:spPr>
                    </p:pic>
                    <p:pic>
                      <p:nvPicPr>
                        <p:cNvPr id="1783" name="Google Shape;1783;p124" descr="clipped result image"/>
                        <p:cNvPicPr preferRelativeResize="0"/>
                        <p:nvPr/>
                      </p:nvPicPr>
                      <p:blipFill rotWithShape="1">
                        <a:blip r:embed="rId10">
                          <a:alphaModFix/>
                        </a:blip>
                        <a:srcRect/>
                        <a:stretch/>
                      </p:blipFill>
                      <p:spPr>
                        <a:xfrm>
                          <a:off x="390525" y="2964354"/>
                          <a:ext cx="1301100" cy="1454171"/>
                        </a:xfrm>
                        <a:prstGeom prst="rect">
                          <a:avLst/>
                        </a:prstGeom>
                        <a:noFill/>
                        <a:ln>
                          <a:noFill/>
                        </a:ln>
                      </p:spPr>
                    </p:pic>
                  </p:grpSp>
                  <p:pic>
                    <p:nvPicPr>
                      <p:cNvPr id="1784" name="Google Shape;1784;p124" descr="clipped result image"/>
                      <p:cNvPicPr preferRelativeResize="0"/>
                      <p:nvPr/>
                    </p:nvPicPr>
                    <p:blipFill rotWithShape="1">
                      <a:blip r:embed="rId11">
                        <a:alphaModFix/>
                      </a:blip>
                      <a:srcRect/>
                      <a:stretch/>
                    </p:blipFill>
                    <p:spPr>
                      <a:xfrm>
                        <a:off x="1763489" y="3386638"/>
                        <a:ext cx="366700" cy="400050"/>
                      </a:xfrm>
                      <a:prstGeom prst="rect">
                        <a:avLst/>
                      </a:prstGeom>
                      <a:noFill/>
                      <a:ln>
                        <a:noFill/>
                      </a:ln>
                    </p:spPr>
                  </p:pic>
                </p:grpSp>
                <p:pic>
                  <p:nvPicPr>
                    <p:cNvPr id="1785" name="Google Shape;1785;p124" descr="clipped result image"/>
                    <p:cNvPicPr preferRelativeResize="0"/>
                    <p:nvPr/>
                  </p:nvPicPr>
                  <p:blipFill rotWithShape="1">
                    <a:blip r:embed="rId6">
                      <a:alphaModFix/>
                    </a:blip>
                    <a:srcRect/>
                    <a:stretch/>
                  </p:blipFill>
                  <p:spPr>
                    <a:xfrm rot="152452">
                      <a:off x="1355141" y="8375689"/>
                      <a:ext cx="264606" cy="304954"/>
                    </a:xfrm>
                    <a:prstGeom prst="rect">
                      <a:avLst/>
                    </a:prstGeom>
                    <a:noFill/>
                    <a:ln>
                      <a:noFill/>
                    </a:ln>
                  </p:spPr>
                </p:pic>
                <p:pic>
                  <p:nvPicPr>
                    <p:cNvPr id="1786" name="Google Shape;1786;p124" descr="clipped result image"/>
                    <p:cNvPicPr preferRelativeResize="0"/>
                    <p:nvPr/>
                  </p:nvPicPr>
                  <p:blipFill rotWithShape="1">
                    <a:blip r:embed="rId6">
                      <a:alphaModFix/>
                    </a:blip>
                    <a:srcRect/>
                    <a:stretch/>
                  </p:blipFill>
                  <p:spPr>
                    <a:xfrm rot="1800000">
                      <a:off x="2565401" y="8719328"/>
                      <a:ext cx="355482" cy="409686"/>
                    </a:xfrm>
                    <a:prstGeom prst="rect">
                      <a:avLst/>
                    </a:prstGeom>
                    <a:noFill/>
                    <a:ln>
                      <a:noFill/>
                    </a:ln>
                  </p:spPr>
                </p:pic>
              </p:grpSp>
            </p:grpSp>
            <p:grpSp>
              <p:nvGrpSpPr>
                <p:cNvPr id="1787" name="Google Shape;1787;p124"/>
                <p:cNvGrpSpPr/>
                <p:nvPr/>
              </p:nvGrpSpPr>
              <p:grpSpPr>
                <a:xfrm>
                  <a:off x="248169" y="8097906"/>
                  <a:ext cx="697451" cy="46863"/>
                  <a:chOff x="1043330" y="3769974"/>
                  <a:chExt cx="1041750" cy="76250"/>
                </a:xfrm>
              </p:grpSpPr>
              <p:sp>
                <p:nvSpPr>
                  <p:cNvPr id="1788" name="Google Shape;1788;p124"/>
                  <p:cNvSpPr/>
                  <p:nvPr/>
                </p:nvSpPr>
                <p:spPr>
                  <a:xfrm rot="5400000">
                    <a:off x="2019229" y="3780373"/>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789" name="Google Shape;1789;p124"/>
                  <p:cNvSpPr/>
                  <p:nvPr/>
                </p:nvSpPr>
                <p:spPr>
                  <a:xfrm rot="-5400000">
                    <a:off x="1041380" y="3771924"/>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pic>
            <p:nvPicPr>
              <p:cNvPr id="1790" name="Google Shape;1790;p124" descr="A close up of an animal&#10;&#10;Description automatically generated"/>
              <p:cNvPicPr preferRelativeResize="0"/>
              <p:nvPr/>
            </p:nvPicPr>
            <p:blipFill rotWithShape="1">
              <a:blip r:embed="rId12">
                <a:alphaModFix/>
              </a:blip>
              <a:srcRect/>
              <a:stretch/>
            </p:blipFill>
            <p:spPr>
              <a:xfrm>
                <a:off x="2730104" y="7996085"/>
                <a:ext cx="304625" cy="463030"/>
              </a:xfrm>
              <a:prstGeom prst="rect">
                <a:avLst/>
              </a:prstGeom>
              <a:noFill/>
              <a:ln>
                <a:noFill/>
              </a:ln>
            </p:spPr>
          </p:pic>
        </p:grpSp>
        <p:grpSp>
          <p:nvGrpSpPr>
            <p:cNvPr id="1791" name="Google Shape;1791;p124"/>
            <p:cNvGrpSpPr/>
            <p:nvPr/>
          </p:nvGrpSpPr>
          <p:grpSpPr>
            <a:xfrm rot="-4007791">
              <a:off x="2617364" y="8571230"/>
              <a:ext cx="195265" cy="266051"/>
              <a:chOff x="1043330" y="3457214"/>
              <a:chExt cx="423878" cy="577539"/>
            </a:xfrm>
          </p:grpSpPr>
          <p:pic>
            <p:nvPicPr>
              <p:cNvPr id="1792" name="Google Shape;1792;p124" descr="Resultado de imagen para ekg png"/>
              <p:cNvPicPr preferRelativeResize="0"/>
              <p:nvPr/>
            </p:nvPicPr>
            <p:blipFill rotWithShape="1">
              <a:blip r:embed="rId13">
                <a:alphaModFix/>
              </a:blip>
              <a:srcRect r="16387"/>
              <a:stretch/>
            </p:blipFill>
            <p:spPr>
              <a:xfrm>
                <a:off x="1105279" y="3457214"/>
                <a:ext cx="361929" cy="577539"/>
              </a:xfrm>
              <a:prstGeom prst="rect">
                <a:avLst/>
              </a:prstGeom>
              <a:noFill/>
              <a:ln>
                <a:noFill/>
              </a:ln>
            </p:spPr>
          </p:pic>
          <p:sp>
            <p:nvSpPr>
              <p:cNvPr id="1793" name="Google Shape;1793;p124"/>
              <p:cNvSpPr/>
              <p:nvPr/>
            </p:nvSpPr>
            <p:spPr>
              <a:xfrm rot="-5400000">
                <a:off x="1041380" y="3771924"/>
                <a:ext cx="67800" cy="63900"/>
              </a:xfrm>
              <a:prstGeom prst="triangle">
                <a:avLst>
                  <a:gd name="adj" fmla="val 50000"/>
                </a:avLst>
              </a:prstGeom>
              <a:solidFill>
                <a:srgbClr val="D41F1F"/>
              </a:solidFill>
              <a:ln>
                <a:noFill/>
              </a:ln>
              <a:effectLst>
                <a:outerShdw blurRad="50800" sx="86000" sy="86000" algn="tl" rotWithShape="0">
                  <a:srgbClr val="FFFFFF"/>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sp>
        <p:nvSpPr>
          <p:cNvPr id="1794" name="Google Shape;1794;p124"/>
          <p:cNvSpPr txBox="1"/>
          <p:nvPr/>
        </p:nvSpPr>
        <p:spPr>
          <a:xfrm>
            <a:off x="893800" y="3832850"/>
            <a:ext cx="30000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1"/>
                </a:solidFill>
              </a:rPr>
              <a:t>“Ox’s booty in </a:t>
            </a:r>
            <a:r>
              <a:rPr lang="en" sz="800">
                <a:solidFill>
                  <a:schemeClr val="dk1"/>
                </a:solidFill>
              </a:rPr>
              <a:t>a</a:t>
            </a:r>
            <a:r>
              <a:rPr lang="en" sz="1200">
                <a:solidFill>
                  <a:schemeClr val="dk1"/>
                </a:solidFill>
              </a:rPr>
              <a:t> </a:t>
            </a:r>
            <a:endParaRPr sz="1200">
              <a:solidFill>
                <a:schemeClr val="dk1"/>
              </a:solidFill>
            </a:endParaRPr>
          </a:p>
          <a:p>
            <a:pPr marL="0" lvl="0" indent="0" algn="ctr" rtl="0">
              <a:lnSpc>
                <a:spcPct val="115000"/>
              </a:lnSpc>
              <a:spcBef>
                <a:spcPts val="0"/>
              </a:spcBef>
              <a:spcAft>
                <a:spcPts val="0"/>
              </a:spcAft>
              <a:buNone/>
            </a:pPr>
            <a:r>
              <a:rPr lang="en" sz="1200">
                <a:solidFill>
                  <a:schemeClr val="dk1"/>
                </a:solidFill>
              </a:rPr>
              <a:t>(ditro)pan”</a:t>
            </a:r>
            <a:endParaRPr sz="1200">
              <a:solidFill>
                <a:schemeClr val="dk1"/>
              </a:solidFill>
            </a:endParaRPr>
          </a:p>
        </p:txBody>
      </p:sp>
      <p:sp>
        <p:nvSpPr>
          <p:cNvPr id="1795" name="Google Shape;1795;p124"/>
          <p:cNvSpPr txBox="1"/>
          <p:nvPr/>
        </p:nvSpPr>
        <p:spPr>
          <a:xfrm>
            <a:off x="3368050" y="3615200"/>
            <a:ext cx="16233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1"/>
                </a:solidFill>
              </a:rPr>
              <a:t>“Total rod</a:t>
            </a:r>
            <a:r>
              <a:rPr lang="en" sz="800">
                <a:solidFill>
                  <a:schemeClr val="dk1"/>
                </a:solidFill>
              </a:rPr>
              <a:t>ent</a:t>
            </a:r>
            <a:r>
              <a:rPr lang="en" sz="1200">
                <a:solidFill>
                  <a:schemeClr val="dk1"/>
                </a:solidFill>
              </a:rPr>
              <a:t> </a:t>
            </a:r>
            <a:endParaRPr sz="1200">
              <a:solidFill>
                <a:schemeClr val="dk1"/>
              </a:solidFill>
            </a:endParaRPr>
          </a:p>
          <a:p>
            <a:pPr marL="0" lvl="0" indent="0" algn="ctr" rtl="0">
              <a:lnSpc>
                <a:spcPct val="115000"/>
              </a:lnSpc>
              <a:spcBef>
                <a:spcPts val="0"/>
              </a:spcBef>
              <a:spcAft>
                <a:spcPts val="0"/>
              </a:spcAft>
              <a:buNone/>
            </a:pPr>
            <a:r>
              <a:rPr lang="en" sz="1200">
                <a:solidFill>
                  <a:schemeClr val="dk1"/>
                </a:solidFill>
              </a:rPr>
              <a:t>Detrusor </a:t>
            </a:r>
            <a:r>
              <a:rPr lang="en" sz="800">
                <a:solidFill>
                  <a:schemeClr val="dk1"/>
                </a:solidFill>
              </a:rPr>
              <a:t>con</a:t>
            </a:r>
            <a:r>
              <a:rPr lang="en" sz="1200">
                <a:solidFill>
                  <a:schemeClr val="dk1"/>
                </a:solidFill>
              </a:rPr>
              <a:t>trol”</a:t>
            </a:r>
            <a:endParaRPr sz="1200">
              <a:solidFill>
                <a:schemeClr val="dk1"/>
              </a:solidFill>
            </a:endParaRPr>
          </a:p>
        </p:txBody>
      </p:sp>
      <p:grpSp>
        <p:nvGrpSpPr>
          <p:cNvPr id="1796" name="Google Shape;1796;p124"/>
          <p:cNvGrpSpPr/>
          <p:nvPr/>
        </p:nvGrpSpPr>
        <p:grpSpPr>
          <a:xfrm>
            <a:off x="5185956" y="3365243"/>
            <a:ext cx="1727448" cy="1547354"/>
            <a:chOff x="587225" y="5209122"/>
            <a:chExt cx="6002250" cy="5376491"/>
          </a:xfrm>
        </p:grpSpPr>
        <p:pic>
          <p:nvPicPr>
            <p:cNvPr id="1797" name="Google Shape;1797;p124" descr="clipped result image"/>
            <p:cNvPicPr preferRelativeResize="0"/>
            <p:nvPr/>
          </p:nvPicPr>
          <p:blipFill rotWithShape="1">
            <a:blip r:embed="rId14">
              <a:alphaModFix/>
            </a:blip>
            <a:srcRect l="1068"/>
            <a:stretch/>
          </p:blipFill>
          <p:spPr>
            <a:xfrm>
              <a:off x="587225" y="7355450"/>
              <a:ext cx="5955274" cy="2590800"/>
            </a:xfrm>
            <a:prstGeom prst="rect">
              <a:avLst/>
            </a:prstGeom>
            <a:noFill/>
            <a:ln>
              <a:noFill/>
            </a:ln>
            <a:effectLst>
              <a:outerShdw blurRad="57150" dist="19050" dir="5400000" algn="bl" rotWithShape="0">
                <a:srgbClr val="000000">
                  <a:alpha val="49800"/>
                </a:srgbClr>
              </a:outerShdw>
            </a:effectLst>
          </p:spPr>
        </p:pic>
        <p:pic>
          <p:nvPicPr>
            <p:cNvPr id="1798" name="Google Shape;1798;p124" descr="Resultado de imagen para solar panel"/>
            <p:cNvPicPr preferRelativeResize="0"/>
            <p:nvPr/>
          </p:nvPicPr>
          <p:blipFill rotWithShape="1">
            <a:blip r:embed="rId15">
              <a:alphaModFix/>
            </a:blip>
            <a:srcRect/>
            <a:stretch/>
          </p:blipFill>
          <p:spPr>
            <a:xfrm>
              <a:off x="1210350" y="7789538"/>
              <a:ext cx="2189700" cy="2796075"/>
            </a:xfrm>
            <a:prstGeom prst="rect">
              <a:avLst/>
            </a:prstGeom>
            <a:noFill/>
            <a:ln>
              <a:noFill/>
            </a:ln>
          </p:spPr>
        </p:pic>
        <p:pic>
          <p:nvPicPr>
            <p:cNvPr id="1799" name="Google Shape;1799;p124" descr="Resultado de imagen para solar panel"/>
            <p:cNvPicPr preferRelativeResize="0"/>
            <p:nvPr/>
          </p:nvPicPr>
          <p:blipFill rotWithShape="1">
            <a:blip r:embed="rId15">
              <a:alphaModFix/>
            </a:blip>
            <a:srcRect/>
            <a:stretch/>
          </p:blipFill>
          <p:spPr>
            <a:xfrm>
              <a:off x="3247188" y="8002063"/>
              <a:ext cx="1325675" cy="1692800"/>
            </a:xfrm>
            <a:prstGeom prst="rect">
              <a:avLst/>
            </a:prstGeom>
            <a:noFill/>
            <a:ln>
              <a:noFill/>
            </a:ln>
          </p:spPr>
        </p:pic>
        <p:pic>
          <p:nvPicPr>
            <p:cNvPr id="1800" name="Google Shape;1800;p124" descr="Resultado de imagen para solar panel"/>
            <p:cNvPicPr preferRelativeResize="0"/>
            <p:nvPr/>
          </p:nvPicPr>
          <p:blipFill rotWithShape="1">
            <a:blip r:embed="rId15">
              <a:alphaModFix/>
            </a:blip>
            <a:srcRect/>
            <a:stretch/>
          </p:blipFill>
          <p:spPr>
            <a:xfrm>
              <a:off x="4337280" y="8166278"/>
              <a:ext cx="766225" cy="978425"/>
            </a:xfrm>
            <a:prstGeom prst="rect">
              <a:avLst/>
            </a:prstGeom>
            <a:noFill/>
            <a:ln>
              <a:noFill/>
            </a:ln>
          </p:spPr>
        </p:pic>
        <p:pic>
          <p:nvPicPr>
            <p:cNvPr id="1801" name="Google Shape;1801;p124" descr="clipped result image"/>
            <p:cNvPicPr preferRelativeResize="0"/>
            <p:nvPr/>
          </p:nvPicPr>
          <p:blipFill rotWithShape="1">
            <a:blip r:embed="rId16">
              <a:alphaModFix/>
            </a:blip>
            <a:srcRect/>
            <a:stretch/>
          </p:blipFill>
          <p:spPr>
            <a:xfrm>
              <a:off x="3482435" y="5209122"/>
              <a:ext cx="2847029" cy="2990532"/>
            </a:xfrm>
            <a:prstGeom prst="rect">
              <a:avLst/>
            </a:prstGeom>
            <a:noFill/>
            <a:ln>
              <a:noFill/>
            </a:ln>
            <a:effectLst>
              <a:outerShdw blurRad="28575" dist="9525" dir="5400000" algn="bl" rotWithShape="0">
                <a:srgbClr val="000000">
                  <a:alpha val="49800"/>
                </a:srgbClr>
              </a:outerShdw>
            </a:effectLst>
          </p:spPr>
        </p:pic>
        <p:pic>
          <p:nvPicPr>
            <p:cNvPr id="1802" name="Google Shape;1802;p124" descr="Resultado de imagen para solar panel"/>
            <p:cNvPicPr preferRelativeResize="0"/>
            <p:nvPr/>
          </p:nvPicPr>
          <p:blipFill rotWithShape="1">
            <a:blip r:embed="rId15">
              <a:alphaModFix/>
            </a:blip>
            <a:srcRect/>
            <a:stretch/>
          </p:blipFill>
          <p:spPr>
            <a:xfrm>
              <a:off x="5005925" y="8180626"/>
              <a:ext cx="505198" cy="645125"/>
            </a:xfrm>
            <a:prstGeom prst="rect">
              <a:avLst/>
            </a:prstGeom>
            <a:noFill/>
            <a:ln>
              <a:noFill/>
            </a:ln>
          </p:spPr>
        </p:pic>
        <p:pic>
          <p:nvPicPr>
            <p:cNvPr id="1803" name="Google Shape;1803;p124" descr="Resultado de imagen para solar panel"/>
            <p:cNvPicPr preferRelativeResize="0"/>
            <p:nvPr/>
          </p:nvPicPr>
          <p:blipFill rotWithShape="1">
            <a:blip r:embed="rId15">
              <a:alphaModFix/>
            </a:blip>
            <a:srcRect/>
            <a:stretch/>
          </p:blipFill>
          <p:spPr>
            <a:xfrm>
              <a:off x="5444075" y="8180625"/>
              <a:ext cx="371475" cy="474362"/>
            </a:xfrm>
            <a:prstGeom prst="rect">
              <a:avLst/>
            </a:prstGeom>
            <a:noFill/>
            <a:ln>
              <a:noFill/>
            </a:ln>
          </p:spPr>
        </p:pic>
        <p:pic>
          <p:nvPicPr>
            <p:cNvPr id="1804" name="Google Shape;1804;p124" descr="Resultado de imagen para solar panel"/>
            <p:cNvPicPr preferRelativeResize="0"/>
            <p:nvPr/>
          </p:nvPicPr>
          <p:blipFill rotWithShape="1">
            <a:blip r:embed="rId15">
              <a:alphaModFix/>
            </a:blip>
            <a:srcRect/>
            <a:stretch/>
          </p:blipFill>
          <p:spPr>
            <a:xfrm>
              <a:off x="5767925" y="8199607"/>
              <a:ext cx="293343" cy="374600"/>
            </a:xfrm>
            <a:prstGeom prst="rect">
              <a:avLst/>
            </a:prstGeom>
            <a:noFill/>
            <a:ln>
              <a:noFill/>
            </a:ln>
          </p:spPr>
        </p:pic>
        <p:pic>
          <p:nvPicPr>
            <p:cNvPr id="1805" name="Google Shape;1805;p124" descr="Resultado de imagen para solar panel"/>
            <p:cNvPicPr preferRelativeResize="0"/>
            <p:nvPr/>
          </p:nvPicPr>
          <p:blipFill rotWithShape="1">
            <a:blip r:embed="rId15">
              <a:alphaModFix/>
            </a:blip>
            <a:srcRect/>
            <a:stretch/>
          </p:blipFill>
          <p:spPr>
            <a:xfrm>
              <a:off x="6061275" y="8225972"/>
              <a:ext cx="213076" cy="272075"/>
            </a:xfrm>
            <a:prstGeom prst="rect">
              <a:avLst/>
            </a:prstGeom>
            <a:noFill/>
            <a:ln>
              <a:noFill/>
            </a:ln>
          </p:spPr>
        </p:pic>
        <p:pic>
          <p:nvPicPr>
            <p:cNvPr id="1806" name="Google Shape;1806;p124" descr="Resultado de imagen para solar panel"/>
            <p:cNvPicPr preferRelativeResize="0"/>
            <p:nvPr/>
          </p:nvPicPr>
          <p:blipFill rotWithShape="1">
            <a:blip r:embed="rId15">
              <a:alphaModFix/>
            </a:blip>
            <a:srcRect/>
            <a:stretch/>
          </p:blipFill>
          <p:spPr>
            <a:xfrm>
              <a:off x="6234375" y="8248649"/>
              <a:ext cx="177559" cy="226725"/>
            </a:xfrm>
            <a:prstGeom prst="rect">
              <a:avLst/>
            </a:prstGeom>
            <a:noFill/>
            <a:ln>
              <a:noFill/>
            </a:ln>
          </p:spPr>
        </p:pic>
        <p:pic>
          <p:nvPicPr>
            <p:cNvPr id="1807" name="Google Shape;1807;p124" descr="Resultado de imagen para solar panel"/>
            <p:cNvPicPr preferRelativeResize="0"/>
            <p:nvPr/>
          </p:nvPicPr>
          <p:blipFill rotWithShape="1">
            <a:blip r:embed="rId15">
              <a:alphaModFix/>
            </a:blip>
            <a:srcRect/>
            <a:stretch/>
          </p:blipFill>
          <p:spPr>
            <a:xfrm>
              <a:off x="6411925" y="8199675"/>
              <a:ext cx="177550" cy="226725"/>
            </a:xfrm>
            <a:prstGeom prst="rect">
              <a:avLst/>
            </a:prstGeom>
            <a:noFill/>
            <a:ln>
              <a:noFill/>
            </a:ln>
          </p:spPr>
        </p:pic>
      </p:grpSp>
      <p:grpSp>
        <p:nvGrpSpPr>
          <p:cNvPr id="1808" name="Google Shape;1808;p124"/>
          <p:cNvGrpSpPr/>
          <p:nvPr/>
        </p:nvGrpSpPr>
        <p:grpSpPr>
          <a:xfrm>
            <a:off x="5249847" y="2446002"/>
            <a:ext cx="785042" cy="1295172"/>
            <a:chOff x="3688843" y="2272594"/>
            <a:chExt cx="1734133" cy="2860994"/>
          </a:xfrm>
        </p:grpSpPr>
        <p:pic>
          <p:nvPicPr>
            <p:cNvPr id="1809" name="Google Shape;1809;p124" descr="A close up of a logo&#10;&#10;Description automatically generated"/>
            <p:cNvPicPr preferRelativeResize="0"/>
            <p:nvPr/>
          </p:nvPicPr>
          <p:blipFill rotWithShape="1">
            <a:blip r:embed="rId17">
              <a:alphaModFix/>
            </a:blip>
            <a:srcRect/>
            <a:stretch/>
          </p:blipFill>
          <p:spPr>
            <a:xfrm>
              <a:off x="3760354" y="2981961"/>
              <a:ext cx="1662621" cy="2151628"/>
            </a:xfrm>
            <a:prstGeom prst="rect">
              <a:avLst/>
            </a:prstGeom>
            <a:noFill/>
            <a:ln>
              <a:noFill/>
            </a:ln>
          </p:spPr>
        </p:pic>
        <p:pic>
          <p:nvPicPr>
            <p:cNvPr id="1810" name="Google Shape;1810;p124" descr="A person posing for the camera&#10;&#10;Description automatically generated"/>
            <p:cNvPicPr preferRelativeResize="0"/>
            <p:nvPr/>
          </p:nvPicPr>
          <p:blipFill rotWithShape="1">
            <a:blip r:embed="rId18">
              <a:alphaModFix/>
            </a:blip>
            <a:srcRect/>
            <a:stretch/>
          </p:blipFill>
          <p:spPr>
            <a:xfrm rot="1062587">
              <a:off x="4572956" y="2392872"/>
              <a:ext cx="598956" cy="808590"/>
            </a:xfrm>
            <a:prstGeom prst="rect">
              <a:avLst/>
            </a:prstGeom>
            <a:noFill/>
            <a:ln>
              <a:noFill/>
            </a:ln>
          </p:spPr>
        </p:pic>
        <p:pic>
          <p:nvPicPr>
            <p:cNvPr id="1811" name="Google Shape;1811;p124" descr="A person posing for the camera&#10;&#10;Description automatically generated"/>
            <p:cNvPicPr preferRelativeResize="0"/>
            <p:nvPr/>
          </p:nvPicPr>
          <p:blipFill rotWithShape="1">
            <a:blip r:embed="rId18">
              <a:alphaModFix/>
            </a:blip>
            <a:srcRect/>
            <a:stretch/>
          </p:blipFill>
          <p:spPr>
            <a:xfrm rot="-1094389" flipH="1">
              <a:off x="3919232" y="2405950"/>
              <a:ext cx="598955" cy="808590"/>
            </a:xfrm>
            <a:prstGeom prst="rect">
              <a:avLst/>
            </a:prstGeom>
            <a:noFill/>
            <a:ln>
              <a:noFill/>
            </a:ln>
          </p:spPr>
        </p:pic>
        <p:pic>
          <p:nvPicPr>
            <p:cNvPr id="1812" name="Google Shape;1812;p124" descr="A close up of a logo&#10;&#10;Description automatically generated"/>
            <p:cNvPicPr preferRelativeResize="0"/>
            <p:nvPr/>
          </p:nvPicPr>
          <p:blipFill rotWithShape="1">
            <a:blip r:embed="rId19">
              <a:alphaModFix/>
            </a:blip>
            <a:srcRect/>
            <a:stretch/>
          </p:blipFill>
          <p:spPr>
            <a:xfrm flipH="1">
              <a:off x="4647272" y="2320931"/>
              <a:ext cx="712264" cy="425308"/>
            </a:xfrm>
            <a:prstGeom prst="rect">
              <a:avLst/>
            </a:prstGeom>
            <a:noFill/>
            <a:ln>
              <a:noFill/>
            </a:ln>
          </p:spPr>
        </p:pic>
        <p:pic>
          <p:nvPicPr>
            <p:cNvPr id="1813" name="Google Shape;1813;p124" descr="A close up of a logo&#10;&#10;Description automatically generated"/>
            <p:cNvPicPr preferRelativeResize="0"/>
            <p:nvPr/>
          </p:nvPicPr>
          <p:blipFill rotWithShape="1">
            <a:blip r:embed="rId19">
              <a:alphaModFix/>
            </a:blip>
            <a:srcRect/>
            <a:stretch/>
          </p:blipFill>
          <p:spPr>
            <a:xfrm rot="-578799">
              <a:off x="3719138" y="2332864"/>
              <a:ext cx="755223" cy="425307"/>
            </a:xfrm>
            <a:prstGeom prst="rect">
              <a:avLst/>
            </a:prstGeom>
            <a:noFill/>
            <a:ln>
              <a:noFill/>
            </a:ln>
          </p:spPr>
        </p:pic>
      </p:grpSp>
      <p:grpSp>
        <p:nvGrpSpPr>
          <p:cNvPr id="1814" name="Google Shape;1814;p124"/>
          <p:cNvGrpSpPr/>
          <p:nvPr/>
        </p:nvGrpSpPr>
        <p:grpSpPr>
          <a:xfrm>
            <a:off x="7028648" y="2468494"/>
            <a:ext cx="1907847" cy="1072193"/>
            <a:chOff x="108207" y="2160977"/>
            <a:chExt cx="3679550" cy="2067875"/>
          </a:xfrm>
        </p:grpSpPr>
        <p:grpSp>
          <p:nvGrpSpPr>
            <p:cNvPr id="1815" name="Google Shape;1815;p124"/>
            <p:cNvGrpSpPr/>
            <p:nvPr/>
          </p:nvGrpSpPr>
          <p:grpSpPr>
            <a:xfrm>
              <a:off x="311505" y="2348028"/>
              <a:ext cx="2681808" cy="1369122"/>
              <a:chOff x="601613" y="1247312"/>
              <a:chExt cx="5245077" cy="2911787"/>
            </a:xfrm>
          </p:grpSpPr>
          <p:pic>
            <p:nvPicPr>
              <p:cNvPr id="1816" name="Google Shape;1816;p124" descr="clipped result image"/>
              <p:cNvPicPr preferRelativeResize="0"/>
              <p:nvPr/>
            </p:nvPicPr>
            <p:blipFill rotWithShape="1">
              <a:blip r:embed="rId20">
                <a:alphaModFix/>
              </a:blip>
              <a:srcRect r="13262"/>
              <a:stretch/>
            </p:blipFill>
            <p:spPr>
              <a:xfrm rot="-4166466" flipH="1">
                <a:off x="5536341" y="1562270"/>
                <a:ext cx="223068" cy="316685"/>
              </a:xfrm>
              <a:prstGeom prst="rect">
                <a:avLst/>
              </a:prstGeom>
              <a:noFill/>
              <a:ln>
                <a:noFill/>
              </a:ln>
            </p:spPr>
          </p:pic>
          <p:pic>
            <p:nvPicPr>
              <p:cNvPr id="1817" name="Google Shape;1817;p124" descr="clipped result image"/>
              <p:cNvPicPr preferRelativeResize="0"/>
              <p:nvPr/>
            </p:nvPicPr>
            <p:blipFill rotWithShape="1">
              <a:blip r:embed="rId21">
                <a:alphaModFix/>
              </a:blip>
              <a:srcRect/>
              <a:stretch/>
            </p:blipFill>
            <p:spPr>
              <a:xfrm>
                <a:off x="601613" y="1247312"/>
                <a:ext cx="5245077" cy="2911787"/>
              </a:xfrm>
              <a:prstGeom prst="rect">
                <a:avLst/>
              </a:prstGeom>
              <a:noFill/>
              <a:ln>
                <a:noFill/>
              </a:ln>
            </p:spPr>
          </p:pic>
        </p:grpSp>
        <p:pic>
          <p:nvPicPr>
            <p:cNvPr id="1818" name="Google Shape;1818;p124" descr="A close up of a fence&#10;&#10;Description automatically generated"/>
            <p:cNvPicPr preferRelativeResize="0"/>
            <p:nvPr/>
          </p:nvPicPr>
          <p:blipFill rotWithShape="1">
            <a:blip r:embed="rId22">
              <a:alphaModFix amt="50000"/>
            </a:blip>
            <a:srcRect l="2678" r="6222"/>
            <a:stretch/>
          </p:blipFill>
          <p:spPr>
            <a:xfrm>
              <a:off x="108207" y="2160977"/>
              <a:ext cx="3679550" cy="2067875"/>
            </a:xfrm>
            <a:prstGeom prst="rect">
              <a:avLst/>
            </a:prstGeom>
            <a:noFill/>
            <a:ln>
              <a:noFill/>
            </a:ln>
          </p:spPr>
        </p:pic>
      </p:grpSp>
      <p:grpSp>
        <p:nvGrpSpPr>
          <p:cNvPr id="1819" name="Google Shape;1819;p124"/>
          <p:cNvGrpSpPr/>
          <p:nvPr/>
        </p:nvGrpSpPr>
        <p:grpSpPr>
          <a:xfrm>
            <a:off x="7170871" y="3508489"/>
            <a:ext cx="1623428" cy="1323882"/>
            <a:chOff x="275475" y="3833275"/>
            <a:chExt cx="3444575" cy="2809000"/>
          </a:xfrm>
        </p:grpSpPr>
        <p:pic>
          <p:nvPicPr>
            <p:cNvPr id="1820" name="Google Shape;1820;p124" descr="clipped result image"/>
            <p:cNvPicPr preferRelativeResize="0"/>
            <p:nvPr/>
          </p:nvPicPr>
          <p:blipFill rotWithShape="1">
            <a:blip r:embed="rId23">
              <a:alphaModFix/>
            </a:blip>
            <a:srcRect/>
            <a:stretch/>
          </p:blipFill>
          <p:spPr>
            <a:xfrm>
              <a:off x="275475" y="3833275"/>
              <a:ext cx="3444575" cy="2809000"/>
            </a:xfrm>
            <a:prstGeom prst="rect">
              <a:avLst/>
            </a:prstGeom>
            <a:noFill/>
            <a:ln>
              <a:noFill/>
            </a:ln>
            <a:effectLst>
              <a:outerShdw blurRad="57150" dist="19050" dir="5400000" algn="bl" rotWithShape="0">
                <a:srgbClr val="000000">
                  <a:alpha val="49800"/>
                </a:srgbClr>
              </a:outerShdw>
            </a:effectLst>
          </p:spPr>
        </p:pic>
        <p:pic>
          <p:nvPicPr>
            <p:cNvPr id="1821" name="Google Shape;1821;p124" descr="clipped result image"/>
            <p:cNvPicPr preferRelativeResize="0"/>
            <p:nvPr/>
          </p:nvPicPr>
          <p:blipFill rotWithShape="1">
            <a:blip r:embed="rId24">
              <a:alphaModFix/>
            </a:blip>
            <a:srcRect/>
            <a:stretch/>
          </p:blipFill>
          <p:spPr>
            <a:xfrm>
              <a:off x="1887066" y="5002791"/>
              <a:ext cx="1337200" cy="1343026"/>
            </a:xfrm>
            <a:prstGeom prst="rect">
              <a:avLst/>
            </a:prstGeom>
            <a:noFill/>
            <a:ln>
              <a:noFill/>
            </a:ln>
            <a:effectLst>
              <a:outerShdw blurRad="57150" dist="19050" dir="5400000" algn="bl" rotWithShape="0">
                <a:srgbClr val="000000">
                  <a:alpha val="49800"/>
                </a:srgbClr>
              </a:outerShdw>
            </a:effectLst>
          </p:spPr>
        </p:pic>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graphicFrame>
        <p:nvGraphicFramePr>
          <p:cNvPr id="1826" name="Google Shape;1826;p125"/>
          <p:cNvGraphicFramePr/>
          <p:nvPr/>
        </p:nvGraphicFramePr>
        <p:xfrm>
          <a:off x="175223" y="386559"/>
          <a:ext cx="8793575" cy="27661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Oxybutynin (Ditropan)</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bl>
          </a:graphicData>
        </a:graphic>
      </p:graphicFrame>
      <p:sp>
        <p:nvSpPr>
          <p:cNvPr id="1827" name="Google Shape;1827;p125"/>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828" name="Google Shape;1828;p125"/>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graphicFrame>
        <p:nvGraphicFramePr>
          <p:cNvPr id="1833" name="Google Shape;1833;p126"/>
          <p:cNvGraphicFramePr/>
          <p:nvPr/>
        </p:nvGraphicFramePr>
        <p:xfrm>
          <a:off x="175223" y="386559"/>
          <a:ext cx="3000000" cy="3000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Oxybutynin (Ditropan)</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bl>
          </a:graphicData>
        </a:graphic>
      </p:graphicFrame>
      <p:sp>
        <p:nvSpPr>
          <p:cNvPr id="1834" name="Google Shape;1834;p126"/>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835" name="Google Shape;1835;p126"/>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graphicFrame>
        <p:nvGraphicFramePr>
          <p:cNvPr id="1840" name="Google Shape;1840;p127"/>
          <p:cNvGraphicFramePr/>
          <p:nvPr/>
        </p:nvGraphicFramePr>
        <p:xfrm>
          <a:off x="175223" y="386559"/>
          <a:ext cx="8793575" cy="34519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Oxybutynin (Ditropan)</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Amantadine (Symmetrel)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sng" strike="noStrike" cap="none">
                          <a:highlight>
                            <a:srgbClr val="FFFF00"/>
                          </a:highlight>
                        </a:rPr>
                        <a:t>Atrop</a:t>
                      </a:r>
                      <a:r>
                        <a:rPr lang="en" sz="1250" u="none" strike="noStrike" cap="none">
                          <a:highlight>
                            <a:srgbClr val="FFFF00"/>
                          </a:highlight>
                        </a:rPr>
                        <a:t>ine eye drops</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bl>
          </a:graphicData>
        </a:graphic>
      </p:graphicFrame>
      <p:sp>
        <p:nvSpPr>
          <p:cNvPr id="1841" name="Google Shape;1841;p127"/>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842" name="Google Shape;1842;p127"/>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graphicFrame>
        <p:nvGraphicFramePr>
          <p:cNvPr id="1847" name="Google Shape;1847;p128"/>
          <p:cNvGraphicFramePr/>
          <p:nvPr/>
        </p:nvGraphicFramePr>
        <p:xfrm>
          <a:off x="175223" y="386559"/>
          <a:ext cx="8793575" cy="34519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Oxybutynin (Ditropan)</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Amantadine (Symmetrel)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sng" strike="noStrike" cap="none">
                          <a:highlight>
                            <a:srgbClr val="FFFF00"/>
                          </a:highlight>
                        </a:rPr>
                        <a:t>Atrop</a:t>
                      </a:r>
                      <a:r>
                        <a:rPr lang="en" sz="1250" u="none" strike="noStrike" cap="none">
                          <a:highlight>
                            <a:srgbClr val="FFFF00"/>
                          </a:highlight>
                        </a:rPr>
                        <a:t>ine eye drops</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Ipr</a:t>
                      </a:r>
                      <a:r>
                        <a:rPr lang="en" sz="1250" u="sng" strike="noStrike" cap="none"/>
                        <a:t>atropi</a:t>
                      </a:r>
                      <a:r>
                        <a:rPr lang="en" sz="1250" u="none" strike="noStrike" cap="none"/>
                        <a:t>um inhaler (</a:t>
                      </a:r>
                      <a:r>
                        <a:rPr lang="en" sz="1250" u="sng" strike="noStrike" cap="none"/>
                        <a:t>Atro</a:t>
                      </a:r>
                      <a:r>
                        <a:rPr lang="en" sz="1250" u="none" strike="noStrike" cap="none"/>
                        <a:t>vent)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Note that ipr</a:t>
                      </a:r>
                      <a:r>
                        <a:rPr lang="en" sz="1250" b="1" u="sng" strike="noStrike" cap="none"/>
                        <a:t>atrop</a:t>
                      </a:r>
                      <a:r>
                        <a:rPr lang="en" sz="1250" u="sng" strike="noStrike" cap="none"/>
                        <a:t>i</a:t>
                      </a:r>
                      <a:r>
                        <a:rPr lang="en" sz="1250" u="none" strike="noStrike" cap="none"/>
                        <a:t>um is like an inhaled form of </a:t>
                      </a:r>
                      <a:r>
                        <a:rPr lang="en" sz="1250" b="1" u="sng" strike="noStrike" cap="none"/>
                        <a:t>atrop</a:t>
                      </a:r>
                      <a:r>
                        <a:rPr lang="en" sz="1250" u="sng" strike="noStrike" cap="none"/>
                        <a:t>i</a:t>
                      </a:r>
                      <a:r>
                        <a:rPr lang="en" sz="1250" u="none" strike="noStrike" cap="none"/>
                        <a:t>ne (the strongest anticholinergic)</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bl>
          </a:graphicData>
        </a:graphic>
      </p:graphicFrame>
      <p:sp>
        <p:nvSpPr>
          <p:cNvPr id="1848" name="Google Shape;1848;p128"/>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849" name="Google Shape;1849;p128"/>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853"/>
        <p:cNvGrpSpPr/>
        <p:nvPr/>
      </p:nvGrpSpPr>
      <p:grpSpPr>
        <a:xfrm>
          <a:off x="0" y="0"/>
          <a:ext cx="0" cy="0"/>
          <a:chOff x="0" y="0"/>
          <a:chExt cx="0" cy="0"/>
        </a:xfrm>
      </p:grpSpPr>
      <p:graphicFrame>
        <p:nvGraphicFramePr>
          <p:cNvPr id="1854" name="Google Shape;1854;p129"/>
          <p:cNvGraphicFramePr/>
          <p:nvPr/>
        </p:nvGraphicFramePr>
        <p:xfrm>
          <a:off x="175223" y="386559"/>
          <a:ext cx="8793575" cy="34519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Oxybutynin (Ditropan)</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Amantadine (Symmetrel)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sng" strike="noStrike" cap="none">
                          <a:highlight>
                            <a:srgbClr val="FFFF00"/>
                          </a:highlight>
                        </a:rPr>
                        <a:t>Atrop</a:t>
                      </a:r>
                      <a:r>
                        <a:rPr lang="en" sz="1250" u="none" strike="noStrike" cap="none">
                          <a:highlight>
                            <a:srgbClr val="FFFF00"/>
                          </a:highlight>
                        </a:rPr>
                        <a:t>ine eye drops</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Ipr</a:t>
                      </a:r>
                      <a:r>
                        <a:rPr lang="en" sz="1250" u="sng" strike="noStrike" cap="none"/>
                        <a:t>atropi</a:t>
                      </a:r>
                      <a:r>
                        <a:rPr lang="en" sz="1250" u="none" strike="noStrike" cap="none"/>
                        <a:t>um inhaler (</a:t>
                      </a:r>
                      <a:r>
                        <a:rPr lang="en" sz="1250" u="sng" strike="noStrike" cap="none"/>
                        <a:t>Atro</a:t>
                      </a:r>
                      <a:r>
                        <a:rPr lang="en" sz="1250" u="none" strike="noStrike" cap="none"/>
                        <a:t>vent)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Note that ipr</a:t>
                      </a:r>
                      <a:r>
                        <a:rPr lang="en" sz="1250" u="sng" strike="noStrike" cap="none"/>
                        <a:t>atropi</a:t>
                      </a:r>
                      <a:r>
                        <a:rPr lang="en" sz="1250" u="none" strike="noStrike" cap="none"/>
                        <a:t>um is like an inhaled form of </a:t>
                      </a:r>
                      <a:r>
                        <a:rPr lang="en" sz="1250" u="sng" strike="noStrike" cap="none"/>
                        <a:t>atropi</a:t>
                      </a:r>
                      <a:r>
                        <a:rPr lang="en" sz="1250" u="none" strike="noStrike" cap="none"/>
                        <a:t>ne (the strongest anticholinergic)</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Glycopyrrolate (Robinul)</a:t>
                      </a:r>
                      <a:r>
                        <a:rPr lang="en" sz="1250" u="none" strike="noStrike" cap="none"/>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*Strong anticholinergic but does not cross blood-brain barrier</a:t>
                      </a:r>
                      <a:r>
                        <a:rPr lang="en" sz="1250"/>
                        <a:t>; Therefore it causes constipation but not cognitive problems. </a:t>
                      </a: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bl>
          </a:graphicData>
        </a:graphic>
      </p:graphicFrame>
      <p:sp>
        <p:nvSpPr>
          <p:cNvPr id="1855" name="Google Shape;1855;p129"/>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856" name="Google Shape;1856;p129"/>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graphicFrame>
        <p:nvGraphicFramePr>
          <p:cNvPr id="1861" name="Google Shape;1861;p130"/>
          <p:cNvGraphicFramePr/>
          <p:nvPr/>
        </p:nvGraphicFramePr>
        <p:xfrm>
          <a:off x="175223" y="386559"/>
          <a:ext cx="8793575" cy="37148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Oxybutynin (Ditropan)</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Amantadine (Symmetrel)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sng" strike="noStrike" cap="none">
                          <a:highlight>
                            <a:srgbClr val="FFFF00"/>
                          </a:highlight>
                        </a:rPr>
                        <a:t>Atrop</a:t>
                      </a:r>
                      <a:r>
                        <a:rPr lang="en" sz="1250" u="none" strike="noStrike" cap="none">
                          <a:highlight>
                            <a:srgbClr val="FFFF00"/>
                          </a:highlight>
                        </a:rPr>
                        <a:t>ine eye drops</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Ipr</a:t>
                      </a:r>
                      <a:r>
                        <a:rPr lang="en" sz="1250" u="sng" strike="noStrike" cap="none"/>
                        <a:t>atropi</a:t>
                      </a:r>
                      <a:r>
                        <a:rPr lang="en" sz="1250" u="none" strike="noStrike" cap="none"/>
                        <a:t>um inhaler (</a:t>
                      </a:r>
                      <a:r>
                        <a:rPr lang="en" sz="1250" u="sng" strike="noStrike" cap="none"/>
                        <a:t>Atro</a:t>
                      </a:r>
                      <a:r>
                        <a:rPr lang="en" sz="1250" u="none" strike="noStrike" cap="none"/>
                        <a:t>vent)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Note that ipr</a:t>
                      </a:r>
                      <a:r>
                        <a:rPr lang="en" sz="1250" u="sng" strike="noStrike" cap="none"/>
                        <a:t>atropi</a:t>
                      </a:r>
                      <a:r>
                        <a:rPr lang="en" sz="1250" u="none" strike="noStrike" cap="none"/>
                        <a:t>um is like an inhaled form of </a:t>
                      </a:r>
                      <a:r>
                        <a:rPr lang="en" sz="1250" u="sng" strike="noStrike" cap="none"/>
                        <a:t>atropi</a:t>
                      </a:r>
                      <a:r>
                        <a:rPr lang="en" sz="1250" u="none" strike="noStrike" cap="none"/>
                        <a:t>ne (the strongest anticholinergic)</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Glycopyrrolate (Robinul)</a:t>
                      </a:r>
                      <a:r>
                        <a:rPr lang="en" sz="1250" u="none" strike="noStrike" cap="none"/>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*Strong anticholinergic but does not cross blood-brain barrier</a:t>
                      </a:r>
                      <a:r>
                        <a:rPr lang="en" sz="1250"/>
                        <a:t>; Therefore it causes constipation but not cognitive problems. </a:t>
                      </a: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2212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Muscle relaxants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lnT w="9525" cap="flat" cmpd="sng">
                      <a:solidFill>
                        <a:srgbClr val="999999"/>
                      </a:solidFill>
                      <a:prstDash val="solid"/>
                      <a:round/>
                      <a:headEnd type="none" w="sm" len="sm"/>
                      <a:tailEnd type="none" w="sm" len="sm"/>
                    </a:lnT>
                  </a:tcPr>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4"/>
                  </a:ext>
                </a:extLst>
              </a:tr>
            </a:tbl>
          </a:graphicData>
        </a:graphic>
      </p:graphicFrame>
      <p:sp>
        <p:nvSpPr>
          <p:cNvPr id="1862" name="Google Shape;1862;p130"/>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863" name="Google Shape;1863;p130"/>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graphicFrame>
        <p:nvGraphicFramePr>
          <p:cNvPr id="1868" name="Google Shape;1868;p131"/>
          <p:cNvGraphicFramePr/>
          <p:nvPr/>
        </p:nvGraphicFramePr>
        <p:xfrm>
          <a:off x="175223" y="386559"/>
          <a:ext cx="3000000" cy="3000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Oxybutynin (Ditropan)</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Amantadine (Symmetrel)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sng" strike="noStrike" cap="none">
                          <a:highlight>
                            <a:srgbClr val="FFFF00"/>
                          </a:highlight>
                        </a:rPr>
                        <a:t>Atrop</a:t>
                      </a:r>
                      <a:r>
                        <a:rPr lang="en" sz="1250" u="none" strike="noStrike" cap="none">
                          <a:highlight>
                            <a:srgbClr val="FFFF00"/>
                          </a:highlight>
                        </a:rPr>
                        <a:t>ine eye drops</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Ipr</a:t>
                      </a:r>
                      <a:r>
                        <a:rPr lang="en" sz="1250" u="sng" strike="noStrike" cap="none"/>
                        <a:t>atropi</a:t>
                      </a:r>
                      <a:r>
                        <a:rPr lang="en" sz="1250" u="none" strike="noStrike" cap="none"/>
                        <a:t>um inhaler (</a:t>
                      </a:r>
                      <a:r>
                        <a:rPr lang="en" sz="1250" u="sng" strike="noStrike" cap="none"/>
                        <a:t>Atro</a:t>
                      </a:r>
                      <a:r>
                        <a:rPr lang="en" sz="1250" u="none" strike="noStrike" cap="none"/>
                        <a:t>vent)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Note that ipr</a:t>
                      </a:r>
                      <a:r>
                        <a:rPr lang="en" sz="1250" u="sng" strike="noStrike" cap="none"/>
                        <a:t>atropi</a:t>
                      </a:r>
                      <a:r>
                        <a:rPr lang="en" sz="1250" u="none" strike="noStrike" cap="none"/>
                        <a:t>um is like an inhaled form of </a:t>
                      </a:r>
                      <a:r>
                        <a:rPr lang="en" sz="1250" u="sng" strike="noStrike" cap="none"/>
                        <a:t>atropi</a:t>
                      </a:r>
                      <a:r>
                        <a:rPr lang="en" sz="1250" u="none" strike="noStrike" cap="none"/>
                        <a:t>ne (the strongest anticholinergic)</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Glycopyrrolate (Robinul)</a:t>
                      </a:r>
                      <a:r>
                        <a:rPr lang="en" sz="1250">
                          <a:solidFill>
                            <a:schemeClr val="dk1"/>
                          </a:solidFill>
                        </a:rPr>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*Strong anticholinergic but does not cross blood-brain barrier</a:t>
                      </a:r>
                      <a:r>
                        <a:rPr lang="en" sz="1250"/>
                        <a:t>; Therefore it causes constipation but not cognitive problems. </a:t>
                      </a: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2212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Muscle relaxants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Carisoprodol (Soma)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Orphenadrine (Norflex)</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lnT w="9525" cap="flat" cmpd="sng">
                      <a:solidFill>
                        <a:srgbClr val="999999"/>
                      </a:solidFill>
                      <a:prstDash val="solid"/>
                      <a:round/>
                      <a:headEnd type="none" w="sm" len="sm"/>
                      <a:tailEnd type="none" w="sm" len="sm"/>
                    </a:lnT>
                  </a:tcPr>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4"/>
                  </a:ext>
                </a:extLst>
              </a:tr>
            </a:tbl>
          </a:graphicData>
        </a:graphic>
      </p:graphicFrame>
      <p:sp>
        <p:nvSpPr>
          <p:cNvPr id="1869" name="Google Shape;1869;p131"/>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870" name="Google Shape;1870;p131"/>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4"/>
          <p:cNvPicPr preferRelativeResize="0"/>
          <p:nvPr/>
        </p:nvPicPr>
        <p:blipFill rotWithShape="1">
          <a:blip r:embed="rId3">
            <a:alphaModFix/>
          </a:blip>
          <a:srcRect r="12395" b="7063"/>
          <a:stretch/>
        </p:blipFill>
        <p:spPr>
          <a:xfrm>
            <a:off x="2315625" y="85975"/>
            <a:ext cx="6535398" cy="4884927"/>
          </a:xfrm>
          <a:prstGeom prst="rect">
            <a:avLst/>
          </a:prstGeom>
          <a:noFill/>
          <a:ln>
            <a:noFill/>
          </a:ln>
        </p:spPr>
      </p:pic>
      <p:sp>
        <p:nvSpPr>
          <p:cNvPr id="144" name="Google Shape;144;p24"/>
          <p:cNvSpPr txBox="1"/>
          <p:nvPr/>
        </p:nvSpPr>
        <p:spPr>
          <a:xfrm>
            <a:off x="152400" y="152400"/>
            <a:ext cx="2034300" cy="421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222222"/>
                </a:solidFill>
                <a:highlight>
                  <a:srgbClr val="FFFFFF"/>
                </a:highlight>
              </a:rPr>
              <a:t>Alzheimer’s dementia is caused by plaques and tangles:</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r>
              <a:rPr lang="en" sz="1900">
                <a:solidFill>
                  <a:srgbClr val="222222"/>
                </a:solidFill>
                <a:highlight>
                  <a:srgbClr val="FFFF00"/>
                </a:highlight>
              </a:rPr>
              <a:t>β-amyloid (Aβ) plaques</a:t>
            </a:r>
            <a:r>
              <a:rPr lang="en" sz="1900">
                <a:solidFill>
                  <a:srgbClr val="222222"/>
                </a:solidFill>
                <a:highlight>
                  <a:schemeClr val="lt1"/>
                </a:highlight>
              </a:rPr>
              <a:t> </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r>
              <a:rPr lang="en" sz="1900">
                <a:solidFill>
                  <a:srgbClr val="222222"/>
                </a:solidFill>
                <a:highlight>
                  <a:srgbClr val="FF00FF"/>
                </a:highlight>
              </a:rPr>
              <a:t>neurofibrillary tangles (NFTs) composed of tau protein</a:t>
            </a:r>
            <a:endParaRPr sz="2000">
              <a:solidFill>
                <a:schemeClr val="dk1"/>
              </a:solidFill>
              <a:highlight>
                <a:srgbClr val="FF00FF"/>
              </a:highlight>
            </a:endParaRPr>
          </a:p>
          <a:p>
            <a:pPr marL="0" lvl="0" indent="0" algn="l" rtl="0">
              <a:spcBef>
                <a:spcPts val="0"/>
              </a:spcBef>
              <a:spcAft>
                <a:spcPts val="0"/>
              </a:spcAft>
              <a:buNone/>
            </a:pPr>
            <a:endParaRPr sz="1500">
              <a:solidFill>
                <a:srgbClr val="222222"/>
              </a:solidFill>
              <a:highlight>
                <a:srgbClr val="FFFFFF"/>
              </a:highlight>
            </a:endParaRPr>
          </a:p>
        </p:txBody>
      </p:sp>
      <p:sp>
        <p:nvSpPr>
          <p:cNvPr id="145" name="Google Shape;145;p24"/>
          <p:cNvSpPr txBox="1"/>
          <p:nvPr/>
        </p:nvSpPr>
        <p:spPr>
          <a:xfrm>
            <a:off x="191575" y="4931725"/>
            <a:ext cx="8896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222222"/>
                </a:solidFill>
                <a:highlight>
                  <a:srgbClr val="FFFFFF"/>
                </a:highlight>
              </a:rPr>
              <a:t>Sehar, U., Rawat, P., Reddy, A. P., Kopel, J., &amp; Reddy, P. H. (2022). Amyloid beta in aging and Alzheimer’s disease. </a:t>
            </a:r>
            <a:r>
              <a:rPr lang="en" sz="800" i="1">
                <a:solidFill>
                  <a:srgbClr val="222222"/>
                </a:solidFill>
                <a:highlight>
                  <a:srgbClr val="FFFFFF"/>
                </a:highlight>
              </a:rPr>
              <a:t>International journal of molecular sciences</a:t>
            </a:r>
            <a:r>
              <a:rPr lang="en" sz="800">
                <a:solidFill>
                  <a:srgbClr val="222222"/>
                </a:solidFill>
                <a:highlight>
                  <a:srgbClr val="FFFFFF"/>
                </a:highlight>
              </a:rPr>
              <a:t>, </a:t>
            </a:r>
            <a:r>
              <a:rPr lang="en" sz="800" i="1">
                <a:solidFill>
                  <a:srgbClr val="222222"/>
                </a:solidFill>
                <a:highlight>
                  <a:srgbClr val="FFFFFF"/>
                </a:highlight>
              </a:rPr>
              <a:t>23</a:t>
            </a:r>
            <a:r>
              <a:rPr lang="en" sz="800">
                <a:solidFill>
                  <a:srgbClr val="222222"/>
                </a:solidFill>
                <a:highlight>
                  <a:srgbClr val="FFFFFF"/>
                </a:highlight>
              </a:rPr>
              <a:t>(21), 12924.</a:t>
            </a:r>
            <a:endParaRPr sz="800"/>
          </a:p>
        </p:txBody>
      </p:sp>
      <p:sp>
        <p:nvSpPr>
          <p:cNvPr id="146" name="Google Shape;146;p24"/>
          <p:cNvSpPr/>
          <p:nvPr/>
        </p:nvSpPr>
        <p:spPr>
          <a:xfrm>
            <a:off x="5320125" y="85975"/>
            <a:ext cx="784200" cy="784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 name="Google Shape;147;p24"/>
          <p:cNvSpPr/>
          <p:nvPr/>
        </p:nvSpPr>
        <p:spPr>
          <a:xfrm>
            <a:off x="4702425" y="641075"/>
            <a:ext cx="784200" cy="784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p24"/>
          <p:cNvSpPr/>
          <p:nvPr/>
        </p:nvSpPr>
        <p:spPr>
          <a:xfrm>
            <a:off x="4883100" y="4078800"/>
            <a:ext cx="784200" cy="784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 name="Google Shape;149;p24"/>
          <p:cNvSpPr/>
          <p:nvPr/>
        </p:nvSpPr>
        <p:spPr>
          <a:xfrm>
            <a:off x="6307225" y="2352905"/>
            <a:ext cx="509700" cy="307800"/>
          </a:xfrm>
          <a:prstGeom prst="ellipse">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0" name="Google Shape;150;p24"/>
          <p:cNvSpPr/>
          <p:nvPr/>
        </p:nvSpPr>
        <p:spPr>
          <a:xfrm>
            <a:off x="4509625" y="3119975"/>
            <a:ext cx="784200" cy="370200"/>
          </a:xfrm>
          <a:prstGeom prst="ellipse">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1" name="Google Shape;151;p24"/>
          <p:cNvSpPr txBox="1"/>
          <p:nvPr/>
        </p:nvSpPr>
        <p:spPr>
          <a:xfrm rot="-1201975">
            <a:off x="5576235" y="2139818"/>
            <a:ext cx="2034389" cy="5541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222222"/>
                </a:solidFill>
              </a:rPr>
              <a:t>What’s</a:t>
            </a:r>
            <a:endParaRPr sz="1200">
              <a:solidFill>
                <a:srgbClr val="222222"/>
              </a:solidFill>
            </a:endParaRPr>
          </a:p>
          <a:p>
            <a:pPr marL="0" lvl="0" indent="0" algn="l" rtl="0">
              <a:spcBef>
                <a:spcPts val="0"/>
              </a:spcBef>
              <a:spcAft>
                <a:spcPts val="0"/>
              </a:spcAft>
              <a:buNone/>
            </a:pPr>
            <a:r>
              <a:rPr lang="en" sz="1200" b="1">
                <a:solidFill>
                  <a:schemeClr val="lt1"/>
                </a:solidFill>
              </a:rPr>
              <a:t> this?</a:t>
            </a:r>
            <a:endParaRPr sz="800" b="1">
              <a:solidFill>
                <a:schemeClr val="lt1"/>
              </a:solidFill>
            </a:endParaRPr>
          </a:p>
        </p:txBody>
      </p:sp>
      <p:cxnSp>
        <p:nvCxnSpPr>
          <p:cNvPr id="152" name="Google Shape;152;p24"/>
          <p:cNvCxnSpPr/>
          <p:nvPr/>
        </p:nvCxnSpPr>
        <p:spPr>
          <a:xfrm>
            <a:off x="5560425" y="1704600"/>
            <a:ext cx="303600" cy="830100"/>
          </a:xfrm>
          <a:prstGeom prst="straightConnector1">
            <a:avLst/>
          </a:prstGeom>
          <a:noFill/>
          <a:ln w="76200" cap="flat" cmpd="sng">
            <a:solidFill>
              <a:srgbClr val="6AA84F"/>
            </a:solidFill>
            <a:prstDash val="solid"/>
            <a:round/>
            <a:headEnd type="none" w="med" len="med"/>
            <a:tailEnd type="triangle" w="med" len="med"/>
          </a:ln>
        </p:spPr>
      </p:cxnSp>
      <p:cxnSp>
        <p:nvCxnSpPr>
          <p:cNvPr id="153" name="Google Shape;153;p24"/>
          <p:cNvCxnSpPr/>
          <p:nvPr/>
        </p:nvCxnSpPr>
        <p:spPr>
          <a:xfrm rot="10800000">
            <a:off x="6040250" y="2809275"/>
            <a:ext cx="378000" cy="748200"/>
          </a:xfrm>
          <a:prstGeom prst="straightConnector1">
            <a:avLst/>
          </a:prstGeom>
          <a:noFill/>
          <a:ln w="76200" cap="flat" cmpd="sng">
            <a:solidFill>
              <a:srgbClr val="6AA84F"/>
            </a:solidFill>
            <a:prstDash val="solid"/>
            <a:round/>
            <a:headEnd type="none" w="med" len="med"/>
            <a:tailEnd type="triangle" w="med" len="med"/>
          </a:ln>
        </p:spPr>
      </p:cxn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graphicFrame>
        <p:nvGraphicFramePr>
          <p:cNvPr id="1875" name="Google Shape;1875;p132"/>
          <p:cNvGraphicFramePr/>
          <p:nvPr/>
        </p:nvGraphicFramePr>
        <p:xfrm>
          <a:off x="175223" y="386559"/>
          <a:ext cx="8793575" cy="40577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Oxybutynin (Ditropan)</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Amantadine (Symmetrel)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sng" strike="noStrike" cap="none">
                          <a:highlight>
                            <a:srgbClr val="FFFF00"/>
                          </a:highlight>
                        </a:rPr>
                        <a:t>Atrop</a:t>
                      </a:r>
                      <a:r>
                        <a:rPr lang="en" sz="1250" u="none" strike="noStrike" cap="none">
                          <a:highlight>
                            <a:srgbClr val="FFFF00"/>
                          </a:highlight>
                        </a:rPr>
                        <a:t>ine eye drops</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Ipr</a:t>
                      </a:r>
                      <a:r>
                        <a:rPr lang="en" sz="1250" u="sng" strike="noStrike" cap="none"/>
                        <a:t>atropi</a:t>
                      </a:r>
                      <a:r>
                        <a:rPr lang="en" sz="1250" u="none" strike="noStrike" cap="none"/>
                        <a:t>um inhaler (</a:t>
                      </a:r>
                      <a:r>
                        <a:rPr lang="en" sz="1250" u="sng" strike="noStrike" cap="none"/>
                        <a:t>Atro</a:t>
                      </a:r>
                      <a:r>
                        <a:rPr lang="en" sz="1250" u="none" strike="noStrike" cap="none"/>
                        <a:t>vent)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Note that ipr</a:t>
                      </a:r>
                      <a:r>
                        <a:rPr lang="en" sz="1250" u="sng" strike="noStrike" cap="none"/>
                        <a:t>atropi</a:t>
                      </a:r>
                      <a:r>
                        <a:rPr lang="en" sz="1250" u="none" strike="noStrike" cap="none"/>
                        <a:t>um is like an inhaled form of </a:t>
                      </a:r>
                      <a:r>
                        <a:rPr lang="en" sz="1250" u="sng" strike="noStrike" cap="none"/>
                        <a:t>atropi</a:t>
                      </a:r>
                      <a:r>
                        <a:rPr lang="en" sz="1250" u="none" strike="noStrike" cap="none"/>
                        <a:t>ne (the strongest anticholinergic)</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Glycopyrrolate (Robinul)</a:t>
                      </a:r>
                      <a:r>
                        <a:rPr lang="en" sz="1250">
                          <a:solidFill>
                            <a:schemeClr val="dk1"/>
                          </a:solidFill>
                        </a:rPr>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*Strong anticholinergic but does not cross blood-brain barrier</a:t>
                      </a:r>
                      <a:r>
                        <a:rPr lang="en" sz="1250"/>
                        <a:t>; Therefore it causes constipation but not cognitive problems. </a:t>
                      </a: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2212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Muscle relaxants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Carisoprodol (Soma)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Orphenadrine (Norflex)</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Cyclobenzaprine (Flexeril)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Baclofen (Lioresal) </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lnT w="9525" cap="flat" cmpd="sng">
                      <a:solidFill>
                        <a:srgbClr val="999999"/>
                      </a:solidFill>
                      <a:prstDash val="solid"/>
                      <a:round/>
                      <a:headEnd type="none" w="sm" len="sm"/>
                      <a:tailEnd type="none" w="sm" len="sm"/>
                    </a:lnT>
                  </a:tcPr>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4"/>
                  </a:ext>
                </a:extLst>
              </a:tr>
            </a:tbl>
          </a:graphicData>
        </a:graphic>
      </p:graphicFrame>
      <p:sp>
        <p:nvSpPr>
          <p:cNvPr id="1876" name="Google Shape;1876;p132"/>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877" name="Google Shape;1877;p132"/>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graphicFrame>
        <p:nvGraphicFramePr>
          <p:cNvPr id="1882" name="Google Shape;1882;p133"/>
          <p:cNvGraphicFramePr/>
          <p:nvPr/>
        </p:nvGraphicFramePr>
        <p:xfrm>
          <a:off x="175223" y="386559"/>
          <a:ext cx="8793575" cy="40577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Oxybutynin (Ditropan)</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Amantadine (Symmetrel)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sng" strike="noStrike" cap="none">
                          <a:highlight>
                            <a:srgbClr val="FFFF00"/>
                          </a:highlight>
                        </a:rPr>
                        <a:t>Atrop</a:t>
                      </a:r>
                      <a:r>
                        <a:rPr lang="en" sz="1250" u="none" strike="noStrike" cap="none">
                          <a:highlight>
                            <a:srgbClr val="FFFF00"/>
                          </a:highlight>
                        </a:rPr>
                        <a:t>ine eye drops</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Ipr</a:t>
                      </a:r>
                      <a:r>
                        <a:rPr lang="en" sz="1250" u="sng" strike="noStrike" cap="none"/>
                        <a:t>atropi</a:t>
                      </a:r>
                      <a:r>
                        <a:rPr lang="en" sz="1250" u="none" strike="noStrike" cap="none"/>
                        <a:t>um inhaler (</a:t>
                      </a:r>
                      <a:r>
                        <a:rPr lang="en" sz="1250" u="sng" strike="noStrike" cap="none"/>
                        <a:t>Atro</a:t>
                      </a:r>
                      <a:r>
                        <a:rPr lang="en" sz="1250" u="none" strike="noStrike" cap="none"/>
                        <a:t>vent)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Note that ipr</a:t>
                      </a:r>
                      <a:r>
                        <a:rPr lang="en" sz="1250" u="sng" strike="noStrike" cap="none"/>
                        <a:t>atropi</a:t>
                      </a:r>
                      <a:r>
                        <a:rPr lang="en" sz="1250" u="none" strike="noStrike" cap="none"/>
                        <a:t>um is like an inhaled form of </a:t>
                      </a:r>
                      <a:r>
                        <a:rPr lang="en" sz="1250" u="sng" strike="noStrike" cap="none"/>
                        <a:t>atropi</a:t>
                      </a:r>
                      <a:r>
                        <a:rPr lang="en" sz="1250" u="none" strike="noStrike" cap="none"/>
                        <a:t>ne (the strongest anticholinergic)</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Glycopyrrolate (Robinul)</a:t>
                      </a:r>
                      <a:r>
                        <a:rPr lang="en" sz="1250">
                          <a:solidFill>
                            <a:schemeClr val="dk1"/>
                          </a:solidFill>
                        </a:rPr>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*Strong anticholinergic but does not cross blood-brain barrier</a:t>
                      </a:r>
                      <a:r>
                        <a:rPr lang="en" sz="1250"/>
                        <a:t>; Therefore it causes constipation but not cognitive problems. </a:t>
                      </a: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2212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Muscle relaxants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Carisoprodol (Soma)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Orphenadrine (Norflex)</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Cyclobenzaprine (Flexeril)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Baclofen (Lioresal) </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Methocarbamol (Robaxin)</a:t>
                      </a:r>
                      <a:endParaRPr sz="1250" u="none" strike="noStrike" cap="none">
                        <a:solidFill>
                          <a:srgbClr val="000000"/>
                        </a:solidFill>
                      </a:endParaRPr>
                    </a:p>
                  </a:txBody>
                  <a:tcPr marL="45725" marR="45725" marT="45725" marB="45725">
                    <a:lnT w="9525" cap="flat" cmpd="sng">
                      <a:solidFill>
                        <a:srgbClr val="999999"/>
                      </a:solidFill>
                      <a:prstDash val="solid"/>
                      <a:round/>
                      <a:headEnd type="none" w="sm" len="sm"/>
                      <a:tailEnd type="none" w="sm" len="sm"/>
                    </a:lnT>
                  </a:tcPr>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4"/>
                  </a:ext>
                </a:extLst>
              </a:tr>
            </a:tbl>
          </a:graphicData>
        </a:graphic>
      </p:graphicFrame>
      <p:sp>
        <p:nvSpPr>
          <p:cNvPr id="1883" name="Google Shape;1883;p133"/>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884" name="Google Shape;1884;p133"/>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888"/>
        <p:cNvGrpSpPr/>
        <p:nvPr/>
      </p:nvGrpSpPr>
      <p:grpSpPr>
        <a:xfrm>
          <a:off x="0" y="0"/>
          <a:ext cx="0" cy="0"/>
          <a:chOff x="0" y="0"/>
          <a:chExt cx="0" cy="0"/>
        </a:xfrm>
      </p:grpSpPr>
      <p:graphicFrame>
        <p:nvGraphicFramePr>
          <p:cNvPr id="1889" name="Google Shape;1889;p134"/>
          <p:cNvGraphicFramePr/>
          <p:nvPr/>
        </p:nvGraphicFramePr>
        <p:xfrm>
          <a:off x="175223" y="386559"/>
          <a:ext cx="3000000" cy="3000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Oxybutynin (Ditropan)</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Amantadine (Symmetrel)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sng" strike="noStrike" cap="none">
                          <a:highlight>
                            <a:srgbClr val="FFFF00"/>
                          </a:highlight>
                        </a:rPr>
                        <a:t>Atrop</a:t>
                      </a:r>
                      <a:r>
                        <a:rPr lang="en" sz="1250" u="none" strike="noStrike" cap="none">
                          <a:highlight>
                            <a:srgbClr val="FFFF00"/>
                          </a:highlight>
                        </a:rPr>
                        <a:t>ine eye drops</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Ipr</a:t>
                      </a:r>
                      <a:r>
                        <a:rPr lang="en" sz="1250" u="sng" strike="noStrike" cap="none"/>
                        <a:t>atropi</a:t>
                      </a:r>
                      <a:r>
                        <a:rPr lang="en" sz="1250" u="none" strike="noStrike" cap="none"/>
                        <a:t>um inhaler (</a:t>
                      </a:r>
                      <a:r>
                        <a:rPr lang="en" sz="1250" u="sng" strike="noStrike" cap="none"/>
                        <a:t>Atro</a:t>
                      </a:r>
                      <a:r>
                        <a:rPr lang="en" sz="1250" u="none" strike="noStrike" cap="none"/>
                        <a:t>vent)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Note that ipr</a:t>
                      </a:r>
                      <a:r>
                        <a:rPr lang="en" sz="1250" u="sng" strike="noStrike" cap="none"/>
                        <a:t>atropi</a:t>
                      </a:r>
                      <a:r>
                        <a:rPr lang="en" sz="1250" u="none" strike="noStrike" cap="none"/>
                        <a:t>um is like an inhaled form of </a:t>
                      </a:r>
                      <a:r>
                        <a:rPr lang="en" sz="1250" u="sng" strike="noStrike" cap="none"/>
                        <a:t>atropi</a:t>
                      </a:r>
                      <a:r>
                        <a:rPr lang="en" sz="1250" u="none" strike="noStrike" cap="none"/>
                        <a:t>ne (the strongest anticholinergic)</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Glycopyrrolate (Robinul)</a:t>
                      </a:r>
                      <a:r>
                        <a:rPr lang="en" sz="1250">
                          <a:solidFill>
                            <a:schemeClr val="dk1"/>
                          </a:solidFill>
                        </a:rPr>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*Strong anticholinergic but does not cross blood-brain barrier</a:t>
                      </a:r>
                      <a:r>
                        <a:rPr lang="en" sz="1250"/>
                        <a:t>; Therefore it causes constipation but not cognitive problems. </a:t>
                      </a: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2212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Muscle relaxants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Carisoprodol (Soma)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Orphenadrine (Norflex)</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Cyclobenzaprine (Flexeril)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Baclofen (Lioresal) </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Methocarbamol (Robaxin)</a:t>
                      </a:r>
                      <a:endParaRPr sz="1250" u="none" strike="noStrike" cap="none">
                        <a:solidFill>
                          <a:srgbClr val="000000"/>
                        </a:solidFill>
                      </a:endParaRPr>
                    </a:p>
                  </a:txBody>
                  <a:tcPr marL="45725" marR="45725" marT="45725" marB="45725">
                    <a:lnT w="9525" cap="flat" cmpd="sng">
                      <a:solidFill>
                        <a:srgbClr val="999999"/>
                      </a:solidFill>
                      <a:prstDash val="solid"/>
                      <a:round/>
                      <a:headEnd type="none" w="sm" len="sm"/>
                      <a:tailEnd type="none" w="sm" len="sm"/>
                    </a:lnT>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Metaxalone (Skelaxin)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Tizanidine (Zanaflex)</a:t>
                      </a:r>
                      <a:endParaRPr sz="1250" u="none" strike="noStrike" cap="none"/>
                    </a:p>
                  </a:txBody>
                  <a:tcPr marL="45725" marR="45725" marT="45725" marB="45725"/>
                </a:tc>
                <a:extLst>
                  <a:ext uri="{0D108BD9-81ED-4DB2-BD59-A6C34878D82A}">
                    <a16:rowId xmlns:a16="http://schemas.microsoft.com/office/drawing/2014/main" val="10004"/>
                  </a:ext>
                </a:extLst>
              </a:tr>
            </a:tbl>
          </a:graphicData>
        </a:graphic>
      </p:graphicFrame>
      <p:sp>
        <p:nvSpPr>
          <p:cNvPr id="1890" name="Google Shape;1890;p134"/>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891" name="Google Shape;1891;p134"/>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1896" name="Google Shape;1896;p135"/>
          <p:cNvGraphicFramePr/>
          <p:nvPr/>
        </p:nvGraphicFramePr>
        <p:xfrm>
          <a:off x="175223" y="386559"/>
          <a:ext cx="8793575" cy="449205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Oxybutynin (Ditropan)</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Amantadine (Symmetrel)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sng" strike="noStrike" cap="none">
                          <a:highlight>
                            <a:srgbClr val="FFFF00"/>
                          </a:highlight>
                        </a:rPr>
                        <a:t>Atrop</a:t>
                      </a:r>
                      <a:r>
                        <a:rPr lang="en" sz="1250" u="none" strike="noStrike" cap="none">
                          <a:highlight>
                            <a:srgbClr val="FFFF00"/>
                          </a:highlight>
                        </a:rPr>
                        <a:t>ine eye drops</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Ipr</a:t>
                      </a:r>
                      <a:r>
                        <a:rPr lang="en" sz="1250" u="sng" strike="noStrike" cap="none"/>
                        <a:t>atropi</a:t>
                      </a:r>
                      <a:r>
                        <a:rPr lang="en" sz="1250" u="none" strike="noStrike" cap="none"/>
                        <a:t>um inhaler (</a:t>
                      </a:r>
                      <a:r>
                        <a:rPr lang="en" sz="1250" u="sng" strike="noStrike" cap="none"/>
                        <a:t>Atro</a:t>
                      </a:r>
                      <a:r>
                        <a:rPr lang="en" sz="1250" u="none" strike="noStrike" cap="none"/>
                        <a:t>vent)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Note that ipr</a:t>
                      </a:r>
                      <a:r>
                        <a:rPr lang="en" sz="1250" u="sng" strike="noStrike" cap="none"/>
                        <a:t>atropi</a:t>
                      </a:r>
                      <a:r>
                        <a:rPr lang="en" sz="1250" u="none" strike="noStrike" cap="none"/>
                        <a:t>um is like an inhaled form of </a:t>
                      </a:r>
                      <a:r>
                        <a:rPr lang="en" sz="1250" u="sng" strike="noStrike" cap="none"/>
                        <a:t>atropi</a:t>
                      </a:r>
                      <a:r>
                        <a:rPr lang="en" sz="1250" u="none" strike="noStrike" cap="none"/>
                        <a:t>ne (the strongest anticholinergic)</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Glycopyrrolate (Robinul)*</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*Strong anticholinergic but does not cross blood-brain barrier</a:t>
                      </a:r>
                      <a:r>
                        <a:rPr lang="en" sz="1250"/>
                        <a:t>; Therefore it causes constipation but not cognitive problems. </a:t>
                      </a: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2212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Muscle relaxants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Carisoprodol (Soma)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Orphenadrine (Norflex)</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Cyclobenzaprine (Flexeril)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Baclofen (Lioresal) </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Methocarbamol (Robaxin)</a:t>
                      </a:r>
                      <a:endParaRPr sz="1250" u="none" strike="noStrike" cap="none">
                        <a:solidFill>
                          <a:srgbClr val="000000"/>
                        </a:solidFill>
                      </a:endParaRPr>
                    </a:p>
                  </a:txBody>
                  <a:tcPr marL="45725" marR="45725" marT="45725" marB="45725">
                    <a:lnT w="9525" cap="flat" cmpd="sng">
                      <a:solidFill>
                        <a:srgbClr val="999999"/>
                      </a:solidFill>
                      <a:prstDash val="solid"/>
                      <a:round/>
                      <a:headEnd type="none" w="sm" len="sm"/>
                      <a:tailEnd type="none" w="sm" len="sm"/>
                    </a:lnT>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Metaxalone (Skelaxin)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Tizanidine (Zanaflex)</a:t>
                      </a:r>
                      <a:endParaRPr sz="1250" u="none" strike="noStrike" cap="none"/>
                    </a:p>
                  </a:txBody>
                  <a:tcPr marL="45725" marR="45725" marT="45725" marB="45725"/>
                </a:tc>
                <a:extLst>
                  <a:ext uri="{0D108BD9-81ED-4DB2-BD59-A6C34878D82A}">
                    <a16:rowId xmlns:a16="http://schemas.microsoft.com/office/drawing/2014/main" val="10004"/>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Mood stabilizers</a:t>
                      </a:r>
                      <a:endParaRPr sz="1250" b="1"/>
                    </a:p>
                    <a:p>
                      <a:pPr marL="0" marR="0" lvl="0" indent="0" algn="l" rtl="0">
                        <a:lnSpc>
                          <a:spcPct val="90000"/>
                        </a:lnSpc>
                        <a:spcBef>
                          <a:spcPts val="0"/>
                        </a:spcBef>
                        <a:spcAft>
                          <a:spcPts val="0"/>
                        </a:spcAft>
                        <a:buClr>
                          <a:srgbClr val="000000"/>
                        </a:buClr>
                        <a:buSzPts val="800"/>
                        <a:buFont typeface="Arial"/>
                        <a:buNone/>
                      </a:pPr>
                      <a:r>
                        <a:rPr lang="en" sz="1250" b="1"/>
                        <a:t>&amp; </a:t>
                      </a:r>
                      <a:r>
                        <a:rPr lang="en" sz="1250" b="1" u="none" strike="noStrike" cap="none"/>
                        <a:t>Antiepileptics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a:p>
                  </a:txBody>
                  <a:tcPr marL="45725" marR="45725" marT="45725" marB="45725"/>
                </a:tc>
                <a:extLst>
                  <a:ext uri="{0D108BD9-81ED-4DB2-BD59-A6C34878D82A}">
                    <a16:rowId xmlns:a16="http://schemas.microsoft.com/office/drawing/2014/main" val="10005"/>
                  </a:ext>
                </a:extLst>
              </a:tr>
            </a:tbl>
          </a:graphicData>
        </a:graphic>
      </p:graphicFrame>
      <p:sp>
        <p:nvSpPr>
          <p:cNvPr id="1897" name="Google Shape;1897;p135"/>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898" name="Google Shape;1898;p135"/>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aphicFrame>
        <p:nvGraphicFramePr>
          <p:cNvPr id="1903" name="Google Shape;1903;p136"/>
          <p:cNvGraphicFramePr/>
          <p:nvPr/>
        </p:nvGraphicFramePr>
        <p:xfrm>
          <a:off x="175223" y="386559"/>
          <a:ext cx="3000000" cy="3000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Oxybutynin (Ditropan)</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Amantadine (Symmetrel)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sng" strike="noStrike" cap="none">
                          <a:highlight>
                            <a:srgbClr val="FFFF00"/>
                          </a:highlight>
                        </a:rPr>
                        <a:t>Atrop</a:t>
                      </a:r>
                      <a:r>
                        <a:rPr lang="en" sz="1250" u="none" strike="noStrike" cap="none">
                          <a:highlight>
                            <a:srgbClr val="FFFF00"/>
                          </a:highlight>
                        </a:rPr>
                        <a:t>ine eye drops</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Ipr</a:t>
                      </a:r>
                      <a:r>
                        <a:rPr lang="en" sz="1250" u="sng" strike="noStrike" cap="none"/>
                        <a:t>atropi</a:t>
                      </a:r>
                      <a:r>
                        <a:rPr lang="en" sz="1250" u="none" strike="noStrike" cap="none"/>
                        <a:t>um inhaler (</a:t>
                      </a:r>
                      <a:r>
                        <a:rPr lang="en" sz="1250" u="sng" strike="noStrike" cap="none"/>
                        <a:t>Atro</a:t>
                      </a:r>
                      <a:r>
                        <a:rPr lang="en" sz="1250" u="none" strike="noStrike" cap="none"/>
                        <a:t>vent)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Note that ipr</a:t>
                      </a:r>
                      <a:r>
                        <a:rPr lang="en" sz="1250" u="sng" strike="noStrike" cap="none"/>
                        <a:t>atropi</a:t>
                      </a:r>
                      <a:r>
                        <a:rPr lang="en" sz="1250" u="none" strike="noStrike" cap="none"/>
                        <a:t>um is like an inhaled form of </a:t>
                      </a:r>
                      <a:r>
                        <a:rPr lang="en" sz="1250" u="sng" strike="noStrike" cap="none"/>
                        <a:t>atropi</a:t>
                      </a:r>
                      <a:r>
                        <a:rPr lang="en" sz="1250" u="none" strike="noStrike" cap="none"/>
                        <a:t>ne (the strongest anticholinergic)</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Glycopyrrolate (Robinul)</a:t>
                      </a:r>
                      <a:r>
                        <a:rPr lang="en" sz="1250">
                          <a:solidFill>
                            <a:schemeClr val="dk1"/>
                          </a:solidFill>
                        </a:rPr>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*Strong anticholinergic but does not cross blood-brain barrier</a:t>
                      </a:r>
                      <a:r>
                        <a:rPr lang="en" sz="1250"/>
                        <a:t>; Therefore it causes constipation but not cognitive problems. </a:t>
                      </a: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2212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Muscle relaxants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Carisoprodol (Soma)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Orphenadrine (Norflex)</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Cyclobenzaprine (Flexeril)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Baclofen (Lioresal) </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Methocarbamol (Robaxin)</a:t>
                      </a:r>
                      <a:endParaRPr sz="1250" u="none" strike="noStrike" cap="none">
                        <a:solidFill>
                          <a:srgbClr val="000000"/>
                        </a:solidFill>
                      </a:endParaRPr>
                    </a:p>
                  </a:txBody>
                  <a:tcPr marL="45725" marR="45725" marT="45725" marB="45725">
                    <a:lnT w="9525" cap="flat" cmpd="sng">
                      <a:solidFill>
                        <a:srgbClr val="999999"/>
                      </a:solidFill>
                      <a:prstDash val="solid"/>
                      <a:round/>
                      <a:headEnd type="none" w="sm" len="sm"/>
                      <a:tailEnd type="none" w="sm" len="sm"/>
                    </a:lnT>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Metaxalone (Skelaxin)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Tizanidine (Zanaflex)</a:t>
                      </a:r>
                      <a:endParaRPr sz="1250" u="none" strike="noStrike" cap="none"/>
                    </a:p>
                  </a:txBody>
                  <a:tcPr marL="45725" marR="45725" marT="45725" marB="45725"/>
                </a:tc>
                <a:extLst>
                  <a:ext uri="{0D108BD9-81ED-4DB2-BD59-A6C34878D82A}">
                    <a16:rowId xmlns:a16="http://schemas.microsoft.com/office/drawing/2014/main" val="10004"/>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Mood stabilizers</a:t>
                      </a:r>
                      <a:endParaRPr sz="1250" b="1"/>
                    </a:p>
                    <a:p>
                      <a:pPr marL="0" marR="0" lvl="0" indent="0" algn="l" rtl="0">
                        <a:lnSpc>
                          <a:spcPct val="90000"/>
                        </a:lnSpc>
                        <a:spcBef>
                          <a:spcPts val="0"/>
                        </a:spcBef>
                        <a:spcAft>
                          <a:spcPts val="0"/>
                        </a:spcAft>
                        <a:buClr>
                          <a:srgbClr val="000000"/>
                        </a:buClr>
                        <a:buSzPts val="800"/>
                        <a:buFont typeface="Arial"/>
                        <a:buNone/>
                      </a:pPr>
                      <a:r>
                        <a:rPr lang="en" sz="1250" b="1"/>
                        <a:t>&amp; </a:t>
                      </a:r>
                      <a:r>
                        <a:rPr lang="en" sz="1250" b="1" u="none" strike="noStrike" cap="none"/>
                        <a:t>Antiepileptics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N/A</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a:p>
                  </a:txBody>
                  <a:tcPr marL="45725" marR="45725" marT="45725" marB="45725"/>
                </a:tc>
                <a:extLst>
                  <a:ext uri="{0D108BD9-81ED-4DB2-BD59-A6C34878D82A}">
                    <a16:rowId xmlns:a16="http://schemas.microsoft.com/office/drawing/2014/main" val="10005"/>
                  </a:ext>
                </a:extLst>
              </a:tr>
            </a:tbl>
          </a:graphicData>
        </a:graphic>
      </p:graphicFrame>
      <p:sp>
        <p:nvSpPr>
          <p:cNvPr id="1904" name="Google Shape;1904;p136"/>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905" name="Google Shape;1905;p136"/>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graphicFrame>
        <p:nvGraphicFramePr>
          <p:cNvPr id="1910" name="Google Shape;1910;p137"/>
          <p:cNvGraphicFramePr/>
          <p:nvPr/>
        </p:nvGraphicFramePr>
        <p:xfrm>
          <a:off x="175223" y="386559"/>
          <a:ext cx="8793575" cy="449205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Oxybutynin (Ditropan)</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Amantadine (Symmetrel)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sng" strike="noStrike" cap="none">
                          <a:highlight>
                            <a:srgbClr val="FFFF00"/>
                          </a:highlight>
                        </a:rPr>
                        <a:t>Atrop</a:t>
                      </a:r>
                      <a:r>
                        <a:rPr lang="en" sz="1250" u="none" strike="noStrike" cap="none">
                          <a:highlight>
                            <a:srgbClr val="FFFF00"/>
                          </a:highlight>
                        </a:rPr>
                        <a:t>ine eye drops</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Ipr</a:t>
                      </a:r>
                      <a:r>
                        <a:rPr lang="en" sz="1250" u="sng" strike="noStrike" cap="none"/>
                        <a:t>atropi</a:t>
                      </a:r>
                      <a:r>
                        <a:rPr lang="en" sz="1250" u="none" strike="noStrike" cap="none"/>
                        <a:t>um inhaler (</a:t>
                      </a:r>
                      <a:r>
                        <a:rPr lang="en" sz="1250" u="sng" strike="noStrike" cap="none"/>
                        <a:t>Atro</a:t>
                      </a:r>
                      <a:r>
                        <a:rPr lang="en" sz="1250" u="none" strike="noStrike" cap="none"/>
                        <a:t>vent)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Note that ipr</a:t>
                      </a:r>
                      <a:r>
                        <a:rPr lang="en" sz="1250" u="sng" strike="noStrike" cap="none"/>
                        <a:t>atropi</a:t>
                      </a:r>
                      <a:r>
                        <a:rPr lang="en" sz="1250" u="none" strike="noStrike" cap="none"/>
                        <a:t>um is like an inhaled form of </a:t>
                      </a:r>
                      <a:r>
                        <a:rPr lang="en" sz="1250" u="sng" strike="noStrike" cap="none"/>
                        <a:t>atropi</a:t>
                      </a:r>
                      <a:r>
                        <a:rPr lang="en" sz="1250" u="none" strike="noStrike" cap="none"/>
                        <a:t>ne (the strongest anticholinergic)</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Glycopyrrolate (Robinul)</a:t>
                      </a:r>
                      <a:r>
                        <a:rPr lang="en" sz="1250">
                          <a:solidFill>
                            <a:schemeClr val="dk1"/>
                          </a:solidFill>
                        </a:rPr>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*Strong anticholinergic but does not cross blood-brain barrier</a:t>
                      </a:r>
                      <a:r>
                        <a:rPr lang="en" sz="1250"/>
                        <a:t>; Therefore it causes constipation but not cognitive problems. </a:t>
                      </a: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2212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Muscle relaxants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Carisoprodol (Soma)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Orphenadrine (Norflex)</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Cyclobenzaprine (Flexeril)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Baclofen (Lioresal) </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Methocarbamol (Robaxin)</a:t>
                      </a:r>
                      <a:endParaRPr sz="1250" u="none" strike="noStrike" cap="none">
                        <a:solidFill>
                          <a:srgbClr val="000000"/>
                        </a:solidFill>
                      </a:endParaRPr>
                    </a:p>
                  </a:txBody>
                  <a:tcPr marL="45725" marR="45725" marT="45725" marB="45725">
                    <a:lnT w="9525" cap="flat" cmpd="sng">
                      <a:solidFill>
                        <a:srgbClr val="999999"/>
                      </a:solidFill>
                      <a:prstDash val="solid"/>
                      <a:round/>
                      <a:headEnd type="none" w="sm" len="sm"/>
                      <a:tailEnd type="none" w="sm" len="sm"/>
                    </a:lnT>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Metaxalone (Skelaxin)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Tizanidine (Zanaflex)</a:t>
                      </a:r>
                      <a:endParaRPr sz="1250" u="none" strike="noStrike" cap="none"/>
                    </a:p>
                  </a:txBody>
                  <a:tcPr marL="45725" marR="45725" marT="45725" marB="45725"/>
                </a:tc>
                <a:extLst>
                  <a:ext uri="{0D108BD9-81ED-4DB2-BD59-A6C34878D82A}">
                    <a16:rowId xmlns:a16="http://schemas.microsoft.com/office/drawing/2014/main" val="10004"/>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Mood stabilizers</a:t>
                      </a:r>
                      <a:endParaRPr sz="1250" b="1"/>
                    </a:p>
                    <a:p>
                      <a:pPr marL="0" marR="0" lvl="0" indent="0" algn="l" rtl="0">
                        <a:lnSpc>
                          <a:spcPct val="90000"/>
                        </a:lnSpc>
                        <a:spcBef>
                          <a:spcPts val="0"/>
                        </a:spcBef>
                        <a:spcAft>
                          <a:spcPts val="0"/>
                        </a:spcAft>
                        <a:buClr>
                          <a:srgbClr val="000000"/>
                        </a:buClr>
                        <a:buSzPts val="800"/>
                        <a:buFont typeface="Arial"/>
                        <a:buNone/>
                      </a:pPr>
                      <a:r>
                        <a:rPr lang="en" sz="1250" b="1"/>
                        <a:t>&amp; </a:t>
                      </a:r>
                      <a:r>
                        <a:rPr lang="en" sz="1250" b="1" u="none" strike="noStrike" cap="none"/>
                        <a:t>Antiepileptics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N/A</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Carbamazepine (Tegretol)</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a:p>
                  </a:txBody>
                  <a:tcPr marL="45725" marR="45725" marT="45725" marB="45725"/>
                </a:tc>
                <a:extLst>
                  <a:ext uri="{0D108BD9-81ED-4DB2-BD59-A6C34878D82A}">
                    <a16:rowId xmlns:a16="http://schemas.microsoft.com/office/drawing/2014/main" val="10005"/>
                  </a:ext>
                </a:extLst>
              </a:tr>
            </a:tbl>
          </a:graphicData>
        </a:graphic>
      </p:graphicFrame>
      <p:sp>
        <p:nvSpPr>
          <p:cNvPr id="1911" name="Google Shape;1911;p137"/>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912" name="Google Shape;1912;p137"/>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graphicFrame>
        <p:nvGraphicFramePr>
          <p:cNvPr id="1917" name="Google Shape;1917;p138"/>
          <p:cNvGraphicFramePr/>
          <p:nvPr/>
        </p:nvGraphicFramePr>
        <p:xfrm>
          <a:off x="175223" y="386559"/>
          <a:ext cx="8793575" cy="449205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Oxybutynin (Ditropan)</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Amantadine (Symmetrel)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sng" strike="noStrike" cap="none">
                          <a:highlight>
                            <a:srgbClr val="FFFF00"/>
                          </a:highlight>
                        </a:rPr>
                        <a:t>Atrop</a:t>
                      </a:r>
                      <a:r>
                        <a:rPr lang="en" sz="1250" u="none" strike="noStrike" cap="none">
                          <a:highlight>
                            <a:srgbClr val="FFFF00"/>
                          </a:highlight>
                        </a:rPr>
                        <a:t>ine eye drops</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Ipr</a:t>
                      </a:r>
                      <a:r>
                        <a:rPr lang="en" sz="1250" u="sng" strike="noStrike" cap="none"/>
                        <a:t>atropi</a:t>
                      </a:r>
                      <a:r>
                        <a:rPr lang="en" sz="1250" u="none" strike="noStrike" cap="none"/>
                        <a:t>um inhaler (</a:t>
                      </a:r>
                      <a:r>
                        <a:rPr lang="en" sz="1250" u="sng" strike="noStrike" cap="none"/>
                        <a:t>Atro</a:t>
                      </a:r>
                      <a:r>
                        <a:rPr lang="en" sz="1250" u="none" strike="noStrike" cap="none"/>
                        <a:t>vent)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Note that ipr</a:t>
                      </a:r>
                      <a:r>
                        <a:rPr lang="en" sz="1250" u="sng" strike="noStrike" cap="none"/>
                        <a:t>atropi</a:t>
                      </a:r>
                      <a:r>
                        <a:rPr lang="en" sz="1250" u="none" strike="noStrike" cap="none"/>
                        <a:t>um is like an inhaled form of </a:t>
                      </a:r>
                      <a:r>
                        <a:rPr lang="en" sz="1250" u="sng" strike="noStrike" cap="none"/>
                        <a:t>atropi</a:t>
                      </a:r>
                      <a:r>
                        <a:rPr lang="en" sz="1250" u="none" strike="noStrike" cap="none"/>
                        <a:t>ne (the strongest anticholinergic)</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Glycopyrrolate (Robinul)</a:t>
                      </a:r>
                      <a:r>
                        <a:rPr lang="en" sz="1250">
                          <a:solidFill>
                            <a:schemeClr val="dk1"/>
                          </a:solidFill>
                        </a:rPr>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*Strong anticholinergic but does not cross blood-brain barrier</a:t>
                      </a:r>
                      <a:r>
                        <a:rPr lang="en" sz="1250"/>
                        <a:t>; Therefore it causes constipation but not cognitive problems. </a:t>
                      </a: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2212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Muscle relaxants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Carisoprodol (Soma)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Orphenadrine (Norflex)</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Cyclobenzaprine (Flexeril)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Baclofen (Lioresal) </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Methocarbamol (Robaxin)</a:t>
                      </a:r>
                      <a:endParaRPr sz="1250" u="none" strike="noStrike" cap="none">
                        <a:solidFill>
                          <a:srgbClr val="000000"/>
                        </a:solidFill>
                      </a:endParaRPr>
                    </a:p>
                  </a:txBody>
                  <a:tcPr marL="45725" marR="45725" marT="45725" marB="45725">
                    <a:lnT w="9525" cap="flat" cmpd="sng">
                      <a:solidFill>
                        <a:srgbClr val="999999"/>
                      </a:solidFill>
                      <a:prstDash val="solid"/>
                      <a:round/>
                      <a:headEnd type="none" w="sm" len="sm"/>
                      <a:tailEnd type="none" w="sm" len="sm"/>
                    </a:lnT>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Metaxalone (Skelaxin)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Tizanidine (Zanaflex)</a:t>
                      </a:r>
                      <a:endParaRPr sz="1250" u="none" strike="noStrike" cap="none"/>
                    </a:p>
                  </a:txBody>
                  <a:tcPr marL="45725" marR="45725" marT="45725" marB="45725"/>
                </a:tc>
                <a:extLst>
                  <a:ext uri="{0D108BD9-81ED-4DB2-BD59-A6C34878D82A}">
                    <a16:rowId xmlns:a16="http://schemas.microsoft.com/office/drawing/2014/main" val="10004"/>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Mood stabilizers</a:t>
                      </a:r>
                      <a:endParaRPr sz="1250" b="1"/>
                    </a:p>
                    <a:p>
                      <a:pPr marL="0" marR="0" lvl="0" indent="0" algn="l" rtl="0">
                        <a:lnSpc>
                          <a:spcPct val="90000"/>
                        </a:lnSpc>
                        <a:spcBef>
                          <a:spcPts val="0"/>
                        </a:spcBef>
                        <a:spcAft>
                          <a:spcPts val="0"/>
                        </a:spcAft>
                        <a:buClr>
                          <a:srgbClr val="000000"/>
                        </a:buClr>
                        <a:buSzPts val="800"/>
                        <a:buFont typeface="Arial"/>
                        <a:buNone/>
                      </a:pPr>
                      <a:r>
                        <a:rPr lang="en" sz="1250" b="1"/>
                        <a:t>&amp; </a:t>
                      </a:r>
                      <a:r>
                        <a:rPr lang="en" sz="1250" b="1" u="none" strike="noStrike" cap="none"/>
                        <a:t>Antiepileptics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N/A</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Carbamazepine (Tegretol)</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Oxcarbazepine (Trileptal)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a:p>
                  </a:txBody>
                  <a:tcPr marL="45725" marR="45725" marT="45725" marB="45725"/>
                </a:tc>
                <a:extLst>
                  <a:ext uri="{0D108BD9-81ED-4DB2-BD59-A6C34878D82A}">
                    <a16:rowId xmlns:a16="http://schemas.microsoft.com/office/drawing/2014/main" val="10005"/>
                  </a:ext>
                </a:extLst>
              </a:tr>
            </a:tbl>
          </a:graphicData>
        </a:graphic>
      </p:graphicFrame>
      <p:sp>
        <p:nvSpPr>
          <p:cNvPr id="1918" name="Google Shape;1918;p138"/>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919" name="Google Shape;1919;p138"/>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923"/>
        <p:cNvGrpSpPr/>
        <p:nvPr/>
      </p:nvGrpSpPr>
      <p:grpSpPr>
        <a:xfrm>
          <a:off x="0" y="0"/>
          <a:ext cx="0" cy="0"/>
          <a:chOff x="0" y="0"/>
          <a:chExt cx="0" cy="0"/>
        </a:xfrm>
      </p:grpSpPr>
      <p:graphicFrame>
        <p:nvGraphicFramePr>
          <p:cNvPr id="1924" name="Google Shape;1924;p139"/>
          <p:cNvGraphicFramePr/>
          <p:nvPr/>
        </p:nvGraphicFramePr>
        <p:xfrm>
          <a:off x="175223" y="386559"/>
          <a:ext cx="3000000" cy="3000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Oxybutynin (Ditropan)</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Amantadine (Symmetrel)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sng" strike="noStrike" cap="none">
                          <a:highlight>
                            <a:srgbClr val="FFFF00"/>
                          </a:highlight>
                        </a:rPr>
                        <a:t>Atrop</a:t>
                      </a:r>
                      <a:r>
                        <a:rPr lang="en" sz="1250" u="none" strike="noStrike" cap="none">
                          <a:highlight>
                            <a:srgbClr val="FFFF00"/>
                          </a:highlight>
                        </a:rPr>
                        <a:t>ine eye drops</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Ipr</a:t>
                      </a:r>
                      <a:r>
                        <a:rPr lang="en" sz="1250" u="sng" strike="noStrike" cap="none"/>
                        <a:t>atropi</a:t>
                      </a:r>
                      <a:r>
                        <a:rPr lang="en" sz="1250" u="none" strike="noStrike" cap="none"/>
                        <a:t>um inhaler (</a:t>
                      </a:r>
                      <a:r>
                        <a:rPr lang="en" sz="1250" u="sng" strike="noStrike" cap="none"/>
                        <a:t>Atro</a:t>
                      </a:r>
                      <a:r>
                        <a:rPr lang="en" sz="1250" u="none" strike="noStrike" cap="none"/>
                        <a:t>vent)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Note that ipr</a:t>
                      </a:r>
                      <a:r>
                        <a:rPr lang="en" sz="1250" u="sng" strike="noStrike" cap="none"/>
                        <a:t>atropi</a:t>
                      </a:r>
                      <a:r>
                        <a:rPr lang="en" sz="1250" u="none" strike="noStrike" cap="none"/>
                        <a:t>um is like an inhaled form of </a:t>
                      </a:r>
                      <a:r>
                        <a:rPr lang="en" sz="1250" u="sng" strike="noStrike" cap="none"/>
                        <a:t>atropi</a:t>
                      </a:r>
                      <a:r>
                        <a:rPr lang="en" sz="1250" u="none" strike="noStrike" cap="none"/>
                        <a:t>ne (the strongest anticholinergic)</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Glycopyrrolate (Robinul)</a:t>
                      </a:r>
                      <a:r>
                        <a:rPr lang="en" sz="1250">
                          <a:solidFill>
                            <a:schemeClr val="dk1"/>
                          </a:solidFill>
                        </a:rPr>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*Strong anticholinergic but does not cross blood-brain barrier</a:t>
                      </a:r>
                      <a:r>
                        <a:rPr lang="en" sz="1250"/>
                        <a:t>; Therefore it causes constipation but not cognitive problems. </a:t>
                      </a: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2212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Muscle relaxants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Carisoprodol (Soma)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Orphenadrine (Norflex)</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Cyclobenzaprine (Flexeril)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Baclofen (Lioresal) </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Methocarbamol (Robaxin)</a:t>
                      </a:r>
                      <a:endParaRPr sz="1250" u="none" strike="noStrike" cap="none">
                        <a:solidFill>
                          <a:srgbClr val="000000"/>
                        </a:solidFill>
                      </a:endParaRPr>
                    </a:p>
                  </a:txBody>
                  <a:tcPr marL="45725" marR="45725" marT="45725" marB="45725">
                    <a:lnT w="9525" cap="flat" cmpd="sng">
                      <a:solidFill>
                        <a:srgbClr val="999999"/>
                      </a:solidFill>
                      <a:prstDash val="solid"/>
                      <a:round/>
                      <a:headEnd type="none" w="sm" len="sm"/>
                      <a:tailEnd type="none" w="sm" len="sm"/>
                    </a:lnT>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Metaxalone (Skelaxin)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Tizanidine (Zanaflex)</a:t>
                      </a:r>
                      <a:endParaRPr sz="1250" u="none" strike="noStrike" cap="none"/>
                    </a:p>
                  </a:txBody>
                  <a:tcPr marL="45725" marR="45725" marT="45725" marB="45725"/>
                </a:tc>
                <a:extLst>
                  <a:ext uri="{0D108BD9-81ED-4DB2-BD59-A6C34878D82A}">
                    <a16:rowId xmlns:a16="http://schemas.microsoft.com/office/drawing/2014/main" val="10004"/>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Mood stabilizers</a:t>
                      </a:r>
                      <a:endParaRPr sz="1250" b="1"/>
                    </a:p>
                    <a:p>
                      <a:pPr marL="0" marR="0" lvl="0" indent="0" algn="l" rtl="0">
                        <a:lnSpc>
                          <a:spcPct val="90000"/>
                        </a:lnSpc>
                        <a:spcBef>
                          <a:spcPts val="0"/>
                        </a:spcBef>
                        <a:spcAft>
                          <a:spcPts val="0"/>
                        </a:spcAft>
                        <a:buClr>
                          <a:srgbClr val="000000"/>
                        </a:buClr>
                        <a:buSzPts val="800"/>
                        <a:buFont typeface="Arial"/>
                        <a:buNone/>
                      </a:pPr>
                      <a:r>
                        <a:rPr lang="en" sz="1250" b="1"/>
                        <a:t>&amp; </a:t>
                      </a:r>
                      <a:r>
                        <a:rPr lang="en" sz="1250" b="1" u="none" strike="noStrike" cap="none"/>
                        <a:t>Antiepileptics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N/A</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Carbamazepine (Tegretol)</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Oxcarbazepine (Trileptal)</a:t>
                      </a:r>
                      <a:endParaRPr sz="1250" u="none" strike="noStrike" cap="none"/>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Diazepam (Valium)</a:t>
                      </a:r>
                      <a:endParaRPr sz="125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n" sz="1250">
                          <a:solidFill>
                            <a:schemeClr val="dk1"/>
                          </a:solidFill>
                        </a:rPr>
                        <a:t>Temazepam (Restoril)</a:t>
                      </a: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endParaRPr sz="1250"/>
                    </a:p>
                  </a:txBody>
                  <a:tcPr marL="45725" marR="45725" marT="45725" marB="45725"/>
                </a:tc>
                <a:extLst>
                  <a:ext uri="{0D108BD9-81ED-4DB2-BD59-A6C34878D82A}">
                    <a16:rowId xmlns:a16="http://schemas.microsoft.com/office/drawing/2014/main" val="10005"/>
                  </a:ext>
                </a:extLst>
              </a:tr>
            </a:tbl>
          </a:graphicData>
        </a:graphic>
      </p:graphicFrame>
      <p:sp>
        <p:nvSpPr>
          <p:cNvPr id="1925" name="Google Shape;1925;p139"/>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926" name="Google Shape;1926;p139"/>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graphicFrame>
        <p:nvGraphicFramePr>
          <p:cNvPr id="1931" name="Google Shape;1931;p140"/>
          <p:cNvGraphicFramePr/>
          <p:nvPr/>
        </p:nvGraphicFramePr>
        <p:xfrm>
          <a:off x="175223" y="386559"/>
          <a:ext cx="8793575" cy="46635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Antihistamines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Cyproheptadine (Periactin)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Diphenhydramine (Benadryl)</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Doxylamine (Unisom)</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Meclizine (Antivert)</a:t>
                      </a:r>
                      <a:endParaRPr sz="1250"/>
                    </a:p>
                    <a:p>
                      <a:pPr marL="0" marR="0" lvl="0" indent="0" algn="l" rtl="0">
                        <a:lnSpc>
                          <a:spcPct val="90000"/>
                        </a:lnSpc>
                        <a:spcBef>
                          <a:spcPts val="0"/>
                        </a:spcBef>
                        <a:spcAft>
                          <a:spcPts val="0"/>
                        </a:spcAft>
                        <a:buClr>
                          <a:srgbClr val="000000"/>
                        </a:buClr>
                        <a:buSzPts val="1100"/>
                        <a:buFont typeface="Arial"/>
                        <a:buNone/>
                      </a:pPr>
                      <a:endParaRPr sz="1250"/>
                    </a:p>
                  </a:txBody>
                  <a:tcPr marL="45725" marR="45725" marT="45725" marB="45725"/>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marL="0" marR="0" lvl="0" indent="0" algn="l" rtl="0">
                        <a:lnSpc>
                          <a:spcPct val="90000"/>
                        </a:lnSpc>
                        <a:spcBef>
                          <a:spcPts val="0"/>
                        </a:spcBef>
                        <a:spcAft>
                          <a:spcPts val="0"/>
                        </a:spcAft>
                        <a:buClr>
                          <a:srgbClr val="000000"/>
                        </a:buClr>
                        <a:buSzPts val="1100"/>
                        <a:buFont typeface="Arial"/>
                        <a:buNone/>
                      </a:pPr>
                      <a:r>
                        <a:rPr lang="en" sz="1250"/>
                        <a:t>Famotidine (Pepcid)</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Fexofenadine (Allegra)</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Loratadine (Claritin)</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Ranitidine (Zantac)</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Levocetirizine (Xyzal) </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Anticholinergics for OAB</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Oxybutynin (Ditropan)</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Tolterodine (Detrol)</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Fesoterodine (Toviaz)</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Solifenacin (Vesicare)</a:t>
                      </a:r>
                      <a:endParaRPr sz="12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Darifenacin (Enablex)</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Trospium (Sanctura)</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Other Anticholinergics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strike="noStrike" cap="none"/>
                        <a:t>Atrop</a:t>
                      </a:r>
                      <a:r>
                        <a:rPr lang="en" sz="1250" u="none" strike="noStrike" cap="none"/>
                        <a:t>ine (injected)</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Benztropine (Cogentin)</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Dicyclomine (Bentyl)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Hyoscyamine (Levsin)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Scopolamine (Transderm Scōp)</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Trihexyphenidyl (Artane)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Amantadine (Symmetrel)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sng" strike="noStrike" cap="none">
                          <a:highlight>
                            <a:srgbClr val="FFFF00"/>
                          </a:highlight>
                        </a:rPr>
                        <a:t>Atrop</a:t>
                      </a:r>
                      <a:r>
                        <a:rPr lang="en" sz="1250" u="none" strike="noStrike" cap="none">
                          <a:highlight>
                            <a:srgbClr val="FFFF00"/>
                          </a:highlight>
                        </a:rPr>
                        <a:t>ine eye drops</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Ipr</a:t>
                      </a:r>
                      <a:r>
                        <a:rPr lang="en" sz="1250" u="sng" strike="noStrike" cap="none"/>
                        <a:t>atropi</a:t>
                      </a:r>
                      <a:r>
                        <a:rPr lang="en" sz="1250" u="none" strike="noStrike" cap="none"/>
                        <a:t>um inhaler (</a:t>
                      </a:r>
                      <a:r>
                        <a:rPr lang="en" sz="1250" u="sng" strike="noStrike" cap="none"/>
                        <a:t>Atro</a:t>
                      </a:r>
                      <a:r>
                        <a:rPr lang="en" sz="1250" u="none" strike="noStrike" cap="none"/>
                        <a:t>vent)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Note that ipr</a:t>
                      </a:r>
                      <a:r>
                        <a:rPr lang="en" sz="1250" u="sng" strike="noStrike" cap="none"/>
                        <a:t>atropi</a:t>
                      </a:r>
                      <a:r>
                        <a:rPr lang="en" sz="1250" u="none" strike="noStrike" cap="none"/>
                        <a:t>um is like an inhaled form of </a:t>
                      </a:r>
                      <a:r>
                        <a:rPr lang="en" sz="1250" u="sng" strike="noStrike" cap="none"/>
                        <a:t>atropi</a:t>
                      </a:r>
                      <a:r>
                        <a:rPr lang="en" sz="1250" u="none" strike="noStrike" cap="none"/>
                        <a:t>ne (the strongest anticholinergic)</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Glycopyrrolate (Robinul)</a:t>
                      </a:r>
                      <a:r>
                        <a:rPr lang="en" sz="1250">
                          <a:solidFill>
                            <a:schemeClr val="dk1"/>
                          </a:solidFill>
                        </a:rPr>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 </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*Strong anticholinergic but does not cross blood-brain barrier</a:t>
                      </a:r>
                      <a:r>
                        <a:rPr lang="en" sz="1250"/>
                        <a:t>; Therefore it causes constipation but not cognitive problems. </a:t>
                      </a:r>
                      <a:endParaRPr sz="12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2212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Muscle relaxants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Carisoprodol (Soma)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Orphenadrine (Norflex)</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Cyclobenzaprine (Flexeril)</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Baclofen (Lioresal) </a:t>
                      </a: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Methocarbamol (Robaxin)</a:t>
                      </a:r>
                      <a:endParaRPr sz="1250" u="none" strike="noStrike" cap="none">
                        <a:solidFill>
                          <a:srgbClr val="000000"/>
                        </a:solidFill>
                      </a:endParaRPr>
                    </a:p>
                  </a:txBody>
                  <a:tcPr marL="45725" marR="45725" marT="45725" marB="45725">
                    <a:lnT w="9525" cap="flat" cmpd="sng">
                      <a:solidFill>
                        <a:srgbClr val="999999"/>
                      </a:solidFill>
                      <a:prstDash val="solid"/>
                      <a:round/>
                      <a:headEnd type="none" w="sm" len="sm"/>
                      <a:tailEnd type="none" w="sm" len="sm"/>
                    </a:lnT>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Metaxalone (Skelaxin)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Tizanidine (Zanaflex)</a:t>
                      </a:r>
                      <a:endParaRPr sz="1250" u="none" strike="noStrike" cap="none"/>
                    </a:p>
                  </a:txBody>
                  <a:tcPr marL="45725" marR="45725" marT="45725" marB="45725"/>
                </a:tc>
                <a:extLst>
                  <a:ext uri="{0D108BD9-81ED-4DB2-BD59-A6C34878D82A}">
                    <a16:rowId xmlns:a16="http://schemas.microsoft.com/office/drawing/2014/main" val="10004"/>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Mood stabilizers</a:t>
                      </a:r>
                      <a:endParaRPr sz="1250" b="1"/>
                    </a:p>
                    <a:p>
                      <a:pPr marL="0" marR="0" lvl="0" indent="0" algn="l" rtl="0">
                        <a:lnSpc>
                          <a:spcPct val="90000"/>
                        </a:lnSpc>
                        <a:spcBef>
                          <a:spcPts val="0"/>
                        </a:spcBef>
                        <a:spcAft>
                          <a:spcPts val="0"/>
                        </a:spcAft>
                        <a:buClr>
                          <a:srgbClr val="000000"/>
                        </a:buClr>
                        <a:buSzPts val="800"/>
                        <a:buFont typeface="Arial"/>
                        <a:buNone/>
                      </a:pPr>
                      <a:r>
                        <a:rPr lang="en" sz="1250" b="1"/>
                        <a:t>&amp; </a:t>
                      </a:r>
                      <a:r>
                        <a:rPr lang="en" sz="1250" b="1" u="none" strike="noStrike" cap="none"/>
                        <a:t>Antiepileptics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N/A</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Carbamazepine (Tegretol)</a:t>
                      </a:r>
                      <a:endParaRPr sz="1250" u="none" strike="noStrike" cap="none">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Oxcarbazepine (Trileptal)</a:t>
                      </a:r>
                      <a:endParaRPr sz="1250" u="none" strike="noStrike" cap="none"/>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Diazepam (Valium)</a:t>
                      </a:r>
                      <a:endParaRPr sz="125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n" sz="1250">
                          <a:solidFill>
                            <a:schemeClr val="dk1"/>
                          </a:solidFill>
                        </a:rPr>
                        <a:t>Temazepam (Restoril)</a:t>
                      </a:r>
                      <a:endParaRPr sz="12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a:t>O</a:t>
                      </a:r>
                      <a:r>
                        <a:rPr lang="en" sz="1250" u="none" strike="noStrike" cap="none"/>
                        <a:t>ther anticonvulsants</a:t>
                      </a:r>
                      <a:endParaRPr sz="1250"/>
                    </a:p>
                    <a:p>
                      <a:pPr marL="0" marR="0" lvl="0" indent="0" algn="l" rtl="0">
                        <a:lnSpc>
                          <a:spcPct val="90000"/>
                        </a:lnSpc>
                        <a:spcBef>
                          <a:spcPts val="0"/>
                        </a:spcBef>
                        <a:spcAft>
                          <a:spcPts val="0"/>
                        </a:spcAft>
                        <a:buClr>
                          <a:srgbClr val="000000"/>
                        </a:buClr>
                        <a:buSzPts val="800"/>
                        <a:buFont typeface="Arial"/>
                        <a:buNone/>
                      </a:pPr>
                      <a:r>
                        <a:rPr lang="en" sz="1250"/>
                        <a:t>Other benzos</a:t>
                      </a:r>
                      <a:endParaRPr sz="1250"/>
                    </a:p>
                    <a:p>
                      <a:pPr marL="0" lvl="0" indent="0" algn="l" rtl="0">
                        <a:lnSpc>
                          <a:spcPct val="90000"/>
                        </a:lnSpc>
                        <a:spcBef>
                          <a:spcPts val="0"/>
                        </a:spcBef>
                        <a:spcAft>
                          <a:spcPts val="0"/>
                        </a:spcAft>
                        <a:buClr>
                          <a:schemeClr val="dk1"/>
                        </a:buClr>
                        <a:buSzPts val="800"/>
                        <a:buFont typeface="Arial"/>
                        <a:buNone/>
                      </a:pPr>
                      <a:r>
                        <a:rPr lang="en" sz="1250">
                          <a:solidFill>
                            <a:schemeClr val="dk1"/>
                          </a:solidFill>
                        </a:rPr>
                        <a:t>Lithium</a:t>
                      </a:r>
                      <a:endParaRPr sz="1250"/>
                    </a:p>
                  </a:txBody>
                  <a:tcPr marL="45725" marR="45725" marT="45725" marB="45725"/>
                </a:tc>
                <a:extLst>
                  <a:ext uri="{0D108BD9-81ED-4DB2-BD59-A6C34878D82A}">
                    <a16:rowId xmlns:a16="http://schemas.microsoft.com/office/drawing/2014/main" val="10005"/>
                  </a:ext>
                </a:extLst>
              </a:tr>
            </a:tbl>
          </a:graphicData>
        </a:graphic>
      </p:graphicFrame>
      <p:sp>
        <p:nvSpPr>
          <p:cNvPr id="1932" name="Google Shape;1932;p140"/>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pic>
        <p:nvPicPr>
          <p:cNvPr id="1933" name="Google Shape;1933;p140"/>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937"/>
        <p:cNvGrpSpPr/>
        <p:nvPr/>
      </p:nvGrpSpPr>
      <p:grpSpPr>
        <a:xfrm>
          <a:off x="0" y="0"/>
          <a:ext cx="0" cy="0"/>
          <a:chOff x="0" y="0"/>
          <a:chExt cx="0" cy="0"/>
        </a:xfrm>
      </p:grpSpPr>
      <p:graphicFrame>
        <p:nvGraphicFramePr>
          <p:cNvPr id="1938" name="Google Shape;1938;p141"/>
          <p:cNvGraphicFramePr/>
          <p:nvPr/>
        </p:nvGraphicFramePr>
        <p:xfrm>
          <a:off x="175223" y="615159"/>
          <a:ext cx="3000000" cy="3000000"/>
        </p:xfrm>
        <a:graphic>
          <a:graphicData uri="http://schemas.openxmlformats.org/drawingml/2006/table">
            <a:tbl>
              <a:tblPr>
                <a:noFill/>
                <a:tableStyleId>{1922DA2F-F84A-42AF-A999-F6CB72A1B8F0}</a:tableStyleId>
              </a:tblPr>
              <a:tblGrid>
                <a:gridCol w="2164200">
                  <a:extLst>
                    <a:ext uri="{9D8B030D-6E8A-4147-A177-3AD203B41FA5}">
                      <a16:colId xmlns:a16="http://schemas.microsoft.com/office/drawing/2014/main" val="20000"/>
                    </a:ext>
                  </a:extLst>
                </a:gridCol>
                <a:gridCol w="2164200">
                  <a:extLst>
                    <a:ext uri="{9D8B030D-6E8A-4147-A177-3AD203B41FA5}">
                      <a16:colId xmlns:a16="http://schemas.microsoft.com/office/drawing/2014/main" val="20001"/>
                    </a:ext>
                  </a:extLst>
                </a:gridCol>
                <a:gridCol w="2164200">
                  <a:extLst>
                    <a:ext uri="{9D8B030D-6E8A-4147-A177-3AD203B41FA5}">
                      <a16:colId xmlns:a16="http://schemas.microsoft.com/office/drawing/2014/main" val="20002"/>
                    </a:ext>
                  </a:extLst>
                </a:gridCol>
                <a:gridCol w="2164200">
                  <a:extLst>
                    <a:ext uri="{9D8B030D-6E8A-4147-A177-3AD203B41FA5}">
                      <a16:colId xmlns:a16="http://schemas.microsoft.com/office/drawing/2014/main" val="20003"/>
                    </a:ext>
                  </a:extLst>
                </a:gridCol>
              </a:tblGrid>
              <a:tr h="310850">
                <a:tc>
                  <a:txBody>
                    <a:bodyPr/>
                    <a:lstStyle/>
                    <a:p>
                      <a:pPr marL="0" marR="0" lvl="0" indent="0" algn="l" rtl="0">
                        <a:lnSpc>
                          <a:spcPct val="90000"/>
                        </a:lnSpc>
                        <a:spcBef>
                          <a:spcPts val="0"/>
                        </a:spcBef>
                        <a:spcAft>
                          <a:spcPts val="0"/>
                        </a:spcAft>
                        <a:buClr>
                          <a:srgbClr val="000000"/>
                        </a:buClr>
                        <a:buSzPts val="800"/>
                        <a:buFont typeface="Arial"/>
                        <a:buNone/>
                      </a:pPr>
                      <a:r>
                        <a:rPr lang="en" sz="1750" u="none" strike="noStrike" cap="none"/>
                        <a:t>3 Points (worst)</a:t>
                      </a:r>
                      <a:endParaRPr sz="17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750" u="none" strike="noStrike" cap="none"/>
                        <a:t>2 points</a:t>
                      </a:r>
                      <a:endParaRPr sz="17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750" u="none" strike="noStrike" cap="none"/>
                        <a:t>1 point (mild)</a:t>
                      </a:r>
                      <a:endParaRPr sz="17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750" u="none" strike="noStrike" cap="none"/>
                        <a:t>0 points </a:t>
                      </a:r>
                      <a:endParaRPr sz="17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121725">
                <a:tc>
                  <a:txBody>
                    <a:bodyPr/>
                    <a:lstStyle/>
                    <a:p>
                      <a:pPr marL="0" marR="0" lvl="0" indent="0" algn="l" rtl="0">
                        <a:lnSpc>
                          <a:spcPct val="90000"/>
                        </a:lnSpc>
                        <a:spcBef>
                          <a:spcPts val="0"/>
                        </a:spcBef>
                        <a:spcAft>
                          <a:spcPts val="0"/>
                        </a:spcAft>
                        <a:buClr>
                          <a:srgbClr val="000000"/>
                        </a:buClr>
                        <a:buSzPts val="800"/>
                        <a:buFont typeface="Arial"/>
                        <a:buNone/>
                      </a:pPr>
                      <a:r>
                        <a:rPr lang="en" sz="1750"/>
                        <a:t>Most TCAs</a:t>
                      </a:r>
                      <a:endParaRPr sz="1750"/>
                    </a:p>
                    <a:p>
                      <a:pPr marL="0" marR="0" lvl="0" indent="0" algn="l" rtl="0">
                        <a:lnSpc>
                          <a:spcPct val="90000"/>
                        </a:lnSpc>
                        <a:spcBef>
                          <a:spcPts val="0"/>
                        </a:spcBef>
                        <a:spcAft>
                          <a:spcPts val="0"/>
                        </a:spcAft>
                        <a:buClr>
                          <a:srgbClr val="000000"/>
                        </a:buClr>
                        <a:buSzPts val="800"/>
                        <a:buFont typeface="Arial"/>
                        <a:buNone/>
                      </a:pPr>
                      <a:endParaRPr sz="1750"/>
                    </a:p>
                    <a:p>
                      <a:pPr marL="0" marR="0" lvl="0" indent="0" algn="l" rtl="0">
                        <a:lnSpc>
                          <a:spcPct val="90000"/>
                        </a:lnSpc>
                        <a:spcBef>
                          <a:spcPts val="0"/>
                        </a:spcBef>
                        <a:spcAft>
                          <a:spcPts val="0"/>
                        </a:spcAft>
                        <a:buClr>
                          <a:srgbClr val="000000"/>
                        </a:buClr>
                        <a:buSzPts val="800"/>
                        <a:buFont typeface="Arial"/>
                        <a:buNone/>
                      </a:pPr>
                      <a:r>
                        <a:rPr lang="en" sz="1750"/>
                        <a:t>Chlorpromazine (Thorazine)</a:t>
                      </a:r>
                      <a:endParaRPr sz="1750"/>
                    </a:p>
                    <a:p>
                      <a:pPr marL="0" marR="0" lvl="0" indent="0" algn="l" rtl="0">
                        <a:lnSpc>
                          <a:spcPct val="90000"/>
                        </a:lnSpc>
                        <a:spcBef>
                          <a:spcPts val="0"/>
                        </a:spcBef>
                        <a:spcAft>
                          <a:spcPts val="0"/>
                        </a:spcAft>
                        <a:buClr>
                          <a:srgbClr val="000000"/>
                        </a:buClr>
                        <a:buSzPts val="800"/>
                        <a:buFont typeface="Arial"/>
                        <a:buNone/>
                      </a:pPr>
                      <a:endParaRPr sz="1750"/>
                    </a:p>
                    <a:p>
                      <a:pPr marL="0" marR="0" lvl="0" indent="0" algn="l" rtl="0">
                        <a:lnSpc>
                          <a:spcPct val="90000"/>
                        </a:lnSpc>
                        <a:spcBef>
                          <a:spcPts val="0"/>
                        </a:spcBef>
                        <a:spcAft>
                          <a:spcPts val="0"/>
                        </a:spcAft>
                        <a:buClr>
                          <a:srgbClr val="000000"/>
                        </a:buClr>
                        <a:buSzPts val="800"/>
                        <a:buFont typeface="Arial"/>
                        <a:buNone/>
                      </a:pPr>
                      <a:r>
                        <a:rPr lang="en" sz="1750" u="none" strike="noStrike" cap="none"/>
                        <a:t>Diphenhydramine (Benadryl)</a:t>
                      </a:r>
                      <a:endParaRPr sz="1750"/>
                    </a:p>
                    <a:p>
                      <a:pPr marL="0" marR="0" lvl="0" indent="0" algn="l" rtl="0">
                        <a:lnSpc>
                          <a:spcPct val="90000"/>
                        </a:lnSpc>
                        <a:spcBef>
                          <a:spcPts val="0"/>
                        </a:spcBef>
                        <a:spcAft>
                          <a:spcPts val="0"/>
                        </a:spcAft>
                        <a:buClr>
                          <a:srgbClr val="000000"/>
                        </a:buClr>
                        <a:buSzPts val="1100"/>
                        <a:buFont typeface="Arial"/>
                        <a:buNone/>
                      </a:pPr>
                      <a:endParaRPr sz="1750"/>
                    </a:p>
                    <a:p>
                      <a:pPr marL="0" lvl="0" indent="0" algn="l" rtl="0">
                        <a:lnSpc>
                          <a:spcPct val="90000"/>
                        </a:lnSpc>
                        <a:spcBef>
                          <a:spcPts val="0"/>
                        </a:spcBef>
                        <a:spcAft>
                          <a:spcPts val="0"/>
                        </a:spcAft>
                        <a:buClr>
                          <a:schemeClr val="dk1"/>
                        </a:buClr>
                        <a:buSzPts val="800"/>
                        <a:buFont typeface="Arial"/>
                        <a:buNone/>
                      </a:pPr>
                      <a:r>
                        <a:rPr lang="en" sz="1750">
                          <a:solidFill>
                            <a:schemeClr val="dk1"/>
                          </a:solidFill>
                        </a:rPr>
                        <a:t>Benztropine (Cogentin)</a:t>
                      </a:r>
                      <a:endParaRPr sz="1750">
                        <a:solidFill>
                          <a:schemeClr val="dk1"/>
                        </a:solidFill>
                      </a:endParaRPr>
                    </a:p>
                    <a:p>
                      <a:pPr marL="0" lvl="0" indent="0" algn="l" rtl="0">
                        <a:lnSpc>
                          <a:spcPct val="90000"/>
                        </a:lnSpc>
                        <a:spcBef>
                          <a:spcPts val="0"/>
                        </a:spcBef>
                        <a:spcAft>
                          <a:spcPts val="0"/>
                        </a:spcAft>
                        <a:buClr>
                          <a:schemeClr val="dk1"/>
                        </a:buClr>
                        <a:buSzPts val="800"/>
                        <a:buFont typeface="Arial"/>
                        <a:buNone/>
                      </a:pPr>
                      <a:endParaRPr sz="1750">
                        <a:solidFill>
                          <a:schemeClr val="dk1"/>
                        </a:solidFill>
                      </a:endParaRPr>
                    </a:p>
                    <a:p>
                      <a:pPr marL="0" lvl="0" indent="0" algn="l" rtl="0">
                        <a:lnSpc>
                          <a:spcPct val="90000"/>
                        </a:lnSpc>
                        <a:spcBef>
                          <a:spcPts val="0"/>
                        </a:spcBef>
                        <a:spcAft>
                          <a:spcPts val="0"/>
                        </a:spcAft>
                        <a:buClr>
                          <a:schemeClr val="dk1"/>
                        </a:buClr>
                        <a:buSzPts val="800"/>
                        <a:buFont typeface="Arial"/>
                        <a:buNone/>
                      </a:pPr>
                      <a:r>
                        <a:rPr lang="en" sz="1750">
                          <a:solidFill>
                            <a:schemeClr val="dk1"/>
                          </a:solidFill>
                        </a:rPr>
                        <a:t>Trihexyphenidyl (Artane)</a:t>
                      </a:r>
                      <a:endParaRPr sz="1750">
                        <a:solidFill>
                          <a:schemeClr val="dk1"/>
                        </a:solidFill>
                      </a:endParaRPr>
                    </a:p>
                  </a:txBody>
                  <a:tcPr marL="45725" marR="45725" marT="45725" marB="45725"/>
                </a:tc>
                <a:tc>
                  <a:txBody>
                    <a:bodyPr/>
                    <a:lstStyle/>
                    <a:p>
                      <a:pPr marL="0" lvl="0" indent="0" algn="l" rtl="0">
                        <a:lnSpc>
                          <a:spcPct val="90000"/>
                        </a:lnSpc>
                        <a:spcBef>
                          <a:spcPts val="0"/>
                        </a:spcBef>
                        <a:spcAft>
                          <a:spcPts val="0"/>
                        </a:spcAft>
                        <a:buClr>
                          <a:schemeClr val="dk1"/>
                        </a:buClr>
                        <a:buSzPts val="1100"/>
                        <a:buFont typeface="Arial"/>
                        <a:buNone/>
                      </a:pPr>
                      <a:r>
                        <a:rPr lang="en" sz="1750">
                          <a:solidFill>
                            <a:schemeClr val="dk1"/>
                          </a:solidFill>
                        </a:rPr>
                        <a:t>Clozapine (Clozaril)</a:t>
                      </a:r>
                      <a:endParaRPr sz="1750">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175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n" sz="1750">
                          <a:solidFill>
                            <a:schemeClr val="dk1"/>
                          </a:solidFill>
                        </a:rPr>
                        <a:t>Olanzapine (Zyprexa) </a:t>
                      </a:r>
                      <a:endParaRPr sz="1750">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175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n" sz="1750">
                          <a:solidFill>
                            <a:schemeClr val="dk1"/>
                          </a:solidFill>
                        </a:rPr>
                        <a:t>Paroxetine (Paxil) </a:t>
                      </a:r>
                      <a:endParaRPr sz="1750">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175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n" sz="1750">
                          <a:solidFill>
                            <a:schemeClr val="dk1"/>
                          </a:solidFill>
                        </a:rPr>
                        <a:t>Hydroxyzine (Vistaril)</a:t>
                      </a:r>
                      <a:endParaRPr sz="1750">
                        <a:solidFill>
                          <a:schemeClr val="dk1"/>
                        </a:solidFill>
                      </a:endParaRPr>
                    </a:p>
                    <a:p>
                      <a:pPr marL="0" marR="0" lvl="0" indent="0" algn="l" rtl="0">
                        <a:lnSpc>
                          <a:spcPct val="90000"/>
                        </a:lnSpc>
                        <a:spcBef>
                          <a:spcPts val="0"/>
                        </a:spcBef>
                        <a:spcAft>
                          <a:spcPts val="0"/>
                        </a:spcAft>
                        <a:buClr>
                          <a:srgbClr val="000000"/>
                        </a:buClr>
                        <a:buSzPts val="800"/>
                        <a:buFont typeface="Arial"/>
                        <a:buNone/>
                      </a:pPr>
                      <a:endParaRPr sz="1750"/>
                    </a:p>
                    <a:p>
                      <a:pPr marL="0" lvl="0" indent="0" algn="l" rtl="0">
                        <a:lnSpc>
                          <a:spcPct val="90000"/>
                        </a:lnSpc>
                        <a:spcBef>
                          <a:spcPts val="0"/>
                        </a:spcBef>
                        <a:spcAft>
                          <a:spcPts val="0"/>
                        </a:spcAft>
                        <a:buClr>
                          <a:schemeClr val="dk1"/>
                        </a:buClr>
                        <a:buSzPts val="800"/>
                        <a:buFont typeface="Arial"/>
                        <a:buNone/>
                      </a:pPr>
                      <a:r>
                        <a:rPr lang="en" sz="1750">
                          <a:solidFill>
                            <a:schemeClr val="dk1"/>
                          </a:solidFill>
                        </a:rPr>
                        <a:t>Carbamazepine (Tegretol)</a:t>
                      </a:r>
                      <a:endParaRPr sz="17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750"/>
                        <a:t>Haloperidol (Haldol)</a:t>
                      </a:r>
                      <a:endParaRPr sz="1750"/>
                    </a:p>
                    <a:p>
                      <a:pPr marL="0" marR="0" lvl="0" indent="0" algn="l" rtl="0">
                        <a:lnSpc>
                          <a:spcPct val="90000"/>
                        </a:lnSpc>
                        <a:spcBef>
                          <a:spcPts val="0"/>
                        </a:spcBef>
                        <a:spcAft>
                          <a:spcPts val="0"/>
                        </a:spcAft>
                        <a:buClr>
                          <a:srgbClr val="000000"/>
                        </a:buClr>
                        <a:buSzPts val="1100"/>
                        <a:buFont typeface="Arial"/>
                        <a:buNone/>
                      </a:pPr>
                      <a:endParaRPr sz="1750"/>
                    </a:p>
                    <a:p>
                      <a:pPr marL="0" marR="0" lvl="0" indent="0" algn="l" rtl="0">
                        <a:lnSpc>
                          <a:spcPct val="90000"/>
                        </a:lnSpc>
                        <a:spcBef>
                          <a:spcPts val="0"/>
                        </a:spcBef>
                        <a:spcAft>
                          <a:spcPts val="0"/>
                        </a:spcAft>
                        <a:buClr>
                          <a:srgbClr val="000000"/>
                        </a:buClr>
                        <a:buSzPts val="1100"/>
                        <a:buFont typeface="Arial"/>
                        <a:buNone/>
                      </a:pPr>
                      <a:r>
                        <a:rPr lang="en" sz="1750"/>
                        <a:t>Quetiapine (Seroquel)</a:t>
                      </a:r>
                      <a:endParaRPr sz="1750"/>
                    </a:p>
                    <a:p>
                      <a:pPr marL="0" marR="0" lvl="0" indent="0" algn="l" rtl="0">
                        <a:lnSpc>
                          <a:spcPct val="90000"/>
                        </a:lnSpc>
                        <a:spcBef>
                          <a:spcPts val="0"/>
                        </a:spcBef>
                        <a:spcAft>
                          <a:spcPts val="0"/>
                        </a:spcAft>
                        <a:buClr>
                          <a:srgbClr val="000000"/>
                        </a:buClr>
                        <a:buSzPts val="1100"/>
                        <a:buFont typeface="Arial"/>
                        <a:buNone/>
                      </a:pPr>
                      <a:endParaRPr sz="1750"/>
                    </a:p>
                    <a:p>
                      <a:pPr marL="0" lvl="0" indent="0" algn="l" rtl="0">
                        <a:lnSpc>
                          <a:spcPct val="90000"/>
                        </a:lnSpc>
                        <a:spcBef>
                          <a:spcPts val="0"/>
                        </a:spcBef>
                        <a:spcAft>
                          <a:spcPts val="0"/>
                        </a:spcAft>
                        <a:buClr>
                          <a:schemeClr val="dk1"/>
                        </a:buClr>
                        <a:buSzPts val="800"/>
                        <a:buFont typeface="Arial"/>
                        <a:buNone/>
                      </a:pPr>
                      <a:endParaRPr sz="1750"/>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750"/>
                        <a:t>Most SSRIs</a:t>
                      </a:r>
                      <a:endParaRPr sz="1750"/>
                    </a:p>
                    <a:p>
                      <a:pPr marL="0" marR="0" lvl="0" indent="0" algn="l" rtl="0">
                        <a:lnSpc>
                          <a:spcPct val="90000"/>
                        </a:lnSpc>
                        <a:spcBef>
                          <a:spcPts val="0"/>
                        </a:spcBef>
                        <a:spcAft>
                          <a:spcPts val="0"/>
                        </a:spcAft>
                        <a:buClr>
                          <a:srgbClr val="000000"/>
                        </a:buClr>
                        <a:buSzPts val="800"/>
                        <a:buFont typeface="Arial"/>
                        <a:buNone/>
                      </a:pPr>
                      <a:endParaRPr sz="1750"/>
                    </a:p>
                    <a:p>
                      <a:pPr marL="0" marR="0" lvl="0" indent="0" algn="l" rtl="0">
                        <a:lnSpc>
                          <a:spcPct val="90000"/>
                        </a:lnSpc>
                        <a:spcBef>
                          <a:spcPts val="0"/>
                        </a:spcBef>
                        <a:spcAft>
                          <a:spcPts val="0"/>
                        </a:spcAft>
                        <a:buClr>
                          <a:srgbClr val="000000"/>
                        </a:buClr>
                        <a:buSzPts val="800"/>
                        <a:buFont typeface="Arial"/>
                        <a:buNone/>
                      </a:pPr>
                      <a:r>
                        <a:rPr lang="en" sz="1750"/>
                        <a:t>SNRIs</a:t>
                      </a:r>
                      <a:endParaRPr sz="1750"/>
                    </a:p>
                    <a:p>
                      <a:pPr marL="0" marR="0" lvl="0" indent="0" algn="l" rtl="0">
                        <a:lnSpc>
                          <a:spcPct val="90000"/>
                        </a:lnSpc>
                        <a:spcBef>
                          <a:spcPts val="0"/>
                        </a:spcBef>
                        <a:spcAft>
                          <a:spcPts val="0"/>
                        </a:spcAft>
                        <a:buClr>
                          <a:srgbClr val="000000"/>
                        </a:buClr>
                        <a:buSzPts val="800"/>
                        <a:buFont typeface="Arial"/>
                        <a:buNone/>
                      </a:pPr>
                      <a:endParaRPr sz="1750"/>
                    </a:p>
                    <a:p>
                      <a:pPr marL="0" marR="0" lvl="0" indent="0" algn="l" rtl="0">
                        <a:lnSpc>
                          <a:spcPct val="90000"/>
                        </a:lnSpc>
                        <a:spcBef>
                          <a:spcPts val="0"/>
                        </a:spcBef>
                        <a:spcAft>
                          <a:spcPts val="0"/>
                        </a:spcAft>
                        <a:buClr>
                          <a:srgbClr val="000000"/>
                        </a:buClr>
                        <a:buSzPts val="800"/>
                        <a:buFont typeface="Arial"/>
                        <a:buNone/>
                      </a:pPr>
                      <a:r>
                        <a:rPr lang="en" sz="1750"/>
                        <a:t>Newer antidepressants </a:t>
                      </a:r>
                      <a:endParaRPr sz="1750"/>
                    </a:p>
                    <a:p>
                      <a:pPr marL="0" marR="0" lvl="0" indent="0" algn="l" rtl="0">
                        <a:lnSpc>
                          <a:spcPct val="90000"/>
                        </a:lnSpc>
                        <a:spcBef>
                          <a:spcPts val="0"/>
                        </a:spcBef>
                        <a:spcAft>
                          <a:spcPts val="0"/>
                        </a:spcAft>
                        <a:buClr>
                          <a:srgbClr val="000000"/>
                        </a:buClr>
                        <a:buSzPts val="800"/>
                        <a:buFont typeface="Arial"/>
                        <a:buNone/>
                      </a:pPr>
                      <a:endParaRPr sz="1750"/>
                    </a:p>
                    <a:p>
                      <a:pPr marL="0" marR="0" lvl="0" indent="0" algn="l" rtl="0">
                        <a:lnSpc>
                          <a:spcPct val="90000"/>
                        </a:lnSpc>
                        <a:spcBef>
                          <a:spcPts val="0"/>
                        </a:spcBef>
                        <a:spcAft>
                          <a:spcPts val="0"/>
                        </a:spcAft>
                        <a:buClr>
                          <a:srgbClr val="000000"/>
                        </a:buClr>
                        <a:buSzPts val="800"/>
                        <a:buFont typeface="Arial"/>
                        <a:buNone/>
                      </a:pPr>
                      <a:r>
                        <a:rPr lang="en" sz="1750"/>
                        <a:t>Bupropion (Wellbutrin) </a:t>
                      </a:r>
                      <a:endParaRPr sz="1750"/>
                    </a:p>
                    <a:p>
                      <a:pPr marL="0" marR="0" lvl="0" indent="0" algn="l" rtl="0">
                        <a:lnSpc>
                          <a:spcPct val="90000"/>
                        </a:lnSpc>
                        <a:spcBef>
                          <a:spcPts val="0"/>
                        </a:spcBef>
                        <a:spcAft>
                          <a:spcPts val="0"/>
                        </a:spcAft>
                        <a:buClr>
                          <a:srgbClr val="000000"/>
                        </a:buClr>
                        <a:buSzPts val="800"/>
                        <a:buFont typeface="Arial"/>
                        <a:buNone/>
                      </a:pPr>
                      <a:endParaRPr sz="1750"/>
                    </a:p>
                    <a:p>
                      <a:pPr marL="0" marR="0" lvl="0" indent="0" algn="l" rtl="0">
                        <a:lnSpc>
                          <a:spcPct val="90000"/>
                        </a:lnSpc>
                        <a:spcBef>
                          <a:spcPts val="0"/>
                        </a:spcBef>
                        <a:spcAft>
                          <a:spcPts val="0"/>
                        </a:spcAft>
                        <a:buClr>
                          <a:srgbClr val="000000"/>
                        </a:buClr>
                        <a:buSzPts val="800"/>
                        <a:buFont typeface="Arial"/>
                        <a:buNone/>
                      </a:pPr>
                      <a:r>
                        <a:rPr lang="en" sz="1750"/>
                        <a:t>Most SGAs</a:t>
                      </a:r>
                      <a:endParaRPr sz="1750"/>
                    </a:p>
                    <a:p>
                      <a:pPr marL="0" marR="0" lvl="0" indent="0" algn="l" rtl="0">
                        <a:lnSpc>
                          <a:spcPct val="90000"/>
                        </a:lnSpc>
                        <a:spcBef>
                          <a:spcPts val="0"/>
                        </a:spcBef>
                        <a:spcAft>
                          <a:spcPts val="0"/>
                        </a:spcAft>
                        <a:buClr>
                          <a:srgbClr val="000000"/>
                        </a:buClr>
                        <a:buSzPts val="800"/>
                        <a:buFont typeface="Arial"/>
                        <a:buNone/>
                      </a:pPr>
                      <a:endParaRPr sz="1750"/>
                    </a:p>
                    <a:p>
                      <a:pPr marL="0" lvl="0" indent="0" algn="l" rtl="0">
                        <a:lnSpc>
                          <a:spcPct val="90000"/>
                        </a:lnSpc>
                        <a:spcBef>
                          <a:spcPts val="0"/>
                        </a:spcBef>
                        <a:spcAft>
                          <a:spcPts val="0"/>
                        </a:spcAft>
                        <a:buClr>
                          <a:schemeClr val="dk1"/>
                        </a:buClr>
                        <a:buSzPts val="800"/>
                        <a:buFont typeface="Arial"/>
                        <a:buNone/>
                      </a:pPr>
                      <a:r>
                        <a:rPr lang="en" sz="1750">
                          <a:solidFill>
                            <a:schemeClr val="dk1"/>
                          </a:solidFill>
                        </a:rPr>
                        <a:t>Most benzos</a:t>
                      </a:r>
                      <a:endParaRPr sz="1750">
                        <a:solidFill>
                          <a:schemeClr val="dk1"/>
                        </a:solidFill>
                      </a:endParaRPr>
                    </a:p>
                    <a:p>
                      <a:pPr marL="0" lvl="0" indent="0" algn="l" rtl="0">
                        <a:lnSpc>
                          <a:spcPct val="90000"/>
                        </a:lnSpc>
                        <a:spcBef>
                          <a:spcPts val="0"/>
                        </a:spcBef>
                        <a:spcAft>
                          <a:spcPts val="0"/>
                        </a:spcAft>
                        <a:buClr>
                          <a:schemeClr val="dk1"/>
                        </a:buClr>
                        <a:buSzPts val="800"/>
                        <a:buFont typeface="Arial"/>
                        <a:buNone/>
                      </a:pPr>
                      <a:endParaRPr sz="1750">
                        <a:solidFill>
                          <a:schemeClr val="dk1"/>
                        </a:solidFill>
                      </a:endParaRPr>
                    </a:p>
                    <a:p>
                      <a:pPr marL="0" lvl="0" indent="0" algn="l" rtl="0">
                        <a:lnSpc>
                          <a:spcPct val="90000"/>
                        </a:lnSpc>
                        <a:spcBef>
                          <a:spcPts val="0"/>
                        </a:spcBef>
                        <a:spcAft>
                          <a:spcPts val="0"/>
                        </a:spcAft>
                        <a:buClr>
                          <a:schemeClr val="dk1"/>
                        </a:buClr>
                        <a:buSzPts val="800"/>
                        <a:buFont typeface="Arial"/>
                        <a:buNone/>
                      </a:pPr>
                      <a:r>
                        <a:rPr lang="en" sz="1750">
                          <a:solidFill>
                            <a:schemeClr val="dk1"/>
                          </a:solidFill>
                        </a:rPr>
                        <a:t>Most anticonvulsants </a:t>
                      </a:r>
                      <a:endParaRPr sz="1750">
                        <a:solidFill>
                          <a:schemeClr val="dk1"/>
                        </a:solidFill>
                      </a:endParaRPr>
                    </a:p>
                  </a:txBody>
                  <a:tcPr marL="45725" marR="45725" marT="45725" marB="45725"/>
                </a:tc>
                <a:extLst>
                  <a:ext uri="{0D108BD9-81ED-4DB2-BD59-A6C34878D82A}">
                    <a16:rowId xmlns:a16="http://schemas.microsoft.com/office/drawing/2014/main" val="10001"/>
                  </a:ext>
                </a:extLst>
              </a:tr>
            </a:tbl>
          </a:graphicData>
        </a:graphic>
      </p:graphicFrame>
      <p:sp>
        <p:nvSpPr>
          <p:cNvPr id="1939" name="Google Shape;1939;p141"/>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5"/>
          <p:cNvPicPr preferRelativeResize="0"/>
          <p:nvPr/>
        </p:nvPicPr>
        <p:blipFill>
          <a:blip r:embed="rId3">
            <a:alphaModFix/>
          </a:blip>
          <a:stretch>
            <a:fillRect/>
          </a:stretch>
        </p:blipFill>
        <p:spPr>
          <a:xfrm>
            <a:off x="480425" y="896447"/>
            <a:ext cx="6287350" cy="3661475"/>
          </a:xfrm>
          <a:prstGeom prst="rect">
            <a:avLst/>
          </a:prstGeom>
          <a:noFill/>
          <a:ln>
            <a:noFill/>
          </a:ln>
        </p:spPr>
      </p:pic>
      <p:sp>
        <p:nvSpPr>
          <p:cNvPr id="159" name="Google Shape;159;p25"/>
          <p:cNvSpPr txBox="1"/>
          <p:nvPr/>
        </p:nvSpPr>
        <p:spPr>
          <a:xfrm>
            <a:off x="480425" y="239650"/>
            <a:ext cx="7757700" cy="5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50">
                <a:solidFill>
                  <a:srgbClr val="282828"/>
                </a:solidFill>
                <a:highlight>
                  <a:srgbClr val="FFFFFF"/>
                </a:highlight>
                <a:latin typeface="Georgia"/>
                <a:ea typeface="Georgia"/>
                <a:cs typeface="Georgia"/>
                <a:sym typeface="Georgia"/>
              </a:rPr>
              <a:t>Intercellular transmission of pathological amyloid-β (Aβ) and tau proteins.</a:t>
            </a:r>
            <a:r>
              <a:rPr lang="en" sz="850">
                <a:solidFill>
                  <a:srgbClr val="282828"/>
                </a:solidFill>
                <a:highlight>
                  <a:srgbClr val="FFFFFF"/>
                </a:highlight>
                <a:latin typeface="Georgia"/>
                <a:ea typeface="Georgia"/>
                <a:cs typeface="Georgia"/>
                <a:sym typeface="Georgia"/>
              </a:rPr>
              <a:t> </a:t>
            </a:r>
            <a:endParaRPr sz="850">
              <a:solidFill>
                <a:srgbClr val="282828"/>
              </a:solidFill>
              <a:highlight>
                <a:srgbClr val="FFFFFF"/>
              </a:highlight>
              <a:latin typeface="Georgia"/>
              <a:ea typeface="Georgia"/>
              <a:cs typeface="Georgia"/>
              <a:sym typeface="Georgia"/>
            </a:endParaRPr>
          </a:p>
          <a:p>
            <a:pPr marL="0" lvl="0" indent="0" algn="l" rtl="0">
              <a:spcBef>
                <a:spcPts val="0"/>
              </a:spcBef>
              <a:spcAft>
                <a:spcPts val="0"/>
              </a:spcAft>
              <a:buNone/>
            </a:pPr>
            <a:endParaRPr sz="1200"/>
          </a:p>
        </p:txBody>
      </p:sp>
      <p:sp>
        <p:nvSpPr>
          <p:cNvPr id="160" name="Google Shape;160;p25"/>
          <p:cNvSpPr txBox="1"/>
          <p:nvPr/>
        </p:nvSpPr>
        <p:spPr>
          <a:xfrm rot="727616">
            <a:off x="8043380" y="2435452"/>
            <a:ext cx="1790762" cy="4464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p>
        </p:txBody>
      </p:sp>
      <p:sp>
        <p:nvSpPr>
          <p:cNvPr id="161" name="Google Shape;161;p25"/>
          <p:cNvSpPr txBox="1"/>
          <p:nvPr/>
        </p:nvSpPr>
        <p:spPr>
          <a:xfrm>
            <a:off x="297450" y="4832725"/>
            <a:ext cx="8549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222222"/>
                </a:solidFill>
                <a:highlight>
                  <a:srgbClr val="FFFFFF"/>
                </a:highlight>
              </a:rPr>
              <a:t>d ‘Errico, P., &amp; Meyer-Luehmann, M. (2020). Mechanisms of pathogenic tau and Aβ protein spreading in Alzheimer’s disease. </a:t>
            </a:r>
            <a:r>
              <a:rPr lang="en" sz="800" i="1">
                <a:solidFill>
                  <a:srgbClr val="222222"/>
                </a:solidFill>
                <a:highlight>
                  <a:srgbClr val="FFFFFF"/>
                </a:highlight>
              </a:rPr>
              <a:t>Frontiers in aging neuroscience</a:t>
            </a:r>
            <a:r>
              <a:rPr lang="en" sz="800">
                <a:solidFill>
                  <a:srgbClr val="222222"/>
                </a:solidFill>
                <a:highlight>
                  <a:srgbClr val="FFFFFF"/>
                </a:highlight>
              </a:rPr>
              <a:t>, </a:t>
            </a:r>
            <a:r>
              <a:rPr lang="en" sz="800" i="1">
                <a:solidFill>
                  <a:srgbClr val="222222"/>
                </a:solidFill>
                <a:highlight>
                  <a:srgbClr val="FFFFFF"/>
                </a:highlight>
              </a:rPr>
              <a:t>12</a:t>
            </a:r>
            <a:r>
              <a:rPr lang="en" sz="800">
                <a:solidFill>
                  <a:srgbClr val="222222"/>
                </a:solidFill>
                <a:highlight>
                  <a:srgbClr val="FFFFFF"/>
                </a:highlight>
              </a:rPr>
              <a:t>, 265.</a:t>
            </a:r>
            <a:endParaRPr sz="80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1944" name="Google Shape;1944;p142"/>
          <p:cNvSpPr txBox="1"/>
          <p:nvPr/>
        </p:nvSpPr>
        <p:spPr>
          <a:xfrm>
            <a:off x="1975925" y="2119325"/>
            <a:ext cx="5496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The opposite of anticholinergics...</a:t>
            </a:r>
            <a:endParaRPr sz="220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948"/>
        <p:cNvGrpSpPr/>
        <p:nvPr/>
      </p:nvGrpSpPr>
      <p:grpSpPr>
        <a:xfrm>
          <a:off x="0" y="0"/>
          <a:ext cx="0" cy="0"/>
          <a:chOff x="0" y="0"/>
          <a:chExt cx="0" cy="0"/>
        </a:xfrm>
      </p:grpSpPr>
      <p:grpSp>
        <p:nvGrpSpPr>
          <p:cNvPr id="1949" name="Google Shape;1949;p143"/>
          <p:cNvGrpSpPr/>
          <p:nvPr/>
        </p:nvGrpSpPr>
        <p:grpSpPr>
          <a:xfrm>
            <a:off x="266775" y="393475"/>
            <a:ext cx="2383600" cy="3636900"/>
            <a:chOff x="266775" y="393475"/>
            <a:chExt cx="2383600" cy="3636900"/>
          </a:xfrm>
        </p:grpSpPr>
        <p:pic>
          <p:nvPicPr>
            <p:cNvPr id="1950" name="Google Shape;1950;p143"/>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1951" name="Google Shape;1951;p143"/>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1952" name="Google Shape;1952;p143"/>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1953" name="Google Shape;1953;p143"/>
          <p:cNvSpPr txBox="1"/>
          <p:nvPr/>
        </p:nvSpPr>
        <p:spPr>
          <a:xfrm>
            <a:off x="3162875" y="310625"/>
            <a:ext cx="54966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Interventions once a diagnosis has been made</a:t>
            </a:r>
            <a:endParaRPr sz="1800" b="1"/>
          </a:p>
          <a:p>
            <a:pPr marL="0" lvl="0" indent="0" algn="l" rtl="0">
              <a:spcBef>
                <a:spcPts val="0"/>
              </a:spcBef>
              <a:spcAft>
                <a:spcPts val="0"/>
              </a:spcAft>
              <a:buNone/>
            </a:pPr>
            <a:endParaRPr sz="600" b="1"/>
          </a:p>
          <a:p>
            <a:pPr marL="0" lvl="0" indent="0" algn="l" rtl="0">
              <a:spcBef>
                <a:spcPts val="0"/>
              </a:spcBef>
              <a:spcAft>
                <a:spcPts val="0"/>
              </a:spcAft>
              <a:buNone/>
            </a:pPr>
            <a:r>
              <a:rPr lang="en" sz="1600">
                <a:solidFill>
                  <a:schemeClr val="dk1"/>
                </a:solidFill>
              </a:rPr>
              <a:t>Cholinesterase inhibitors </a:t>
            </a:r>
            <a:endParaRPr sz="1600">
              <a:solidFill>
                <a:schemeClr val="dk1"/>
              </a:solidFill>
            </a:endParaRPr>
          </a:p>
          <a:p>
            <a:pPr marL="0" lvl="0" indent="0" algn="l" rtl="0">
              <a:spcBef>
                <a:spcPts val="0"/>
              </a:spcBef>
              <a:spcAft>
                <a:spcPts val="0"/>
              </a:spcAft>
              <a:buNone/>
            </a:pPr>
            <a:endParaRPr sz="4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have a </a:t>
            </a:r>
            <a:r>
              <a:rPr lang="en" sz="1600" u="sng">
                <a:solidFill>
                  <a:schemeClr val="dk1"/>
                </a:solidFill>
              </a:rPr>
              <a:t>useful, modest role</a:t>
            </a:r>
            <a:r>
              <a:rPr lang="en" sz="1600">
                <a:solidFill>
                  <a:schemeClr val="dk1"/>
                </a:solidFill>
              </a:rPr>
              <a:t> in improving cognition and activities of daily living in patients with </a:t>
            </a:r>
            <a:r>
              <a:rPr lang="en" sz="1600" b="1">
                <a:solidFill>
                  <a:schemeClr val="dk1"/>
                </a:solidFill>
              </a:rPr>
              <a:t>mild-to-moderate</a:t>
            </a:r>
            <a:r>
              <a:rPr lang="en" sz="1600">
                <a:solidFill>
                  <a:schemeClr val="dk1"/>
                </a:solidFill>
              </a:rPr>
              <a:t> Alzheimer’s disease </a:t>
            </a:r>
            <a:endParaRPr sz="1600">
              <a:solidFill>
                <a:schemeClr val="dk1"/>
              </a:solidFill>
            </a:endParaRPr>
          </a:p>
          <a:p>
            <a:pPr marL="0" lvl="0" indent="0" algn="l" rtl="0">
              <a:spcBef>
                <a:spcPts val="0"/>
              </a:spcBef>
              <a:spcAft>
                <a:spcPts val="0"/>
              </a:spcAft>
              <a:buNone/>
            </a:pPr>
            <a:endParaRPr sz="160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grpSp>
        <p:nvGrpSpPr>
          <p:cNvPr id="1958" name="Google Shape;1958;p144"/>
          <p:cNvGrpSpPr/>
          <p:nvPr/>
        </p:nvGrpSpPr>
        <p:grpSpPr>
          <a:xfrm>
            <a:off x="266775" y="393475"/>
            <a:ext cx="2383600" cy="3636900"/>
            <a:chOff x="266775" y="393475"/>
            <a:chExt cx="2383600" cy="3636900"/>
          </a:xfrm>
        </p:grpSpPr>
        <p:pic>
          <p:nvPicPr>
            <p:cNvPr id="1959" name="Google Shape;1959;p144"/>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1960" name="Google Shape;1960;p144"/>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1961" name="Google Shape;1961;p144"/>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1962" name="Google Shape;1962;p144"/>
          <p:cNvSpPr txBox="1"/>
          <p:nvPr/>
        </p:nvSpPr>
        <p:spPr>
          <a:xfrm>
            <a:off x="3162875" y="310625"/>
            <a:ext cx="54966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Interventions once a diagnosis has been made</a:t>
            </a:r>
            <a:endParaRPr sz="1800" b="1"/>
          </a:p>
          <a:p>
            <a:pPr marL="0" lvl="0" indent="0" algn="l" rtl="0">
              <a:spcBef>
                <a:spcPts val="0"/>
              </a:spcBef>
              <a:spcAft>
                <a:spcPts val="0"/>
              </a:spcAft>
              <a:buNone/>
            </a:pPr>
            <a:endParaRPr sz="600" b="1"/>
          </a:p>
          <a:p>
            <a:pPr marL="0" lvl="0" indent="0" algn="l" rtl="0">
              <a:spcBef>
                <a:spcPts val="0"/>
              </a:spcBef>
              <a:spcAft>
                <a:spcPts val="0"/>
              </a:spcAft>
              <a:buNone/>
            </a:pPr>
            <a:r>
              <a:rPr lang="en" sz="1600">
                <a:solidFill>
                  <a:schemeClr val="dk1"/>
                </a:solidFill>
              </a:rPr>
              <a:t>Cholinesterase inhibitors </a:t>
            </a:r>
            <a:endParaRPr sz="1600">
              <a:solidFill>
                <a:schemeClr val="dk1"/>
              </a:solidFill>
            </a:endParaRPr>
          </a:p>
          <a:p>
            <a:pPr marL="0" lvl="0" indent="0" algn="l" rtl="0">
              <a:spcBef>
                <a:spcPts val="0"/>
              </a:spcBef>
              <a:spcAft>
                <a:spcPts val="0"/>
              </a:spcAft>
              <a:buNone/>
            </a:pPr>
            <a:endParaRPr sz="4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have a </a:t>
            </a:r>
            <a:r>
              <a:rPr lang="en" sz="1600" u="sng">
                <a:solidFill>
                  <a:schemeClr val="dk1"/>
                </a:solidFill>
              </a:rPr>
              <a:t>useful, modest role</a:t>
            </a:r>
            <a:r>
              <a:rPr lang="en" sz="1600">
                <a:solidFill>
                  <a:schemeClr val="dk1"/>
                </a:solidFill>
              </a:rPr>
              <a:t> in improving cognition and activities of daily living in patients with </a:t>
            </a:r>
            <a:r>
              <a:rPr lang="en" sz="1600" b="1">
                <a:solidFill>
                  <a:schemeClr val="dk1"/>
                </a:solidFill>
              </a:rPr>
              <a:t>mild-to-moderate</a:t>
            </a:r>
            <a:r>
              <a:rPr lang="en" sz="1600">
                <a:solidFill>
                  <a:schemeClr val="dk1"/>
                </a:solidFill>
              </a:rPr>
              <a:t> Alzheimer’s disease </a:t>
            </a:r>
            <a:endParaRPr sz="1600">
              <a:solidFill>
                <a:schemeClr val="dk1"/>
              </a:solidFill>
            </a:endParaRPr>
          </a:p>
          <a:p>
            <a:pPr marL="0" lvl="0" indent="0" algn="l" rtl="0">
              <a:spcBef>
                <a:spcPts val="0"/>
              </a:spcBef>
              <a:spcAft>
                <a:spcPts val="0"/>
              </a:spcAft>
              <a:buNone/>
            </a:pPr>
            <a:endParaRPr sz="1600"/>
          </a:p>
        </p:txBody>
      </p:sp>
      <p:sp>
        <p:nvSpPr>
          <p:cNvPr id="1963" name="Google Shape;1963;p144"/>
          <p:cNvSpPr/>
          <p:nvPr/>
        </p:nvSpPr>
        <p:spPr>
          <a:xfrm>
            <a:off x="711461" y="3231336"/>
            <a:ext cx="696600" cy="2076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sp>
        <p:nvSpPr>
          <p:cNvPr id="1968" name="Google Shape;1968;p145"/>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1969" name="Google Shape;1969;p145"/>
          <p:cNvGrpSpPr/>
          <p:nvPr/>
        </p:nvGrpSpPr>
        <p:grpSpPr>
          <a:xfrm>
            <a:off x="1356380" y="1108355"/>
            <a:ext cx="6365941" cy="1332834"/>
            <a:chOff x="4892286" y="977880"/>
            <a:chExt cx="5276808" cy="1104803"/>
          </a:xfrm>
        </p:grpSpPr>
        <p:grpSp>
          <p:nvGrpSpPr>
            <p:cNvPr id="1970" name="Google Shape;1970;p145"/>
            <p:cNvGrpSpPr/>
            <p:nvPr/>
          </p:nvGrpSpPr>
          <p:grpSpPr>
            <a:xfrm>
              <a:off x="4892286" y="1170657"/>
              <a:ext cx="5276808" cy="912027"/>
              <a:chOff x="4445344" y="1309939"/>
              <a:chExt cx="5276808" cy="912027"/>
            </a:xfrm>
          </p:grpSpPr>
          <p:pic>
            <p:nvPicPr>
              <p:cNvPr id="1971" name="Google Shape;1971;p145"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1972" name="Google Shape;1972;p145"/>
              <p:cNvGrpSpPr/>
              <p:nvPr/>
            </p:nvGrpSpPr>
            <p:grpSpPr>
              <a:xfrm>
                <a:off x="7066087" y="1309939"/>
                <a:ext cx="2635379" cy="909730"/>
                <a:chOff x="6598810" y="1342565"/>
                <a:chExt cx="2635379" cy="909730"/>
              </a:xfrm>
            </p:grpSpPr>
            <p:pic>
              <p:nvPicPr>
                <p:cNvPr id="1973" name="Google Shape;1973;p145"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1974" name="Google Shape;1974;p145"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1975" name="Google Shape;1975;p145"/>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1976" name="Google Shape;1976;p145"/>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1977" name="Google Shape;1977;p145"/>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1978" name="Google Shape;1978;p145"/>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1979" name="Google Shape;1979;p145"/>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1980" name="Google Shape;1980;p145"/>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1981" name="Google Shape;1981;p145"/>
            <p:cNvGrpSpPr/>
            <p:nvPr/>
          </p:nvGrpSpPr>
          <p:grpSpPr>
            <a:xfrm>
              <a:off x="5175092" y="977880"/>
              <a:ext cx="4765253" cy="377745"/>
              <a:chOff x="5175092" y="977880"/>
              <a:chExt cx="4765253" cy="377745"/>
            </a:xfrm>
          </p:grpSpPr>
          <p:pic>
            <p:nvPicPr>
              <p:cNvPr id="1982" name="Google Shape;1982;p145"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1983" name="Google Shape;1983;p145"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1984" name="Google Shape;1984;p145"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1985" name="Google Shape;1985;p145"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1986" name="Google Shape;1986;p145"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1987" name="Google Shape;1987;p145"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1988" name="Google Shape;1988;p145"/>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1989" name="Google Shape;1989;p145"/>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1990" name="Google Shape;1990;p145"/>
          <p:cNvSpPr txBox="1"/>
          <p:nvPr/>
        </p:nvSpPr>
        <p:spPr>
          <a:xfrm>
            <a:off x="90040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Cholinergics (muscarinics) - everything wet</a:t>
            </a:r>
            <a:endParaRPr sz="2500"/>
          </a:p>
        </p:txBody>
      </p:sp>
      <p:cxnSp>
        <p:nvCxnSpPr>
          <p:cNvPr id="1991" name="Google Shape;1991;p145"/>
          <p:cNvCxnSpPr/>
          <p:nvPr/>
        </p:nvCxnSpPr>
        <p:spPr>
          <a:xfrm>
            <a:off x="-16650" y="2765625"/>
            <a:ext cx="9177300" cy="0"/>
          </a:xfrm>
          <a:prstGeom prst="straightConnector1">
            <a:avLst/>
          </a:prstGeom>
          <a:noFill/>
          <a:ln w="38100" cap="flat" cmpd="sng">
            <a:solidFill>
              <a:schemeClr val="dk2"/>
            </a:solidFill>
            <a:prstDash val="solid"/>
            <a:round/>
            <a:headEnd type="none" w="med" len="med"/>
            <a:tailEnd type="none" w="med" len="med"/>
          </a:ln>
        </p:spPr>
      </p:cxnSp>
      <p:sp>
        <p:nvSpPr>
          <p:cNvPr id="1992" name="Google Shape;1992;p145"/>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1997" name="Google Shape;1997;p146"/>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1998" name="Google Shape;1998;p146"/>
          <p:cNvGrpSpPr/>
          <p:nvPr/>
        </p:nvGrpSpPr>
        <p:grpSpPr>
          <a:xfrm>
            <a:off x="1356380" y="1108355"/>
            <a:ext cx="6365941" cy="1332834"/>
            <a:chOff x="4892286" y="977880"/>
            <a:chExt cx="5276808" cy="1104803"/>
          </a:xfrm>
        </p:grpSpPr>
        <p:grpSp>
          <p:nvGrpSpPr>
            <p:cNvPr id="1999" name="Google Shape;1999;p146"/>
            <p:cNvGrpSpPr/>
            <p:nvPr/>
          </p:nvGrpSpPr>
          <p:grpSpPr>
            <a:xfrm>
              <a:off x="4892286" y="1170657"/>
              <a:ext cx="5276808" cy="912027"/>
              <a:chOff x="4445344" y="1309939"/>
              <a:chExt cx="5276808" cy="912027"/>
            </a:xfrm>
          </p:grpSpPr>
          <p:pic>
            <p:nvPicPr>
              <p:cNvPr id="2000" name="Google Shape;2000;p146"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2001" name="Google Shape;2001;p146"/>
              <p:cNvGrpSpPr/>
              <p:nvPr/>
            </p:nvGrpSpPr>
            <p:grpSpPr>
              <a:xfrm>
                <a:off x="7066087" y="1309939"/>
                <a:ext cx="2635379" cy="909730"/>
                <a:chOff x="6598810" y="1342565"/>
                <a:chExt cx="2635379" cy="909730"/>
              </a:xfrm>
            </p:grpSpPr>
            <p:pic>
              <p:nvPicPr>
                <p:cNvPr id="2002" name="Google Shape;2002;p146"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2003" name="Google Shape;2003;p146"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2004" name="Google Shape;2004;p146"/>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2005" name="Google Shape;2005;p146"/>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2006" name="Google Shape;2006;p146"/>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2007" name="Google Shape;2007;p146"/>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2008" name="Google Shape;2008;p146"/>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2009" name="Google Shape;2009;p146"/>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2010" name="Google Shape;2010;p146"/>
            <p:cNvGrpSpPr/>
            <p:nvPr/>
          </p:nvGrpSpPr>
          <p:grpSpPr>
            <a:xfrm>
              <a:off x="5175092" y="977880"/>
              <a:ext cx="4765253" cy="377745"/>
              <a:chOff x="5175092" y="977880"/>
              <a:chExt cx="4765253" cy="377745"/>
            </a:xfrm>
          </p:grpSpPr>
          <p:pic>
            <p:nvPicPr>
              <p:cNvPr id="2011" name="Google Shape;2011;p146"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2012" name="Google Shape;2012;p146"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2013" name="Google Shape;2013;p146"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2014" name="Google Shape;2014;p146"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2015" name="Google Shape;2015;p146"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2016" name="Google Shape;2016;p146"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2017" name="Google Shape;2017;p146"/>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2018" name="Google Shape;2018;p146"/>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2019" name="Google Shape;2019;p146"/>
          <p:cNvSpPr txBox="1"/>
          <p:nvPr/>
        </p:nvSpPr>
        <p:spPr>
          <a:xfrm>
            <a:off x="90040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Cholinergics (muscarinics) - everything wet</a:t>
            </a:r>
            <a:endParaRPr sz="2500"/>
          </a:p>
        </p:txBody>
      </p:sp>
      <p:sp>
        <p:nvSpPr>
          <p:cNvPr id="2020" name="Google Shape;2020;p146"/>
          <p:cNvSpPr txBox="1"/>
          <p:nvPr/>
        </p:nvSpPr>
        <p:spPr>
          <a:xfrm>
            <a:off x="568250" y="4621950"/>
            <a:ext cx="8753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Anticholinergics (antimuscarinics) - everything dry</a:t>
            </a:r>
            <a:endParaRPr sz="2500"/>
          </a:p>
        </p:txBody>
      </p:sp>
      <p:cxnSp>
        <p:nvCxnSpPr>
          <p:cNvPr id="2021" name="Google Shape;2021;p146"/>
          <p:cNvCxnSpPr/>
          <p:nvPr/>
        </p:nvCxnSpPr>
        <p:spPr>
          <a:xfrm>
            <a:off x="-16650" y="2765625"/>
            <a:ext cx="9177300" cy="0"/>
          </a:xfrm>
          <a:prstGeom prst="straightConnector1">
            <a:avLst/>
          </a:prstGeom>
          <a:noFill/>
          <a:ln w="38100" cap="flat" cmpd="sng">
            <a:solidFill>
              <a:schemeClr val="dk2"/>
            </a:solidFill>
            <a:prstDash val="solid"/>
            <a:round/>
            <a:headEnd type="none" w="med" len="med"/>
            <a:tailEnd type="none" w="med" len="med"/>
          </a:ln>
        </p:spPr>
      </p:cxnSp>
      <p:sp>
        <p:nvSpPr>
          <p:cNvPr id="2022" name="Google Shape;2022;p146"/>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2027" name="Google Shape;2027;p147"/>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2028" name="Google Shape;2028;p147"/>
          <p:cNvGrpSpPr/>
          <p:nvPr/>
        </p:nvGrpSpPr>
        <p:grpSpPr>
          <a:xfrm>
            <a:off x="1356380" y="1108355"/>
            <a:ext cx="6365941" cy="1332834"/>
            <a:chOff x="4892286" y="977880"/>
            <a:chExt cx="5276808" cy="1104803"/>
          </a:xfrm>
        </p:grpSpPr>
        <p:grpSp>
          <p:nvGrpSpPr>
            <p:cNvPr id="2029" name="Google Shape;2029;p147"/>
            <p:cNvGrpSpPr/>
            <p:nvPr/>
          </p:nvGrpSpPr>
          <p:grpSpPr>
            <a:xfrm>
              <a:off x="4892286" y="1170657"/>
              <a:ext cx="5276808" cy="912027"/>
              <a:chOff x="4445344" y="1309939"/>
              <a:chExt cx="5276808" cy="912027"/>
            </a:xfrm>
          </p:grpSpPr>
          <p:pic>
            <p:nvPicPr>
              <p:cNvPr id="2030" name="Google Shape;2030;p147"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2031" name="Google Shape;2031;p147"/>
              <p:cNvGrpSpPr/>
              <p:nvPr/>
            </p:nvGrpSpPr>
            <p:grpSpPr>
              <a:xfrm>
                <a:off x="7066087" y="1309939"/>
                <a:ext cx="2635379" cy="909730"/>
                <a:chOff x="6598810" y="1342565"/>
                <a:chExt cx="2635379" cy="909730"/>
              </a:xfrm>
            </p:grpSpPr>
            <p:pic>
              <p:nvPicPr>
                <p:cNvPr id="2032" name="Google Shape;2032;p147"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2033" name="Google Shape;2033;p147"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2034" name="Google Shape;2034;p147"/>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2035" name="Google Shape;2035;p147"/>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2036" name="Google Shape;2036;p147"/>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2037" name="Google Shape;2037;p147"/>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2038" name="Google Shape;2038;p147"/>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2039" name="Google Shape;2039;p147"/>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2040" name="Google Shape;2040;p147"/>
            <p:cNvGrpSpPr/>
            <p:nvPr/>
          </p:nvGrpSpPr>
          <p:grpSpPr>
            <a:xfrm>
              <a:off x="5175092" y="977880"/>
              <a:ext cx="4765253" cy="377745"/>
              <a:chOff x="5175092" y="977880"/>
              <a:chExt cx="4765253" cy="377745"/>
            </a:xfrm>
          </p:grpSpPr>
          <p:pic>
            <p:nvPicPr>
              <p:cNvPr id="2041" name="Google Shape;2041;p147"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2042" name="Google Shape;2042;p147"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2043" name="Google Shape;2043;p147"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2044" name="Google Shape;2044;p147"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2045" name="Google Shape;2045;p147"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2046" name="Google Shape;2046;p147"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2047" name="Google Shape;2047;p147"/>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2048" name="Google Shape;2048;p147"/>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2049" name="Google Shape;2049;p147"/>
          <p:cNvSpPr txBox="1"/>
          <p:nvPr/>
        </p:nvSpPr>
        <p:spPr>
          <a:xfrm>
            <a:off x="90040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Cholinergics (muscarinics) - everything wet</a:t>
            </a:r>
            <a:endParaRPr sz="2500"/>
          </a:p>
        </p:txBody>
      </p:sp>
      <p:sp>
        <p:nvSpPr>
          <p:cNvPr id="2050" name="Google Shape;2050;p147"/>
          <p:cNvSpPr txBox="1"/>
          <p:nvPr/>
        </p:nvSpPr>
        <p:spPr>
          <a:xfrm>
            <a:off x="568250" y="4621950"/>
            <a:ext cx="8753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Anticholinergics (antimuscarinics) - everything dry</a:t>
            </a:r>
            <a:endParaRPr sz="2500"/>
          </a:p>
        </p:txBody>
      </p:sp>
      <p:cxnSp>
        <p:nvCxnSpPr>
          <p:cNvPr id="2051" name="Google Shape;2051;p147"/>
          <p:cNvCxnSpPr/>
          <p:nvPr/>
        </p:nvCxnSpPr>
        <p:spPr>
          <a:xfrm>
            <a:off x="-16650" y="2765625"/>
            <a:ext cx="9177300" cy="0"/>
          </a:xfrm>
          <a:prstGeom prst="straightConnector1">
            <a:avLst/>
          </a:prstGeom>
          <a:noFill/>
          <a:ln w="38100" cap="flat" cmpd="sng">
            <a:solidFill>
              <a:schemeClr val="dk2"/>
            </a:solidFill>
            <a:prstDash val="solid"/>
            <a:round/>
            <a:headEnd type="none" w="med" len="med"/>
            <a:tailEnd type="none" w="med" len="med"/>
          </a:ln>
        </p:spPr>
      </p:cxnSp>
      <p:sp>
        <p:nvSpPr>
          <p:cNvPr id="2052" name="Google Shape;2052;p147"/>
          <p:cNvSpPr txBox="1"/>
          <p:nvPr/>
        </p:nvSpPr>
        <p:spPr>
          <a:xfrm>
            <a:off x="74250" y="4217575"/>
            <a:ext cx="1169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a:t>tachycardia</a:t>
            </a:r>
            <a:endParaRPr sz="1300"/>
          </a:p>
        </p:txBody>
      </p:sp>
      <p:sp>
        <p:nvSpPr>
          <p:cNvPr id="2053" name="Google Shape;2053;p147"/>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grpSp>
        <p:nvGrpSpPr>
          <p:cNvPr id="2054" name="Google Shape;2054;p147"/>
          <p:cNvGrpSpPr/>
          <p:nvPr/>
        </p:nvGrpSpPr>
        <p:grpSpPr>
          <a:xfrm>
            <a:off x="74253" y="2826655"/>
            <a:ext cx="1059527" cy="1390924"/>
            <a:chOff x="4763439" y="5052363"/>
            <a:chExt cx="1176206" cy="1544099"/>
          </a:xfrm>
        </p:grpSpPr>
        <p:pic>
          <p:nvPicPr>
            <p:cNvPr id="2055" name="Google Shape;2055;p147" descr="clipped result image"/>
            <p:cNvPicPr preferRelativeResize="0"/>
            <p:nvPr/>
          </p:nvPicPr>
          <p:blipFill rotWithShape="1">
            <a:blip r:embed="rId13">
              <a:alphaModFix/>
            </a:blip>
            <a:srcRect t="14083" b="70431"/>
            <a:stretch/>
          </p:blipFill>
          <p:spPr>
            <a:xfrm>
              <a:off x="4843191" y="6015513"/>
              <a:ext cx="1043337" cy="580948"/>
            </a:xfrm>
            <a:prstGeom prst="rect">
              <a:avLst/>
            </a:prstGeom>
            <a:noFill/>
            <a:ln>
              <a:noFill/>
            </a:ln>
          </p:spPr>
        </p:pic>
        <p:pic>
          <p:nvPicPr>
            <p:cNvPr id="2056" name="Google Shape;2056;p147" descr="clipped result image"/>
            <p:cNvPicPr preferRelativeResize="0"/>
            <p:nvPr/>
          </p:nvPicPr>
          <p:blipFill rotWithShape="1">
            <a:blip r:embed="rId14">
              <a:alphaModFix/>
            </a:blip>
            <a:srcRect t="61775"/>
            <a:stretch/>
          </p:blipFill>
          <p:spPr>
            <a:xfrm rot="515178">
              <a:off x="5042660" y="5710535"/>
              <a:ext cx="857160" cy="414035"/>
            </a:xfrm>
            <a:prstGeom prst="rect">
              <a:avLst/>
            </a:prstGeom>
            <a:noFill/>
            <a:ln>
              <a:noFill/>
            </a:ln>
          </p:spPr>
        </p:pic>
        <p:pic>
          <p:nvPicPr>
            <p:cNvPr id="2057" name="Google Shape;2057;p147" descr="Resultado de imagen para blindfold"/>
            <p:cNvPicPr preferRelativeResize="0"/>
            <p:nvPr/>
          </p:nvPicPr>
          <p:blipFill rotWithShape="1">
            <a:blip r:embed="rId15">
              <a:alphaModFix/>
            </a:blip>
            <a:srcRect t="23430" b="23904"/>
            <a:stretch/>
          </p:blipFill>
          <p:spPr>
            <a:xfrm rot="515164">
              <a:off x="5237380" y="5819458"/>
              <a:ext cx="311869" cy="235786"/>
            </a:xfrm>
            <a:prstGeom prst="rect">
              <a:avLst/>
            </a:prstGeom>
            <a:noFill/>
            <a:ln>
              <a:noFill/>
            </a:ln>
          </p:spPr>
        </p:pic>
        <p:grpSp>
          <p:nvGrpSpPr>
            <p:cNvPr id="2058" name="Google Shape;2058;p147"/>
            <p:cNvGrpSpPr/>
            <p:nvPr/>
          </p:nvGrpSpPr>
          <p:grpSpPr>
            <a:xfrm>
              <a:off x="4763439" y="5998973"/>
              <a:ext cx="646931" cy="408300"/>
              <a:chOff x="4763439" y="5998973"/>
              <a:chExt cx="646931" cy="408300"/>
            </a:xfrm>
          </p:grpSpPr>
          <p:pic>
            <p:nvPicPr>
              <p:cNvPr id="2059" name="Google Shape;2059;p147" descr="clipped result image"/>
              <p:cNvPicPr preferRelativeResize="0"/>
              <p:nvPr/>
            </p:nvPicPr>
            <p:blipFill rotWithShape="1">
              <a:blip r:embed="rId16">
                <a:alphaModFix/>
              </a:blip>
              <a:srcRect l="-8030" t="1910" r="8029" b="-1910"/>
              <a:stretch/>
            </p:blipFill>
            <p:spPr>
              <a:xfrm flipH="1">
                <a:off x="4763439" y="5998973"/>
                <a:ext cx="646931" cy="408300"/>
              </a:xfrm>
              <a:prstGeom prst="rect">
                <a:avLst/>
              </a:prstGeom>
              <a:noFill/>
              <a:ln>
                <a:noFill/>
              </a:ln>
            </p:spPr>
          </p:pic>
          <p:pic>
            <p:nvPicPr>
              <p:cNvPr id="2060" name="Google Shape;2060;p147" descr="clipped result image"/>
              <p:cNvPicPr preferRelativeResize="0"/>
              <p:nvPr/>
            </p:nvPicPr>
            <p:blipFill rotWithShape="1">
              <a:blip r:embed="rId16">
                <a:alphaModFix/>
              </a:blip>
              <a:srcRect l="-8030" t="1910" r="8029" b="-1910"/>
              <a:stretch/>
            </p:blipFill>
            <p:spPr>
              <a:xfrm flipH="1">
                <a:off x="5036540" y="6172041"/>
                <a:ext cx="349281" cy="220443"/>
              </a:xfrm>
              <a:prstGeom prst="rect">
                <a:avLst/>
              </a:prstGeom>
              <a:noFill/>
              <a:ln>
                <a:noFill/>
              </a:ln>
            </p:spPr>
          </p:pic>
        </p:grpSp>
        <p:pic>
          <p:nvPicPr>
            <p:cNvPr id="2061" name="Google Shape;2061;p147" descr="clipped result image"/>
            <p:cNvPicPr preferRelativeResize="0"/>
            <p:nvPr/>
          </p:nvPicPr>
          <p:blipFill rotWithShape="1">
            <a:blip r:embed="rId17">
              <a:alphaModFix/>
            </a:blip>
            <a:srcRect/>
            <a:stretch/>
          </p:blipFill>
          <p:spPr>
            <a:xfrm rot="1151429">
              <a:off x="5218333" y="5134535"/>
              <a:ext cx="620948" cy="715632"/>
            </a:xfrm>
            <a:prstGeom prst="rect">
              <a:avLst/>
            </a:prstGeom>
            <a:noFill/>
            <a:ln>
              <a:noFill/>
            </a:ln>
          </p:spPr>
        </p:pic>
      </p:gr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148"/>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2067" name="Google Shape;2067;p148"/>
          <p:cNvGrpSpPr/>
          <p:nvPr/>
        </p:nvGrpSpPr>
        <p:grpSpPr>
          <a:xfrm>
            <a:off x="1356380" y="1108355"/>
            <a:ext cx="6365941" cy="1332834"/>
            <a:chOff x="4892286" y="977880"/>
            <a:chExt cx="5276808" cy="1104803"/>
          </a:xfrm>
        </p:grpSpPr>
        <p:grpSp>
          <p:nvGrpSpPr>
            <p:cNvPr id="2068" name="Google Shape;2068;p148"/>
            <p:cNvGrpSpPr/>
            <p:nvPr/>
          </p:nvGrpSpPr>
          <p:grpSpPr>
            <a:xfrm>
              <a:off x="4892286" y="1170657"/>
              <a:ext cx="5276808" cy="912027"/>
              <a:chOff x="4445344" y="1309939"/>
              <a:chExt cx="5276808" cy="912027"/>
            </a:xfrm>
          </p:grpSpPr>
          <p:pic>
            <p:nvPicPr>
              <p:cNvPr id="2069" name="Google Shape;2069;p148"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2070" name="Google Shape;2070;p148"/>
              <p:cNvGrpSpPr/>
              <p:nvPr/>
            </p:nvGrpSpPr>
            <p:grpSpPr>
              <a:xfrm>
                <a:off x="7066087" y="1309939"/>
                <a:ext cx="2635379" cy="909730"/>
                <a:chOff x="6598810" y="1342565"/>
                <a:chExt cx="2635379" cy="909730"/>
              </a:xfrm>
            </p:grpSpPr>
            <p:pic>
              <p:nvPicPr>
                <p:cNvPr id="2071" name="Google Shape;2071;p148"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2072" name="Google Shape;2072;p148"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2073" name="Google Shape;2073;p148"/>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2074" name="Google Shape;2074;p148"/>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2075" name="Google Shape;2075;p148"/>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2076" name="Google Shape;2076;p148"/>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2077" name="Google Shape;2077;p148"/>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2078" name="Google Shape;2078;p148"/>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2079" name="Google Shape;2079;p148"/>
            <p:cNvGrpSpPr/>
            <p:nvPr/>
          </p:nvGrpSpPr>
          <p:grpSpPr>
            <a:xfrm>
              <a:off x="5175092" y="977880"/>
              <a:ext cx="4765253" cy="377745"/>
              <a:chOff x="5175092" y="977880"/>
              <a:chExt cx="4765253" cy="377745"/>
            </a:xfrm>
          </p:grpSpPr>
          <p:pic>
            <p:nvPicPr>
              <p:cNvPr id="2080" name="Google Shape;2080;p148"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2081" name="Google Shape;2081;p148"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2082" name="Google Shape;2082;p148"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2083" name="Google Shape;2083;p148"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2084" name="Google Shape;2084;p148"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2085" name="Google Shape;2085;p148"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2086" name="Google Shape;2086;p148"/>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2087" name="Google Shape;2087;p148"/>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2088" name="Google Shape;2088;p148"/>
          <p:cNvSpPr txBox="1"/>
          <p:nvPr/>
        </p:nvSpPr>
        <p:spPr>
          <a:xfrm>
            <a:off x="90040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Cholinergics (muscarinics) - everything wet</a:t>
            </a:r>
            <a:endParaRPr sz="2500"/>
          </a:p>
        </p:txBody>
      </p:sp>
      <p:sp>
        <p:nvSpPr>
          <p:cNvPr id="2089" name="Google Shape;2089;p148"/>
          <p:cNvSpPr txBox="1"/>
          <p:nvPr/>
        </p:nvSpPr>
        <p:spPr>
          <a:xfrm>
            <a:off x="568250" y="4621950"/>
            <a:ext cx="8753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Anticholinergics (antimuscarinics) - everything dry</a:t>
            </a:r>
            <a:endParaRPr sz="2500"/>
          </a:p>
        </p:txBody>
      </p:sp>
      <p:cxnSp>
        <p:nvCxnSpPr>
          <p:cNvPr id="2090" name="Google Shape;2090;p148"/>
          <p:cNvCxnSpPr/>
          <p:nvPr/>
        </p:nvCxnSpPr>
        <p:spPr>
          <a:xfrm>
            <a:off x="-16650" y="2765625"/>
            <a:ext cx="9177300" cy="0"/>
          </a:xfrm>
          <a:prstGeom prst="straightConnector1">
            <a:avLst/>
          </a:prstGeom>
          <a:noFill/>
          <a:ln w="38100" cap="flat" cmpd="sng">
            <a:solidFill>
              <a:schemeClr val="dk2"/>
            </a:solidFill>
            <a:prstDash val="solid"/>
            <a:round/>
            <a:headEnd type="none" w="med" len="med"/>
            <a:tailEnd type="none" w="med" len="med"/>
          </a:ln>
        </p:spPr>
      </p:cxnSp>
      <p:sp>
        <p:nvSpPr>
          <p:cNvPr id="2091" name="Google Shape;2091;p148"/>
          <p:cNvSpPr txBox="1"/>
          <p:nvPr/>
        </p:nvSpPr>
        <p:spPr>
          <a:xfrm>
            <a:off x="74250" y="4217575"/>
            <a:ext cx="1169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a:t>tachycardia</a:t>
            </a:r>
            <a:endParaRPr sz="1300"/>
          </a:p>
        </p:txBody>
      </p:sp>
      <p:pic>
        <p:nvPicPr>
          <p:cNvPr id="2092" name="Google Shape;2092;p148"/>
          <p:cNvPicPr preferRelativeResize="0"/>
          <p:nvPr/>
        </p:nvPicPr>
        <p:blipFill>
          <a:blip r:embed="rId13">
            <a:alphaModFix/>
          </a:blip>
          <a:stretch>
            <a:fillRect/>
          </a:stretch>
        </p:blipFill>
        <p:spPr>
          <a:xfrm>
            <a:off x="1467575" y="2954925"/>
            <a:ext cx="665700" cy="527975"/>
          </a:xfrm>
          <a:prstGeom prst="rect">
            <a:avLst/>
          </a:prstGeom>
          <a:noFill/>
          <a:ln>
            <a:noFill/>
          </a:ln>
        </p:spPr>
      </p:pic>
      <p:sp>
        <p:nvSpPr>
          <p:cNvPr id="2093" name="Google Shape;2093;p148"/>
          <p:cNvSpPr txBox="1"/>
          <p:nvPr/>
        </p:nvSpPr>
        <p:spPr>
          <a:xfrm>
            <a:off x="1295900" y="3484313"/>
            <a:ext cx="766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a:t>
            </a:r>
            <a:endParaRPr sz="1300"/>
          </a:p>
          <a:p>
            <a:pPr marL="0" marR="0" lvl="0" indent="0" algn="ctr" rtl="0">
              <a:lnSpc>
                <a:spcPct val="90000"/>
              </a:lnSpc>
              <a:spcBef>
                <a:spcPts val="0"/>
              </a:spcBef>
              <a:spcAft>
                <a:spcPts val="0"/>
              </a:spcAft>
              <a:buClr>
                <a:srgbClr val="000000"/>
              </a:buClr>
              <a:buSzPts val="1100"/>
              <a:buFont typeface="Arial"/>
              <a:buNone/>
            </a:pPr>
            <a:r>
              <a:rPr lang="en" sz="1300"/>
              <a:t>mouth</a:t>
            </a:r>
            <a:endParaRPr sz="1300"/>
          </a:p>
        </p:txBody>
      </p:sp>
      <p:sp>
        <p:nvSpPr>
          <p:cNvPr id="2094" name="Google Shape;2094;p148"/>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grpSp>
        <p:nvGrpSpPr>
          <p:cNvPr id="2095" name="Google Shape;2095;p148"/>
          <p:cNvGrpSpPr/>
          <p:nvPr/>
        </p:nvGrpSpPr>
        <p:grpSpPr>
          <a:xfrm>
            <a:off x="74253" y="2826655"/>
            <a:ext cx="1059527" cy="1390924"/>
            <a:chOff x="4763439" y="5052363"/>
            <a:chExt cx="1176206" cy="1544099"/>
          </a:xfrm>
        </p:grpSpPr>
        <p:pic>
          <p:nvPicPr>
            <p:cNvPr id="2096" name="Google Shape;2096;p148" descr="clipped result image"/>
            <p:cNvPicPr preferRelativeResize="0"/>
            <p:nvPr/>
          </p:nvPicPr>
          <p:blipFill rotWithShape="1">
            <a:blip r:embed="rId14">
              <a:alphaModFix/>
            </a:blip>
            <a:srcRect t="14083" b="70431"/>
            <a:stretch/>
          </p:blipFill>
          <p:spPr>
            <a:xfrm>
              <a:off x="4843191" y="6015513"/>
              <a:ext cx="1043337" cy="580948"/>
            </a:xfrm>
            <a:prstGeom prst="rect">
              <a:avLst/>
            </a:prstGeom>
            <a:noFill/>
            <a:ln>
              <a:noFill/>
            </a:ln>
          </p:spPr>
        </p:pic>
        <p:pic>
          <p:nvPicPr>
            <p:cNvPr id="2097" name="Google Shape;2097;p148" descr="clipped result image"/>
            <p:cNvPicPr preferRelativeResize="0"/>
            <p:nvPr/>
          </p:nvPicPr>
          <p:blipFill rotWithShape="1">
            <a:blip r:embed="rId15">
              <a:alphaModFix/>
            </a:blip>
            <a:srcRect t="61775"/>
            <a:stretch/>
          </p:blipFill>
          <p:spPr>
            <a:xfrm rot="515178">
              <a:off x="5042660" y="5710535"/>
              <a:ext cx="857160" cy="414035"/>
            </a:xfrm>
            <a:prstGeom prst="rect">
              <a:avLst/>
            </a:prstGeom>
            <a:noFill/>
            <a:ln>
              <a:noFill/>
            </a:ln>
          </p:spPr>
        </p:pic>
        <p:pic>
          <p:nvPicPr>
            <p:cNvPr id="2098" name="Google Shape;2098;p148" descr="Resultado de imagen para blindfold"/>
            <p:cNvPicPr preferRelativeResize="0"/>
            <p:nvPr/>
          </p:nvPicPr>
          <p:blipFill rotWithShape="1">
            <a:blip r:embed="rId16">
              <a:alphaModFix/>
            </a:blip>
            <a:srcRect t="23430" b="23904"/>
            <a:stretch/>
          </p:blipFill>
          <p:spPr>
            <a:xfrm rot="515164">
              <a:off x="5237380" y="5819458"/>
              <a:ext cx="311869" cy="235786"/>
            </a:xfrm>
            <a:prstGeom prst="rect">
              <a:avLst/>
            </a:prstGeom>
            <a:noFill/>
            <a:ln>
              <a:noFill/>
            </a:ln>
          </p:spPr>
        </p:pic>
        <p:grpSp>
          <p:nvGrpSpPr>
            <p:cNvPr id="2099" name="Google Shape;2099;p148"/>
            <p:cNvGrpSpPr/>
            <p:nvPr/>
          </p:nvGrpSpPr>
          <p:grpSpPr>
            <a:xfrm>
              <a:off x="4763439" y="5998973"/>
              <a:ext cx="646931" cy="408300"/>
              <a:chOff x="4763439" y="5998973"/>
              <a:chExt cx="646931" cy="408300"/>
            </a:xfrm>
          </p:grpSpPr>
          <p:pic>
            <p:nvPicPr>
              <p:cNvPr id="2100" name="Google Shape;2100;p148" descr="clipped result image"/>
              <p:cNvPicPr preferRelativeResize="0"/>
              <p:nvPr/>
            </p:nvPicPr>
            <p:blipFill rotWithShape="1">
              <a:blip r:embed="rId17">
                <a:alphaModFix/>
              </a:blip>
              <a:srcRect l="-8030" t="1910" r="8029" b="-1910"/>
              <a:stretch/>
            </p:blipFill>
            <p:spPr>
              <a:xfrm flipH="1">
                <a:off x="4763439" y="5998973"/>
                <a:ext cx="646931" cy="408300"/>
              </a:xfrm>
              <a:prstGeom prst="rect">
                <a:avLst/>
              </a:prstGeom>
              <a:noFill/>
              <a:ln>
                <a:noFill/>
              </a:ln>
            </p:spPr>
          </p:pic>
          <p:pic>
            <p:nvPicPr>
              <p:cNvPr id="2101" name="Google Shape;2101;p148" descr="clipped result image"/>
              <p:cNvPicPr preferRelativeResize="0"/>
              <p:nvPr/>
            </p:nvPicPr>
            <p:blipFill rotWithShape="1">
              <a:blip r:embed="rId17">
                <a:alphaModFix/>
              </a:blip>
              <a:srcRect l="-8030" t="1910" r="8029" b="-1910"/>
              <a:stretch/>
            </p:blipFill>
            <p:spPr>
              <a:xfrm flipH="1">
                <a:off x="5036540" y="6172041"/>
                <a:ext cx="349281" cy="220443"/>
              </a:xfrm>
              <a:prstGeom prst="rect">
                <a:avLst/>
              </a:prstGeom>
              <a:noFill/>
              <a:ln>
                <a:noFill/>
              </a:ln>
            </p:spPr>
          </p:pic>
        </p:grpSp>
        <p:pic>
          <p:nvPicPr>
            <p:cNvPr id="2102" name="Google Shape;2102;p148" descr="clipped result image"/>
            <p:cNvPicPr preferRelativeResize="0"/>
            <p:nvPr/>
          </p:nvPicPr>
          <p:blipFill rotWithShape="1">
            <a:blip r:embed="rId18">
              <a:alphaModFix/>
            </a:blip>
            <a:srcRect/>
            <a:stretch/>
          </p:blipFill>
          <p:spPr>
            <a:xfrm rot="1151429">
              <a:off x="5218333" y="5134535"/>
              <a:ext cx="620948" cy="715632"/>
            </a:xfrm>
            <a:prstGeom prst="rect">
              <a:avLst/>
            </a:prstGeom>
            <a:noFill/>
            <a:ln>
              <a:noFill/>
            </a:ln>
          </p:spPr>
        </p:pic>
      </p:gr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sp>
        <p:nvSpPr>
          <p:cNvPr id="2107" name="Google Shape;2107;p149"/>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2108" name="Google Shape;2108;p149"/>
          <p:cNvGrpSpPr/>
          <p:nvPr/>
        </p:nvGrpSpPr>
        <p:grpSpPr>
          <a:xfrm>
            <a:off x="1356380" y="1108355"/>
            <a:ext cx="6365941" cy="1332834"/>
            <a:chOff x="4892286" y="977880"/>
            <a:chExt cx="5276808" cy="1104803"/>
          </a:xfrm>
        </p:grpSpPr>
        <p:grpSp>
          <p:nvGrpSpPr>
            <p:cNvPr id="2109" name="Google Shape;2109;p149"/>
            <p:cNvGrpSpPr/>
            <p:nvPr/>
          </p:nvGrpSpPr>
          <p:grpSpPr>
            <a:xfrm>
              <a:off x="4892286" y="1170657"/>
              <a:ext cx="5276808" cy="912027"/>
              <a:chOff x="4445344" y="1309939"/>
              <a:chExt cx="5276808" cy="912027"/>
            </a:xfrm>
          </p:grpSpPr>
          <p:pic>
            <p:nvPicPr>
              <p:cNvPr id="2110" name="Google Shape;2110;p149"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2111" name="Google Shape;2111;p149"/>
              <p:cNvGrpSpPr/>
              <p:nvPr/>
            </p:nvGrpSpPr>
            <p:grpSpPr>
              <a:xfrm>
                <a:off x="7066087" y="1309939"/>
                <a:ext cx="2635379" cy="909730"/>
                <a:chOff x="6598810" y="1342565"/>
                <a:chExt cx="2635379" cy="909730"/>
              </a:xfrm>
            </p:grpSpPr>
            <p:pic>
              <p:nvPicPr>
                <p:cNvPr id="2112" name="Google Shape;2112;p149"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2113" name="Google Shape;2113;p149"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2114" name="Google Shape;2114;p149"/>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2115" name="Google Shape;2115;p149"/>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2116" name="Google Shape;2116;p149"/>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2117" name="Google Shape;2117;p149"/>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2118" name="Google Shape;2118;p149"/>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2119" name="Google Shape;2119;p149"/>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2120" name="Google Shape;2120;p149"/>
            <p:cNvGrpSpPr/>
            <p:nvPr/>
          </p:nvGrpSpPr>
          <p:grpSpPr>
            <a:xfrm>
              <a:off x="5175092" y="977880"/>
              <a:ext cx="4765253" cy="377745"/>
              <a:chOff x="5175092" y="977880"/>
              <a:chExt cx="4765253" cy="377745"/>
            </a:xfrm>
          </p:grpSpPr>
          <p:pic>
            <p:nvPicPr>
              <p:cNvPr id="2121" name="Google Shape;2121;p149"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2122" name="Google Shape;2122;p149"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2123" name="Google Shape;2123;p149"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2124" name="Google Shape;2124;p149"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2125" name="Google Shape;2125;p149"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2126" name="Google Shape;2126;p149"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2127" name="Google Shape;2127;p149"/>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2128" name="Google Shape;2128;p149"/>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2129" name="Google Shape;2129;p149"/>
          <p:cNvSpPr txBox="1"/>
          <p:nvPr/>
        </p:nvSpPr>
        <p:spPr>
          <a:xfrm>
            <a:off x="90040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Cholinergics (muscarinics) - everything wet</a:t>
            </a:r>
            <a:endParaRPr sz="2500"/>
          </a:p>
        </p:txBody>
      </p:sp>
      <p:sp>
        <p:nvSpPr>
          <p:cNvPr id="2130" name="Google Shape;2130;p149"/>
          <p:cNvSpPr txBox="1"/>
          <p:nvPr/>
        </p:nvSpPr>
        <p:spPr>
          <a:xfrm>
            <a:off x="568250" y="4621950"/>
            <a:ext cx="8753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Anticholinergics (antimuscarinics) - everything dry</a:t>
            </a:r>
            <a:endParaRPr sz="2500"/>
          </a:p>
        </p:txBody>
      </p:sp>
      <p:cxnSp>
        <p:nvCxnSpPr>
          <p:cNvPr id="2131" name="Google Shape;2131;p149"/>
          <p:cNvCxnSpPr/>
          <p:nvPr/>
        </p:nvCxnSpPr>
        <p:spPr>
          <a:xfrm>
            <a:off x="-16650" y="2765625"/>
            <a:ext cx="9177300" cy="0"/>
          </a:xfrm>
          <a:prstGeom prst="straightConnector1">
            <a:avLst/>
          </a:prstGeom>
          <a:noFill/>
          <a:ln w="38100" cap="flat" cmpd="sng">
            <a:solidFill>
              <a:schemeClr val="dk2"/>
            </a:solidFill>
            <a:prstDash val="solid"/>
            <a:round/>
            <a:headEnd type="none" w="med" len="med"/>
            <a:tailEnd type="none" w="med" len="med"/>
          </a:ln>
        </p:spPr>
      </p:cxnSp>
      <p:sp>
        <p:nvSpPr>
          <p:cNvPr id="2132" name="Google Shape;2132;p149"/>
          <p:cNvSpPr txBox="1"/>
          <p:nvPr/>
        </p:nvSpPr>
        <p:spPr>
          <a:xfrm>
            <a:off x="74250" y="4217575"/>
            <a:ext cx="1169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a:t>tachycardia</a:t>
            </a:r>
            <a:endParaRPr sz="1300"/>
          </a:p>
        </p:txBody>
      </p:sp>
      <p:pic>
        <p:nvPicPr>
          <p:cNvPr id="2133" name="Google Shape;2133;p149"/>
          <p:cNvPicPr preferRelativeResize="0"/>
          <p:nvPr/>
        </p:nvPicPr>
        <p:blipFill>
          <a:blip r:embed="rId13">
            <a:alphaModFix/>
          </a:blip>
          <a:stretch>
            <a:fillRect/>
          </a:stretch>
        </p:blipFill>
        <p:spPr>
          <a:xfrm>
            <a:off x="1467575" y="2954925"/>
            <a:ext cx="665700" cy="527975"/>
          </a:xfrm>
          <a:prstGeom prst="rect">
            <a:avLst/>
          </a:prstGeom>
          <a:noFill/>
          <a:ln>
            <a:noFill/>
          </a:ln>
        </p:spPr>
      </p:pic>
      <p:sp>
        <p:nvSpPr>
          <p:cNvPr id="2134" name="Google Shape;2134;p149"/>
          <p:cNvSpPr txBox="1"/>
          <p:nvPr/>
        </p:nvSpPr>
        <p:spPr>
          <a:xfrm>
            <a:off x="1295900" y="3484313"/>
            <a:ext cx="766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a:t>
            </a:r>
            <a:endParaRPr sz="1300"/>
          </a:p>
          <a:p>
            <a:pPr marL="0" marR="0" lvl="0" indent="0" algn="ctr" rtl="0">
              <a:lnSpc>
                <a:spcPct val="90000"/>
              </a:lnSpc>
              <a:spcBef>
                <a:spcPts val="0"/>
              </a:spcBef>
              <a:spcAft>
                <a:spcPts val="0"/>
              </a:spcAft>
              <a:buClr>
                <a:srgbClr val="000000"/>
              </a:buClr>
              <a:buSzPts val="1100"/>
              <a:buFont typeface="Arial"/>
              <a:buNone/>
            </a:pPr>
            <a:r>
              <a:rPr lang="en" sz="1300"/>
              <a:t>mouth</a:t>
            </a:r>
            <a:endParaRPr sz="1300"/>
          </a:p>
        </p:txBody>
      </p:sp>
      <p:pic>
        <p:nvPicPr>
          <p:cNvPr id="2135" name="Google Shape;2135;p149"/>
          <p:cNvPicPr preferRelativeResize="0"/>
          <p:nvPr/>
        </p:nvPicPr>
        <p:blipFill>
          <a:blip r:embed="rId13">
            <a:alphaModFix/>
          </a:blip>
          <a:stretch>
            <a:fillRect/>
          </a:stretch>
        </p:blipFill>
        <p:spPr>
          <a:xfrm>
            <a:off x="2481575" y="2954925"/>
            <a:ext cx="665700" cy="527975"/>
          </a:xfrm>
          <a:prstGeom prst="rect">
            <a:avLst/>
          </a:prstGeom>
          <a:noFill/>
          <a:ln>
            <a:noFill/>
          </a:ln>
        </p:spPr>
      </p:pic>
      <p:sp>
        <p:nvSpPr>
          <p:cNvPr id="2136" name="Google Shape;2136;p149"/>
          <p:cNvSpPr txBox="1"/>
          <p:nvPr/>
        </p:nvSpPr>
        <p:spPr>
          <a:xfrm>
            <a:off x="2277275" y="3484300"/>
            <a:ext cx="766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a:t>
            </a:r>
            <a:endParaRPr sz="1300"/>
          </a:p>
          <a:p>
            <a:pPr marL="0" marR="0" lvl="0" indent="0" algn="ctr" rtl="0">
              <a:lnSpc>
                <a:spcPct val="90000"/>
              </a:lnSpc>
              <a:spcBef>
                <a:spcPts val="0"/>
              </a:spcBef>
              <a:spcAft>
                <a:spcPts val="0"/>
              </a:spcAft>
              <a:buClr>
                <a:srgbClr val="000000"/>
              </a:buClr>
              <a:buSzPts val="1100"/>
              <a:buFont typeface="Arial"/>
              <a:buNone/>
            </a:pPr>
            <a:r>
              <a:rPr lang="en" sz="1300"/>
              <a:t>eyes</a:t>
            </a:r>
            <a:endParaRPr sz="1300"/>
          </a:p>
        </p:txBody>
      </p:sp>
      <p:sp>
        <p:nvSpPr>
          <p:cNvPr id="2137" name="Google Shape;2137;p149"/>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grpSp>
        <p:nvGrpSpPr>
          <p:cNvPr id="2138" name="Google Shape;2138;p149"/>
          <p:cNvGrpSpPr/>
          <p:nvPr/>
        </p:nvGrpSpPr>
        <p:grpSpPr>
          <a:xfrm>
            <a:off x="74253" y="2826655"/>
            <a:ext cx="1059527" cy="1390924"/>
            <a:chOff x="4763439" y="5052363"/>
            <a:chExt cx="1176206" cy="1544099"/>
          </a:xfrm>
        </p:grpSpPr>
        <p:pic>
          <p:nvPicPr>
            <p:cNvPr id="2139" name="Google Shape;2139;p149" descr="clipped result image"/>
            <p:cNvPicPr preferRelativeResize="0"/>
            <p:nvPr/>
          </p:nvPicPr>
          <p:blipFill rotWithShape="1">
            <a:blip r:embed="rId14">
              <a:alphaModFix/>
            </a:blip>
            <a:srcRect t="14083" b="70431"/>
            <a:stretch/>
          </p:blipFill>
          <p:spPr>
            <a:xfrm>
              <a:off x="4843191" y="6015513"/>
              <a:ext cx="1043337" cy="580948"/>
            </a:xfrm>
            <a:prstGeom prst="rect">
              <a:avLst/>
            </a:prstGeom>
            <a:noFill/>
            <a:ln>
              <a:noFill/>
            </a:ln>
          </p:spPr>
        </p:pic>
        <p:pic>
          <p:nvPicPr>
            <p:cNvPr id="2140" name="Google Shape;2140;p149" descr="clipped result image"/>
            <p:cNvPicPr preferRelativeResize="0"/>
            <p:nvPr/>
          </p:nvPicPr>
          <p:blipFill rotWithShape="1">
            <a:blip r:embed="rId15">
              <a:alphaModFix/>
            </a:blip>
            <a:srcRect t="61775"/>
            <a:stretch/>
          </p:blipFill>
          <p:spPr>
            <a:xfrm rot="515178">
              <a:off x="5042660" y="5710535"/>
              <a:ext cx="857160" cy="414035"/>
            </a:xfrm>
            <a:prstGeom prst="rect">
              <a:avLst/>
            </a:prstGeom>
            <a:noFill/>
            <a:ln>
              <a:noFill/>
            </a:ln>
          </p:spPr>
        </p:pic>
        <p:pic>
          <p:nvPicPr>
            <p:cNvPr id="2141" name="Google Shape;2141;p149" descr="Resultado de imagen para blindfold"/>
            <p:cNvPicPr preferRelativeResize="0"/>
            <p:nvPr/>
          </p:nvPicPr>
          <p:blipFill rotWithShape="1">
            <a:blip r:embed="rId16">
              <a:alphaModFix/>
            </a:blip>
            <a:srcRect t="23430" b="23904"/>
            <a:stretch/>
          </p:blipFill>
          <p:spPr>
            <a:xfrm rot="515164">
              <a:off x="5237380" y="5819458"/>
              <a:ext cx="311869" cy="235786"/>
            </a:xfrm>
            <a:prstGeom prst="rect">
              <a:avLst/>
            </a:prstGeom>
            <a:noFill/>
            <a:ln>
              <a:noFill/>
            </a:ln>
          </p:spPr>
        </p:pic>
        <p:grpSp>
          <p:nvGrpSpPr>
            <p:cNvPr id="2142" name="Google Shape;2142;p149"/>
            <p:cNvGrpSpPr/>
            <p:nvPr/>
          </p:nvGrpSpPr>
          <p:grpSpPr>
            <a:xfrm>
              <a:off x="4763439" y="5998973"/>
              <a:ext cx="646931" cy="408300"/>
              <a:chOff x="4763439" y="5998973"/>
              <a:chExt cx="646931" cy="408300"/>
            </a:xfrm>
          </p:grpSpPr>
          <p:pic>
            <p:nvPicPr>
              <p:cNvPr id="2143" name="Google Shape;2143;p149" descr="clipped result image"/>
              <p:cNvPicPr preferRelativeResize="0"/>
              <p:nvPr/>
            </p:nvPicPr>
            <p:blipFill rotWithShape="1">
              <a:blip r:embed="rId17">
                <a:alphaModFix/>
              </a:blip>
              <a:srcRect l="-8030" t="1910" r="8029" b="-1910"/>
              <a:stretch/>
            </p:blipFill>
            <p:spPr>
              <a:xfrm flipH="1">
                <a:off x="4763439" y="5998973"/>
                <a:ext cx="646931" cy="408300"/>
              </a:xfrm>
              <a:prstGeom prst="rect">
                <a:avLst/>
              </a:prstGeom>
              <a:noFill/>
              <a:ln>
                <a:noFill/>
              </a:ln>
            </p:spPr>
          </p:pic>
          <p:pic>
            <p:nvPicPr>
              <p:cNvPr id="2144" name="Google Shape;2144;p149" descr="clipped result image"/>
              <p:cNvPicPr preferRelativeResize="0"/>
              <p:nvPr/>
            </p:nvPicPr>
            <p:blipFill rotWithShape="1">
              <a:blip r:embed="rId17">
                <a:alphaModFix/>
              </a:blip>
              <a:srcRect l="-8030" t="1910" r="8029" b="-1910"/>
              <a:stretch/>
            </p:blipFill>
            <p:spPr>
              <a:xfrm flipH="1">
                <a:off x="5036540" y="6172041"/>
                <a:ext cx="349281" cy="220443"/>
              </a:xfrm>
              <a:prstGeom prst="rect">
                <a:avLst/>
              </a:prstGeom>
              <a:noFill/>
              <a:ln>
                <a:noFill/>
              </a:ln>
            </p:spPr>
          </p:pic>
        </p:grpSp>
        <p:pic>
          <p:nvPicPr>
            <p:cNvPr id="2145" name="Google Shape;2145;p149" descr="clipped result image"/>
            <p:cNvPicPr preferRelativeResize="0"/>
            <p:nvPr/>
          </p:nvPicPr>
          <p:blipFill rotWithShape="1">
            <a:blip r:embed="rId18">
              <a:alphaModFix/>
            </a:blip>
            <a:srcRect/>
            <a:stretch/>
          </p:blipFill>
          <p:spPr>
            <a:xfrm rot="1151429">
              <a:off x="5218333" y="5134535"/>
              <a:ext cx="620948" cy="715632"/>
            </a:xfrm>
            <a:prstGeom prst="rect">
              <a:avLst/>
            </a:prstGeom>
            <a:noFill/>
            <a:ln>
              <a:noFill/>
            </a:ln>
          </p:spPr>
        </p:pic>
      </p:gr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sp>
        <p:nvSpPr>
          <p:cNvPr id="2150" name="Google Shape;2150;p150"/>
          <p:cNvSpPr/>
          <p:nvPr/>
        </p:nvSpPr>
        <p:spPr>
          <a:xfrm>
            <a:off x="1467575" y="4130900"/>
            <a:ext cx="2757900" cy="3396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51" name="Google Shape;2151;p150"/>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2152" name="Google Shape;2152;p150"/>
          <p:cNvGrpSpPr/>
          <p:nvPr/>
        </p:nvGrpSpPr>
        <p:grpSpPr>
          <a:xfrm>
            <a:off x="1356380" y="1108355"/>
            <a:ext cx="6365941" cy="1332834"/>
            <a:chOff x="4892286" y="977880"/>
            <a:chExt cx="5276808" cy="1104803"/>
          </a:xfrm>
        </p:grpSpPr>
        <p:grpSp>
          <p:nvGrpSpPr>
            <p:cNvPr id="2153" name="Google Shape;2153;p150"/>
            <p:cNvGrpSpPr/>
            <p:nvPr/>
          </p:nvGrpSpPr>
          <p:grpSpPr>
            <a:xfrm>
              <a:off x="4892286" y="1170657"/>
              <a:ext cx="5276808" cy="912027"/>
              <a:chOff x="4445344" y="1309939"/>
              <a:chExt cx="5276808" cy="912027"/>
            </a:xfrm>
          </p:grpSpPr>
          <p:pic>
            <p:nvPicPr>
              <p:cNvPr id="2154" name="Google Shape;2154;p150"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2155" name="Google Shape;2155;p150"/>
              <p:cNvGrpSpPr/>
              <p:nvPr/>
            </p:nvGrpSpPr>
            <p:grpSpPr>
              <a:xfrm>
                <a:off x="7066087" y="1309939"/>
                <a:ext cx="2635379" cy="909730"/>
                <a:chOff x="6598810" y="1342565"/>
                <a:chExt cx="2635379" cy="909730"/>
              </a:xfrm>
            </p:grpSpPr>
            <p:pic>
              <p:nvPicPr>
                <p:cNvPr id="2156" name="Google Shape;2156;p150"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2157" name="Google Shape;2157;p150"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2158" name="Google Shape;2158;p150"/>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2159" name="Google Shape;2159;p150"/>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2160" name="Google Shape;2160;p150"/>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2161" name="Google Shape;2161;p150"/>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2162" name="Google Shape;2162;p150"/>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2163" name="Google Shape;2163;p150"/>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2164" name="Google Shape;2164;p150"/>
            <p:cNvGrpSpPr/>
            <p:nvPr/>
          </p:nvGrpSpPr>
          <p:grpSpPr>
            <a:xfrm>
              <a:off x="5175092" y="977880"/>
              <a:ext cx="4765253" cy="377745"/>
              <a:chOff x="5175092" y="977880"/>
              <a:chExt cx="4765253" cy="377745"/>
            </a:xfrm>
          </p:grpSpPr>
          <p:pic>
            <p:nvPicPr>
              <p:cNvPr id="2165" name="Google Shape;2165;p150"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2166" name="Google Shape;2166;p150"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2167" name="Google Shape;2167;p150"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2168" name="Google Shape;2168;p150"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2169" name="Google Shape;2169;p150"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2170" name="Google Shape;2170;p150"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2171" name="Google Shape;2171;p150"/>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2172" name="Google Shape;2172;p150"/>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2173" name="Google Shape;2173;p150"/>
          <p:cNvSpPr txBox="1"/>
          <p:nvPr/>
        </p:nvSpPr>
        <p:spPr>
          <a:xfrm>
            <a:off x="90040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Cholinergics (muscarinics) - everything wet</a:t>
            </a:r>
            <a:endParaRPr sz="2500"/>
          </a:p>
        </p:txBody>
      </p:sp>
      <p:sp>
        <p:nvSpPr>
          <p:cNvPr id="2174" name="Google Shape;2174;p150"/>
          <p:cNvSpPr txBox="1"/>
          <p:nvPr/>
        </p:nvSpPr>
        <p:spPr>
          <a:xfrm>
            <a:off x="568250" y="4621950"/>
            <a:ext cx="8753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Anticholinergics (antimuscarinics) - everything dry</a:t>
            </a:r>
            <a:endParaRPr sz="2500"/>
          </a:p>
        </p:txBody>
      </p:sp>
      <p:cxnSp>
        <p:nvCxnSpPr>
          <p:cNvPr id="2175" name="Google Shape;2175;p150"/>
          <p:cNvCxnSpPr/>
          <p:nvPr/>
        </p:nvCxnSpPr>
        <p:spPr>
          <a:xfrm>
            <a:off x="-16650" y="2765625"/>
            <a:ext cx="9177300" cy="0"/>
          </a:xfrm>
          <a:prstGeom prst="straightConnector1">
            <a:avLst/>
          </a:prstGeom>
          <a:noFill/>
          <a:ln w="38100" cap="flat" cmpd="sng">
            <a:solidFill>
              <a:schemeClr val="dk2"/>
            </a:solidFill>
            <a:prstDash val="solid"/>
            <a:round/>
            <a:headEnd type="none" w="med" len="med"/>
            <a:tailEnd type="none" w="med" len="med"/>
          </a:ln>
        </p:spPr>
      </p:cxnSp>
      <p:sp>
        <p:nvSpPr>
          <p:cNvPr id="2176" name="Google Shape;2176;p150"/>
          <p:cNvSpPr txBox="1"/>
          <p:nvPr/>
        </p:nvSpPr>
        <p:spPr>
          <a:xfrm>
            <a:off x="74250" y="4217575"/>
            <a:ext cx="1169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a:t>tachycardia</a:t>
            </a:r>
            <a:endParaRPr sz="1300"/>
          </a:p>
        </p:txBody>
      </p:sp>
      <p:pic>
        <p:nvPicPr>
          <p:cNvPr id="2177" name="Google Shape;2177;p150"/>
          <p:cNvPicPr preferRelativeResize="0"/>
          <p:nvPr/>
        </p:nvPicPr>
        <p:blipFill>
          <a:blip r:embed="rId13">
            <a:alphaModFix/>
          </a:blip>
          <a:stretch>
            <a:fillRect/>
          </a:stretch>
        </p:blipFill>
        <p:spPr>
          <a:xfrm>
            <a:off x="1467575" y="2954925"/>
            <a:ext cx="665700" cy="527975"/>
          </a:xfrm>
          <a:prstGeom prst="rect">
            <a:avLst/>
          </a:prstGeom>
          <a:noFill/>
          <a:ln>
            <a:noFill/>
          </a:ln>
        </p:spPr>
      </p:pic>
      <p:sp>
        <p:nvSpPr>
          <p:cNvPr id="2178" name="Google Shape;2178;p150"/>
          <p:cNvSpPr txBox="1"/>
          <p:nvPr/>
        </p:nvSpPr>
        <p:spPr>
          <a:xfrm>
            <a:off x="1295900" y="3484313"/>
            <a:ext cx="766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a:t>
            </a:r>
            <a:endParaRPr sz="1300"/>
          </a:p>
          <a:p>
            <a:pPr marL="0" marR="0" lvl="0" indent="0" algn="ctr" rtl="0">
              <a:lnSpc>
                <a:spcPct val="90000"/>
              </a:lnSpc>
              <a:spcBef>
                <a:spcPts val="0"/>
              </a:spcBef>
              <a:spcAft>
                <a:spcPts val="0"/>
              </a:spcAft>
              <a:buClr>
                <a:srgbClr val="000000"/>
              </a:buClr>
              <a:buSzPts val="1100"/>
              <a:buFont typeface="Arial"/>
              <a:buNone/>
            </a:pPr>
            <a:r>
              <a:rPr lang="en" sz="1300"/>
              <a:t>mouth</a:t>
            </a:r>
            <a:endParaRPr sz="1300"/>
          </a:p>
        </p:txBody>
      </p:sp>
      <p:pic>
        <p:nvPicPr>
          <p:cNvPr id="2179" name="Google Shape;2179;p150"/>
          <p:cNvPicPr preferRelativeResize="0"/>
          <p:nvPr/>
        </p:nvPicPr>
        <p:blipFill>
          <a:blip r:embed="rId13">
            <a:alphaModFix/>
          </a:blip>
          <a:stretch>
            <a:fillRect/>
          </a:stretch>
        </p:blipFill>
        <p:spPr>
          <a:xfrm>
            <a:off x="2481575" y="2954925"/>
            <a:ext cx="665700" cy="527975"/>
          </a:xfrm>
          <a:prstGeom prst="rect">
            <a:avLst/>
          </a:prstGeom>
          <a:noFill/>
          <a:ln>
            <a:noFill/>
          </a:ln>
        </p:spPr>
      </p:pic>
      <p:sp>
        <p:nvSpPr>
          <p:cNvPr id="2180" name="Google Shape;2180;p150"/>
          <p:cNvSpPr txBox="1"/>
          <p:nvPr/>
        </p:nvSpPr>
        <p:spPr>
          <a:xfrm>
            <a:off x="2277275" y="3484300"/>
            <a:ext cx="766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a:t>
            </a:r>
            <a:endParaRPr sz="1300"/>
          </a:p>
          <a:p>
            <a:pPr marL="0" marR="0" lvl="0" indent="0" algn="ctr" rtl="0">
              <a:lnSpc>
                <a:spcPct val="90000"/>
              </a:lnSpc>
              <a:spcBef>
                <a:spcPts val="0"/>
              </a:spcBef>
              <a:spcAft>
                <a:spcPts val="0"/>
              </a:spcAft>
              <a:buClr>
                <a:srgbClr val="000000"/>
              </a:buClr>
              <a:buSzPts val="1100"/>
              <a:buFont typeface="Arial"/>
              <a:buNone/>
            </a:pPr>
            <a:r>
              <a:rPr lang="en" sz="1300"/>
              <a:t>eyes</a:t>
            </a:r>
            <a:endParaRPr sz="1300"/>
          </a:p>
        </p:txBody>
      </p:sp>
      <p:pic>
        <p:nvPicPr>
          <p:cNvPr id="2181" name="Google Shape;2181;p150"/>
          <p:cNvPicPr preferRelativeResize="0"/>
          <p:nvPr/>
        </p:nvPicPr>
        <p:blipFill>
          <a:blip r:embed="rId13">
            <a:alphaModFix/>
          </a:blip>
          <a:stretch>
            <a:fillRect/>
          </a:stretch>
        </p:blipFill>
        <p:spPr>
          <a:xfrm>
            <a:off x="3632650" y="2954925"/>
            <a:ext cx="665700" cy="527975"/>
          </a:xfrm>
          <a:prstGeom prst="rect">
            <a:avLst/>
          </a:prstGeom>
          <a:noFill/>
          <a:ln>
            <a:noFill/>
          </a:ln>
        </p:spPr>
      </p:pic>
      <p:sp>
        <p:nvSpPr>
          <p:cNvPr id="2182" name="Google Shape;2182;p150"/>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sp>
        <p:nvSpPr>
          <p:cNvPr id="2183" name="Google Shape;2183;p150"/>
          <p:cNvSpPr txBox="1"/>
          <p:nvPr/>
        </p:nvSpPr>
        <p:spPr>
          <a:xfrm>
            <a:off x="3401000" y="3484300"/>
            <a:ext cx="8973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urinary </a:t>
            </a:r>
            <a:endParaRPr sz="1300"/>
          </a:p>
          <a:p>
            <a:pPr marL="0" marR="0" lvl="0" indent="0" algn="ctr" rtl="0">
              <a:lnSpc>
                <a:spcPct val="90000"/>
              </a:lnSpc>
              <a:spcBef>
                <a:spcPts val="0"/>
              </a:spcBef>
              <a:spcAft>
                <a:spcPts val="0"/>
              </a:spcAft>
              <a:buClr>
                <a:srgbClr val="000000"/>
              </a:buClr>
              <a:buSzPts val="1100"/>
              <a:buFont typeface="Arial"/>
              <a:buNone/>
            </a:pPr>
            <a:r>
              <a:rPr lang="en" sz="1300"/>
              <a:t>retention</a:t>
            </a:r>
            <a:endParaRPr sz="1300"/>
          </a:p>
          <a:p>
            <a:pPr marL="0" marR="0" lvl="0" indent="0" algn="ctr" rtl="0">
              <a:lnSpc>
                <a:spcPct val="90000"/>
              </a:lnSpc>
              <a:spcBef>
                <a:spcPts val="0"/>
              </a:spcBef>
              <a:spcAft>
                <a:spcPts val="0"/>
              </a:spcAft>
              <a:buClr>
                <a:srgbClr val="000000"/>
              </a:buClr>
              <a:buSzPts val="1100"/>
              <a:buFont typeface="Arial"/>
              <a:buNone/>
            </a:pPr>
            <a:endParaRPr sz="1300"/>
          </a:p>
        </p:txBody>
      </p:sp>
      <p:sp>
        <p:nvSpPr>
          <p:cNvPr id="2184" name="Google Shape;2184;p150"/>
          <p:cNvSpPr txBox="1"/>
          <p:nvPr/>
        </p:nvSpPr>
        <p:spPr>
          <a:xfrm>
            <a:off x="1744625" y="4130900"/>
            <a:ext cx="2139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 as a bone”</a:t>
            </a:r>
            <a:endParaRPr sz="1300"/>
          </a:p>
          <a:p>
            <a:pPr marL="0" marR="0" lvl="0" indent="0" algn="ctr" rtl="0">
              <a:lnSpc>
                <a:spcPct val="90000"/>
              </a:lnSpc>
              <a:spcBef>
                <a:spcPts val="0"/>
              </a:spcBef>
              <a:spcAft>
                <a:spcPts val="0"/>
              </a:spcAft>
              <a:buClr>
                <a:srgbClr val="000000"/>
              </a:buClr>
              <a:buSzPts val="1100"/>
              <a:buFont typeface="Arial"/>
              <a:buNone/>
            </a:pPr>
            <a:endParaRPr sz="1300"/>
          </a:p>
        </p:txBody>
      </p:sp>
      <p:grpSp>
        <p:nvGrpSpPr>
          <p:cNvPr id="2185" name="Google Shape;2185;p150"/>
          <p:cNvGrpSpPr/>
          <p:nvPr/>
        </p:nvGrpSpPr>
        <p:grpSpPr>
          <a:xfrm>
            <a:off x="74253" y="2826655"/>
            <a:ext cx="1059527" cy="1390924"/>
            <a:chOff x="4763439" y="5052363"/>
            <a:chExt cx="1176206" cy="1544099"/>
          </a:xfrm>
        </p:grpSpPr>
        <p:pic>
          <p:nvPicPr>
            <p:cNvPr id="2186" name="Google Shape;2186;p150" descr="clipped result image"/>
            <p:cNvPicPr preferRelativeResize="0"/>
            <p:nvPr/>
          </p:nvPicPr>
          <p:blipFill rotWithShape="1">
            <a:blip r:embed="rId14">
              <a:alphaModFix/>
            </a:blip>
            <a:srcRect t="14083" b="70431"/>
            <a:stretch/>
          </p:blipFill>
          <p:spPr>
            <a:xfrm>
              <a:off x="4843191" y="6015513"/>
              <a:ext cx="1043337" cy="580948"/>
            </a:xfrm>
            <a:prstGeom prst="rect">
              <a:avLst/>
            </a:prstGeom>
            <a:noFill/>
            <a:ln>
              <a:noFill/>
            </a:ln>
          </p:spPr>
        </p:pic>
        <p:pic>
          <p:nvPicPr>
            <p:cNvPr id="2187" name="Google Shape;2187;p150" descr="clipped result image"/>
            <p:cNvPicPr preferRelativeResize="0"/>
            <p:nvPr/>
          </p:nvPicPr>
          <p:blipFill rotWithShape="1">
            <a:blip r:embed="rId15">
              <a:alphaModFix/>
            </a:blip>
            <a:srcRect t="61775"/>
            <a:stretch/>
          </p:blipFill>
          <p:spPr>
            <a:xfrm rot="515178">
              <a:off x="5042660" y="5710535"/>
              <a:ext cx="857160" cy="414035"/>
            </a:xfrm>
            <a:prstGeom prst="rect">
              <a:avLst/>
            </a:prstGeom>
            <a:noFill/>
            <a:ln>
              <a:noFill/>
            </a:ln>
          </p:spPr>
        </p:pic>
        <p:pic>
          <p:nvPicPr>
            <p:cNvPr id="2188" name="Google Shape;2188;p150" descr="Resultado de imagen para blindfold"/>
            <p:cNvPicPr preferRelativeResize="0"/>
            <p:nvPr/>
          </p:nvPicPr>
          <p:blipFill rotWithShape="1">
            <a:blip r:embed="rId16">
              <a:alphaModFix/>
            </a:blip>
            <a:srcRect t="23430" b="23904"/>
            <a:stretch/>
          </p:blipFill>
          <p:spPr>
            <a:xfrm rot="515164">
              <a:off x="5237380" y="5819458"/>
              <a:ext cx="311869" cy="235786"/>
            </a:xfrm>
            <a:prstGeom prst="rect">
              <a:avLst/>
            </a:prstGeom>
            <a:noFill/>
            <a:ln>
              <a:noFill/>
            </a:ln>
          </p:spPr>
        </p:pic>
        <p:grpSp>
          <p:nvGrpSpPr>
            <p:cNvPr id="2189" name="Google Shape;2189;p150"/>
            <p:cNvGrpSpPr/>
            <p:nvPr/>
          </p:nvGrpSpPr>
          <p:grpSpPr>
            <a:xfrm>
              <a:off x="4763439" y="5998973"/>
              <a:ext cx="646931" cy="408300"/>
              <a:chOff x="4763439" y="5998973"/>
              <a:chExt cx="646931" cy="408300"/>
            </a:xfrm>
          </p:grpSpPr>
          <p:pic>
            <p:nvPicPr>
              <p:cNvPr id="2190" name="Google Shape;2190;p150" descr="clipped result image"/>
              <p:cNvPicPr preferRelativeResize="0"/>
              <p:nvPr/>
            </p:nvPicPr>
            <p:blipFill rotWithShape="1">
              <a:blip r:embed="rId17">
                <a:alphaModFix/>
              </a:blip>
              <a:srcRect l="-8030" t="1910" r="8029" b="-1910"/>
              <a:stretch/>
            </p:blipFill>
            <p:spPr>
              <a:xfrm flipH="1">
                <a:off x="4763439" y="5998973"/>
                <a:ext cx="646931" cy="408300"/>
              </a:xfrm>
              <a:prstGeom prst="rect">
                <a:avLst/>
              </a:prstGeom>
              <a:noFill/>
              <a:ln>
                <a:noFill/>
              </a:ln>
            </p:spPr>
          </p:pic>
          <p:pic>
            <p:nvPicPr>
              <p:cNvPr id="2191" name="Google Shape;2191;p150" descr="clipped result image"/>
              <p:cNvPicPr preferRelativeResize="0"/>
              <p:nvPr/>
            </p:nvPicPr>
            <p:blipFill rotWithShape="1">
              <a:blip r:embed="rId17">
                <a:alphaModFix/>
              </a:blip>
              <a:srcRect l="-8030" t="1910" r="8029" b="-1910"/>
              <a:stretch/>
            </p:blipFill>
            <p:spPr>
              <a:xfrm flipH="1">
                <a:off x="5036540" y="6172041"/>
                <a:ext cx="349281" cy="220443"/>
              </a:xfrm>
              <a:prstGeom prst="rect">
                <a:avLst/>
              </a:prstGeom>
              <a:noFill/>
              <a:ln>
                <a:noFill/>
              </a:ln>
            </p:spPr>
          </p:pic>
        </p:grpSp>
        <p:pic>
          <p:nvPicPr>
            <p:cNvPr id="2192" name="Google Shape;2192;p150" descr="clipped result image"/>
            <p:cNvPicPr preferRelativeResize="0"/>
            <p:nvPr/>
          </p:nvPicPr>
          <p:blipFill rotWithShape="1">
            <a:blip r:embed="rId18">
              <a:alphaModFix/>
            </a:blip>
            <a:srcRect/>
            <a:stretch/>
          </p:blipFill>
          <p:spPr>
            <a:xfrm rot="1151429">
              <a:off x="5218333" y="5134535"/>
              <a:ext cx="620948" cy="715632"/>
            </a:xfrm>
            <a:prstGeom prst="rect">
              <a:avLst/>
            </a:prstGeom>
            <a:noFill/>
            <a:ln>
              <a:noFill/>
            </a:ln>
          </p:spPr>
        </p:pic>
      </p:gr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196"/>
        <p:cNvGrpSpPr/>
        <p:nvPr/>
      </p:nvGrpSpPr>
      <p:grpSpPr>
        <a:xfrm>
          <a:off x="0" y="0"/>
          <a:ext cx="0" cy="0"/>
          <a:chOff x="0" y="0"/>
          <a:chExt cx="0" cy="0"/>
        </a:xfrm>
      </p:grpSpPr>
      <p:sp>
        <p:nvSpPr>
          <p:cNvPr id="2197" name="Google Shape;2197;p151"/>
          <p:cNvSpPr/>
          <p:nvPr/>
        </p:nvSpPr>
        <p:spPr>
          <a:xfrm>
            <a:off x="1467575" y="4130900"/>
            <a:ext cx="2757900" cy="3396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98" name="Google Shape;2198;p151"/>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2199" name="Google Shape;2199;p151"/>
          <p:cNvGrpSpPr/>
          <p:nvPr/>
        </p:nvGrpSpPr>
        <p:grpSpPr>
          <a:xfrm>
            <a:off x="1356380" y="1108355"/>
            <a:ext cx="6365941" cy="1332834"/>
            <a:chOff x="4892286" y="977880"/>
            <a:chExt cx="5276808" cy="1104803"/>
          </a:xfrm>
        </p:grpSpPr>
        <p:grpSp>
          <p:nvGrpSpPr>
            <p:cNvPr id="2200" name="Google Shape;2200;p151"/>
            <p:cNvGrpSpPr/>
            <p:nvPr/>
          </p:nvGrpSpPr>
          <p:grpSpPr>
            <a:xfrm>
              <a:off x="4892286" y="1170657"/>
              <a:ext cx="5276808" cy="912027"/>
              <a:chOff x="4445344" y="1309939"/>
              <a:chExt cx="5276808" cy="912027"/>
            </a:xfrm>
          </p:grpSpPr>
          <p:pic>
            <p:nvPicPr>
              <p:cNvPr id="2201" name="Google Shape;2201;p151"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2202" name="Google Shape;2202;p151"/>
              <p:cNvGrpSpPr/>
              <p:nvPr/>
            </p:nvGrpSpPr>
            <p:grpSpPr>
              <a:xfrm>
                <a:off x="7066087" y="1309939"/>
                <a:ext cx="2635379" cy="909730"/>
                <a:chOff x="6598810" y="1342565"/>
                <a:chExt cx="2635379" cy="909730"/>
              </a:xfrm>
            </p:grpSpPr>
            <p:pic>
              <p:nvPicPr>
                <p:cNvPr id="2203" name="Google Shape;2203;p151"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2204" name="Google Shape;2204;p151"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2205" name="Google Shape;2205;p151"/>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2206" name="Google Shape;2206;p151"/>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2207" name="Google Shape;2207;p151"/>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2208" name="Google Shape;2208;p151"/>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2209" name="Google Shape;2209;p151"/>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2210" name="Google Shape;2210;p151"/>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2211" name="Google Shape;2211;p151"/>
            <p:cNvGrpSpPr/>
            <p:nvPr/>
          </p:nvGrpSpPr>
          <p:grpSpPr>
            <a:xfrm>
              <a:off x="5175092" y="977880"/>
              <a:ext cx="4765253" cy="377745"/>
              <a:chOff x="5175092" y="977880"/>
              <a:chExt cx="4765253" cy="377745"/>
            </a:xfrm>
          </p:grpSpPr>
          <p:pic>
            <p:nvPicPr>
              <p:cNvPr id="2212" name="Google Shape;2212;p151"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2213" name="Google Shape;2213;p151"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2214" name="Google Shape;2214;p151"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2215" name="Google Shape;2215;p151"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2216" name="Google Shape;2216;p151"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2217" name="Google Shape;2217;p151"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2218" name="Google Shape;2218;p151"/>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2219" name="Google Shape;2219;p151"/>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2220" name="Google Shape;2220;p151"/>
          <p:cNvSpPr txBox="1"/>
          <p:nvPr/>
        </p:nvSpPr>
        <p:spPr>
          <a:xfrm>
            <a:off x="90040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Cholinergics (muscarinics) - everything wet</a:t>
            </a:r>
            <a:endParaRPr sz="2500"/>
          </a:p>
        </p:txBody>
      </p:sp>
      <p:sp>
        <p:nvSpPr>
          <p:cNvPr id="2221" name="Google Shape;2221;p151"/>
          <p:cNvSpPr txBox="1"/>
          <p:nvPr/>
        </p:nvSpPr>
        <p:spPr>
          <a:xfrm>
            <a:off x="568250" y="4621950"/>
            <a:ext cx="8753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Anticholinergics (antimuscarinics) - everything dry</a:t>
            </a:r>
            <a:endParaRPr sz="2500"/>
          </a:p>
        </p:txBody>
      </p:sp>
      <p:cxnSp>
        <p:nvCxnSpPr>
          <p:cNvPr id="2222" name="Google Shape;2222;p151"/>
          <p:cNvCxnSpPr/>
          <p:nvPr/>
        </p:nvCxnSpPr>
        <p:spPr>
          <a:xfrm>
            <a:off x="-16650" y="2765625"/>
            <a:ext cx="9177300" cy="0"/>
          </a:xfrm>
          <a:prstGeom prst="straightConnector1">
            <a:avLst/>
          </a:prstGeom>
          <a:noFill/>
          <a:ln w="38100" cap="flat" cmpd="sng">
            <a:solidFill>
              <a:schemeClr val="dk2"/>
            </a:solidFill>
            <a:prstDash val="solid"/>
            <a:round/>
            <a:headEnd type="none" w="med" len="med"/>
            <a:tailEnd type="none" w="med" len="med"/>
          </a:ln>
        </p:spPr>
      </p:cxnSp>
      <p:sp>
        <p:nvSpPr>
          <p:cNvPr id="2223" name="Google Shape;2223;p151"/>
          <p:cNvSpPr txBox="1"/>
          <p:nvPr/>
        </p:nvSpPr>
        <p:spPr>
          <a:xfrm>
            <a:off x="74250" y="4217575"/>
            <a:ext cx="1169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a:t>tachycardia</a:t>
            </a:r>
            <a:endParaRPr sz="1300"/>
          </a:p>
        </p:txBody>
      </p:sp>
      <p:pic>
        <p:nvPicPr>
          <p:cNvPr id="2224" name="Google Shape;2224;p151"/>
          <p:cNvPicPr preferRelativeResize="0"/>
          <p:nvPr/>
        </p:nvPicPr>
        <p:blipFill>
          <a:blip r:embed="rId13">
            <a:alphaModFix/>
          </a:blip>
          <a:stretch>
            <a:fillRect/>
          </a:stretch>
        </p:blipFill>
        <p:spPr>
          <a:xfrm>
            <a:off x="1467575" y="2954925"/>
            <a:ext cx="665700" cy="527975"/>
          </a:xfrm>
          <a:prstGeom prst="rect">
            <a:avLst/>
          </a:prstGeom>
          <a:noFill/>
          <a:ln>
            <a:noFill/>
          </a:ln>
        </p:spPr>
      </p:pic>
      <p:sp>
        <p:nvSpPr>
          <p:cNvPr id="2225" name="Google Shape;2225;p151"/>
          <p:cNvSpPr txBox="1"/>
          <p:nvPr/>
        </p:nvSpPr>
        <p:spPr>
          <a:xfrm>
            <a:off x="1295900" y="3484313"/>
            <a:ext cx="766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a:t>
            </a:r>
            <a:endParaRPr sz="1300"/>
          </a:p>
          <a:p>
            <a:pPr marL="0" marR="0" lvl="0" indent="0" algn="ctr" rtl="0">
              <a:lnSpc>
                <a:spcPct val="90000"/>
              </a:lnSpc>
              <a:spcBef>
                <a:spcPts val="0"/>
              </a:spcBef>
              <a:spcAft>
                <a:spcPts val="0"/>
              </a:spcAft>
              <a:buClr>
                <a:srgbClr val="000000"/>
              </a:buClr>
              <a:buSzPts val="1100"/>
              <a:buFont typeface="Arial"/>
              <a:buNone/>
            </a:pPr>
            <a:r>
              <a:rPr lang="en" sz="1300"/>
              <a:t>mouth</a:t>
            </a:r>
            <a:endParaRPr sz="1300"/>
          </a:p>
        </p:txBody>
      </p:sp>
      <p:pic>
        <p:nvPicPr>
          <p:cNvPr id="2226" name="Google Shape;2226;p151"/>
          <p:cNvPicPr preferRelativeResize="0"/>
          <p:nvPr/>
        </p:nvPicPr>
        <p:blipFill>
          <a:blip r:embed="rId13">
            <a:alphaModFix/>
          </a:blip>
          <a:stretch>
            <a:fillRect/>
          </a:stretch>
        </p:blipFill>
        <p:spPr>
          <a:xfrm>
            <a:off x="2481575" y="2954925"/>
            <a:ext cx="665700" cy="527975"/>
          </a:xfrm>
          <a:prstGeom prst="rect">
            <a:avLst/>
          </a:prstGeom>
          <a:noFill/>
          <a:ln>
            <a:noFill/>
          </a:ln>
        </p:spPr>
      </p:pic>
      <p:sp>
        <p:nvSpPr>
          <p:cNvPr id="2227" name="Google Shape;2227;p151"/>
          <p:cNvSpPr txBox="1"/>
          <p:nvPr/>
        </p:nvSpPr>
        <p:spPr>
          <a:xfrm>
            <a:off x="2277275" y="3484300"/>
            <a:ext cx="766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a:t>
            </a:r>
            <a:endParaRPr sz="1300"/>
          </a:p>
          <a:p>
            <a:pPr marL="0" marR="0" lvl="0" indent="0" algn="ctr" rtl="0">
              <a:lnSpc>
                <a:spcPct val="90000"/>
              </a:lnSpc>
              <a:spcBef>
                <a:spcPts val="0"/>
              </a:spcBef>
              <a:spcAft>
                <a:spcPts val="0"/>
              </a:spcAft>
              <a:buClr>
                <a:srgbClr val="000000"/>
              </a:buClr>
              <a:buSzPts val="1100"/>
              <a:buFont typeface="Arial"/>
              <a:buNone/>
            </a:pPr>
            <a:r>
              <a:rPr lang="en" sz="1300"/>
              <a:t>eyes</a:t>
            </a:r>
            <a:endParaRPr sz="1300"/>
          </a:p>
        </p:txBody>
      </p:sp>
      <p:pic>
        <p:nvPicPr>
          <p:cNvPr id="2228" name="Google Shape;2228;p151"/>
          <p:cNvPicPr preferRelativeResize="0"/>
          <p:nvPr/>
        </p:nvPicPr>
        <p:blipFill>
          <a:blip r:embed="rId13">
            <a:alphaModFix/>
          </a:blip>
          <a:stretch>
            <a:fillRect/>
          </a:stretch>
        </p:blipFill>
        <p:spPr>
          <a:xfrm>
            <a:off x="3632650" y="2954925"/>
            <a:ext cx="665700" cy="527975"/>
          </a:xfrm>
          <a:prstGeom prst="rect">
            <a:avLst/>
          </a:prstGeom>
          <a:noFill/>
          <a:ln>
            <a:noFill/>
          </a:ln>
        </p:spPr>
      </p:pic>
      <p:sp>
        <p:nvSpPr>
          <p:cNvPr id="2229" name="Google Shape;2229;p151"/>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sp>
        <p:nvSpPr>
          <p:cNvPr id="2230" name="Google Shape;2230;p151"/>
          <p:cNvSpPr txBox="1"/>
          <p:nvPr/>
        </p:nvSpPr>
        <p:spPr>
          <a:xfrm>
            <a:off x="3401000" y="3484300"/>
            <a:ext cx="8973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urinary </a:t>
            </a:r>
            <a:endParaRPr sz="1300"/>
          </a:p>
          <a:p>
            <a:pPr marL="0" marR="0" lvl="0" indent="0" algn="ctr" rtl="0">
              <a:lnSpc>
                <a:spcPct val="90000"/>
              </a:lnSpc>
              <a:spcBef>
                <a:spcPts val="0"/>
              </a:spcBef>
              <a:spcAft>
                <a:spcPts val="0"/>
              </a:spcAft>
              <a:buClr>
                <a:srgbClr val="000000"/>
              </a:buClr>
              <a:buSzPts val="1100"/>
              <a:buFont typeface="Arial"/>
              <a:buNone/>
            </a:pPr>
            <a:r>
              <a:rPr lang="en" sz="1300"/>
              <a:t>retention</a:t>
            </a:r>
            <a:endParaRPr sz="1300"/>
          </a:p>
          <a:p>
            <a:pPr marL="0" marR="0" lvl="0" indent="0" algn="ctr" rtl="0">
              <a:lnSpc>
                <a:spcPct val="90000"/>
              </a:lnSpc>
              <a:spcBef>
                <a:spcPts val="0"/>
              </a:spcBef>
              <a:spcAft>
                <a:spcPts val="0"/>
              </a:spcAft>
              <a:buClr>
                <a:srgbClr val="000000"/>
              </a:buClr>
              <a:buSzPts val="1100"/>
              <a:buFont typeface="Arial"/>
              <a:buNone/>
            </a:pPr>
            <a:endParaRPr sz="1300"/>
          </a:p>
        </p:txBody>
      </p:sp>
      <p:pic>
        <p:nvPicPr>
          <p:cNvPr id="2231" name="Google Shape;2231;p151"/>
          <p:cNvPicPr preferRelativeResize="0"/>
          <p:nvPr/>
        </p:nvPicPr>
        <p:blipFill>
          <a:blip r:embed="rId13">
            <a:alphaModFix/>
          </a:blip>
          <a:stretch>
            <a:fillRect/>
          </a:stretch>
        </p:blipFill>
        <p:spPr>
          <a:xfrm>
            <a:off x="4705400" y="2954925"/>
            <a:ext cx="665700" cy="527975"/>
          </a:xfrm>
          <a:prstGeom prst="rect">
            <a:avLst/>
          </a:prstGeom>
          <a:noFill/>
          <a:ln>
            <a:noFill/>
          </a:ln>
        </p:spPr>
      </p:pic>
      <p:sp>
        <p:nvSpPr>
          <p:cNvPr id="2232" name="Google Shape;2232;p151"/>
          <p:cNvSpPr txBox="1"/>
          <p:nvPr/>
        </p:nvSpPr>
        <p:spPr>
          <a:xfrm>
            <a:off x="4334891" y="3495250"/>
            <a:ext cx="1219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antiemetic effects</a:t>
            </a:r>
            <a:endParaRPr sz="1300"/>
          </a:p>
        </p:txBody>
      </p:sp>
      <p:sp>
        <p:nvSpPr>
          <p:cNvPr id="2233" name="Google Shape;2233;p151"/>
          <p:cNvSpPr txBox="1"/>
          <p:nvPr/>
        </p:nvSpPr>
        <p:spPr>
          <a:xfrm>
            <a:off x="1744625" y="4130900"/>
            <a:ext cx="2139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 as a bone”</a:t>
            </a:r>
            <a:endParaRPr sz="1300"/>
          </a:p>
          <a:p>
            <a:pPr marL="0" marR="0" lvl="0" indent="0" algn="ctr" rtl="0">
              <a:lnSpc>
                <a:spcPct val="90000"/>
              </a:lnSpc>
              <a:spcBef>
                <a:spcPts val="0"/>
              </a:spcBef>
              <a:spcAft>
                <a:spcPts val="0"/>
              </a:spcAft>
              <a:buClr>
                <a:srgbClr val="000000"/>
              </a:buClr>
              <a:buSzPts val="1100"/>
              <a:buFont typeface="Arial"/>
              <a:buNone/>
            </a:pPr>
            <a:endParaRPr sz="1300"/>
          </a:p>
        </p:txBody>
      </p:sp>
      <p:grpSp>
        <p:nvGrpSpPr>
          <p:cNvPr id="2234" name="Google Shape;2234;p151"/>
          <p:cNvGrpSpPr/>
          <p:nvPr/>
        </p:nvGrpSpPr>
        <p:grpSpPr>
          <a:xfrm>
            <a:off x="74253" y="2826655"/>
            <a:ext cx="1059527" cy="1390924"/>
            <a:chOff x="4763439" y="5052363"/>
            <a:chExt cx="1176206" cy="1544099"/>
          </a:xfrm>
        </p:grpSpPr>
        <p:pic>
          <p:nvPicPr>
            <p:cNvPr id="2235" name="Google Shape;2235;p151" descr="clipped result image"/>
            <p:cNvPicPr preferRelativeResize="0"/>
            <p:nvPr/>
          </p:nvPicPr>
          <p:blipFill rotWithShape="1">
            <a:blip r:embed="rId14">
              <a:alphaModFix/>
            </a:blip>
            <a:srcRect t="14083" b="70431"/>
            <a:stretch/>
          </p:blipFill>
          <p:spPr>
            <a:xfrm>
              <a:off x="4843191" y="6015513"/>
              <a:ext cx="1043337" cy="580948"/>
            </a:xfrm>
            <a:prstGeom prst="rect">
              <a:avLst/>
            </a:prstGeom>
            <a:noFill/>
            <a:ln>
              <a:noFill/>
            </a:ln>
          </p:spPr>
        </p:pic>
        <p:pic>
          <p:nvPicPr>
            <p:cNvPr id="2236" name="Google Shape;2236;p151" descr="clipped result image"/>
            <p:cNvPicPr preferRelativeResize="0"/>
            <p:nvPr/>
          </p:nvPicPr>
          <p:blipFill rotWithShape="1">
            <a:blip r:embed="rId15">
              <a:alphaModFix/>
            </a:blip>
            <a:srcRect t="61775"/>
            <a:stretch/>
          </p:blipFill>
          <p:spPr>
            <a:xfrm rot="515178">
              <a:off x="5042660" y="5710535"/>
              <a:ext cx="857160" cy="414035"/>
            </a:xfrm>
            <a:prstGeom prst="rect">
              <a:avLst/>
            </a:prstGeom>
            <a:noFill/>
            <a:ln>
              <a:noFill/>
            </a:ln>
          </p:spPr>
        </p:pic>
        <p:pic>
          <p:nvPicPr>
            <p:cNvPr id="2237" name="Google Shape;2237;p151" descr="Resultado de imagen para blindfold"/>
            <p:cNvPicPr preferRelativeResize="0"/>
            <p:nvPr/>
          </p:nvPicPr>
          <p:blipFill rotWithShape="1">
            <a:blip r:embed="rId16">
              <a:alphaModFix/>
            </a:blip>
            <a:srcRect t="23430" b="23904"/>
            <a:stretch/>
          </p:blipFill>
          <p:spPr>
            <a:xfrm rot="515164">
              <a:off x="5237380" y="5819458"/>
              <a:ext cx="311869" cy="235786"/>
            </a:xfrm>
            <a:prstGeom prst="rect">
              <a:avLst/>
            </a:prstGeom>
            <a:noFill/>
            <a:ln>
              <a:noFill/>
            </a:ln>
          </p:spPr>
        </p:pic>
        <p:grpSp>
          <p:nvGrpSpPr>
            <p:cNvPr id="2238" name="Google Shape;2238;p151"/>
            <p:cNvGrpSpPr/>
            <p:nvPr/>
          </p:nvGrpSpPr>
          <p:grpSpPr>
            <a:xfrm>
              <a:off x="4763439" y="5998973"/>
              <a:ext cx="646931" cy="408300"/>
              <a:chOff x="4763439" y="5998973"/>
              <a:chExt cx="646931" cy="408300"/>
            </a:xfrm>
          </p:grpSpPr>
          <p:pic>
            <p:nvPicPr>
              <p:cNvPr id="2239" name="Google Shape;2239;p151" descr="clipped result image"/>
              <p:cNvPicPr preferRelativeResize="0"/>
              <p:nvPr/>
            </p:nvPicPr>
            <p:blipFill rotWithShape="1">
              <a:blip r:embed="rId17">
                <a:alphaModFix/>
              </a:blip>
              <a:srcRect l="-8030" t="1910" r="8029" b="-1910"/>
              <a:stretch/>
            </p:blipFill>
            <p:spPr>
              <a:xfrm flipH="1">
                <a:off x="4763439" y="5998973"/>
                <a:ext cx="646931" cy="408300"/>
              </a:xfrm>
              <a:prstGeom prst="rect">
                <a:avLst/>
              </a:prstGeom>
              <a:noFill/>
              <a:ln>
                <a:noFill/>
              </a:ln>
            </p:spPr>
          </p:pic>
          <p:pic>
            <p:nvPicPr>
              <p:cNvPr id="2240" name="Google Shape;2240;p151" descr="clipped result image"/>
              <p:cNvPicPr preferRelativeResize="0"/>
              <p:nvPr/>
            </p:nvPicPr>
            <p:blipFill rotWithShape="1">
              <a:blip r:embed="rId17">
                <a:alphaModFix/>
              </a:blip>
              <a:srcRect l="-8030" t="1910" r="8029" b="-1910"/>
              <a:stretch/>
            </p:blipFill>
            <p:spPr>
              <a:xfrm flipH="1">
                <a:off x="5036540" y="6172041"/>
                <a:ext cx="349281" cy="220443"/>
              </a:xfrm>
              <a:prstGeom prst="rect">
                <a:avLst/>
              </a:prstGeom>
              <a:noFill/>
              <a:ln>
                <a:noFill/>
              </a:ln>
            </p:spPr>
          </p:pic>
        </p:grpSp>
        <p:pic>
          <p:nvPicPr>
            <p:cNvPr id="2241" name="Google Shape;2241;p151" descr="clipped result image"/>
            <p:cNvPicPr preferRelativeResize="0"/>
            <p:nvPr/>
          </p:nvPicPr>
          <p:blipFill rotWithShape="1">
            <a:blip r:embed="rId18">
              <a:alphaModFix/>
            </a:blip>
            <a:srcRect/>
            <a:stretch/>
          </p:blipFill>
          <p:spPr>
            <a:xfrm rot="1151429">
              <a:off x="5218333" y="5134535"/>
              <a:ext cx="620948" cy="715632"/>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6"/>
          <p:cNvPicPr preferRelativeResize="0"/>
          <p:nvPr/>
        </p:nvPicPr>
        <p:blipFill>
          <a:blip r:embed="rId3">
            <a:alphaModFix/>
          </a:blip>
          <a:stretch>
            <a:fillRect/>
          </a:stretch>
        </p:blipFill>
        <p:spPr>
          <a:xfrm>
            <a:off x="480425" y="896447"/>
            <a:ext cx="6287350" cy="3661475"/>
          </a:xfrm>
          <a:prstGeom prst="rect">
            <a:avLst/>
          </a:prstGeom>
          <a:noFill/>
          <a:ln>
            <a:noFill/>
          </a:ln>
        </p:spPr>
      </p:pic>
      <p:sp>
        <p:nvSpPr>
          <p:cNvPr id="167" name="Google Shape;167;p26"/>
          <p:cNvSpPr txBox="1"/>
          <p:nvPr/>
        </p:nvSpPr>
        <p:spPr>
          <a:xfrm>
            <a:off x="480425" y="239650"/>
            <a:ext cx="7757700" cy="5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50">
                <a:solidFill>
                  <a:srgbClr val="282828"/>
                </a:solidFill>
                <a:highlight>
                  <a:srgbClr val="FFFFFF"/>
                </a:highlight>
                <a:latin typeface="Georgia"/>
                <a:ea typeface="Georgia"/>
                <a:cs typeface="Georgia"/>
                <a:sym typeface="Georgia"/>
              </a:rPr>
              <a:t>Intercellular transmission of pathological amyloid-β (Aβ) and tau proteins.</a:t>
            </a:r>
            <a:r>
              <a:rPr lang="en" sz="850">
                <a:solidFill>
                  <a:srgbClr val="282828"/>
                </a:solidFill>
                <a:highlight>
                  <a:srgbClr val="FFFFFF"/>
                </a:highlight>
                <a:latin typeface="Georgia"/>
                <a:ea typeface="Georgia"/>
                <a:cs typeface="Georgia"/>
                <a:sym typeface="Georgia"/>
              </a:rPr>
              <a:t> </a:t>
            </a:r>
            <a:endParaRPr sz="850">
              <a:solidFill>
                <a:srgbClr val="282828"/>
              </a:solidFill>
              <a:highlight>
                <a:srgbClr val="FFFFFF"/>
              </a:highlight>
              <a:latin typeface="Georgia"/>
              <a:ea typeface="Georgia"/>
              <a:cs typeface="Georgia"/>
              <a:sym typeface="Georgia"/>
            </a:endParaRPr>
          </a:p>
          <a:p>
            <a:pPr marL="0" lvl="0" indent="0" algn="l" rtl="0">
              <a:spcBef>
                <a:spcPts val="0"/>
              </a:spcBef>
              <a:spcAft>
                <a:spcPts val="0"/>
              </a:spcAft>
              <a:buNone/>
            </a:pPr>
            <a:endParaRPr sz="1200"/>
          </a:p>
        </p:txBody>
      </p:sp>
      <p:sp>
        <p:nvSpPr>
          <p:cNvPr id="168" name="Google Shape;168;p26"/>
          <p:cNvSpPr txBox="1"/>
          <p:nvPr/>
        </p:nvSpPr>
        <p:spPr>
          <a:xfrm rot="727616">
            <a:off x="8043380" y="2435452"/>
            <a:ext cx="1790762" cy="4464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p>
        </p:txBody>
      </p:sp>
      <p:sp>
        <p:nvSpPr>
          <p:cNvPr id="169" name="Google Shape;169;p26"/>
          <p:cNvSpPr/>
          <p:nvPr/>
        </p:nvSpPr>
        <p:spPr>
          <a:xfrm>
            <a:off x="374450" y="4465225"/>
            <a:ext cx="3949500" cy="367500"/>
          </a:xfrm>
          <a:prstGeom prst="wedgeRectCallout">
            <a:avLst>
              <a:gd name="adj1" fmla="val 34973"/>
              <a:gd name="adj2" fmla="val -230714"/>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282828"/>
                </a:solidFill>
                <a:latin typeface="Georgia"/>
                <a:ea typeface="Georgia"/>
                <a:cs typeface="Georgia"/>
                <a:sym typeface="Georgia"/>
              </a:rPr>
              <a:t>(4) can be transferred </a:t>
            </a:r>
            <a:r>
              <a:rPr lang="en" sz="1350" i="1">
                <a:solidFill>
                  <a:srgbClr val="282828"/>
                </a:solidFill>
              </a:rPr>
              <a:t>via</a:t>
            </a:r>
            <a:r>
              <a:rPr lang="en" sz="1350">
                <a:solidFill>
                  <a:srgbClr val="282828"/>
                </a:solidFill>
                <a:latin typeface="Georgia"/>
                <a:ea typeface="Georgia"/>
                <a:cs typeface="Georgia"/>
                <a:sym typeface="Georgia"/>
              </a:rPr>
              <a:t> tunneling nanotubes.</a:t>
            </a:r>
            <a:endParaRPr/>
          </a:p>
        </p:txBody>
      </p:sp>
      <p:sp>
        <p:nvSpPr>
          <p:cNvPr id="170" name="Google Shape;170;p26"/>
          <p:cNvSpPr txBox="1"/>
          <p:nvPr/>
        </p:nvSpPr>
        <p:spPr>
          <a:xfrm>
            <a:off x="297450" y="4832725"/>
            <a:ext cx="8549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222222"/>
                </a:solidFill>
                <a:highlight>
                  <a:srgbClr val="FFFFFF"/>
                </a:highlight>
              </a:rPr>
              <a:t>d ‘Errico, P., &amp; Meyer-Luehmann, M. (2020). Mechanisms of pathogenic tau and Aβ protein spreading in Alzheimer’s disease. </a:t>
            </a:r>
            <a:r>
              <a:rPr lang="en" sz="800" i="1">
                <a:solidFill>
                  <a:srgbClr val="222222"/>
                </a:solidFill>
                <a:highlight>
                  <a:srgbClr val="FFFFFF"/>
                </a:highlight>
              </a:rPr>
              <a:t>Frontiers in aging neuroscience</a:t>
            </a:r>
            <a:r>
              <a:rPr lang="en" sz="800">
                <a:solidFill>
                  <a:srgbClr val="222222"/>
                </a:solidFill>
                <a:highlight>
                  <a:srgbClr val="FFFFFF"/>
                </a:highlight>
              </a:rPr>
              <a:t>, </a:t>
            </a:r>
            <a:r>
              <a:rPr lang="en" sz="800" i="1">
                <a:solidFill>
                  <a:srgbClr val="222222"/>
                </a:solidFill>
                <a:highlight>
                  <a:srgbClr val="FFFFFF"/>
                </a:highlight>
              </a:rPr>
              <a:t>12</a:t>
            </a:r>
            <a:r>
              <a:rPr lang="en" sz="800">
                <a:solidFill>
                  <a:srgbClr val="222222"/>
                </a:solidFill>
                <a:highlight>
                  <a:srgbClr val="FFFFFF"/>
                </a:highlight>
              </a:rPr>
              <a:t>, 265.</a:t>
            </a:r>
            <a:endParaRPr sz="80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2246" name="Google Shape;2246;p152"/>
          <p:cNvSpPr/>
          <p:nvPr/>
        </p:nvSpPr>
        <p:spPr>
          <a:xfrm>
            <a:off x="1467575" y="4130900"/>
            <a:ext cx="2757900" cy="3396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47" name="Google Shape;2247;p152"/>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2248" name="Google Shape;2248;p152"/>
          <p:cNvGrpSpPr/>
          <p:nvPr/>
        </p:nvGrpSpPr>
        <p:grpSpPr>
          <a:xfrm>
            <a:off x="1356380" y="1108355"/>
            <a:ext cx="6365941" cy="1332834"/>
            <a:chOff x="4892286" y="977880"/>
            <a:chExt cx="5276808" cy="1104803"/>
          </a:xfrm>
        </p:grpSpPr>
        <p:grpSp>
          <p:nvGrpSpPr>
            <p:cNvPr id="2249" name="Google Shape;2249;p152"/>
            <p:cNvGrpSpPr/>
            <p:nvPr/>
          </p:nvGrpSpPr>
          <p:grpSpPr>
            <a:xfrm>
              <a:off x="4892286" y="1170657"/>
              <a:ext cx="5276808" cy="912027"/>
              <a:chOff x="4445344" y="1309939"/>
              <a:chExt cx="5276808" cy="912027"/>
            </a:xfrm>
          </p:grpSpPr>
          <p:pic>
            <p:nvPicPr>
              <p:cNvPr id="2250" name="Google Shape;2250;p152"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2251" name="Google Shape;2251;p152"/>
              <p:cNvGrpSpPr/>
              <p:nvPr/>
            </p:nvGrpSpPr>
            <p:grpSpPr>
              <a:xfrm>
                <a:off x="7066087" y="1309939"/>
                <a:ext cx="2635379" cy="909730"/>
                <a:chOff x="6598810" y="1342565"/>
                <a:chExt cx="2635379" cy="909730"/>
              </a:xfrm>
            </p:grpSpPr>
            <p:pic>
              <p:nvPicPr>
                <p:cNvPr id="2252" name="Google Shape;2252;p152"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2253" name="Google Shape;2253;p152"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2254" name="Google Shape;2254;p152"/>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2255" name="Google Shape;2255;p152"/>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2256" name="Google Shape;2256;p152"/>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2257" name="Google Shape;2257;p152"/>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2258" name="Google Shape;2258;p152"/>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2259" name="Google Shape;2259;p152"/>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2260" name="Google Shape;2260;p152"/>
            <p:cNvGrpSpPr/>
            <p:nvPr/>
          </p:nvGrpSpPr>
          <p:grpSpPr>
            <a:xfrm>
              <a:off x="5175092" y="977880"/>
              <a:ext cx="4765253" cy="377745"/>
              <a:chOff x="5175092" y="977880"/>
              <a:chExt cx="4765253" cy="377745"/>
            </a:xfrm>
          </p:grpSpPr>
          <p:pic>
            <p:nvPicPr>
              <p:cNvPr id="2261" name="Google Shape;2261;p152"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2262" name="Google Shape;2262;p152"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2263" name="Google Shape;2263;p152"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2264" name="Google Shape;2264;p152"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2265" name="Google Shape;2265;p152"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2266" name="Google Shape;2266;p152"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2267" name="Google Shape;2267;p152"/>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2268" name="Google Shape;2268;p152"/>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2269" name="Google Shape;2269;p152"/>
          <p:cNvSpPr txBox="1"/>
          <p:nvPr/>
        </p:nvSpPr>
        <p:spPr>
          <a:xfrm>
            <a:off x="90040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Cholinergics (muscarinics) - everything wet</a:t>
            </a:r>
            <a:endParaRPr sz="2500"/>
          </a:p>
        </p:txBody>
      </p:sp>
      <p:sp>
        <p:nvSpPr>
          <p:cNvPr id="2270" name="Google Shape;2270;p152"/>
          <p:cNvSpPr txBox="1"/>
          <p:nvPr/>
        </p:nvSpPr>
        <p:spPr>
          <a:xfrm>
            <a:off x="568250" y="4621950"/>
            <a:ext cx="8753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Anticholinergics (antimuscarinics) - everything dry</a:t>
            </a:r>
            <a:endParaRPr sz="2500"/>
          </a:p>
        </p:txBody>
      </p:sp>
      <p:cxnSp>
        <p:nvCxnSpPr>
          <p:cNvPr id="2271" name="Google Shape;2271;p152"/>
          <p:cNvCxnSpPr/>
          <p:nvPr/>
        </p:nvCxnSpPr>
        <p:spPr>
          <a:xfrm>
            <a:off x="-16650" y="2765625"/>
            <a:ext cx="9177300" cy="0"/>
          </a:xfrm>
          <a:prstGeom prst="straightConnector1">
            <a:avLst/>
          </a:prstGeom>
          <a:noFill/>
          <a:ln w="38100" cap="flat" cmpd="sng">
            <a:solidFill>
              <a:schemeClr val="dk2"/>
            </a:solidFill>
            <a:prstDash val="solid"/>
            <a:round/>
            <a:headEnd type="none" w="med" len="med"/>
            <a:tailEnd type="none" w="med" len="med"/>
          </a:ln>
        </p:spPr>
      </p:cxnSp>
      <p:sp>
        <p:nvSpPr>
          <p:cNvPr id="2272" name="Google Shape;2272;p152"/>
          <p:cNvSpPr txBox="1"/>
          <p:nvPr/>
        </p:nvSpPr>
        <p:spPr>
          <a:xfrm>
            <a:off x="74250" y="4217575"/>
            <a:ext cx="1169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a:t>tachycardia</a:t>
            </a:r>
            <a:endParaRPr sz="1300"/>
          </a:p>
        </p:txBody>
      </p:sp>
      <p:pic>
        <p:nvPicPr>
          <p:cNvPr id="2273" name="Google Shape;2273;p152"/>
          <p:cNvPicPr preferRelativeResize="0"/>
          <p:nvPr/>
        </p:nvPicPr>
        <p:blipFill>
          <a:blip r:embed="rId13">
            <a:alphaModFix/>
          </a:blip>
          <a:stretch>
            <a:fillRect/>
          </a:stretch>
        </p:blipFill>
        <p:spPr>
          <a:xfrm>
            <a:off x="1467575" y="2954925"/>
            <a:ext cx="665700" cy="527975"/>
          </a:xfrm>
          <a:prstGeom prst="rect">
            <a:avLst/>
          </a:prstGeom>
          <a:noFill/>
          <a:ln>
            <a:noFill/>
          </a:ln>
        </p:spPr>
      </p:pic>
      <p:sp>
        <p:nvSpPr>
          <p:cNvPr id="2274" name="Google Shape;2274;p152"/>
          <p:cNvSpPr txBox="1"/>
          <p:nvPr/>
        </p:nvSpPr>
        <p:spPr>
          <a:xfrm>
            <a:off x="1295900" y="3484313"/>
            <a:ext cx="766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a:t>
            </a:r>
            <a:endParaRPr sz="1300"/>
          </a:p>
          <a:p>
            <a:pPr marL="0" marR="0" lvl="0" indent="0" algn="ctr" rtl="0">
              <a:lnSpc>
                <a:spcPct val="90000"/>
              </a:lnSpc>
              <a:spcBef>
                <a:spcPts val="0"/>
              </a:spcBef>
              <a:spcAft>
                <a:spcPts val="0"/>
              </a:spcAft>
              <a:buClr>
                <a:srgbClr val="000000"/>
              </a:buClr>
              <a:buSzPts val="1100"/>
              <a:buFont typeface="Arial"/>
              <a:buNone/>
            </a:pPr>
            <a:r>
              <a:rPr lang="en" sz="1300"/>
              <a:t>mouth</a:t>
            </a:r>
            <a:endParaRPr sz="1300"/>
          </a:p>
        </p:txBody>
      </p:sp>
      <p:pic>
        <p:nvPicPr>
          <p:cNvPr id="2275" name="Google Shape;2275;p152"/>
          <p:cNvPicPr preferRelativeResize="0"/>
          <p:nvPr/>
        </p:nvPicPr>
        <p:blipFill>
          <a:blip r:embed="rId13">
            <a:alphaModFix/>
          </a:blip>
          <a:stretch>
            <a:fillRect/>
          </a:stretch>
        </p:blipFill>
        <p:spPr>
          <a:xfrm>
            <a:off x="2481575" y="2954925"/>
            <a:ext cx="665700" cy="527975"/>
          </a:xfrm>
          <a:prstGeom prst="rect">
            <a:avLst/>
          </a:prstGeom>
          <a:noFill/>
          <a:ln>
            <a:noFill/>
          </a:ln>
        </p:spPr>
      </p:pic>
      <p:sp>
        <p:nvSpPr>
          <p:cNvPr id="2276" name="Google Shape;2276;p152"/>
          <p:cNvSpPr txBox="1"/>
          <p:nvPr/>
        </p:nvSpPr>
        <p:spPr>
          <a:xfrm>
            <a:off x="2277275" y="3484300"/>
            <a:ext cx="766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a:t>
            </a:r>
            <a:endParaRPr sz="1300"/>
          </a:p>
          <a:p>
            <a:pPr marL="0" marR="0" lvl="0" indent="0" algn="ctr" rtl="0">
              <a:lnSpc>
                <a:spcPct val="90000"/>
              </a:lnSpc>
              <a:spcBef>
                <a:spcPts val="0"/>
              </a:spcBef>
              <a:spcAft>
                <a:spcPts val="0"/>
              </a:spcAft>
              <a:buClr>
                <a:srgbClr val="000000"/>
              </a:buClr>
              <a:buSzPts val="1100"/>
              <a:buFont typeface="Arial"/>
              <a:buNone/>
            </a:pPr>
            <a:r>
              <a:rPr lang="en" sz="1300"/>
              <a:t>eyes</a:t>
            </a:r>
            <a:endParaRPr sz="1300"/>
          </a:p>
        </p:txBody>
      </p:sp>
      <p:pic>
        <p:nvPicPr>
          <p:cNvPr id="2277" name="Google Shape;2277;p152"/>
          <p:cNvPicPr preferRelativeResize="0"/>
          <p:nvPr/>
        </p:nvPicPr>
        <p:blipFill>
          <a:blip r:embed="rId13">
            <a:alphaModFix/>
          </a:blip>
          <a:stretch>
            <a:fillRect/>
          </a:stretch>
        </p:blipFill>
        <p:spPr>
          <a:xfrm>
            <a:off x="3632650" y="2954925"/>
            <a:ext cx="665700" cy="527975"/>
          </a:xfrm>
          <a:prstGeom prst="rect">
            <a:avLst/>
          </a:prstGeom>
          <a:noFill/>
          <a:ln>
            <a:noFill/>
          </a:ln>
        </p:spPr>
      </p:pic>
      <p:sp>
        <p:nvSpPr>
          <p:cNvPr id="2278" name="Google Shape;2278;p152"/>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sp>
        <p:nvSpPr>
          <p:cNvPr id="2279" name="Google Shape;2279;p152"/>
          <p:cNvSpPr txBox="1"/>
          <p:nvPr/>
        </p:nvSpPr>
        <p:spPr>
          <a:xfrm>
            <a:off x="3401000" y="3484300"/>
            <a:ext cx="8973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urinary </a:t>
            </a:r>
            <a:endParaRPr sz="1300"/>
          </a:p>
          <a:p>
            <a:pPr marL="0" marR="0" lvl="0" indent="0" algn="ctr" rtl="0">
              <a:lnSpc>
                <a:spcPct val="90000"/>
              </a:lnSpc>
              <a:spcBef>
                <a:spcPts val="0"/>
              </a:spcBef>
              <a:spcAft>
                <a:spcPts val="0"/>
              </a:spcAft>
              <a:buClr>
                <a:srgbClr val="000000"/>
              </a:buClr>
              <a:buSzPts val="1100"/>
              <a:buFont typeface="Arial"/>
              <a:buNone/>
            </a:pPr>
            <a:r>
              <a:rPr lang="en" sz="1300"/>
              <a:t>retention</a:t>
            </a:r>
            <a:endParaRPr sz="1300"/>
          </a:p>
          <a:p>
            <a:pPr marL="0" marR="0" lvl="0" indent="0" algn="ctr" rtl="0">
              <a:lnSpc>
                <a:spcPct val="90000"/>
              </a:lnSpc>
              <a:spcBef>
                <a:spcPts val="0"/>
              </a:spcBef>
              <a:spcAft>
                <a:spcPts val="0"/>
              </a:spcAft>
              <a:buClr>
                <a:srgbClr val="000000"/>
              </a:buClr>
              <a:buSzPts val="1100"/>
              <a:buFont typeface="Arial"/>
              <a:buNone/>
            </a:pPr>
            <a:endParaRPr sz="1300"/>
          </a:p>
        </p:txBody>
      </p:sp>
      <p:pic>
        <p:nvPicPr>
          <p:cNvPr id="2280" name="Google Shape;2280;p152"/>
          <p:cNvPicPr preferRelativeResize="0"/>
          <p:nvPr/>
        </p:nvPicPr>
        <p:blipFill>
          <a:blip r:embed="rId13">
            <a:alphaModFix/>
          </a:blip>
          <a:stretch>
            <a:fillRect/>
          </a:stretch>
        </p:blipFill>
        <p:spPr>
          <a:xfrm>
            <a:off x="4705400" y="2954925"/>
            <a:ext cx="665700" cy="527975"/>
          </a:xfrm>
          <a:prstGeom prst="rect">
            <a:avLst/>
          </a:prstGeom>
          <a:noFill/>
          <a:ln>
            <a:noFill/>
          </a:ln>
        </p:spPr>
      </p:pic>
      <p:sp>
        <p:nvSpPr>
          <p:cNvPr id="2281" name="Google Shape;2281;p152"/>
          <p:cNvSpPr txBox="1"/>
          <p:nvPr/>
        </p:nvSpPr>
        <p:spPr>
          <a:xfrm>
            <a:off x="4334891" y="3495250"/>
            <a:ext cx="1219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antiemetic effects</a:t>
            </a:r>
            <a:endParaRPr sz="1300"/>
          </a:p>
        </p:txBody>
      </p:sp>
      <p:pic>
        <p:nvPicPr>
          <p:cNvPr id="2282" name="Google Shape;2282;p152"/>
          <p:cNvPicPr preferRelativeResize="0"/>
          <p:nvPr/>
        </p:nvPicPr>
        <p:blipFill>
          <a:blip r:embed="rId14">
            <a:alphaModFix/>
          </a:blip>
          <a:stretch>
            <a:fillRect/>
          </a:stretch>
        </p:blipFill>
        <p:spPr>
          <a:xfrm flipH="1">
            <a:off x="5835472" y="2884725"/>
            <a:ext cx="665700" cy="921675"/>
          </a:xfrm>
          <a:prstGeom prst="rect">
            <a:avLst/>
          </a:prstGeom>
          <a:noFill/>
          <a:ln>
            <a:noFill/>
          </a:ln>
        </p:spPr>
      </p:pic>
      <p:sp>
        <p:nvSpPr>
          <p:cNvPr id="2283" name="Google Shape;2283;p152"/>
          <p:cNvSpPr txBox="1"/>
          <p:nvPr/>
        </p:nvSpPr>
        <p:spPr>
          <a:xfrm>
            <a:off x="5480103" y="3823925"/>
            <a:ext cx="1219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“red as a beet” / “hot as a hare”</a:t>
            </a:r>
            <a:endParaRPr sz="1300"/>
          </a:p>
        </p:txBody>
      </p:sp>
      <p:sp>
        <p:nvSpPr>
          <p:cNvPr id="2284" name="Google Shape;2284;p152"/>
          <p:cNvSpPr txBox="1"/>
          <p:nvPr/>
        </p:nvSpPr>
        <p:spPr>
          <a:xfrm>
            <a:off x="1744625" y="4130900"/>
            <a:ext cx="2139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 as a bone”</a:t>
            </a:r>
            <a:endParaRPr sz="1300"/>
          </a:p>
          <a:p>
            <a:pPr marL="0" marR="0" lvl="0" indent="0" algn="ctr" rtl="0">
              <a:lnSpc>
                <a:spcPct val="90000"/>
              </a:lnSpc>
              <a:spcBef>
                <a:spcPts val="0"/>
              </a:spcBef>
              <a:spcAft>
                <a:spcPts val="0"/>
              </a:spcAft>
              <a:buClr>
                <a:srgbClr val="000000"/>
              </a:buClr>
              <a:buSzPts val="1100"/>
              <a:buFont typeface="Arial"/>
              <a:buNone/>
            </a:pPr>
            <a:endParaRPr sz="1300"/>
          </a:p>
        </p:txBody>
      </p:sp>
      <p:grpSp>
        <p:nvGrpSpPr>
          <p:cNvPr id="2285" name="Google Shape;2285;p152"/>
          <p:cNvGrpSpPr/>
          <p:nvPr/>
        </p:nvGrpSpPr>
        <p:grpSpPr>
          <a:xfrm>
            <a:off x="74253" y="2826655"/>
            <a:ext cx="1059527" cy="1390924"/>
            <a:chOff x="4763439" y="5052363"/>
            <a:chExt cx="1176206" cy="1544099"/>
          </a:xfrm>
        </p:grpSpPr>
        <p:pic>
          <p:nvPicPr>
            <p:cNvPr id="2286" name="Google Shape;2286;p152" descr="clipped result image"/>
            <p:cNvPicPr preferRelativeResize="0"/>
            <p:nvPr/>
          </p:nvPicPr>
          <p:blipFill rotWithShape="1">
            <a:blip r:embed="rId15">
              <a:alphaModFix/>
            </a:blip>
            <a:srcRect t="14083" b="70431"/>
            <a:stretch/>
          </p:blipFill>
          <p:spPr>
            <a:xfrm>
              <a:off x="4843191" y="6015513"/>
              <a:ext cx="1043337" cy="580948"/>
            </a:xfrm>
            <a:prstGeom prst="rect">
              <a:avLst/>
            </a:prstGeom>
            <a:noFill/>
            <a:ln>
              <a:noFill/>
            </a:ln>
          </p:spPr>
        </p:pic>
        <p:pic>
          <p:nvPicPr>
            <p:cNvPr id="2287" name="Google Shape;2287;p152" descr="clipped result image"/>
            <p:cNvPicPr preferRelativeResize="0"/>
            <p:nvPr/>
          </p:nvPicPr>
          <p:blipFill rotWithShape="1">
            <a:blip r:embed="rId16">
              <a:alphaModFix/>
            </a:blip>
            <a:srcRect t="61775"/>
            <a:stretch/>
          </p:blipFill>
          <p:spPr>
            <a:xfrm rot="515178">
              <a:off x="5042660" y="5710535"/>
              <a:ext cx="857160" cy="414035"/>
            </a:xfrm>
            <a:prstGeom prst="rect">
              <a:avLst/>
            </a:prstGeom>
            <a:noFill/>
            <a:ln>
              <a:noFill/>
            </a:ln>
          </p:spPr>
        </p:pic>
        <p:pic>
          <p:nvPicPr>
            <p:cNvPr id="2288" name="Google Shape;2288;p152" descr="Resultado de imagen para blindfold"/>
            <p:cNvPicPr preferRelativeResize="0"/>
            <p:nvPr/>
          </p:nvPicPr>
          <p:blipFill rotWithShape="1">
            <a:blip r:embed="rId17">
              <a:alphaModFix/>
            </a:blip>
            <a:srcRect t="23430" b="23904"/>
            <a:stretch/>
          </p:blipFill>
          <p:spPr>
            <a:xfrm rot="515164">
              <a:off x="5237380" y="5819458"/>
              <a:ext cx="311869" cy="235786"/>
            </a:xfrm>
            <a:prstGeom prst="rect">
              <a:avLst/>
            </a:prstGeom>
            <a:noFill/>
            <a:ln>
              <a:noFill/>
            </a:ln>
          </p:spPr>
        </p:pic>
        <p:grpSp>
          <p:nvGrpSpPr>
            <p:cNvPr id="2289" name="Google Shape;2289;p152"/>
            <p:cNvGrpSpPr/>
            <p:nvPr/>
          </p:nvGrpSpPr>
          <p:grpSpPr>
            <a:xfrm>
              <a:off x="4763439" y="5998973"/>
              <a:ext cx="646931" cy="408300"/>
              <a:chOff x="4763439" y="5998973"/>
              <a:chExt cx="646931" cy="408300"/>
            </a:xfrm>
          </p:grpSpPr>
          <p:pic>
            <p:nvPicPr>
              <p:cNvPr id="2290" name="Google Shape;2290;p152" descr="clipped result image"/>
              <p:cNvPicPr preferRelativeResize="0"/>
              <p:nvPr/>
            </p:nvPicPr>
            <p:blipFill rotWithShape="1">
              <a:blip r:embed="rId18">
                <a:alphaModFix/>
              </a:blip>
              <a:srcRect l="-8030" t="1910" r="8029" b="-1910"/>
              <a:stretch/>
            </p:blipFill>
            <p:spPr>
              <a:xfrm flipH="1">
                <a:off x="4763439" y="5998973"/>
                <a:ext cx="646931" cy="408300"/>
              </a:xfrm>
              <a:prstGeom prst="rect">
                <a:avLst/>
              </a:prstGeom>
              <a:noFill/>
              <a:ln>
                <a:noFill/>
              </a:ln>
            </p:spPr>
          </p:pic>
          <p:pic>
            <p:nvPicPr>
              <p:cNvPr id="2291" name="Google Shape;2291;p152" descr="clipped result image"/>
              <p:cNvPicPr preferRelativeResize="0"/>
              <p:nvPr/>
            </p:nvPicPr>
            <p:blipFill rotWithShape="1">
              <a:blip r:embed="rId18">
                <a:alphaModFix/>
              </a:blip>
              <a:srcRect l="-8030" t="1910" r="8029" b="-1910"/>
              <a:stretch/>
            </p:blipFill>
            <p:spPr>
              <a:xfrm flipH="1">
                <a:off x="5036540" y="6172041"/>
                <a:ext cx="349281" cy="220443"/>
              </a:xfrm>
              <a:prstGeom prst="rect">
                <a:avLst/>
              </a:prstGeom>
              <a:noFill/>
              <a:ln>
                <a:noFill/>
              </a:ln>
            </p:spPr>
          </p:pic>
        </p:grpSp>
        <p:pic>
          <p:nvPicPr>
            <p:cNvPr id="2292" name="Google Shape;2292;p152" descr="clipped result image"/>
            <p:cNvPicPr preferRelativeResize="0"/>
            <p:nvPr/>
          </p:nvPicPr>
          <p:blipFill rotWithShape="1">
            <a:blip r:embed="rId19">
              <a:alphaModFix/>
            </a:blip>
            <a:srcRect/>
            <a:stretch/>
          </p:blipFill>
          <p:spPr>
            <a:xfrm rot="1151429">
              <a:off x="5218333" y="5134535"/>
              <a:ext cx="620948" cy="715632"/>
            </a:xfrm>
            <a:prstGeom prst="rect">
              <a:avLst/>
            </a:prstGeom>
            <a:noFill/>
            <a:ln>
              <a:noFill/>
            </a:ln>
          </p:spPr>
        </p:pic>
      </p:gr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296"/>
        <p:cNvGrpSpPr/>
        <p:nvPr/>
      </p:nvGrpSpPr>
      <p:grpSpPr>
        <a:xfrm>
          <a:off x="0" y="0"/>
          <a:ext cx="0" cy="0"/>
          <a:chOff x="0" y="0"/>
          <a:chExt cx="0" cy="0"/>
        </a:xfrm>
      </p:grpSpPr>
      <p:sp>
        <p:nvSpPr>
          <p:cNvPr id="2297" name="Google Shape;2297;p153"/>
          <p:cNvSpPr/>
          <p:nvPr/>
        </p:nvSpPr>
        <p:spPr>
          <a:xfrm>
            <a:off x="1467575" y="4130900"/>
            <a:ext cx="2757900" cy="3396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98" name="Google Shape;2298;p153"/>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2299" name="Google Shape;2299;p153"/>
          <p:cNvGrpSpPr/>
          <p:nvPr/>
        </p:nvGrpSpPr>
        <p:grpSpPr>
          <a:xfrm>
            <a:off x="1356380" y="1108355"/>
            <a:ext cx="6365941" cy="1332834"/>
            <a:chOff x="4892286" y="977880"/>
            <a:chExt cx="5276808" cy="1104803"/>
          </a:xfrm>
        </p:grpSpPr>
        <p:grpSp>
          <p:nvGrpSpPr>
            <p:cNvPr id="2300" name="Google Shape;2300;p153"/>
            <p:cNvGrpSpPr/>
            <p:nvPr/>
          </p:nvGrpSpPr>
          <p:grpSpPr>
            <a:xfrm>
              <a:off x="4892286" y="1170657"/>
              <a:ext cx="5276808" cy="912027"/>
              <a:chOff x="4445344" y="1309939"/>
              <a:chExt cx="5276808" cy="912027"/>
            </a:xfrm>
          </p:grpSpPr>
          <p:pic>
            <p:nvPicPr>
              <p:cNvPr id="2301" name="Google Shape;2301;p153"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2302" name="Google Shape;2302;p153"/>
              <p:cNvGrpSpPr/>
              <p:nvPr/>
            </p:nvGrpSpPr>
            <p:grpSpPr>
              <a:xfrm>
                <a:off x="7066087" y="1309939"/>
                <a:ext cx="2635379" cy="909730"/>
                <a:chOff x="6598810" y="1342565"/>
                <a:chExt cx="2635379" cy="909730"/>
              </a:xfrm>
            </p:grpSpPr>
            <p:pic>
              <p:nvPicPr>
                <p:cNvPr id="2303" name="Google Shape;2303;p153"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2304" name="Google Shape;2304;p153"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2305" name="Google Shape;2305;p153"/>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2306" name="Google Shape;2306;p153"/>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2307" name="Google Shape;2307;p153"/>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2308" name="Google Shape;2308;p153"/>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2309" name="Google Shape;2309;p153"/>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2310" name="Google Shape;2310;p153"/>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2311" name="Google Shape;2311;p153"/>
            <p:cNvGrpSpPr/>
            <p:nvPr/>
          </p:nvGrpSpPr>
          <p:grpSpPr>
            <a:xfrm>
              <a:off x="5175092" y="977880"/>
              <a:ext cx="4765253" cy="377745"/>
              <a:chOff x="5175092" y="977880"/>
              <a:chExt cx="4765253" cy="377745"/>
            </a:xfrm>
          </p:grpSpPr>
          <p:pic>
            <p:nvPicPr>
              <p:cNvPr id="2312" name="Google Shape;2312;p153"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2313" name="Google Shape;2313;p153"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2314" name="Google Shape;2314;p153"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2315" name="Google Shape;2315;p153"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2316" name="Google Shape;2316;p153"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2317" name="Google Shape;2317;p153"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2318" name="Google Shape;2318;p153"/>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2319" name="Google Shape;2319;p153"/>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2320" name="Google Shape;2320;p153"/>
          <p:cNvSpPr txBox="1"/>
          <p:nvPr/>
        </p:nvSpPr>
        <p:spPr>
          <a:xfrm>
            <a:off x="90040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Cholinergics (muscarinics) - everything wet</a:t>
            </a:r>
            <a:endParaRPr sz="2500"/>
          </a:p>
        </p:txBody>
      </p:sp>
      <p:sp>
        <p:nvSpPr>
          <p:cNvPr id="2321" name="Google Shape;2321;p153"/>
          <p:cNvSpPr txBox="1"/>
          <p:nvPr/>
        </p:nvSpPr>
        <p:spPr>
          <a:xfrm>
            <a:off x="568250" y="4621950"/>
            <a:ext cx="8753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Anticholinergics (antimuscarinics) - everything dry</a:t>
            </a:r>
            <a:endParaRPr sz="2500"/>
          </a:p>
        </p:txBody>
      </p:sp>
      <p:cxnSp>
        <p:nvCxnSpPr>
          <p:cNvPr id="2322" name="Google Shape;2322;p153"/>
          <p:cNvCxnSpPr/>
          <p:nvPr/>
        </p:nvCxnSpPr>
        <p:spPr>
          <a:xfrm>
            <a:off x="-16650" y="2765625"/>
            <a:ext cx="9177300" cy="0"/>
          </a:xfrm>
          <a:prstGeom prst="straightConnector1">
            <a:avLst/>
          </a:prstGeom>
          <a:noFill/>
          <a:ln w="38100" cap="flat" cmpd="sng">
            <a:solidFill>
              <a:schemeClr val="dk2"/>
            </a:solidFill>
            <a:prstDash val="solid"/>
            <a:round/>
            <a:headEnd type="none" w="med" len="med"/>
            <a:tailEnd type="none" w="med" len="med"/>
          </a:ln>
        </p:spPr>
      </p:cxnSp>
      <p:sp>
        <p:nvSpPr>
          <p:cNvPr id="2323" name="Google Shape;2323;p153"/>
          <p:cNvSpPr txBox="1"/>
          <p:nvPr/>
        </p:nvSpPr>
        <p:spPr>
          <a:xfrm>
            <a:off x="74250" y="4217575"/>
            <a:ext cx="1169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a:t>tachycardia</a:t>
            </a:r>
            <a:endParaRPr sz="1300"/>
          </a:p>
        </p:txBody>
      </p:sp>
      <p:pic>
        <p:nvPicPr>
          <p:cNvPr id="2324" name="Google Shape;2324;p153"/>
          <p:cNvPicPr preferRelativeResize="0"/>
          <p:nvPr/>
        </p:nvPicPr>
        <p:blipFill>
          <a:blip r:embed="rId13">
            <a:alphaModFix/>
          </a:blip>
          <a:stretch>
            <a:fillRect/>
          </a:stretch>
        </p:blipFill>
        <p:spPr>
          <a:xfrm>
            <a:off x="1467575" y="2954925"/>
            <a:ext cx="665700" cy="527975"/>
          </a:xfrm>
          <a:prstGeom prst="rect">
            <a:avLst/>
          </a:prstGeom>
          <a:noFill/>
          <a:ln>
            <a:noFill/>
          </a:ln>
        </p:spPr>
      </p:pic>
      <p:sp>
        <p:nvSpPr>
          <p:cNvPr id="2325" name="Google Shape;2325;p153"/>
          <p:cNvSpPr txBox="1"/>
          <p:nvPr/>
        </p:nvSpPr>
        <p:spPr>
          <a:xfrm>
            <a:off x="1295900" y="3484313"/>
            <a:ext cx="766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a:t>
            </a:r>
            <a:endParaRPr sz="1300"/>
          </a:p>
          <a:p>
            <a:pPr marL="0" marR="0" lvl="0" indent="0" algn="ctr" rtl="0">
              <a:lnSpc>
                <a:spcPct val="90000"/>
              </a:lnSpc>
              <a:spcBef>
                <a:spcPts val="0"/>
              </a:spcBef>
              <a:spcAft>
                <a:spcPts val="0"/>
              </a:spcAft>
              <a:buClr>
                <a:srgbClr val="000000"/>
              </a:buClr>
              <a:buSzPts val="1100"/>
              <a:buFont typeface="Arial"/>
              <a:buNone/>
            </a:pPr>
            <a:r>
              <a:rPr lang="en" sz="1300"/>
              <a:t>mouth</a:t>
            </a:r>
            <a:endParaRPr sz="1300"/>
          </a:p>
        </p:txBody>
      </p:sp>
      <p:pic>
        <p:nvPicPr>
          <p:cNvPr id="2326" name="Google Shape;2326;p153"/>
          <p:cNvPicPr preferRelativeResize="0"/>
          <p:nvPr/>
        </p:nvPicPr>
        <p:blipFill>
          <a:blip r:embed="rId13">
            <a:alphaModFix/>
          </a:blip>
          <a:stretch>
            <a:fillRect/>
          </a:stretch>
        </p:blipFill>
        <p:spPr>
          <a:xfrm>
            <a:off x="2481575" y="2954925"/>
            <a:ext cx="665700" cy="527975"/>
          </a:xfrm>
          <a:prstGeom prst="rect">
            <a:avLst/>
          </a:prstGeom>
          <a:noFill/>
          <a:ln>
            <a:noFill/>
          </a:ln>
        </p:spPr>
      </p:pic>
      <p:sp>
        <p:nvSpPr>
          <p:cNvPr id="2327" name="Google Shape;2327;p153"/>
          <p:cNvSpPr txBox="1"/>
          <p:nvPr/>
        </p:nvSpPr>
        <p:spPr>
          <a:xfrm>
            <a:off x="2277275" y="3484300"/>
            <a:ext cx="766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a:t>
            </a:r>
            <a:endParaRPr sz="1300"/>
          </a:p>
          <a:p>
            <a:pPr marL="0" marR="0" lvl="0" indent="0" algn="ctr" rtl="0">
              <a:lnSpc>
                <a:spcPct val="90000"/>
              </a:lnSpc>
              <a:spcBef>
                <a:spcPts val="0"/>
              </a:spcBef>
              <a:spcAft>
                <a:spcPts val="0"/>
              </a:spcAft>
              <a:buClr>
                <a:srgbClr val="000000"/>
              </a:buClr>
              <a:buSzPts val="1100"/>
              <a:buFont typeface="Arial"/>
              <a:buNone/>
            </a:pPr>
            <a:r>
              <a:rPr lang="en" sz="1300"/>
              <a:t>eyes</a:t>
            </a:r>
            <a:endParaRPr sz="1300"/>
          </a:p>
        </p:txBody>
      </p:sp>
      <p:pic>
        <p:nvPicPr>
          <p:cNvPr id="2328" name="Google Shape;2328;p153"/>
          <p:cNvPicPr preferRelativeResize="0"/>
          <p:nvPr/>
        </p:nvPicPr>
        <p:blipFill>
          <a:blip r:embed="rId13">
            <a:alphaModFix/>
          </a:blip>
          <a:stretch>
            <a:fillRect/>
          </a:stretch>
        </p:blipFill>
        <p:spPr>
          <a:xfrm>
            <a:off x="3632650" y="2954925"/>
            <a:ext cx="665700" cy="527975"/>
          </a:xfrm>
          <a:prstGeom prst="rect">
            <a:avLst/>
          </a:prstGeom>
          <a:noFill/>
          <a:ln>
            <a:noFill/>
          </a:ln>
        </p:spPr>
      </p:pic>
      <p:sp>
        <p:nvSpPr>
          <p:cNvPr id="2329" name="Google Shape;2329;p153"/>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sp>
        <p:nvSpPr>
          <p:cNvPr id="2330" name="Google Shape;2330;p153"/>
          <p:cNvSpPr txBox="1"/>
          <p:nvPr/>
        </p:nvSpPr>
        <p:spPr>
          <a:xfrm>
            <a:off x="3401000" y="3484300"/>
            <a:ext cx="8973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urinary </a:t>
            </a:r>
            <a:endParaRPr sz="1300"/>
          </a:p>
          <a:p>
            <a:pPr marL="0" marR="0" lvl="0" indent="0" algn="ctr" rtl="0">
              <a:lnSpc>
                <a:spcPct val="90000"/>
              </a:lnSpc>
              <a:spcBef>
                <a:spcPts val="0"/>
              </a:spcBef>
              <a:spcAft>
                <a:spcPts val="0"/>
              </a:spcAft>
              <a:buClr>
                <a:srgbClr val="000000"/>
              </a:buClr>
              <a:buSzPts val="1100"/>
              <a:buFont typeface="Arial"/>
              <a:buNone/>
            </a:pPr>
            <a:r>
              <a:rPr lang="en" sz="1300"/>
              <a:t>retention</a:t>
            </a:r>
            <a:endParaRPr sz="1300"/>
          </a:p>
          <a:p>
            <a:pPr marL="0" marR="0" lvl="0" indent="0" algn="ctr" rtl="0">
              <a:lnSpc>
                <a:spcPct val="90000"/>
              </a:lnSpc>
              <a:spcBef>
                <a:spcPts val="0"/>
              </a:spcBef>
              <a:spcAft>
                <a:spcPts val="0"/>
              </a:spcAft>
              <a:buClr>
                <a:srgbClr val="000000"/>
              </a:buClr>
              <a:buSzPts val="1100"/>
              <a:buFont typeface="Arial"/>
              <a:buNone/>
            </a:pPr>
            <a:endParaRPr sz="1300"/>
          </a:p>
        </p:txBody>
      </p:sp>
      <p:pic>
        <p:nvPicPr>
          <p:cNvPr id="2331" name="Google Shape;2331;p153"/>
          <p:cNvPicPr preferRelativeResize="0"/>
          <p:nvPr/>
        </p:nvPicPr>
        <p:blipFill>
          <a:blip r:embed="rId13">
            <a:alphaModFix/>
          </a:blip>
          <a:stretch>
            <a:fillRect/>
          </a:stretch>
        </p:blipFill>
        <p:spPr>
          <a:xfrm>
            <a:off x="4705400" y="2954925"/>
            <a:ext cx="665700" cy="527975"/>
          </a:xfrm>
          <a:prstGeom prst="rect">
            <a:avLst/>
          </a:prstGeom>
          <a:noFill/>
          <a:ln>
            <a:noFill/>
          </a:ln>
        </p:spPr>
      </p:pic>
      <p:sp>
        <p:nvSpPr>
          <p:cNvPr id="2332" name="Google Shape;2332;p153"/>
          <p:cNvSpPr txBox="1"/>
          <p:nvPr/>
        </p:nvSpPr>
        <p:spPr>
          <a:xfrm>
            <a:off x="4334891" y="3495250"/>
            <a:ext cx="1219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antiemetic effects</a:t>
            </a:r>
            <a:endParaRPr sz="1300"/>
          </a:p>
        </p:txBody>
      </p:sp>
      <p:pic>
        <p:nvPicPr>
          <p:cNvPr id="2333" name="Google Shape;2333;p153"/>
          <p:cNvPicPr preferRelativeResize="0"/>
          <p:nvPr/>
        </p:nvPicPr>
        <p:blipFill>
          <a:blip r:embed="rId14">
            <a:alphaModFix/>
          </a:blip>
          <a:stretch>
            <a:fillRect/>
          </a:stretch>
        </p:blipFill>
        <p:spPr>
          <a:xfrm flipH="1">
            <a:off x="5835472" y="2884725"/>
            <a:ext cx="665700" cy="921675"/>
          </a:xfrm>
          <a:prstGeom prst="rect">
            <a:avLst/>
          </a:prstGeom>
          <a:noFill/>
          <a:ln>
            <a:noFill/>
          </a:ln>
        </p:spPr>
      </p:pic>
      <p:sp>
        <p:nvSpPr>
          <p:cNvPr id="2334" name="Google Shape;2334;p153"/>
          <p:cNvSpPr txBox="1"/>
          <p:nvPr/>
        </p:nvSpPr>
        <p:spPr>
          <a:xfrm>
            <a:off x="5480103" y="3823925"/>
            <a:ext cx="1219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“red as a beet” / “hot as a hare”</a:t>
            </a:r>
            <a:endParaRPr sz="1300"/>
          </a:p>
        </p:txBody>
      </p:sp>
      <p:pic>
        <p:nvPicPr>
          <p:cNvPr id="2335" name="Google Shape;2335;p153"/>
          <p:cNvPicPr preferRelativeResize="0"/>
          <p:nvPr/>
        </p:nvPicPr>
        <p:blipFill>
          <a:blip r:embed="rId13">
            <a:alphaModFix/>
          </a:blip>
          <a:stretch>
            <a:fillRect/>
          </a:stretch>
        </p:blipFill>
        <p:spPr>
          <a:xfrm>
            <a:off x="6915200" y="2954925"/>
            <a:ext cx="665700" cy="527975"/>
          </a:xfrm>
          <a:prstGeom prst="rect">
            <a:avLst/>
          </a:prstGeom>
          <a:noFill/>
          <a:ln>
            <a:noFill/>
          </a:ln>
        </p:spPr>
      </p:pic>
      <p:sp>
        <p:nvSpPr>
          <p:cNvPr id="2336" name="Google Shape;2336;p153"/>
          <p:cNvSpPr txBox="1"/>
          <p:nvPr/>
        </p:nvSpPr>
        <p:spPr>
          <a:xfrm>
            <a:off x="6620891" y="3495250"/>
            <a:ext cx="1219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constipation</a:t>
            </a:r>
            <a:endParaRPr sz="1300"/>
          </a:p>
        </p:txBody>
      </p:sp>
      <p:sp>
        <p:nvSpPr>
          <p:cNvPr id="2337" name="Google Shape;2337;p153"/>
          <p:cNvSpPr txBox="1"/>
          <p:nvPr/>
        </p:nvSpPr>
        <p:spPr>
          <a:xfrm>
            <a:off x="1744625" y="4130900"/>
            <a:ext cx="2139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 as a bone”</a:t>
            </a:r>
            <a:endParaRPr sz="1300"/>
          </a:p>
          <a:p>
            <a:pPr marL="0" marR="0" lvl="0" indent="0" algn="ctr" rtl="0">
              <a:lnSpc>
                <a:spcPct val="90000"/>
              </a:lnSpc>
              <a:spcBef>
                <a:spcPts val="0"/>
              </a:spcBef>
              <a:spcAft>
                <a:spcPts val="0"/>
              </a:spcAft>
              <a:buClr>
                <a:srgbClr val="000000"/>
              </a:buClr>
              <a:buSzPts val="1100"/>
              <a:buFont typeface="Arial"/>
              <a:buNone/>
            </a:pPr>
            <a:endParaRPr sz="1300"/>
          </a:p>
        </p:txBody>
      </p:sp>
      <p:grpSp>
        <p:nvGrpSpPr>
          <p:cNvPr id="2338" name="Google Shape;2338;p153"/>
          <p:cNvGrpSpPr/>
          <p:nvPr/>
        </p:nvGrpSpPr>
        <p:grpSpPr>
          <a:xfrm>
            <a:off x="74253" y="2826655"/>
            <a:ext cx="1059527" cy="1390924"/>
            <a:chOff x="4763439" y="5052363"/>
            <a:chExt cx="1176206" cy="1544099"/>
          </a:xfrm>
        </p:grpSpPr>
        <p:pic>
          <p:nvPicPr>
            <p:cNvPr id="2339" name="Google Shape;2339;p153" descr="clipped result image"/>
            <p:cNvPicPr preferRelativeResize="0"/>
            <p:nvPr/>
          </p:nvPicPr>
          <p:blipFill rotWithShape="1">
            <a:blip r:embed="rId15">
              <a:alphaModFix/>
            </a:blip>
            <a:srcRect t="14083" b="70431"/>
            <a:stretch/>
          </p:blipFill>
          <p:spPr>
            <a:xfrm>
              <a:off x="4843191" y="6015513"/>
              <a:ext cx="1043337" cy="580948"/>
            </a:xfrm>
            <a:prstGeom prst="rect">
              <a:avLst/>
            </a:prstGeom>
            <a:noFill/>
            <a:ln>
              <a:noFill/>
            </a:ln>
          </p:spPr>
        </p:pic>
        <p:pic>
          <p:nvPicPr>
            <p:cNvPr id="2340" name="Google Shape;2340;p153" descr="clipped result image"/>
            <p:cNvPicPr preferRelativeResize="0"/>
            <p:nvPr/>
          </p:nvPicPr>
          <p:blipFill rotWithShape="1">
            <a:blip r:embed="rId16">
              <a:alphaModFix/>
            </a:blip>
            <a:srcRect t="61775"/>
            <a:stretch/>
          </p:blipFill>
          <p:spPr>
            <a:xfrm rot="515178">
              <a:off x="5042660" y="5710535"/>
              <a:ext cx="857160" cy="414035"/>
            </a:xfrm>
            <a:prstGeom prst="rect">
              <a:avLst/>
            </a:prstGeom>
            <a:noFill/>
            <a:ln>
              <a:noFill/>
            </a:ln>
          </p:spPr>
        </p:pic>
        <p:pic>
          <p:nvPicPr>
            <p:cNvPr id="2341" name="Google Shape;2341;p153" descr="Resultado de imagen para blindfold"/>
            <p:cNvPicPr preferRelativeResize="0"/>
            <p:nvPr/>
          </p:nvPicPr>
          <p:blipFill rotWithShape="1">
            <a:blip r:embed="rId17">
              <a:alphaModFix/>
            </a:blip>
            <a:srcRect t="23430" b="23904"/>
            <a:stretch/>
          </p:blipFill>
          <p:spPr>
            <a:xfrm rot="515164">
              <a:off x="5237380" y="5819458"/>
              <a:ext cx="311869" cy="235786"/>
            </a:xfrm>
            <a:prstGeom prst="rect">
              <a:avLst/>
            </a:prstGeom>
            <a:noFill/>
            <a:ln>
              <a:noFill/>
            </a:ln>
          </p:spPr>
        </p:pic>
        <p:grpSp>
          <p:nvGrpSpPr>
            <p:cNvPr id="2342" name="Google Shape;2342;p153"/>
            <p:cNvGrpSpPr/>
            <p:nvPr/>
          </p:nvGrpSpPr>
          <p:grpSpPr>
            <a:xfrm>
              <a:off x="4763439" y="5998973"/>
              <a:ext cx="646931" cy="408300"/>
              <a:chOff x="4763439" y="5998973"/>
              <a:chExt cx="646931" cy="408300"/>
            </a:xfrm>
          </p:grpSpPr>
          <p:pic>
            <p:nvPicPr>
              <p:cNvPr id="2343" name="Google Shape;2343;p153" descr="clipped result image"/>
              <p:cNvPicPr preferRelativeResize="0"/>
              <p:nvPr/>
            </p:nvPicPr>
            <p:blipFill rotWithShape="1">
              <a:blip r:embed="rId18">
                <a:alphaModFix/>
              </a:blip>
              <a:srcRect l="-8030" t="1910" r="8029" b="-1910"/>
              <a:stretch/>
            </p:blipFill>
            <p:spPr>
              <a:xfrm flipH="1">
                <a:off x="4763439" y="5998973"/>
                <a:ext cx="646931" cy="408300"/>
              </a:xfrm>
              <a:prstGeom prst="rect">
                <a:avLst/>
              </a:prstGeom>
              <a:noFill/>
              <a:ln>
                <a:noFill/>
              </a:ln>
            </p:spPr>
          </p:pic>
          <p:pic>
            <p:nvPicPr>
              <p:cNvPr id="2344" name="Google Shape;2344;p153" descr="clipped result image"/>
              <p:cNvPicPr preferRelativeResize="0"/>
              <p:nvPr/>
            </p:nvPicPr>
            <p:blipFill rotWithShape="1">
              <a:blip r:embed="rId18">
                <a:alphaModFix/>
              </a:blip>
              <a:srcRect l="-8030" t="1910" r="8029" b="-1910"/>
              <a:stretch/>
            </p:blipFill>
            <p:spPr>
              <a:xfrm flipH="1">
                <a:off x="5036540" y="6172041"/>
                <a:ext cx="349281" cy="220443"/>
              </a:xfrm>
              <a:prstGeom prst="rect">
                <a:avLst/>
              </a:prstGeom>
              <a:noFill/>
              <a:ln>
                <a:noFill/>
              </a:ln>
            </p:spPr>
          </p:pic>
        </p:grpSp>
        <p:pic>
          <p:nvPicPr>
            <p:cNvPr id="2345" name="Google Shape;2345;p153" descr="clipped result image"/>
            <p:cNvPicPr preferRelativeResize="0"/>
            <p:nvPr/>
          </p:nvPicPr>
          <p:blipFill rotWithShape="1">
            <a:blip r:embed="rId19">
              <a:alphaModFix/>
            </a:blip>
            <a:srcRect/>
            <a:stretch/>
          </p:blipFill>
          <p:spPr>
            <a:xfrm rot="1151429">
              <a:off x="5218333" y="5134535"/>
              <a:ext cx="620948" cy="715632"/>
            </a:xfrm>
            <a:prstGeom prst="rect">
              <a:avLst/>
            </a:prstGeom>
            <a:noFill/>
            <a:ln>
              <a:noFill/>
            </a:ln>
          </p:spPr>
        </p:pic>
      </p:gr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0" name="Google Shape;2350;p154"/>
          <p:cNvSpPr/>
          <p:nvPr/>
        </p:nvSpPr>
        <p:spPr>
          <a:xfrm>
            <a:off x="1467575" y="4130900"/>
            <a:ext cx="2757900" cy="3396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51" name="Google Shape;2351;p154"/>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2352" name="Google Shape;2352;p154"/>
          <p:cNvGrpSpPr/>
          <p:nvPr/>
        </p:nvGrpSpPr>
        <p:grpSpPr>
          <a:xfrm>
            <a:off x="1356380" y="1108355"/>
            <a:ext cx="6365941" cy="1332834"/>
            <a:chOff x="4892286" y="977880"/>
            <a:chExt cx="5276808" cy="1104803"/>
          </a:xfrm>
        </p:grpSpPr>
        <p:grpSp>
          <p:nvGrpSpPr>
            <p:cNvPr id="2353" name="Google Shape;2353;p154"/>
            <p:cNvGrpSpPr/>
            <p:nvPr/>
          </p:nvGrpSpPr>
          <p:grpSpPr>
            <a:xfrm>
              <a:off x="4892286" y="1170657"/>
              <a:ext cx="5276808" cy="912027"/>
              <a:chOff x="4445344" y="1309939"/>
              <a:chExt cx="5276808" cy="912027"/>
            </a:xfrm>
          </p:grpSpPr>
          <p:pic>
            <p:nvPicPr>
              <p:cNvPr id="2354" name="Google Shape;2354;p154"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2355" name="Google Shape;2355;p154"/>
              <p:cNvGrpSpPr/>
              <p:nvPr/>
            </p:nvGrpSpPr>
            <p:grpSpPr>
              <a:xfrm>
                <a:off x="7066087" y="1309939"/>
                <a:ext cx="2635379" cy="909730"/>
                <a:chOff x="6598810" y="1342565"/>
                <a:chExt cx="2635379" cy="909730"/>
              </a:xfrm>
            </p:grpSpPr>
            <p:pic>
              <p:nvPicPr>
                <p:cNvPr id="2356" name="Google Shape;2356;p154"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2357" name="Google Shape;2357;p154"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2358" name="Google Shape;2358;p154"/>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2359" name="Google Shape;2359;p154"/>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2360" name="Google Shape;2360;p154"/>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2361" name="Google Shape;2361;p154"/>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2362" name="Google Shape;2362;p154"/>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2363" name="Google Shape;2363;p154"/>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2364" name="Google Shape;2364;p154"/>
            <p:cNvGrpSpPr/>
            <p:nvPr/>
          </p:nvGrpSpPr>
          <p:grpSpPr>
            <a:xfrm>
              <a:off x="5175092" y="977880"/>
              <a:ext cx="4765253" cy="377745"/>
              <a:chOff x="5175092" y="977880"/>
              <a:chExt cx="4765253" cy="377745"/>
            </a:xfrm>
          </p:grpSpPr>
          <p:pic>
            <p:nvPicPr>
              <p:cNvPr id="2365" name="Google Shape;2365;p154"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2366" name="Google Shape;2366;p154"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2367" name="Google Shape;2367;p154"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2368" name="Google Shape;2368;p154"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2369" name="Google Shape;2369;p154"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2370" name="Google Shape;2370;p154"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2371" name="Google Shape;2371;p154"/>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2372" name="Google Shape;2372;p154"/>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2373" name="Google Shape;2373;p154"/>
          <p:cNvSpPr txBox="1"/>
          <p:nvPr/>
        </p:nvSpPr>
        <p:spPr>
          <a:xfrm>
            <a:off x="90040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Cholinergics (muscarinics) - everything wet</a:t>
            </a:r>
            <a:endParaRPr sz="2500"/>
          </a:p>
        </p:txBody>
      </p:sp>
      <p:sp>
        <p:nvSpPr>
          <p:cNvPr id="2374" name="Google Shape;2374;p154"/>
          <p:cNvSpPr txBox="1"/>
          <p:nvPr/>
        </p:nvSpPr>
        <p:spPr>
          <a:xfrm>
            <a:off x="568250" y="4621950"/>
            <a:ext cx="8753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Anticholinergics (antimuscarinics) - everything dry</a:t>
            </a:r>
            <a:endParaRPr sz="2500"/>
          </a:p>
        </p:txBody>
      </p:sp>
      <p:cxnSp>
        <p:nvCxnSpPr>
          <p:cNvPr id="2375" name="Google Shape;2375;p154"/>
          <p:cNvCxnSpPr/>
          <p:nvPr/>
        </p:nvCxnSpPr>
        <p:spPr>
          <a:xfrm>
            <a:off x="-16650" y="2765625"/>
            <a:ext cx="9177300" cy="0"/>
          </a:xfrm>
          <a:prstGeom prst="straightConnector1">
            <a:avLst/>
          </a:prstGeom>
          <a:noFill/>
          <a:ln w="38100" cap="flat" cmpd="sng">
            <a:solidFill>
              <a:schemeClr val="dk2"/>
            </a:solidFill>
            <a:prstDash val="solid"/>
            <a:round/>
            <a:headEnd type="none" w="med" len="med"/>
            <a:tailEnd type="none" w="med" len="med"/>
          </a:ln>
        </p:spPr>
      </p:cxnSp>
      <p:sp>
        <p:nvSpPr>
          <p:cNvPr id="2376" name="Google Shape;2376;p154"/>
          <p:cNvSpPr txBox="1"/>
          <p:nvPr/>
        </p:nvSpPr>
        <p:spPr>
          <a:xfrm>
            <a:off x="74250" y="4217575"/>
            <a:ext cx="11691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a:t>tachycardia</a:t>
            </a:r>
            <a:endParaRPr sz="1300"/>
          </a:p>
        </p:txBody>
      </p:sp>
      <p:pic>
        <p:nvPicPr>
          <p:cNvPr id="2377" name="Google Shape;2377;p154"/>
          <p:cNvPicPr preferRelativeResize="0"/>
          <p:nvPr/>
        </p:nvPicPr>
        <p:blipFill>
          <a:blip r:embed="rId13">
            <a:alphaModFix/>
          </a:blip>
          <a:stretch>
            <a:fillRect/>
          </a:stretch>
        </p:blipFill>
        <p:spPr>
          <a:xfrm>
            <a:off x="1467575" y="2954925"/>
            <a:ext cx="665700" cy="527975"/>
          </a:xfrm>
          <a:prstGeom prst="rect">
            <a:avLst/>
          </a:prstGeom>
          <a:noFill/>
          <a:ln>
            <a:noFill/>
          </a:ln>
        </p:spPr>
      </p:pic>
      <p:sp>
        <p:nvSpPr>
          <p:cNvPr id="2378" name="Google Shape;2378;p154"/>
          <p:cNvSpPr txBox="1"/>
          <p:nvPr/>
        </p:nvSpPr>
        <p:spPr>
          <a:xfrm>
            <a:off x="1295900" y="3484313"/>
            <a:ext cx="766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a:t>
            </a:r>
            <a:endParaRPr sz="1300"/>
          </a:p>
          <a:p>
            <a:pPr marL="0" marR="0" lvl="0" indent="0" algn="ctr" rtl="0">
              <a:lnSpc>
                <a:spcPct val="90000"/>
              </a:lnSpc>
              <a:spcBef>
                <a:spcPts val="0"/>
              </a:spcBef>
              <a:spcAft>
                <a:spcPts val="0"/>
              </a:spcAft>
              <a:buClr>
                <a:srgbClr val="000000"/>
              </a:buClr>
              <a:buSzPts val="1100"/>
              <a:buFont typeface="Arial"/>
              <a:buNone/>
            </a:pPr>
            <a:r>
              <a:rPr lang="en" sz="1300"/>
              <a:t>mouth</a:t>
            </a:r>
            <a:endParaRPr sz="1300"/>
          </a:p>
        </p:txBody>
      </p:sp>
      <p:pic>
        <p:nvPicPr>
          <p:cNvPr id="2379" name="Google Shape;2379;p154"/>
          <p:cNvPicPr preferRelativeResize="0"/>
          <p:nvPr/>
        </p:nvPicPr>
        <p:blipFill>
          <a:blip r:embed="rId13">
            <a:alphaModFix/>
          </a:blip>
          <a:stretch>
            <a:fillRect/>
          </a:stretch>
        </p:blipFill>
        <p:spPr>
          <a:xfrm>
            <a:off x="2481575" y="2954925"/>
            <a:ext cx="665700" cy="527975"/>
          </a:xfrm>
          <a:prstGeom prst="rect">
            <a:avLst/>
          </a:prstGeom>
          <a:noFill/>
          <a:ln>
            <a:noFill/>
          </a:ln>
        </p:spPr>
      </p:pic>
      <p:sp>
        <p:nvSpPr>
          <p:cNvPr id="2380" name="Google Shape;2380;p154"/>
          <p:cNvSpPr txBox="1"/>
          <p:nvPr/>
        </p:nvSpPr>
        <p:spPr>
          <a:xfrm>
            <a:off x="2277275" y="3484300"/>
            <a:ext cx="766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a:t>
            </a:r>
            <a:endParaRPr sz="1300"/>
          </a:p>
          <a:p>
            <a:pPr marL="0" marR="0" lvl="0" indent="0" algn="ctr" rtl="0">
              <a:lnSpc>
                <a:spcPct val="90000"/>
              </a:lnSpc>
              <a:spcBef>
                <a:spcPts val="0"/>
              </a:spcBef>
              <a:spcAft>
                <a:spcPts val="0"/>
              </a:spcAft>
              <a:buClr>
                <a:srgbClr val="000000"/>
              </a:buClr>
              <a:buSzPts val="1100"/>
              <a:buFont typeface="Arial"/>
              <a:buNone/>
            </a:pPr>
            <a:r>
              <a:rPr lang="en" sz="1300"/>
              <a:t>eyes</a:t>
            </a:r>
            <a:endParaRPr sz="1300"/>
          </a:p>
        </p:txBody>
      </p:sp>
      <p:pic>
        <p:nvPicPr>
          <p:cNvPr id="2381" name="Google Shape;2381;p154"/>
          <p:cNvPicPr preferRelativeResize="0"/>
          <p:nvPr/>
        </p:nvPicPr>
        <p:blipFill>
          <a:blip r:embed="rId13">
            <a:alphaModFix/>
          </a:blip>
          <a:stretch>
            <a:fillRect/>
          </a:stretch>
        </p:blipFill>
        <p:spPr>
          <a:xfrm>
            <a:off x="3632650" y="2954925"/>
            <a:ext cx="665700" cy="527975"/>
          </a:xfrm>
          <a:prstGeom prst="rect">
            <a:avLst/>
          </a:prstGeom>
          <a:noFill/>
          <a:ln>
            <a:noFill/>
          </a:ln>
        </p:spPr>
      </p:pic>
      <p:sp>
        <p:nvSpPr>
          <p:cNvPr id="2382" name="Google Shape;2382;p154"/>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sp>
        <p:nvSpPr>
          <p:cNvPr id="2383" name="Google Shape;2383;p154"/>
          <p:cNvSpPr txBox="1"/>
          <p:nvPr/>
        </p:nvSpPr>
        <p:spPr>
          <a:xfrm>
            <a:off x="3401000" y="3484300"/>
            <a:ext cx="8973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urinary </a:t>
            </a:r>
            <a:endParaRPr sz="1300"/>
          </a:p>
          <a:p>
            <a:pPr marL="0" marR="0" lvl="0" indent="0" algn="ctr" rtl="0">
              <a:lnSpc>
                <a:spcPct val="90000"/>
              </a:lnSpc>
              <a:spcBef>
                <a:spcPts val="0"/>
              </a:spcBef>
              <a:spcAft>
                <a:spcPts val="0"/>
              </a:spcAft>
              <a:buClr>
                <a:srgbClr val="000000"/>
              </a:buClr>
              <a:buSzPts val="1100"/>
              <a:buFont typeface="Arial"/>
              <a:buNone/>
            </a:pPr>
            <a:r>
              <a:rPr lang="en" sz="1300"/>
              <a:t>retention</a:t>
            </a:r>
            <a:endParaRPr sz="1300"/>
          </a:p>
          <a:p>
            <a:pPr marL="0" marR="0" lvl="0" indent="0" algn="ctr" rtl="0">
              <a:lnSpc>
                <a:spcPct val="90000"/>
              </a:lnSpc>
              <a:spcBef>
                <a:spcPts val="0"/>
              </a:spcBef>
              <a:spcAft>
                <a:spcPts val="0"/>
              </a:spcAft>
              <a:buClr>
                <a:srgbClr val="000000"/>
              </a:buClr>
              <a:buSzPts val="1100"/>
              <a:buFont typeface="Arial"/>
              <a:buNone/>
            </a:pPr>
            <a:endParaRPr sz="1300"/>
          </a:p>
        </p:txBody>
      </p:sp>
      <p:pic>
        <p:nvPicPr>
          <p:cNvPr id="2384" name="Google Shape;2384;p154"/>
          <p:cNvPicPr preferRelativeResize="0"/>
          <p:nvPr/>
        </p:nvPicPr>
        <p:blipFill>
          <a:blip r:embed="rId13">
            <a:alphaModFix/>
          </a:blip>
          <a:stretch>
            <a:fillRect/>
          </a:stretch>
        </p:blipFill>
        <p:spPr>
          <a:xfrm>
            <a:off x="4705400" y="2954925"/>
            <a:ext cx="665700" cy="527975"/>
          </a:xfrm>
          <a:prstGeom prst="rect">
            <a:avLst/>
          </a:prstGeom>
          <a:noFill/>
          <a:ln>
            <a:noFill/>
          </a:ln>
        </p:spPr>
      </p:pic>
      <p:sp>
        <p:nvSpPr>
          <p:cNvPr id="2385" name="Google Shape;2385;p154"/>
          <p:cNvSpPr txBox="1"/>
          <p:nvPr/>
        </p:nvSpPr>
        <p:spPr>
          <a:xfrm>
            <a:off x="4334891" y="3495250"/>
            <a:ext cx="1219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antiemetic effects</a:t>
            </a:r>
            <a:endParaRPr sz="1300"/>
          </a:p>
        </p:txBody>
      </p:sp>
      <p:pic>
        <p:nvPicPr>
          <p:cNvPr id="2386" name="Google Shape;2386;p154"/>
          <p:cNvPicPr preferRelativeResize="0"/>
          <p:nvPr/>
        </p:nvPicPr>
        <p:blipFill>
          <a:blip r:embed="rId14">
            <a:alphaModFix/>
          </a:blip>
          <a:stretch>
            <a:fillRect/>
          </a:stretch>
        </p:blipFill>
        <p:spPr>
          <a:xfrm flipH="1">
            <a:off x="5835472" y="2884725"/>
            <a:ext cx="665700" cy="921675"/>
          </a:xfrm>
          <a:prstGeom prst="rect">
            <a:avLst/>
          </a:prstGeom>
          <a:noFill/>
          <a:ln>
            <a:noFill/>
          </a:ln>
        </p:spPr>
      </p:pic>
      <p:sp>
        <p:nvSpPr>
          <p:cNvPr id="2387" name="Google Shape;2387;p154"/>
          <p:cNvSpPr txBox="1"/>
          <p:nvPr/>
        </p:nvSpPr>
        <p:spPr>
          <a:xfrm>
            <a:off x="5480103" y="3823925"/>
            <a:ext cx="1219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“red as a beet” / “hot as a hare”</a:t>
            </a:r>
            <a:endParaRPr sz="1300"/>
          </a:p>
        </p:txBody>
      </p:sp>
      <p:pic>
        <p:nvPicPr>
          <p:cNvPr id="2388" name="Google Shape;2388;p154"/>
          <p:cNvPicPr preferRelativeResize="0"/>
          <p:nvPr/>
        </p:nvPicPr>
        <p:blipFill>
          <a:blip r:embed="rId13">
            <a:alphaModFix/>
          </a:blip>
          <a:stretch>
            <a:fillRect/>
          </a:stretch>
        </p:blipFill>
        <p:spPr>
          <a:xfrm>
            <a:off x="6915200" y="2954925"/>
            <a:ext cx="665700" cy="527975"/>
          </a:xfrm>
          <a:prstGeom prst="rect">
            <a:avLst/>
          </a:prstGeom>
          <a:noFill/>
          <a:ln>
            <a:noFill/>
          </a:ln>
        </p:spPr>
      </p:pic>
      <p:sp>
        <p:nvSpPr>
          <p:cNvPr id="2389" name="Google Shape;2389;p154"/>
          <p:cNvSpPr txBox="1"/>
          <p:nvPr/>
        </p:nvSpPr>
        <p:spPr>
          <a:xfrm>
            <a:off x="6620891" y="3495250"/>
            <a:ext cx="12198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constipation</a:t>
            </a:r>
            <a:endParaRPr sz="1300"/>
          </a:p>
        </p:txBody>
      </p:sp>
      <p:pic>
        <p:nvPicPr>
          <p:cNvPr id="2390" name="Google Shape;2390;p154" descr="clipped result image"/>
          <p:cNvPicPr preferRelativeResize="0"/>
          <p:nvPr/>
        </p:nvPicPr>
        <p:blipFill rotWithShape="1">
          <a:blip r:embed="rId15">
            <a:alphaModFix/>
          </a:blip>
          <a:srcRect/>
          <a:stretch/>
        </p:blipFill>
        <p:spPr>
          <a:xfrm rot="1151429">
            <a:off x="8095283" y="2966885"/>
            <a:ext cx="620948" cy="715632"/>
          </a:xfrm>
          <a:prstGeom prst="rect">
            <a:avLst/>
          </a:prstGeom>
          <a:noFill/>
          <a:ln>
            <a:noFill/>
          </a:ln>
        </p:spPr>
      </p:pic>
      <p:sp>
        <p:nvSpPr>
          <p:cNvPr id="2391" name="Google Shape;2391;p154"/>
          <p:cNvSpPr txBox="1"/>
          <p:nvPr/>
        </p:nvSpPr>
        <p:spPr>
          <a:xfrm>
            <a:off x="7732925" y="3676800"/>
            <a:ext cx="13314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“mad as a hatter”</a:t>
            </a:r>
            <a:endParaRPr sz="1300"/>
          </a:p>
        </p:txBody>
      </p:sp>
      <p:sp>
        <p:nvSpPr>
          <p:cNvPr id="2392" name="Google Shape;2392;p154"/>
          <p:cNvSpPr txBox="1"/>
          <p:nvPr/>
        </p:nvSpPr>
        <p:spPr>
          <a:xfrm>
            <a:off x="1744625" y="4130900"/>
            <a:ext cx="2139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“dry as a bone”</a:t>
            </a:r>
            <a:endParaRPr sz="1300"/>
          </a:p>
          <a:p>
            <a:pPr marL="0" marR="0" lvl="0" indent="0" algn="ctr" rtl="0">
              <a:lnSpc>
                <a:spcPct val="90000"/>
              </a:lnSpc>
              <a:spcBef>
                <a:spcPts val="0"/>
              </a:spcBef>
              <a:spcAft>
                <a:spcPts val="0"/>
              </a:spcAft>
              <a:buClr>
                <a:srgbClr val="000000"/>
              </a:buClr>
              <a:buSzPts val="1100"/>
              <a:buFont typeface="Arial"/>
              <a:buNone/>
            </a:pPr>
            <a:endParaRPr sz="1300"/>
          </a:p>
        </p:txBody>
      </p:sp>
      <p:grpSp>
        <p:nvGrpSpPr>
          <p:cNvPr id="2393" name="Google Shape;2393;p154"/>
          <p:cNvGrpSpPr/>
          <p:nvPr/>
        </p:nvGrpSpPr>
        <p:grpSpPr>
          <a:xfrm>
            <a:off x="74253" y="2826655"/>
            <a:ext cx="1059527" cy="1390924"/>
            <a:chOff x="4763439" y="5052363"/>
            <a:chExt cx="1176206" cy="1544099"/>
          </a:xfrm>
        </p:grpSpPr>
        <p:pic>
          <p:nvPicPr>
            <p:cNvPr id="2394" name="Google Shape;2394;p154" descr="clipped result image"/>
            <p:cNvPicPr preferRelativeResize="0"/>
            <p:nvPr/>
          </p:nvPicPr>
          <p:blipFill rotWithShape="1">
            <a:blip r:embed="rId16">
              <a:alphaModFix/>
            </a:blip>
            <a:srcRect t="14083" b="70431"/>
            <a:stretch/>
          </p:blipFill>
          <p:spPr>
            <a:xfrm>
              <a:off x="4843191" y="6015513"/>
              <a:ext cx="1043337" cy="580948"/>
            </a:xfrm>
            <a:prstGeom prst="rect">
              <a:avLst/>
            </a:prstGeom>
            <a:noFill/>
            <a:ln>
              <a:noFill/>
            </a:ln>
          </p:spPr>
        </p:pic>
        <p:pic>
          <p:nvPicPr>
            <p:cNvPr id="2395" name="Google Shape;2395;p154" descr="clipped result image"/>
            <p:cNvPicPr preferRelativeResize="0"/>
            <p:nvPr/>
          </p:nvPicPr>
          <p:blipFill rotWithShape="1">
            <a:blip r:embed="rId17">
              <a:alphaModFix/>
            </a:blip>
            <a:srcRect t="61775"/>
            <a:stretch/>
          </p:blipFill>
          <p:spPr>
            <a:xfrm rot="515178">
              <a:off x="5042660" y="5710535"/>
              <a:ext cx="857160" cy="414035"/>
            </a:xfrm>
            <a:prstGeom prst="rect">
              <a:avLst/>
            </a:prstGeom>
            <a:noFill/>
            <a:ln>
              <a:noFill/>
            </a:ln>
          </p:spPr>
        </p:pic>
        <p:pic>
          <p:nvPicPr>
            <p:cNvPr id="2396" name="Google Shape;2396;p154" descr="Resultado de imagen para blindfold"/>
            <p:cNvPicPr preferRelativeResize="0"/>
            <p:nvPr/>
          </p:nvPicPr>
          <p:blipFill rotWithShape="1">
            <a:blip r:embed="rId18">
              <a:alphaModFix/>
            </a:blip>
            <a:srcRect t="23430" b="23904"/>
            <a:stretch/>
          </p:blipFill>
          <p:spPr>
            <a:xfrm rot="515164">
              <a:off x="5237380" y="5819458"/>
              <a:ext cx="311869" cy="235786"/>
            </a:xfrm>
            <a:prstGeom prst="rect">
              <a:avLst/>
            </a:prstGeom>
            <a:noFill/>
            <a:ln>
              <a:noFill/>
            </a:ln>
          </p:spPr>
        </p:pic>
        <p:grpSp>
          <p:nvGrpSpPr>
            <p:cNvPr id="2397" name="Google Shape;2397;p154"/>
            <p:cNvGrpSpPr/>
            <p:nvPr/>
          </p:nvGrpSpPr>
          <p:grpSpPr>
            <a:xfrm>
              <a:off x="4763439" y="5998973"/>
              <a:ext cx="646931" cy="408300"/>
              <a:chOff x="4763439" y="5998973"/>
              <a:chExt cx="646931" cy="408300"/>
            </a:xfrm>
          </p:grpSpPr>
          <p:pic>
            <p:nvPicPr>
              <p:cNvPr id="2398" name="Google Shape;2398;p154" descr="clipped result image"/>
              <p:cNvPicPr preferRelativeResize="0"/>
              <p:nvPr/>
            </p:nvPicPr>
            <p:blipFill rotWithShape="1">
              <a:blip r:embed="rId19">
                <a:alphaModFix/>
              </a:blip>
              <a:srcRect l="-8030" t="1910" r="8029" b="-1910"/>
              <a:stretch/>
            </p:blipFill>
            <p:spPr>
              <a:xfrm flipH="1">
                <a:off x="4763439" y="5998973"/>
                <a:ext cx="646931" cy="408300"/>
              </a:xfrm>
              <a:prstGeom prst="rect">
                <a:avLst/>
              </a:prstGeom>
              <a:noFill/>
              <a:ln>
                <a:noFill/>
              </a:ln>
            </p:spPr>
          </p:pic>
          <p:pic>
            <p:nvPicPr>
              <p:cNvPr id="2399" name="Google Shape;2399;p154" descr="clipped result image"/>
              <p:cNvPicPr preferRelativeResize="0"/>
              <p:nvPr/>
            </p:nvPicPr>
            <p:blipFill rotWithShape="1">
              <a:blip r:embed="rId19">
                <a:alphaModFix/>
              </a:blip>
              <a:srcRect l="-8030" t="1910" r="8029" b="-1910"/>
              <a:stretch/>
            </p:blipFill>
            <p:spPr>
              <a:xfrm flipH="1">
                <a:off x="5036540" y="6172041"/>
                <a:ext cx="349281" cy="220443"/>
              </a:xfrm>
              <a:prstGeom prst="rect">
                <a:avLst/>
              </a:prstGeom>
              <a:noFill/>
              <a:ln>
                <a:noFill/>
              </a:ln>
            </p:spPr>
          </p:pic>
        </p:grpSp>
        <p:pic>
          <p:nvPicPr>
            <p:cNvPr id="2400" name="Google Shape;2400;p154" descr="clipped result image"/>
            <p:cNvPicPr preferRelativeResize="0"/>
            <p:nvPr/>
          </p:nvPicPr>
          <p:blipFill rotWithShape="1">
            <a:blip r:embed="rId15">
              <a:alphaModFix/>
            </a:blip>
            <a:srcRect/>
            <a:stretch/>
          </p:blipFill>
          <p:spPr>
            <a:xfrm rot="1151429">
              <a:off x="5218333" y="5134535"/>
              <a:ext cx="620948" cy="715632"/>
            </a:xfrm>
            <a:prstGeom prst="rect">
              <a:avLst/>
            </a:prstGeom>
            <a:noFill/>
            <a:ln>
              <a:noFill/>
            </a:ln>
          </p:spPr>
        </p:pic>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404"/>
        <p:cNvGrpSpPr/>
        <p:nvPr/>
      </p:nvGrpSpPr>
      <p:grpSpPr>
        <a:xfrm>
          <a:off x="0" y="0"/>
          <a:ext cx="0" cy="0"/>
          <a:chOff x="0" y="0"/>
          <a:chExt cx="0" cy="0"/>
        </a:xfrm>
      </p:grpSpPr>
      <p:sp>
        <p:nvSpPr>
          <p:cNvPr id="2405" name="Google Shape;2405;p155"/>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2406" name="Google Shape;2406;p155"/>
          <p:cNvGrpSpPr/>
          <p:nvPr/>
        </p:nvGrpSpPr>
        <p:grpSpPr>
          <a:xfrm>
            <a:off x="1356380" y="1108355"/>
            <a:ext cx="6365941" cy="1332834"/>
            <a:chOff x="4892286" y="977880"/>
            <a:chExt cx="5276808" cy="1104803"/>
          </a:xfrm>
        </p:grpSpPr>
        <p:grpSp>
          <p:nvGrpSpPr>
            <p:cNvPr id="2407" name="Google Shape;2407;p155"/>
            <p:cNvGrpSpPr/>
            <p:nvPr/>
          </p:nvGrpSpPr>
          <p:grpSpPr>
            <a:xfrm>
              <a:off x="4892286" y="1170657"/>
              <a:ext cx="5276808" cy="912027"/>
              <a:chOff x="4445344" y="1309939"/>
              <a:chExt cx="5276808" cy="912027"/>
            </a:xfrm>
          </p:grpSpPr>
          <p:pic>
            <p:nvPicPr>
              <p:cNvPr id="2408" name="Google Shape;2408;p155"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2409" name="Google Shape;2409;p155"/>
              <p:cNvGrpSpPr/>
              <p:nvPr/>
            </p:nvGrpSpPr>
            <p:grpSpPr>
              <a:xfrm>
                <a:off x="7066087" y="1309939"/>
                <a:ext cx="2635379" cy="909730"/>
                <a:chOff x="6598810" y="1342565"/>
                <a:chExt cx="2635379" cy="909730"/>
              </a:xfrm>
            </p:grpSpPr>
            <p:pic>
              <p:nvPicPr>
                <p:cNvPr id="2410" name="Google Shape;2410;p155"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2411" name="Google Shape;2411;p155"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2412" name="Google Shape;2412;p155"/>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2413" name="Google Shape;2413;p155"/>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2414" name="Google Shape;2414;p155"/>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2415" name="Google Shape;2415;p155"/>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2416" name="Google Shape;2416;p155"/>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2417" name="Google Shape;2417;p155"/>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2418" name="Google Shape;2418;p155"/>
            <p:cNvGrpSpPr/>
            <p:nvPr/>
          </p:nvGrpSpPr>
          <p:grpSpPr>
            <a:xfrm>
              <a:off x="5175092" y="977880"/>
              <a:ext cx="4765253" cy="377745"/>
              <a:chOff x="5175092" y="977880"/>
              <a:chExt cx="4765253" cy="377745"/>
            </a:xfrm>
          </p:grpSpPr>
          <p:pic>
            <p:nvPicPr>
              <p:cNvPr id="2419" name="Google Shape;2419;p155"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2420" name="Google Shape;2420;p155"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2421" name="Google Shape;2421;p155"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2422" name="Google Shape;2422;p155"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2423" name="Google Shape;2423;p155"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2424" name="Google Shape;2424;p155"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2425" name="Google Shape;2425;p155"/>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2426" name="Google Shape;2426;p155"/>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2427" name="Google Shape;2427;p155"/>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sp>
        <p:nvSpPr>
          <p:cNvPr id="2428" name="Google Shape;2428;p155"/>
          <p:cNvSpPr txBox="1"/>
          <p:nvPr/>
        </p:nvSpPr>
        <p:spPr>
          <a:xfrm>
            <a:off x="267614" y="2913687"/>
            <a:ext cx="6616200" cy="32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100" b="1"/>
              <a:t>C</a:t>
            </a:r>
            <a:r>
              <a:rPr lang="en" sz="2100" b="1" i="0" u="none" strike="noStrike" cap="none">
                <a:solidFill>
                  <a:srgbClr val="000000"/>
                </a:solidFill>
              </a:rPr>
              <a:t>holinesterase </a:t>
            </a:r>
            <a:endParaRPr sz="2100" b="1" i="0" u="none" strike="noStrike" cap="none">
              <a:solidFill>
                <a:srgbClr val="000000"/>
              </a:solidFill>
            </a:endParaRPr>
          </a:p>
          <a:p>
            <a:pPr marL="0" marR="0" lvl="0" indent="0" algn="l" rtl="0">
              <a:lnSpc>
                <a:spcPct val="100000"/>
              </a:lnSpc>
              <a:spcBef>
                <a:spcPts val="0"/>
              </a:spcBef>
              <a:spcAft>
                <a:spcPts val="0"/>
              </a:spcAft>
              <a:buNone/>
            </a:pPr>
            <a:r>
              <a:rPr lang="en" sz="2100" b="1" i="0" u="none" strike="noStrike" cap="none">
                <a:solidFill>
                  <a:srgbClr val="000000"/>
                </a:solidFill>
              </a:rPr>
              <a:t>Inhibitors </a:t>
            </a:r>
            <a:endParaRPr sz="2100" b="1"/>
          </a:p>
          <a:p>
            <a:pPr marL="0" marR="0" lvl="0" indent="0" algn="l" rtl="0">
              <a:lnSpc>
                <a:spcPct val="100000"/>
              </a:lnSpc>
              <a:spcBef>
                <a:spcPts val="0"/>
              </a:spcBef>
              <a:spcAft>
                <a:spcPts val="0"/>
              </a:spcAft>
              <a:buNone/>
            </a:pPr>
            <a:r>
              <a:rPr lang="en" sz="1300"/>
              <a:t>c</a:t>
            </a:r>
            <a:r>
              <a:rPr lang="en" sz="1300" b="0" i="0" u="none" strike="noStrike" cap="none">
                <a:solidFill>
                  <a:srgbClr val="000000"/>
                </a:solidFill>
                <a:latin typeface="Arial"/>
                <a:ea typeface="Arial"/>
                <a:cs typeface="Arial"/>
                <a:sym typeface="Arial"/>
              </a:rPr>
              <a:t>holinergic medications for Alzheimer’s</a:t>
            </a:r>
            <a:endParaRPr sz="1000" b="0" i="0" u="none" strike="noStrike" cap="none">
              <a:solidFill>
                <a:srgbClr val="000000"/>
              </a:solidFill>
              <a:latin typeface="Arial"/>
              <a:ea typeface="Arial"/>
              <a:cs typeface="Arial"/>
              <a:sym typeface="Arial"/>
            </a:endParaRPr>
          </a:p>
        </p:txBody>
      </p:sp>
      <p:sp>
        <p:nvSpPr>
          <p:cNvPr id="2429" name="Google Shape;2429;p155"/>
          <p:cNvSpPr txBox="1"/>
          <p:nvPr/>
        </p:nvSpPr>
        <p:spPr>
          <a:xfrm>
            <a:off x="90040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Cholinergics (muscarinics) - everything wet</a:t>
            </a:r>
            <a:endParaRPr sz="250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2434" name="Google Shape;2434;p156"/>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2435" name="Google Shape;2435;p156"/>
          <p:cNvGrpSpPr/>
          <p:nvPr/>
        </p:nvGrpSpPr>
        <p:grpSpPr>
          <a:xfrm>
            <a:off x="1356380" y="1108355"/>
            <a:ext cx="6365941" cy="1332834"/>
            <a:chOff x="4892286" y="977880"/>
            <a:chExt cx="5276808" cy="1104803"/>
          </a:xfrm>
        </p:grpSpPr>
        <p:grpSp>
          <p:nvGrpSpPr>
            <p:cNvPr id="2436" name="Google Shape;2436;p156"/>
            <p:cNvGrpSpPr/>
            <p:nvPr/>
          </p:nvGrpSpPr>
          <p:grpSpPr>
            <a:xfrm>
              <a:off x="4892286" y="1170657"/>
              <a:ext cx="5276808" cy="912027"/>
              <a:chOff x="4445344" y="1309939"/>
              <a:chExt cx="5276808" cy="912027"/>
            </a:xfrm>
          </p:grpSpPr>
          <p:pic>
            <p:nvPicPr>
              <p:cNvPr id="2437" name="Google Shape;2437;p156"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2438" name="Google Shape;2438;p156"/>
              <p:cNvGrpSpPr/>
              <p:nvPr/>
            </p:nvGrpSpPr>
            <p:grpSpPr>
              <a:xfrm>
                <a:off x="7066087" y="1309939"/>
                <a:ext cx="2635379" cy="909730"/>
                <a:chOff x="6598810" y="1342565"/>
                <a:chExt cx="2635379" cy="909730"/>
              </a:xfrm>
            </p:grpSpPr>
            <p:pic>
              <p:nvPicPr>
                <p:cNvPr id="2439" name="Google Shape;2439;p156"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2440" name="Google Shape;2440;p156"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2441" name="Google Shape;2441;p156"/>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2442" name="Google Shape;2442;p156"/>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2443" name="Google Shape;2443;p156"/>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2444" name="Google Shape;2444;p156"/>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2445" name="Google Shape;2445;p156"/>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2446" name="Google Shape;2446;p156"/>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2447" name="Google Shape;2447;p156"/>
            <p:cNvGrpSpPr/>
            <p:nvPr/>
          </p:nvGrpSpPr>
          <p:grpSpPr>
            <a:xfrm>
              <a:off x="5175092" y="977880"/>
              <a:ext cx="4765253" cy="377745"/>
              <a:chOff x="5175092" y="977880"/>
              <a:chExt cx="4765253" cy="377745"/>
            </a:xfrm>
          </p:grpSpPr>
          <p:pic>
            <p:nvPicPr>
              <p:cNvPr id="2448" name="Google Shape;2448;p156"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2449" name="Google Shape;2449;p156"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2450" name="Google Shape;2450;p156"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2451" name="Google Shape;2451;p156"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2452" name="Google Shape;2452;p156"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2453" name="Google Shape;2453;p156"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2454" name="Google Shape;2454;p156"/>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2455" name="Google Shape;2455;p156"/>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2456" name="Google Shape;2456;p156"/>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sp>
        <p:nvSpPr>
          <p:cNvPr id="2457" name="Google Shape;2457;p156"/>
          <p:cNvSpPr txBox="1"/>
          <p:nvPr/>
        </p:nvSpPr>
        <p:spPr>
          <a:xfrm>
            <a:off x="267614" y="2913687"/>
            <a:ext cx="6616200" cy="32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100" b="1"/>
              <a:t>C</a:t>
            </a:r>
            <a:r>
              <a:rPr lang="en" sz="2100" b="1" i="0" u="none" strike="noStrike" cap="none">
                <a:solidFill>
                  <a:srgbClr val="000000"/>
                </a:solidFill>
              </a:rPr>
              <a:t>holinesterase </a:t>
            </a:r>
            <a:endParaRPr sz="2100" b="1" i="0" u="none" strike="noStrike" cap="none">
              <a:solidFill>
                <a:srgbClr val="000000"/>
              </a:solidFill>
            </a:endParaRPr>
          </a:p>
          <a:p>
            <a:pPr marL="0" marR="0" lvl="0" indent="0" algn="l" rtl="0">
              <a:lnSpc>
                <a:spcPct val="100000"/>
              </a:lnSpc>
              <a:spcBef>
                <a:spcPts val="0"/>
              </a:spcBef>
              <a:spcAft>
                <a:spcPts val="0"/>
              </a:spcAft>
              <a:buNone/>
            </a:pPr>
            <a:r>
              <a:rPr lang="en" sz="2100" b="1" i="0" u="none" strike="noStrike" cap="none">
                <a:solidFill>
                  <a:srgbClr val="000000"/>
                </a:solidFill>
              </a:rPr>
              <a:t>Inhibitors </a:t>
            </a:r>
            <a:endParaRPr sz="2100" b="1"/>
          </a:p>
          <a:p>
            <a:pPr marL="0" marR="0" lvl="0" indent="0" algn="l" rtl="0">
              <a:lnSpc>
                <a:spcPct val="100000"/>
              </a:lnSpc>
              <a:spcBef>
                <a:spcPts val="0"/>
              </a:spcBef>
              <a:spcAft>
                <a:spcPts val="0"/>
              </a:spcAft>
              <a:buNone/>
            </a:pPr>
            <a:r>
              <a:rPr lang="en" sz="1300"/>
              <a:t>c</a:t>
            </a:r>
            <a:r>
              <a:rPr lang="en" sz="1300" b="0" i="0" u="none" strike="noStrike" cap="none">
                <a:solidFill>
                  <a:srgbClr val="000000"/>
                </a:solidFill>
                <a:latin typeface="Arial"/>
                <a:ea typeface="Arial"/>
                <a:cs typeface="Arial"/>
                <a:sym typeface="Arial"/>
              </a:rPr>
              <a:t>holinergic medications for Alzheimer’s</a:t>
            </a:r>
            <a:endParaRPr sz="1000" b="0" i="0" u="none" strike="noStrike" cap="none">
              <a:solidFill>
                <a:srgbClr val="000000"/>
              </a:solidFill>
              <a:latin typeface="Arial"/>
              <a:ea typeface="Arial"/>
              <a:cs typeface="Arial"/>
              <a:sym typeface="Arial"/>
            </a:endParaRPr>
          </a:p>
        </p:txBody>
      </p:sp>
      <p:grpSp>
        <p:nvGrpSpPr>
          <p:cNvPr id="2458" name="Google Shape;2458;p156"/>
          <p:cNvGrpSpPr/>
          <p:nvPr/>
        </p:nvGrpSpPr>
        <p:grpSpPr>
          <a:xfrm>
            <a:off x="3482456" y="3629711"/>
            <a:ext cx="400263" cy="1210171"/>
            <a:chOff x="-1149931" y="4370966"/>
            <a:chExt cx="1219200" cy="3686175"/>
          </a:xfrm>
        </p:grpSpPr>
        <p:pic>
          <p:nvPicPr>
            <p:cNvPr id="2459" name="Google Shape;2459;p156" descr="clipped result image"/>
            <p:cNvPicPr preferRelativeResize="0"/>
            <p:nvPr/>
          </p:nvPicPr>
          <p:blipFill rotWithShape="1">
            <a:blip r:embed="rId13">
              <a:alphaModFix/>
            </a:blip>
            <a:srcRect/>
            <a:stretch/>
          </p:blipFill>
          <p:spPr>
            <a:xfrm>
              <a:off x="-1149931" y="4370966"/>
              <a:ext cx="1219200" cy="3686175"/>
            </a:xfrm>
            <a:prstGeom prst="rect">
              <a:avLst/>
            </a:prstGeom>
            <a:noFill/>
            <a:ln>
              <a:noFill/>
            </a:ln>
            <a:effectLst>
              <a:outerShdw blurRad="57150" dist="19050" dir="5400000" algn="bl" rotWithShape="0">
                <a:srgbClr val="000000">
                  <a:alpha val="50000"/>
                </a:srgbClr>
              </a:outerShdw>
            </a:effectLst>
          </p:spPr>
        </p:pic>
        <p:pic>
          <p:nvPicPr>
            <p:cNvPr id="2460" name="Google Shape;2460;p156"/>
            <p:cNvPicPr preferRelativeResize="0"/>
            <p:nvPr/>
          </p:nvPicPr>
          <p:blipFill rotWithShape="1">
            <a:blip r:embed="rId14">
              <a:alphaModFix/>
            </a:blip>
            <a:srcRect/>
            <a:stretch/>
          </p:blipFill>
          <p:spPr>
            <a:xfrm>
              <a:off x="-566321" y="4380821"/>
              <a:ext cx="216938" cy="3520538"/>
            </a:xfrm>
            <a:prstGeom prst="rect">
              <a:avLst/>
            </a:prstGeom>
            <a:noFill/>
            <a:ln>
              <a:noFill/>
            </a:ln>
            <a:effectLst>
              <a:outerShdw blurRad="57150" dist="19050" dir="5400000" algn="bl" rotWithShape="0">
                <a:srgbClr val="000000">
                  <a:alpha val="50000"/>
                </a:srgbClr>
              </a:outerShdw>
            </a:effectLst>
          </p:spPr>
        </p:pic>
        <p:pic>
          <p:nvPicPr>
            <p:cNvPr id="2461" name="Google Shape;2461;p156"/>
            <p:cNvPicPr preferRelativeResize="0"/>
            <p:nvPr/>
          </p:nvPicPr>
          <p:blipFill rotWithShape="1">
            <a:blip r:embed="rId15">
              <a:alphaModFix/>
            </a:blip>
            <a:srcRect/>
            <a:stretch/>
          </p:blipFill>
          <p:spPr>
            <a:xfrm>
              <a:off x="-729116" y="4370966"/>
              <a:ext cx="163825" cy="3520538"/>
            </a:xfrm>
            <a:prstGeom prst="rect">
              <a:avLst/>
            </a:prstGeom>
            <a:noFill/>
            <a:ln>
              <a:noFill/>
            </a:ln>
            <a:effectLst>
              <a:outerShdw blurRad="57150" dist="19050" dir="5400000" algn="bl" rotWithShape="0">
                <a:srgbClr val="000000">
                  <a:alpha val="50000"/>
                </a:srgbClr>
              </a:outerShdw>
            </a:effectLst>
          </p:spPr>
        </p:pic>
      </p:grpSp>
      <p:pic>
        <p:nvPicPr>
          <p:cNvPr id="2462" name="Google Shape;2462;p156" descr="clipped result image"/>
          <p:cNvPicPr preferRelativeResize="0"/>
          <p:nvPr/>
        </p:nvPicPr>
        <p:blipFill rotWithShape="1">
          <a:blip r:embed="rId16">
            <a:alphaModFix/>
          </a:blip>
          <a:srcRect/>
          <a:stretch/>
        </p:blipFill>
        <p:spPr>
          <a:xfrm flipH="1">
            <a:off x="3438600" y="2868807"/>
            <a:ext cx="613350" cy="877519"/>
          </a:xfrm>
          <a:prstGeom prst="rect">
            <a:avLst/>
          </a:prstGeom>
          <a:noFill/>
          <a:ln>
            <a:noFill/>
          </a:ln>
          <a:effectLst>
            <a:outerShdw blurRad="57150" dist="19050" dir="5400000" algn="bl" rotWithShape="0">
              <a:srgbClr val="000000">
                <a:alpha val="50000"/>
              </a:srgbClr>
            </a:outerShdw>
          </a:effectLst>
        </p:spPr>
      </p:pic>
      <p:sp>
        <p:nvSpPr>
          <p:cNvPr id="2463" name="Google Shape;2463;p156"/>
          <p:cNvSpPr txBox="1"/>
          <p:nvPr/>
        </p:nvSpPr>
        <p:spPr>
          <a:xfrm>
            <a:off x="2713299" y="47445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donepezil</a:t>
            </a:r>
            <a:endParaRPr sz="1300" b="1"/>
          </a:p>
        </p:txBody>
      </p:sp>
      <p:sp>
        <p:nvSpPr>
          <p:cNvPr id="2464" name="Google Shape;2464;p156"/>
          <p:cNvSpPr txBox="1"/>
          <p:nvPr/>
        </p:nvSpPr>
        <p:spPr>
          <a:xfrm>
            <a:off x="3701799" y="3714050"/>
            <a:ext cx="9501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“Donnie Pez”</a:t>
            </a:r>
            <a:endParaRPr sz="1300"/>
          </a:p>
        </p:txBody>
      </p:sp>
      <p:sp>
        <p:nvSpPr>
          <p:cNvPr id="2465" name="Google Shape;2465;p156"/>
          <p:cNvSpPr txBox="1"/>
          <p:nvPr/>
        </p:nvSpPr>
        <p:spPr>
          <a:xfrm>
            <a:off x="90040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Cholinergics (muscarinics) - everything wet</a:t>
            </a:r>
            <a:endParaRPr sz="250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469"/>
        <p:cNvGrpSpPr/>
        <p:nvPr/>
      </p:nvGrpSpPr>
      <p:grpSpPr>
        <a:xfrm>
          <a:off x="0" y="0"/>
          <a:ext cx="0" cy="0"/>
          <a:chOff x="0" y="0"/>
          <a:chExt cx="0" cy="0"/>
        </a:xfrm>
      </p:grpSpPr>
      <p:sp>
        <p:nvSpPr>
          <p:cNvPr id="2470" name="Google Shape;2470;p157"/>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2471" name="Google Shape;2471;p157"/>
          <p:cNvGrpSpPr/>
          <p:nvPr/>
        </p:nvGrpSpPr>
        <p:grpSpPr>
          <a:xfrm>
            <a:off x="1356380" y="1108355"/>
            <a:ext cx="6365941" cy="1332834"/>
            <a:chOff x="4892286" y="977880"/>
            <a:chExt cx="5276808" cy="1104803"/>
          </a:xfrm>
        </p:grpSpPr>
        <p:grpSp>
          <p:nvGrpSpPr>
            <p:cNvPr id="2472" name="Google Shape;2472;p157"/>
            <p:cNvGrpSpPr/>
            <p:nvPr/>
          </p:nvGrpSpPr>
          <p:grpSpPr>
            <a:xfrm>
              <a:off x="4892286" y="1170657"/>
              <a:ext cx="5276808" cy="912027"/>
              <a:chOff x="4445344" y="1309939"/>
              <a:chExt cx="5276808" cy="912027"/>
            </a:xfrm>
          </p:grpSpPr>
          <p:pic>
            <p:nvPicPr>
              <p:cNvPr id="2473" name="Google Shape;2473;p157"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2474" name="Google Shape;2474;p157"/>
              <p:cNvGrpSpPr/>
              <p:nvPr/>
            </p:nvGrpSpPr>
            <p:grpSpPr>
              <a:xfrm>
                <a:off x="7066087" y="1309939"/>
                <a:ext cx="2635379" cy="909730"/>
                <a:chOff x="6598810" y="1342565"/>
                <a:chExt cx="2635379" cy="909730"/>
              </a:xfrm>
            </p:grpSpPr>
            <p:pic>
              <p:nvPicPr>
                <p:cNvPr id="2475" name="Google Shape;2475;p157"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2476" name="Google Shape;2476;p157"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2477" name="Google Shape;2477;p157"/>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2478" name="Google Shape;2478;p157"/>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2479" name="Google Shape;2479;p157"/>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2480" name="Google Shape;2480;p157"/>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2481" name="Google Shape;2481;p157"/>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2482" name="Google Shape;2482;p157"/>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2483" name="Google Shape;2483;p157"/>
            <p:cNvGrpSpPr/>
            <p:nvPr/>
          </p:nvGrpSpPr>
          <p:grpSpPr>
            <a:xfrm>
              <a:off x="5175092" y="977880"/>
              <a:ext cx="4765253" cy="377745"/>
              <a:chOff x="5175092" y="977880"/>
              <a:chExt cx="4765253" cy="377745"/>
            </a:xfrm>
          </p:grpSpPr>
          <p:pic>
            <p:nvPicPr>
              <p:cNvPr id="2484" name="Google Shape;2484;p157"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2485" name="Google Shape;2485;p157"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2486" name="Google Shape;2486;p157"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2487" name="Google Shape;2487;p157"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2488" name="Google Shape;2488;p157"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2489" name="Google Shape;2489;p157"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2490" name="Google Shape;2490;p157"/>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2491" name="Google Shape;2491;p157"/>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2492" name="Google Shape;2492;p157"/>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sp>
        <p:nvSpPr>
          <p:cNvPr id="2493" name="Google Shape;2493;p157"/>
          <p:cNvSpPr txBox="1"/>
          <p:nvPr/>
        </p:nvSpPr>
        <p:spPr>
          <a:xfrm>
            <a:off x="267614" y="2913687"/>
            <a:ext cx="6616200" cy="32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100" b="1"/>
              <a:t>C</a:t>
            </a:r>
            <a:r>
              <a:rPr lang="en" sz="2100" b="1" i="0" u="none" strike="noStrike" cap="none">
                <a:solidFill>
                  <a:srgbClr val="000000"/>
                </a:solidFill>
              </a:rPr>
              <a:t>holinesterase </a:t>
            </a:r>
            <a:endParaRPr sz="2100" b="1" i="0" u="none" strike="noStrike" cap="none">
              <a:solidFill>
                <a:srgbClr val="000000"/>
              </a:solidFill>
            </a:endParaRPr>
          </a:p>
          <a:p>
            <a:pPr marL="0" marR="0" lvl="0" indent="0" algn="l" rtl="0">
              <a:lnSpc>
                <a:spcPct val="100000"/>
              </a:lnSpc>
              <a:spcBef>
                <a:spcPts val="0"/>
              </a:spcBef>
              <a:spcAft>
                <a:spcPts val="0"/>
              </a:spcAft>
              <a:buNone/>
            </a:pPr>
            <a:r>
              <a:rPr lang="en" sz="2100" b="1" i="0" u="none" strike="noStrike" cap="none">
                <a:solidFill>
                  <a:srgbClr val="000000"/>
                </a:solidFill>
              </a:rPr>
              <a:t>Inhibitors </a:t>
            </a:r>
            <a:endParaRPr sz="2100" b="1"/>
          </a:p>
          <a:p>
            <a:pPr marL="0" marR="0" lvl="0" indent="0" algn="l" rtl="0">
              <a:lnSpc>
                <a:spcPct val="100000"/>
              </a:lnSpc>
              <a:spcBef>
                <a:spcPts val="0"/>
              </a:spcBef>
              <a:spcAft>
                <a:spcPts val="0"/>
              </a:spcAft>
              <a:buNone/>
            </a:pPr>
            <a:r>
              <a:rPr lang="en" sz="1300"/>
              <a:t>c</a:t>
            </a:r>
            <a:r>
              <a:rPr lang="en" sz="1300" b="0" i="0" u="none" strike="noStrike" cap="none">
                <a:solidFill>
                  <a:srgbClr val="000000"/>
                </a:solidFill>
                <a:latin typeface="Arial"/>
                <a:ea typeface="Arial"/>
                <a:cs typeface="Arial"/>
                <a:sym typeface="Arial"/>
              </a:rPr>
              <a:t>holinergic medications for Alzheimer’s</a:t>
            </a:r>
            <a:endParaRPr sz="1000" b="0" i="0" u="none" strike="noStrike" cap="none">
              <a:solidFill>
                <a:srgbClr val="000000"/>
              </a:solidFill>
              <a:latin typeface="Arial"/>
              <a:ea typeface="Arial"/>
              <a:cs typeface="Arial"/>
              <a:sym typeface="Arial"/>
            </a:endParaRPr>
          </a:p>
        </p:txBody>
      </p:sp>
      <p:grpSp>
        <p:nvGrpSpPr>
          <p:cNvPr id="2494" name="Google Shape;2494;p157"/>
          <p:cNvGrpSpPr/>
          <p:nvPr/>
        </p:nvGrpSpPr>
        <p:grpSpPr>
          <a:xfrm>
            <a:off x="3482456" y="3629711"/>
            <a:ext cx="400263" cy="1210171"/>
            <a:chOff x="-1149931" y="4370966"/>
            <a:chExt cx="1219200" cy="3686175"/>
          </a:xfrm>
        </p:grpSpPr>
        <p:pic>
          <p:nvPicPr>
            <p:cNvPr id="2495" name="Google Shape;2495;p157" descr="clipped result image"/>
            <p:cNvPicPr preferRelativeResize="0"/>
            <p:nvPr/>
          </p:nvPicPr>
          <p:blipFill rotWithShape="1">
            <a:blip r:embed="rId13">
              <a:alphaModFix/>
            </a:blip>
            <a:srcRect/>
            <a:stretch/>
          </p:blipFill>
          <p:spPr>
            <a:xfrm>
              <a:off x="-1149931" y="4370966"/>
              <a:ext cx="1219200" cy="3686175"/>
            </a:xfrm>
            <a:prstGeom prst="rect">
              <a:avLst/>
            </a:prstGeom>
            <a:noFill/>
            <a:ln>
              <a:noFill/>
            </a:ln>
            <a:effectLst>
              <a:outerShdw blurRad="57150" dist="19050" dir="5400000" algn="bl" rotWithShape="0">
                <a:srgbClr val="000000">
                  <a:alpha val="50000"/>
                </a:srgbClr>
              </a:outerShdw>
            </a:effectLst>
          </p:spPr>
        </p:pic>
        <p:pic>
          <p:nvPicPr>
            <p:cNvPr id="2496" name="Google Shape;2496;p157"/>
            <p:cNvPicPr preferRelativeResize="0"/>
            <p:nvPr/>
          </p:nvPicPr>
          <p:blipFill rotWithShape="1">
            <a:blip r:embed="rId14">
              <a:alphaModFix/>
            </a:blip>
            <a:srcRect/>
            <a:stretch/>
          </p:blipFill>
          <p:spPr>
            <a:xfrm>
              <a:off x="-566321" y="4380821"/>
              <a:ext cx="216938" cy="3520538"/>
            </a:xfrm>
            <a:prstGeom prst="rect">
              <a:avLst/>
            </a:prstGeom>
            <a:noFill/>
            <a:ln>
              <a:noFill/>
            </a:ln>
            <a:effectLst>
              <a:outerShdw blurRad="57150" dist="19050" dir="5400000" algn="bl" rotWithShape="0">
                <a:srgbClr val="000000">
                  <a:alpha val="50000"/>
                </a:srgbClr>
              </a:outerShdw>
            </a:effectLst>
          </p:spPr>
        </p:pic>
        <p:pic>
          <p:nvPicPr>
            <p:cNvPr id="2497" name="Google Shape;2497;p157"/>
            <p:cNvPicPr preferRelativeResize="0"/>
            <p:nvPr/>
          </p:nvPicPr>
          <p:blipFill rotWithShape="1">
            <a:blip r:embed="rId15">
              <a:alphaModFix/>
            </a:blip>
            <a:srcRect/>
            <a:stretch/>
          </p:blipFill>
          <p:spPr>
            <a:xfrm>
              <a:off x="-729116" y="4370966"/>
              <a:ext cx="163825" cy="3520538"/>
            </a:xfrm>
            <a:prstGeom prst="rect">
              <a:avLst/>
            </a:prstGeom>
            <a:noFill/>
            <a:ln>
              <a:noFill/>
            </a:ln>
            <a:effectLst>
              <a:outerShdw blurRad="57150" dist="19050" dir="5400000" algn="bl" rotWithShape="0">
                <a:srgbClr val="000000">
                  <a:alpha val="50000"/>
                </a:srgbClr>
              </a:outerShdw>
            </a:effectLst>
          </p:spPr>
        </p:pic>
      </p:grpSp>
      <p:pic>
        <p:nvPicPr>
          <p:cNvPr id="2498" name="Google Shape;2498;p157" descr="clipped result image"/>
          <p:cNvPicPr preferRelativeResize="0"/>
          <p:nvPr/>
        </p:nvPicPr>
        <p:blipFill rotWithShape="1">
          <a:blip r:embed="rId16">
            <a:alphaModFix/>
          </a:blip>
          <a:srcRect/>
          <a:stretch/>
        </p:blipFill>
        <p:spPr>
          <a:xfrm flipH="1">
            <a:off x="3438600" y="2868807"/>
            <a:ext cx="613350" cy="877519"/>
          </a:xfrm>
          <a:prstGeom prst="rect">
            <a:avLst/>
          </a:prstGeom>
          <a:noFill/>
          <a:ln>
            <a:noFill/>
          </a:ln>
          <a:effectLst>
            <a:outerShdw blurRad="57150" dist="19050" dir="5400000" algn="bl" rotWithShape="0">
              <a:srgbClr val="000000">
                <a:alpha val="50000"/>
              </a:srgbClr>
            </a:outerShdw>
          </a:effectLst>
        </p:spPr>
      </p:pic>
      <p:grpSp>
        <p:nvGrpSpPr>
          <p:cNvPr id="2499" name="Google Shape;2499;p157"/>
          <p:cNvGrpSpPr/>
          <p:nvPr/>
        </p:nvGrpSpPr>
        <p:grpSpPr>
          <a:xfrm>
            <a:off x="4505578" y="2848228"/>
            <a:ext cx="2469834" cy="1896267"/>
            <a:chOff x="38215" y="1292085"/>
            <a:chExt cx="3296628" cy="2531056"/>
          </a:xfrm>
        </p:grpSpPr>
        <p:pic>
          <p:nvPicPr>
            <p:cNvPr id="2500" name="Google Shape;2500;p157" descr="A close up of a logo&#10;&#10;Description automatically generated"/>
            <p:cNvPicPr preferRelativeResize="0"/>
            <p:nvPr/>
          </p:nvPicPr>
          <p:blipFill rotWithShape="1">
            <a:blip r:embed="rId17">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2501" name="Google Shape;2501;p157"/>
            <p:cNvGrpSpPr/>
            <p:nvPr/>
          </p:nvGrpSpPr>
          <p:grpSpPr>
            <a:xfrm>
              <a:off x="630034" y="2448774"/>
              <a:ext cx="991247" cy="1374367"/>
              <a:chOff x="1808150" y="2815725"/>
              <a:chExt cx="1421958" cy="1971550"/>
            </a:xfrm>
          </p:grpSpPr>
          <p:cxnSp>
            <p:nvCxnSpPr>
              <p:cNvPr id="2502" name="Google Shape;2502;p157"/>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2503" name="Google Shape;2503;p157"/>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2504" name="Google Shape;2504;p157"/>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05" name="Google Shape;2505;p157"/>
              <p:cNvGrpSpPr/>
              <p:nvPr/>
            </p:nvGrpSpPr>
            <p:grpSpPr>
              <a:xfrm>
                <a:off x="3008306" y="2815725"/>
                <a:ext cx="221801" cy="197998"/>
                <a:chOff x="1808150" y="3682375"/>
                <a:chExt cx="1163700" cy="1104900"/>
              </a:xfrm>
            </p:grpSpPr>
            <p:sp>
              <p:nvSpPr>
                <p:cNvPr id="2506" name="Google Shape;2506;p157"/>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7" name="Google Shape;2507;p157" descr="clipped result image"/>
                <p:cNvPicPr preferRelativeResize="0"/>
                <p:nvPr/>
              </p:nvPicPr>
              <p:blipFill rotWithShape="1">
                <a:blip r:embed="rId18">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2508" name="Google Shape;2508;p157"/>
            <p:cNvPicPr preferRelativeResize="0"/>
            <p:nvPr/>
          </p:nvPicPr>
          <p:blipFill rotWithShape="1">
            <a:blip r:embed="rId19">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2509" name="Google Shape;2509;p157" descr="clipped result image"/>
          <p:cNvPicPr preferRelativeResize="0"/>
          <p:nvPr/>
        </p:nvPicPr>
        <p:blipFill rotWithShape="1">
          <a:blip r:embed="rId20">
            <a:alphaModFix/>
          </a:blip>
          <a:srcRect/>
          <a:stretch/>
        </p:blipFill>
        <p:spPr>
          <a:xfrm>
            <a:off x="4934024" y="4110822"/>
            <a:ext cx="718075" cy="720826"/>
          </a:xfrm>
          <a:prstGeom prst="rect">
            <a:avLst/>
          </a:prstGeom>
          <a:noFill/>
          <a:ln>
            <a:noFill/>
          </a:ln>
          <a:effectLst>
            <a:outerShdw blurRad="28575" dist="9525" dir="4320000" algn="bl" rotWithShape="0">
              <a:srgbClr val="000000">
                <a:alpha val="38000"/>
              </a:srgbClr>
            </a:outerShdw>
          </a:effectLst>
        </p:spPr>
      </p:pic>
      <p:sp>
        <p:nvSpPr>
          <p:cNvPr id="2510" name="Google Shape;2510;p157"/>
          <p:cNvSpPr txBox="1"/>
          <p:nvPr/>
        </p:nvSpPr>
        <p:spPr>
          <a:xfrm>
            <a:off x="2713299" y="47445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donepezil</a:t>
            </a:r>
            <a:endParaRPr sz="1300" b="1"/>
          </a:p>
        </p:txBody>
      </p:sp>
      <p:sp>
        <p:nvSpPr>
          <p:cNvPr id="2511" name="Google Shape;2511;p157"/>
          <p:cNvSpPr txBox="1"/>
          <p:nvPr/>
        </p:nvSpPr>
        <p:spPr>
          <a:xfrm>
            <a:off x="3701799" y="3714050"/>
            <a:ext cx="9501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“Donnie Pez”</a:t>
            </a:r>
            <a:endParaRPr sz="1300"/>
          </a:p>
        </p:txBody>
      </p:sp>
      <p:sp>
        <p:nvSpPr>
          <p:cNvPr id="2512" name="Google Shape;2512;p157"/>
          <p:cNvSpPr txBox="1"/>
          <p:nvPr/>
        </p:nvSpPr>
        <p:spPr>
          <a:xfrm>
            <a:off x="5195949" y="467495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rivastigmine </a:t>
            </a:r>
            <a:endParaRPr sz="1300" b="1"/>
          </a:p>
        </p:txBody>
      </p:sp>
      <p:sp>
        <p:nvSpPr>
          <p:cNvPr id="2513" name="Google Shape;2513;p157"/>
          <p:cNvSpPr txBox="1"/>
          <p:nvPr/>
        </p:nvSpPr>
        <p:spPr>
          <a:xfrm>
            <a:off x="4834449" y="28688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“river”stigmine</a:t>
            </a:r>
            <a:endParaRPr sz="1300"/>
          </a:p>
        </p:txBody>
      </p:sp>
      <p:sp>
        <p:nvSpPr>
          <p:cNvPr id="2514" name="Google Shape;2514;p157"/>
          <p:cNvSpPr txBox="1"/>
          <p:nvPr/>
        </p:nvSpPr>
        <p:spPr>
          <a:xfrm>
            <a:off x="90040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Cholinergics (muscarinics) - everything wet</a:t>
            </a:r>
            <a:endParaRPr sz="250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518"/>
        <p:cNvGrpSpPr/>
        <p:nvPr/>
      </p:nvGrpSpPr>
      <p:grpSpPr>
        <a:xfrm>
          <a:off x="0" y="0"/>
          <a:ext cx="0" cy="0"/>
          <a:chOff x="0" y="0"/>
          <a:chExt cx="0" cy="0"/>
        </a:xfrm>
      </p:grpSpPr>
      <p:sp>
        <p:nvSpPr>
          <p:cNvPr id="2519" name="Google Shape;2519;p158"/>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2520" name="Google Shape;2520;p158"/>
          <p:cNvGrpSpPr/>
          <p:nvPr/>
        </p:nvGrpSpPr>
        <p:grpSpPr>
          <a:xfrm>
            <a:off x="1356380" y="1108355"/>
            <a:ext cx="6365941" cy="1332834"/>
            <a:chOff x="4892286" y="977880"/>
            <a:chExt cx="5276808" cy="1104803"/>
          </a:xfrm>
        </p:grpSpPr>
        <p:grpSp>
          <p:nvGrpSpPr>
            <p:cNvPr id="2521" name="Google Shape;2521;p158"/>
            <p:cNvGrpSpPr/>
            <p:nvPr/>
          </p:nvGrpSpPr>
          <p:grpSpPr>
            <a:xfrm>
              <a:off x="4892286" y="1170657"/>
              <a:ext cx="5276808" cy="912027"/>
              <a:chOff x="4445344" y="1309939"/>
              <a:chExt cx="5276808" cy="912027"/>
            </a:xfrm>
          </p:grpSpPr>
          <p:pic>
            <p:nvPicPr>
              <p:cNvPr id="2522" name="Google Shape;2522;p158"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2523" name="Google Shape;2523;p158"/>
              <p:cNvGrpSpPr/>
              <p:nvPr/>
            </p:nvGrpSpPr>
            <p:grpSpPr>
              <a:xfrm>
                <a:off x="7066087" y="1309939"/>
                <a:ext cx="2635379" cy="909730"/>
                <a:chOff x="6598810" y="1342565"/>
                <a:chExt cx="2635379" cy="909730"/>
              </a:xfrm>
            </p:grpSpPr>
            <p:pic>
              <p:nvPicPr>
                <p:cNvPr id="2524" name="Google Shape;2524;p158"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2525" name="Google Shape;2525;p158"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2526" name="Google Shape;2526;p158"/>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2527" name="Google Shape;2527;p158"/>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2528" name="Google Shape;2528;p158"/>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2529" name="Google Shape;2529;p158"/>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2530" name="Google Shape;2530;p158"/>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2531" name="Google Shape;2531;p158"/>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2532" name="Google Shape;2532;p158"/>
            <p:cNvGrpSpPr/>
            <p:nvPr/>
          </p:nvGrpSpPr>
          <p:grpSpPr>
            <a:xfrm>
              <a:off x="5175092" y="977880"/>
              <a:ext cx="4765253" cy="377745"/>
              <a:chOff x="5175092" y="977880"/>
              <a:chExt cx="4765253" cy="377745"/>
            </a:xfrm>
          </p:grpSpPr>
          <p:pic>
            <p:nvPicPr>
              <p:cNvPr id="2533" name="Google Shape;2533;p158"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2534" name="Google Shape;2534;p158"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2535" name="Google Shape;2535;p158"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2536" name="Google Shape;2536;p158"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2537" name="Google Shape;2537;p158"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2538" name="Google Shape;2538;p158"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2539" name="Google Shape;2539;p158"/>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2540" name="Google Shape;2540;p158"/>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2541" name="Google Shape;2541;p158"/>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sp>
        <p:nvSpPr>
          <p:cNvPr id="2542" name="Google Shape;2542;p158"/>
          <p:cNvSpPr txBox="1"/>
          <p:nvPr/>
        </p:nvSpPr>
        <p:spPr>
          <a:xfrm>
            <a:off x="267614" y="2913687"/>
            <a:ext cx="6616200" cy="32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100" b="1"/>
              <a:t>C</a:t>
            </a:r>
            <a:r>
              <a:rPr lang="en" sz="2100" b="1" i="0" u="none" strike="noStrike" cap="none">
                <a:solidFill>
                  <a:srgbClr val="000000"/>
                </a:solidFill>
              </a:rPr>
              <a:t>holinesterase </a:t>
            </a:r>
            <a:endParaRPr sz="2100" b="1" i="0" u="none" strike="noStrike" cap="none">
              <a:solidFill>
                <a:srgbClr val="000000"/>
              </a:solidFill>
            </a:endParaRPr>
          </a:p>
          <a:p>
            <a:pPr marL="0" marR="0" lvl="0" indent="0" algn="l" rtl="0">
              <a:lnSpc>
                <a:spcPct val="100000"/>
              </a:lnSpc>
              <a:spcBef>
                <a:spcPts val="0"/>
              </a:spcBef>
              <a:spcAft>
                <a:spcPts val="0"/>
              </a:spcAft>
              <a:buNone/>
            </a:pPr>
            <a:r>
              <a:rPr lang="en" sz="2100" b="1" i="0" u="none" strike="noStrike" cap="none">
                <a:solidFill>
                  <a:srgbClr val="000000"/>
                </a:solidFill>
              </a:rPr>
              <a:t>Inhibitors </a:t>
            </a:r>
            <a:endParaRPr sz="2100" b="1"/>
          </a:p>
          <a:p>
            <a:pPr marL="0" marR="0" lvl="0" indent="0" algn="l" rtl="0">
              <a:lnSpc>
                <a:spcPct val="100000"/>
              </a:lnSpc>
              <a:spcBef>
                <a:spcPts val="0"/>
              </a:spcBef>
              <a:spcAft>
                <a:spcPts val="0"/>
              </a:spcAft>
              <a:buNone/>
            </a:pPr>
            <a:r>
              <a:rPr lang="en" sz="1300"/>
              <a:t>c</a:t>
            </a:r>
            <a:r>
              <a:rPr lang="en" sz="1300" b="0" i="0" u="none" strike="noStrike" cap="none">
                <a:solidFill>
                  <a:srgbClr val="000000"/>
                </a:solidFill>
                <a:latin typeface="Arial"/>
                <a:ea typeface="Arial"/>
                <a:cs typeface="Arial"/>
                <a:sym typeface="Arial"/>
              </a:rPr>
              <a:t>holinergic medications for Alzheimer’s</a:t>
            </a:r>
            <a:endParaRPr sz="1000" b="0" i="0" u="none" strike="noStrike" cap="none">
              <a:solidFill>
                <a:srgbClr val="000000"/>
              </a:solidFill>
              <a:latin typeface="Arial"/>
              <a:ea typeface="Arial"/>
              <a:cs typeface="Arial"/>
              <a:sym typeface="Arial"/>
            </a:endParaRPr>
          </a:p>
        </p:txBody>
      </p:sp>
      <p:grpSp>
        <p:nvGrpSpPr>
          <p:cNvPr id="2543" name="Google Shape;2543;p158"/>
          <p:cNvGrpSpPr/>
          <p:nvPr/>
        </p:nvGrpSpPr>
        <p:grpSpPr>
          <a:xfrm>
            <a:off x="3482456" y="3629711"/>
            <a:ext cx="400263" cy="1210171"/>
            <a:chOff x="-1149931" y="4370966"/>
            <a:chExt cx="1219200" cy="3686175"/>
          </a:xfrm>
        </p:grpSpPr>
        <p:pic>
          <p:nvPicPr>
            <p:cNvPr id="2544" name="Google Shape;2544;p158" descr="clipped result image"/>
            <p:cNvPicPr preferRelativeResize="0"/>
            <p:nvPr/>
          </p:nvPicPr>
          <p:blipFill rotWithShape="1">
            <a:blip r:embed="rId13">
              <a:alphaModFix/>
            </a:blip>
            <a:srcRect/>
            <a:stretch/>
          </p:blipFill>
          <p:spPr>
            <a:xfrm>
              <a:off x="-1149931" y="4370966"/>
              <a:ext cx="1219200" cy="3686175"/>
            </a:xfrm>
            <a:prstGeom prst="rect">
              <a:avLst/>
            </a:prstGeom>
            <a:noFill/>
            <a:ln>
              <a:noFill/>
            </a:ln>
            <a:effectLst>
              <a:outerShdw blurRad="57150" dist="19050" dir="5400000" algn="bl" rotWithShape="0">
                <a:srgbClr val="000000">
                  <a:alpha val="50000"/>
                </a:srgbClr>
              </a:outerShdw>
            </a:effectLst>
          </p:spPr>
        </p:pic>
        <p:pic>
          <p:nvPicPr>
            <p:cNvPr id="2545" name="Google Shape;2545;p158"/>
            <p:cNvPicPr preferRelativeResize="0"/>
            <p:nvPr/>
          </p:nvPicPr>
          <p:blipFill rotWithShape="1">
            <a:blip r:embed="rId14">
              <a:alphaModFix/>
            </a:blip>
            <a:srcRect/>
            <a:stretch/>
          </p:blipFill>
          <p:spPr>
            <a:xfrm>
              <a:off x="-566321" y="4380821"/>
              <a:ext cx="216938" cy="3520538"/>
            </a:xfrm>
            <a:prstGeom prst="rect">
              <a:avLst/>
            </a:prstGeom>
            <a:noFill/>
            <a:ln>
              <a:noFill/>
            </a:ln>
            <a:effectLst>
              <a:outerShdw blurRad="57150" dist="19050" dir="5400000" algn="bl" rotWithShape="0">
                <a:srgbClr val="000000">
                  <a:alpha val="50000"/>
                </a:srgbClr>
              </a:outerShdw>
            </a:effectLst>
          </p:spPr>
        </p:pic>
        <p:pic>
          <p:nvPicPr>
            <p:cNvPr id="2546" name="Google Shape;2546;p158"/>
            <p:cNvPicPr preferRelativeResize="0"/>
            <p:nvPr/>
          </p:nvPicPr>
          <p:blipFill rotWithShape="1">
            <a:blip r:embed="rId15">
              <a:alphaModFix/>
            </a:blip>
            <a:srcRect/>
            <a:stretch/>
          </p:blipFill>
          <p:spPr>
            <a:xfrm>
              <a:off x="-729116" y="4370966"/>
              <a:ext cx="163825" cy="3520538"/>
            </a:xfrm>
            <a:prstGeom prst="rect">
              <a:avLst/>
            </a:prstGeom>
            <a:noFill/>
            <a:ln>
              <a:noFill/>
            </a:ln>
            <a:effectLst>
              <a:outerShdw blurRad="57150" dist="19050" dir="5400000" algn="bl" rotWithShape="0">
                <a:srgbClr val="000000">
                  <a:alpha val="50000"/>
                </a:srgbClr>
              </a:outerShdw>
            </a:effectLst>
          </p:spPr>
        </p:pic>
      </p:grpSp>
      <p:pic>
        <p:nvPicPr>
          <p:cNvPr id="2547" name="Google Shape;2547;p158" descr="clipped result image"/>
          <p:cNvPicPr preferRelativeResize="0"/>
          <p:nvPr/>
        </p:nvPicPr>
        <p:blipFill rotWithShape="1">
          <a:blip r:embed="rId16">
            <a:alphaModFix/>
          </a:blip>
          <a:srcRect/>
          <a:stretch/>
        </p:blipFill>
        <p:spPr>
          <a:xfrm flipH="1">
            <a:off x="3438600" y="2868807"/>
            <a:ext cx="613350" cy="877519"/>
          </a:xfrm>
          <a:prstGeom prst="rect">
            <a:avLst/>
          </a:prstGeom>
          <a:noFill/>
          <a:ln>
            <a:noFill/>
          </a:ln>
          <a:effectLst>
            <a:outerShdw blurRad="57150" dist="19050" dir="5400000" algn="bl" rotWithShape="0">
              <a:srgbClr val="000000">
                <a:alpha val="50000"/>
              </a:srgbClr>
            </a:outerShdw>
          </a:effectLst>
        </p:spPr>
      </p:pic>
      <p:grpSp>
        <p:nvGrpSpPr>
          <p:cNvPr id="2548" name="Google Shape;2548;p158"/>
          <p:cNvGrpSpPr/>
          <p:nvPr/>
        </p:nvGrpSpPr>
        <p:grpSpPr>
          <a:xfrm>
            <a:off x="4505578" y="2848228"/>
            <a:ext cx="2469834" cy="1896267"/>
            <a:chOff x="38215" y="1292085"/>
            <a:chExt cx="3296628" cy="2531056"/>
          </a:xfrm>
        </p:grpSpPr>
        <p:pic>
          <p:nvPicPr>
            <p:cNvPr id="2549" name="Google Shape;2549;p158" descr="A close up of a logo&#10;&#10;Description automatically generated"/>
            <p:cNvPicPr preferRelativeResize="0"/>
            <p:nvPr/>
          </p:nvPicPr>
          <p:blipFill rotWithShape="1">
            <a:blip r:embed="rId17">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2550" name="Google Shape;2550;p158"/>
            <p:cNvGrpSpPr/>
            <p:nvPr/>
          </p:nvGrpSpPr>
          <p:grpSpPr>
            <a:xfrm>
              <a:off x="630034" y="2448774"/>
              <a:ext cx="991247" cy="1374367"/>
              <a:chOff x="1808150" y="2815725"/>
              <a:chExt cx="1421958" cy="1971550"/>
            </a:xfrm>
          </p:grpSpPr>
          <p:cxnSp>
            <p:nvCxnSpPr>
              <p:cNvPr id="2551" name="Google Shape;2551;p158"/>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2552" name="Google Shape;2552;p158"/>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2553" name="Google Shape;2553;p158"/>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54" name="Google Shape;2554;p158"/>
              <p:cNvGrpSpPr/>
              <p:nvPr/>
            </p:nvGrpSpPr>
            <p:grpSpPr>
              <a:xfrm>
                <a:off x="3008306" y="2815725"/>
                <a:ext cx="221801" cy="197998"/>
                <a:chOff x="1808150" y="3682375"/>
                <a:chExt cx="1163700" cy="1104900"/>
              </a:xfrm>
            </p:grpSpPr>
            <p:sp>
              <p:nvSpPr>
                <p:cNvPr id="2555" name="Google Shape;2555;p158"/>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56" name="Google Shape;2556;p158" descr="clipped result image"/>
                <p:cNvPicPr preferRelativeResize="0"/>
                <p:nvPr/>
              </p:nvPicPr>
              <p:blipFill rotWithShape="1">
                <a:blip r:embed="rId18">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2557" name="Google Shape;2557;p158"/>
            <p:cNvPicPr preferRelativeResize="0"/>
            <p:nvPr/>
          </p:nvPicPr>
          <p:blipFill rotWithShape="1">
            <a:blip r:embed="rId19">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2558" name="Google Shape;2558;p158" descr="clipped result image"/>
          <p:cNvPicPr preferRelativeResize="0"/>
          <p:nvPr/>
        </p:nvPicPr>
        <p:blipFill rotWithShape="1">
          <a:blip r:embed="rId20">
            <a:alphaModFix/>
          </a:blip>
          <a:srcRect/>
          <a:stretch/>
        </p:blipFill>
        <p:spPr>
          <a:xfrm>
            <a:off x="4934024" y="4110822"/>
            <a:ext cx="718075" cy="720826"/>
          </a:xfrm>
          <a:prstGeom prst="rect">
            <a:avLst/>
          </a:prstGeom>
          <a:noFill/>
          <a:ln>
            <a:noFill/>
          </a:ln>
          <a:effectLst>
            <a:outerShdw blurRad="28575" dist="9525" dir="4320000" algn="bl" rotWithShape="0">
              <a:srgbClr val="000000">
                <a:alpha val="38000"/>
              </a:srgbClr>
            </a:outerShdw>
          </a:effectLst>
        </p:spPr>
      </p:pic>
      <p:grpSp>
        <p:nvGrpSpPr>
          <p:cNvPr id="2559" name="Google Shape;2559;p158"/>
          <p:cNvGrpSpPr/>
          <p:nvPr/>
        </p:nvGrpSpPr>
        <p:grpSpPr>
          <a:xfrm>
            <a:off x="7272301" y="2868810"/>
            <a:ext cx="1466364" cy="1855077"/>
            <a:chOff x="699475" y="5900402"/>
            <a:chExt cx="1788030" cy="2262014"/>
          </a:xfrm>
        </p:grpSpPr>
        <p:pic>
          <p:nvPicPr>
            <p:cNvPr id="2560" name="Google Shape;2560;p158" descr="clipped result image"/>
            <p:cNvPicPr preferRelativeResize="0"/>
            <p:nvPr/>
          </p:nvPicPr>
          <p:blipFill rotWithShape="1">
            <a:blip r:embed="rId21">
              <a:alphaModFix/>
            </a:blip>
            <a:srcRect t="43505" b="1757"/>
            <a:stretch/>
          </p:blipFill>
          <p:spPr>
            <a:xfrm>
              <a:off x="1135109" y="7035910"/>
              <a:ext cx="813510" cy="1126506"/>
            </a:xfrm>
            <a:prstGeom prst="rect">
              <a:avLst/>
            </a:prstGeom>
            <a:noFill/>
            <a:ln>
              <a:noFill/>
            </a:ln>
            <a:effectLst>
              <a:outerShdw blurRad="57150" dist="19050" dir="5400000" algn="bl" rotWithShape="0">
                <a:srgbClr val="000000">
                  <a:alpha val="49800"/>
                </a:srgbClr>
              </a:outerShdw>
            </a:effectLst>
          </p:spPr>
        </p:pic>
        <p:grpSp>
          <p:nvGrpSpPr>
            <p:cNvPr id="2561" name="Google Shape;2561;p158"/>
            <p:cNvGrpSpPr/>
            <p:nvPr/>
          </p:nvGrpSpPr>
          <p:grpSpPr>
            <a:xfrm>
              <a:off x="699475" y="5900402"/>
              <a:ext cx="1788030" cy="1855815"/>
              <a:chOff x="109215" y="1051175"/>
              <a:chExt cx="2529397" cy="2606116"/>
            </a:xfrm>
          </p:grpSpPr>
          <p:pic>
            <p:nvPicPr>
              <p:cNvPr id="2562" name="Google Shape;2562;p158"/>
              <p:cNvPicPr preferRelativeResize="0"/>
              <p:nvPr/>
            </p:nvPicPr>
            <p:blipFill rotWithShape="1">
              <a:blip r:embed="rId22">
                <a:alphaModFix/>
              </a:blip>
              <a:srcRect/>
              <a:stretch/>
            </p:blipFill>
            <p:spPr>
              <a:xfrm>
                <a:off x="1674552" y="1546799"/>
                <a:ext cx="257616" cy="184925"/>
              </a:xfrm>
              <a:prstGeom prst="rect">
                <a:avLst/>
              </a:prstGeom>
              <a:noFill/>
              <a:ln>
                <a:noFill/>
              </a:ln>
              <a:effectLst>
                <a:outerShdw blurRad="57150" dist="19050" dir="5400000" algn="bl" rotWithShape="0">
                  <a:srgbClr val="000000">
                    <a:alpha val="49800"/>
                  </a:srgbClr>
                </a:outerShdw>
              </a:effectLst>
            </p:spPr>
          </p:pic>
          <p:grpSp>
            <p:nvGrpSpPr>
              <p:cNvPr id="2563" name="Google Shape;2563;p158"/>
              <p:cNvGrpSpPr/>
              <p:nvPr/>
            </p:nvGrpSpPr>
            <p:grpSpPr>
              <a:xfrm>
                <a:off x="109215" y="1051175"/>
                <a:ext cx="2529397" cy="2606116"/>
                <a:chOff x="2319015" y="1051175"/>
                <a:chExt cx="2529397" cy="2606116"/>
              </a:xfrm>
            </p:grpSpPr>
            <p:grpSp>
              <p:nvGrpSpPr>
                <p:cNvPr id="2564" name="Google Shape;2564;p158"/>
                <p:cNvGrpSpPr/>
                <p:nvPr/>
              </p:nvGrpSpPr>
              <p:grpSpPr>
                <a:xfrm>
                  <a:off x="2952737" y="1419354"/>
                  <a:ext cx="1150761" cy="2237937"/>
                  <a:chOff x="2952737" y="1419354"/>
                  <a:chExt cx="1150761" cy="2237937"/>
                </a:xfrm>
              </p:grpSpPr>
              <p:pic>
                <p:nvPicPr>
                  <p:cNvPr id="2565" name="Google Shape;2565;p158" descr="clipped result image"/>
                  <p:cNvPicPr preferRelativeResize="0"/>
                  <p:nvPr/>
                </p:nvPicPr>
                <p:blipFill rotWithShape="1">
                  <a:blip r:embed="rId23">
                    <a:alphaModFix/>
                  </a:blip>
                  <a:srcRect b="56030"/>
                  <a:stretch/>
                </p:blipFill>
                <p:spPr>
                  <a:xfrm>
                    <a:off x="2952737" y="1419354"/>
                    <a:ext cx="1150761" cy="1270761"/>
                  </a:xfrm>
                  <a:prstGeom prst="rect">
                    <a:avLst/>
                  </a:prstGeom>
                  <a:noFill/>
                  <a:ln>
                    <a:noFill/>
                  </a:ln>
                  <a:effectLst>
                    <a:outerShdw blurRad="57150" dist="19050" dir="5400000" algn="bl" rotWithShape="0">
                      <a:srgbClr val="000000">
                        <a:alpha val="49800"/>
                      </a:srgbClr>
                    </a:outerShdw>
                  </a:effectLst>
                </p:spPr>
              </p:pic>
              <p:pic>
                <p:nvPicPr>
                  <p:cNvPr id="2566" name="Google Shape;2566;p158"/>
                  <p:cNvPicPr preferRelativeResize="0"/>
                  <p:nvPr/>
                </p:nvPicPr>
                <p:blipFill rotWithShape="1">
                  <a:blip r:embed="rId22">
                    <a:alphaModFix/>
                  </a:blip>
                  <a:srcRect/>
                  <a:stretch/>
                </p:blipFill>
                <p:spPr>
                  <a:xfrm>
                    <a:off x="3214900" y="2602562"/>
                    <a:ext cx="501521" cy="360000"/>
                  </a:xfrm>
                  <a:prstGeom prst="rect">
                    <a:avLst/>
                  </a:prstGeom>
                  <a:noFill/>
                  <a:ln>
                    <a:noFill/>
                  </a:ln>
                  <a:effectLst>
                    <a:outerShdw blurRad="57150" dist="19050" dir="5400000" algn="bl" rotWithShape="0">
                      <a:srgbClr val="000000">
                        <a:alpha val="49800"/>
                      </a:srgbClr>
                    </a:outerShdw>
                  </a:effectLst>
                </p:spPr>
              </p:pic>
              <p:pic>
                <p:nvPicPr>
                  <p:cNvPr id="2567" name="Google Shape;2567;p158" descr="clipped result image"/>
                  <p:cNvPicPr preferRelativeResize="0"/>
                  <p:nvPr/>
                </p:nvPicPr>
                <p:blipFill rotWithShape="1">
                  <a:blip r:embed="rId24">
                    <a:alphaModFix/>
                  </a:blip>
                  <a:srcRect/>
                  <a:stretch/>
                </p:blipFill>
                <p:spPr>
                  <a:xfrm>
                    <a:off x="3214900" y="2998492"/>
                    <a:ext cx="474038" cy="658799"/>
                  </a:xfrm>
                  <a:prstGeom prst="rect">
                    <a:avLst/>
                  </a:prstGeom>
                  <a:noFill/>
                  <a:ln>
                    <a:noFill/>
                  </a:ln>
                  <a:effectLst>
                    <a:outerShdw blurRad="57150" dist="19050" dir="5400000" algn="bl" rotWithShape="0">
                      <a:srgbClr val="000000">
                        <a:alpha val="49800"/>
                      </a:srgbClr>
                    </a:outerShdw>
                  </a:effectLst>
                </p:spPr>
              </p:pic>
            </p:grpSp>
            <p:pic>
              <p:nvPicPr>
                <p:cNvPr id="2568" name="Google Shape;2568;p158" descr="clipped result image"/>
                <p:cNvPicPr preferRelativeResize="0"/>
                <p:nvPr/>
              </p:nvPicPr>
              <p:blipFill rotWithShape="1">
                <a:blip r:embed="rId25">
                  <a:alphaModFix/>
                </a:blip>
                <a:srcRect/>
                <a:stretch/>
              </p:blipFill>
              <p:spPr>
                <a:xfrm flipH="1">
                  <a:off x="3857625" y="1266950"/>
                  <a:ext cx="311075" cy="360000"/>
                </a:xfrm>
                <a:prstGeom prst="rect">
                  <a:avLst/>
                </a:prstGeom>
                <a:noFill/>
                <a:ln>
                  <a:noFill/>
                </a:ln>
                <a:effectLst>
                  <a:outerShdw blurRad="57150" dist="19050" dir="5400000" algn="bl" rotWithShape="0">
                    <a:srgbClr val="000000">
                      <a:alpha val="49800"/>
                    </a:srgbClr>
                  </a:outerShdw>
                </a:effectLst>
              </p:spPr>
            </p:pic>
            <p:grpSp>
              <p:nvGrpSpPr>
                <p:cNvPr id="2569" name="Google Shape;2569;p158"/>
                <p:cNvGrpSpPr/>
                <p:nvPr/>
              </p:nvGrpSpPr>
              <p:grpSpPr>
                <a:xfrm>
                  <a:off x="4168688" y="1570268"/>
                  <a:ext cx="679724" cy="988635"/>
                  <a:chOff x="4168688" y="1570268"/>
                  <a:chExt cx="679724" cy="988635"/>
                </a:xfrm>
              </p:grpSpPr>
              <p:pic>
                <p:nvPicPr>
                  <p:cNvPr id="2570" name="Google Shape;2570;p158" descr="clipped result image"/>
                  <p:cNvPicPr preferRelativeResize="0"/>
                  <p:nvPr/>
                </p:nvPicPr>
                <p:blipFill rotWithShape="1">
                  <a:blip r:embed="rId25">
                    <a:alphaModFix/>
                  </a:blip>
                  <a:srcRect/>
                  <a:stretch/>
                </p:blipFill>
                <p:spPr>
                  <a:xfrm rot="-534121">
                    <a:off x="4223475" y="1609850"/>
                    <a:ext cx="570150" cy="752475"/>
                  </a:xfrm>
                  <a:prstGeom prst="rect">
                    <a:avLst/>
                  </a:prstGeom>
                  <a:noFill/>
                  <a:ln>
                    <a:noFill/>
                  </a:ln>
                  <a:effectLst>
                    <a:outerShdw blurRad="57150" dist="19050" dir="5400000" algn="bl" rotWithShape="0">
                      <a:srgbClr val="000000">
                        <a:alpha val="49800"/>
                      </a:srgbClr>
                    </a:outerShdw>
                  </a:effectLst>
                </p:spPr>
              </p:pic>
              <p:pic>
                <p:nvPicPr>
                  <p:cNvPr id="2571" name="Google Shape;2571;p158"/>
                  <p:cNvPicPr preferRelativeResize="0"/>
                  <p:nvPr/>
                </p:nvPicPr>
                <p:blipFill rotWithShape="1">
                  <a:blip r:embed="rId22">
                    <a:alphaModFix/>
                  </a:blip>
                  <a:srcRect/>
                  <a:stretch/>
                </p:blipFill>
                <p:spPr>
                  <a:xfrm>
                    <a:off x="4313375" y="2278703"/>
                    <a:ext cx="390353" cy="280200"/>
                  </a:xfrm>
                  <a:prstGeom prst="rect">
                    <a:avLst/>
                  </a:prstGeom>
                  <a:noFill/>
                  <a:ln>
                    <a:noFill/>
                  </a:ln>
                  <a:effectLst>
                    <a:outerShdw blurRad="57150" dist="19050" dir="5400000" algn="bl" rotWithShape="0">
                      <a:srgbClr val="000000">
                        <a:alpha val="49800"/>
                      </a:srgbClr>
                    </a:outerShdw>
                  </a:effectLst>
                </p:spPr>
              </p:pic>
            </p:grpSp>
            <p:grpSp>
              <p:nvGrpSpPr>
                <p:cNvPr id="2572" name="Google Shape;2572;p158"/>
                <p:cNvGrpSpPr/>
                <p:nvPr/>
              </p:nvGrpSpPr>
              <p:grpSpPr>
                <a:xfrm>
                  <a:off x="2598223" y="1371726"/>
                  <a:ext cx="555724" cy="725896"/>
                  <a:chOff x="2598223" y="1371726"/>
                  <a:chExt cx="555724" cy="725896"/>
                </a:xfrm>
              </p:grpSpPr>
              <p:pic>
                <p:nvPicPr>
                  <p:cNvPr id="2573" name="Google Shape;2573;p158" descr="clipped result image"/>
                  <p:cNvPicPr preferRelativeResize="0"/>
                  <p:nvPr/>
                </p:nvPicPr>
                <p:blipFill rotWithShape="1">
                  <a:blip r:embed="rId25">
                    <a:alphaModFix/>
                  </a:blip>
                  <a:srcRect/>
                  <a:stretch/>
                </p:blipFill>
                <p:spPr>
                  <a:xfrm rot="593183" flipH="1">
                    <a:off x="2646779" y="1406603"/>
                    <a:ext cx="458612" cy="605272"/>
                  </a:xfrm>
                  <a:prstGeom prst="rect">
                    <a:avLst/>
                  </a:prstGeom>
                  <a:noFill/>
                  <a:ln>
                    <a:noFill/>
                  </a:ln>
                  <a:effectLst>
                    <a:outerShdw blurRad="57150" dist="19050" dir="5400000" algn="bl" rotWithShape="0">
                      <a:srgbClr val="000000">
                        <a:alpha val="49800"/>
                      </a:srgbClr>
                    </a:outerShdw>
                  </a:effectLst>
                </p:spPr>
              </p:pic>
              <p:pic>
                <p:nvPicPr>
                  <p:cNvPr id="2574" name="Google Shape;2574;p158"/>
                  <p:cNvPicPr preferRelativeResize="0"/>
                  <p:nvPr/>
                </p:nvPicPr>
                <p:blipFill rotWithShape="1">
                  <a:blip r:embed="rId22">
                    <a:alphaModFix/>
                  </a:blip>
                  <a:srcRect/>
                  <a:stretch/>
                </p:blipFill>
                <p:spPr>
                  <a:xfrm>
                    <a:off x="2728548" y="1874328"/>
                    <a:ext cx="311075" cy="223295"/>
                  </a:xfrm>
                  <a:prstGeom prst="rect">
                    <a:avLst/>
                  </a:prstGeom>
                  <a:noFill/>
                  <a:ln>
                    <a:noFill/>
                  </a:ln>
                  <a:effectLst>
                    <a:outerShdw blurRad="57150" dist="19050" dir="5400000" algn="bl" rotWithShape="0">
                      <a:srgbClr val="000000">
                        <a:alpha val="49800"/>
                      </a:srgbClr>
                    </a:outerShdw>
                  </a:effectLst>
                </p:spPr>
              </p:pic>
            </p:grpSp>
            <p:grpSp>
              <p:nvGrpSpPr>
                <p:cNvPr id="2575" name="Google Shape;2575;p158"/>
                <p:cNvGrpSpPr/>
                <p:nvPr/>
              </p:nvGrpSpPr>
              <p:grpSpPr>
                <a:xfrm>
                  <a:off x="2319015" y="1371725"/>
                  <a:ext cx="279207" cy="464937"/>
                  <a:chOff x="2319015" y="1371725"/>
                  <a:chExt cx="279207" cy="464937"/>
                </a:xfrm>
              </p:grpSpPr>
              <p:pic>
                <p:nvPicPr>
                  <p:cNvPr id="2576" name="Google Shape;2576;p158" descr="clipped result image"/>
                  <p:cNvPicPr preferRelativeResize="0"/>
                  <p:nvPr/>
                </p:nvPicPr>
                <p:blipFill rotWithShape="1">
                  <a:blip r:embed="rId25">
                    <a:alphaModFix/>
                  </a:blip>
                  <a:srcRect/>
                  <a:stretch/>
                </p:blipFill>
                <p:spPr>
                  <a:xfrm>
                    <a:off x="2325450" y="1371725"/>
                    <a:ext cx="272772" cy="360000"/>
                  </a:xfrm>
                  <a:prstGeom prst="rect">
                    <a:avLst/>
                  </a:prstGeom>
                  <a:noFill/>
                  <a:ln>
                    <a:noFill/>
                  </a:ln>
                  <a:effectLst>
                    <a:outerShdw blurRad="57150" dist="19050" dir="5400000" algn="bl" rotWithShape="0">
                      <a:srgbClr val="000000">
                        <a:alpha val="49800"/>
                      </a:srgbClr>
                    </a:outerShdw>
                  </a:effectLst>
                </p:spPr>
              </p:pic>
              <p:pic>
                <p:nvPicPr>
                  <p:cNvPr id="2577" name="Google Shape;2577;p158"/>
                  <p:cNvPicPr preferRelativeResize="0"/>
                  <p:nvPr/>
                </p:nvPicPr>
                <p:blipFill rotWithShape="1">
                  <a:blip r:embed="rId22">
                    <a:alphaModFix/>
                  </a:blip>
                  <a:srcRect/>
                  <a:stretch/>
                </p:blipFill>
                <p:spPr>
                  <a:xfrm>
                    <a:off x="2319015" y="1651737"/>
                    <a:ext cx="257616" cy="184925"/>
                  </a:xfrm>
                  <a:prstGeom prst="rect">
                    <a:avLst/>
                  </a:prstGeom>
                  <a:noFill/>
                  <a:ln>
                    <a:noFill/>
                  </a:ln>
                  <a:effectLst>
                    <a:outerShdw blurRad="57150" dist="19050" dir="5400000" algn="bl" rotWithShape="0">
                      <a:srgbClr val="000000">
                        <a:alpha val="49800"/>
                      </a:srgbClr>
                    </a:outerShdw>
                  </a:effectLst>
                </p:spPr>
              </p:pic>
            </p:grpSp>
            <p:grpSp>
              <p:nvGrpSpPr>
                <p:cNvPr id="2578" name="Google Shape;2578;p158"/>
                <p:cNvGrpSpPr/>
                <p:nvPr/>
              </p:nvGrpSpPr>
              <p:grpSpPr>
                <a:xfrm>
                  <a:off x="2941376" y="1051175"/>
                  <a:ext cx="645789" cy="384975"/>
                  <a:chOff x="2941376" y="1051175"/>
                  <a:chExt cx="645789" cy="384975"/>
                </a:xfrm>
              </p:grpSpPr>
              <p:pic>
                <p:nvPicPr>
                  <p:cNvPr id="2579" name="Google Shape;2579;p158" descr="clipped result image"/>
                  <p:cNvPicPr preferRelativeResize="0"/>
                  <p:nvPr/>
                </p:nvPicPr>
                <p:blipFill rotWithShape="1">
                  <a:blip r:embed="rId26">
                    <a:alphaModFix/>
                  </a:blip>
                  <a:srcRect/>
                  <a:stretch/>
                </p:blipFill>
                <p:spPr>
                  <a:xfrm>
                    <a:off x="2952750" y="1051175"/>
                    <a:ext cx="634415" cy="280200"/>
                  </a:xfrm>
                  <a:prstGeom prst="rect">
                    <a:avLst/>
                  </a:prstGeom>
                  <a:noFill/>
                  <a:ln>
                    <a:noFill/>
                  </a:ln>
                  <a:effectLst>
                    <a:outerShdw blurRad="57150" dist="19050" dir="5400000" algn="bl" rotWithShape="0">
                      <a:srgbClr val="000000">
                        <a:alpha val="49800"/>
                      </a:srgbClr>
                    </a:outerShdw>
                  </a:effectLst>
                </p:spPr>
              </p:pic>
              <p:pic>
                <p:nvPicPr>
                  <p:cNvPr id="2580" name="Google Shape;2580;p158"/>
                  <p:cNvPicPr preferRelativeResize="0"/>
                  <p:nvPr/>
                </p:nvPicPr>
                <p:blipFill rotWithShape="1">
                  <a:blip r:embed="rId22">
                    <a:alphaModFix/>
                  </a:blip>
                  <a:srcRect/>
                  <a:stretch/>
                </p:blipFill>
                <p:spPr>
                  <a:xfrm>
                    <a:off x="2941376" y="1283750"/>
                    <a:ext cx="212314" cy="152400"/>
                  </a:xfrm>
                  <a:prstGeom prst="rect">
                    <a:avLst/>
                  </a:prstGeom>
                  <a:noFill/>
                  <a:ln>
                    <a:noFill/>
                  </a:ln>
                  <a:effectLst>
                    <a:outerShdw blurRad="57150" dist="19050" dir="5400000" algn="bl" rotWithShape="0">
                      <a:srgbClr val="000000">
                        <a:alpha val="49800"/>
                      </a:srgbClr>
                    </a:outerShdw>
                  </a:effectLst>
                </p:spPr>
              </p:pic>
              <p:pic>
                <p:nvPicPr>
                  <p:cNvPr id="2581" name="Google Shape;2581;p158"/>
                  <p:cNvPicPr preferRelativeResize="0"/>
                  <p:nvPr/>
                </p:nvPicPr>
                <p:blipFill rotWithShape="1">
                  <a:blip r:embed="rId22">
                    <a:alphaModFix/>
                  </a:blip>
                  <a:srcRect/>
                  <a:stretch/>
                </p:blipFill>
                <p:spPr>
                  <a:xfrm>
                    <a:off x="3374851" y="1276475"/>
                    <a:ext cx="212314" cy="152400"/>
                  </a:xfrm>
                  <a:prstGeom prst="rect">
                    <a:avLst/>
                  </a:prstGeom>
                  <a:noFill/>
                  <a:ln>
                    <a:noFill/>
                  </a:ln>
                  <a:effectLst>
                    <a:outerShdw blurRad="57150" dist="19050" dir="5400000" algn="bl" rotWithShape="0">
                      <a:srgbClr val="000000">
                        <a:alpha val="49800"/>
                      </a:srgbClr>
                    </a:outerShdw>
                  </a:effectLst>
                </p:spPr>
              </p:pic>
            </p:grpSp>
          </p:grpSp>
        </p:grpSp>
      </p:grpSp>
      <p:sp>
        <p:nvSpPr>
          <p:cNvPr id="2582" name="Google Shape;2582;p158"/>
          <p:cNvSpPr/>
          <p:nvPr/>
        </p:nvSpPr>
        <p:spPr>
          <a:xfrm>
            <a:off x="8243950" y="3768584"/>
            <a:ext cx="842100" cy="411300"/>
          </a:xfrm>
          <a:prstGeom prst="wedgeRectCallout">
            <a:avLst>
              <a:gd name="adj1" fmla="val -61626"/>
              <a:gd name="adj2" fmla="val 6901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Go lantern!</a:t>
            </a:r>
            <a:endParaRPr sz="1200"/>
          </a:p>
        </p:txBody>
      </p:sp>
      <p:sp>
        <p:nvSpPr>
          <p:cNvPr id="2583" name="Google Shape;2583;p158"/>
          <p:cNvSpPr txBox="1"/>
          <p:nvPr/>
        </p:nvSpPr>
        <p:spPr>
          <a:xfrm>
            <a:off x="2713299" y="47445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donepezil</a:t>
            </a:r>
            <a:endParaRPr sz="1300" b="1"/>
          </a:p>
        </p:txBody>
      </p:sp>
      <p:sp>
        <p:nvSpPr>
          <p:cNvPr id="2584" name="Google Shape;2584;p158"/>
          <p:cNvSpPr txBox="1"/>
          <p:nvPr/>
        </p:nvSpPr>
        <p:spPr>
          <a:xfrm>
            <a:off x="3701799" y="3714050"/>
            <a:ext cx="9501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“Donnie Pez”</a:t>
            </a:r>
            <a:endParaRPr sz="1300"/>
          </a:p>
        </p:txBody>
      </p:sp>
      <p:sp>
        <p:nvSpPr>
          <p:cNvPr id="2585" name="Google Shape;2585;p158"/>
          <p:cNvSpPr txBox="1"/>
          <p:nvPr/>
        </p:nvSpPr>
        <p:spPr>
          <a:xfrm>
            <a:off x="5195949" y="467495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rivastigmine </a:t>
            </a:r>
            <a:endParaRPr sz="1300" b="1"/>
          </a:p>
        </p:txBody>
      </p:sp>
      <p:sp>
        <p:nvSpPr>
          <p:cNvPr id="2586" name="Google Shape;2586;p158"/>
          <p:cNvSpPr txBox="1"/>
          <p:nvPr/>
        </p:nvSpPr>
        <p:spPr>
          <a:xfrm>
            <a:off x="4834449" y="28688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“river”stigmine</a:t>
            </a:r>
            <a:endParaRPr sz="1300"/>
          </a:p>
        </p:txBody>
      </p:sp>
      <p:sp>
        <p:nvSpPr>
          <p:cNvPr id="2587" name="Google Shape;2587;p158"/>
          <p:cNvSpPr txBox="1"/>
          <p:nvPr/>
        </p:nvSpPr>
        <p:spPr>
          <a:xfrm>
            <a:off x="7036186" y="467495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galantamine</a:t>
            </a:r>
            <a:endParaRPr sz="1300" b="1"/>
          </a:p>
        </p:txBody>
      </p:sp>
      <p:sp>
        <p:nvSpPr>
          <p:cNvPr id="2588" name="Google Shape;2588;p158"/>
          <p:cNvSpPr txBox="1"/>
          <p:nvPr/>
        </p:nvSpPr>
        <p:spPr>
          <a:xfrm>
            <a:off x="90040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2500" b="1"/>
              <a:t>Cholinergics (muscarinics) - everything wet</a:t>
            </a:r>
            <a:endParaRPr sz="250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pic>
        <p:nvPicPr>
          <p:cNvPr id="2593" name="Google Shape;2593;p159"/>
          <p:cNvPicPr preferRelativeResize="0"/>
          <p:nvPr/>
        </p:nvPicPr>
        <p:blipFill rotWithShape="1">
          <a:blip r:embed="rId3">
            <a:alphaModFix/>
          </a:blip>
          <a:srcRect l="11244" t="11199" r="24760" b="11776"/>
          <a:stretch/>
        </p:blipFill>
        <p:spPr>
          <a:xfrm>
            <a:off x="4451625" y="907838"/>
            <a:ext cx="4477726" cy="3727076"/>
          </a:xfrm>
          <a:prstGeom prst="rect">
            <a:avLst/>
          </a:prstGeom>
          <a:noFill/>
          <a:ln>
            <a:noFill/>
          </a:ln>
        </p:spPr>
      </p:pic>
      <p:pic>
        <p:nvPicPr>
          <p:cNvPr id="2594" name="Google Shape;2594;p159"/>
          <p:cNvPicPr preferRelativeResize="0"/>
          <p:nvPr/>
        </p:nvPicPr>
        <p:blipFill rotWithShape="1">
          <a:blip r:embed="rId3">
            <a:alphaModFix/>
          </a:blip>
          <a:srcRect l="80150" t="18325" r="5762" b="42988"/>
          <a:stretch/>
        </p:blipFill>
        <p:spPr>
          <a:xfrm>
            <a:off x="7787025" y="2727925"/>
            <a:ext cx="985624" cy="1871876"/>
          </a:xfrm>
          <a:prstGeom prst="rect">
            <a:avLst/>
          </a:prstGeom>
          <a:noFill/>
          <a:ln>
            <a:noFill/>
          </a:ln>
        </p:spPr>
      </p:pic>
      <p:sp>
        <p:nvSpPr>
          <p:cNvPr id="2595" name="Google Shape;2595;p159"/>
          <p:cNvSpPr txBox="1"/>
          <p:nvPr/>
        </p:nvSpPr>
        <p:spPr>
          <a:xfrm>
            <a:off x="349975" y="157675"/>
            <a:ext cx="76197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Mild cognitive impairment  &amp; early Alzheimer’s involves loss of cholinergic neurons</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pic>
        <p:nvPicPr>
          <p:cNvPr id="2596" name="Google Shape;2596;p159"/>
          <p:cNvPicPr preferRelativeResize="0"/>
          <p:nvPr/>
        </p:nvPicPr>
        <p:blipFill>
          <a:blip r:embed="rId4">
            <a:alphaModFix/>
          </a:blip>
          <a:stretch>
            <a:fillRect/>
          </a:stretch>
        </p:blipFill>
        <p:spPr>
          <a:xfrm>
            <a:off x="191550" y="851400"/>
            <a:ext cx="4146825" cy="3015189"/>
          </a:xfrm>
          <a:prstGeom prst="rect">
            <a:avLst/>
          </a:prstGeom>
          <a:noFill/>
          <a:ln>
            <a:noFill/>
          </a:ln>
        </p:spPr>
      </p:pic>
      <p:sp>
        <p:nvSpPr>
          <p:cNvPr id="2597" name="Google Shape;2597;p159"/>
          <p:cNvSpPr txBox="1"/>
          <p:nvPr/>
        </p:nvSpPr>
        <p:spPr>
          <a:xfrm>
            <a:off x="349975" y="3808700"/>
            <a:ext cx="3507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300">
                <a:solidFill>
                  <a:schemeClr val="dk1"/>
                </a:solidFill>
              </a:rPr>
              <a:t>Cholinergic projects from the basal forebrain</a:t>
            </a:r>
            <a:endParaRPr sz="13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700"/>
          </a:p>
        </p:txBody>
      </p:sp>
      <p:sp>
        <p:nvSpPr>
          <p:cNvPr id="2598" name="Google Shape;2598;p159"/>
          <p:cNvSpPr txBox="1"/>
          <p:nvPr/>
        </p:nvSpPr>
        <p:spPr>
          <a:xfrm>
            <a:off x="273950" y="4848800"/>
            <a:ext cx="7032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100">
                <a:solidFill>
                  <a:schemeClr val="dk1"/>
                </a:solidFill>
              </a:rPr>
              <a:t>Stahl’s Essential Psychopharmacology</a:t>
            </a:r>
            <a:endParaRPr sz="11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50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602"/>
        <p:cNvGrpSpPr/>
        <p:nvPr/>
      </p:nvGrpSpPr>
      <p:grpSpPr>
        <a:xfrm>
          <a:off x="0" y="0"/>
          <a:ext cx="0" cy="0"/>
          <a:chOff x="0" y="0"/>
          <a:chExt cx="0" cy="0"/>
        </a:xfrm>
      </p:grpSpPr>
      <p:sp>
        <p:nvSpPr>
          <p:cNvPr id="2603" name="Google Shape;2603;p160"/>
          <p:cNvSpPr/>
          <p:nvPr/>
        </p:nvSpPr>
        <p:spPr>
          <a:xfrm>
            <a:off x="3273000" y="1021375"/>
            <a:ext cx="1831200" cy="549900"/>
          </a:xfrm>
          <a:prstGeom prst="wedgeRoundRectCallout">
            <a:avLst>
              <a:gd name="adj1" fmla="val 52146"/>
              <a:gd name="adj2" fmla="val 108138"/>
              <a:gd name="adj3" fmla="val 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4" name="Google Shape;2604;p160"/>
          <p:cNvSpPr txBox="1"/>
          <p:nvPr/>
        </p:nvSpPr>
        <p:spPr>
          <a:xfrm>
            <a:off x="7387145" y="28295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#98</a:t>
            </a:r>
            <a:endParaRPr sz="1600"/>
          </a:p>
          <a:p>
            <a:pPr marL="0" marR="0" lvl="0" indent="0" algn="l" rtl="0">
              <a:lnSpc>
                <a:spcPct val="100000"/>
              </a:lnSpc>
              <a:spcBef>
                <a:spcPts val="0"/>
              </a:spcBef>
              <a:spcAft>
                <a:spcPts val="0"/>
              </a:spcAft>
              <a:buClr>
                <a:schemeClr val="dk1"/>
              </a:buClr>
              <a:buSzPts val="1100"/>
              <a:buFont typeface="Arial"/>
              <a:buNone/>
            </a:pPr>
            <a:r>
              <a:rPr lang="en" sz="1600"/>
              <a:t>1996</a:t>
            </a:r>
            <a:endParaRPr sz="1600"/>
          </a:p>
          <a:p>
            <a:pPr marL="0" marR="0" lvl="0" indent="0" algn="l" rtl="0">
              <a:lnSpc>
                <a:spcPct val="100000"/>
              </a:lnSpc>
              <a:spcBef>
                <a:spcPts val="0"/>
              </a:spcBef>
              <a:spcAft>
                <a:spcPts val="0"/>
              </a:spcAft>
              <a:buClr>
                <a:schemeClr val="dk1"/>
              </a:buClr>
              <a:buSzPts val="1100"/>
              <a:buFont typeface="Arial"/>
              <a:buNone/>
            </a:pPr>
            <a:r>
              <a:rPr lang="en" sz="1600"/>
              <a:t>$7–$158</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2605" name="Google Shape;2605;p160"/>
          <p:cNvSpPr txBox="1"/>
          <p:nvPr/>
        </p:nvSpPr>
        <p:spPr>
          <a:xfrm>
            <a:off x="8222998" y="36695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2606" name="Google Shape;2606;p160"/>
          <p:cNvCxnSpPr/>
          <p:nvPr/>
        </p:nvCxnSpPr>
        <p:spPr>
          <a:xfrm>
            <a:off x="66580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2607" name="Google Shape;2607;p160"/>
          <p:cNvSpPr txBox="1"/>
          <p:nvPr/>
        </p:nvSpPr>
        <p:spPr>
          <a:xfrm>
            <a:off x="257175" y="123314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Cholinergic drug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Cholinesterase inhibitor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608" name="Google Shape;2608;p160"/>
          <p:cNvSpPr txBox="1"/>
          <p:nvPr/>
        </p:nvSpPr>
        <p:spPr>
          <a:xfrm>
            <a:off x="247650" y="190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(ARICEPT)</a:t>
            </a:r>
            <a:endParaRPr sz="18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 don ep e zil / AIR e cept</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“Donnie Pez is Air except” </a:t>
            </a:r>
            <a:endParaRPr sz="16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(for an Alzheimer’s brain)</a:t>
            </a:r>
            <a:endParaRPr sz="2200"/>
          </a:p>
        </p:txBody>
      </p:sp>
      <p:sp>
        <p:nvSpPr>
          <p:cNvPr id="2609" name="Google Shape;2609;p160"/>
          <p:cNvSpPr txBox="1"/>
          <p:nvPr/>
        </p:nvSpPr>
        <p:spPr>
          <a:xfrm>
            <a:off x="211476" y="2150500"/>
            <a:ext cx="4032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Alzheimer’s dementia:</a:t>
            </a:r>
            <a:endParaRPr>
              <a:solidFill>
                <a:schemeClr val="dk1"/>
              </a:solidFill>
            </a:endParaRPr>
          </a:p>
          <a:p>
            <a:pPr marL="0" lvl="0" indent="457200" algn="l" rtl="0">
              <a:spcBef>
                <a:spcPts val="0"/>
              </a:spcBef>
              <a:spcAft>
                <a:spcPts val="0"/>
              </a:spcAft>
              <a:buClr>
                <a:schemeClr val="dk1"/>
              </a:buClr>
              <a:buSzPts val="1100"/>
              <a:buFont typeface="Arial"/>
              <a:buNone/>
            </a:pPr>
            <a:r>
              <a:rPr lang="en">
                <a:solidFill>
                  <a:schemeClr val="dk1"/>
                </a:solidFill>
              </a:rPr>
              <a:t>➤ mild–moderate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moderate–severe</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grpSp>
        <p:nvGrpSpPr>
          <p:cNvPr id="2610" name="Google Shape;2610;p160"/>
          <p:cNvGrpSpPr/>
          <p:nvPr/>
        </p:nvGrpSpPr>
        <p:grpSpPr>
          <a:xfrm>
            <a:off x="3357384" y="326690"/>
            <a:ext cx="3630516" cy="4385855"/>
            <a:chOff x="4407770" y="1107440"/>
            <a:chExt cx="2501733" cy="3022227"/>
          </a:xfrm>
        </p:grpSpPr>
        <p:sp>
          <p:nvSpPr>
            <p:cNvPr id="2611" name="Google Shape;2611;p160"/>
            <p:cNvSpPr txBox="1"/>
            <p:nvPr/>
          </p:nvSpPr>
          <p:spPr>
            <a:xfrm>
              <a:off x="4407770" y="1609942"/>
              <a:ext cx="15906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I have one of the great memories of all time.</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cxnSp>
          <p:nvCxnSpPr>
            <p:cNvPr id="2612" name="Google Shape;2612;p160"/>
            <p:cNvCxnSpPr/>
            <p:nvPr/>
          </p:nvCxnSpPr>
          <p:spPr>
            <a:xfrm flipH="1">
              <a:off x="5986978" y="1335276"/>
              <a:ext cx="11400" cy="178500"/>
            </a:xfrm>
            <a:prstGeom prst="straightConnector1">
              <a:avLst/>
            </a:prstGeom>
            <a:noFill/>
            <a:ln w="9525" cap="flat" cmpd="sng">
              <a:solidFill>
                <a:srgbClr val="595959"/>
              </a:solidFill>
              <a:prstDash val="solid"/>
              <a:round/>
              <a:headEnd type="none" w="sm" len="sm"/>
              <a:tailEnd type="triangle" w="med" len="med"/>
            </a:ln>
          </p:spPr>
        </p:cxnSp>
        <p:sp>
          <p:nvSpPr>
            <p:cNvPr id="2613" name="Google Shape;2613;p160"/>
            <p:cNvSpPr txBox="1"/>
            <p:nvPr/>
          </p:nvSpPr>
          <p:spPr>
            <a:xfrm>
              <a:off x="4823603" y="1107440"/>
              <a:ext cx="20859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“Air” in Alzheimer’s patient’s brain</a:t>
              </a:r>
              <a:endParaRPr sz="1200" b="0" i="0" u="none" strike="noStrike" cap="none">
                <a:solidFill>
                  <a:srgbClr val="000000"/>
                </a:solidFill>
                <a:latin typeface="Arial"/>
                <a:ea typeface="Arial"/>
                <a:cs typeface="Arial"/>
                <a:sym typeface="Arial"/>
              </a:endParaRPr>
            </a:p>
          </p:txBody>
        </p:sp>
        <p:grpSp>
          <p:nvGrpSpPr>
            <p:cNvPr id="2614" name="Google Shape;2614;p160"/>
            <p:cNvGrpSpPr/>
            <p:nvPr/>
          </p:nvGrpSpPr>
          <p:grpSpPr>
            <a:xfrm>
              <a:off x="5696235" y="2555670"/>
              <a:ext cx="520598" cy="1573997"/>
              <a:chOff x="-1149931" y="4370966"/>
              <a:chExt cx="1219200" cy="3686175"/>
            </a:xfrm>
          </p:grpSpPr>
          <p:pic>
            <p:nvPicPr>
              <p:cNvPr id="2615" name="Google Shape;2615;p160"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2616" name="Google Shape;2616;p160"/>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2617" name="Google Shape;2617;p160"/>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2618" name="Google Shape;2618;p160"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pic>
        <p:nvPicPr>
          <p:cNvPr id="2619" name="Google Shape;2619;p160" descr="Resultado de imagen para aricept structure"/>
          <p:cNvPicPr preferRelativeResize="0"/>
          <p:nvPr/>
        </p:nvPicPr>
        <p:blipFill rotWithShape="1">
          <a:blip r:embed="rId7">
            <a:alphaModFix/>
          </a:blip>
          <a:srcRect/>
          <a:stretch/>
        </p:blipFill>
        <p:spPr>
          <a:xfrm>
            <a:off x="6843592" y="1805643"/>
            <a:ext cx="2061753" cy="806612"/>
          </a:xfrm>
          <a:prstGeom prst="rect">
            <a:avLst/>
          </a:prstGeom>
          <a:noFill/>
          <a:ln>
            <a:noFill/>
          </a:ln>
        </p:spPr>
      </p:pic>
      <p:pic>
        <p:nvPicPr>
          <p:cNvPr id="2620" name="Google Shape;2620;p160" descr="clipped result image"/>
          <p:cNvPicPr preferRelativeResize="0"/>
          <p:nvPr/>
        </p:nvPicPr>
        <p:blipFill rotWithShape="1">
          <a:blip r:embed="rId8">
            <a:alphaModFix/>
          </a:blip>
          <a:srcRect/>
          <a:stretch/>
        </p:blipFill>
        <p:spPr>
          <a:xfrm>
            <a:off x="7445301" y="3892049"/>
            <a:ext cx="653772" cy="658800"/>
          </a:xfrm>
          <a:prstGeom prst="rect">
            <a:avLst/>
          </a:prstGeom>
          <a:noFill/>
          <a:ln>
            <a:noFill/>
          </a:ln>
          <a:effectLst>
            <a:outerShdw blurRad="14288" dist="9525" dir="4140000" algn="bl" rotWithShape="0">
              <a:srgbClr val="000000">
                <a:alpha val="39000"/>
              </a:srgbClr>
            </a:outerShdw>
          </a:effec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2625" name="Google Shape;2625;p161"/>
          <p:cNvSpPr txBox="1"/>
          <p:nvPr/>
        </p:nvSpPr>
        <p:spPr>
          <a:xfrm>
            <a:off x="2380250" y="251350"/>
            <a:ext cx="35334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u="sng">
                <a:solidFill>
                  <a:schemeClr val="dk1"/>
                </a:solidFill>
              </a:rPr>
              <a:t>Side effects (10% dropout)</a:t>
            </a:r>
            <a:endParaRPr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cholinergic effects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nausea, vomiting, diarrhea</a:t>
            </a:r>
            <a:endParaRPr>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(generally lasting ~2 weeks)</a:t>
            </a:r>
            <a:endParaRPr sz="11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bradycardia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5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sp>
        <p:nvSpPr>
          <p:cNvPr id="2626" name="Google Shape;2626;p161"/>
          <p:cNvSpPr txBox="1"/>
          <p:nvPr/>
        </p:nvSpPr>
        <p:spPr>
          <a:xfrm>
            <a:off x="323850" y="190325"/>
            <a:ext cx="1419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2627" name="Google Shape;2627;p161"/>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2628" name="Google Shape;2628;p161"/>
          <p:cNvSpPr txBox="1"/>
          <p:nvPr/>
        </p:nvSpPr>
        <p:spPr>
          <a:xfrm>
            <a:off x="6127153" y="45432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2629" name="Google Shape;2629;p161"/>
          <p:cNvGrpSpPr/>
          <p:nvPr/>
        </p:nvGrpSpPr>
        <p:grpSpPr>
          <a:xfrm>
            <a:off x="574050" y="972008"/>
            <a:ext cx="797737" cy="2563658"/>
            <a:chOff x="5639200" y="1566008"/>
            <a:chExt cx="797737" cy="2563658"/>
          </a:xfrm>
        </p:grpSpPr>
        <p:grpSp>
          <p:nvGrpSpPr>
            <p:cNvPr id="2630" name="Google Shape;2630;p161"/>
            <p:cNvGrpSpPr/>
            <p:nvPr/>
          </p:nvGrpSpPr>
          <p:grpSpPr>
            <a:xfrm>
              <a:off x="5696235" y="2555670"/>
              <a:ext cx="520598" cy="1573997"/>
              <a:chOff x="-1149931" y="4370966"/>
              <a:chExt cx="1219200" cy="3686175"/>
            </a:xfrm>
          </p:grpSpPr>
          <p:pic>
            <p:nvPicPr>
              <p:cNvPr id="2631" name="Google Shape;2631;p161"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2632" name="Google Shape;2632;p161"/>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2633" name="Google Shape;2633;p161"/>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2634" name="Google Shape;2634;p161"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2635" name="Google Shape;2635;p161"/>
          <p:cNvGrpSpPr/>
          <p:nvPr/>
        </p:nvGrpSpPr>
        <p:grpSpPr>
          <a:xfrm flipH="1">
            <a:off x="6300626" y="3534494"/>
            <a:ext cx="987760" cy="1008724"/>
            <a:chOff x="3789639" y="3815563"/>
            <a:chExt cx="1038108" cy="1069017"/>
          </a:xfrm>
        </p:grpSpPr>
        <p:pic>
          <p:nvPicPr>
            <p:cNvPr id="2636" name="Google Shape;2636;p161"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2637" name="Google Shape;2637;p161"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2638" name="Google Shape;2638;p161"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2639" name="Google Shape;2639;p161"/>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2640" name="Google Shape;2640;p161"/>
          <p:cNvGrpSpPr/>
          <p:nvPr/>
        </p:nvGrpSpPr>
        <p:grpSpPr>
          <a:xfrm>
            <a:off x="7777143" y="3650443"/>
            <a:ext cx="807497" cy="658746"/>
            <a:chOff x="6590223" y="3176875"/>
            <a:chExt cx="2007200" cy="1637450"/>
          </a:xfrm>
        </p:grpSpPr>
        <p:pic>
          <p:nvPicPr>
            <p:cNvPr id="2641" name="Google Shape;2641;p161"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2642" name="Google Shape;2642;p161"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2643" name="Google Shape;2643;p161"/>
          <p:cNvSpPr txBox="1"/>
          <p:nvPr/>
        </p:nvSpPr>
        <p:spPr>
          <a:xfrm>
            <a:off x="7663381" y="43833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grpSp>
        <p:nvGrpSpPr>
          <p:cNvPr id="2644" name="Google Shape;2644;p161"/>
          <p:cNvGrpSpPr/>
          <p:nvPr/>
        </p:nvGrpSpPr>
        <p:grpSpPr>
          <a:xfrm>
            <a:off x="2472300" y="935604"/>
            <a:ext cx="2175009" cy="432641"/>
            <a:chOff x="4892286" y="977880"/>
            <a:chExt cx="5554159" cy="1104803"/>
          </a:xfrm>
        </p:grpSpPr>
        <p:grpSp>
          <p:nvGrpSpPr>
            <p:cNvPr id="2645" name="Google Shape;2645;p161"/>
            <p:cNvGrpSpPr/>
            <p:nvPr/>
          </p:nvGrpSpPr>
          <p:grpSpPr>
            <a:xfrm>
              <a:off x="4892286" y="1152953"/>
              <a:ext cx="5554159" cy="929730"/>
              <a:chOff x="4445344" y="1292236"/>
              <a:chExt cx="5554159" cy="929730"/>
            </a:xfrm>
          </p:grpSpPr>
          <p:pic>
            <p:nvPicPr>
              <p:cNvPr id="2646" name="Google Shape;2646;p161" descr="A cup of coffee&#10;&#10;Description automatically generated"/>
              <p:cNvPicPr preferRelativeResize="0"/>
              <p:nvPr/>
            </p:nvPicPr>
            <p:blipFill rotWithShape="1">
              <a:blip r:embed="rId13">
                <a:alphaModFix/>
              </a:blip>
              <a:srcRect r="39693"/>
              <a:stretch/>
            </p:blipFill>
            <p:spPr>
              <a:xfrm>
                <a:off x="4445344" y="1318077"/>
                <a:ext cx="2622318" cy="903889"/>
              </a:xfrm>
              <a:prstGeom prst="rect">
                <a:avLst/>
              </a:prstGeom>
              <a:noFill/>
              <a:ln>
                <a:noFill/>
              </a:ln>
            </p:spPr>
          </p:pic>
          <p:grpSp>
            <p:nvGrpSpPr>
              <p:cNvPr id="2647" name="Google Shape;2647;p161"/>
              <p:cNvGrpSpPr/>
              <p:nvPr/>
            </p:nvGrpSpPr>
            <p:grpSpPr>
              <a:xfrm>
                <a:off x="7066087" y="1309939"/>
                <a:ext cx="2635379" cy="909730"/>
                <a:chOff x="6598810" y="1342565"/>
                <a:chExt cx="2635379" cy="909730"/>
              </a:xfrm>
            </p:grpSpPr>
            <p:pic>
              <p:nvPicPr>
                <p:cNvPr id="2648" name="Google Shape;2648;p161" descr="A cup of coffee&#10;&#10;Description automatically generated"/>
                <p:cNvPicPr preferRelativeResize="0"/>
                <p:nvPr/>
              </p:nvPicPr>
              <p:blipFill rotWithShape="1">
                <a:blip r:embed="rId13">
                  <a:alphaModFix/>
                </a:blip>
                <a:srcRect l="60238"/>
                <a:stretch/>
              </p:blipFill>
              <p:spPr>
                <a:xfrm>
                  <a:off x="7505175" y="1348406"/>
                  <a:ext cx="1729014" cy="903889"/>
                </a:xfrm>
                <a:prstGeom prst="rect">
                  <a:avLst/>
                </a:prstGeom>
                <a:noFill/>
                <a:ln>
                  <a:noFill/>
                </a:ln>
              </p:spPr>
            </p:pic>
            <p:pic>
              <p:nvPicPr>
                <p:cNvPr id="2649" name="Google Shape;2649;p161" descr="A cup of coffee&#10;&#10;Description automatically generated"/>
                <p:cNvPicPr preferRelativeResize="0"/>
                <p:nvPr/>
              </p:nvPicPr>
              <p:blipFill rotWithShape="1">
                <a:blip r:embed="rId14">
                  <a:alphaModFix/>
                </a:blip>
                <a:srcRect l="60237" r="19881"/>
                <a:stretch/>
              </p:blipFill>
              <p:spPr>
                <a:xfrm>
                  <a:off x="6598810" y="1342565"/>
                  <a:ext cx="864506" cy="903889"/>
                </a:xfrm>
                <a:prstGeom prst="rect">
                  <a:avLst/>
                </a:prstGeom>
                <a:noFill/>
                <a:ln>
                  <a:noFill/>
                </a:ln>
              </p:spPr>
            </p:pic>
          </p:grpSp>
          <p:sp>
            <p:nvSpPr>
              <p:cNvPr id="2650" name="Google Shape;2650;p161"/>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2651" name="Google Shape;2651;p161"/>
            <p:cNvGrpSpPr/>
            <p:nvPr/>
          </p:nvGrpSpPr>
          <p:grpSpPr>
            <a:xfrm>
              <a:off x="5175092" y="977880"/>
              <a:ext cx="4765253" cy="377745"/>
              <a:chOff x="5175092" y="977880"/>
              <a:chExt cx="4765253" cy="377745"/>
            </a:xfrm>
          </p:grpSpPr>
          <p:pic>
            <p:nvPicPr>
              <p:cNvPr id="2652" name="Google Shape;2652;p161" descr="A person looking at the camera&#10;&#10;Description automatically generated"/>
              <p:cNvPicPr preferRelativeResize="0"/>
              <p:nvPr/>
            </p:nvPicPr>
            <p:blipFill rotWithShape="1">
              <a:blip r:embed="rId15">
                <a:alphaModFix/>
              </a:blip>
              <a:srcRect/>
              <a:stretch/>
            </p:blipFill>
            <p:spPr>
              <a:xfrm>
                <a:off x="7787461" y="977880"/>
                <a:ext cx="334969" cy="364684"/>
              </a:xfrm>
              <a:prstGeom prst="rect">
                <a:avLst/>
              </a:prstGeom>
              <a:noFill/>
              <a:ln>
                <a:noFill/>
              </a:ln>
            </p:spPr>
          </p:pic>
          <p:pic>
            <p:nvPicPr>
              <p:cNvPr id="2653" name="Google Shape;2653;p161" descr="A person smiling for the camera&#10;&#10;Description automatically generated"/>
              <p:cNvPicPr preferRelativeResize="0"/>
              <p:nvPr/>
            </p:nvPicPr>
            <p:blipFill rotWithShape="1">
              <a:blip r:embed="rId16">
                <a:alphaModFix/>
              </a:blip>
              <a:srcRect/>
              <a:stretch/>
            </p:blipFill>
            <p:spPr>
              <a:xfrm>
                <a:off x="9627667" y="1012649"/>
                <a:ext cx="312678" cy="331253"/>
              </a:xfrm>
              <a:prstGeom prst="rect">
                <a:avLst/>
              </a:prstGeom>
              <a:noFill/>
              <a:ln>
                <a:noFill/>
              </a:ln>
            </p:spPr>
          </p:pic>
          <p:pic>
            <p:nvPicPr>
              <p:cNvPr id="2654" name="Google Shape;2654;p161" descr="A person smiling for the camera&#10;&#10;Description automatically generated"/>
              <p:cNvPicPr preferRelativeResize="0"/>
              <p:nvPr/>
            </p:nvPicPr>
            <p:blipFill rotWithShape="1">
              <a:blip r:embed="rId17">
                <a:alphaModFix/>
              </a:blip>
              <a:srcRect/>
              <a:stretch/>
            </p:blipFill>
            <p:spPr>
              <a:xfrm>
                <a:off x="8683990" y="981192"/>
                <a:ext cx="396265" cy="362211"/>
              </a:xfrm>
              <a:prstGeom prst="rect">
                <a:avLst/>
              </a:prstGeom>
              <a:noFill/>
              <a:ln>
                <a:noFill/>
              </a:ln>
            </p:spPr>
          </p:pic>
          <p:pic>
            <p:nvPicPr>
              <p:cNvPr id="2655" name="Google Shape;2655;p161" descr="A picture containing person, dancer, indoor&#10;&#10;Description automatically generated"/>
              <p:cNvPicPr preferRelativeResize="0"/>
              <p:nvPr/>
            </p:nvPicPr>
            <p:blipFill rotWithShape="1">
              <a:blip r:embed="rId18">
                <a:alphaModFix/>
              </a:blip>
              <a:srcRect/>
              <a:stretch/>
            </p:blipFill>
            <p:spPr>
              <a:xfrm>
                <a:off x="6905578" y="1029726"/>
                <a:ext cx="325899" cy="325899"/>
              </a:xfrm>
              <a:prstGeom prst="rect">
                <a:avLst/>
              </a:prstGeom>
              <a:noFill/>
              <a:ln>
                <a:noFill/>
              </a:ln>
            </p:spPr>
          </p:pic>
          <p:pic>
            <p:nvPicPr>
              <p:cNvPr id="2656" name="Google Shape;2656;p161" descr="A close up of a person&#10;&#10;Description automatically generated"/>
              <p:cNvPicPr preferRelativeResize="0"/>
              <p:nvPr/>
            </p:nvPicPr>
            <p:blipFill rotWithShape="1">
              <a:blip r:embed="rId19">
                <a:alphaModFix/>
              </a:blip>
              <a:srcRect/>
              <a:stretch/>
            </p:blipFill>
            <p:spPr>
              <a:xfrm>
                <a:off x="5997088" y="1003884"/>
                <a:ext cx="371499" cy="349828"/>
              </a:xfrm>
              <a:prstGeom prst="rect">
                <a:avLst/>
              </a:prstGeom>
              <a:noFill/>
              <a:ln>
                <a:noFill/>
              </a:ln>
            </p:spPr>
          </p:pic>
          <p:pic>
            <p:nvPicPr>
              <p:cNvPr id="2657" name="Google Shape;2657;p161" descr="A close up of a person smiling for the camera&#10;&#10;Description automatically generated"/>
              <p:cNvPicPr preferRelativeResize="0"/>
              <p:nvPr/>
            </p:nvPicPr>
            <p:blipFill rotWithShape="1">
              <a:blip r:embed="rId20">
                <a:alphaModFix/>
              </a:blip>
              <a:srcRect/>
              <a:stretch/>
            </p:blipFill>
            <p:spPr>
              <a:xfrm>
                <a:off x="5175092" y="979861"/>
                <a:ext cx="278292" cy="375694"/>
              </a:xfrm>
              <a:prstGeom prst="rect">
                <a:avLst/>
              </a:prstGeom>
              <a:noFill/>
              <a:ln>
                <a:noFill/>
              </a:ln>
            </p:spPr>
          </p:pic>
        </p:grpSp>
      </p:grpSp>
      <p:sp>
        <p:nvSpPr>
          <p:cNvPr id="2658" name="Google Shape;2658;p161"/>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2659" name="Google Shape;2659;p161" descr="clipped result image"/>
          <p:cNvPicPr preferRelativeResize="0"/>
          <p:nvPr/>
        </p:nvPicPr>
        <p:blipFill rotWithShape="1">
          <a:blip r:embed="rId21">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
        <p:nvSpPr>
          <p:cNvPr id="2660" name="Google Shape;2660;p161"/>
          <p:cNvSpPr txBox="1"/>
          <p:nvPr/>
        </p:nvSpPr>
        <p:spPr>
          <a:xfrm>
            <a:off x="6069900" y="251350"/>
            <a:ext cx="28725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7"/>
          <p:cNvPicPr preferRelativeResize="0"/>
          <p:nvPr/>
        </p:nvPicPr>
        <p:blipFill>
          <a:blip r:embed="rId3">
            <a:alphaModFix/>
          </a:blip>
          <a:stretch>
            <a:fillRect/>
          </a:stretch>
        </p:blipFill>
        <p:spPr>
          <a:xfrm>
            <a:off x="480425" y="896447"/>
            <a:ext cx="6287350" cy="3661475"/>
          </a:xfrm>
          <a:prstGeom prst="rect">
            <a:avLst/>
          </a:prstGeom>
          <a:noFill/>
          <a:ln>
            <a:noFill/>
          </a:ln>
        </p:spPr>
      </p:pic>
      <p:sp>
        <p:nvSpPr>
          <p:cNvPr id="176" name="Google Shape;176;p27"/>
          <p:cNvSpPr txBox="1"/>
          <p:nvPr/>
        </p:nvSpPr>
        <p:spPr>
          <a:xfrm>
            <a:off x="480425" y="239650"/>
            <a:ext cx="7757700" cy="5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50">
                <a:solidFill>
                  <a:srgbClr val="282828"/>
                </a:solidFill>
                <a:highlight>
                  <a:srgbClr val="FFFFFF"/>
                </a:highlight>
                <a:latin typeface="Georgia"/>
                <a:ea typeface="Georgia"/>
                <a:cs typeface="Georgia"/>
                <a:sym typeface="Georgia"/>
              </a:rPr>
              <a:t>Intercellular transmission of pathological amyloid-β (Aβ) and tau proteins.</a:t>
            </a:r>
            <a:r>
              <a:rPr lang="en" sz="850">
                <a:solidFill>
                  <a:srgbClr val="282828"/>
                </a:solidFill>
                <a:highlight>
                  <a:srgbClr val="FFFFFF"/>
                </a:highlight>
                <a:latin typeface="Georgia"/>
                <a:ea typeface="Georgia"/>
                <a:cs typeface="Georgia"/>
                <a:sym typeface="Georgia"/>
              </a:rPr>
              <a:t> </a:t>
            </a:r>
            <a:endParaRPr sz="850">
              <a:solidFill>
                <a:srgbClr val="282828"/>
              </a:solidFill>
              <a:highlight>
                <a:srgbClr val="FFFFFF"/>
              </a:highlight>
              <a:latin typeface="Georgia"/>
              <a:ea typeface="Georgia"/>
              <a:cs typeface="Georgia"/>
              <a:sym typeface="Georgia"/>
            </a:endParaRPr>
          </a:p>
          <a:p>
            <a:pPr marL="0" lvl="0" indent="0" algn="l" rtl="0">
              <a:spcBef>
                <a:spcPts val="0"/>
              </a:spcBef>
              <a:spcAft>
                <a:spcPts val="0"/>
              </a:spcAft>
              <a:buNone/>
            </a:pPr>
            <a:endParaRPr sz="1200"/>
          </a:p>
        </p:txBody>
      </p:sp>
      <p:sp>
        <p:nvSpPr>
          <p:cNvPr id="177" name="Google Shape;177;p27"/>
          <p:cNvSpPr txBox="1"/>
          <p:nvPr/>
        </p:nvSpPr>
        <p:spPr>
          <a:xfrm rot="727616">
            <a:off x="8043380" y="2435452"/>
            <a:ext cx="1790762" cy="4464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p>
        </p:txBody>
      </p:sp>
      <p:sp>
        <p:nvSpPr>
          <p:cNvPr id="178" name="Google Shape;178;p27"/>
          <p:cNvSpPr/>
          <p:nvPr/>
        </p:nvSpPr>
        <p:spPr>
          <a:xfrm>
            <a:off x="374450" y="4465225"/>
            <a:ext cx="3949500" cy="367500"/>
          </a:xfrm>
          <a:prstGeom prst="wedgeRectCallout">
            <a:avLst>
              <a:gd name="adj1" fmla="val 34973"/>
              <a:gd name="adj2" fmla="val -230714"/>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282828"/>
                </a:solidFill>
                <a:latin typeface="Georgia"/>
                <a:ea typeface="Georgia"/>
                <a:cs typeface="Georgia"/>
                <a:sym typeface="Georgia"/>
              </a:rPr>
              <a:t>(4) can be transferred </a:t>
            </a:r>
            <a:r>
              <a:rPr lang="en" sz="1350" i="1">
                <a:solidFill>
                  <a:srgbClr val="282828"/>
                </a:solidFill>
              </a:rPr>
              <a:t>via</a:t>
            </a:r>
            <a:r>
              <a:rPr lang="en" sz="1350">
                <a:solidFill>
                  <a:srgbClr val="282828"/>
                </a:solidFill>
                <a:latin typeface="Georgia"/>
                <a:ea typeface="Georgia"/>
                <a:cs typeface="Georgia"/>
                <a:sym typeface="Georgia"/>
              </a:rPr>
              <a:t> tunneling nanotubes.</a:t>
            </a:r>
            <a:endParaRPr/>
          </a:p>
        </p:txBody>
      </p:sp>
      <p:sp>
        <p:nvSpPr>
          <p:cNvPr id="179" name="Google Shape;179;p27"/>
          <p:cNvSpPr txBox="1"/>
          <p:nvPr/>
        </p:nvSpPr>
        <p:spPr>
          <a:xfrm>
            <a:off x="6977425" y="404100"/>
            <a:ext cx="2034300" cy="217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222222"/>
                </a:solidFill>
                <a:highlight>
                  <a:srgbClr val="FFFFFF"/>
                </a:highlight>
              </a:rPr>
              <a:t>Alzheimer’s dementia is caused by plaques and tangles:</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endParaRPr sz="1500">
              <a:solidFill>
                <a:srgbClr val="222222"/>
              </a:solidFill>
              <a:highlight>
                <a:srgbClr val="FFFFFF"/>
              </a:highlight>
            </a:endParaRPr>
          </a:p>
        </p:txBody>
      </p:sp>
      <p:sp>
        <p:nvSpPr>
          <p:cNvPr id="180" name="Google Shape;180;p27"/>
          <p:cNvSpPr txBox="1"/>
          <p:nvPr/>
        </p:nvSpPr>
        <p:spPr>
          <a:xfrm>
            <a:off x="297450" y="4832725"/>
            <a:ext cx="8549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222222"/>
                </a:solidFill>
                <a:highlight>
                  <a:srgbClr val="FFFFFF"/>
                </a:highlight>
              </a:rPr>
              <a:t>d ‘Errico, P., &amp; Meyer-Luehmann, M. (2020). Mechanisms of pathogenic tau and Aβ protein spreading in Alzheimer’s disease. </a:t>
            </a:r>
            <a:r>
              <a:rPr lang="en" sz="800" i="1">
                <a:solidFill>
                  <a:srgbClr val="222222"/>
                </a:solidFill>
                <a:highlight>
                  <a:srgbClr val="FFFFFF"/>
                </a:highlight>
              </a:rPr>
              <a:t>Frontiers in aging neuroscience</a:t>
            </a:r>
            <a:r>
              <a:rPr lang="en" sz="800">
                <a:solidFill>
                  <a:srgbClr val="222222"/>
                </a:solidFill>
                <a:highlight>
                  <a:srgbClr val="FFFFFF"/>
                </a:highlight>
              </a:rPr>
              <a:t>, </a:t>
            </a:r>
            <a:r>
              <a:rPr lang="en" sz="800" i="1">
                <a:solidFill>
                  <a:srgbClr val="222222"/>
                </a:solidFill>
                <a:highlight>
                  <a:srgbClr val="FFFFFF"/>
                </a:highlight>
              </a:rPr>
              <a:t>12</a:t>
            </a:r>
            <a:r>
              <a:rPr lang="en" sz="800">
                <a:solidFill>
                  <a:srgbClr val="222222"/>
                </a:solidFill>
                <a:highlight>
                  <a:srgbClr val="FFFFFF"/>
                </a:highlight>
              </a:rPr>
              <a:t>, 265.</a:t>
            </a:r>
            <a:endParaRPr sz="80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sp>
        <p:nvSpPr>
          <p:cNvPr id="2665" name="Google Shape;2665;p162"/>
          <p:cNvSpPr txBox="1"/>
          <p:nvPr/>
        </p:nvSpPr>
        <p:spPr>
          <a:xfrm>
            <a:off x="2380250" y="251350"/>
            <a:ext cx="35334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u="sng">
                <a:solidFill>
                  <a:schemeClr val="dk1"/>
                </a:solidFill>
              </a:rPr>
              <a:t>Side effects (10% dropout)</a:t>
            </a:r>
            <a:endParaRPr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cholinergic effects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nausea, vomiting, diarrhea</a:t>
            </a:r>
            <a:endParaRPr>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(generally lasting ~2 weeks)</a:t>
            </a:r>
            <a:endParaRPr sz="11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bradycardia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also: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agitation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vivid dreams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weight loss (23 mg dose)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sp>
        <p:nvSpPr>
          <p:cNvPr id="2666" name="Google Shape;2666;p162"/>
          <p:cNvSpPr txBox="1"/>
          <p:nvPr/>
        </p:nvSpPr>
        <p:spPr>
          <a:xfrm>
            <a:off x="323850" y="190325"/>
            <a:ext cx="1419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2667" name="Google Shape;2667;p162"/>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2668" name="Google Shape;2668;p162"/>
          <p:cNvSpPr txBox="1"/>
          <p:nvPr/>
        </p:nvSpPr>
        <p:spPr>
          <a:xfrm>
            <a:off x="6127153" y="45432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2669" name="Google Shape;2669;p162"/>
          <p:cNvGrpSpPr/>
          <p:nvPr/>
        </p:nvGrpSpPr>
        <p:grpSpPr>
          <a:xfrm>
            <a:off x="574050" y="972008"/>
            <a:ext cx="797737" cy="2563658"/>
            <a:chOff x="5639200" y="1566008"/>
            <a:chExt cx="797737" cy="2563658"/>
          </a:xfrm>
        </p:grpSpPr>
        <p:grpSp>
          <p:nvGrpSpPr>
            <p:cNvPr id="2670" name="Google Shape;2670;p162"/>
            <p:cNvGrpSpPr/>
            <p:nvPr/>
          </p:nvGrpSpPr>
          <p:grpSpPr>
            <a:xfrm>
              <a:off x="5696235" y="2555670"/>
              <a:ext cx="520598" cy="1573997"/>
              <a:chOff x="-1149931" y="4370966"/>
              <a:chExt cx="1219200" cy="3686175"/>
            </a:xfrm>
          </p:grpSpPr>
          <p:pic>
            <p:nvPicPr>
              <p:cNvPr id="2671" name="Google Shape;2671;p162"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2672" name="Google Shape;2672;p162"/>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2673" name="Google Shape;2673;p162"/>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2674" name="Google Shape;2674;p162"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2675" name="Google Shape;2675;p162"/>
          <p:cNvGrpSpPr/>
          <p:nvPr/>
        </p:nvGrpSpPr>
        <p:grpSpPr>
          <a:xfrm flipH="1">
            <a:off x="6300626" y="3534494"/>
            <a:ext cx="987760" cy="1008724"/>
            <a:chOff x="3789639" y="3815563"/>
            <a:chExt cx="1038108" cy="1069017"/>
          </a:xfrm>
        </p:grpSpPr>
        <p:pic>
          <p:nvPicPr>
            <p:cNvPr id="2676" name="Google Shape;2676;p162"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2677" name="Google Shape;2677;p162"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2678" name="Google Shape;2678;p162"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2679" name="Google Shape;2679;p162"/>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2680" name="Google Shape;2680;p162"/>
          <p:cNvGrpSpPr/>
          <p:nvPr/>
        </p:nvGrpSpPr>
        <p:grpSpPr>
          <a:xfrm>
            <a:off x="7777143" y="3650443"/>
            <a:ext cx="807497" cy="658746"/>
            <a:chOff x="6590223" y="3176875"/>
            <a:chExt cx="2007200" cy="1637450"/>
          </a:xfrm>
        </p:grpSpPr>
        <p:pic>
          <p:nvPicPr>
            <p:cNvPr id="2681" name="Google Shape;2681;p162"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2682" name="Google Shape;2682;p162"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2683" name="Google Shape;2683;p162"/>
          <p:cNvSpPr txBox="1"/>
          <p:nvPr/>
        </p:nvSpPr>
        <p:spPr>
          <a:xfrm>
            <a:off x="7663381" y="43833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grpSp>
        <p:nvGrpSpPr>
          <p:cNvPr id="2684" name="Google Shape;2684;p162"/>
          <p:cNvGrpSpPr/>
          <p:nvPr/>
        </p:nvGrpSpPr>
        <p:grpSpPr>
          <a:xfrm>
            <a:off x="2472300" y="935604"/>
            <a:ext cx="2175009" cy="432641"/>
            <a:chOff x="4892286" y="977880"/>
            <a:chExt cx="5554159" cy="1104803"/>
          </a:xfrm>
        </p:grpSpPr>
        <p:grpSp>
          <p:nvGrpSpPr>
            <p:cNvPr id="2685" name="Google Shape;2685;p162"/>
            <p:cNvGrpSpPr/>
            <p:nvPr/>
          </p:nvGrpSpPr>
          <p:grpSpPr>
            <a:xfrm>
              <a:off x="4892286" y="1152953"/>
              <a:ext cx="5554159" cy="929730"/>
              <a:chOff x="4445344" y="1292236"/>
              <a:chExt cx="5554159" cy="929730"/>
            </a:xfrm>
          </p:grpSpPr>
          <p:pic>
            <p:nvPicPr>
              <p:cNvPr id="2686" name="Google Shape;2686;p162" descr="A cup of coffee&#10;&#10;Description automatically generated"/>
              <p:cNvPicPr preferRelativeResize="0"/>
              <p:nvPr/>
            </p:nvPicPr>
            <p:blipFill rotWithShape="1">
              <a:blip r:embed="rId13">
                <a:alphaModFix/>
              </a:blip>
              <a:srcRect r="39693"/>
              <a:stretch/>
            </p:blipFill>
            <p:spPr>
              <a:xfrm>
                <a:off x="4445344" y="1318077"/>
                <a:ext cx="2622318" cy="903889"/>
              </a:xfrm>
              <a:prstGeom prst="rect">
                <a:avLst/>
              </a:prstGeom>
              <a:noFill/>
              <a:ln>
                <a:noFill/>
              </a:ln>
            </p:spPr>
          </p:pic>
          <p:grpSp>
            <p:nvGrpSpPr>
              <p:cNvPr id="2687" name="Google Shape;2687;p162"/>
              <p:cNvGrpSpPr/>
              <p:nvPr/>
            </p:nvGrpSpPr>
            <p:grpSpPr>
              <a:xfrm>
                <a:off x="7066087" y="1309939"/>
                <a:ext cx="2635379" cy="909730"/>
                <a:chOff x="6598810" y="1342565"/>
                <a:chExt cx="2635379" cy="909730"/>
              </a:xfrm>
            </p:grpSpPr>
            <p:pic>
              <p:nvPicPr>
                <p:cNvPr id="2688" name="Google Shape;2688;p162" descr="A cup of coffee&#10;&#10;Description automatically generated"/>
                <p:cNvPicPr preferRelativeResize="0"/>
                <p:nvPr/>
              </p:nvPicPr>
              <p:blipFill rotWithShape="1">
                <a:blip r:embed="rId13">
                  <a:alphaModFix/>
                </a:blip>
                <a:srcRect l="60238"/>
                <a:stretch/>
              </p:blipFill>
              <p:spPr>
                <a:xfrm>
                  <a:off x="7505175" y="1348406"/>
                  <a:ext cx="1729014" cy="903889"/>
                </a:xfrm>
                <a:prstGeom prst="rect">
                  <a:avLst/>
                </a:prstGeom>
                <a:noFill/>
                <a:ln>
                  <a:noFill/>
                </a:ln>
              </p:spPr>
            </p:pic>
            <p:pic>
              <p:nvPicPr>
                <p:cNvPr id="2689" name="Google Shape;2689;p162" descr="A cup of coffee&#10;&#10;Description automatically generated"/>
                <p:cNvPicPr preferRelativeResize="0"/>
                <p:nvPr/>
              </p:nvPicPr>
              <p:blipFill rotWithShape="1">
                <a:blip r:embed="rId14">
                  <a:alphaModFix/>
                </a:blip>
                <a:srcRect l="60237" r="19881"/>
                <a:stretch/>
              </p:blipFill>
              <p:spPr>
                <a:xfrm>
                  <a:off x="6598810" y="1342565"/>
                  <a:ext cx="864506" cy="903889"/>
                </a:xfrm>
                <a:prstGeom prst="rect">
                  <a:avLst/>
                </a:prstGeom>
                <a:noFill/>
                <a:ln>
                  <a:noFill/>
                </a:ln>
              </p:spPr>
            </p:pic>
          </p:grpSp>
          <p:sp>
            <p:nvSpPr>
              <p:cNvPr id="2690" name="Google Shape;2690;p162"/>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2691" name="Google Shape;2691;p162"/>
            <p:cNvGrpSpPr/>
            <p:nvPr/>
          </p:nvGrpSpPr>
          <p:grpSpPr>
            <a:xfrm>
              <a:off x="5175092" y="977880"/>
              <a:ext cx="4765253" cy="377745"/>
              <a:chOff x="5175092" y="977880"/>
              <a:chExt cx="4765253" cy="377745"/>
            </a:xfrm>
          </p:grpSpPr>
          <p:pic>
            <p:nvPicPr>
              <p:cNvPr id="2692" name="Google Shape;2692;p162" descr="A person looking at the camera&#10;&#10;Description automatically generated"/>
              <p:cNvPicPr preferRelativeResize="0"/>
              <p:nvPr/>
            </p:nvPicPr>
            <p:blipFill rotWithShape="1">
              <a:blip r:embed="rId15">
                <a:alphaModFix/>
              </a:blip>
              <a:srcRect/>
              <a:stretch/>
            </p:blipFill>
            <p:spPr>
              <a:xfrm>
                <a:off x="7787461" y="977880"/>
                <a:ext cx="334969" cy="364684"/>
              </a:xfrm>
              <a:prstGeom prst="rect">
                <a:avLst/>
              </a:prstGeom>
              <a:noFill/>
              <a:ln>
                <a:noFill/>
              </a:ln>
            </p:spPr>
          </p:pic>
          <p:pic>
            <p:nvPicPr>
              <p:cNvPr id="2693" name="Google Shape;2693;p162" descr="A person smiling for the camera&#10;&#10;Description automatically generated"/>
              <p:cNvPicPr preferRelativeResize="0"/>
              <p:nvPr/>
            </p:nvPicPr>
            <p:blipFill rotWithShape="1">
              <a:blip r:embed="rId16">
                <a:alphaModFix/>
              </a:blip>
              <a:srcRect/>
              <a:stretch/>
            </p:blipFill>
            <p:spPr>
              <a:xfrm>
                <a:off x="9627667" y="1012649"/>
                <a:ext cx="312678" cy="331253"/>
              </a:xfrm>
              <a:prstGeom prst="rect">
                <a:avLst/>
              </a:prstGeom>
              <a:noFill/>
              <a:ln>
                <a:noFill/>
              </a:ln>
            </p:spPr>
          </p:pic>
          <p:pic>
            <p:nvPicPr>
              <p:cNvPr id="2694" name="Google Shape;2694;p162" descr="A person smiling for the camera&#10;&#10;Description automatically generated"/>
              <p:cNvPicPr preferRelativeResize="0"/>
              <p:nvPr/>
            </p:nvPicPr>
            <p:blipFill rotWithShape="1">
              <a:blip r:embed="rId17">
                <a:alphaModFix/>
              </a:blip>
              <a:srcRect/>
              <a:stretch/>
            </p:blipFill>
            <p:spPr>
              <a:xfrm>
                <a:off x="8683990" y="981192"/>
                <a:ext cx="396265" cy="362211"/>
              </a:xfrm>
              <a:prstGeom prst="rect">
                <a:avLst/>
              </a:prstGeom>
              <a:noFill/>
              <a:ln>
                <a:noFill/>
              </a:ln>
            </p:spPr>
          </p:pic>
          <p:pic>
            <p:nvPicPr>
              <p:cNvPr id="2695" name="Google Shape;2695;p162" descr="A picture containing person, dancer, indoor&#10;&#10;Description automatically generated"/>
              <p:cNvPicPr preferRelativeResize="0"/>
              <p:nvPr/>
            </p:nvPicPr>
            <p:blipFill rotWithShape="1">
              <a:blip r:embed="rId18">
                <a:alphaModFix/>
              </a:blip>
              <a:srcRect/>
              <a:stretch/>
            </p:blipFill>
            <p:spPr>
              <a:xfrm>
                <a:off x="6905578" y="1029726"/>
                <a:ext cx="325899" cy="325899"/>
              </a:xfrm>
              <a:prstGeom prst="rect">
                <a:avLst/>
              </a:prstGeom>
              <a:noFill/>
              <a:ln>
                <a:noFill/>
              </a:ln>
            </p:spPr>
          </p:pic>
          <p:pic>
            <p:nvPicPr>
              <p:cNvPr id="2696" name="Google Shape;2696;p162" descr="A close up of a person&#10;&#10;Description automatically generated"/>
              <p:cNvPicPr preferRelativeResize="0"/>
              <p:nvPr/>
            </p:nvPicPr>
            <p:blipFill rotWithShape="1">
              <a:blip r:embed="rId19">
                <a:alphaModFix/>
              </a:blip>
              <a:srcRect/>
              <a:stretch/>
            </p:blipFill>
            <p:spPr>
              <a:xfrm>
                <a:off x="5997088" y="1003884"/>
                <a:ext cx="371499" cy="349828"/>
              </a:xfrm>
              <a:prstGeom prst="rect">
                <a:avLst/>
              </a:prstGeom>
              <a:noFill/>
              <a:ln>
                <a:noFill/>
              </a:ln>
            </p:spPr>
          </p:pic>
          <p:pic>
            <p:nvPicPr>
              <p:cNvPr id="2697" name="Google Shape;2697;p162" descr="A close up of a person smiling for the camera&#10;&#10;Description automatically generated"/>
              <p:cNvPicPr preferRelativeResize="0"/>
              <p:nvPr/>
            </p:nvPicPr>
            <p:blipFill rotWithShape="1">
              <a:blip r:embed="rId20">
                <a:alphaModFix/>
              </a:blip>
              <a:srcRect/>
              <a:stretch/>
            </p:blipFill>
            <p:spPr>
              <a:xfrm>
                <a:off x="5175092" y="979861"/>
                <a:ext cx="278292" cy="375694"/>
              </a:xfrm>
              <a:prstGeom prst="rect">
                <a:avLst/>
              </a:prstGeom>
              <a:noFill/>
              <a:ln>
                <a:noFill/>
              </a:ln>
            </p:spPr>
          </p:pic>
        </p:grpSp>
      </p:grpSp>
      <p:sp>
        <p:nvSpPr>
          <p:cNvPr id="2698" name="Google Shape;2698;p162"/>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2699" name="Google Shape;2699;p162" descr="clipped result image"/>
          <p:cNvPicPr preferRelativeResize="0"/>
          <p:nvPr/>
        </p:nvPicPr>
        <p:blipFill rotWithShape="1">
          <a:blip r:embed="rId21">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
        <p:nvSpPr>
          <p:cNvPr id="2700" name="Google Shape;2700;p162"/>
          <p:cNvSpPr txBox="1"/>
          <p:nvPr/>
        </p:nvSpPr>
        <p:spPr>
          <a:xfrm>
            <a:off x="6069900" y="251350"/>
            <a:ext cx="28725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704"/>
        <p:cNvGrpSpPr/>
        <p:nvPr/>
      </p:nvGrpSpPr>
      <p:grpSpPr>
        <a:xfrm>
          <a:off x="0" y="0"/>
          <a:ext cx="0" cy="0"/>
          <a:chOff x="0" y="0"/>
          <a:chExt cx="0" cy="0"/>
        </a:xfrm>
      </p:grpSpPr>
      <p:sp>
        <p:nvSpPr>
          <p:cNvPr id="2705" name="Google Shape;2705;p163"/>
          <p:cNvSpPr txBox="1"/>
          <p:nvPr/>
        </p:nvSpPr>
        <p:spPr>
          <a:xfrm>
            <a:off x="2380250" y="251350"/>
            <a:ext cx="35334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u="sng">
                <a:solidFill>
                  <a:schemeClr val="dk1"/>
                </a:solidFill>
              </a:rPr>
              <a:t>Side effects (10% dropout)</a:t>
            </a:r>
            <a:endParaRPr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cholinergic effects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nausea, vomiting, diarrhea</a:t>
            </a:r>
            <a:endParaRPr>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(generally lasting ~2 weeks)</a:t>
            </a:r>
            <a:endParaRPr sz="11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bradycardia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also: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agitation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vivid dreams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weight loss (23 mg dose)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_________________________________</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better evidence for mild Alzheimer’s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than the other cholinesterase inhibitors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sp>
        <p:nvSpPr>
          <p:cNvPr id="2706" name="Google Shape;2706;p163"/>
          <p:cNvSpPr txBox="1"/>
          <p:nvPr/>
        </p:nvSpPr>
        <p:spPr>
          <a:xfrm>
            <a:off x="323850" y="190325"/>
            <a:ext cx="1419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2707" name="Google Shape;2707;p163"/>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2708" name="Google Shape;2708;p163"/>
          <p:cNvSpPr txBox="1"/>
          <p:nvPr/>
        </p:nvSpPr>
        <p:spPr>
          <a:xfrm>
            <a:off x="6127153" y="45432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2709" name="Google Shape;2709;p163"/>
          <p:cNvGrpSpPr/>
          <p:nvPr/>
        </p:nvGrpSpPr>
        <p:grpSpPr>
          <a:xfrm>
            <a:off x="574050" y="972008"/>
            <a:ext cx="797737" cy="2563658"/>
            <a:chOff x="5639200" y="1566008"/>
            <a:chExt cx="797737" cy="2563658"/>
          </a:xfrm>
        </p:grpSpPr>
        <p:grpSp>
          <p:nvGrpSpPr>
            <p:cNvPr id="2710" name="Google Shape;2710;p163"/>
            <p:cNvGrpSpPr/>
            <p:nvPr/>
          </p:nvGrpSpPr>
          <p:grpSpPr>
            <a:xfrm>
              <a:off x="5696235" y="2555670"/>
              <a:ext cx="520598" cy="1573997"/>
              <a:chOff x="-1149931" y="4370966"/>
              <a:chExt cx="1219200" cy="3686175"/>
            </a:xfrm>
          </p:grpSpPr>
          <p:pic>
            <p:nvPicPr>
              <p:cNvPr id="2711" name="Google Shape;2711;p163"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2712" name="Google Shape;2712;p163"/>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2713" name="Google Shape;2713;p163"/>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2714" name="Google Shape;2714;p163"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2715" name="Google Shape;2715;p163"/>
          <p:cNvGrpSpPr/>
          <p:nvPr/>
        </p:nvGrpSpPr>
        <p:grpSpPr>
          <a:xfrm flipH="1">
            <a:off x="6300626" y="3534494"/>
            <a:ext cx="987760" cy="1008724"/>
            <a:chOff x="3789639" y="3815563"/>
            <a:chExt cx="1038108" cy="1069017"/>
          </a:xfrm>
        </p:grpSpPr>
        <p:pic>
          <p:nvPicPr>
            <p:cNvPr id="2716" name="Google Shape;2716;p163"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2717" name="Google Shape;2717;p163"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2718" name="Google Shape;2718;p163"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2719" name="Google Shape;2719;p163"/>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2720" name="Google Shape;2720;p163"/>
          <p:cNvGrpSpPr/>
          <p:nvPr/>
        </p:nvGrpSpPr>
        <p:grpSpPr>
          <a:xfrm>
            <a:off x="7777143" y="3650443"/>
            <a:ext cx="807497" cy="658746"/>
            <a:chOff x="6590223" y="3176875"/>
            <a:chExt cx="2007200" cy="1637450"/>
          </a:xfrm>
        </p:grpSpPr>
        <p:pic>
          <p:nvPicPr>
            <p:cNvPr id="2721" name="Google Shape;2721;p163"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2722" name="Google Shape;2722;p163"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2723" name="Google Shape;2723;p163"/>
          <p:cNvSpPr txBox="1"/>
          <p:nvPr/>
        </p:nvSpPr>
        <p:spPr>
          <a:xfrm>
            <a:off x="7663381" y="43833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grpSp>
        <p:nvGrpSpPr>
          <p:cNvPr id="2724" name="Google Shape;2724;p163"/>
          <p:cNvGrpSpPr/>
          <p:nvPr/>
        </p:nvGrpSpPr>
        <p:grpSpPr>
          <a:xfrm>
            <a:off x="2472300" y="935604"/>
            <a:ext cx="2175009" cy="432641"/>
            <a:chOff x="4892286" y="977880"/>
            <a:chExt cx="5554159" cy="1104803"/>
          </a:xfrm>
        </p:grpSpPr>
        <p:grpSp>
          <p:nvGrpSpPr>
            <p:cNvPr id="2725" name="Google Shape;2725;p163"/>
            <p:cNvGrpSpPr/>
            <p:nvPr/>
          </p:nvGrpSpPr>
          <p:grpSpPr>
            <a:xfrm>
              <a:off x="4892286" y="1152953"/>
              <a:ext cx="5554159" cy="929730"/>
              <a:chOff x="4445344" y="1292236"/>
              <a:chExt cx="5554159" cy="929730"/>
            </a:xfrm>
          </p:grpSpPr>
          <p:pic>
            <p:nvPicPr>
              <p:cNvPr id="2726" name="Google Shape;2726;p163" descr="A cup of coffee&#10;&#10;Description automatically generated"/>
              <p:cNvPicPr preferRelativeResize="0"/>
              <p:nvPr/>
            </p:nvPicPr>
            <p:blipFill rotWithShape="1">
              <a:blip r:embed="rId13">
                <a:alphaModFix/>
              </a:blip>
              <a:srcRect r="39693"/>
              <a:stretch/>
            </p:blipFill>
            <p:spPr>
              <a:xfrm>
                <a:off x="4445344" y="1318077"/>
                <a:ext cx="2622318" cy="903889"/>
              </a:xfrm>
              <a:prstGeom prst="rect">
                <a:avLst/>
              </a:prstGeom>
              <a:noFill/>
              <a:ln>
                <a:noFill/>
              </a:ln>
            </p:spPr>
          </p:pic>
          <p:grpSp>
            <p:nvGrpSpPr>
              <p:cNvPr id="2727" name="Google Shape;2727;p163"/>
              <p:cNvGrpSpPr/>
              <p:nvPr/>
            </p:nvGrpSpPr>
            <p:grpSpPr>
              <a:xfrm>
                <a:off x="7066087" y="1309939"/>
                <a:ext cx="2635379" cy="909730"/>
                <a:chOff x="6598810" y="1342565"/>
                <a:chExt cx="2635379" cy="909730"/>
              </a:xfrm>
            </p:grpSpPr>
            <p:pic>
              <p:nvPicPr>
                <p:cNvPr id="2728" name="Google Shape;2728;p163" descr="A cup of coffee&#10;&#10;Description automatically generated"/>
                <p:cNvPicPr preferRelativeResize="0"/>
                <p:nvPr/>
              </p:nvPicPr>
              <p:blipFill rotWithShape="1">
                <a:blip r:embed="rId13">
                  <a:alphaModFix/>
                </a:blip>
                <a:srcRect l="60238"/>
                <a:stretch/>
              </p:blipFill>
              <p:spPr>
                <a:xfrm>
                  <a:off x="7505175" y="1348406"/>
                  <a:ext cx="1729014" cy="903889"/>
                </a:xfrm>
                <a:prstGeom prst="rect">
                  <a:avLst/>
                </a:prstGeom>
                <a:noFill/>
                <a:ln>
                  <a:noFill/>
                </a:ln>
              </p:spPr>
            </p:pic>
            <p:pic>
              <p:nvPicPr>
                <p:cNvPr id="2729" name="Google Shape;2729;p163" descr="A cup of coffee&#10;&#10;Description automatically generated"/>
                <p:cNvPicPr preferRelativeResize="0"/>
                <p:nvPr/>
              </p:nvPicPr>
              <p:blipFill rotWithShape="1">
                <a:blip r:embed="rId14">
                  <a:alphaModFix/>
                </a:blip>
                <a:srcRect l="60237" r="19881"/>
                <a:stretch/>
              </p:blipFill>
              <p:spPr>
                <a:xfrm>
                  <a:off x="6598810" y="1342565"/>
                  <a:ext cx="864506" cy="903889"/>
                </a:xfrm>
                <a:prstGeom prst="rect">
                  <a:avLst/>
                </a:prstGeom>
                <a:noFill/>
                <a:ln>
                  <a:noFill/>
                </a:ln>
              </p:spPr>
            </p:pic>
          </p:grpSp>
          <p:sp>
            <p:nvSpPr>
              <p:cNvPr id="2730" name="Google Shape;2730;p163"/>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2731" name="Google Shape;2731;p163"/>
            <p:cNvGrpSpPr/>
            <p:nvPr/>
          </p:nvGrpSpPr>
          <p:grpSpPr>
            <a:xfrm>
              <a:off x="5175092" y="977880"/>
              <a:ext cx="4765253" cy="377745"/>
              <a:chOff x="5175092" y="977880"/>
              <a:chExt cx="4765253" cy="377745"/>
            </a:xfrm>
          </p:grpSpPr>
          <p:pic>
            <p:nvPicPr>
              <p:cNvPr id="2732" name="Google Shape;2732;p163" descr="A person looking at the camera&#10;&#10;Description automatically generated"/>
              <p:cNvPicPr preferRelativeResize="0"/>
              <p:nvPr/>
            </p:nvPicPr>
            <p:blipFill rotWithShape="1">
              <a:blip r:embed="rId15">
                <a:alphaModFix/>
              </a:blip>
              <a:srcRect/>
              <a:stretch/>
            </p:blipFill>
            <p:spPr>
              <a:xfrm>
                <a:off x="7787461" y="977880"/>
                <a:ext cx="334969" cy="364684"/>
              </a:xfrm>
              <a:prstGeom prst="rect">
                <a:avLst/>
              </a:prstGeom>
              <a:noFill/>
              <a:ln>
                <a:noFill/>
              </a:ln>
            </p:spPr>
          </p:pic>
          <p:pic>
            <p:nvPicPr>
              <p:cNvPr id="2733" name="Google Shape;2733;p163" descr="A person smiling for the camera&#10;&#10;Description automatically generated"/>
              <p:cNvPicPr preferRelativeResize="0"/>
              <p:nvPr/>
            </p:nvPicPr>
            <p:blipFill rotWithShape="1">
              <a:blip r:embed="rId16">
                <a:alphaModFix/>
              </a:blip>
              <a:srcRect/>
              <a:stretch/>
            </p:blipFill>
            <p:spPr>
              <a:xfrm>
                <a:off x="9627667" y="1012649"/>
                <a:ext cx="312678" cy="331253"/>
              </a:xfrm>
              <a:prstGeom prst="rect">
                <a:avLst/>
              </a:prstGeom>
              <a:noFill/>
              <a:ln>
                <a:noFill/>
              </a:ln>
            </p:spPr>
          </p:pic>
          <p:pic>
            <p:nvPicPr>
              <p:cNvPr id="2734" name="Google Shape;2734;p163" descr="A person smiling for the camera&#10;&#10;Description automatically generated"/>
              <p:cNvPicPr preferRelativeResize="0"/>
              <p:nvPr/>
            </p:nvPicPr>
            <p:blipFill rotWithShape="1">
              <a:blip r:embed="rId17">
                <a:alphaModFix/>
              </a:blip>
              <a:srcRect/>
              <a:stretch/>
            </p:blipFill>
            <p:spPr>
              <a:xfrm>
                <a:off x="8683990" y="981192"/>
                <a:ext cx="396265" cy="362211"/>
              </a:xfrm>
              <a:prstGeom prst="rect">
                <a:avLst/>
              </a:prstGeom>
              <a:noFill/>
              <a:ln>
                <a:noFill/>
              </a:ln>
            </p:spPr>
          </p:pic>
          <p:pic>
            <p:nvPicPr>
              <p:cNvPr id="2735" name="Google Shape;2735;p163" descr="A picture containing person, dancer, indoor&#10;&#10;Description automatically generated"/>
              <p:cNvPicPr preferRelativeResize="0"/>
              <p:nvPr/>
            </p:nvPicPr>
            <p:blipFill rotWithShape="1">
              <a:blip r:embed="rId18">
                <a:alphaModFix/>
              </a:blip>
              <a:srcRect/>
              <a:stretch/>
            </p:blipFill>
            <p:spPr>
              <a:xfrm>
                <a:off x="6905578" y="1029726"/>
                <a:ext cx="325899" cy="325899"/>
              </a:xfrm>
              <a:prstGeom prst="rect">
                <a:avLst/>
              </a:prstGeom>
              <a:noFill/>
              <a:ln>
                <a:noFill/>
              </a:ln>
            </p:spPr>
          </p:pic>
          <p:pic>
            <p:nvPicPr>
              <p:cNvPr id="2736" name="Google Shape;2736;p163" descr="A close up of a person&#10;&#10;Description automatically generated"/>
              <p:cNvPicPr preferRelativeResize="0"/>
              <p:nvPr/>
            </p:nvPicPr>
            <p:blipFill rotWithShape="1">
              <a:blip r:embed="rId19">
                <a:alphaModFix/>
              </a:blip>
              <a:srcRect/>
              <a:stretch/>
            </p:blipFill>
            <p:spPr>
              <a:xfrm>
                <a:off x="5997088" y="1003884"/>
                <a:ext cx="371499" cy="349828"/>
              </a:xfrm>
              <a:prstGeom prst="rect">
                <a:avLst/>
              </a:prstGeom>
              <a:noFill/>
              <a:ln>
                <a:noFill/>
              </a:ln>
            </p:spPr>
          </p:pic>
          <p:pic>
            <p:nvPicPr>
              <p:cNvPr id="2737" name="Google Shape;2737;p163" descr="A close up of a person smiling for the camera&#10;&#10;Description automatically generated"/>
              <p:cNvPicPr preferRelativeResize="0"/>
              <p:nvPr/>
            </p:nvPicPr>
            <p:blipFill rotWithShape="1">
              <a:blip r:embed="rId20">
                <a:alphaModFix/>
              </a:blip>
              <a:srcRect/>
              <a:stretch/>
            </p:blipFill>
            <p:spPr>
              <a:xfrm>
                <a:off x="5175092" y="979861"/>
                <a:ext cx="278292" cy="375694"/>
              </a:xfrm>
              <a:prstGeom prst="rect">
                <a:avLst/>
              </a:prstGeom>
              <a:noFill/>
              <a:ln>
                <a:noFill/>
              </a:ln>
            </p:spPr>
          </p:pic>
        </p:grpSp>
      </p:grpSp>
      <p:sp>
        <p:nvSpPr>
          <p:cNvPr id="2738" name="Google Shape;2738;p163"/>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2739" name="Google Shape;2739;p163" descr="clipped result image"/>
          <p:cNvPicPr preferRelativeResize="0"/>
          <p:nvPr/>
        </p:nvPicPr>
        <p:blipFill rotWithShape="1">
          <a:blip r:embed="rId21">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
        <p:nvSpPr>
          <p:cNvPr id="2740" name="Google Shape;2740;p163"/>
          <p:cNvSpPr txBox="1"/>
          <p:nvPr/>
        </p:nvSpPr>
        <p:spPr>
          <a:xfrm>
            <a:off x="6069900" y="251350"/>
            <a:ext cx="28725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744"/>
        <p:cNvGrpSpPr/>
        <p:nvPr/>
      </p:nvGrpSpPr>
      <p:grpSpPr>
        <a:xfrm>
          <a:off x="0" y="0"/>
          <a:ext cx="0" cy="0"/>
          <a:chOff x="0" y="0"/>
          <a:chExt cx="0" cy="0"/>
        </a:xfrm>
      </p:grpSpPr>
      <p:sp>
        <p:nvSpPr>
          <p:cNvPr id="2745" name="Google Shape;2745;p164"/>
          <p:cNvSpPr txBox="1"/>
          <p:nvPr/>
        </p:nvSpPr>
        <p:spPr>
          <a:xfrm>
            <a:off x="2380250" y="251350"/>
            <a:ext cx="35334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u="sng">
                <a:solidFill>
                  <a:schemeClr val="dk1"/>
                </a:solidFill>
              </a:rPr>
              <a:t>Side effects (10% dropout)</a:t>
            </a:r>
            <a:endParaRPr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cholinergic effects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nausea, vomiting, diarrhea</a:t>
            </a:r>
            <a:endParaRPr>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(generally lasting ~2 weeks)</a:t>
            </a:r>
            <a:endParaRPr sz="11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bradycardia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also: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agitation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vivid dreams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weight loss (23 mg dose)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_________________________________</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better evidence for mild Alzheimer’s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than the other cholinesterase inhibitors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long half-life of about 3 days.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sp>
        <p:nvSpPr>
          <p:cNvPr id="2746" name="Google Shape;2746;p164"/>
          <p:cNvSpPr txBox="1"/>
          <p:nvPr/>
        </p:nvSpPr>
        <p:spPr>
          <a:xfrm>
            <a:off x="323850" y="190325"/>
            <a:ext cx="1419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2747" name="Google Shape;2747;p164"/>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2748" name="Google Shape;2748;p164"/>
          <p:cNvSpPr txBox="1"/>
          <p:nvPr/>
        </p:nvSpPr>
        <p:spPr>
          <a:xfrm>
            <a:off x="6127153" y="45432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2749" name="Google Shape;2749;p164"/>
          <p:cNvGrpSpPr/>
          <p:nvPr/>
        </p:nvGrpSpPr>
        <p:grpSpPr>
          <a:xfrm>
            <a:off x="574050" y="972008"/>
            <a:ext cx="797737" cy="2563658"/>
            <a:chOff x="5639200" y="1566008"/>
            <a:chExt cx="797737" cy="2563658"/>
          </a:xfrm>
        </p:grpSpPr>
        <p:grpSp>
          <p:nvGrpSpPr>
            <p:cNvPr id="2750" name="Google Shape;2750;p164"/>
            <p:cNvGrpSpPr/>
            <p:nvPr/>
          </p:nvGrpSpPr>
          <p:grpSpPr>
            <a:xfrm>
              <a:off x="5696235" y="2555670"/>
              <a:ext cx="520598" cy="1573997"/>
              <a:chOff x="-1149931" y="4370966"/>
              <a:chExt cx="1219200" cy="3686175"/>
            </a:xfrm>
          </p:grpSpPr>
          <p:pic>
            <p:nvPicPr>
              <p:cNvPr id="2751" name="Google Shape;2751;p164"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2752" name="Google Shape;2752;p164"/>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2753" name="Google Shape;2753;p164"/>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2754" name="Google Shape;2754;p164"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2755" name="Google Shape;2755;p164"/>
          <p:cNvGrpSpPr/>
          <p:nvPr/>
        </p:nvGrpSpPr>
        <p:grpSpPr>
          <a:xfrm flipH="1">
            <a:off x="6300626" y="3534494"/>
            <a:ext cx="987760" cy="1008724"/>
            <a:chOff x="3789639" y="3815563"/>
            <a:chExt cx="1038108" cy="1069017"/>
          </a:xfrm>
        </p:grpSpPr>
        <p:pic>
          <p:nvPicPr>
            <p:cNvPr id="2756" name="Google Shape;2756;p164"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2757" name="Google Shape;2757;p164"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2758" name="Google Shape;2758;p164"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2759" name="Google Shape;2759;p164"/>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2760" name="Google Shape;2760;p164"/>
          <p:cNvGrpSpPr/>
          <p:nvPr/>
        </p:nvGrpSpPr>
        <p:grpSpPr>
          <a:xfrm>
            <a:off x="7777143" y="3650443"/>
            <a:ext cx="807497" cy="658746"/>
            <a:chOff x="6590223" y="3176875"/>
            <a:chExt cx="2007200" cy="1637450"/>
          </a:xfrm>
        </p:grpSpPr>
        <p:pic>
          <p:nvPicPr>
            <p:cNvPr id="2761" name="Google Shape;2761;p164"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2762" name="Google Shape;2762;p164"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2763" name="Google Shape;2763;p164"/>
          <p:cNvSpPr txBox="1"/>
          <p:nvPr/>
        </p:nvSpPr>
        <p:spPr>
          <a:xfrm>
            <a:off x="7663381" y="43833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grpSp>
        <p:nvGrpSpPr>
          <p:cNvPr id="2764" name="Google Shape;2764;p164"/>
          <p:cNvGrpSpPr/>
          <p:nvPr/>
        </p:nvGrpSpPr>
        <p:grpSpPr>
          <a:xfrm>
            <a:off x="2472300" y="935604"/>
            <a:ext cx="2175009" cy="432641"/>
            <a:chOff x="4892286" y="977880"/>
            <a:chExt cx="5554159" cy="1104803"/>
          </a:xfrm>
        </p:grpSpPr>
        <p:grpSp>
          <p:nvGrpSpPr>
            <p:cNvPr id="2765" name="Google Shape;2765;p164"/>
            <p:cNvGrpSpPr/>
            <p:nvPr/>
          </p:nvGrpSpPr>
          <p:grpSpPr>
            <a:xfrm>
              <a:off x="4892286" y="1152953"/>
              <a:ext cx="5554159" cy="929730"/>
              <a:chOff x="4445344" y="1292236"/>
              <a:chExt cx="5554159" cy="929730"/>
            </a:xfrm>
          </p:grpSpPr>
          <p:pic>
            <p:nvPicPr>
              <p:cNvPr id="2766" name="Google Shape;2766;p164" descr="A cup of coffee&#10;&#10;Description automatically generated"/>
              <p:cNvPicPr preferRelativeResize="0"/>
              <p:nvPr/>
            </p:nvPicPr>
            <p:blipFill rotWithShape="1">
              <a:blip r:embed="rId13">
                <a:alphaModFix/>
              </a:blip>
              <a:srcRect r="39693"/>
              <a:stretch/>
            </p:blipFill>
            <p:spPr>
              <a:xfrm>
                <a:off x="4445344" y="1318077"/>
                <a:ext cx="2622318" cy="903889"/>
              </a:xfrm>
              <a:prstGeom prst="rect">
                <a:avLst/>
              </a:prstGeom>
              <a:noFill/>
              <a:ln>
                <a:noFill/>
              </a:ln>
            </p:spPr>
          </p:pic>
          <p:grpSp>
            <p:nvGrpSpPr>
              <p:cNvPr id="2767" name="Google Shape;2767;p164"/>
              <p:cNvGrpSpPr/>
              <p:nvPr/>
            </p:nvGrpSpPr>
            <p:grpSpPr>
              <a:xfrm>
                <a:off x="7066087" y="1309939"/>
                <a:ext cx="2635379" cy="909730"/>
                <a:chOff x="6598810" y="1342565"/>
                <a:chExt cx="2635379" cy="909730"/>
              </a:xfrm>
            </p:grpSpPr>
            <p:pic>
              <p:nvPicPr>
                <p:cNvPr id="2768" name="Google Shape;2768;p164" descr="A cup of coffee&#10;&#10;Description automatically generated"/>
                <p:cNvPicPr preferRelativeResize="0"/>
                <p:nvPr/>
              </p:nvPicPr>
              <p:blipFill rotWithShape="1">
                <a:blip r:embed="rId13">
                  <a:alphaModFix/>
                </a:blip>
                <a:srcRect l="60238"/>
                <a:stretch/>
              </p:blipFill>
              <p:spPr>
                <a:xfrm>
                  <a:off x="7505175" y="1348406"/>
                  <a:ext cx="1729014" cy="903889"/>
                </a:xfrm>
                <a:prstGeom prst="rect">
                  <a:avLst/>
                </a:prstGeom>
                <a:noFill/>
                <a:ln>
                  <a:noFill/>
                </a:ln>
              </p:spPr>
            </p:pic>
            <p:pic>
              <p:nvPicPr>
                <p:cNvPr id="2769" name="Google Shape;2769;p164" descr="A cup of coffee&#10;&#10;Description automatically generated"/>
                <p:cNvPicPr preferRelativeResize="0"/>
                <p:nvPr/>
              </p:nvPicPr>
              <p:blipFill rotWithShape="1">
                <a:blip r:embed="rId14">
                  <a:alphaModFix/>
                </a:blip>
                <a:srcRect l="60237" r="19881"/>
                <a:stretch/>
              </p:blipFill>
              <p:spPr>
                <a:xfrm>
                  <a:off x="6598810" y="1342565"/>
                  <a:ext cx="864506" cy="903889"/>
                </a:xfrm>
                <a:prstGeom prst="rect">
                  <a:avLst/>
                </a:prstGeom>
                <a:noFill/>
                <a:ln>
                  <a:noFill/>
                </a:ln>
              </p:spPr>
            </p:pic>
          </p:grpSp>
          <p:sp>
            <p:nvSpPr>
              <p:cNvPr id="2770" name="Google Shape;2770;p164"/>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2771" name="Google Shape;2771;p164"/>
            <p:cNvGrpSpPr/>
            <p:nvPr/>
          </p:nvGrpSpPr>
          <p:grpSpPr>
            <a:xfrm>
              <a:off x="5175092" y="977880"/>
              <a:ext cx="4765253" cy="377745"/>
              <a:chOff x="5175092" y="977880"/>
              <a:chExt cx="4765253" cy="377745"/>
            </a:xfrm>
          </p:grpSpPr>
          <p:pic>
            <p:nvPicPr>
              <p:cNvPr id="2772" name="Google Shape;2772;p164" descr="A person looking at the camera&#10;&#10;Description automatically generated"/>
              <p:cNvPicPr preferRelativeResize="0"/>
              <p:nvPr/>
            </p:nvPicPr>
            <p:blipFill rotWithShape="1">
              <a:blip r:embed="rId15">
                <a:alphaModFix/>
              </a:blip>
              <a:srcRect/>
              <a:stretch/>
            </p:blipFill>
            <p:spPr>
              <a:xfrm>
                <a:off x="7787461" y="977880"/>
                <a:ext cx="334969" cy="364684"/>
              </a:xfrm>
              <a:prstGeom prst="rect">
                <a:avLst/>
              </a:prstGeom>
              <a:noFill/>
              <a:ln>
                <a:noFill/>
              </a:ln>
            </p:spPr>
          </p:pic>
          <p:pic>
            <p:nvPicPr>
              <p:cNvPr id="2773" name="Google Shape;2773;p164" descr="A person smiling for the camera&#10;&#10;Description automatically generated"/>
              <p:cNvPicPr preferRelativeResize="0"/>
              <p:nvPr/>
            </p:nvPicPr>
            <p:blipFill rotWithShape="1">
              <a:blip r:embed="rId16">
                <a:alphaModFix/>
              </a:blip>
              <a:srcRect/>
              <a:stretch/>
            </p:blipFill>
            <p:spPr>
              <a:xfrm>
                <a:off x="9627667" y="1012649"/>
                <a:ext cx="312678" cy="331253"/>
              </a:xfrm>
              <a:prstGeom prst="rect">
                <a:avLst/>
              </a:prstGeom>
              <a:noFill/>
              <a:ln>
                <a:noFill/>
              </a:ln>
            </p:spPr>
          </p:pic>
          <p:pic>
            <p:nvPicPr>
              <p:cNvPr id="2774" name="Google Shape;2774;p164" descr="A person smiling for the camera&#10;&#10;Description automatically generated"/>
              <p:cNvPicPr preferRelativeResize="0"/>
              <p:nvPr/>
            </p:nvPicPr>
            <p:blipFill rotWithShape="1">
              <a:blip r:embed="rId17">
                <a:alphaModFix/>
              </a:blip>
              <a:srcRect/>
              <a:stretch/>
            </p:blipFill>
            <p:spPr>
              <a:xfrm>
                <a:off x="8683990" y="981192"/>
                <a:ext cx="396265" cy="362211"/>
              </a:xfrm>
              <a:prstGeom prst="rect">
                <a:avLst/>
              </a:prstGeom>
              <a:noFill/>
              <a:ln>
                <a:noFill/>
              </a:ln>
            </p:spPr>
          </p:pic>
          <p:pic>
            <p:nvPicPr>
              <p:cNvPr id="2775" name="Google Shape;2775;p164" descr="A picture containing person, dancer, indoor&#10;&#10;Description automatically generated"/>
              <p:cNvPicPr preferRelativeResize="0"/>
              <p:nvPr/>
            </p:nvPicPr>
            <p:blipFill rotWithShape="1">
              <a:blip r:embed="rId18">
                <a:alphaModFix/>
              </a:blip>
              <a:srcRect/>
              <a:stretch/>
            </p:blipFill>
            <p:spPr>
              <a:xfrm>
                <a:off x="6905578" y="1029726"/>
                <a:ext cx="325899" cy="325899"/>
              </a:xfrm>
              <a:prstGeom prst="rect">
                <a:avLst/>
              </a:prstGeom>
              <a:noFill/>
              <a:ln>
                <a:noFill/>
              </a:ln>
            </p:spPr>
          </p:pic>
          <p:pic>
            <p:nvPicPr>
              <p:cNvPr id="2776" name="Google Shape;2776;p164" descr="A close up of a person&#10;&#10;Description automatically generated"/>
              <p:cNvPicPr preferRelativeResize="0"/>
              <p:nvPr/>
            </p:nvPicPr>
            <p:blipFill rotWithShape="1">
              <a:blip r:embed="rId19">
                <a:alphaModFix/>
              </a:blip>
              <a:srcRect/>
              <a:stretch/>
            </p:blipFill>
            <p:spPr>
              <a:xfrm>
                <a:off x="5997088" y="1003884"/>
                <a:ext cx="371499" cy="349828"/>
              </a:xfrm>
              <a:prstGeom prst="rect">
                <a:avLst/>
              </a:prstGeom>
              <a:noFill/>
              <a:ln>
                <a:noFill/>
              </a:ln>
            </p:spPr>
          </p:pic>
          <p:pic>
            <p:nvPicPr>
              <p:cNvPr id="2777" name="Google Shape;2777;p164" descr="A close up of a person smiling for the camera&#10;&#10;Description automatically generated"/>
              <p:cNvPicPr preferRelativeResize="0"/>
              <p:nvPr/>
            </p:nvPicPr>
            <p:blipFill rotWithShape="1">
              <a:blip r:embed="rId20">
                <a:alphaModFix/>
              </a:blip>
              <a:srcRect/>
              <a:stretch/>
            </p:blipFill>
            <p:spPr>
              <a:xfrm>
                <a:off x="5175092" y="979861"/>
                <a:ext cx="278292" cy="375694"/>
              </a:xfrm>
              <a:prstGeom prst="rect">
                <a:avLst/>
              </a:prstGeom>
              <a:noFill/>
              <a:ln>
                <a:noFill/>
              </a:ln>
            </p:spPr>
          </p:pic>
        </p:grpSp>
      </p:grpSp>
      <p:sp>
        <p:nvSpPr>
          <p:cNvPr id="2778" name="Google Shape;2778;p164"/>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2779" name="Google Shape;2779;p164" descr="clipped result image"/>
          <p:cNvPicPr preferRelativeResize="0"/>
          <p:nvPr/>
        </p:nvPicPr>
        <p:blipFill rotWithShape="1">
          <a:blip r:embed="rId21">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
        <p:nvSpPr>
          <p:cNvPr id="2780" name="Google Shape;2780;p164"/>
          <p:cNvSpPr txBox="1"/>
          <p:nvPr/>
        </p:nvSpPr>
        <p:spPr>
          <a:xfrm>
            <a:off x="6069900" y="251350"/>
            <a:ext cx="28725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784"/>
        <p:cNvGrpSpPr/>
        <p:nvPr/>
      </p:nvGrpSpPr>
      <p:grpSpPr>
        <a:xfrm>
          <a:off x="0" y="0"/>
          <a:ext cx="0" cy="0"/>
          <a:chOff x="0" y="0"/>
          <a:chExt cx="0" cy="0"/>
        </a:xfrm>
      </p:grpSpPr>
      <p:sp>
        <p:nvSpPr>
          <p:cNvPr id="2785" name="Google Shape;2785;p165"/>
          <p:cNvSpPr txBox="1"/>
          <p:nvPr/>
        </p:nvSpPr>
        <p:spPr>
          <a:xfrm>
            <a:off x="2380250" y="251350"/>
            <a:ext cx="35334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u="sng">
                <a:solidFill>
                  <a:schemeClr val="dk1"/>
                </a:solidFill>
              </a:rPr>
              <a:t>Side effects (10% dropout)</a:t>
            </a:r>
            <a:endParaRPr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cholinergic effects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nausea, vomiting, diarrhea</a:t>
            </a:r>
            <a:endParaRPr>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(generally lasting ~2 weeks)</a:t>
            </a:r>
            <a:endParaRPr sz="11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bradycardia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also: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agitation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vivid dreams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weight loss (23 mg dose)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_________________________________</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better evidence for mild Alzheimer’s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than the other cholinesterase inhibitors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long half-life of about 3 days.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typically dosed at bedtime but is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non-sedating</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sp>
        <p:nvSpPr>
          <p:cNvPr id="2786" name="Google Shape;2786;p165"/>
          <p:cNvSpPr txBox="1"/>
          <p:nvPr/>
        </p:nvSpPr>
        <p:spPr>
          <a:xfrm>
            <a:off x="323850" y="190325"/>
            <a:ext cx="1419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2787" name="Google Shape;2787;p165"/>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2788" name="Google Shape;2788;p165"/>
          <p:cNvSpPr txBox="1"/>
          <p:nvPr/>
        </p:nvSpPr>
        <p:spPr>
          <a:xfrm>
            <a:off x="6127153" y="45432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2789" name="Google Shape;2789;p165"/>
          <p:cNvGrpSpPr/>
          <p:nvPr/>
        </p:nvGrpSpPr>
        <p:grpSpPr>
          <a:xfrm>
            <a:off x="574050" y="972008"/>
            <a:ext cx="797737" cy="2563658"/>
            <a:chOff x="5639200" y="1566008"/>
            <a:chExt cx="797737" cy="2563658"/>
          </a:xfrm>
        </p:grpSpPr>
        <p:grpSp>
          <p:nvGrpSpPr>
            <p:cNvPr id="2790" name="Google Shape;2790;p165"/>
            <p:cNvGrpSpPr/>
            <p:nvPr/>
          </p:nvGrpSpPr>
          <p:grpSpPr>
            <a:xfrm>
              <a:off x="5696235" y="2555670"/>
              <a:ext cx="520598" cy="1573997"/>
              <a:chOff x="-1149931" y="4370966"/>
              <a:chExt cx="1219200" cy="3686175"/>
            </a:xfrm>
          </p:grpSpPr>
          <p:pic>
            <p:nvPicPr>
              <p:cNvPr id="2791" name="Google Shape;2791;p165"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2792" name="Google Shape;2792;p165"/>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2793" name="Google Shape;2793;p165"/>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2794" name="Google Shape;2794;p165"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2795" name="Google Shape;2795;p165"/>
          <p:cNvGrpSpPr/>
          <p:nvPr/>
        </p:nvGrpSpPr>
        <p:grpSpPr>
          <a:xfrm flipH="1">
            <a:off x="6300626" y="3534494"/>
            <a:ext cx="987760" cy="1008724"/>
            <a:chOff x="3789639" y="3815563"/>
            <a:chExt cx="1038108" cy="1069017"/>
          </a:xfrm>
        </p:grpSpPr>
        <p:pic>
          <p:nvPicPr>
            <p:cNvPr id="2796" name="Google Shape;2796;p165"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2797" name="Google Shape;2797;p165"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2798" name="Google Shape;2798;p165"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2799" name="Google Shape;2799;p165"/>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2800" name="Google Shape;2800;p165"/>
          <p:cNvGrpSpPr/>
          <p:nvPr/>
        </p:nvGrpSpPr>
        <p:grpSpPr>
          <a:xfrm>
            <a:off x="7777143" y="3650443"/>
            <a:ext cx="807497" cy="658746"/>
            <a:chOff x="6590223" y="3176875"/>
            <a:chExt cx="2007200" cy="1637450"/>
          </a:xfrm>
        </p:grpSpPr>
        <p:pic>
          <p:nvPicPr>
            <p:cNvPr id="2801" name="Google Shape;2801;p165"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2802" name="Google Shape;2802;p165"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2803" name="Google Shape;2803;p165"/>
          <p:cNvSpPr txBox="1"/>
          <p:nvPr/>
        </p:nvSpPr>
        <p:spPr>
          <a:xfrm>
            <a:off x="7663381" y="43833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grpSp>
        <p:nvGrpSpPr>
          <p:cNvPr id="2804" name="Google Shape;2804;p165"/>
          <p:cNvGrpSpPr/>
          <p:nvPr/>
        </p:nvGrpSpPr>
        <p:grpSpPr>
          <a:xfrm>
            <a:off x="2472300" y="935604"/>
            <a:ext cx="2175009" cy="432641"/>
            <a:chOff x="4892286" y="977880"/>
            <a:chExt cx="5554159" cy="1104803"/>
          </a:xfrm>
        </p:grpSpPr>
        <p:grpSp>
          <p:nvGrpSpPr>
            <p:cNvPr id="2805" name="Google Shape;2805;p165"/>
            <p:cNvGrpSpPr/>
            <p:nvPr/>
          </p:nvGrpSpPr>
          <p:grpSpPr>
            <a:xfrm>
              <a:off x="4892286" y="1152953"/>
              <a:ext cx="5554159" cy="929730"/>
              <a:chOff x="4445344" y="1292236"/>
              <a:chExt cx="5554159" cy="929730"/>
            </a:xfrm>
          </p:grpSpPr>
          <p:pic>
            <p:nvPicPr>
              <p:cNvPr id="2806" name="Google Shape;2806;p165" descr="A cup of coffee&#10;&#10;Description automatically generated"/>
              <p:cNvPicPr preferRelativeResize="0"/>
              <p:nvPr/>
            </p:nvPicPr>
            <p:blipFill rotWithShape="1">
              <a:blip r:embed="rId13">
                <a:alphaModFix/>
              </a:blip>
              <a:srcRect r="39693"/>
              <a:stretch/>
            </p:blipFill>
            <p:spPr>
              <a:xfrm>
                <a:off x="4445344" y="1318077"/>
                <a:ext cx="2622318" cy="903889"/>
              </a:xfrm>
              <a:prstGeom prst="rect">
                <a:avLst/>
              </a:prstGeom>
              <a:noFill/>
              <a:ln>
                <a:noFill/>
              </a:ln>
            </p:spPr>
          </p:pic>
          <p:grpSp>
            <p:nvGrpSpPr>
              <p:cNvPr id="2807" name="Google Shape;2807;p165"/>
              <p:cNvGrpSpPr/>
              <p:nvPr/>
            </p:nvGrpSpPr>
            <p:grpSpPr>
              <a:xfrm>
                <a:off x="7066087" y="1309939"/>
                <a:ext cx="2635379" cy="909730"/>
                <a:chOff x="6598810" y="1342565"/>
                <a:chExt cx="2635379" cy="909730"/>
              </a:xfrm>
            </p:grpSpPr>
            <p:pic>
              <p:nvPicPr>
                <p:cNvPr id="2808" name="Google Shape;2808;p165" descr="A cup of coffee&#10;&#10;Description automatically generated"/>
                <p:cNvPicPr preferRelativeResize="0"/>
                <p:nvPr/>
              </p:nvPicPr>
              <p:blipFill rotWithShape="1">
                <a:blip r:embed="rId13">
                  <a:alphaModFix/>
                </a:blip>
                <a:srcRect l="60238"/>
                <a:stretch/>
              </p:blipFill>
              <p:spPr>
                <a:xfrm>
                  <a:off x="7505175" y="1348406"/>
                  <a:ext cx="1729014" cy="903889"/>
                </a:xfrm>
                <a:prstGeom prst="rect">
                  <a:avLst/>
                </a:prstGeom>
                <a:noFill/>
                <a:ln>
                  <a:noFill/>
                </a:ln>
              </p:spPr>
            </p:pic>
            <p:pic>
              <p:nvPicPr>
                <p:cNvPr id="2809" name="Google Shape;2809;p165" descr="A cup of coffee&#10;&#10;Description automatically generated"/>
                <p:cNvPicPr preferRelativeResize="0"/>
                <p:nvPr/>
              </p:nvPicPr>
              <p:blipFill rotWithShape="1">
                <a:blip r:embed="rId14">
                  <a:alphaModFix/>
                </a:blip>
                <a:srcRect l="60237" r="19881"/>
                <a:stretch/>
              </p:blipFill>
              <p:spPr>
                <a:xfrm>
                  <a:off x="6598810" y="1342565"/>
                  <a:ext cx="864506" cy="903889"/>
                </a:xfrm>
                <a:prstGeom prst="rect">
                  <a:avLst/>
                </a:prstGeom>
                <a:noFill/>
                <a:ln>
                  <a:noFill/>
                </a:ln>
              </p:spPr>
            </p:pic>
          </p:grpSp>
          <p:sp>
            <p:nvSpPr>
              <p:cNvPr id="2810" name="Google Shape;2810;p165"/>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2811" name="Google Shape;2811;p165"/>
            <p:cNvGrpSpPr/>
            <p:nvPr/>
          </p:nvGrpSpPr>
          <p:grpSpPr>
            <a:xfrm>
              <a:off x="5175092" y="977880"/>
              <a:ext cx="4765253" cy="377745"/>
              <a:chOff x="5175092" y="977880"/>
              <a:chExt cx="4765253" cy="377745"/>
            </a:xfrm>
          </p:grpSpPr>
          <p:pic>
            <p:nvPicPr>
              <p:cNvPr id="2812" name="Google Shape;2812;p165" descr="A person looking at the camera&#10;&#10;Description automatically generated"/>
              <p:cNvPicPr preferRelativeResize="0"/>
              <p:nvPr/>
            </p:nvPicPr>
            <p:blipFill rotWithShape="1">
              <a:blip r:embed="rId15">
                <a:alphaModFix/>
              </a:blip>
              <a:srcRect/>
              <a:stretch/>
            </p:blipFill>
            <p:spPr>
              <a:xfrm>
                <a:off x="7787461" y="977880"/>
                <a:ext cx="334969" cy="364684"/>
              </a:xfrm>
              <a:prstGeom prst="rect">
                <a:avLst/>
              </a:prstGeom>
              <a:noFill/>
              <a:ln>
                <a:noFill/>
              </a:ln>
            </p:spPr>
          </p:pic>
          <p:pic>
            <p:nvPicPr>
              <p:cNvPr id="2813" name="Google Shape;2813;p165" descr="A person smiling for the camera&#10;&#10;Description automatically generated"/>
              <p:cNvPicPr preferRelativeResize="0"/>
              <p:nvPr/>
            </p:nvPicPr>
            <p:blipFill rotWithShape="1">
              <a:blip r:embed="rId16">
                <a:alphaModFix/>
              </a:blip>
              <a:srcRect/>
              <a:stretch/>
            </p:blipFill>
            <p:spPr>
              <a:xfrm>
                <a:off x="9627667" y="1012649"/>
                <a:ext cx="312678" cy="331253"/>
              </a:xfrm>
              <a:prstGeom prst="rect">
                <a:avLst/>
              </a:prstGeom>
              <a:noFill/>
              <a:ln>
                <a:noFill/>
              </a:ln>
            </p:spPr>
          </p:pic>
          <p:pic>
            <p:nvPicPr>
              <p:cNvPr id="2814" name="Google Shape;2814;p165" descr="A person smiling for the camera&#10;&#10;Description automatically generated"/>
              <p:cNvPicPr preferRelativeResize="0"/>
              <p:nvPr/>
            </p:nvPicPr>
            <p:blipFill rotWithShape="1">
              <a:blip r:embed="rId17">
                <a:alphaModFix/>
              </a:blip>
              <a:srcRect/>
              <a:stretch/>
            </p:blipFill>
            <p:spPr>
              <a:xfrm>
                <a:off x="8683990" y="981192"/>
                <a:ext cx="396265" cy="362211"/>
              </a:xfrm>
              <a:prstGeom prst="rect">
                <a:avLst/>
              </a:prstGeom>
              <a:noFill/>
              <a:ln>
                <a:noFill/>
              </a:ln>
            </p:spPr>
          </p:pic>
          <p:pic>
            <p:nvPicPr>
              <p:cNvPr id="2815" name="Google Shape;2815;p165" descr="A picture containing person, dancer, indoor&#10;&#10;Description automatically generated"/>
              <p:cNvPicPr preferRelativeResize="0"/>
              <p:nvPr/>
            </p:nvPicPr>
            <p:blipFill rotWithShape="1">
              <a:blip r:embed="rId18">
                <a:alphaModFix/>
              </a:blip>
              <a:srcRect/>
              <a:stretch/>
            </p:blipFill>
            <p:spPr>
              <a:xfrm>
                <a:off x="6905578" y="1029726"/>
                <a:ext cx="325899" cy="325899"/>
              </a:xfrm>
              <a:prstGeom prst="rect">
                <a:avLst/>
              </a:prstGeom>
              <a:noFill/>
              <a:ln>
                <a:noFill/>
              </a:ln>
            </p:spPr>
          </p:pic>
          <p:pic>
            <p:nvPicPr>
              <p:cNvPr id="2816" name="Google Shape;2816;p165" descr="A close up of a person&#10;&#10;Description automatically generated"/>
              <p:cNvPicPr preferRelativeResize="0"/>
              <p:nvPr/>
            </p:nvPicPr>
            <p:blipFill rotWithShape="1">
              <a:blip r:embed="rId19">
                <a:alphaModFix/>
              </a:blip>
              <a:srcRect/>
              <a:stretch/>
            </p:blipFill>
            <p:spPr>
              <a:xfrm>
                <a:off x="5997088" y="1003884"/>
                <a:ext cx="371499" cy="349828"/>
              </a:xfrm>
              <a:prstGeom prst="rect">
                <a:avLst/>
              </a:prstGeom>
              <a:noFill/>
              <a:ln>
                <a:noFill/>
              </a:ln>
            </p:spPr>
          </p:pic>
          <p:pic>
            <p:nvPicPr>
              <p:cNvPr id="2817" name="Google Shape;2817;p165" descr="A close up of a person smiling for the camera&#10;&#10;Description automatically generated"/>
              <p:cNvPicPr preferRelativeResize="0"/>
              <p:nvPr/>
            </p:nvPicPr>
            <p:blipFill rotWithShape="1">
              <a:blip r:embed="rId20">
                <a:alphaModFix/>
              </a:blip>
              <a:srcRect/>
              <a:stretch/>
            </p:blipFill>
            <p:spPr>
              <a:xfrm>
                <a:off x="5175092" y="979861"/>
                <a:ext cx="278292" cy="375694"/>
              </a:xfrm>
              <a:prstGeom prst="rect">
                <a:avLst/>
              </a:prstGeom>
              <a:noFill/>
              <a:ln>
                <a:noFill/>
              </a:ln>
            </p:spPr>
          </p:pic>
        </p:grpSp>
      </p:grpSp>
      <p:sp>
        <p:nvSpPr>
          <p:cNvPr id="2818" name="Google Shape;2818;p165"/>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2819" name="Google Shape;2819;p165" descr="clipped result image"/>
          <p:cNvPicPr preferRelativeResize="0"/>
          <p:nvPr/>
        </p:nvPicPr>
        <p:blipFill rotWithShape="1">
          <a:blip r:embed="rId21">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
        <p:nvSpPr>
          <p:cNvPr id="2820" name="Google Shape;2820;p165"/>
          <p:cNvSpPr txBox="1"/>
          <p:nvPr/>
        </p:nvSpPr>
        <p:spPr>
          <a:xfrm>
            <a:off x="6069900" y="251350"/>
            <a:ext cx="28725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166"/>
          <p:cNvSpPr txBox="1"/>
          <p:nvPr/>
        </p:nvSpPr>
        <p:spPr>
          <a:xfrm>
            <a:off x="2380250" y="251350"/>
            <a:ext cx="35334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u="sng">
                <a:solidFill>
                  <a:schemeClr val="dk1"/>
                </a:solidFill>
              </a:rPr>
              <a:t>Side effects (10% dropout)</a:t>
            </a:r>
            <a:endParaRPr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cholinergic effects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nausea, vomiting, diarrhea</a:t>
            </a:r>
            <a:endParaRPr>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(generally lasting ~2 weeks)</a:t>
            </a:r>
            <a:endParaRPr sz="11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bradycardia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also: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agitation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vivid dreams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weight loss (23 mg dose)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_________________________________</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better evidence for mild Alzheimer’s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than the other cholinesterase inhibitors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long half-life of about 3 days.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typically dosed at bedtime but is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non-sedating</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sp>
        <p:nvSpPr>
          <p:cNvPr id="2826" name="Google Shape;2826;p166"/>
          <p:cNvSpPr txBox="1"/>
          <p:nvPr/>
        </p:nvSpPr>
        <p:spPr>
          <a:xfrm>
            <a:off x="323850" y="190325"/>
            <a:ext cx="1419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2827" name="Google Shape;2827;p166"/>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2828" name="Google Shape;2828;p166"/>
          <p:cNvSpPr txBox="1"/>
          <p:nvPr/>
        </p:nvSpPr>
        <p:spPr>
          <a:xfrm>
            <a:off x="6127153" y="45432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2829" name="Google Shape;2829;p166"/>
          <p:cNvGrpSpPr/>
          <p:nvPr/>
        </p:nvGrpSpPr>
        <p:grpSpPr>
          <a:xfrm>
            <a:off x="574050" y="972008"/>
            <a:ext cx="797737" cy="2563658"/>
            <a:chOff x="5639200" y="1566008"/>
            <a:chExt cx="797737" cy="2563658"/>
          </a:xfrm>
        </p:grpSpPr>
        <p:grpSp>
          <p:nvGrpSpPr>
            <p:cNvPr id="2830" name="Google Shape;2830;p166"/>
            <p:cNvGrpSpPr/>
            <p:nvPr/>
          </p:nvGrpSpPr>
          <p:grpSpPr>
            <a:xfrm>
              <a:off x="5696235" y="2555670"/>
              <a:ext cx="520598" cy="1573997"/>
              <a:chOff x="-1149931" y="4370966"/>
              <a:chExt cx="1219200" cy="3686175"/>
            </a:xfrm>
          </p:grpSpPr>
          <p:pic>
            <p:nvPicPr>
              <p:cNvPr id="2831" name="Google Shape;2831;p166"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2832" name="Google Shape;2832;p166"/>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2833" name="Google Shape;2833;p166"/>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2834" name="Google Shape;2834;p166"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2835" name="Google Shape;2835;p166"/>
          <p:cNvGrpSpPr/>
          <p:nvPr/>
        </p:nvGrpSpPr>
        <p:grpSpPr>
          <a:xfrm flipH="1">
            <a:off x="6300626" y="3534494"/>
            <a:ext cx="987760" cy="1008724"/>
            <a:chOff x="3789639" y="3815563"/>
            <a:chExt cx="1038108" cy="1069017"/>
          </a:xfrm>
        </p:grpSpPr>
        <p:pic>
          <p:nvPicPr>
            <p:cNvPr id="2836" name="Google Shape;2836;p166"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2837" name="Google Shape;2837;p166"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2838" name="Google Shape;2838;p166"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2839" name="Google Shape;2839;p166"/>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2840" name="Google Shape;2840;p166"/>
          <p:cNvGrpSpPr/>
          <p:nvPr/>
        </p:nvGrpSpPr>
        <p:grpSpPr>
          <a:xfrm>
            <a:off x="7777143" y="3650443"/>
            <a:ext cx="807497" cy="658746"/>
            <a:chOff x="6590223" y="3176875"/>
            <a:chExt cx="2007200" cy="1637450"/>
          </a:xfrm>
        </p:grpSpPr>
        <p:pic>
          <p:nvPicPr>
            <p:cNvPr id="2841" name="Google Shape;2841;p166"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2842" name="Google Shape;2842;p166"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2843" name="Google Shape;2843;p166"/>
          <p:cNvSpPr txBox="1"/>
          <p:nvPr/>
        </p:nvSpPr>
        <p:spPr>
          <a:xfrm>
            <a:off x="7663381" y="43833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grpSp>
        <p:nvGrpSpPr>
          <p:cNvPr id="2844" name="Google Shape;2844;p166"/>
          <p:cNvGrpSpPr/>
          <p:nvPr/>
        </p:nvGrpSpPr>
        <p:grpSpPr>
          <a:xfrm>
            <a:off x="2472300" y="935604"/>
            <a:ext cx="2175009" cy="432641"/>
            <a:chOff x="4892286" y="977880"/>
            <a:chExt cx="5554159" cy="1104803"/>
          </a:xfrm>
        </p:grpSpPr>
        <p:grpSp>
          <p:nvGrpSpPr>
            <p:cNvPr id="2845" name="Google Shape;2845;p166"/>
            <p:cNvGrpSpPr/>
            <p:nvPr/>
          </p:nvGrpSpPr>
          <p:grpSpPr>
            <a:xfrm>
              <a:off x="4892286" y="1152953"/>
              <a:ext cx="5554159" cy="929730"/>
              <a:chOff x="4445344" y="1292236"/>
              <a:chExt cx="5554159" cy="929730"/>
            </a:xfrm>
          </p:grpSpPr>
          <p:pic>
            <p:nvPicPr>
              <p:cNvPr id="2846" name="Google Shape;2846;p166" descr="A cup of coffee&#10;&#10;Description automatically generated"/>
              <p:cNvPicPr preferRelativeResize="0"/>
              <p:nvPr/>
            </p:nvPicPr>
            <p:blipFill rotWithShape="1">
              <a:blip r:embed="rId13">
                <a:alphaModFix/>
              </a:blip>
              <a:srcRect r="39693"/>
              <a:stretch/>
            </p:blipFill>
            <p:spPr>
              <a:xfrm>
                <a:off x="4445344" y="1318077"/>
                <a:ext cx="2622318" cy="903889"/>
              </a:xfrm>
              <a:prstGeom prst="rect">
                <a:avLst/>
              </a:prstGeom>
              <a:noFill/>
              <a:ln>
                <a:noFill/>
              </a:ln>
            </p:spPr>
          </p:pic>
          <p:grpSp>
            <p:nvGrpSpPr>
              <p:cNvPr id="2847" name="Google Shape;2847;p166"/>
              <p:cNvGrpSpPr/>
              <p:nvPr/>
            </p:nvGrpSpPr>
            <p:grpSpPr>
              <a:xfrm>
                <a:off x="7066087" y="1309939"/>
                <a:ext cx="2635379" cy="909730"/>
                <a:chOff x="6598810" y="1342565"/>
                <a:chExt cx="2635379" cy="909730"/>
              </a:xfrm>
            </p:grpSpPr>
            <p:pic>
              <p:nvPicPr>
                <p:cNvPr id="2848" name="Google Shape;2848;p166" descr="A cup of coffee&#10;&#10;Description automatically generated"/>
                <p:cNvPicPr preferRelativeResize="0"/>
                <p:nvPr/>
              </p:nvPicPr>
              <p:blipFill rotWithShape="1">
                <a:blip r:embed="rId13">
                  <a:alphaModFix/>
                </a:blip>
                <a:srcRect l="60238"/>
                <a:stretch/>
              </p:blipFill>
              <p:spPr>
                <a:xfrm>
                  <a:off x="7505175" y="1348406"/>
                  <a:ext cx="1729014" cy="903889"/>
                </a:xfrm>
                <a:prstGeom prst="rect">
                  <a:avLst/>
                </a:prstGeom>
                <a:noFill/>
                <a:ln>
                  <a:noFill/>
                </a:ln>
              </p:spPr>
            </p:pic>
            <p:pic>
              <p:nvPicPr>
                <p:cNvPr id="2849" name="Google Shape;2849;p166" descr="A cup of coffee&#10;&#10;Description automatically generated"/>
                <p:cNvPicPr preferRelativeResize="0"/>
                <p:nvPr/>
              </p:nvPicPr>
              <p:blipFill rotWithShape="1">
                <a:blip r:embed="rId14">
                  <a:alphaModFix/>
                </a:blip>
                <a:srcRect l="60237" r="19881"/>
                <a:stretch/>
              </p:blipFill>
              <p:spPr>
                <a:xfrm>
                  <a:off x="6598810" y="1342565"/>
                  <a:ext cx="864506" cy="903889"/>
                </a:xfrm>
                <a:prstGeom prst="rect">
                  <a:avLst/>
                </a:prstGeom>
                <a:noFill/>
                <a:ln>
                  <a:noFill/>
                </a:ln>
              </p:spPr>
            </p:pic>
          </p:grpSp>
          <p:sp>
            <p:nvSpPr>
              <p:cNvPr id="2850" name="Google Shape;2850;p166"/>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2851" name="Google Shape;2851;p166"/>
            <p:cNvGrpSpPr/>
            <p:nvPr/>
          </p:nvGrpSpPr>
          <p:grpSpPr>
            <a:xfrm>
              <a:off x="5175092" y="977880"/>
              <a:ext cx="4765253" cy="377745"/>
              <a:chOff x="5175092" y="977880"/>
              <a:chExt cx="4765253" cy="377745"/>
            </a:xfrm>
          </p:grpSpPr>
          <p:pic>
            <p:nvPicPr>
              <p:cNvPr id="2852" name="Google Shape;2852;p166" descr="A person looking at the camera&#10;&#10;Description automatically generated"/>
              <p:cNvPicPr preferRelativeResize="0"/>
              <p:nvPr/>
            </p:nvPicPr>
            <p:blipFill rotWithShape="1">
              <a:blip r:embed="rId15">
                <a:alphaModFix/>
              </a:blip>
              <a:srcRect/>
              <a:stretch/>
            </p:blipFill>
            <p:spPr>
              <a:xfrm>
                <a:off x="7787461" y="977880"/>
                <a:ext cx="334969" cy="364684"/>
              </a:xfrm>
              <a:prstGeom prst="rect">
                <a:avLst/>
              </a:prstGeom>
              <a:noFill/>
              <a:ln>
                <a:noFill/>
              </a:ln>
            </p:spPr>
          </p:pic>
          <p:pic>
            <p:nvPicPr>
              <p:cNvPr id="2853" name="Google Shape;2853;p166" descr="A person smiling for the camera&#10;&#10;Description automatically generated"/>
              <p:cNvPicPr preferRelativeResize="0"/>
              <p:nvPr/>
            </p:nvPicPr>
            <p:blipFill rotWithShape="1">
              <a:blip r:embed="rId16">
                <a:alphaModFix/>
              </a:blip>
              <a:srcRect/>
              <a:stretch/>
            </p:blipFill>
            <p:spPr>
              <a:xfrm>
                <a:off x="9627667" y="1012649"/>
                <a:ext cx="312678" cy="331253"/>
              </a:xfrm>
              <a:prstGeom prst="rect">
                <a:avLst/>
              </a:prstGeom>
              <a:noFill/>
              <a:ln>
                <a:noFill/>
              </a:ln>
            </p:spPr>
          </p:pic>
          <p:pic>
            <p:nvPicPr>
              <p:cNvPr id="2854" name="Google Shape;2854;p166" descr="A person smiling for the camera&#10;&#10;Description automatically generated"/>
              <p:cNvPicPr preferRelativeResize="0"/>
              <p:nvPr/>
            </p:nvPicPr>
            <p:blipFill rotWithShape="1">
              <a:blip r:embed="rId17">
                <a:alphaModFix/>
              </a:blip>
              <a:srcRect/>
              <a:stretch/>
            </p:blipFill>
            <p:spPr>
              <a:xfrm>
                <a:off x="8683990" y="981192"/>
                <a:ext cx="396265" cy="362211"/>
              </a:xfrm>
              <a:prstGeom prst="rect">
                <a:avLst/>
              </a:prstGeom>
              <a:noFill/>
              <a:ln>
                <a:noFill/>
              </a:ln>
            </p:spPr>
          </p:pic>
          <p:pic>
            <p:nvPicPr>
              <p:cNvPr id="2855" name="Google Shape;2855;p166" descr="A picture containing person, dancer, indoor&#10;&#10;Description automatically generated"/>
              <p:cNvPicPr preferRelativeResize="0"/>
              <p:nvPr/>
            </p:nvPicPr>
            <p:blipFill rotWithShape="1">
              <a:blip r:embed="rId18">
                <a:alphaModFix/>
              </a:blip>
              <a:srcRect/>
              <a:stretch/>
            </p:blipFill>
            <p:spPr>
              <a:xfrm>
                <a:off x="6905578" y="1029726"/>
                <a:ext cx="325899" cy="325899"/>
              </a:xfrm>
              <a:prstGeom prst="rect">
                <a:avLst/>
              </a:prstGeom>
              <a:noFill/>
              <a:ln>
                <a:noFill/>
              </a:ln>
            </p:spPr>
          </p:pic>
          <p:pic>
            <p:nvPicPr>
              <p:cNvPr id="2856" name="Google Shape;2856;p166" descr="A close up of a person&#10;&#10;Description automatically generated"/>
              <p:cNvPicPr preferRelativeResize="0"/>
              <p:nvPr/>
            </p:nvPicPr>
            <p:blipFill rotWithShape="1">
              <a:blip r:embed="rId19">
                <a:alphaModFix/>
              </a:blip>
              <a:srcRect/>
              <a:stretch/>
            </p:blipFill>
            <p:spPr>
              <a:xfrm>
                <a:off x="5997088" y="1003884"/>
                <a:ext cx="371499" cy="349828"/>
              </a:xfrm>
              <a:prstGeom prst="rect">
                <a:avLst/>
              </a:prstGeom>
              <a:noFill/>
              <a:ln>
                <a:noFill/>
              </a:ln>
            </p:spPr>
          </p:pic>
          <p:pic>
            <p:nvPicPr>
              <p:cNvPr id="2857" name="Google Shape;2857;p166" descr="A close up of a person smiling for the camera&#10;&#10;Description automatically generated"/>
              <p:cNvPicPr preferRelativeResize="0"/>
              <p:nvPr/>
            </p:nvPicPr>
            <p:blipFill rotWithShape="1">
              <a:blip r:embed="rId20">
                <a:alphaModFix/>
              </a:blip>
              <a:srcRect/>
              <a:stretch/>
            </p:blipFill>
            <p:spPr>
              <a:xfrm>
                <a:off x="5175092" y="979861"/>
                <a:ext cx="278292" cy="375694"/>
              </a:xfrm>
              <a:prstGeom prst="rect">
                <a:avLst/>
              </a:prstGeom>
              <a:noFill/>
              <a:ln>
                <a:noFill/>
              </a:ln>
            </p:spPr>
          </p:pic>
        </p:grpSp>
      </p:grpSp>
      <p:sp>
        <p:nvSpPr>
          <p:cNvPr id="2858" name="Google Shape;2858;p166"/>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2859" name="Google Shape;2859;p166" descr="clipped result image"/>
          <p:cNvPicPr preferRelativeResize="0"/>
          <p:nvPr/>
        </p:nvPicPr>
        <p:blipFill rotWithShape="1">
          <a:blip r:embed="rId21">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
        <p:nvSpPr>
          <p:cNvPr id="2860" name="Google Shape;2860;p166"/>
          <p:cNvSpPr txBox="1"/>
          <p:nvPr/>
        </p:nvSpPr>
        <p:spPr>
          <a:xfrm>
            <a:off x="6069900" y="251350"/>
            <a:ext cx="28725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5 mg HS x 4 weeks then 10 mg HS, which is the target dose for mild Alzheimer’s dementia.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864"/>
        <p:cNvGrpSpPr/>
        <p:nvPr/>
      </p:nvGrpSpPr>
      <p:grpSpPr>
        <a:xfrm>
          <a:off x="0" y="0"/>
          <a:ext cx="0" cy="0"/>
          <a:chOff x="0" y="0"/>
          <a:chExt cx="0" cy="0"/>
        </a:xfrm>
      </p:grpSpPr>
      <p:sp>
        <p:nvSpPr>
          <p:cNvPr id="2865" name="Google Shape;2865;p167"/>
          <p:cNvSpPr txBox="1"/>
          <p:nvPr/>
        </p:nvSpPr>
        <p:spPr>
          <a:xfrm>
            <a:off x="2380250" y="251350"/>
            <a:ext cx="35334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u="sng">
                <a:solidFill>
                  <a:schemeClr val="dk1"/>
                </a:solidFill>
              </a:rPr>
              <a:t>Side effects (10% dropout)</a:t>
            </a:r>
            <a:endParaRPr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cholinergic effects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nausea, vomiting, diarrhea</a:t>
            </a:r>
            <a:endParaRPr>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(generally lasting ~2 weeks)</a:t>
            </a:r>
            <a:endParaRPr sz="11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bradycardia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also: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agitation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vivid dreams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weight loss (23 mg dose)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_________________________________</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better evidence for mild Alzheimer’s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than the other cholinesterase inhibitors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long half-life of about 3 days.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typically dosed at bedtime but is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non-sedating</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sp>
        <p:nvSpPr>
          <p:cNvPr id="2866" name="Google Shape;2866;p167"/>
          <p:cNvSpPr txBox="1"/>
          <p:nvPr/>
        </p:nvSpPr>
        <p:spPr>
          <a:xfrm>
            <a:off x="323850" y="190325"/>
            <a:ext cx="1419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2867" name="Google Shape;2867;p167"/>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2868" name="Google Shape;2868;p167"/>
          <p:cNvSpPr txBox="1"/>
          <p:nvPr/>
        </p:nvSpPr>
        <p:spPr>
          <a:xfrm>
            <a:off x="6127153" y="45432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2869" name="Google Shape;2869;p167"/>
          <p:cNvGrpSpPr/>
          <p:nvPr/>
        </p:nvGrpSpPr>
        <p:grpSpPr>
          <a:xfrm>
            <a:off x="574050" y="972008"/>
            <a:ext cx="797737" cy="2563658"/>
            <a:chOff x="5639200" y="1566008"/>
            <a:chExt cx="797737" cy="2563658"/>
          </a:xfrm>
        </p:grpSpPr>
        <p:grpSp>
          <p:nvGrpSpPr>
            <p:cNvPr id="2870" name="Google Shape;2870;p167"/>
            <p:cNvGrpSpPr/>
            <p:nvPr/>
          </p:nvGrpSpPr>
          <p:grpSpPr>
            <a:xfrm>
              <a:off x="5696235" y="2555670"/>
              <a:ext cx="520598" cy="1573997"/>
              <a:chOff x="-1149931" y="4370966"/>
              <a:chExt cx="1219200" cy="3686175"/>
            </a:xfrm>
          </p:grpSpPr>
          <p:pic>
            <p:nvPicPr>
              <p:cNvPr id="2871" name="Google Shape;2871;p167"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2872" name="Google Shape;2872;p167"/>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2873" name="Google Shape;2873;p167"/>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2874" name="Google Shape;2874;p167"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2875" name="Google Shape;2875;p167"/>
          <p:cNvGrpSpPr/>
          <p:nvPr/>
        </p:nvGrpSpPr>
        <p:grpSpPr>
          <a:xfrm flipH="1">
            <a:off x="6300626" y="3534494"/>
            <a:ext cx="987760" cy="1008724"/>
            <a:chOff x="3789639" y="3815563"/>
            <a:chExt cx="1038108" cy="1069017"/>
          </a:xfrm>
        </p:grpSpPr>
        <p:pic>
          <p:nvPicPr>
            <p:cNvPr id="2876" name="Google Shape;2876;p167"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2877" name="Google Shape;2877;p167"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2878" name="Google Shape;2878;p167"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2879" name="Google Shape;2879;p167"/>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2880" name="Google Shape;2880;p167"/>
          <p:cNvGrpSpPr/>
          <p:nvPr/>
        </p:nvGrpSpPr>
        <p:grpSpPr>
          <a:xfrm>
            <a:off x="7777143" y="3650443"/>
            <a:ext cx="807497" cy="658746"/>
            <a:chOff x="6590223" y="3176875"/>
            <a:chExt cx="2007200" cy="1637450"/>
          </a:xfrm>
        </p:grpSpPr>
        <p:pic>
          <p:nvPicPr>
            <p:cNvPr id="2881" name="Google Shape;2881;p167"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2882" name="Google Shape;2882;p167"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2883" name="Google Shape;2883;p167"/>
          <p:cNvSpPr txBox="1"/>
          <p:nvPr/>
        </p:nvSpPr>
        <p:spPr>
          <a:xfrm>
            <a:off x="7663381" y="43833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grpSp>
        <p:nvGrpSpPr>
          <p:cNvPr id="2884" name="Google Shape;2884;p167"/>
          <p:cNvGrpSpPr/>
          <p:nvPr/>
        </p:nvGrpSpPr>
        <p:grpSpPr>
          <a:xfrm>
            <a:off x="2472300" y="935604"/>
            <a:ext cx="2175009" cy="432641"/>
            <a:chOff x="4892286" y="977880"/>
            <a:chExt cx="5554159" cy="1104803"/>
          </a:xfrm>
        </p:grpSpPr>
        <p:grpSp>
          <p:nvGrpSpPr>
            <p:cNvPr id="2885" name="Google Shape;2885;p167"/>
            <p:cNvGrpSpPr/>
            <p:nvPr/>
          </p:nvGrpSpPr>
          <p:grpSpPr>
            <a:xfrm>
              <a:off x="4892286" y="1152953"/>
              <a:ext cx="5554159" cy="929730"/>
              <a:chOff x="4445344" y="1292236"/>
              <a:chExt cx="5554159" cy="929730"/>
            </a:xfrm>
          </p:grpSpPr>
          <p:pic>
            <p:nvPicPr>
              <p:cNvPr id="2886" name="Google Shape;2886;p167" descr="A cup of coffee&#10;&#10;Description automatically generated"/>
              <p:cNvPicPr preferRelativeResize="0"/>
              <p:nvPr/>
            </p:nvPicPr>
            <p:blipFill rotWithShape="1">
              <a:blip r:embed="rId13">
                <a:alphaModFix/>
              </a:blip>
              <a:srcRect r="39693"/>
              <a:stretch/>
            </p:blipFill>
            <p:spPr>
              <a:xfrm>
                <a:off x="4445344" y="1318077"/>
                <a:ext cx="2622318" cy="903889"/>
              </a:xfrm>
              <a:prstGeom prst="rect">
                <a:avLst/>
              </a:prstGeom>
              <a:noFill/>
              <a:ln>
                <a:noFill/>
              </a:ln>
            </p:spPr>
          </p:pic>
          <p:grpSp>
            <p:nvGrpSpPr>
              <p:cNvPr id="2887" name="Google Shape;2887;p167"/>
              <p:cNvGrpSpPr/>
              <p:nvPr/>
            </p:nvGrpSpPr>
            <p:grpSpPr>
              <a:xfrm>
                <a:off x="7066087" y="1309939"/>
                <a:ext cx="2635379" cy="909730"/>
                <a:chOff x="6598810" y="1342565"/>
                <a:chExt cx="2635379" cy="909730"/>
              </a:xfrm>
            </p:grpSpPr>
            <p:pic>
              <p:nvPicPr>
                <p:cNvPr id="2888" name="Google Shape;2888;p167" descr="A cup of coffee&#10;&#10;Description automatically generated"/>
                <p:cNvPicPr preferRelativeResize="0"/>
                <p:nvPr/>
              </p:nvPicPr>
              <p:blipFill rotWithShape="1">
                <a:blip r:embed="rId13">
                  <a:alphaModFix/>
                </a:blip>
                <a:srcRect l="60238"/>
                <a:stretch/>
              </p:blipFill>
              <p:spPr>
                <a:xfrm>
                  <a:off x="7505175" y="1348406"/>
                  <a:ext cx="1729014" cy="903889"/>
                </a:xfrm>
                <a:prstGeom prst="rect">
                  <a:avLst/>
                </a:prstGeom>
                <a:noFill/>
                <a:ln>
                  <a:noFill/>
                </a:ln>
              </p:spPr>
            </p:pic>
            <p:pic>
              <p:nvPicPr>
                <p:cNvPr id="2889" name="Google Shape;2889;p167" descr="A cup of coffee&#10;&#10;Description automatically generated"/>
                <p:cNvPicPr preferRelativeResize="0"/>
                <p:nvPr/>
              </p:nvPicPr>
              <p:blipFill rotWithShape="1">
                <a:blip r:embed="rId14">
                  <a:alphaModFix/>
                </a:blip>
                <a:srcRect l="60237" r="19881"/>
                <a:stretch/>
              </p:blipFill>
              <p:spPr>
                <a:xfrm>
                  <a:off x="6598810" y="1342565"/>
                  <a:ext cx="864506" cy="903889"/>
                </a:xfrm>
                <a:prstGeom prst="rect">
                  <a:avLst/>
                </a:prstGeom>
                <a:noFill/>
                <a:ln>
                  <a:noFill/>
                </a:ln>
              </p:spPr>
            </p:pic>
          </p:grpSp>
          <p:sp>
            <p:nvSpPr>
              <p:cNvPr id="2890" name="Google Shape;2890;p167"/>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2891" name="Google Shape;2891;p167"/>
            <p:cNvGrpSpPr/>
            <p:nvPr/>
          </p:nvGrpSpPr>
          <p:grpSpPr>
            <a:xfrm>
              <a:off x="5175092" y="977880"/>
              <a:ext cx="4765253" cy="377745"/>
              <a:chOff x="5175092" y="977880"/>
              <a:chExt cx="4765253" cy="377745"/>
            </a:xfrm>
          </p:grpSpPr>
          <p:pic>
            <p:nvPicPr>
              <p:cNvPr id="2892" name="Google Shape;2892;p167" descr="A person looking at the camera&#10;&#10;Description automatically generated"/>
              <p:cNvPicPr preferRelativeResize="0"/>
              <p:nvPr/>
            </p:nvPicPr>
            <p:blipFill rotWithShape="1">
              <a:blip r:embed="rId15">
                <a:alphaModFix/>
              </a:blip>
              <a:srcRect/>
              <a:stretch/>
            </p:blipFill>
            <p:spPr>
              <a:xfrm>
                <a:off x="7787461" y="977880"/>
                <a:ext cx="334969" cy="364684"/>
              </a:xfrm>
              <a:prstGeom prst="rect">
                <a:avLst/>
              </a:prstGeom>
              <a:noFill/>
              <a:ln>
                <a:noFill/>
              </a:ln>
            </p:spPr>
          </p:pic>
          <p:pic>
            <p:nvPicPr>
              <p:cNvPr id="2893" name="Google Shape;2893;p167" descr="A person smiling for the camera&#10;&#10;Description automatically generated"/>
              <p:cNvPicPr preferRelativeResize="0"/>
              <p:nvPr/>
            </p:nvPicPr>
            <p:blipFill rotWithShape="1">
              <a:blip r:embed="rId16">
                <a:alphaModFix/>
              </a:blip>
              <a:srcRect/>
              <a:stretch/>
            </p:blipFill>
            <p:spPr>
              <a:xfrm>
                <a:off x="9627667" y="1012649"/>
                <a:ext cx="312678" cy="331253"/>
              </a:xfrm>
              <a:prstGeom prst="rect">
                <a:avLst/>
              </a:prstGeom>
              <a:noFill/>
              <a:ln>
                <a:noFill/>
              </a:ln>
            </p:spPr>
          </p:pic>
          <p:pic>
            <p:nvPicPr>
              <p:cNvPr id="2894" name="Google Shape;2894;p167" descr="A person smiling for the camera&#10;&#10;Description automatically generated"/>
              <p:cNvPicPr preferRelativeResize="0"/>
              <p:nvPr/>
            </p:nvPicPr>
            <p:blipFill rotWithShape="1">
              <a:blip r:embed="rId17">
                <a:alphaModFix/>
              </a:blip>
              <a:srcRect/>
              <a:stretch/>
            </p:blipFill>
            <p:spPr>
              <a:xfrm>
                <a:off x="8683990" y="981192"/>
                <a:ext cx="396265" cy="362211"/>
              </a:xfrm>
              <a:prstGeom prst="rect">
                <a:avLst/>
              </a:prstGeom>
              <a:noFill/>
              <a:ln>
                <a:noFill/>
              </a:ln>
            </p:spPr>
          </p:pic>
          <p:pic>
            <p:nvPicPr>
              <p:cNvPr id="2895" name="Google Shape;2895;p167" descr="A picture containing person, dancer, indoor&#10;&#10;Description automatically generated"/>
              <p:cNvPicPr preferRelativeResize="0"/>
              <p:nvPr/>
            </p:nvPicPr>
            <p:blipFill rotWithShape="1">
              <a:blip r:embed="rId18">
                <a:alphaModFix/>
              </a:blip>
              <a:srcRect/>
              <a:stretch/>
            </p:blipFill>
            <p:spPr>
              <a:xfrm>
                <a:off x="6905578" y="1029726"/>
                <a:ext cx="325899" cy="325899"/>
              </a:xfrm>
              <a:prstGeom prst="rect">
                <a:avLst/>
              </a:prstGeom>
              <a:noFill/>
              <a:ln>
                <a:noFill/>
              </a:ln>
            </p:spPr>
          </p:pic>
          <p:pic>
            <p:nvPicPr>
              <p:cNvPr id="2896" name="Google Shape;2896;p167" descr="A close up of a person&#10;&#10;Description automatically generated"/>
              <p:cNvPicPr preferRelativeResize="0"/>
              <p:nvPr/>
            </p:nvPicPr>
            <p:blipFill rotWithShape="1">
              <a:blip r:embed="rId19">
                <a:alphaModFix/>
              </a:blip>
              <a:srcRect/>
              <a:stretch/>
            </p:blipFill>
            <p:spPr>
              <a:xfrm>
                <a:off x="5997088" y="1003884"/>
                <a:ext cx="371499" cy="349828"/>
              </a:xfrm>
              <a:prstGeom prst="rect">
                <a:avLst/>
              </a:prstGeom>
              <a:noFill/>
              <a:ln>
                <a:noFill/>
              </a:ln>
            </p:spPr>
          </p:pic>
          <p:pic>
            <p:nvPicPr>
              <p:cNvPr id="2897" name="Google Shape;2897;p167" descr="A close up of a person smiling for the camera&#10;&#10;Description automatically generated"/>
              <p:cNvPicPr preferRelativeResize="0"/>
              <p:nvPr/>
            </p:nvPicPr>
            <p:blipFill rotWithShape="1">
              <a:blip r:embed="rId20">
                <a:alphaModFix/>
              </a:blip>
              <a:srcRect/>
              <a:stretch/>
            </p:blipFill>
            <p:spPr>
              <a:xfrm>
                <a:off x="5175092" y="979861"/>
                <a:ext cx="278292" cy="375694"/>
              </a:xfrm>
              <a:prstGeom prst="rect">
                <a:avLst/>
              </a:prstGeom>
              <a:noFill/>
              <a:ln>
                <a:noFill/>
              </a:ln>
            </p:spPr>
          </p:pic>
        </p:grpSp>
      </p:grpSp>
      <p:sp>
        <p:nvSpPr>
          <p:cNvPr id="2898" name="Google Shape;2898;p167"/>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2899" name="Google Shape;2899;p167" descr="clipped result image"/>
          <p:cNvPicPr preferRelativeResize="0"/>
          <p:nvPr/>
        </p:nvPicPr>
        <p:blipFill rotWithShape="1">
          <a:blip r:embed="rId21">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
        <p:nvSpPr>
          <p:cNvPr id="2900" name="Google Shape;2900;p167"/>
          <p:cNvSpPr txBox="1"/>
          <p:nvPr/>
        </p:nvSpPr>
        <p:spPr>
          <a:xfrm>
            <a:off x="6069900" y="251350"/>
            <a:ext cx="28725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5 mg HS x 4 weeks then 10 mg HS, which is the target dose for mild Alzheimer’s dementia.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Maximum dose is 23 mg HS (intended for moderate to severe dementia), after the patient has tolerated 10 mg for 3 months.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904"/>
        <p:cNvGrpSpPr/>
        <p:nvPr/>
      </p:nvGrpSpPr>
      <p:grpSpPr>
        <a:xfrm>
          <a:off x="0" y="0"/>
          <a:ext cx="0" cy="0"/>
          <a:chOff x="0" y="0"/>
          <a:chExt cx="0" cy="0"/>
        </a:xfrm>
      </p:grpSpPr>
      <p:sp>
        <p:nvSpPr>
          <p:cNvPr id="2905" name="Google Shape;2905;p168"/>
          <p:cNvSpPr txBox="1"/>
          <p:nvPr/>
        </p:nvSpPr>
        <p:spPr>
          <a:xfrm>
            <a:off x="2380250" y="251350"/>
            <a:ext cx="35334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u="sng">
                <a:solidFill>
                  <a:schemeClr val="dk1"/>
                </a:solidFill>
              </a:rPr>
              <a:t>Side effects (10% dropout)</a:t>
            </a:r>
            <a:endParaRPr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u="sng">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cholinergic effects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nausea, vomiting, diarrhea</a:t>
            </a:r>
            <a:endParaRPr>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(generally lasting ~2 weeks)</a:t>
            </a:r>
            <a:endParaRPr sz="11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bradycardia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also: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agitation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vivid dreams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weight loss (23 mg dose)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_________________________________</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better evidence for mild Alzheimer’s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than the other cholinesterase inhibitors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long half-life of about 3 days.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typically dosed at bedtime but is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non-sedating</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sp>
        <p:nvSpPr>
          <p:cNvPr id="2906" name="Google Shape;2906;p168"/>
          <p:cNvSpPr txBox="1"/>
          <p:nvPr/>
        </p:nvSpPr>
        <p:spPr>
          <a:xfrm>
            <a:off x="323850" y="190325"/>
            <a:ext cx="14190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2907" name="Google Shape;2907;p168"/>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2908" name="Google Shape;2908;p168"/>
          <p:cNvSpPr txBox="1"/>
          <p:nvPr/>
        </p:nvSpPr>
        <p:spPr>
          <a:xfrm>
            <a:off x="6127153" y="45432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2909" name="Google Shape;2909;p168"/>
          <p:cNvGrpSpPr/>
          <p:nvPr/>
        </p:nvGrpSpPr>
        <p:grpSpPr>
          <a:xfrm>
            <a:off x="574050" y="972008"/>
            <a:ext cx="797737" cy="2563658"/>
            <a:chOff x="5639200" y="1566008"/>
            <a:chExt cx="797737" cy="2563658"/>
          </a:xfrm>
        </p:grpSpPr>
        <p:grpSp>
          <p:nvGrpSpPr>
            <p:cNvPr id="2910" name="Google Shape;2910;p168"/>
            <p:cNvGrpSpPr/>
            <p:nvPr/>
          </p:nvGrpSpPr>
          <p:grpSpPr>
            <a:xfrm>
              <a:off x="5696235" y="2555670"/>
              <a:ext cx="520598" cy="1573997"/>
              <a:chOff x="-1149931" y="4370966"/>
              <a:chExt cx="1219200" cy="3686175"/>
            </a:xfrm>
          </p:grpSpPr>
          <p:pic>
            <p:nvPicPr>
              <p:cNvPr id="2911" name="Google Shape;2911;p168"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2912" name="Google Shape;2912;p168"/>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2913" name="Google Shape;2913;p168"/>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2914" name="Google Shape;2914;p168"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2915" name="Google Shape;2915;p168"/>
          <p:cNvGrpSpPr/>
          <p:nvPr/>
        </p:nvGrpSpPr>
        <p:grpSpPr>
          <a:xfrm flipH="1">
            <a:off x="6300626" y="3534494"/>
            <a:ext cx="987760" cy="1008724"/>
            <a:chOff x="3789639" y="3815563"/>
            <a:chExt cx="1038108" cy="1069017"/>
          </a:xfrm>
        </p:grpSpPr>
        <p:pic>
          <p:nvPicPr>
            <p:cNvPr id="2916" name="Google Shape;2916;p168"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2917" name="Google Shape;2917;p168"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2918" name="Google Shape;2918;p168"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2919" name="Google Shape;2919;p168"/>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2920" name="Google Shape;2920;p168"/>
          <p:cNvGrpSpPr/>
          <p:nvPr/>
        </p:nvGrpSpPr>
        <p:grpSpPr>
          <a:xfrm>
            <a:off x="7777143" y="3650443"/>
            <a:ext cx="807497" cy="658746"/>
            <a:chOff x="6590223" y="3176875"/>
            <a:chExt cx="2007200" cy="1637450"/>
          </a:xfrm>
        </p:grpSpPr>
        <p:pic>
          <p:nvPicPr>
            <p:cNvPr id="2921" name="Google Shape;2921;p168"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2922" name="Google Shape;2922;p168"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2923" name="Google Shape;2923;p168"/>
          <p:cNvSpPr txBox="1"/>
          <p:nvPr/>
        </p:nvSpPr>
        <p:spPr>
          <a:xfrm>
            <a:off x="7663381" y="43833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grpSp>
        <p:nvGrpSpPr>
          <p:cNvPr id="2924" name="Google Shape;2924;p168"/>
          <p:cNvGrpSpPr/>
          <p:nvPr/>
        </p:nvGrpSpPr>
        <p:grpSpPr>
          <a:xfrm>
            <a:off x="2472300" y="935604"/>
            <a:ext cx="2175009" cy="432641"/>
            <a:chOff x="4892286" y="977880"/>
            <a:chExt cx="5554159" cy="1104803"/>
          </a:xfrm>
        </p:grpSpPr>
        <p:grpSp>
          <p:nvGrpSpPr>
            <p:cNvPr id="2925" name="Google Shape;2925;p168"/>
            <p:cNvGrpSpPr/>
            <p:nvPr/>
          </p:nvGrpSpPr>
          <p:grpSpPr>
            <a:xfrm>
              <a:off x="4892286" y="1152953"/>
              <a:ext cx="5554159" cy="929730"/>
              <a:chOff x="4445344" y="1292236"/>
              <a:chExt cx="5554159" cy="929730"/>
            </a:xfrm>
          </p:grpSpPr>
          <p:pic>
            <p:nvPicPr>
              <p:cNvPr id="2926" name="Google Shape;2926;p168" descr="A cup of coffee&#10;&#10;Description automatically generated"/>
              <p:cNvPicPr preferRelativeResize="0"/>
              <p:nvPr/>
            </p:nvPicPr>
            <p:blipFill rotWithShape="1">
              <a:blip r:embed="rId13">
                <a:alphaModFix/>
              </a:blip>
              <a:srcRect r="39693"/>
              <a:stretch/>
            </p:blipFill>
            <p:spPr>
              <a:xfrm>
                <a:off x="4445344" y="1318077"/>
                <a:ext cx="2622318" cy="903889"/>
              </a:xfrm>
              <a:prstGeom prst="rect">
                <a:avLst/>
              </a:prstGeom>
              <a:noFill/>
              <a:ln>
                <a:noFill/>
              </a:ln>
            </p:spPr>
          </p:pic>
          <p:grpSp>
            <p:nvGrpSpPr>
              <p:cNvPr id="2927" name="Google Shape;2927;p168"/>
              <p:cNvGrpSpPr/>
              <p:nvPr/>
            </p:nvGrpSpPr>
            <p:grpSpPr>
              <a:xfrm>
                <a:off x="7066087" y="1309939"/>
                <a:ext cx="2635379" cy="909730"/>
                <a:chOff x="6598810" y="1342565"/>
                <a:chExt cx="2635379" cy="909730"/>
              </a:xfrm>
            </p:grpSpPr>
            <p:pic>
              <p:nvPicPr>
                <p:cNvPr id="2928" name="Google Shape;2928;p168" descr="A cup of coffee&#10;&#10;Description automatically generated"/>
                <p:cNvPicPr preferRelativeResize="0"/>
                <p:nvPr/>
              </p:nvPicPr>
              <p:blipFill rotWithShape="1">
                <a:blip r:embed="rId13">
                  <a:alphaModFix/>
                </a:blip>
                <a:srcRect l="60238"/>
                <a:stretch/>
              </p:blipFill>
              <p:spPr>
                <a:xfrm>
                  <a:off x="7505175" y="1348406"/>
                  <a:ext cx="1729014" cy="903889"/>
                </a:xfrm>
                <a:prstGeom prst="rect">
                  <a:avLst/>
                </a:prstGeom>
                <a:noFill/>
                <a:ln>
                  <a:noFill/>
                </a:ln>
              </p:spPr>
            </p:pic>
            <p:pic>
              <p:nvPicPr>
                <p:cNvPr id="2929" name="Google Shape;2929;p168" descr="A cup of coffee&#10;&#10;Description automatically generated"/>
                <p:cNvPicPr preferRelativeResize="0"/>
                <p:nvPr/>
              </p:nvPicPr>
              <p:blipFill rotWithShape="1">
                <a:blip r:embed="rId14">
                  <a:alphaModFix/>
                </a:blip>
                <a:srcRect l="60237" r="19881"/>
                <a:stretch/>
              </p:blipFill>
              <p:spPr>
                <a:xfrm>
                  <a:off x="6598810" y="1342565"/>
                  <a:ext cx="864506" cy="903889"/>
                </a:xfrm>
                <a:prstGeom prst="rect">
                  <a:avLst/>
                </a:prstGeom>
                <a:noFill/>
                <a:ln>
                  <a:noFill/>
                </a:ln>
              </p:spPr>
            </p:pic>
          </p:grpSp>
          <p:sp>
            <p:nvSpPr>
              <p:cNvPr id="2930" name="Google Shape;2930;p168"/>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2931" name="Google Shape;2931;p168"/>
            <p:cNvGrpSpPr/>
            <p:nvPr/>
          </p:nvGrpSpPr>
          <p:grpSpPr>
            <a:xfrm>
              <a:off x="5175092" y="977880"/>
              <a:ext cx="4765253" cy="377745"/>
              <a:chOff x="5175092" y="977880"/>
              <a:chExt cx="4765253" cy="377745"/>
            </a:xfrm>
          </p:grpSpPr>
          <p:pic>
            <p:nvPicPr>
              <p:cNvPr id="2932" name="Google Shape;2932;p168" descr="A person looking at the camera&#10;&#10;Description automatically generated"/>
              <p:cNvPicPr preferRelativeResize="0"/>
              <p:nvPr/>
            </p:nvPicPr>
            <p:blipFill rotWithShape="1">
              <a:blip r:embed="rId15">
                <a:alphaModFix/>
              </a:blip>
              <a:srcRect/>
              <a:stretch/>
            </p:blipFill>
            <p:spPr>
              <a:xfrm>
                <a:off x="7787461" y="977880"/>
                <a:ext cx="334969" cy="364684"/>
              </a:xfrm>
              <a:prstGeom prst="rect">
                <a:avLst/>
              </a:prstGeom>
              <a:noFill/>
              <a:ln>
                <a:noFill/>
              </a:ln>
            </p:spPr>
          </p:pic>
          <p:pic>
            <p:nvPicPr>
              <p:cNvPr id="2933" name="Google Shape;2933;p168" descr="A person smiling for the camera&#10;&#10;Description automatically generated"/>
              <p:cNvPicPr preferRelativeResize="0"/>
              <p:nvPr/>
            </p:nvPicPr>
            <p:blipFill rotWithShape="1">
              <a:blip r:embed="rId16">
                <a:alphaModFix/>
              </a:blip>
              <a:srcRect/>
              <a:stretch/>
            </p:blipFill>
            <p:spPr>
              <a:xfrm>
                <a:off x="9627667" y="1012649"/>
                <a:ext cx="312678" cy="331253"/>
              </a:xfrm>
              <a:prstGeom prst="rect">
                <a:avLst/>
              </a:prstGeom>
              <a:noFill/>
              <a:ln>
                <a:noFill/>
              </a:ln>
            </p:spPr>
          </p:pic>
          <p:pic>
            <p:nvPicPr>
              <p:cNvPr id="2934" name="Google Shape;2934;p168" descr="A person smiling for the camera&#10;&#10;Description automatically generated"/>
              <p:cNvPicPr preferRelativeResize="0"/>
              <p:nvPr/>
            </p:nvPicPr>
            <p:blipFill rotWithShape="1">
              <a:blip r:embed="rId17">
                <a:alphaModFix/>
              </a:blip>
              <a:srcRect/>
              <a:stretch/>
            </p:blipFill>
            <p:spPr>
              <a:xfrm>
                <a:off x="8683990" y="981192"/>
                <a:ext cx="396265" cy="362211"/>
              </a:xfrm>
              <a:prstGeom prst="rect">
                <a:avLst/>
              </a:prstGeom>
              <a:noFill/>
              <a:ln>
                <a:noFill/>
              </a:ln>
            </p:spPr>
          </p:pic>
          <p:pic>
            <p:nvPicPr>
              <p:cNvPr id="2935" name="Google Shape;2935;p168" descr="A picture containing person, dancer, indoor&#10;&#10;Description automatically generated"/>
              <p:cNvPicPr preferRelativeResize="0"/>
              <p:nvPr/>
            </p:nvPicPr>
            <p:blipFill rotWithShape="1">
              <a:blip r:embed="rId18">
                <a:alphaModFix/>
              </a:blip>
              <a:srcRect/>
              <a:stretch/>
            </p:blipFill>
            <p:spPr>
              <a:xfrm>
                <a:off x="6905578" y="1029726"/>
                <a:ext cx="325899" cy="325899"/>
              </a:xfrm>
              <a:prstGeom prst="rect">
                <a:avLst/>
              </a:prstGeom>
              <a:noFill/>
              <a:ln>
                <a:noFill/>
              </a:ln>
            </p:spPr>
          </p:pic>
          <p:pic>
            <p:nvPicPr>
              <p:cNvPr id="2936" name="Google Shape;2936;p168" descr="A close up of a person&#10;&#10;Description automatically generated"/>
              <p:cNvPicPr preferRelativeResize="0"/>
              <p:nvPr/>
            </p:nvPicPr>
            <p:blipFill rotWithShape="1">
              <a:blip r:embed="rId19">
                <a:alphaModFix/>
              </a:blip>
              <a:srcRect/>
              <a:stretch/>
            </p:blipFill>
            <p:spPr>
              <a:xfrm>
                <a:off x="5997088" y="1003884"/>
                <a:ext cx="371499" cy="349828"/>
              </a:xfrm>
              <a:prstGeom prst="rect">
                <a:avLst/>
              </a:prstGeom>
              <a:noFill/>
              <a:ln>
                <a:noFill/>
              </a:ln>
            </p:spPr>
          </p:pic>
          <p:pic>
            <p:nvPicPr>
              <p:cNvPr id="2937" name="Google Shape;2937;p168" descr="A close up of a person smiling for the camera&#10;&#10;Description automatically generated"/>
              <p:cNvPicPr preferRelativeResize="0"/>
              <p:nvPr/>
            </p:nvPicPr>
            <p:blipFill rotWithShape="1">
              <a:blip r:embed="rId20">
                <a:alphaModFix/>
              </a:blip>
              <a:srcRect/>
              <a:stretch/>
            </p:blipFill>
            <p:spPr>
              <a:xfrm>
                <a:off x="5175092" y="979861"/>
                <a:ext cx="278292" cy="375694"/>
              </a:xfrm>
              <a:prstGeom prst="rect">
                <a:avLst/>
              </a:prstGeom>
              <a:noFill/>
              <a:ln>
                <a:noFill/>
              </a:ln>
            </p:spPr>
          </p:pic>
        </p:grpSp>
      </p:grpSp>
      <p:sp>
        <p:nvSpPr>
          <p:cNvPr id="2938" name="Google Shape;2938;p168"/>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2939" name="Google Shape;2939;p168" descr="clipped result image"/>
          <p:cNvPicPr preferRelativeResize="0"/>
          <p:nvPr/>
        </p:nvPicPr>
        <p:blipFill rotWithShape="1">
          <a:blip r:embed="rId21">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
        <p:nvSpPr>
          <p:cNvPr id="2940" name="Google Shape;2940;p168"/>
          <p:cNvSpPr txBox="1"/>
          <p:nvPr/>
        </p:nvSpPr>
        <p:spPr>
          <a:xfrm>
            <a:off x="6069900" y="251350"/>
            <a:ext cx="28725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5 mg HS x 4 weeks then 10 mg HS, which is the target dose for mild Alzheimer’s dementia.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Maximum dose is 23 mg HS (intended for moderate to severe dementia), after the patient has tolerated 10 mg for 3 months.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If stopped, it should be tapered over 4 weeks, but be advised that </a:t>
            </a:r>
            <a:r>
              <a:rPr lang="en" b="1">
                <a:solidFill>
                  <a:schemeClr val="dk1"/>
                </a:solidFill>
              </a:rPr>
              <a:t>cognitive functioning may plummet, possibly irrecoverably</a:t>
            </a:r>
            <a:r>
              <a:rPr lang="en">
                <a:solidFill>
                  <a:schemeClr val="dk1"/>
                </a:solidFill>
              </a:rPr>
              <a:t>.</a:t>
            </a:r>
            <a:endParaRPr>
              <a:solidFill>
                <a:schemeClr val="dk1"/>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944"/>
        <p:cNvGrpSpPr/>
        <p:nvPr/>
      </p:nvGrpSpPr>
      <p:grpSpPr>
        <a:xfrm>
          <a:off x="0" y="0"/>
          <a:ext cx="0" cy="0"/>
          <a:chOff x="0" y="0"/>
          <a:chExt cx="0" cy="0"/>
        </a:xfrm>
      </p:grpSpPr>
      <p:sp>
        <p:nvSpPr>
          <p:cNvPr id="2945" name="Google Shape;2945;p169"/>
          <p:cNvSpPr txBox="1"/>
          <p:nvPr/>
        </p:nvSpPr>
        <p:spPr>
          <a:xfrm>
            <a:off x="323850" y="190317"/>
            <a:ext cx="7005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sp>
        <p:nvSpPr>
          <p:cNvPr id="2946" name="Google Shape;2946;p169"/>
          <p:cNvSpPr txBox="1"/>
          <p:nvPr/>
        </p:nvSpPr>
        <p:spPr>
          <a:xfrm>
            <a:off x="2462850" y="190325"/>
            <a:ext cx="34377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Dynamic interactions: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Avoid combining with anticholinergics (with CNS effects) due to opposing mechanism of action.</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cxnSp>
        <p:nvCxnSpPr>
          <p:cNvPr id="2947" name="Google Shape;2947;p169"/>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2948" name="Google Shape;2948;p169"/>
          <p:cNvSpPr txBox="1"/>
          <p:nvPr/>
        </p:nvSpPr>
        <p:spPr>
          <a:xfrm>
            <a:off x="7418890" y="19728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2949" name="Google Shape;2949;p169"/>
          <p:cNvGrpSpPr/>
          <p:nvPr/>
        </p:nvGrpSpPr>
        <p:grpSpPr>
          <a:xfrm>
            <a:off x="574050" y="972008"/>
            <a:ext cx="797737" cy="2563658"/>
            <a:chOff x="5639200" y="1566008"/>
            <a:chExt cx="797737" cy="2563658"/>
          </a:xfrm>
        </p:grpSpPr>
        <p:grpSp>
          <p:nvGrpSpPr>
            <p:cNvPr id="2950" name="Google Shape;2950;p169"/>
            <p:cNvGrpSpPr/>
            <p:nvPr/>
          </p:nvGrpSpPr>
          <p:grpSpPr>
            <a:xfrm>
              <a:off x="5696235" y="2555670"/>
              <a:ext cx="520598" cy="1573997"/>
              <a:chOff x="-1149931" y="4370966"/>
              <a:chExt cx="1219200" cy="3686175"/>
            </a:xfrm>
          </p:grpSpPr>
          <p:pic>
            <p:nvPicPr>
              <p:cNvPr id="2951" name="Google Shape;2951;p169"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2952" name="Google Shape;2952;p169"/>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2953" name="Google Shape;2953;p169"/>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2954" name="Google Shape;2954;p169"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2955" name="Google Shape;2955;p169"/>
          <p:cNvGrpSpPr/>
          <p:nvPr/>
        </p:nvGrpSpPr>
        <p:grpSpPr>
          <a:xfrm flipH="1">
            <a:off x="7216683" y="357103"/>
            <a:ext cx="1582181" cy="1615712"/>
            <a:chOff x="3789639" y="3815563"/>
            <a:chExt cx="1038108" cy="1069017"/>
          </a:xfrm>
        </p:grpSpPr>
        <p:pic>
          <p:nvPicPr>
            <p:cNvPr id="2956" name="Google Shape;2956;p169"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2957" name="Google Shape;2957;p169"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2958" name="Google Shape;2958;p169"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2959" name="Google Shape;2959;p169"/>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2960" name="Google Shape;2960;p169"/>
          <p:cNvGrpSpPr/>
          <p:nvPr/>
        </p:nvGrpSpPr>
        <p:grpSpPr>
          <a:xfrm>
            <a:off x="7541686" y="2702733"/>
            <a:ext cx="1095129" cy="893393"/>
            <a:chOff x="6590223" y="3176875"/>
            <a:chExt cx="2007200" cy="1637450"/>
          </a:xfrm>
        </p:grpSpPr>
        <p:pic>
          <p:nvPicPr>
            <p:cNvPr id="2961" name="Google Shape;2961;p169"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2962" name="Google Shape;2962;p169"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2963" name="Google Shape;2963;p169"/>
          <p:cNvSpPr txBox="1"/>
          <p:nvPr/>
        </p:nvSpPr>
        <p:spPr>
          <a:xfrm>
            <a:off x="7365944" y="35961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sp>
        <p:nvSpPr>
          <p:cNvPr id="2964" name="Google Shape;2964;p169"/>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2965" name="Google Shape;2965;p169" descr="clipped result image"/>
          <p:cNvPicPr preferRelativeResize="0"/>
          <p:nvPr/>
        </p:nvPicPr>
        <p:blipFill rotWithShape="1">
          <a:blip r:embed="rId13">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969"/>
        <p:cNvGrpSpPr/>
        <p:nvPr/>
      </p:nvGrpSpPr>
      <p:grpSpPr>
        <a:xfrm>
          <a:off x="0" y="0"/>
          <a:ext cx="0" cy="0"/>
          <a:chOff x="0" y="0"/>
          <a:chExt cx="0" cy="0"/>
        </a:xfrm>
      </p:grpSpPr>
      <p:sp>
        <p:nvSpPr>
          <p:cNvPr id="2970" name="Google Shape;2970;p170"/>
          <p:cNvSpPr txBox="1"/>
          <p:nvPr/>
        </p:nvSpPr>
        <p:spPr>
          <a:xfrm>
            <a:off x="323850" y="190317"/>
            <a:ext cx="7005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sp>
        <p:nvSpPr>
          <p:cNvPr id="2971" name="Google Shape;2971;p170"/>
          <p:cNvSpPr txBox="1"/>
          <p:nvPr/>
        </p:nvSpPr>
        <p:spPr>
          <a:xfrm>
            <a:off x="2462850" y="190325"/>
            <a:ext cx="34377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Dynamic interactions: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Avoid combining with anticholinergics (with CNS effects) due to opposing mechanism of action.</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Cholinergic toxicity (SLUDGE syndrome) is possible when combined with cholinergics such as bethanechol (Urecholine)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cxnSp>
        <p:nvCxnSpPr>
          <p:cNvPr id="2972" name="Google Shape;2972;p170"/>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2973" name="Google Shape;2973;p170"/>
          <p:cNvSpPr txBox="1"/>
          <p:nvPr/>
        </p:nvSpPr>
        <p:spPr>
          <a:xfrm>
            <a:off x="7418890" y="19728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2974" name="Google Shape;2974;p170"/>
          <p:cNvGrpSpPr/>
          <p:nvPr/>
        </p:nvGrpSpPr>
        <p:grpSpPr>
          <a:xfrm>
            <a:off x="574050" y="972008"/>
            <a:ext cx="797737" cy="2563658"/>
            <a:chOff x="5639200" y="1566008"/>
            <a:chExt cx="797737" cy="2563658"/>
          </a:xfrm>
        </p:grpSpPr>
        <p:grpSp>
          <p:nvGrpSpPr>
            <p:cNvPr id="2975" name="Google Shape;2975;p170"/>
            <p:cNvGrpSpPr/>
            <p:nvPr/>
          </p:nvGrpSpPr>
          <p:grpSpPr>
            <a:xfrm>
              <a:off x="5696235" y="2555670"/>
              <a:ext cx="520598" cy="1573997"/>
              <a:chOff x="-1149931" y="4370966"/>
              <a:chExt cx="1219200" cy="3686175"/>
            </a:xfrm>
          </p:grpSpPr>
          <p:pic>
            <p:nvPicPr>
              <p:cNvPr id="2976" name="Google Shape;2976;p170"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2977" name="Google Shape;2977;p170"/>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2978" name="Google Shape;2978;p170"/>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2979" name="Google Shape;2979;p170"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2980" name="Google Shape;2980;p170"/>
          <p:cNvGrpSpPr/>
          <p:nvPr/>
        </p:nvGrpSpPr>
        <p:grpSpPr>
          <a:xfrm flipH="1">
            <a:off x="7216683" y="357103"/>
            <a:ext cx="1582181" cy="1615712"/>
            <a:chOff x="3789639" y="3815563"/>
            <a:chExt cx="1038108" cy="1069017"/>
          </a:xfrm>
        </p:grpSpPr>
        <p:pic>
          <p:nvPicPr>
            <p:cNvPr id="2981" name="Google Shape;2981;p170"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2982" name="Google Shape;2982;p170"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2983" name="Google Shape;2983;p170"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2984" name="Google Shape;2984;p170"/>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2985" name="Google Shape;2985;p170"/>
          <p:cNvGrpSpPr/>
          <p:nvPr/>
        </p:nvGrpSpPr>
        <p:grpSpPr>
          <a:xfrm>
            <a:off x="7541686" y="2702733"/>
            <a:ext cx="1095129" cy="893393"/>
            <a:chOff x="6590223" y="3176875"/>
            <a:chExt cx="2007200" cy="1637450"/>
          </a:xfrm>
        </p:grpSpPr>
        <p:pic>
          <p:nvPicPr>
            <p:cNvPr id="2986" name="Google Shape;2986;p170"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2987" name="Google Shape;2987;p170"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2988" name="Google Shape;2988;p170"/>
          <p:cNvSpPr txBox="1"/>
          <p:nvPr/>
        </p:nvSpPr>
        <p:spPr>
          <a:xfrm>
            <a:off x="7365944" y="35961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sp>
        <p:nvSpPr>
          <p:cNvPr id="2989" name="Google Shape;2989;p170"/>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2990" name="Google Shape;2990;p170" descr="clipped result image"/>
          <p:cNvPicPr preferRelativeResize="0"/>
          <p:nvPr/>
        </p:nvPicPr>
        <p:blipFill rotWithShape="1">
          <a:blip r:embed="rId13">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994"/>
        <p:cNvGrpSpPr/>
        <p:nvPr/>
      </p:nvGrpSpPr>
      <p:grpSpPr>
        <a:xfrm>
          <a:off x="0" y="0"/>
          <a:ext cx="0" cy="0"/>
          <a:chOff x="0" y="0"/>
          <a:chExt cx="0" cy="0"/>
        </a:xfrm>
      </p:grpSpPr>
      <p:sp>
        <p:nvSpPr>
          <p:cNvPr id="2995" name="Google Shape;2995;p171"/>
          <p:cNvSpPr txBox="1"/>
          <p:nvPr/>
        </p:nvSpPr>
        <p:spPr>
          <a:xfrm>
            <a:off x="323850" y="190317"/>
            <a:ext cx="7005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sp>
        <p:nvSpPr>
          <p:cNvPr id="2996" name="Google Shape;2996;p171"/>
          <p:cNvSpPr txBox="1"/>
          <p:nvPr/>
        </p:nvSpPr>
        <p:spPr>
          <a:xfrm>
            <a:off x="2462850" y="190325"/>
            <a:ext cx="34377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Dynamic interactions: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Avoid combining with anticholinergics (with CNS effects) due to opposing mechanism of action.</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Cholinergic toxicity (SLUDGE syndrome) is possible when combined with cholinergics such as bethanechol (Urecholine)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Strategic combination with a peripheral anticholinergic (without CNS effects) can ameliorate GI distress.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cxnSp>
        <p:nvCxnSpPr>
          <p:cNvPr id="2997" name="Google Shape;2997;p171"/>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2998" name="Google Shape;2998;p171"/>
          <p:cNvSpPr txBox="1"/>
          <p:nvPr/>
        </p:nvSpPr>
        <p:spPr>
          <a:xfrm>
            <a:off x="7418890" y="19728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2999" name="Google Shape;2999;p171"/>
          <p:cNvGrpSpPr/>
          <p:nvPr/>
        </p:nvGrpSpPr>
        <p:grpSpPr>
          <a:xfrm>
            <a:off x="574050" y="972008"/>
            <a:ext cx="797737" cy="2563658"/>
            <a:chOff x="5639200" y="1566008"/>
            <a:chExt cx="797737" cy="2563658"/>
          </a:xfrm>
        </p:grpSpPr>
        <p:grpSp>
          <p:nvGrpSpPr>
            <p:cNvPr id="3000" name="Google Shape;3000;p171"/>
            <p:cNvGrpSpPr/>
            <p:nvPr/>
          </p:nvGrpSpPr>
          <p:grpSpPr>
            <a:xfrm>
              <a:off x="5696235" y="2555670"/>
              <a:ext cx="520598" cy="1573997"/>
              <a:chOff x="-1149931" y="4370966"/>
              <a:chExt cx="1219200" cy="3686175"/>
            </a:xfrm>
          </p:grpSpPr>
          <p:pic>
            <p:nvPicPr>
              <p:cNvPr id="3001" name="Google Shape;3001;p171"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3002" name="Google Shape;3002;p171"/>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3003" name="Google Shape;3003;p171"/>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3004" name="Google Shape;3004;p171"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3005" name="Google Shape;3005;p171"/>
          <p:cNvGrpSpPr/>
          <p:nvPr/>
        </p:nvGrpSpPr>
        <p:grpSpPr>
          <a:xfrm flipH="1">
            <a:off x="7216683" y="357103"/>
            <a:ext cx="1582181" cy="1615712"/>
            <a:chOff x="3789639" y="3815563"/>
            <a:chExt cx="1038108" cy="1069017"/>
          </a:xfrm>
        </p:grpSpPr>
        <p:pic>
          <p:nvPicPr>
            <p:cNvPr id="3006" name="Google Shape;3006;p171"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3007" name="Google Shape;3007;p171"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3008" name="Google Shape;3008;p171"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3009" name="Google Shape;3009;p171"/>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3010" name="Google Shape;3010;p171"/>
          <p:cNvGrpSpPr/>
          <p:nvPr/>
        </p:nvGrpSpPr>
        <p:grpSpPr>
          <a:xfrm>
            <a:off x="7541686" y="2702733"/>
            <a:ext cx="1095129" cy="893393"/>
            <a:chOff x="6590223" y="3176875"/>
            <a:chExt cx="2007200" cy="1637450"/>
          </a:xfrm>
        </p:grpSpPr>
        <p:pic>
          <p:nvPicPr>
            <p:cNvPr id="3011" name="Google Shape;3011;p171"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3012" name="Google Shape;3012;p171"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3013" name="Google Shape;3013;p171"/>
          <p:cNvSpPr txBox="1"/>
          <p:nvPr/>
        </p:nvSpPr>
        <p:spPr>
          <a:xfrm>
            <a:off x="7365944" y="35961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sp>
        <p:nvSpPr>
          <p:cNvPr id="3014" name="Google Shape;3014;p171"/>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3015" name="Google Shape;3015;p171" descr="clipped result image"/>
          <p:cNvPicPr preferRelativeResize="0"/>
          <p:nvPr/>
        </p:nvPicPr>
        <p:blipFill rotWithShape="1">
          <a:blip r:embed="rId13">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8"/>
          <p:cNvPicPr preferRelativeResize="0"/>
          <p:nvPr/>
        </p:nvPicPr>
        <p:blipFill>
          <a:blip r:embed="rId3">
            <a:alphaModFix/>
          </a:blip>
          <a:stretch>
            <a:fillRect/>
          </a:stretch>
        </p:blipFill>
        <p:spPr>
          <a:xfrm>
            <a:off x="480425" y="896447"/>
            <a:ext cx="6287350" cy="3661475"/>
          </a:xfrm>
          <a:prstGeom prst="rect">
            <a:avLst/>
          </a:prstGeom>
          <a:noFill/>
          <a:ln>
            <a:noFill/>
          </a:ln>
        </p:spPr>
      </p:pic>
      <p:sp>
        <p:nvSpPr>
          <p:cNvPr id="186" name="Google Shape;186;p28"/>
          <p:cNvSpPr txBox="1"/>
          <p:nvPr/>
        </p:nvSpPr>
        <p:spPr>
          <a:xfrm>
            <a:off x="480425" y="239650"/>
            <a:ext cx="7757700" cy="5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50">
                <a:solidFill>
                  <a:srgbClr val="282828"/>
                </a:solidFill>
                <a:highlight>
                  <a:srgbClr val="FFFFFF"/>
                </a:highlight>
                <a:latin typeface="Georgia"/>
                <a:ea typeface="Georgia"/>
                <a:cs typeface="Georgia"/>
                <a:sym typeface="Georgia"/>
              </a:rPr>
              <a:t>Intercellular transmission of pathological amyloid-β (Aβ) and tau proteins.</a:t>
            </a:r>
            <a:r>
              <a:rPr lang="en" sz="850">
                <a:solidFill>
                  <a:srgbClr val="282828"/>
                </a:solidFill>
                <a:highlight>
                  <a:srgbClr val="FFFFFF"/>
                </a:highlight>
                <a:latin typeface="Georgia"/>
                <a:ea typeface="Georgia"/>
                <a:cs typeface="Georgia"/>
                <a:sym typeface="Georgia"/>
              </a:rPr>
              <a:t> </a:t>
            </a:r>
            <a:endParaRPr sz="850">
              <a:solidFill>
                <a:srgbClr val="282828"/>
              </a:solidFill>
              <a:highlight>
                <a:srgbClr val="FFFFFF"/>
              </a:highlight>
              <a:latin typeface="Georgia"/>
              <a:ea typeface="Georgia"/>
              <a:cs typeface="Georgia"/>
              <a:sym typeface="Georgia"/>
            </a:endParaRPr>
          </a:p>
          <a:p>
            <a:pPr marL="0" lvl="0" indent="0" algn="l" rtl="0">
              <a:spcBef>
                <a:spcPts val="0"/>
              </a:spcBef>
              <a:spcAft>
                <a:spcPts val="0"/>
              </a:spcAft>
              <a:buNone/>
            </a:pPr>
            <a:endParaRPr sz="1200"/>
          </a:p>
        </p:txBody>
      </p:sp>
      <p:sp>
        <p:nvSpPr>
          <p:cNvPr id="187" name="Google Shape;187;p28"/>
          <p:cNvSpPr txBox="1"/>
          <p:nvPr/>
        </p:nvSpPr>
        <p:spPr>
          <a:xfrm rot="727616">
            <a:off x="8043380" y="2435452"/>
            <a:ext cx="1790762" cy="4464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p>
        </p:txBody>
      </p:sp>
      <p:sp>
        <p:nvSpPr>
          <p:cNvPr id="188" name="Google Shape;188;p28"/>
          <p:cNvSpPr/>
          <p:nvPr/>
        </p:nvSpPr>
        <p:spPr>
          <a:xfrm>
            <a:off x="374450" y="4465225"/>
            <a:ext cx="3949500" cy="367500"/>
          </a:xfrm>
          <a:prstGeom prst="wedgeRectCallout">
            <a:avLst>
              <a:gd name="adj1" fmla="val 34973"/>
              <a:gd name="adj2" fmla="val -230714"/>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282828"/>
                </a:solidFill>
                <a:latin typeface="Georgia"/>
                <a:ea typeface="Georgia"/>
                <a:cs typeface="Georgia"/>
                <a:sym typeface="Georgia"/>
              </a:rPr>
              <a:t>(4) can be transferred </a:t>
            </a:r>
            <a:r>
              <a:rPr lang="en" sz="1350" i="1">
                <a:solidFill>
                  <a:srgbClr val="282828"/>
                </a:solidFill>
              </a:rPr>
              <a:t>via</a:t>
            </a:r>
            <a:r>
              <a:rPr lang="en" sz="1350">
                <a:solidFill>
                  <a:srgbClr val="282828"/>
                </a:solidFill>
                <a:latin typeface="Georgia"/>
                <a:ea typeface="Georgia"/>
                <a:cs typeface="Georgia"/>
                <a:sym typeface="Georgia"/>
              </a:rPr>
              <a:t> tunneling nanotubes.</a:t>
            </a:r>
            <a:endParaRPr/>
          </a:p>
        </p:txBody>
      </p:sp>
      <p:sp>
        <p:nvSpPr>
          <p:cNvPr id="189" name="Google Shape;189;p28"/>
          <p:cNvSpPr txBox="1"/>
          <p:nvPr/>
        </p:nvSpPr>
        <p:spPr>
          <a:xfrm>
            <a:off x="6977425" y="404100"/>
            <a:ext cx="2034300" cy="421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222222"/>
                </a:solidFill>
                <a:highlight>
                  <a:srgbClr val="FFFFFF"/>
                </a:highlight>
              </a:rPr>
              <a:t>Alzheimer’s dementia is caused by plaques and tangles:</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r>
              <a:rPr lang="en" sz="1900">
                <a:solidFill>
                  <a:srgbClr val="222222"/>
                </a:solidFill>
                <a:highlight>
                  <a:srgbClr val="FFFF00"/>
                </a:highlight>
              </a:rPr>
              <a:t>β-amyloid (Aβ) plaques</a:t>
            </a:r>
            <a:r>
              <a:rPr lang="en" sz="1900">
                <a:solidFill>
                  <a:srgbClr val="222222"/>
                </a:solidFill>
                <a:highlight>
                  <a:schemeClr val="lt1"/>
                </a:highlight>
              </a:rPr>
              <a:t> </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r>
              <a:rPr lang="en" sz="1900">
                <a:solidFill>
                  <a:srgbClr val="222222"/>
                </a:solidFill>
              </a:rPr>
              <a:t>neurofibrillary tangles (NFTs) composed of tau protein</a:t>
            </a:r>
            <a:endParaRPr sz="2000">
              <a:solidFill>
                <a:schemeClr val="dk1"/>
              </a:solidFill>
            </a:endParaRPr>
          </a:p>
          <a:p>
            <a:pPr marL="0" lvl="0" indent="0" algn="l" rtl="0">
              <a:spcBef>
                <a:spcPts val="0"/>
              </a:spcBef>
              <a:spcAft>
                <a:spcPts val="0"/>
              </a:spcAft>
              <a:buNone/>
            </a:pPr>
            <a:endParaRPr sz="1500">
              <a:solidFill>
                <a:srgbClr val="222222"/>
              </a:solidFill>
              <a:highlight>
                <a:srgbClr val="FFFFFF"/>
              </a:highlight>
            </a:endParaRPr>
          </a:p>
        </p:txBody>
      </p:sp>
      <p:sp>
        <p:nvSpPr>
          <p:cNvPr id="190" name="Google Shape;190;p28"/>
          <p:cNvSpPr txBox="1"/>
          <p:nvPr/>
        </p:nvSpPr>
        <p:spPr>
          <a:xfrm>
            <a:off x="297450" y="4832725"/>
            <a:ext cx="8549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222222"/>
                </a:solidFill>
                <a:highlight>
                  <a:srgbClr val="FFFFFF"/>
                </a:highlight>
              </a:rPr>
              <a:t>d ‘Errico, P., &amp; Meyer-Luehmann, M. (2020). Mechanisms of pathogenic tau and Aβ protein spreading in Alzheimer’s disease. </a:t>
            </a:r>
            <a:r>
              <a:rPr lang="en" sz="800" i="1">
                <a:solidFill>
                  <a:srgbClr val="222222"/>
                </a:solidFill>
                <a:highlight>
                  <a:srgbClr val="FFFFFF"/>
                </a:highlight>
              </a:rPr>
              <a:t>Frontiers in aging neuroscience</a:t>
            </a:r>
            <a:r>
              <a:rPr lang="en" sz="800">
                <a:solidFill>
                  <a:srgbClr val="222222"/>
                </a:solidFill>
                <a:highlight>
                  <a:srgbClr val="FFFFFF"/>
                </a:highlight>
              </a:rPr>
              <a:t>, </a:t>
            </a:r>
            <a:r>
              <a:rPr lang="en" sz="800" i="1">
                <a:solidFill>
                  <a:srgbClr val="222222"/>
                </a:solidFill>
                <a:highlight>
                  <a:srgbClr val="FFFFFF"/>
                </a:highlight>
              </a:rPr>
              <a:t>12</a:t>
            </a:r>
            <a:r>
              <a:rPr lang="en" sz="800">
                <a:solidFill>
                  <a:srgbClr val="222222"/>
                </a:solidFill>
                <a:highlight>
                  <a:srgbClr val="FFFFFF"/>
                </a:highlight>
              </a:rPr>
              <a:t>, 265.</a:t>
            </a:r>
            <a:endParaRPr sz="800"/>
          </a:p>
        </p:txBody>
      </p:sp>
      <p:sp>
        <p:nvSpPr>
          <p:cNvPr id="191" name="Google Shape;191;p28"/>
          <p:cNvSpPr/>
          <p:nvPr/>
        </p:nvSpPr>
        <p:spPr>
          <a:xfrm>
            <a:off x="1215225" y="1896575"/>
            <a:ext cx="625800" cy="625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 name="Google Shape;192;p28"/>
          <p:cNvSpPr/>
          <p:nvPr/>
        </p:nvSpPr>
        <p:spPr>
          <a:xfrm>
            <a:off x="2519275" y="1038650"/>
            <a:ext cx="625800" cy="625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 name="Google Shape;193;p28"/>
          <p:cNvSpPr/>
          <p:nvPr/>
        </p:nvSpPr>
        <p:spPr>
          <a:xfrm>
            <a:off x="5462425" y="2345800"/>
            <a:ext cx="625800" cy="625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4" name="Google Shape;194;p28"/>
          <p:cNvSpPr/>
          <p:nvPr/>
        </p:nvSpPr>
        <p:spPr>
          <a:xfrm>
            <a:off x="6151825" y="2770700"/>
            <a:ext cx="464400" cy="464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3019"/>
        <p:cNvGrpSpPr/>
        <p:nvPr/>
      </p:nvGrpSpPr>
      <p:grpSpPr>
        <a:xfrm>
          <a:off x="0" y="0"/>
          <a:ext cx="0" cy="0"/>
          <a:chOff x="0" y="0"/>
          <a:chExt cx="0" cy="0"/>
        </a:xfrm>
      </p:grpSpPr>
      <p:sp>
        <p:nvSpPr>
          <p:cNvPr id="3020" name="Google Shape;3020;p172"/>
          <p:cNvSpPr txBox="1"/>
          <p:nvPr/>
        </p:nvSpPr>
        <p:spPr>
          <a:xfrm>
            <a:off x="323850" y="190317"/>
            <a:ext cx="7005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sp>
        <p:nvSpPr>
          <p:cNvPr id="3021" name="Google Shape;3021;p172"/>
          <p:cNvSpPr txBox="1"/>
          <p:nvPr/>
        </p:nvSpPr>
        <p:spPr>
          <a:xfrm>
            <a:off x="2462850" y="190325"/>
            <a:ext cx="34377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Dynamic interactions: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Avoid combining with anticholinergics (with CNS effects) due to opposing mechanism of action.</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Cholinergic toxicity (SLUDGE syndrome) is possible when combined with cholinergics such as bethanechol (Urecholine)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Strategic combination with a peripheral anticholinergic (without CNS effects) can ameliorate GI distress.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Caution with beta blockers (propranolol, metoprolol, etc) due to aggregate risk of bradycardia.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cxnSp>
        <p:nvCxnSpPr>
          <p:cNvPr id="3022" name="Google Shape;3022;p172"/>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3023" name="Google Shape;3023;p172"/>
          <p:cNvSpPr txBox="1"/>
          <p:nvPr/>
        </p:nvSpPr>
        <p:spPr>
          <a:xfrm>
            <a:off x="7418890" y="19728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3024" name="Google Shape;3024;p172"/>
          <p:cNvGrpSpPr/>
          <p:nvPr/>
        </p:nvGrpSpPr>
        <p:grpSpPr>
          <a:xfrm>
            <a:off x="574050" y="972008"/>
            <a:ext cx="797737" cy="2563658"/>
            <a:chOff x="5639200" y="1566008"/>
            <a:chExt cx="797737" cy="2563658"/>
          </a:xfrm>
        </p:grpSpPr>
        <p:grpSp>
          <p:nvGrpSpPr>
            <p:cNvPr id="3025" name="Google Shape;3025;p172"/>
            <p:cNvGrpSpPr/>
            <p:nvPr/>
          </p:nvGrpSpPr>
          <p:grpSpPr>
            <a:xfrm>
              <a:off x="5696235" y="2555670"/>
              <a:ext cx="520598" cy="1573997"/>
              <a:chOff x="-1149931" y="4370966"/>
              <a:chExt cx="1219200" cy="3686175"/>
            </a:xfrm>
          </p:grpSpPr>
          <p:pic>
            <p:nvPicPr>
              <p:cNvPr id="3026" name="Google Shape;3026;p172"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3027" name="Google Shape;3027;p172"/>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3028" name="Google Shape;3028;p172"/>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3029" name="Google Shape;3029;p172"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3030" name="Google Shape;3030;p172"/>
          <p:cNvGrpSpPr/>
          <p:nvPr/>
        </p:nvGrpSpPr>
        <p:grpSpPr>
          <a:xfrm flipH="1">
            <a:off x="7216683" y="357103"/>
            <a:ext cx="1582181" cy="1615712"/>
            <a:chOff x="3789639" y="3815563"/>
            <a:chExt cx="1038108" cy="1069017"/>
          </a:xfrm>
        </p:grpSpPr>
        <p:pic>
          <p:nvPicPr>
            <p:cNvPr id="3031" name="Google Shape;3031;p172"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3032" name="Google Shape;3032;p172"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3033" name="Google Shape;3033;p172"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3034" name="Google Shape;3034;p172"/>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3035" name="Google Shape;3035;p172"/>
          <p:cNvGrpSpPr/>
          <p:nvPr/>
        </p:nvGrpSpPr>
        <p:grpSpPr>
          <a:xfrm>
            <a:off x="7541686" y="2702733"/>
            <a:ext cx="1095129" cy="893393"/>
            <a:chOff x="6590223" y="3176875"/>
            <a:chExt cx="2007200" cy="1637450"/>
          </a:xfrm>
        </p:grpSpPr>
        <p:pic>
          <p:nvPicPr>
            <p:cNvPr id="3036" name="Google Shape;3036;p172"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3037" name="Google Shape;3037;p172"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3038" name="Google Shape;3038;p172"/>
          <p:cNvSpPr txBox="1"/>
          <p:nvPr/>
        </p:nvSpPr>
        <p:spPr>
          <a:xfrm>
            <a:off x="7365944" y="35961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sp>
        <p:nvSpPr>
          <p:cNvPr id="3039" name="Google Shape;3039;p172"/>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3040" name="Google Shape;3040;p172" descr="clipped result image"/>
          <p:cNvPicPr preferRelativeResize="0"/>
          <p:nvPr/>
        </p:nvPicPr>
        <p:blipFill rotWithShape="1">
          <a:blip r:embed="rId13">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3044"/>
        <p:cNvGrpSpPr/>
        <p:nvPr/>
      </p:nvGrpSpPr>
      <p:grpSpPr>
        <a:xfrm>
          <a:off x="0" y="0"/>
          <a:ext cx="0" cy="0"/>
          <a:chOff x="0" y="0"/>
          <a:chExt cx="0" cy="0"/>
        </a:xfrm>
      </p:grpSpPr>
      <p:sp>
        <p:nvSpPr>
          <p:cNvPr id="3045" name="Google Shape;3045;p173"/>
          <p:cNvSpPr txBox="1"/>
          <p:nvPr/>
        </p:nvSpPr>
        <p:spPr>
          <a:xfrm>
            <a:off x="323850" y="190317"/>
            <a:ext cx="7005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sp>
        <p:nvSpPr>
          <p:cNvPr id="3046" name="Google Shape;3046;p173"/>
          <p:cNvSpPr txBox="1"/>
          <p:nvPr/>
        </p:nvSpPr>
        <p:spPr>
          <a:xfrm>
            <a:off x="2462850" y="190325"/>
            <a:ext cx="34377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Dynamic interactions: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Avoid combining with anticholinergics (with CNS effects) due to opposing mechanism of action.</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Cholinergic toxicity (SLUDGE syndrome) is possible when combined with cholinergics such as bethanechol (Urecholine)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Strategic combination with a peripheral anticholinergic (without CNS effects) can ameliorate GI distress.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Caution with beta blockers (propranolol, metoprolol, etc) due to aggregate risk of bradycardia.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Lowers seizure threshold</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cxnSp>
        <p:nvCxnSpPr>
          <p:cNvPr id="3047" name="Google Shape;3047;p173"/>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3048" name="Google Shape;3048;p173"/>
          <p:cNvSpPr txBox="1"/>
          <p:nvPr/>
        </p:nvSpPr>
        <p:spPr>
          <a:xfrm>
            <a:off x="7418890" y="19728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3049" name="Google Shape;3049;p173"/>
          <p:cNvGrpSpPr/>
          <p:nvPr/>
        </p:nvGrpSpPr>
        <p:grpSpPr>
          <a:xfrm>
            <a:off x="574050" y="972008"/>
            <a:ext cx="797737" cy="2563658"/>
            <a:chOff x="5639200" y="1566008"/>
            <a:chExt cx="797737" cy="2563658"/>
          </a:xfrm>
        </p:grpSpPr>
        <p:grpSp>
          <p:nvGrpSpPr>
            <p:cNvPr id="3050" name="Google Shape;3050;p173"/>
            <p:cNvGrpSpPr/>
            <p:nvPr/>
          </p:nvGrpSpPr>
          <p:grpSpPr>
            <a:xfrm>
              <a:off x="5696235" y="2555670"/>
              <a:ext cx="520598" cy="1573997"/>
              <a:chOff x="-1149931" y="4370966"/>
              <a:chExt cx="1219200" cy="3686175"/>
            </a:xfrm>
          </p:grpSpPr>
          <p:pic>
            <p:nvPicPr>
              <p:cNvPr id="3051" name="Google Shape;3051;p173"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3052" name="Google Shape;3052;p173"/>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3053" name="Google Shape;3053;p173"/>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3054" name="Google Shape;3054;p173"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3055" name="Google Shape;3055;p173"/>
          <p:cNvGrpSpPr/>
          <p:nvPr/>
        </p:nvGrpSpPr>
        <p:grpSpPr>
          <a:xfrm flipH="1">
            <a:off x="7216683" y="357103"/>
            <a:ext cx="1582181" cy="1615712"/>
            <a:chOff x="3789639" y="3815563"/>
            <a:chExt cx="1038108" cy="1069017"/>
          </a:xfrm>
        </p:grpSpPr>
        <p:pic>
          <p:nvPicPr>
            <p:cNvPr id="3056" name="Google Shape;3056;p173"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3057" name="Google Shape;3057;p173"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3058" name="Google Shape;3058;p173"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3059" name="Google Shape;3059;p173"/>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3060" name="Google Shape;3060;p173"/>
          <p:cNvGrpSpPr/>
          <p:nvPr/>
        </p:nvGrpSpPr>
        <p:grpSpPr>
          <a:xfrm>
            <a:off x="7541686" y="2702733"/>
            <a:ext cx="1095129" cy="893393"/>
            <a:chOff x="6590223" y="3176875"/>
            <a:chExt cx="2007200" cy="1637450"/>
          </a:xfrm>
        </p:grpSpPr>
        <p:pic>
          <p:nvPicPr>
            <p:cNvPr id="3061" name="Google Shape;3061;p173"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3062" name="Google Shape;3062;p173"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3063" name="Google Shape;3063;p173"/>
          <p:cNvSpPr txBox="1"/>
          <p:nvPr/>
        </p:nvSpPr>
        <p:spPr>
          <a:xfrm>
            <a:off x="7365944" y="35961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sp>
        <p:nvSpPr>
          <p:cNvPr id="3064" name="Google Shape;3064;p173"/>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3065" name="Google Shape;3065;p173" descr="clipped result image"/>
          <p:cNvPicPr preferRelativeResize="0"/>
          <p:nvPr/>
        </p:nvPicPr>
        <p:blipFill rotWithShape="1">
          <a:blip r:embed="rId13">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3069"/>
        <p:cNvGrpSpPr/>
        <p:nvPr/>
      </p:nvGrpSpPr>
      <p:grpSpPr>
        <a:xfrm>
          <a:off x="0" y="0"/>
          <a:ext cx="0" cy="0"/>
          <a:chOff x="0" y="0"/>
          <a:chExt cx="0" cy="0"/>
        </a:xfrm>
      </p:grpSpPr>
      <p:sp>
        <p:nvSpPr>
          <p:cNvPr id="3070" name="Google Shape;3070;p174"/>
          <p:cNvSpPr txBox="1"/>
          <p:nvPr/>
        </p:nvSpPr>
        <p:spPr>
          <a:xfrm>
            <a:off x="323850" y="190317"/>
            <a:ext cx="7005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sp>
        <p:nvSpPr>
          <p:cNvPr id="3071" name="Google Shape;3071;p174"/>
          <p:cNvSpPr txBox="1"/>
          <p:nvPr/>
        </p:nvSpPr>
        <p:spPr>
          <a:xfrm>
            <a:off x="2462850" y="190325"/>
            <a:ext cx="34377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Dynamic interactions: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Avoid combining with anticholinergics (with CNS effects) due to opposing mechanism of action.</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Cholinergic toxicity (SLUDGE syndrome) is possible when combined with cholinergics such as bethanechol (Urecholine)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Strategic combination with a peripheral anticholinergic (without CNS effects) can ameliorate GI distress.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Caution with beta blockers (propranolol, metoprolol, etc) due to aggregate risk of bradycardia.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Lowers seizure threshold</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Kinetic interactions: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2D6 substrate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3A4 substrate (minor)</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cxnSp>
        <p:nvCxnSpPr>
          <p:cNvPr id="3072" name="Google Shape;3072;p174"/>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3073" name="Google Shape;3073;p174"/>
          <p:cNvSpPr txBox="1"/>
          <p:nvPr/>
        </p:nvSpPr>
        <p:spPr>
          <a:xfrm>
            <a:off x="7418890" y="19728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3074" name="Google Shape;3074;p174"/>
          <p:cNvGrpSpPr/>
          <p:nvPr/>
        </p:nvGrpSpPr>
        <p:grpSpPr>
          <a:xfrm>
            <a:off x="574050" y="972008"/>
            <a:ext cx="797737" cy="2563658"/>
            <a:chOff x="5639200" y="1566008"/>
            <a:chExt cx="797737" cy="2563658"/>
          </a:xfrm>
        </p:grpSpPr>
        <p:grpSp>
          <p:nvGrpSpPr>
            <p:cNvPr id="3075" name="Google Shape;3075;p174"/>
            <p:cNvGrpSpPr/>
            <p:nvPr/>
          </p:nvGrpSpPr>
          <p:grpSpPr>
            <a:xfrm>
              <a:off x="5696235" y="2555670"/>
              <a:ext cx="520598" cy="1573997"/>
              <a:chOff x="-1149931" y="4370966"/>
              <a:chExt cx="1219200" cy="3686175"/>
            </a:xfrm>
          </p:grpSpPr>
          <p:pic>
            <p:nvPicPr>
              <p:cNvPr id="3076" name="Google Shape;3076;p174"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3077" name="Google Shape;3077;p174"/>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3078" name="Google Shape;3078;p174"/>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3079" name="Google Shape;3079;p174"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3080" name="Google Shape;3080;p174"/>
          <p:cNvGrpSpPr/>
          <p:nvPr/>
        </p:nvGrpSpPr>
        <p:grpSpPr>
          <a:xfrm flipH="1">
            <a:off x="7216683" y="357103"/>
            <a:ext cx="1582181" cy="1615712"/>
            <a:chOff x="3789639" y="3815563"/>
            <a:chExt cx="1038108" cy="1069017"/>
          </a:xfrm>
        </p:grpSpPr>
        <p:pic>
          <p:nvPicPr>
            <p:cNvPr id="3081" name="Google Shape;3081;p174"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3082" name="Google Shape;3082;p174"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3083" name="Google Shape;3083;p174"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3084" name="Google Shape;3084;p174"/>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3085" name="Google Shape;3085;p174"/>
          <p:cNvGrpSpPr/>
          <p:nvPr/>
        </p:nvGrpSpPr>
        <p:grpSpPr>
          <a:xfrm>
            <a:off x="7541686" y="2702733"/>
            <a:ext cx="1095129" cy="893393"/>
            <a:chOff x="6590223" y="3176875"/>
            <a:chExt cx="2007200" cy="1637450"/>
          </a:xfrm>
        </p:grpSpPr>
        <p:pic>
          <p:nvPicPr>
            <p:cNvPr id="3086" name="Google Shape;3086;p174"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3087" name="Google Shape;3087;p174"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3088" name="Google Shape;3088;p174"/>
          <p:cNvSpPr txBox="1"/>
          <p:nvPr/>
        </p:nvSpPr>
        <p:spPr>
          <a:xfrm>
            <a:off x="7365944" y="35961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sp>
        <p:nvSpPr>
          <p:cNvPr id="3089" name="Google Shape;3089;p174"/>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3090" name="Google Shape;3090;p174" descr="clipped result image"/>
          <p:cNvPicPr preferRelativeResize="0"/>
          <p:nvPr/>
        </p:nvPicPr>
        <p:blipFill rotWithShape="1">
          <a:blip r:embed="rId13">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3094"/>
        <p:cNvGrpSpPr/>
        <p:nvPr/>
      </p:nvGrpSpPr>
      <p:grpSpPr>
        <a:xfrm>
          <a:off x="0" y="0"/>
          <a:ext cx="0" cy="0"/>
          <a:chOff x="0" y="0"/>
          <a:chExt cx="0" cy="0"/>
        </a:xfrm>
      </p:grpSpPr>
      <p:sp>
        <p:nvSpPr>
          <p:cNvPr id="3095" name="Google Shape;3095;p175"/>
          <p:cNvSpPr txBox="1"/>
          <p:nvPr/>
        </p:nvSpPr>
        <p:spPr>
          <a:xfrm>
            <a:off x="323850" y="190317"/>
            <a:ext cx="7005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3096" name="Google Shape;3096;p175"/>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3097" name="Google Shape;3097;p175"/>
          <p:cNvSpPr txBox="1"/>
          <p:nvPr/>
        </p:nvSpPr>
        <p:spPr>
          <a:xfrm>
            <a:off x="7418890" y="19728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3098" name="Google Shape;3098;p175"/>
          <p:cNvGrpSpPr/>
          <p:nvPr/>
        </p:nvGrpSpPr>
        <p:grpSpPr>
          <a:xfrm>
            <a:off x="574050" y="972008"/>
            <a:ext cx="797737" cy="2563658"/>
            <a:chOff x="5639200" y="1566008"/>
            <a:chExt cx="797737" cy="2563658"/>
          </a:xfrm>
        </p:grpSpPr>
        <p:grpSp>
          <p:nvGrpSpPr>
            <p:cNvPr id="3099" name="Google Shape;3099;p175"/>
            <p:cNvGrpSpPr/>
            <p:nvPr/>
          </p:nvGrpSpPr>
          <p:grpSpPr>
            <a:xfrm>
              <a:off x="5696235" y="2555670"/>
              <a:ext cx="520598" cy="1573997"/>
              <a:chOff x="-1149931" y="4370966"/>
              <a:chExt cx="1219200" cy="3686175"/>
            </a:xfrm>
          </p:grpSpPr>
          <p:pic>
            <p:nvPicPr>
              <p:cNvPr id="3100" name="Google Shape;3100;p175"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3101" name="Google Shape;3101;p175"/>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3102" name="Google Shape;3102;p175"/>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3103" name="Google Shape;3103;p175"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3104" name="Google Shape;3104;p175"/>
          <p:cNvGrpSpPr/>
          <p:nvPr/>
        </p:nvGrpSpPr>
        <p:grpSpPr>
          <a:xfrm flipH="1">
            <a:off x="7216683" y="357103"/>
            <a:ext cx="1582181" cy="1615712"/>
            <a:chOff x="3789639" y="3815563"/>
            <a:chExt cx="1038108" cy="1069017"/>
          </a:xfrm>
        </p:grpSpPr>
        <p:pic>
          <p:nvPicPr>
            <p:cNvPr id="3105" name="Google Shape;3105;p175"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3106" name="Google Shape;3106;p175"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3107" name="Google Shape;3107;p175"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3108" name="Google Shape;3108;p175"/>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3109" name="Google Shape;3109;p175"/>
          <p:cNvGrpSpPr/>
          <p:nvPr/>
        </p:nvGrpSpPr>
        <p:grpSpPr>
          <a:xfrm>
            <a:off x="7541686" y="2702733"/>
            <a:ext cx="1095129" cy="893393"/>
            <a:chOff x="6590223" y="3176875"/>
            <a:chExt cx="2007200" cy="1637450"/>
          </a:xfrm>
        </p:grpSpPr>
        <p:pic>
          <p:nvPicPr>
            <p:cNvPr id="3110" name="Google Shape;3110;p175"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3111" name="Google Shape;3111;p175"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3112" name="Google Shape;3112;p175"/>
          <p:cNvSpPr txBox="1"/>
          <p:nvPr/>
        </p:nvSpPr>
        <p:spPr>
          <a:xfrm>
            <a:off x="7365944" y="35961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sp>
        <p:nvSpPr>
          <p:cNvPr id="3113" name="Google Shape;3113;p175"/>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3114" name="Google Shape;3114;p175" descr="clipped result image"/>
          <p:cNvPicPr preferRelativeResize="0"/>
          <p:nvPr/>
        </p:nvPicPr>
        <p:blipFill rotWithShape="1">
          <a:blip r:embed="rId13">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cxnSp>
        <p:nvCxnSpPr>
          <p:cNvPr id="3115" name="Google Shape;3115;p175"/>
          <p:cNvCxnSpPr/>
          <p:nvPr/>
        </p:nvCxnSpPr>
        <p:spPr>
          <a:xfrm>
            <a:off x="7023225" y="1200"/>
            <a:ext cx="0" cy="5141100"/>
          </a:xfrm>
          <a:prstGeom prst="straightConnector1">
            <a:avLst/>
          </a:prstGeom>
          <a:noFill/>
          <a:ln w="9525" cap="flat" cmpd="sng">
            <a:solidFill>
              <a:schemeClr val="dk2"/>
            </a:solidFill>
            <a:prstDash val="solid"/>
            <a:round/>
            <a:headEnd type="none" w="med" len="med"/>
            <a:tailEnd type="none" w="med" len="med"/>
          </a:ln>
        </p:spPr>
      </p:cxnSp>
      <p:pic>
        <p:nvPicPr>
          <p:cNvPr id="3116" name="Google Shape;3116;p175"/>
          <p:cNvPicPr preferRelativeResize="0"/>
          <p:nvPr/>
        </p:nvPicPr>
        <p:blipFill rotWithShape="1">
          <a:blip r:embed="rId14">
            <a:alphaModFix amt="44000"/>
          </a:blip>
          <a:srcRect/>
          <a:stretch/>
        </p:blipFill>
        <p:spPr>
          <a:xfrm rot="-3175169">
            <a:off x="4861488" y="2087839"/>
            <a:ext cx="1480490" cy="1483068"/>
          </a:xfrm>
          <a:prstGeom prst="rect">
            <a:avLst/>
          </a:prstGeom>
          <a:noFill/>
          <a:ln>
            <a:noFill/>
          </a:ln>
        </p:spPr>
      </p:pic>
      <p:cxnSp>
        <p:nvCxnSpPr>
          <p:cNvPr id="3117" name="Google Shape;3117;p175"/>
          <p:cNvCxnSpPr/>
          <p:nvPr/>
        </p:nvCxnSpPr>
        <p:spPr>
          <a:xfrm rot="10800000" flipH="1">
            <a:off x="5862423" y="2724632"/>
            <a:ext cx="435300" cy="129600"/>
          </a:xfrm>
          <a:prstGeom prst="straightConnector1">
            <a:avLst/>
          </a:prstGeom>
          <a:noFill/>
          <a:ln w="28575" cap="flat" cmpd="sng">
            <a:solidFill>
              <a:srgbClr val="666666"/>
            </a:solidFill>
            <a:prstDash val="solid"/>
            <a:round/>
            <a:headEnd type="none" w="sm" len="sm"/>
            <a:tailEnd type="triangle" w="med" len="med"/>
          </a:ln>
        </p:spPr>
      </p:cxnSp>
      <p:cxnSp>
        <p:nvCxnSpPr>
          <p:cNvPr id="3118" name="Google Shape;3118;p175"/>
          <p:cNvCxnSpPr/>
          <p:nvPr/>
        </p:nvCxnSpPr>
        <p:spPr>
          <a:xfrm>
            <a:off x="5796918" y="3234481"/>
            <a:ext cx="219900" cy="139200"/>
          </a:xfrm>
          <a:prstGeom prst="straightConnector1">
            <a:avLst/>
          </a:prstGeom>
          <a:noFill/>
          <a:ln w="28575" cap="flat" cmpd="sng">
            <a:solidFill>
              <a:srgbClr val="666666"/>
            </a:solidFill>
            <a:prstDash val="solid"/>
            <a:round/>
            <a:headEnd type="none" w="sm" len="sm"/>
            <a:tailEnd type="triangle" w="med" len="med"/>
          </a:ln>
        </p:spPr>
      </p:cxnSp>
      <p:cxnSp>
        <p:nvCxnSpPr>
          <p:cNvPr id="3119" name="Google Shape;3119;p175"/>
          <p:cNvCxnSpPr/>
          <p:nvPr/>
        </p:nvCxnSpPr>
        <p:spPr>
          <a:xfrm rot="10800000" flipH="1">
            <a:off x="5589940" y="2155710"/>
            <a:ext cx="105900" cy="380100"/>
          </a:xfrm>
          <a:prstGeom prst="straightConnector1">
            <a:avLst/>
          </a:prstGeom>
          <a:noFill/>
          <a:ln w="28575" cap="flat" cmpd="sng">
            <a:solidFill>
              <a:srgbClr val="666666"/>
            </a:solidFill>
            <a:prstDash val="solid"/>
            <a:round/>
            <a:headEnd type="none" w="sm" len="sm"/>
            <a:tailEnd type="triangle" w="med" len="med"/>
          </a:ln>
        </p:spPr>
      </p:cxnSp>
      <p:pic>
        <p:nvPicPr>
          <p:cNvPr id="3120" name="Google Shape;3120;p175" descr="clipped result image"/>
          <p:cNvPicPr preferRelativeResize="0"/>
          <p:nvPr/>
        </p:nvPicPr>
        <p:blipFill rotWithShape="1">
          <a:blip r:embed="rId15">
            <a:alphaModFix/>
          </a:blip>
          <a:srcRect/>
          <a:stretch/>
        </p:blipFill>
        <p:spPr>
          <a:xfrm rot="-5400000">
            <a:off x="2917155" y="2088264"/>
            <a:ext cx="112411" cy="166704"/>
          </a:xfrm>
          <a:prstGeom prst="rect">
            <a:avLst/>
          </a:prstGeom>
          <a:noFill/>
          <a:ln>
            <a:noFill/>
          </a:ln>
        </p:spPr>
      </p:pic>
      <p:pic>
        <p:nvPicPr>
          <p:cNvPr id="3121" name="Google Shape;3121;p175" descr="clipped result image"/>
          <p:cNvPicPr preferRelativeResize="0"/>
          <p:nvPr/>
        </p:nvPicPr>
        <p:blipFill rotWithShape="1">
          <a:blip r:embed="rId16">
            <a:alphaModFix/>
          </a:blip>
          <a:srcRect/>
          <a:stretch/>
        </p:blipFill>
        <p:spPr>
          <a:xfrm rot="-5400000">
            <a:off x="2917865" y="2209609"/>
            <a:ext cx="112411" cy="166704"/>
          </a:xfrm>
          <a:prstGeom prst="rect">
            <a:avLst/>
          </a:prstGeom>
          <a:noFill/>
          <a:ln>
            <a:noFill/>
          </a:ln>
        </p:spPr>
      </p:pic>
      <p:pic>
        <p:nvPicPr>
          <p:cNvPr id="3122" name="Google Shape;3122;p175" descr="clipped result image"/>
          <p:cNvPicPr preferRelativeResize="0"/>
          <p:nvPr/>
        </p:nvPicPr>
        <p:blipFill rotWithShape="1">
          <a:blip r:embed="rId16">
            <a:alphaModFix/>
          </a:blip>
          <a:srcRect/>
          <a:stretch/>
        </p:blipFill>
        <p:spPr>
          <a:xfrm rot="-5400000">
            <a:off x="2917762" y="2335501"/>
            <a:ext cx="112391" cy="166602"/>
          </a:xfrm>
          <a:prstGeom prst="rect">
            <a:avLst/>
          </a:prstGeom>
          <a:noFill/>
          <a:ln>
            <a:noFill/>
          </a:ln>
        </p:spPr>
      </p:pic>
      <p:sp>
        <p:nvSpPr>
          <p:cNvPr id="3123" name="Google Shape;3123;p175"/>
          <p:cNvSpPr txBox="1"/>
          <p:nvPr/>
        </p:nvSpPr>
        <p:spPr>
          <a:xfrm>
            <a:off x="2323950" y="244627"/>
            <a:ext cx="4161000" cy="520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400" b="1" i="0" u="none" strike="noStrike" cap="none">
                <a:solidFill>
                  <a:srgbClr val="000000"/>
                </a:solidFill>
                <a:latin typeface="Arial"/>
                <a:ea typeface="Arial"/>
                <a:cs typeface="Arial"/>
                <a:sym typeface="Arial"/>
              </a:rPr>
              <a:t>Cytochrome P450 </a:t>
            </a:r>
            <a:r>
              <a:rPr lang="en" sz="2400" b="1"/>
              <a:t>2D6</a:t>
            </a:r>
            <a:r>
              <a:rPr lang="en" sz="2400" b="1" i="0" u="none" strike="noStrike" cap="none">
                <a:solidFill>
                  <a:srgbClr val="000000"/>
                </a:solidFill>
                <a:latin typeface="Arial"/>
                <a:ea typeface="Arial"/>
                <a:cs typeface="Arial"/>
                <a:sym typeface="Arial"/>
              </a:rPr>
              <a:t> (CYP</a:t>
            </a:r>
            <a:r>
              <a:rPr lang="en" sz="2400" b="1"/>
              <a:t>2D6</a:t>
            </a:r>
            <a:r>
              <a:rPr lang="en" sz="2400" b="1" i="0" u="none" strike="noStrike" cap="none">
                <a:solidFill>
                  <a:srgbClr val="000000"/>
                </a:solidFill>
                <a:latin typeface="Arial"/>
                <a:ea typeface="Arial"/>
                <a:cs typeface="Arial"/>
                <a:sym typeface="Arial"/>
              </a:rPr>
              <a:t>)</a:t>
            </a:r>
            <a:endParaRPr sz="24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1700" b="0" i="0" u="none" strike="noStrike" cap="none">
                <a:solidFill>
                  <a:srgbClr val="000000"/>
                </a:solidFill>
                <a:latin typeface="Arial"/>
                <a:ea typeface="Arial"/>
                <a:cs typeface="Arial"/>
                <a:sym typeface="Arial"/>
              </a:rPr>
              <a:t>“</a:t>
            </a:r>
            <a:r>
              <a:rPr lang="en" sz="1700"/>
              <a:t>Too Darn Sexy”</a:t>
            </a:r>
            <a:endParaRPr sz="1700" b="1" i="0" u="none" strike="noStrike" cap="none">
              <a:solidFill>
                <a:srgbClr val="000000"/>
              </a:solidFill>
              <a:latin typeface="Arial"/>
              <a:ea typeface="Arial"/>
              <a:cs typeface="Arial"/>
              <a:sym typeface="Arial"/>
            </a:endParaRPr>
          </a:p>
        </p:txBody>
      </p:sp>
      <p:pic>
        <p:nvPicPr>
          <p:cNvPr id="3124" name="Google Shape;3124;p175"/>
          <p:cNvPicPr preferRelativeResize="0"/>
          <p:nvPr/>
        </p:nvPicPr>
        <p:blipFill rotWithShape="1">
          <a:blip r:embed="rId17">
            <a:alphaModFix/>
          </a:blip>
          <a:srcRect/>
          <a:stretch/>
        </p:blipFill>
        <p:spPr>
          <a:xfrm rot="-1906941">
            <a:off x="4860312" y="2478679"/>
            <a:ext cx="1031710" cy="1033501"/>
          </a:xfrm>
          <a:prstGeom prst="rect">
            <a:avLst/>
          </a:prstGeom>
          <a:noFill/>
          <a:ln>
            <a:noFill/>
          </a:ln>
          <a:effectLst>
            <a:outerShdw blurRad="57150" dist="19050" dir="5400000" algn="bl" rotWithShape="0">
              <a:srgbClr val="000000">
                <a:alpha val="41570"/>
              </a:srgbClr>
            </a:outerShdw>
          </a:effectLst>
        </p:spPr>
      </p:pic>
      <p:sp>
        <p:nvSpPr>
          <p:cNvPr id="3125" name="Google Shape;3125;p175"/>
          <p:cNvSpPr txBox="1"/>
          <p:nvPr/>
        </p:nvSpPr>
        <p:spPr>
          <a:xfrm rot="2578">
            <a:off x="4816936" y="2703645"/>
            <a:ext cx="1200300" cy="48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300" b="1" i="0" u="none" strike="noStrike" cap="none">
                <a:solidFill>
                  <a:srgbClr val="000000"/>
                </a:solidFill>
                <a:latin typeface="Arial"/>
                <a:ea typeface="Arial"/>
                <a:cs typeface="Arial"/>
                <a:sym typeface="Arial"/>
              </a:rPr>
              <a:t>2D6 </a:t>
            </a:r>
            <a:endParaRPr sz="13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300" b="1" i="0" u="none" strike="noStrike" cap="none">
                <a:solidFill>
                  <a:srgbClr val="000000"/>
                </a:solidFill>
                <a:latin typeface="Arial"/>
                <a:ea typeface="Arial"/>
                <a:cs typeface="Arial"/>
                <a:sym typeface="Arial"/>
              </a:rPr>
              <a:t>substrate</a:t>
            </a:r>
            <a:endParaRPr sz="1300" b="0" i="0" u="none" strike="noStrike" cap="none">
              <a:solidFill>
                <a:srgbClr val="000000"/>
              </a:solidFill>
              <a:latin typeface="Arial"/>
              <a:ea typeface="Arial"/>
              <a:cs typeface="Arial"/>
              <a:sym typeface="Arial"/>
            </a:endParaRPr>
          </a:p>
        </p:txBody>
      </p:sp>
      <p:sp>
        <p:nvSpPr>
          <p:cNvPr id="3126" name="Google Shape;3126;p175"/>
          <p:cNvSpPr/>
          <p:nvPr/>
        </p:nvSpPr>
        <p:spPr>
          <a:xfrm>
            <a:off x="3909744" y="1944015"/>
            <a:ext cx="1187400" cy="547200"/>
          </a:xfrm>
          <a:prstGeom prst="wedgeRectCallout">
            <a:avLst>
              <a:gd name="adj1" fmla="val 46021"/>
              <a:gd name="adj2" fmla="val 89429"/>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7" name="Google Shape;3127;p175"/>
          <p:cNvSpPr txBox="1"/>
          <p:nvPr/>
        </p:nvSpPr>
        <p:spPr>
          <a:xfrm>
            <a:off x="3827847" y="1963926"/>
            <a:ext cx="1351800" cy="46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200" b="0" u="none" strike="noStrike" cap="none">
                <a:solidFill>
                  <a:srgbClr val="000000"/>
                </a:solidFill>
                <a:latin typeface="Arial"/>
                <a:ea typeface="Arial"/>
                <a:cs typeface="Arial"/>
                <a:sym typeface="Arial"/>
              </a:rPr>
              <a:t>You’re inflating my ego!</a:t>
            </a:r>
            <a:endParaRPr sz="1200" b="0" u="none" strike="noStrike" cap="none">
              <a:solidFill>
                <a:srgbClr val="000000"/>
              </a:solidFill>
              <a:latin typeface="Arial"/>
              <a:ea typeface="Arial"/>
              <a:cs typeface="Arial"/>
              <a:sym typeface="Arial"/>
            </a:endParaRPr>
          </a:p>
        </p:txBody>
      </p:sp>
      <p:pic>
        <p:nvPicPr>
          <p:cNvPr id="3128" name="Google Shape;3128;p175"/>
          <p:cNvPicPr preferRelativeResize="0"/>
          <p:nvPr/>
        </p:nvPicPr>
        <p:blipFill rotWithShape="1">
          <a:blip r:embed="rId10">
            <a:alphaModFix/>
          </a:blip>
          <a:srcRect/>
          <a:stretch/>
        </p:blipFill>
        <p:spPr>
          <a:xfrm rot="-5400000" flipH="1">
            <a:off x="4532431" y="2804672"/>
            <a:ext cx="453147" cy="446235"/>
          </a:xfrm>
          <a:prstGeom prst="rect">
            <a:avLst/>
          </a:prstGeom>
          <a:noFill/>
          <a:ln>
            <a:noFill/>
          </a:ln>
        </p:spPr>
      </p:pic>
      <p:pic>
        <p:nvPicPr>
          <p:cNvPr id="3129" name="Google Shape;3129;p175" descr="clipped result image"/>
          <p:cNvPicPr preferRelativeResize="0"/>
          <p:nvPr/>
        </p:nvPicPr>
        <p:blipFill rotWithShape="1">
          <a:blip r:embed="rId18">
            <a:alphaModFix/>
          </a:blip>
          <a:srcRect r="3016"/>
          <a:stretch/>
        </p:blipFill>
        <p:spPr>
          <a:xfrm rot="-660000">
            <a:off x="2492477" y="2601804"/>
            <a:ext cx="2172894" cy="734522"/>
          </a:xfrm>
          <a:prstGeom prst="rect">
            <a:avLst/>
          </a:prstGeom>
          <a:noFill/>
          <a:ln>
            <a:noFill/>
          </a:ln>
          <a:effectLst>
            <a:outerShdw blurRad="28575" dist="19050" dir="5400000" algn="bl" rotWithShape="0">
              <a:srgbClr val="000000">
                <a:alpha val="50000"/>
              </a:srgbClr>
            </a:outerShdw>
          </a:effectLst>
        </p:spPr>
      </p:pic>
      <p:sp>
        <p:nvSpPr>
          <p:cNvPr id="3130" name="Google Shape;3130;p175"/>
          <p:cNvSpPr txBox="1"/>
          <p:nvPr/>
        </p:nvSpPr>
        <p:spPr>
          <a:xfrm rot="2436">
            <a:off x="2760902" y="2811447"/>
            <a:ext cx="1693200" cy="61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500" b="1" i="0" u="none" strike="noStrike" cap="none">
                <a:solidFill>
                  <a:srgbClr val="FFFFFF"/>
                </a:solidFill>
                <a:latin typeface="Arial"/>
                <a:ea typeface="Arial"/>
                <a:cs typeface="Arial"/>
                <a:sym typeface="Arial"/>
              </a:rPr>
              <a:t>2D6 in</a:t>
            </a:r>
            <a:r>
              <a:rPr lang="en" sz="1500" b="1" u="sng">
                <a:solidFill>
                  <a:srgbClr val="FFFFFF"/>
                </a:solidFill>
              </a:rPr>
              <a:t>H</a:t>
            </a:r>
            <a:r>
              <a:rPr lang="en" sz="1500" b="1" i="0" u="none" strike="noStrike" cap="none">
                <a:solidFill>
                  <a:srgbClr val="FFFFFF"/>
                </a:solidFill>
                <a:latin typeface="Arial"/>
                <a:ea typeface="Arial"/>
                <a:cs typeface="Arial"/>
                <a:sym typeface="Arial"/>
              </a:rPr>
              <a:t>ibitor</a:t>
            </a:r>
            <a:endParaRPr sz="1500" b="0" i="0" u="none" strike="noStrike" cap="none">
              <a:solidFill>
                <a:srgbClr val="FFFFFF"/>
              </a:solidFill>
              <a:latin typeface="Arial"/>
              <a:ea typeface="Arial"/>
              <a:cs typeface="Arial"/>
              <a:sym typeface="Arial"/>
            </a:endParaRPr>
          </a:p>
        </p:txBody>
      </p:sp>
      <p:sp>
        <p:nvSpPr>
          <p:cNvPr id="3131" name="Google Shape;3131;p175"/>
          <p:cNvSpPr/>
          <p:nvPr/>
        </p:nvSpPr>
        <p:spPr>
          <a:xfrm>
            <a:off x="2441816" y="2098524"/>
            <a:ext cx="1270800" cy="472500"/>
          </a:xfrm>
          <a:prstGeom prst="wedgeRectCallout">
            <a:avLst>
              <a:gd name="adj1" fmla="val 52214"/>
              <a:gd name="adj2" fmla="val 11961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2" name="Google Shape;3132;p175"/>
          <p:cNvSpPr txBox="1"/>
          <p:nvPr/>
        </p:nvSpPr>
        <p:spPr>
          <a:xfrm>
            <a:off x="2407465" y="2065976"/>
            <a:ext cx="1351800" cy="35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100" b="0" i="0" u="none" strike="noStrike" cap="none">
                <a:solidFill>
                  <a:srgbClr val="000000"/>
                </a:solidFill>
                <a:latin typeface="Arial"/>
                <a:ea typeface="Arial"/>
                <a:cs typeface="Arial"/>
                <a:sym typeface="Arial"/>
              </a:rPr>
              <a:t>These balls are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100" b="1" i="0" u="sng" strike="noStrike" cap="none">
                <a:solidFill>
                  <a:srgbClr val="000000"/>
                </a:solidFill>
                <a:latin typeface="Arial"/>
                <a:ea typeface="Arial"/>
                <a:cs typeface="Arial"/>
                <a:sym typeface="Arial"/>
              </a:rPr>
              <a:t>2</a:t>
            </a:r>
            <a:r>
              <a:rPr lang="en" sz="1100" b="0" i="0" u="none" strike="noStrike" cap="none">
                <a:solidFill>
                  <a:srgbClr val="000000"/>
                </a:solidFill>
                <a:latin typeface="Arial"/>
                <a:ea typeface="Arial"/>
                <a:cs typeface="Arial"/>
                <a:sym typeface="Arial"/>
              </a:rPr>
              <a:t> </a:t>
            </a:r>
            <a:r>
              <a:rPr lang="en" sz="1100" b="1" i="0" u="sng" strike="noStrike" cap="none">
                <a:solidFill>
                  <a:srgbClr val="000000"/>
                </a:solidFill>
                <a:latin typeface="Arial"/>
                <a:ea typeface="Arial"/>
                <a:cs typeface="Arial"/>
                <a:sym typeface="Arial"/>
              </a:rPr>
              <a:t>D</a:t>
            </a:r>
            <a:r>
              <a:rPr lang="en" sz="1100" b="0" i="0" u="none" strike="noStrike" cap="none">
                <a:solidFill>
                  <a:srgbClr val="000000"/>
                </a:solidFill>
                <a:latin typeface="Arial"/>
                <a:ea typeface="Arial"/>
                <a:cs typeface="Arial"/>
                <a:sym typeface="Arial"/>
              </a:rPr>
              <a:t>arn </a:t>
            </a:r>
            <a:r>
              <a:rPr lang="en" sz="1100" b="1" i="0" u="sng" strike="noStrike" cap="none">
                <a:solidFill>
                  <a:srgbClr val="000000"/>
                </a:solidFill>
                <a:latin typeface="Arial"/>
                <a:ea typeface="Arial"/>
                <a:cs typeface="Arial"/>
                <a:sym typeface="Arial"/>
              </a:rPr>
              <a:t>6</a:t>
            </a:r>
            <a:r>
              <a:rPr lang="en" sz="1100" b="0" i="0" u="none" strike="noStrike" cap="none">
                <a:solidFill>
                  <a:srgbClr val="000000"/>
                </a:solidFill>
                <a:latin typeface="Arial"/>
                <a:ea typeface="Arial"/>
                <a:cs typeface="Arial"/>
                <a:sym typeface="Arial"/>
              </a:rPr>
              <a:t>’y</a:t>
            </a:r>
            <a:endParaRPr sz="1100" b="0" i="1"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1100" b="0" i="0" u="none" strike="noStrike" cap="none">
              <a:solidFill>
                <a:srgbClr val="000000"/>
              </a:solidFill>
              <a:latin typeface="Arial"/>
              <a:ea typeface="Arial"/>
              <a:cs typeface="Arial"/>
              <a:sym typeface="Arial"/>
            </a:endParaRPr>
          </a:p>
        </p:txBody>
      </p:sp>
      <p:sp>
        <p:nvSpPr>
          <p:cNvPr id="3133" name="Google Shape;3133;p175"/>
          <p:cNvSpPr txBox="1"/>
          <p:nvPr/>
        </p:nvSpPr>
        <p:spPr>
          <a:xfrm rot="2225">
            <a:off x="3002201" y="3747418"/>
            <a:ext cx="3243901" cy="29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2400"/>
              <a:t>         </a:t>
            </a:r>
            <a:r>
              <a:rPr lang="en" sz="2400" b="0" i="0" u="none" strike="noStrike" cap="none">
                <a:solidFill>
                  <a:srgbClr val="000000"/>
                </a:solidFill>
                <a:latin typeface="Arial"/>
                <a:ea typeface="Arial"/>
                <a:cs typeface="Arial"/>
                <a:sym typeface="Arial"/>
              </a:rPr>
              <a:t>in</a:t>
            </a:r>
            <a:r>
              <a:rPr lang="en" sz="2400" b="1" i="0" u="sng" strike="noStrike" cap="none">
                <a:solidFill>
                  <a:srgbClr val="000000"/>
                </a:solidFill>
                <a:latin typeface="Arial"/>
                <a:ea typeface="Arial"/>
                <a:cs typeface="Arial"/>
                <a:sym typeface="Arial"/>
              </a:rPr>
              <a:t>H</a:t>
            </a:r>
            <a:r>
              <a:rPr lang="en" sz="2400" b="0" i="0" u="none" strike="noStrike" cap="none">
                <a:solidFill>
                  <a:srgbClr val="000000"/>
                </a:solidFill>
                <a:latin typeface="Arial"/>
                <a:ea typeface="Arial"/>
                <a:cs typeface="Arial"/>
                <a:sym typeface="Arial"/>
              </a:rPr>
              <a:t>ibit</a:t>
            </a:r>
            <a:r>
              <a:rPr lang="en" sz="2400"/>
              <a:t>ion</a:t>
            </a:r>
            <a:r>
              <a:rPr lang="en" sz="2400" b="0" i="0" u="none" strike="noStrike" cap="none">
                <a:solidFill>
                  <a:srgbClr val="000000"/>
                </a:solidFill>
                <a:latin typeface="Arial"/>
                <a:ea typeface="Arial"/>
                <a:cs typeface="Arial"/>
                <a:sym typeface="Arial"/>
              </a:rPr>
              <a:t> = </a:t>
            </a:r>
            <a:r>
              <a:rPr lang="en" sz="2400" b="1" i="0" u="sng" strike="noStrike" cap="none">
                <a:solidFill>
                  <a:srgbClr val="000000"/>
                </a:solidFill>
                <a:latin typeface="Arial"/>
                <a:ea typeface="Arial"/>
                <a:cs typeface="Arial"/>
                <a:sym typeface="Arial"/>
              </a:rPr>
              <a:t>H</a:t>
            </a:r>
            <a:r>
              <a:rPr lang="en" sz="2400" b="0" i="0" u="none" strike="noStrike" cap="none">
                <a:solidFill>
                  <a:srgbClr val="000000"/>
                </a:solidFill>
                <a:latin typeface="Arial"/>
                <a:ea typeface="Arial"/>
                <a:cs typeface="Arial"/>
                <a:sym typeface="Arial"/>
              </a:rPr>
              <a:t>igh</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a:t>         </a:t>
            </a:r>
            <a:r>
              <a:rPr lang="en" sz="2400" b="0" i="0" strike="noStrike" cap="none">
                <a:solidFill>
                  <a:srgbClr val="000000"/>
                </a:solidFill>
                <a:latin typeface="Arial"/>
                <a:ea typeface="Arial"/>
                <a:cs typeface="Arial"/>
                <a:sym typeface="Arial"/>
              </a:rPr>
              <a:t> &amp; </a:t>
            </a:r>
            <a:r>
              <a:rPr lang="en" sz="2400" b="1" i="0" u="sng" strike="noStrike" cap="none">
                <a:solidFill>
                  <a:srgbClr val="000000"/>
                </a:solidFill>
              </a:rPr>
              <a:t>H</a:t>
            </a:r>
            <a:r>
              <a:rPr lang="en" sz="2400" b="0" i="0" u="none" strike="noStrike" cap="none">
                <a:solidFill>
                  <a:srgbClr val="000000"/>
                </a:solidFill>
                <a:latin typeface="Arial"/>
                <a:ea typeface="Arial"/>
                <a:cs typeface="Arial"/>
                <a:sym typeface="Arial"/>
              </a:rPr>
              <a:t>urri</a:t>
            </a:r>
            <a:r>
              <a:rPr lang="en" sz="2400"/>
              <a:t>ed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grpSp>
        <p:nvGrpSpPr>
          <p:cNvPr id="3134" name="Google Shape;3134;p175"/>
          <p:cNvGrpSpPr/>
          <p:nvPr/>
        </p:nvGrpSpPr>
        <p:grpSpPr>
          <a:xfrm>
            <a:off x="2897745" y="3786380"/>
            <a:ext cx="860517" cy="719201"/>
            <a:chOff x="5718434" y="-474491"/>
            <a:chExt cx="945000" cy="696900"/>
          </a:xfrm>
        </p:grpSpPr>
        <p:sp>
          <p:nvSpPr>
            <p:cNvPr id="3135" name="Google Shape;3135;p175"/>
            <p:cNvSpPr/>
            <p:nvPr/>
          </p:nvSpPr>
          <p:spPr>
            <a:xfrm>
              <a:off x="5718434" y="-474491"/>
              <a:ext cx="945000" cy="696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136" name="Google Shape;3136;p175"/>
            <p:cNvGrpSpPr/>
            <p:nvPr/>
          </p:nvGrpSpPr>
          <p:grpSpPr>
            <a:xfrm>
              <a:off x="5970678" y="-232833"/>
              <a:ext cx="440550" cy="448171"/>
              <a:chOff x="8138215" y="-3972164"/>
              <a:chExt cx="440550" cy="709805"/>
            </a:xfrm>
          </p:grpSpPr>
          <p:grpSp>
            <p:nvGrpSpPr>
              <p:cNvPr id="3137" name="Google Shape;3137;p175"/>
              <p:cNvGrpSpPr/>
              <p:nvPr/>
            </p:nvGrpSpPr>
            <p:grpSpPr>
              <a:xfrm>
                <a:off x="8141413" y="-3808043"/>
                <a:ext cx="437351" cy="545684"/>
                <a:chOff x="8693863" y="-550493"/>
                <a:chExt cx="437351" cy="545684"/>
              </a:xfrm>
            </p:grpSpPr>
            <p:grpSp>
              <p:nvGrpSpPr>
                <p:cNvPr id="3138" name="Google Shape;3138;p175"/>
                <p:cNvGrpSpPr/>
                <p:nvPr/>
              </p:nvGrpSpPr>
              <p:grpSpPr>
                <a:xfrm rot="-5400000">
                  <a:off x="8721465" y="-414558"/>
                  <a:ext cx="384000" cy="435499"/>
                  <a:chOff x="23917859" y="16291734"/>
                  <a:chExt cx="1195145" cy="1575611"/>
                </a:xfrm>
              </p:grpSpPr>
              <p:pic>
                <p:nvPicPr>
                  <p:cNvPr id="3139" name="Google Shape;3139;p175" descr="clipped result image"/>
                  <p:cNvPicPr preferRelativeResize="0"/>
                  <p:nvPr/>
                </p:nvPicPr>
                <p:blipFill rotWithShape="1">
                  <a:blip r:embed="rId19">
                    <a:alphaModFix/>
                  </a:blip>
                  <a:srcRect/>
                  <a:stretch/>
                </p:blipFill>
                <p:spPr>
                  <a:xfrm>
                    <a:off x="24410594" y="16291734"/>
                    <a:ext cx="702410" cy="1572584"/>
                  </a:xfrm>
                  <a:prstGeom prst="rect">
                    <a:avLst/>
                  </a:prstGeom>
                  <a:noFill/>
                  <a:ln>
                    <a:noFill/>
                  </a:ln>
                </p:spPr>
              </p:pic>
              <p:pic>
                <p:nvPicPr>
                  <p:cNvPr id="3140" name="Google Shape;3140;p175" descr="clipped result image"/>
                  <p:cNvPicPr preferRelativeResize="0"/>
                  <p:nvPr/>
                </p:nvPicPr>
                <p:blipFill rotWithShape="1">
                  <a:blip r:embed="rId20">
                    <a:alphaModFix/>
                  </a:blip>
                  <a:srcRect/>
                  <a:stretch/>
                </p:blipFill>
                <p:spPr>
                  <a:xfrm>
                    <a:off x="23917859" y="16294761"/>
                    <a:ext cx="707651" cy="1572584"/>
                  </a:xfrm>
                  <a:prstGeom prst="rect">
                    <a:avLst/>
                  </a:prstGeom>
                  <a:noFill/>
                  <a:ln>
                    <a:noFill/>
                  </a:ln>
                </p:spPr>
              </p:pic>
            </p:grpSp>
            <p:pic>
              <p:nvPicPr>
                <p:cNvPr id="3141" name="Google Shape;3141;p175" descr="clipped result image"/>
                <p:cNvPicPr preferRelativeResize="0"/>
                <p:nvPr/>
              </p:nvPicPr>
              <p:blipFill rotWithShape="1">
                <a:blip r:embed="rId21">
                  <a:alphaModFix/>
                </a:blip>
                <a:srcRect/>
                <a:stretch/>
              </p:blipFill>
              <p:spPr>
                <a:xfrm rot="-5400000">
                  <a:off x="8798352" y="-654982"/>
                  <a:ext cx="225684" cy="434663"/>
                </a:xfrm>
                <a:prstGeom prst="rect">
                  <a:avLst/>
                </a:prstGeom>
                <a:noFill/>
                <a:ln>
                  <a:noFill/>
                </a:ln>
              </p:spPr>
            </p:pic>
          </p:grpSp>
          <p:pic>
            <p:nvPicPr>
              <p:cNvPr id="3142" name="Google Shape;3142;p175" descr="clipped result image"/>
              <p:cNvPicPr preferRelativeResize="0"/>
              <p:nvPr/>
            </p:nvPicPr>
            <p:blipFill rotWithShape="1">
              <a:blip r:embed="rId22">
                <a:alphaModFix/>
              </a:blip>
              <a:srcRect/>
              <a:stretch/>
            </p:blipFill>
            <p:spPr>
              <a:xfrm rot="-5400000">
                <a:off x="8242704" y="-4076653"/>
                <a:ext cx="225684" cy="434663"/>
              </a:xfrm>
              <a:prstGeom prst="rect">
                <a:avLst/>
              </a:prstGeom>
              <a:noFill/>
              <a:ln>
                <a:noFill/>
              </a:ln>
            </p:spPr>
          </p:pic>
        </p:grpSp>
      </p:gr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3146"/>
        <p:cNvGrpSpPr/>
        <p:nvPr/>
      </p:nvGrpSpPr>
      <p:grpSpPr>
        <a:xfrm>
          <a:off x="0" y="0"/>
          <a:ext cx="0" cy="0"/>
          <a:chOff x="0" y="0"/>
          <a:chExt cx="0" cy="0"/>
        </a:xfrm>
      </p:grpSpPr>
      <p:sp>
        <p:nvSpPr>
          <p:cNvPr id="3147" name="Google Shape;3147;p176"/>
          <p:cNvSpPr txBox="1"/>
          <p:nvPr/>
        </p:nvSpPr>
        <p:spPr>
          <a:xfrm>
            <a:off x="323850" y="190317"/>
            <a:ext cx="7005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3148" name="Google Shape;3148;p176"/>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3149" name="Google Shape;3149;p176"/>
          <p:cNvSpPr txBox="1"/>
          <p:nvPr/>
        </p:nvSpPr>
        <p:spPr>
          <a:xfrm>
            <a:off x="7418890" y="19728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3150" name="Google Shape;3150;p176"/>
          <p:cNvGrpSpPr/>
          <p:nvPr/>
        </p:nvGrpSpPr>
        <p:grpSpPr>
          <a:xfrm>
            <a:off x="574050" y="972008"/>
            <a:ext cx="797737" cy="2563658"/>
            <a:chOff x="5639200" y="1566008"/>
            <a:chExt cx="797737" cy="2563658"/>
          </a:xfrm>
        </p:grpSpPr>
        <p:grpSp>
          <p:nvGrpSpPr>
            <p:cNvPr id="3151" name="Google Shape;3151;p176"/>
            <p:cNvGrpSpPr/>
            <p:nvPr/>
          </p:nvGrpSpPr>
          <p:grpSpPr>
            <a:xfrm>
              <a:off x="5696235" y="2555670"/>
              <a:ext cx="520598" cy="1573997"/>
              <a:chOff x="-1149931" y="4370966"/>
              <a:chExt cx="1219200" cy="3686175"/>
            </a:xfrm>
          </p:grpSpPr>
          <p:pic>
            <p:nvPicPr>
              <p:cNvPr id="3152" name="Google Shape;3152;p176"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3153" name="Google Shape;3153;p176"/>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3154" name="Google Shape;3154;p176"/>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3155" name="Google Shape;3155;p176"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3156" name="Google Shape;3156;p176"/>
          <p:cNvGrpSpPr/>
          <p:nvPr/>
        </p:nvGrpSpPr>
        <p:grpSpPr>
          <a:xfrm flipH="1">
            <a:off x="7216683" y="357103"/>
            <a:ext cx="1582181" cy="1615712"/>
            <a:chOff x="3789639" y="3815563"/>
            <a:chExt cx="1038108" cy="1069017"/>
          </a:xfrm>
        </p:grpSpPr>
        <p:pic>
          <p:nvPicPr>
            <p:cNvPr id="3157" name="Google Shape;3157;p176"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3158" name="Google Shape;3158;p176"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3159" name="Google Shape;3159;p176"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3160" name="Google Shape;3160;p176"/>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3161" name="Google Shape;3161;p176"/>
          <p:cNvGrpSpPr/>
          <p:nvPr/>
        </p:nvGrpSpPr>
        <p:grpSpPr>
          <a:xfrm>
            <a:off x="7541686" y="2702733"/>
            <a:ext cx="1095129" cy="893393"/>
            <a:chOff x="6590223" y="3176875"/>
            <a:chExt cx="2007200" cy="1637450"/>
          </a:xfrm>
        </p:grpSpPr>
        <p:pic>
          <p:nvPicPr>
            <p:cNvPr id="3162" name="Google Shape;3162;p176"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3163" name="Google Shape;3163;p176"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3164" name="Google Shape;3164;p176"/>
          <p:cNvSpPr txBox="1"/>
          <p:nvPr/>
        </p:nvSpPr>
        <p:spPr>
          <a:xfrm>
            <a:off x="7365944" y="35961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sp>
        <p:nvSpPr>
          <p:cNvPr id="3165" name="Google Shape;3165;p176"/>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3166" name="Google Shape;3166;p176" descr="clipped result image"/>
          <p:cNvPicPr preferRelativeResize="0"/>
          <p:nvPr/>
        </p:nvPicPr>
        <p:blipFill rotWithShape="1">
          <a:blip r:embed="rId13">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cxnSp>
        <p:nvCxnSpPr>
          <p:cNvPr id="3167" name="Google Shape;3167;p176"/>
          <p:cNvCxnSpPr/>
          <p:nvPr/>
        </p:nvCxnSpPr>
        <p:spPr>
          <a:xfrm>
            <a:off x="7023225" y="1200"/>
            <a:ext cx="0" cy="5141100"/>
          </a:xfrm>
          <a:prstGeom prst="straightConnector1">
            <a:avLst/>
          </a:prstGeom>
          <a:noFill/>
          <a:ln w="9525" cap="flat" cmpd="sng">
            <a:solidFill>
              <a:schemeClr val="dk2"/>
            </a:solidFill>
            <a:prstDash val="solid"/>
            <a:round/>
            <a:headEnd type="none" w="med" len="med"/>
            <a:tailEnd type="none" w="med" len="med"/>
          </a:ln>
        </p:spPr>
      </p:cxnSp>
      <p:pic>
        <p:nvPicPr>
          <p:cNvPr id="3168" name="Google Shape;3168;p176"/>
          <p:cNvPicPr preferRelativeResize="0"/>
          <p:nvPr/>
        </p:nvPicPr>
        <p:blipFill rotWithShape="1">
          <a:blip r:embed="rId14">
            <a:alphaModFix amt="44000"/>
          </a:blip>
          <a:srcRect/>
          <a:stretch/>
        </p:blipFill>
        <p:spPr>
          <a:xfrm rot="-3175169">
            <a:off x="4861488" y="792439"/>
            <a:ext cx="1480490" cy="1483068"/>
          </a:xfrm>
          <a:prstGeom prst="rect">
            <a:avLst/>
          </a:prstGeom>
          <a:noFill/>
          <a:ln>
            <a:noFill/>
          </a:ln>
        </p:spPr>
      </p:pic>
      <p:cxnSp>
        <p:nvCxnSpPr>
          <p:cNvPr id="3169" name="Google Shape;3169;p176"/>
          <p:cNvCxnSpPr/>
          <p:nvPr/>
        </p:nvCxnSpPr>
        <p:spPr>
          <a:xfrm rot="10800000" flipH="1">
            <a:off x="5862423" y="1416495"/>
            <a:ext cx="435300" cy="129600"/>
          </a:xfrm>
          <a:prstGeom prst="straightConnector1">
            <a:avLst/>
          </a:prstGeom>
          <a:noFill/>
          <a:ln w="28575" cap="flat" cmpd="sng">
            <a:solidFill>
              <a:srgbClr val="666666"/>
            </a:solidFill>
            <a:prstDash val="solid"/>
            <a:round/>
            <a:headEnd type="none" w="sm" len="sm"/>
            <a:tailEnd type="triangle" w="med" len="med"/>
          </a:ln>
        </p:spPr>
      </p:cxnSp>
      <p:cxnSp>
        <p:nvCxnSpPr>
          <p:cNvPr id="3170" name="Google Shape;3170;p176"/>
          <p:cNvCxnSpPr/>
          <p:nvPr/>
        </p:nvCxnSpPr>
        <p:spPr>
          <a:xfrm>
            <a:off x="5796918" y="1926345"/>
            <a:ext cx="219900" cy="139200"/>
          </a:xfrm>
          <a:prstGeom prst="straightConnector1">
            <a:avLst/>
          </a:prstGeom>
          <a:noFill/>
          <a:ln w="28575" cap="flat" cmpd="sng">
            <a:solidFill>
              <a:srgbClr val="666666"/>
            </a:solidFill>
            <a:prstDash val="solid"/>
            <a:round/>
            <a:headEnd type="none" w="sm" len="sm"/>
            <a:tailEnd type="triangle" w="med" len="med"/>
          </a:ln>
        </p:spPr>
      </p:cxnSp>
      <p:cxnSp>
        <p:nvCxnSpPr>
          <p:cNvPr id="3171" name="Google Shape;3171;p176"/>
          <p:cNvCxnSpPr/>
          <p:nvPr/>
        </p:nvCxnSpPr>
        <p:spPr>
          <a:xfrm rot="10800000" flipH="1">
            <a:off x="5589940" y="860310"/>
            <a:ext cx="105900" cy="380100"/>
          </a:xfrm>
          <a:prstGeom prst="straightConnector1">
            <a:avLst/>
          </a:prstGeom>
          <a:noFill/>
          <a:ln w="28575" cap="flat" cmpd="sng">
            <a:solidFill>
              <a:srgbClr val="666666"/>
            </a:solidFill>
            <a:prstDash val="solid"/>
            <a:round/>
            <a:headEnd type="none" w="sm" len="sm"/>
            <a:tailEnd type="triangle" w="med" len="med"/>
          </a:ln>
        </p:spPr>
      </p:cxnSp>
      <p:pic>
        <p:nvPicPr>
          <p:cNvPr id="3172" name="Google Shape;3172;p176" descr="clipped result image"/>
          <p:cNvPicPr preferRelativeResize="0"/>
          <p:nvPr/>
        </p:nvPicPr>
        <p:blipFill rotWithShape="1">
          <a:blip r:embed="rId15">
            <a:alphaModFix/>
          </a:blip>
          <a:srcRect/>
          <a:stretch/>
        </p:blipFill>
        <p:spPr>
          <a:xfrm rot="-5400000">
            <a:off x="2917155" y="2088264"/>
            <a:ext cx="112411" cy="166704"/>
          </a:xfrm>
          <a:prstGeom prst="rect">
            <a:avLst/>
          </a:prstGeom>
          <a:noFill/>
          <a:ln>
            <a:noFill/>
          </a:ln>
        </p:spPr>
      </p:pic>
      <p:pic>
        <p:nvPicPr>
          <p:cNvPr id="3173" name="Google Shape;3173;p176" descr="clipped result image"/>
          <p:cNvPicPr preferRelativeResize="0"/>
          <p:nvPr/>
        </p:nvPicPr>
        <p:blipFill rotWithShape="1">
          <a:blip r:embed="rId16">
            <a:alphaModFix/>
          </a:blip>
          <a:srcRect/>
          <a:stretch/>
        </p:blipFill>
        <p:spPr>
          <a:xfrm rot="-5400000">
            <a:off x="2917865" y="2209609"/>
            <a:ext cx="112411" cy="166704"/>
          </a:xfrm>
          <a:prstGeom prst="rect">
            <a:avLst/>
          </a:prstGeom>
          <a:noFill/>
          <a:ln>
            <a:noFill/>
          </a:ln>
        </p:spPr>
      </p:pic>
      <p:pic>
        <p:nvPicPr>
          <p:cNvPr id="3174" name="Google Shape;3174;p176" descr="clipped result image"/>
          <p:cNvPicPr preferRelativeResize="0"/>
          <p:nvPr/>
        </p:nvPicPr>
        <p:blipFill rotWithShape="1">
          <a:blip r:embed="rId16">
            <a:alphaModFix/>
          </a:blip>
          <a:srcRect/>
          <a:stretch/>
        </p:blipFill>
        <p:spPr>
          <a:xfrm rot="-5400000">
            <a:off x="2917762" y="2335501"/>
            <a:ext cx="112391" cy="166602"/>
          </a:xfrm>
          <a:prstGeom prst="rect">
            <a:avLst/>
          </a:prstGeom>
          <a:noFill/>
          <a:ln>
            <a:noFill/>
          </a:ln>
        </p:spPr>
      </p:pic>
      <p:sp>
        <p:nvSpPr>
          <p:cNvPr id="3175" name="Google Shape;3175;p176"/>
          <p:cNvSpPr txBox="1"/>
          <p:nvPr/>
        </p:nvSpPr>
        <p:spPr>
          <a:xfrm>
            <a:off x="2323950" y="244627"/>
            <a:ext cx="4161000" cy="520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500" b="1" i="0" u="none" strike="noStrike" cap="none">
                <a:solidFill>
                  <a:srgbClr val="000000"/>
                </a:solidFill>
                <a:latin typeface="Arial"/>
                <a:ea typeface="Arial"/>
                <a:cs typeface="Arial"/>
                <a:sym typeface="Arial"/>
              </a:rPr>
              <a:t>Cytochrome P450 </a:t>
            </a:r>
            <a:r>
              <a:rPr lang="en" sz="1500" b="1"/>
              <a:t>2D6</a:t>
            </a:r>
            <a:r>
              <a:rPr lang="en" sz="1500" b="1" i="0" u="none" strike="noStrike" cap="none">
                <a:solidFill>
                  <a:srgbClr val="000000"/>
                </a:solidFill>
                <a:latin typeface="Arial"/>
                <a:ea typeface="Arial"/>
                <a:cs typeface="Arial"/>
                <a:sym typeface="Arial"/>
              </a:rPr>
              <a:t> (CYP</a:t>
            </a:r>
            <a:r>
              <a:rPr lang="en" sz="1500" b="1"/>
              <a:t>2D6</a:t>
            </a:r>
            <a:r>
              <a:rPr lang="en" sz="1500" b="1" i="0" u="none" strike="noStrike" cap="none">
                <a:solidFill>
                  <a:srgbClr val="000000"/>
                </a:solidFill>
                <a:latin typeface="Arial"/>
                <a:ea typeface="Arial"/>
                <a:cs typeface="Arial"/>
                <a:sym typeface="Arial"/>
              </a:rPr>
              <a:t>)</a:t>
            </a:r>
            <a:endParaRPr sz="15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endParaRPr sz="1300" b="1" i="0" u="none" strike="noStrike" cap="none">
              <a:solidFill>
                <a:srgbClr val="000000"/>
              </a:solidFill>
              <a:latin typeface="Arial"/>
              <a:ea typeface="Arial"/>
              <a:cs typeface="Arial"/>
              <a:sym typeface="Arial"/>
            </a:endParaRPr>
          </a:p>
        </p:txBody>
      </p:sp>
      <p:pic>
        <p:nvPicPr>
          <p:cNvPr id="3176" name="Google Shape;3176;p176"/>
          <p:cNvPicPr preferRelativeResize="0"/>
          <p:nvPr/>
        </p:nvPicPr>
        <p:blipFill rotWithShape="1">
          <a:blip r:embed="rId17">
            <a:alphaModFix/>
          </a:blip>
          <a:srcRect/>
          <a:stretch/>
        </p:blipFill>
        <p:spPr>
          <a:xfrm rot="-1906941">
            <a:off x="4860312" y="1183279"/>
            <a:ext cx="1031710" cy="1033501"/>
          </a:xfrm>
          <a:prstGeom prst="rect">
            <a:avLst/>
          </a:prstGeom>
          <a:noFill/>
          <a:ln>
            <a:noFill/>
          </a:ln>
          <a:effectLst>
            <a:outerShdw blurRad="57150" dist="19050" dir="5400000" algn="bl" rotWithShape="0">
              <a:srgbClr val="000000">
                <a:alpha val="41570"/>
              </a:srgbClr>
            </a:outerShdw>
          </a:effectLst>
        </p:spPr>
      </p:pic>
      <p:sp>
        <p:nvSpPr>
          <p:cNvPr id="3177" name="Google Shape;3177;p176"/>
          <p:cNvSpPr txBox="1"/>
          <p:nvPr/>
        </p:nvSpPr>
        <p:spPr>
          <a:xfrm rot="2578">
            <a:off x="4816936" y="1408245"/>
            <a:ext cx="1200300" cy="48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300" b="1" i="0" u="none" strike="noStrike" cap="none">
                <a:solidFill>
                  <a:srgbClr val="000000"/>
                </a:solidFill>
                <a:latin typeface="Arial"/>
                <a:ea typeface="Arial"/>
                <a:cs typeface="Arial"/>
                <a:sym typeface="Arial"/>
              </a:rPr>
              <a:t>2D6 </a:t>
            </a:r>
            <a:endParaRPr sz="13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300" b="1" i="0" u="none" strike="noStrike" cap="none">
                <a:solidFill>
                  <a:srgbClr val="000000"/>
                </a:solidFill>
                <a:latin typeface="Arial"/>
                <a:ea typeface="Arial"/>
                <a:cs typeface="Arial"/>
                <a:sym typeface="Arial"/>
              </a:rPr>
              <a:t>substrate</a:t>
            </a:r>
            <a:endParaRPr sz="1300" b="0" i="0" u="none" strike="noStrike" cap="none">
              <a:solidFill>
                <a:srgbClr val="000000"/>
              </a:solidFill>
              <a:latin typeface="Arial"/>
              <a:ea typeface="Arial"/>
              <a:cs typeface="Arial"/>
              <a:sym typeface="Arial"/>
            </a:endParaRPr>
          </a:p>
        </p:txBody>
      </p:sp>
      <p:sp>
        <p:nvSpPr>
          <p:cNvPr id="3178" name="Google Shape;3178;p176"/>
          <p:cNvSpPr/>
          <p:nvPr/>
        </p:nvSpPr>
        <p:spPr>
          <a:xfrm>
            <a:off x="3909744" y="635879"/>
            <a:ext cx="1187400" cy="547200"/>
          </a:xfrm>
          <a:prstGeom prst="wedgeRectCallout">
            <a:avLst>
              <a:gd name="adj1" fmla="val 46021"/>
              <a:gd name="adj2" fmla="val 89429"/>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9" name="Google Shape;3179;p176"/>
          <p:cNvSpPr txBox="1"/>
          <p:nvPr/>
        </p:nvSpPr>
        <p:spPr>
          <a:xfrm>
            <a:off x="3827847" y="668526"/>
            <a:ext cx="1351800" cy="46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200" b="0" u="none" strike="noStrike" cap="none">
                <a:solidFill>
                  <a:srgbClr val="000000"/>
                </a:solidFill>
                <a:latin typeface="Arial"/>
                <a:ea typeface="Arial"/>
                <a:cs typeface="Arial"/>
                <a:sym typeface="Arial"/>
              </a:rPr>
              <a:t>You’re inflating my ego!</a:t>
            </a:r>
            <a:endParaRPr sz="1200" b="0" u="none" strike="noStrike" cap="none">
              <a:solidFill>
                <a:srgbClr val="000000"/>
              </a:solidFill>
              <a:latin typeface="Arial"/>
              <a:ea typeface="Arial"/>
              <a:cs typeface="Arial"/>
              <a:sym typeface="Arial"/>
            </a:endParaRPr>
          </a:p>
        </p:txBody>
      </p:sp>
      <p:pic>
        <p:nvPicPr>
          <p:cNvPr id="3180" name="Google Shape;3180;p176"/>
          <p:cNvPicPr preferRelativeResize="0"/>
          <p:nvPr/>
        </p:nvPicPr>
        <p:blipFill rotWithShape="1">
          <a:blip r:embed="rId10">
            <a:alphaModFix/>
          </a:blip>
          <a:srcRect/>
          <a:stretch/>
        </p:blipFill>
        <p:spPr>
          <a:xfrm rot="-5400000" flipH="1">
            <a:off x="4532431" y="1496536"/>
            <a:ext cx="453147" cy="446235"/>
          </a:xfrm>
          <a:prstGeom prst="rect">
            <a:avLst/>
          </a:prstGeom>
          <a:noFill/>
          <a:ln>
            <a:noFill/>
          </a:ln>
        </p:spPr>
      </p:pic>
      <p:pic>
        <p:nvPicPr>
          <p:cNvPr id="3181" name="Google Shape;3181;p176" descr="clipped result image"/>
          <p:cNvPicPr preferRelativeResize="0"/>
          <p:nvPr/>
        </p:nvPicPr>
        <p:blipFill rotWithShape="1">
          <a:blip r:embed="rId18">
            <a:alphaModFix/>
          </a:blip>
          <a:srcRect r="3016"/>
          <a:stretch/>
        </p:blipFill>
        <p:spPr>
          <a:xfrm rot="-660000">
            <a:off x="2492477" y="1306404"/>
            <a:ext cx="2172894" cy="734522"/>
          </a:xfrm>
          <a:prstGeom prst="rect">
            <a:avLst/>
          </a:prstGeom>
          <a:noFill/>
          <a:ln>
            <a:noFill/>
          </a:ln>
          <a:effectLst>
            <a:outerShdw blurRad="28575" dist="19050" dir="5400000" algn="bl" rotWithShape="0">
              <a:srgbClr val="000000">
                <a:alpha val="50000"/>
              </a:srgbClr>
            </a:outerShdw>
          </a:effectLst>
        </p:spPr>
      </p:pic>
      <p:sp>
        <p:nvSpPr>
          <p:cNvPr id="3182" name="Google Shape;3182;p176"/>
          <p:cNvSpPr txBox="1"/>
          <p:nvPr/>
        </p:nvSpPr>
        <p:spPr>
          <a:xfrm rot="2436">
            <a:off x="2731257" y="1508636"/>
            <a:ext cx="1693200" cy="61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500" b="1" i="0" u="none" strike="noStrike" cap="none">
                <a:solidFill>
                  <a:srgbClr val="FFFFFF"/>
                </a:solidFill>
                <a:latin typeface="Arial"/>
                <a:ea typeface="Arial"/>
                <a:cs typeface="Arial"/>
                <a:sym typeface="Arial"/>
              </a:rPr>
              <a:t>2D6 in</a:t>
            </a:r>
            <a:r>
              <a:rPr lang="en" sz="1500" b="1" u="sng">
                <a:solidFill>
                  <a:srgbClr val="FFFFFF"/>
                </a:solidFill>
              </a:rPr>
              <a:t>H</a:t>
            </a:r>
            <a:r>
              <a:rPr lang="en" sz="1500" b="1" i="0" u="none" strike="noStrike" cap="none">
                <a:solidFill>
                  <a:srgbClr val="FFFFFF"/>
                </a:solidFill>
                <a:latin typeface="Arial"/>
                <a:ea typeface="Arial"/>
                <a:cs typeface="Arial"/>
                <a:sym typeface="Arial"/>
              </a:rPr>
              <a:t>ibitor</a:t>
            </a:r>
            <a:endParaRPr sz="1500" b="0" i="0" u="none" strike="noStrike" cap="none">
              <a:solidFill>
                <a:srgbClr val="FFFFFF"/>
              </a:solidFill>
              <a:latin typeface="Arial"/>
              <a:ea typeface="Arial"/>
              <a:cs typeface="Arial"/>
              <a:sym typeface="Arial"/>
            </a:endParaRPr>
          </a:p>
        </p:txBody>
      </p:sp>
      <p:sp>
        <p:nvSpPr>
          <p:cNvPr id="3183" name="Google Shape;3183;p176"/>
          <p:cNvSpPr/>
          <p:nvPr/>
        </p:nvSpPr>
        <p:spPr>
          <a:xfrm>
            <a:off x="2441816" y="790388"/>
            <a:ext cx="1270800" cy="472500"/>
          </a:xfrm>
          <a:prstGeom prst="wedgeRectCallout">
            <a:avLst>
              <a:gd name="adj1" fmla="val 52214"/>
              <a:gd name="adj2" fmla="val 11961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4" name="Google Shape;3184;p176"/>
          <p:cNvSpPr txBox="1"/>
          <p:nvPr/>
        </p:nvSpPr>
        <p:spPr>
          <a:xfrm>
            <a:off x="2407465" y="770576"/>
            <a:ext cx="1351800" cy="35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100" b="0" i="0" u="none" strike="noStrike" cap="none">
                <a:solidFill>
                  <a:srgbClr val="000000"/>
                </a:solidFill>
                <a:latin typeface="Arial"/>
                <a:ea typeface="Arial"/>
                <a:cs typeface="Arial"/>
                <a:sym typeface="Arial"/>
              </a:rPr>
              <a:t>These balls are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100" b="1" i="0" u="sng" strike="noStrike" cap="none">
                <a:solidFill>
                  <a:srgbClr val="000000"/>
                </a:solidFill>
                <a:latin typeface="Arial"/>
                <a:ea typeface="Arial"/>
                <a:cs typeface="Arial"/>
                <a:sym typeface="Arial"/>
              </a:rPr>
              <a:t>2</a:t>
            </a:r>
            <a:r>
              <a:rPr lang="en" sz="1100" b="0" i="0" u="none" strike="noStrike" cap="none">
                <a:solidFill>
                  <a:srgbClr val="000000"/>
                </a:solidFill>
                <a:latin typeface="Arial"/>
                <a:ea typeface="Arial"/>
                <a:cs typeface="Arial"/>
                <a:sym typeface="Arial"/>
              </a:rPr>
              <a:t> </a:t>
            </a:r>
            <a:r>
              <a:rPr lang="en" sz="1100" b="1" i="0" u="sng" strike="noStrike" cap="none">
                <a:solidFill>
                  <a:srgbClr val="000000"/>
                </a:solidFill>
                <a:latin typeface="Arial"/>
                <a:ea typeface="Arial"/>
                <a:cs typeface="Arial"/>
                <a:sym typeface="Arial"/>
              </a:rPr>
              <a:t>D</a:t>
            </a:r>
            <a:r>
              <a:rPr lang="en" sz="1100" b="0" i="0" u="none" strike="noStrike" cap="none">
                <a:solidFill>
                  <a:srgbClr val="000000"/>
                </a:solidFill>
                <a:latin typeface="Arial"/>
                <a:ea typeface="Arial"/>
                <a:cs typeface="Arial"/>
                <a:sym typeface="Arial"/>
              </a:rPr>
              <a:t>arn </a:t>
            </a:r>
            <a:r>
              <a:rPr lang="en" sz="1100" b="1" i="0" u="sng" strike="noStrike" cap="none">
                <a:solidFill>
                  <a:srgbClr val="000000"/>
                </a:solidFill>
                <a:latin typeface="Arial"/>
                <a:ea typeface="Arial"/>
                <a:cs typeface="Arial"/>
                <a:sym typeface="Arial"/>
              </a:rPr>
              <a:t>6</a:t>
            </a:r>
            <a:r>
              <a:rPr lang="en" sz="1100" b="0" i="0" u="none" strike="noStrike" cap="none">
                <a:solidFill>
                  <a:srgbClr val="000000"/>
                </a:solidFill>
                <a:latin typeface="Arial"/>
                <a:ea typeface="Arial"/>
                <a:cs typeface="Arial"/>
                <a:sym typeface="Arial"/>
              </a:rPr>
              <a:t>’y</a:t>
            </a:r>
            <a:endParaRPr sz="1100" b="0" i="1"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1100" b="0" i="0" u="none" strike="noStrike" cap="none">
              <a:solidFill>
                <a:srgbClr val="000000"/>
              </a:solidFill>
              <a:latin typeface="Arial"/>
              <a:ea typeface="Arial"/>
              <a:cs typeface="Arial"/>
              <a:sym typeface="Arial"/>
            </a:endParaRPr>
          </a:p>
        </p:txBody>
      </p:sp>
      <p:pic>
        <p:nvPicPr>
          <p:cNvPr id="3185" name="Google Shape;3185;p176"/>
          <p:cNvPicPr preferRelativeResize="0"/>
          <p:nvPr/>
        </p:nvPicPr>
        <p:blipFill>
          <a:blip r:embed="rId19">
            <a:alphaModFix/>
          </a:blip>
          <a:stretch>
            <a:fillRect/>
          </a:stretch>
        </p:blipFill>
        <p:spPr>
          <a:xfrm>
            <a:off x="2143112" y="2358099"/>
            <a:ext cx="4720674" cy="266870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3189"/>
        <p:cNvGrpSpPr/>
        <p:nvPr/>
      </p:nvGrpSpPr>
      <p:grpSpPr>
        <a:xfrm>
          <a:off x="0" y="0"/>
          <a:ext cx="0" cy="0"/>
          <a:chOff x="0" y="0"/>
          <a:chExt cx="0" cy="0"/>
        </a:xfrm>
      </p:grpSpPr>
      <p:sp>
        <p:nvSpPr>
          <p:cNvPr id="3190" name="Google Shape;3190;p177"/>
          <p:cNvSpPr txBox="1"/>
          <p:nvPr/>
        </p:nvSpPr>
        <p:spPr>
          <a:xfrm>
            <a:off x="323850" y="190317"/>
            <a:ext cx="7005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3191" name="Google Shape;3191;p177"/>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3192" name="Google Shape;3192;p177"/>
          <p:cNvSpPr txBox="1"/>
          <p:nvPr/>
        </p:nvSpPr>
        <p:spPr>
          <a:xfrm>
            <a:off x="7418890" y="19728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3193" name="Google Shape;3193;p177"/>
          <p:cNvGrpSpPr/>
          <p:nvPr/>
        </p:nvGrpSpPr>
        <p:grpSpPr>
          <a:xfrm>
            <a:off x="574050" y="972008"/>
            <a:ext cx="797737" cy="2563658"/>
            <a:chOff x="5639200" y="1566008"/>
            <a:chExt cx="797737" cy="2563658"/>
          </a:xfrm>
        </p:grpSpPr>
        <p:grpSp>
          <p:nvGrpSpPr>
            <p:cNvPr id="3194" name="Google Shape;3194;p177"/>
            <p:cNvGrpSpPr/>
            <p:nvPr/>
          </p:nvGrpSpPr>
          <p:grpSpPr>
            <a:xfrm>
              <a:off x="5696235" y="2555670"/>
              <a:ext cx="520598" cy="1573997"/>
              <a:chOff x="-1149931" y="4370966"/>
              <a:chExt cx="1219200" cy="3686175"/>
            </a:xfrm>
          </p:grpSpPr>
          <p:pic>
            <p:nvPicPr>
              <p:cNvPr id="3195" name="Google Shape;3195;p177"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3196" name="Google Shape;3196;p177"/>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3197" name="Google Shape;3197;p177"/>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3198" name="Google Shape;3198;p177"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3199" name="Google Shape;3199;p177"/>
          <p:cNvGrpSpPr/>
          <p:nvPr/>
        </p:nvGrpSpPr>
        <p:grpSpPr>
          <a:xfrm flipH="1">
            <a:off x="7216683" y="357103"/>
            <a:ext cx="1582181" cy="1615712"/>
            <a:chOff x="3789639" y="3815563"/>
            <a:chExt cx="1038108" cy="1069017"/>
          </a:xfrm>
        </p:grpSpPr>
        <p:pic>
          <p:nvPicPr>
            <p:cNvPr id="3200" name="Google Shape;3200;p177"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3201" name="Google Shape;3201;p177"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3202" name="Google Shape;3202;p177"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3203" name="Google Shape;3203;p177"/>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3204" name="Google Shape;3204;p177"/>
          <p:cNvGrpSpPr/>
          <p:nvPr/>
        </p:nvGrpSpPr>
        <p:grpSpPr>
          <a:xfrm>
            <a:off x="7541686" y="2702733"/>
            <a:ext cx="1095129" cy="893393"/>
            <a:chOff x="6590223" y="3176875"/>
            <a:chExt cx="2007200" cy="1637450"/>
          </a:xfrm>
        </p:grpSpPr>
        <p:pic>
          <p:nvPicPr>
            <p:cNvPr id="3205" name="Google Shape;3205;p177"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3206" name="Google Shape;3206;p177"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3207" name="Google Shape;3207;p177"/>
          <p:cNvSpPr txBox="1"/>
          <p:nvPr/>
        </p:nvSpPr>
        <p:spPr>
          <a:xfrm>
            <a:off x="7365944" y="35961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sp>
        <p:nvSpPr>
          <p:cNvPr id="3208" name="Google Shape;3208;p177"/>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3209" name="Google Shape;3209;p177" descr="clipped result image"/>
          <p:cNvPicPr preferRelativeResize="0"/>
          <p:nvPr/>
        </p:nvPicPr>
        <p:blipFill rotWithShape="1">
          <a:blip r:embed="rId13">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cxnSp>
        <p:nvCxnSpPr>
          <p:cNvPr id="3210" name="Google Shape;3210;p177"/>
          <p:cNvCxnSpPr/>
          <p:nvPr/>
        </p:nvCxnSpPr>
        <p:spPr>
          <a:xfrm>
            <a:off x="7023225" y="1200"/>
            <a:ext cx="0" cy="5141100"/>
          </a:xfrm>
          <a:prstGeom prst="straightConnector1">
            <a:avLst/>
          </a:prstGeom>
          <a:noFill/>
          <a:ln w="9525" cap="flat" cmpd="sng">
            <a:solidFill>
              <a:schemeClr val="dk2"/>
            </a:solidFill>
            <a:prstDash val="solid"/>
            <a:round/>
            <a:headEnd type="none" w="med" len="med"/>
            <a:tailEnd type="none" w="med" len="med"/>
          </a:ln>
        </p:spPr>
      </p:cxnSp>
      <p:pic>
        <p:nvPicPr>
          <p:cNvPr id="3211" name="Google Shape;3211;p177" descr="clipped result image"/>
          <p:cNvPicPr preferRelativeResize="0"/>
          <p:nvPr/>
        </p:nvPicPr>
        <p:blipFill rotWithShape="1">
          <a:blip r:embed="rId14">
            <a:alphaModFix/>
          </a:blip>
          <a:srcRect/>
          <a:stretch/>
        </p:blipFill>
        <p:spPr>
          <a:xfrm rot="-5400000">
            <a:off x="2917155" y="2088264"/>
            <a:ext cx="112411" cy="166704"/>
          </a:xfrm>
          <a:prstGeom prst="rect">
            <a:avLst/>
          </a:prstGeom>
          <a:noFill/>
          <a:ln>
            <a:noFill/>
          </a:ln>
        </p:spPr>
      </p:pic>
      <p:pic>
        <p:nvPicPr>
          <p:cNvPr id="3212" name="Google Shape;3212;p177" descr="clipped result image"/>
          <p:cNvPicPr preferRelativeResize="0"/>
          <p:nvPr/>
        </p:nvPicPr>
        <p:blipFill rotWithShape="1">
          <a:blip r:embed="rId15">
            <a:alphaModFix/>
          </a:blip>
          <a:srcRect/>
          <a:stretch/>
        </p:blipFill>
        <p:spPr>
          <a:xfrm rot="-5400000">
            <a:off x="2917865" y="2209609"/>
            <a:ext cx="112411" cy="166704"/>
          </a:xfrm>
          <a:prstGeom prst="rect">
            <a:avLst/>
          </a:prstGeom>
          <a:noFill/>
          <a:ln>
            <a:noFill/>
          </a:ln>
        </p:spPr>
      </p:pic>
      <p:pic>
        <p:nvPicPr>
          <p:cNvPr id="3213" name="Google Shape;3213;p177" descr="clipped result image"/>
          <p:cNvPicPr preferRelativeResize="0"/>
          <p:nvPr/>
        </p:nvPicPr>
        <p:blipFill rotWithShape="1">
          <a:blip r:embed="rId15">
            <a:alphaModFix/>
          </a:blip>
          <a:srcRect/>
          <a:stretch/>
        </p:blipFill>
        <p:spPr>
          <a:xfrm rot="-5400000">
            <a:off x="2917762" y="2335501"/>
            <a:ext cx="112391" cy="166602"/>
          </a:xfrm>
          <a:prstGeom prst="rect">
            <a:avLst/>
          </a:prstGeom>
          <a:noFill/>
          <a:ln>
            <a:noFill/>
          </a:ln>
        </p:spPr>
      </p:pic>
      <p:sp>
        <p:nvSpPr>
          <p:cNvPr id="3214" name="Google Shape;3214;p177"/>
          <p:cNvSpPr txBox="1"/>
          <p:nvPr/>
        </p:nvSpPr>
        <p:spPr>
          <a:xfrm>
            <a:off x="2323950" y="244627"/>
            <a:ext cx="4161000" cy="520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Cytochrome P450 </a:t>
            </a:r>
            <a:r>
              <a:rPr lang="en" sz="1800" b="1"/>
              <a:t>2D6</a:t>
            </a:r>
            <a:r>
              <a:rPr lang="en" sz="1800" b="1" i="0" u="none" strike="noStrike" cap="none">
                <a:solidFill>
                  <a:srgbClr val="000000"/>
                </a:solidFill>
                <a:latin typeface="Arial"/>
                <a:ea typeface="Arial"/>
                <a:cs typeface="Arial"/>
                <a:sym typeface="Arial"/>
              </a:rPr>
              <a:t> (CYP</a:t>
            </a:r>
            <a:r>
              <a:rPr lang="en" sz="1800" b="1"/>
              <a:t>2D6</a:t>
            </a:r>
            <a:r>
              <a:rPr lang="en" sz="1800" b="1" i="0" u="none" strike="noStrike" cap="none">
                <a:solidFill>
                  <a:srgbClr val="000000"/>
                </a:solidFill>
                <a:latin typeface="Arial"/>
                <a:ea typeface="Arial"/>
                <a:cs typeface="Arial"/>
                <a:sym typeface="Arial"/>
              </a:rPr>
              <a:t>)</a:t>
            </a:r>
            <a:endParaRPr sz="18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1300" b="0" i="0" u="none" strike="noStrike" cap="none">
                <a:solidFill>
                  <a:srgbClr val="000000"/>
                </a:solidFill>
                <a:latin typeface="Arial"/>
                <a:ea typeface="Arial"/>
                <a:cs typeface="Arial"/>
                <a:sym typeface="Arial"/>
              </a:rPr>
              <a:t>“</a:t>
            </a:r>
            <a:r>
              <a:rPr lang="en" sz="1300"/>
              <a:t>Too Darn Sexy”</a:t>
            </a:r>
            <a:endParaRPr sz="1300" b="1" i="0" u="none" strike="noStrike" cap="none">
              <a:solidFill>
                <a:srgbClr val="000000"/>
              </a:solidFill>
              <a:latin typeface="Arial"/>
              <a:ea typeface="Arial"/>
              <a:cs typeface="Arial"/>
              <a:sym typeface="Arial"/>
            </a:endParaRPr>
          </a:p>
        </p:txBody>
      </p:sp>
      <p:sp>
        <p:nvSpPr>
          <p:cNvPr id="3215" name="Google Shape;3215;p177"/>
          <p:cNvSpPr txBox="1"/>
          <p:nvPr/>
        </p:nvSpPr>
        <p:spPr>
          <a:xfrm rot="2436">
            <a:off x="2760902" y="1897047"/>
            <a:ext cx="1693200" cy="61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500" b="1" i="0" u="none" strike="noStrike" cap="none">
                <a:solidFill>
                  <a:srgbClr val="FFFFFF"/>
                </a:solidFill>
                <a:latin typeface="Arial"/>
                <a:ea typeface="Arial"/>
                <a:cs typeface="Arial"/>
                <a:sym typeface="Arial"/>
              </a:rPr>
              <a:t>2D6 in</a:t>
            </a:r>
            <a:r>
              <a:rPr lang="en" sz="1500" b="1" u="sng">
                <a:solidFill>
                  <a:srgbClr val="FFFFFF"/>
                </a:solidFill>
              </a:rPr>
              <a:t>H</a:t>
            </a:r>
            <a:r>
              <a:rPr lang="en" sz="1500" b="1" i="0" u="none" strike="noStrike" cap="none">
                <a:solidFill>
                  <a:srgbClr val="FFFFFF"/>
                </a:solidFill>
                <a:latin typeface="Arial"/>
                <a:ea typeface="Arial"/>
                <a:cs typeface="Arial"/>
                <a:sym typeface="Arial"/>
              </a:rPr>
              <a:t>ibitor</a:t>
            </a:r>
            <a:endParaRPr sz="1500" b="0" i="0" u="none" strike="noStrike" cap="none">
              <a:solidFill>
                <a:srgbClr val="FFFFFF"/>
              </a:solidFill>
              <a:latin typeface="Arial"/>
              <a:ea typeface="Arial"/>
              <a:cs typeface="Arial"/>
              <a:sym typeface="Arial"/>
            </a:endParaRPr>
          </a:p>
        </p:txBody>
      </p:sp>
      <p:grpSp>
        <p:nvGrpSpPr>
          <p:cNvPr id="3216" name="Google Shape;3216;p177"/>
          <p:cNvGrpSpPr/>
          <p:nvPr/>
        </p:nvGrpSpPr>
        <p:grpSpPr>
          <a:xfrm>
            <a:off x="4129158" y="1996515"/>
            <a:ext cx="721085" cy="1769924"/>
            <a:chOff x="4232450" y="422275"/>
            <a:chExt cx="1119175" cy="2747050"/>
          </a:xfrm>
        </p:grpSpPr>
        <p:pic>
          <p:nvPicPr>
            <p:cNvPr id="3217" name="Google Shape;3217;p177" descr="clipped result image"/>
            <p:cNvPicPr preferRelativeResize="0"/>
            <p:nvPr/>
          </p:nvPicPr>
          <p:blipFill>
            <a:blip r:embed="rId16">
              <a:alphaModFix/>
            </a:blip>
            <a:stretch>
              <a:fillRect/>
            </a:stretch>
          </p:blipFill>
          <p:spPr>
            <a:xfrm rot="10800000">
              <a:off x="4232450" y="422275"/>
              <a:ext cx="1119175" cy="2747050"/>
            </a:xfrm>
            <a:prstGeom prst="rect">
              <a:avLst/>
            </a:prstGeom>
            <a:noFill/>
            <a:ln>
              <a:noFill/>
            </a:ln>
          </p:spPr>
        </p:pic>
        <p:pic>
          <p:nvPicPr>
            <p:cNvPr id="3218" name="Google Shape;3218;p177" descr="clipped result image"/>
            <p:cNvPicPr preferRelativeResize="0"/>
            <p:nvPr/>
          </p:nvPicPr>
          <p:blipFill rotWithShape="1">
            <a:blip r:embed="rId17">
              <a:alphaModFix/>
            </a:blip>
            <a:srcRect/>
            <a:stretch/>
          </p:blipFill>
          <p:spPr>
            <a:xfrm>
              <a:off x="4616175" y="991079"/>
              <a:ext cx="351750" cy="349196"/>
            </a:xfrm>
            <a:prstGeom prst="rect">
              <a:avLst/>
            </a:prstGeom>
            <a:noFill/>
            <a:ln>
              <a:noFill/>
            </a:ln>
          </p:spPr>
        </p:pic>
      </p:grpSp>
      <p:pic>
        <p:nvPicPr>
          <p:cNvPr id="3219" name="Google Shape;3219;p177" descr="clipped result image"/>
          <p:cNvPicPr preferRelativeResize="0"/>
          <p:nvPr/>
        </p:nvPicPr>
        <p:blipFill>
          <a:blip r:embed="rId18">
            <a:alphaModFix/>
          </a:blip>
          <a:stretch>
            <a:fillRect/>
          </a:stretch>
        </p:blipFill>
        <p:spPr>
          <a:xfrm>
            <a:off x="3424871" y="1796875"/>
            <a:ext cx="2144890" cy="2144876"/>
          </a:xfrm>
          <a:prstGeom prst="rect">
            <a:avLst/>
          </a:prstGeom>
          <a:noFill/>
          <a:ln>
            <a:noFill/>
          </a:ln>
        </p:spPr>
      </p:pic>
      <p:pic>
        <p:nvPicPr>
          <p:cNvPr id="3220" name="Google Shape;3220;p177" descr="clipped result image"/>
          <p:cNvPicPr preferRelativeResize="0"/>
          <p:nvPr/>
        </p:nvPicPr>
        <p:blipFill rotWithShape="1">
          <a:blip r:embed="rId19">
            <a:alphaModFix/>
          </a:blip>
          <a:srcRect b="53466"/>
          <a:stretch/>
        </p:blipFill>
        <p:spPr>
          <a:xfrm>
            <a:off x="3032802" y="3807174"/>
            <a:ext cx="2913374" cy="1335125"/>
          </a:xfrm>
          <a:prstGeom prst="rect">
            <a:avLst/>
          </a:prstGeom>
          <a:noFill/>
          <a:ln>
            <a:noFill/>
          </a:ln>
        </p:spPr>
      </p:pic>
      <p:sp>
        <p:nvSpPr>
          <p:cNvPr id="3221" name="Google Shape;3221;p177"/>
          <p:cNvSpPr txBox="1"/>
          <p:nvPr/>
        </p:nvSpPr>
        <p:spPr>
          <a:xfrm rot="2794">
            <a:off x="3491118" y="4193436"/>
            <a:ext cx="1107300" cy="44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b="1" i="0" u="none" strike="noStrike" cap="none">
                <a:solidFill>
                  <a:srgbClr val="000000"/>
                </a:solidFill>
                <a:latin typeface="Arial"/>
                <a:ea typeface="Arial"/>
                <a:cs typeface="Arial"/>
                <a:sym typeface="Arial"/>
              </a:rPr>
              <a:t>2D6 </a:t>
            </a:r>
            <a:endParaRPr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b="1" i="0" u="none" strike="noStrike" cap="none">
                <a:solidFill>
                  <a:srgbClr val="000000"/>
                </a:solidFill>
                <a:latin typeface="Arial"/>
                <a:ea typeface="Arial"/>
                <a:cs typeface="Arial"/>
                <a:sym typeface="Arial"/>
              </a:rPr>
              <a:t>substrate</a:t>
            </a:r>
            <a:endParaRPr b="0" i="0" u="none" strike="noStrike" cap="none">
              <a:solidFill>
                <a:srgbClr val="000000"/>
              </a:solidFill>
              <a:latin typeface="Arial"/>
              <a:ea typeface="Arial"/>
              <a:cs typeface="Arial"/>
              <a:sym typeface="Arial"/>
            </a:endParaRPr>
          </a:p>
        </p:txBody>
      </p:sp>
      <p:sp>
        <p:nvSpPr>
          <p:cNvPr id="3222" name="Google Shape;3222;p177"/>
          <p:cNvSpPr txBox="1"/>
          <p:nvPr/>
        </p:nvSpPr>
        <p:spPr>
          <a:xfrm rot="1220">
            <a:off x="2870997" y="972748"/>
            <a:ext cx="4228200" cy="61320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in</a:t>
            </a: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uc</a:t>
            </a:r>
            <a:r>
              <a:rPr lang="en" sz="2400"/>
              <a:t>tion = </a:t>
            </a: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own &amp; </a:t>
            </a:r>
            <a:r>
              <a:rPr lang="en" sz="2400" b="1" i="0" u="sng" strike="noStrike" cap="none">
                <a:solidFill>
                  <a:srgbClr val="000000"/>
                </a:solidFill>
              </a:rPr>
              <a:t>D</a:t>
            </a:r>
            <a:r>
              <a:rPr lang="en" sz="2400" b="0" i="0" u="none" strike="noStrike" cap="none">
                <a:solidFill>
                  <a:srgbClr val="000000"/>
                </a:solidFill>
                <a:latin typeface="Arial"/>
                <a:ea typeface="Arial"/>
                <a:cs typeface="Arial"/>
                <a:sym typeface="Arial"/>
              </a:rPr>
              <a:t>elayed</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grpSp>
        <p:nvGrpSpPr>
          <p:cNvPr id="3223" name="Google Shape;3223;p177"/>
          <p:cNvGrpSpPr/>
          <p:nvPr/>
        </p:nvGrpSpPr>
        <p:grpSpPr>
          <a:xfrm>
            <a:off x="2244763" y="1039462"/>
            <a:ext cx="625194" cy="479779"/>
            <a:chOff x="19780312" y="-1667460"/>
            <a:chExt cx="2533200" cy="1944000"/>
          </a:xfrm>
        </p:grpSpPr>
        <p:sp>
          <p:nvSpPr>
            <p:cNvPr id="3224" name="Google Shape;3224;p177"/>
            <p:cNvSpPr/>
            <p:nvPr/>
          </p:nvSpPr>
          <p:spPr>
            <a:xfrm rot="10800000" flipH="1">
              <a:off x="19780312" y="-1667460"/>
              <a:ext cx="2533200" cy="1944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25" name="Google Shape;3225;p177" descr="clipped result image"/>
            <p:cNvPicPr preferRelativeResize="0"/>
            <p:nvPr/>
          </p:nvPicPr>
          <p:blipFill rotWithShape="1">
            <a:blip r:embed="rId20">
              <a:alphaModFix/>
            </a:blip>
            <a:srcRect/>
            <a:stretch/>
          </p:blipFill>
          <p:spPr>
            <a:xfrm>
              <a:off x="20453104" y="-1145268"/>
              <a:ext cx="1087531" cy="1079576"/>
            </a:xfrm>
            <a:prstGeom prst="rect">
              <a:avLst/>
            </a:prstGeom>
            <a:noFill/>
            <a:ln>
              <a:noFill/>
            </a:ln>
          </p:spPr>
        </p:pic>
      </p:gr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pic>
        <p:nvPicPr>
          <p:cNvPr id="1753" name="Google Shape;1753;p119"/>
          <p:cNvPicPr preferRelativeResize="0"/>
          <p:nvPr/>
        </p:nvPicPr>
        <p:blipFill rotWithShape="1">
          <a:blip r:embed="rId4">
            <a:alphaModFix amt="20000"/>
          </a:blip>
          <a:srcRect b="7842"/>
          <a:stretch/>
        </p:blipFill>
        <p:spPr>
          <a:xfrm>
            <a:off x="0" y="-9229"/>
            <a:ext cx="9144000" cy="5161966"/>
          </a:xfrm>
          <a:prstGeom prst="rect">
            <a:avLst/>
          </a:prstGeom>
          <a:noFill/>
          <a:ln>
            <a:noFill/>
          </a:ln>
        </p:spPr>
      </p:pic>
      <p:cxnSp>
        <p:nvCxnSpPr>
          <p:cNvPr id="1754" name="Google Shape;1754;p119"/>
          <p:cNvCxnSpPr/>
          <p:nvPr/>
        </p:nvCxnSpPr>
        <p:spPr>
          <a:xfrm rot="10800000">
            <a:off x="3891241" y="-93369"/>
            <a:ext cx="0" cy="1644000"/>
          </a:xfrm>
          <a:prstGeom prst="straightConnector1">
            <a:avLst/>
          </a:prstGeom>
          <a:noFill/>
          <a:ln w="9525" cap="flat" cmpd="sng">
            <a:solidFill>
              <a:srgbClr val="666666"/>
            </a:solidFill>
            <a:prstDash val="solid"/>
            <a:round/>
            <a:headEnd type="none" w="sm" len="sm"/>
            <a:tailEnd type="none" w="sm" len="sm"/>
          </a:ln>
        </p:spPr>
      </p:cxnSp>
      <p:sp>
        <p:nvSpPr>
          <p:cNvPr id="1755" name="Google Shape;1755;p119"/>
          <p:cNvSpPr/>
          <p:nvPr/>
        </p:nvSpPr>
        <p:spPr>
          <a:xfrm>
            <a:off x="3476557" y="4157426"/>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p119"/>
          <p:cNvSpPr/>
          <p:nvPr/>
        </p:nvSpPr>
        <p:spPr>
          <a:xfrm>
            <a:off x="5356108" y="3860207"/>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119"/>
          <p:cNvSpPr/>
          <p:nvPr/>
        </p:nvSpPr>
        <p:spPr>
          <a:xfrm>
            <a:off x="5769369" y="3408761"/>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119"/>
          <p:cNvSpPr/>
          <p:nvPr/>
        </p:nvSpPr>
        <p:spPr>
          <a:xfrm>
            <a:off x="4113067" y="4421154"/>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p119"/>
          <p:cNvSpPr/>
          <p:nvPr/>
        </p:nvSpPr>
        <p:spPr>
          <a:xfrm>
            <a:off x="2279201" y="4340602"/>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119"/>
          <p:cNvSpPr/>
          <p:nvPr/>
        </p:nvSpPr>
        <p:spPr>
          <a:xfrm>
            <a:off x="2018725" y="4638456"/>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119"/>
          <p:cNvSpPr/>
          <p:nvPr/>
        </p:nvSpPr>
        <p:spPr>
          <a:xfrm>
            <a:off x="4571551" y="2849145"/>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119"/>
          <p:cNvSpPr/>
          <p:nvPr/>
        </p:nvSpPr>
        <p:spPr>
          <a:xfrm>
            <a:off x="5610651" y="1854150"/>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119"/>
          <p:cNvSpPr/>
          <p:nvPr/>
        </p:nvSpPr>
        <p:spPr>
          <a:xfrm>
            <a:off x="4434483" y="1263275"/>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119"/>
          <p:cNvSpPr/>
          <p:nvPr/>
        </p:nvSpPr>
        <p:spPr>
          <a:xfrm>
            <a:off x="5259226" y="1520339"/>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119"/>
          <p:cNvSpPr/>
          <p:nvPr/>
        </p:nvSpPr>
        <p:spPr>
          <a:xfrm>
            <a:off x="5041412" y="2418989"/>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119"/>
          <p:cNvSpPr/>
          <p:nvPr/>
        </p:nvSpPr>
        <p:spPr>
          <a:xfrm>
            <a:off x="3679809" y="4818097"/>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7" name="Google Shape;1767;p119"/>
          <p:cNvPicPr preferRelativeResize="0"/>
          <p:nvPr/>
        </p:nvPicPr>
        <p:blipFill rotWithShape="1">
          <a:blip r:embed="rId5">
            <a:alphaModFix/>
          </a:blip>
          <a:srcRect l="10475" t="12987" r="16323" b="4551"/>
          <a:stretch/>
        </p:blipFill>
        <p:spPr>
          <a:xfrm flipH="1">
            <a:off x="3315582" y="2572925"/>
            <a:ext cx="1295673" cy="1365318"/>
          </a:xfrm>
          <a:prstGeom prst="rect">
            <a:avLst/>
          </a:prstGeom>
          <a:noFill/>
          <a:ln>
            <a:noFill/>
          </a:ln>
        </p:spPr>
      </p:pic>
      <p:pic>
        <p:nvPicPr>
          <p:cNvPr id="1768" name="Google Shape;1768;p119" descr="Resultado de imagen para capital letter a"/>
          <p:cNvPicPr preferRelativeResize="0"/>
          <p:nvPr/>
        </p:nvPicPr>
        <p:blipFill rotWithShape="1">
          <a:blip r:embed="rId6">
            <a:alphaModFix/>
          </a:blip>
          <a:srcRect/>
          <a:stretch/>
        </p:blipFill>
        <p:spPr>
          <a:xfrm flipH="1">
            <a:off x="4326378" y="3189512"/>
            <a:ext cx="299655" cy="352635"/>
          </a:xfrm>
          <a:prstGeom prst="rect">
            <a:avLst/>
          </a:prstGeom>
          <a:noFill/>
          <a:ln>
            <a:noFill/>
          </a:ln>
        </p:spPr>
      </p:pic>
      <p:pic>
        <p:nvPicPr>
          <p:cNvPr id="1769" name="Google Shape;1769;p119" descr="Resultado de imagen para capital letter a"/>
          <p:cNvPicPr preferRelativeResize="0"/>
          <p:nvPr/>
        </p:nvPicPr>
        <p:blipFill rotWithShape="1">
          <a:blip r:embed="rId7">
            <a:alphaModFix/>
          </a:blip>
          <a:srcRect/>
          <a:stretch/>
        </p:blipFill>
        <p:spPr>
          <a:xfrm flipH="1">
            <a:off x="3537213" y="3136622"/>
            <a:ext cx="237177" cy="352635"/>
          </a:xfrm>
          <a:prstGeom prst="rect">
            <a:avLst/>
          </a:prstGeom>
          <a:noFill/>
          <a:ln>
            <a:noFill/>
          </a:ln>
        </p:spPr>
      </p:pic>
      <p:pic>
        <p:nvPicPr>
          <p:cNvPr id="1770" name="Google Shape;1770;p119" descr="Resultado de imagen para capital letter a"/>
          <p:cNvPicPr preferRelativeResize="0"/>
          <p:nvPr/>
        </p:nvPicPr>
        <p:blipFill rotWithShape="1">
          <a:blip r:embed="rId8">
            <a:alphaModFix/>
          </a:blip>
          <a:srcRect/>
          <a:stretch/>
        </p:blipFill>
        <p:spPr>
          <a:xfrm flipH="1">
            <a:off x="3293810" y="3198328"/>
            <a:ext cx="352635" cy="352626"/>
          </a:xfrm>
          <a:prstGeom prst="rect">
            <a:avLst/>
          </a:prstGeom>
          <a:noFill/>
          <a:ln>
            <a:noFill/>
          </a:ln>
        </p:spPr>
      </p:pic>
      <p:pic>
        <p:nvPicPr>
          <p:cNvPr id="1771" name="Google Shape;1771;p119" descr="Resultado de imagen para fishing bob png"/>
          <p:cNvPicPr preferRelativeResize="0"/>
          <p:nvPr/>
        </p:nvPicPr>
        <p:blipFill rotWithShape="1">
          <a:blip r:embed="rId9">
            <a:alphaModFix/>
          </a:blip>
          <a:srcRect l="24499" t="23069" r="20790" b="19343"/>
          <a:stretch/>
        </p:blipFill>
        <p:spPr>
          <a:xfrm>
            <a:off x="3301664" y="1452838"/>
            <a:ext cx="1204442" cy="1267784"/>
          </a:xfrm>
          <a:prstGeom prst="rect">
            <a:avLst/>
          </a:prstGeom>
          <a:noFill/>
          <a:ln>
            <a:noFill/>
          </a:ln>
          <a:effectLst>
            <a:outerShdw blurRad="57150" dist="19050" dir="5400000" algn="bl" rotWithShape="0">
              <a:srgbClr val="000000">
                <a:alpha val="49410"/>
              </a:srgbClr>
            </a:outerShdw>
          </a:effectLst>
        </p:spPr>
      </p:pic>
      <p:grpSp>
        <p:nvGrpSpPr>
          <p:cNvPr id="1772" name="Google Shape;1772;p119"/>
          <p:cNvGrpSpPr/>
          <p:nvPr/>
        </p:nvGrpSpPr>
        <p:grpSpPr>
          <a:xfrm>
            <a:off x="4279061" y="3025857"/>
            <a:ext cx="1793555" cy="2003337"/>
            <a:chOff x="3538550" y="2453575"/>
            <a:chExt cx="2385999" cy="2665076"/>
          </a:xfrm>
        </p:grpSpPr>
        <p:grpSp>
          <p:nvGrpSpPr>
            <p:cNvPr id="1773" name="Google Shape;1773;p119"/>
            <p:cNvGrpSpPr/>
            <p:nvPr/>
          </p:nvGrpSpPr>
          <p:grpSpPr>
            <a:xfrm>
              <a:off x="3538550" y="2453575"/>
              <a:ext cx="2385999" cy="2665076"/>
              <a:chOff x="3538550" y="2453575"/>
              <a:chExt cx="2385999" cy="2665076"/>
            </a:xfrm>
          </p:grpSpPr>
          <p:pic>
            <p:nvPicPr>
              <p:cNvPr id="1774" name="Google Shape;1774;p119" descr="clipped result image"/>
              <p:cNvPicPr preferRelativeResize="0"/>
              <p:nvPr/>
            </p:nvPicPr>
            <p:blipFill rotWithShape="1">
              <a:blip r:embed="rId10">
                <a:alphaModFix/>
              </a:blip>
              <a:srcRect l="16049" r="8"/>
              <a:stretch/>
            </p:blipFill>
            <p:spPr>
              <a:xfrm rot="4111019">
                <a:off x="3770818" y="2989650"/>
                <a:ext cx="1921463" cy="1807917"/>
              </a:xfrm>
              <a:prstGeom prst="rect">
                <a:avLst/>
              </a:prstGeom>
              <a:noFill/>
              <a:ln>
                <a:noFill/>
              </a:ln>
            </p:spPr>
          </p:pic>
          <p:pic>
            <p:nvPicPr>
              <p:cNvPr id="1775" name="Google Shape;1775;p119" descr="clipped result image"/>
              <p:cNvPicPr preferRelativeResize="0"/>
              <p:nvPr/>
            </p:nvPicPr>
            <p:blipFill rotWithShape="1">
              <a:blip r:embed="rId11">
                <a:alphaModFix/>
              </a:blip>
              <a:srcRect r="79290"/>
              <a:stretch/>
            </p:blipFill>
            <p:spPr>
              <a:xfrm rot="4111047">
                <a:off x="4073803" y="2205751"/>
                <a:ext cx="391608" cy="1357049"/>
              </a:xfrm>
              <a:prstGeom prst="rect">
                <a:avLst/>
              </a:prstGeom>
              <a:noFill/>
              <a:ln>
                <a:noFill/>
              </a:ln>
            </p:spPr>
          </p:pic>
        </p:grpSp>
        <p:sp>
          <p:nvSpPr>
            <p:cNvPr id="1776" name="Google Shape;1776;p119"/>
            <p:cNvSpPr/>
            <p:nvPr/>
          </p:nvSpPr>
          <p:spPr>
            <a:xfrm rot="-7601383">
              <a:off x="4336550" y="2658831"/>
              <a:ext cx="171721" cy="185765"/>
            </a:xfrm>
            <a:prstGeom prst="ellipse">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1777" name="Google Shape;1777;p119"/>
          <p:cNvSpPr txBox="1"/>
          <p:nvPr/>
        </p:nvSpPr>
        <p:spPr>
          <a:xfrm>
            <a:off x="3533474" y="1764822"/>
            <a:ext cx="705600" cy="14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600" i="0" u="none" strike="noStrike" cap="none">
                <a:solidFill>
                  <a:srgbClr val="000000"/>
                </a:solidFill>
              </a:rPr>
              <a:t>3A4</a:t>
            </a:r>
            <a:endParaRPr sz="1600" i="0" u="none" strike="noStrike" cap="none">
              <a:solidFill>
                <a:srgbClr val="000000"/>
              </a:solidFill>
            </a:endParaRPr>
          </a:p>
        </p:txBody>
      </p:sp>
      <p:grpSp>
        <p:nvGrpSpPr>
          <p:cNvPr id="1778" name="Google Shape;1778;p119"/>
          <p:cNvGrpSpPr/>
          <p:nvPr/>
        </p:nvGrpSpPr>
        <p:grpSpPr>
          <a:xfrm>
            <a:off x="3744821" y="1186194"/>
            <a:ext cx="288212" cy="250132"/>
            <a:chOff x="-7737492" y="2458472"/>
            <a:chExt cx="1344900" cy="991800"/>
          </a:xfrm>
        </p:grpSpPr>
        <p:sp>
          <p:nvSpPr>
            <p:cNvPr id="1779" name="Google Shape;1779;p119"/>
            <p:cNvSpPr/>
            <p:nvPr/>
          </p:nvSpPr>
          <p:spPr>
            <a:xfrm>
              <a:off x="-7737492" y="2458472"/>
              <a:ext cx="1344900" cy="9918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4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80" name="Google Shape;1780;p119"/>
            <p:cNvGrpSpPr/>
            <p:nvPr/>
          </p:nvGrpSpPr>
          <p:grpSpPr>
            <a:xfrm>
              <a:off x="-7378527" y="2802319"/>
              <a:ext cx="626940" cy="637685"/>
              <a:chOff x="-5210991" y="834855"/>
              <a:chExt cx="626940" cy="1009953"/>
            </a:xfrm>
          </p:grpSpPr>
          <p:grpSp>
            <p:nvGrpSpPr>
              <p:cNvPr id="1781" name="Google Shape;1781;p119"/>
              <p:cNvGrpSpPr/>
              <p:nvPr/>
            </p:nvGrpSpPr>
            <p:grpSpPr>
              <a:xfrm>
                <a:off x="-5206439" y="1068376"/>
                <a:ext cx="622388" cy="776432"/>
                <a:chOff x="-4653989" y="4325926"/>
                <a:chExt cx="622388" cy="776432"/>
              </a:xfrm>
            </p:grpSpPr>
            <p:grpSp>
              <p:nvGrpSpPr>
                <p:cNvPr id="1782" name="Google Shape;1782;p119"/>
                <p:cNvGrpSpPr/>
                <p:nvPr/>
              </p:nvGrpSpPr>
              <p:grpSpPr>
                <a:xfrm rot="-5400000">
                  <a:off x="-4614666" y="4519293"/>
                  <a:ext cx="546379" cy="619752"/>
                  <a:chOff x="8022535" y="-31997224"/>
                  <a:chExt cx="1700525" cy="2242227"/>
                </a:xfrm>
              </p:grpSpPr>
              <p:pic>
                <p:nvPicPr>
                  <p:cNvPr id="1783" name="Google Shape;1783;p119" descr="clipped result image"/>
                  <p:cNvPicPr preferRelativeResize="0"/>
                  <p:nvPr/>
                </p:nvPicPr>
                <p:blipFill rotWithShape="1">
                  <a:blip r:embed="rId12">
                    <a:alphaModFix/>
                  </a:blip>
                  <a:srcRect/>
                  <a:stretch/>
                </p:blipFill>
                <p:spPr>
                  <a:xfrm>
                    <a:off x="8723628" y="-31997224"/>
                    <a:ext cx="999431" cy="2237920"/>
                  </a:xfrm>
                  <a:prstGeom prst="rect">
                    <a:avLst/>
                  </a:prstGeom>
                  <a:noFill/>
                  <a:ln>
                    <a:noFill/>
                  </a:ln>
                </p:spPr>
              </p:pic>
              <p:pic>
                <p:nvPicPr>
                  <p:cNvPr id="1784" name="Google Shape;1784;p119" descr="clipped result image"/>
                  <p:cNvPicPr preferRelativeResize="0"/>
                  <p:nvPr/>
                </p:nvPicPr>
                <p:blipFill rotWithShape="1">
                  <a:blip r:embed="rId13">
                    <a:alphaModFix/>
                  </a:blip>
                  <a:srcRect/>
                  <a:stretch/>
                </p:blipFill>
                <p:spPr>
                  <a:xfrm>
                    <a:off x="8022535" y="-31992917"/>
                    <a:ext cx="1006890" cy="2237920"/>
                  </a:xfrm>
                  <a:prstGeom prst="rect">
                    <a:avLst/>
                  </a:prstGeom>
                  <a:noFill/>
                  <a:ln>
                    <a:noFill/>
                  </a:ln>
                </p:spPr>
              </p:pic>
            </p:grpSp>
            <p:pic>
              <p:nvPicPr>
                <p:cNvPr id="1785" name="Google Shape;1785;p119" descr="clipped result image"/>
                <p:cNvPicPr preferRelativeResize="0"/>
                <p:nvPr/>
              </p:nvPicPr>
              <p:blipFill rotWithShape="1">
                <a:blip r:embed="rId14">
                  <a:alphaModFix/>
                </a:blip>
                <a:srcRect/>
                <a:stretch/>
              </p:blipFill>
              <p:spPr>
                <a:xfrm rot="-5400000">
                  <a:off x="-4505267" y="4177204"/>
                  <a:ext cx="321117" cy="618561"/>
                </a:xfrm>
                <a:prstGeom prst="rect">
                  <a:avLst/>
                </a:prstGeom>
                <a:noFill/>
                <a:ln>
                  <a:noFill/>
                </a:ln>
              </p:spPr>
            </p:pic>
          </p:grpSp>
          <p:pic>
            <p:nvPicPr>
              <p:cNvPr id="1786" name="Google Shape;1786;p119" descr="clipped result image"/>
              <p:cNvPicPr preferRelativeResize="0"/>
              <p:nvPr/>
            </p:nvPicPr>
            <p:blipFill rotWithShape="1">
              <a:blip r:embed="rId15">
                <a:alphaModFix/>
              </a:blip>
              <a:srcRect/>
              <a:stretch/>
            </p:blipFill>
            <p:spPr>
              <a:xfrm rot="-5400000">
                <a:off x="-5062269" y="686133"/>
                <a:ext cx="321117" cy="618561"/>
              </a:xfrm>
              <a:prstGeom prst="rect">
                <a:avLst/>
              </a:prstGeom>
              <a:noFill/>
              <a:ln>
                <a:noFill/>
              </a:ln>
            </p:spPr>
          </p:pic>
        </p:grpSp>
      </p:grpSp>
      <p:sp>
        <p:nvSpPr>
          <p:cNvPr id="1787" name="Google Shape;1787;p119"/>
          <p:cNvSpPr txBox="1"/>
          <p:nvPr/>
        </p:nvSpPr>
        <p:spPr>
          <a:xfrm>
            <a:off x="3072759" y="2098639"/>
            <a:ext cx="1648200" cy="29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dirty="0">
                <a:solidFill>
                  <a:srgbClr val="FFFFFF"/>
                </a:solidFill>
              </a:rPr>
              <a:t>i</a:t>
            </a:r>
            <a:r>
              <a:rPr lang="en" sz="1600" i="0" u="none" strike="noStrike" cap="none" dirty="0">
                <a:solidFill>
                  <a:srgbClr val="FFFFFF"/>
                </a:solidFill>
              </a:rPr>
              <a:t>nhibitor                </a:t>
            </a:r>
            <a:endParaRPr sz="1600" i="0" u="none" strike="noStrike" cap="none" dirty="0">
              <a:solidFill>
                <a:srgbClr val="FFFFFF"/>
              </a:solidFill>
            </a:endParaRPr>
          </a:p>
          <a:p>
            <a:pPr marL="0" marR="0" lvl="0" indent="0" algn="l" rtl="0">
              <a:lnSpc>
                <a:spcPct val="100000"/>
              </a:lnSpc>
              <a:spcBef>
                <a:spcPts val="0"/>
              </a:spcBef>
              <a:spcAft>
                <a:spcPts val="0"/>
              </a:spcAft>
              <a:buClr>
                <a:srgbClr val="000000"/>
              </a:buClr>
              <a:buSzPts val="800"/>
              <a:buFont typeface="Arial"/>
              <a:buNone/>
            </a:pPr>
            <a:endParaRPr sz="600" b="0" i="0" u="none" strike="noStrike" cap="none" dirty="0">
              <a:solidFill>
                <a:srgbClr val="000000"/>
              </a:solidFill>
              <a:latin typeface="Arial"/>
              <a:ea typeface="Arial"/>
              <a:cs typeface="Arial"/>
              <a:sym typeface="Arial"/>
            </a:endParaRPr>
          </a:p>
        </p:txBody>
      </p:sp>
      <p:sp>
        <p:nvSpPr>
          <p:cNvPr id="1788" name="Google Shape;1788;p119"/>
          <p:cNvSpPr txBox="1"/>
          <p:nvPr/>
        </p:nvSpPr>
        <p:spPr>
          <a:xfrm>
            <a:off x="4516274" y="3466601"/>
            <a:ext cx="1143300" cy="17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600" i="0" u="none" strike="noStrike" cap="none">
                <a:solidFill>
                  <a:srgbClr val="000000"/>
                </a:solidFill>
              </a:rPr>
              <a:t>3A4</a:t>
            </a:r>
            <a:endParaRPr sz="1600" i="0" u="none" strike="noStrike" cap="none">
              <a:solidFill>
                <a:srgbClr val="000000"/>
              </a:solidFill>
            </a:endParaRPr>
          </a:p>
          <a:p>
            <a:pPr marL="0" marR="0" lvl="0" indent="0" algn="ctr" rtl="0">
              <a:lnSpc>
                <a:spcPct val="100000"/>
              </a:lnSpc>
              <a:spcBef>
                <a:spcPts val="0"/>
              </a:spcBef>
              <a:spcAft>
                <a:spcPts val="0"/>
              </a:spcAft>
              <a:buClr>
                <a:srgbClr val="000000"/>
              </a:buClr>
              <a:buSzPts val="900"/>
              <a:buFont typeface="Arial"/>
              <a:buNone/>
            </a:pPr>
            <a:r>
              <a:rPr lang="en" sz="1600"/>
              <a:t>substrate</a:t>
            </a:r>
            <a:endParaRPr sz="1600"/>
          </a:p>
        </p:txBody>
      </p:sp>
      <p:sp>
        <p:nvSpPr>
          <p:cNvPr id="1789" name="Google Shape;1789;p119"/>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19"/>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Interaction mnemonics</a:t>
            </a:r>
            <a:endParaRPr sz="3500">
              <a:solidFill>
                <a:schemeClr val="lt1"/>
              </a:solidFill>
            </a:endParaRPr>
          </a:p>
        </p:txBody>
      </p:sp>
      <p:sp>
        <p:nvSpPr>
          <p:cNvPr id="1791" name="Google Shape;1791;p119"/>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CYP</a:t>
            </a:r>
            <a:r>
              <a:rPr lang="en" sz="2000" b="1">
                <a:highlight>
                  <a:schemeClr val="accent6"/>
                </a:highlight>
              </a:rPr>
              <a:t>3</a:t>
            </a:r>
            <a:r>
              <a:rPr lang="en" sz="2000" b="1" i="0" u="none" strike="noStrike" cap="none">
                <a:solidFill>
                  <a:srgbClr val="000000"/>
                </a:solidFill>
                <a:highlight>
                  <a:schemeClr val="accent1"/>
                </a:highlight>
                <a:latin typeface="Arial"/>
                <a:ea typeface="Arial"/>
                <a:cs typeface="Arial"/>
                <a:sym typeface="Arial"/>
              </a:rPr>
              <a:t>A</a:t>
            </a:r>
            <a:r>
              <a:rPr lang="en" sz="2000" b="1">
                <a:highlight>
                  <a:srgbClr val="00FF00"/>
                </a:highlight>
              </a:rPr>
              <a:t>4</a:t>
            </a:r>
            <a:endParaRPr sz="2000" b="1" i="0" u="none" strike="noStrike" cap="none">
              <a:solidFill>
                <a:srgbClr val="000000"/>
              </a:solidFill>
              <a:highlight>
                <a:srgbClr val="00FF00"/>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highlight>
                  <a:schemeClr val="accent6"/>
                </a:highlight>
              </a:rPr>
              <a:t>3</a:t>
            </a:r>
            <a:r>
              <a:rPr lang="en" sz="2000"/>
              <a:t> </a:t>
            </a:r>
            <a:r>
              <a:rPr lang="en" sz="2000">
                <a:highlight>
                  <a:schemeClr val="accent1"/>
                </a:highlight>
              </a:rPr>
              <a:t>A</a:t>
            </a:r>
            <a:r>
              <a:rPr lang="en" sz="2000"/>
              <a:t>’s </a:t>
            </a:r>
            <a:r>
              <a:rPr lang="en" sz="2000">
                <a:highlight>
                  <a:srgbClr val="00FF00"/>
                </a:highlight>
              </a:rPr>
              <a:t>For</a:t>
            </a:r>
            <a:r>
              <a:rPr lang="en" sz="2000"/>
              <a:t> </a:t>
            </a:r>
            <a:endParaRPr sz="2000"/>
          </a:p>
          <a:p>
            <a:pPr marL="0" marR="0" lvl="0" indent="0" algn="ctr" rtl="0">
              <a:lnSpc>
                <a:spcPct val="115000"/>
              </a:lnSpc>
              <a:spcBef>
                <a:spcPts val="0"/>
              </a:spcBef>
              <a:spcAft>
                <a:spcPts val="0"/>
              </a:spcAft>
              <a:buClr>
                <a:srgbClr val="000000"/>
              </a:buClr>
              <a:buSzPts val="1800"/>
              <a:buFont typeface="Arial"/>
              <a:buNone/>
            </a:pPr>
            <a:r>
              <a:rPr lang="en" sz="1800"/>
              <a:t>(fishing)</a:t>
            </a:r>
            <a:r>
              <a:rPr lang="en" sz="1800" b="0" i="0" u="none" strike="noStrike" cap="none">
                <a:solidFill>
                  <a:srgbClr val="000000"/>
                </a:solidFill>
                <a:latin typeface="Arial"/>
                <a:ea typeface="Arial"/>
                <a:cs typeface="Arial"/>
                <a:sym typeface="Arial"/>
              </a:rPr>
              <a:t>”</a:t>
            </a:r>
            <a:endParaRPr sz="1800" b="1" i="0" u="none" strike="noStrike" cap="none">
              <a:solidFill>
                <a:srgbClr val="000000"/>
              </a:solidFill>
              <a:latin typeface="Arial"/>
              <a:ea typeface="Arial"/>
              <a:cs typeface="Arial"/>
              <a:sym typeface="Arial"/>
            </a:endParaRPr>
          </a:p>
        </p:txBody>
      </p:sp>
      <p:sp>
        <p:nvSpPr>
          <p:cNvPr id="1792" name="Google Shape;1792;p119"/>
          <p:cNvSpPr/>
          <p:nvPr/>
        </p:nvSpPr>
        <p:spPr>
          <a:xfrm>
            <a:off x="2543255" y="3079950"/>
            <a:ext cx="656470" cy="716417"/>
          </a:xfrm>
          <a:prstGeom prst="roundRect">
            <a:avLst>
              <a:gd name="adj" fmla="val 16667"/>
            </a:avLst>
          </a:prstGeom>
          <a:solidFill>
            <a:schemeClr val="accent6"/>
          </a:solidFill>
          <a:ln w="1524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19"/>
          <p:cNvSpPr txBox="1"/>
          <p:nvPr/>
        </p:nvSpPr>
        <p:spPr>
          <a:xfrm rot="3949">
            <a:off x="2341400" y="3024275"/>
            <a:ext cx="1044601" cy="46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b="0" u="none" strike="noStrike" cap="none" dirty="0">
                <a:solidFill>
                  <a:srgbClr val="000000"/>
                </a:solidFill>
                <a:latin typeface="Arial"/>
                <a:ea typeface="Arial"/>
                <a:cs typeface="Arial"/>
                <a:sym typeface="Arial"/>
              </a:rPr>
              <a:t>Three letter </a:t>
            </a:r>
            <a:endParaRPr b="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b="0" u="none" strike="noStrike" cap="none" dirty="0">
                <a:solidFill>
                  <a:srgbClr val="000000"/>
                </a:solidFill>
                <a:latin typeface="Arial"/>
                <a:ea typeface="Arial"/>
                <a:cs typeface="Arial"/>
                <a:sym typeface="Arial"/>
              </a:rPr>
              <a:t>A’s                  </a:t>
            </a:r>
            <a:endParaRPr b="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b="0" u="none" strike="noStrike" cap="none" dirty="0">
              <a:solidFill>
                <a:srgbClr val="000000"/>
              </a:solidFill>
              <a:latin typeface="Arial"/>
              <a:ea typeface="Arial"/>
              <a:cs typeface="Arial"/>
              <a:sym typeface="Arial"/>
            </a:endParaRPr>
          </a:p>
        </p:txBody>
      </p:sp>
      <p:cxnSp>
        <p:nvCxnSpPr>
          <p:cNvPr id="1794" name="Google Shape;1794;p119"/>
          <p:cNvCxnSpPr/>
          <p:nvPr/>
        </p:nvCxnSpPr>
        <p:spPr>
          <a:xfrm rot="10800000">
            <a:off x="4476100" y="1812096"/>
            <a:ext cx="300" cy="702900"/>
          </a:xfrm>
          <a:prstGeom prst="straightConnector1">
            <a:avLst/>
          </a:prstGeom>
          <a:noFill/>
          <a:ln w="19050" cap="flat" cmpd="sng">
            <a:solidFill>
              <a:srgbClr val="595959"/>
            </a:solidFill>
            <a:prstDash val="solid"/>
            <a:round/>
            <a:headEnd type="none" w="sm" len="sm"/>
            <a:tailEnd type="triangle" w="med" len="med"/>
          </a:ln>
        </p:spPr>
      </p:cxnSp>
      <p:cxnSp>
        <p:nvCxnSpPr>
          <p:cNvPr id="1795" name="Google Shape;1795;p119"/>
          <p:cNvCxnSpPr/>
          <p:nvPr/>
        </p:nvCxnSpPr>
        <p:spPr>
          <a:xfrm rot="10800000">
            <a:off x="3272104" y="1812088"/>
            <a:ext cx="300" cy="702900"/>
          </a:xfrm>
          <a:prstGeom prst="straightConnector1">
            <a:avLst/>
          </a:prstGeom>
          <a:noFill/>
          <a:ln w="19050" cap="flat" cmpd="sng">
            <a:solidFill>
              <a:srgbClr val="595959"/>
            </a:solidFill>
            <a:prstDash val="solid"/>
            <a:round/>
            <a:headEnd type="none" w="sm" len="sm"/>
            <a:tailEnd type="triangle" w="med" len="med"/>
          </a:ln>
        </p:spPr>
      </p:cxnSp>
      <p:sp>
        <p:nvSpPr>
          <p:cNvPr id="1796" name="Google Shape;1796;p119"/>
          <p:cNvSpPr/>
          <p:nvPr/>
        </p:nvSpPr>
        <p:spPr>
          <a:xfrm>
            <a:off x="3289113" y="3142024"/>
            <a:ext cx="352500" cy="408900"/>
          </a:xfrm>
          <a:prstGeom prst="triangle">
            <a:avLst>
              <a:gd name="adj" fmla="val 50000"/>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19"/>
          <p:cNvSpPr/>
          <p:nvPr/>
        </p:nvSpPr>
        <p:spPr>
          <a:xfrm>
            <a:off x="3474850" y="3065824"/>
            <a:ext cx="352500" cy="408900"/>
          </a:xfrm>
          <a:prstGeom prst="triangle">
            <a:avLst>
              <a:gd name="adj" fmla="val 50000"/>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19"/>
          <p:cNvSpPr/>
          <p:nvPr/>
        </p:nvSpPr>
        <p:spPr>
          <a:xfrm>
            <a:off x="4282410" y="3142024"/>
            <a:ext cx="352500" cy="408900"/>
          </a:xfrm>
          <a:prstGeom prst="triangle">
            <a:avLst>
              <a:gd name="adj" fmla="val 50000"/>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791;p119">
            <a:extLst>
              <a:ext uri="{FF2B5EF4-FFF2-40B4-BE49-F238E27FC236}">
                <a16:creationId xmlns:a16="http://schemas.microsoft.com/office/drawing/2014/main" id="{9608D30D-1CDD-4614-6FE4-C1F020EE37E1}"/>
              </a:ext>
            </a:extLst>
          </p:cNvPr>
          <p:cNvSpPr txBox="1"/>
          <p:nvPr/>
        </p:nvSpPr>
        <p:spPr>
          <a:xfrm>
            <a:off x="-146521" y="990223"/>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dirty="0">
                <a:solidFill>
                  <a:srgbClr val="000000"/>
                </a:solidFill>
                <a:latin typeface="Arial"/>
                <a:ea typeface="Arial"/>
                <a:cs typeface="Arial"/>
                <a:sym typeface="Arial"/>
              </a:rPr>
              <a:t>CYP</a:t>
            </a:r>
            <a:r>
              <a:rPr lang="en" sz="2000" b="1" dirty="0"/>
              <a:t>3</a:t>
            </a:r>
            <a:r>
              <a:rPr lang="en" sz="2000" b="1" i="0" u="none" strike="noStrike" cap="none" dirty="0">
                <a:solidFill>
                  <a:srgbClr val="000000"/>
                </a:solidFill>
                <a:latin typeface="Arial"/>
                <a:ea typeface="Arial"/>
                <a:cs typeface="Arial"/>
                <a:sym typeface="Arial"/>
              </a:rPr>
              <a:t>A</a:t>
            </a:r>
            <a:r>
              <a:rPr lang="en" sz="2000" b="1" dirty="0"/>
              <a:t>4</a:t>
            </a:r>
            <a:endParaRPr sz="2000" b="1" i="0" u="none" strike="noStrike" cap="none" dirty="0">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dirty="0">
                <a:solidFill>
                  <a:srgbClr val="000000"/>
                </a:solidFill>
                <a:latin typeface="Arial"/>
                <a:ea typeface="Arial"/>
                <a:cs typeface="Arial"/>
                <a:sym typeface="Arial"/>
              </a:rPr>
              <a:t>“</a:t>
            </a:r>
            <a:r>
              <a:rPr lang="en" sz="2000" dirty="0"/>
              <a:t>3 A’s For </a:t>
            </a:r>
            <a:endParaRPr sz="2000" dirty="0"/>
          </a:p>
          <a:p>
            <a:pPr marL="0" marR="0" lvl="0" indent="0" algn="ctr" rtl="0">
              <a:lnSpc>
                <a:spcPct val="115000"/>
              </a:lnSpc>
              <a:spcBef>
                <a:spcPts val="0"/>
              </a:spcBef>
              <a:spcAft>
                <a:spcPts val="0"/>
              </a:spcAft>
              <a:buClr>
                <a:srgbClr val="000000"/>
              </a:buClr>
              <a:buSzPts val="1800"/>
              <a:buFont typeface="Arial"/>
              <a:buNone/>
            </a:pPr>
            <a:r>
              <a:rPr lang="en" sz="1800" dirty="0"/>
              <a:t>(fishing)</a:t>
            </a:r>
            <a:r>
              <a:rPr lang="en" sz="1800" b="0" i="0" u="none" strike="noStrike" cap="none" dirty="0">
                <a:solidFill>
                  <a:srgbClr val="000000"/>
                </a:solidFill>
                <a:latin typeface="Arial"/>
                <a:ea typeface="Arial"/>
                <a:cs typeface="Arial"/>
                <a:sym typeface="Arial"/>
              </a:rPr>
              <a:t>”</a:t>
            </a:r>
            <a:endParaRPr sz="1800" b="1" i="0" u="none" strike="noStrike" cap="none" dirty="0">
              <a:solidFill>
                <a:srgbClr val="000000"/>
              </a:solidFill>
              <a:latin typeface="Arial"/>
              <a:ea typeface="Arial"/>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212"/>
    </mc:Choice>
    <mc:Fallback xmlns="">
      <p:transition spd="slow" advTm="4212"/>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pic>
        <p:nvPicPr>
          <p:cNvPr id="1753" name="Google Shape;1753;p119"/>
          <p:cNvPicPr preferRelativeResize="0"/>
          <p:nvPr/>
        </p:nvPicPr>
        <p:blipFill rotWithShape="1">
          <a:blip r:embed="rId4">
            <a:alphaModFix amt="20000"/>
          </a:blip>
          <a:srcRect b="7842"/>
          <a:stretch/>
        </p:blipFill>
        <p:spPr>
          <a:xfrm>
            <a:off x="-65894" y="268162"/>
            <a:ext cx="9144000" cy="5161966"/>
          </a:xfrm>
          <a:prstGeom prst="rect">
            <a:avLst/>
          </a:prstGeom>
          <a:noFill/>
          <a:ln>
            <a:noFill/>
          </a:ln>
        </p:spPr>
      </p:pic>
      <p:sp>
        <p:nvSpPr>
          <p:cNvPr id="1755" name="Google Shape;1755;p119"/>
          <p:cNvSpPr/>
          <p:nvPr/>
        </p:nvSpPr>
        <p:spPr>
          <a:xfrm>
            <a:off x="3476557" y="4157426"/>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p119"/>
          <p:cNvSpPr/>
          <p:nvPr/>
        </p:nvSpPr>
        <p:spPr>
          <a:xfrm>
            <a:off x="5356108" y="3860207"/>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119"/>
          <p:cNvSpPr/>
          <p:nvPr/>
        </p:nvSpPr>
        <p:spPr>
          <a:xfrm>
            <a:off x="5769369" y="3408761"/>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119"/>
          <p:cNvSpPr/>
          <p:nvPr/>
        </p:nvSpPr>
        <p:spPr>
          <a:xfrm>
            <a:off x="4113067" y="4421154"/>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p119"/>
          <p:cNvSpPr/>
          <p:nvPr/>
        </p:nvSpPr>
        <p:spPr>
          <a:xfrm>
            <a:off x="2279201" y="4340602"/>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119"/>
          <p:cNvSpPr/>
          <p:nvPr/>
        </p:nvSpPr>
        <p:spPr>
          <a:xfrm>
            <a:off x="2018725" y="4638456"/>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119"/>
          <p:cNvSpPr/>
          <p:nvPr/>
        </p:nvSpPr>
        <p:spPr>
          <a:xfrm>
            <a:off x="4571551" y="2849145"/>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119"/>
          <p:cNvSpPr/>
          <p:nvPr/>
        </p:nvSpPr>
        <p:spPr>
          <a:xfrm>
            <a:off x="5610651" y="1854150"/>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119"/>
          <p:cNvSpPr/>
          <p:nvPr/>
        </p:nvSpPr>
        <p:spPr>
          <a:xfrm>
            <a:off x="4434483" y="1263275"/>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119"/>
          <p:cNvSpPr/>
          <p:nvPr/>
        </p:nvSpPr>
        <p:spPr>
          <a:xfrm>
            <a:off x="5259226" y="1520339"/>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119"/>
          <p:cNvSpPr/>
          <p:nvPr/>
        </p:nvSpPr>
        <p:spPr>
          <a:xfrm>
            <a:off x="5041412" y="2418989"/>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119"/>
          <p:cNvSpPr/>
          <p:nvPr/>
        </p:nvSpPr>
        <p:spPr>
          <a:xfrm>
            <a:off x="3679809" y="4818097"/>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72" name="Google Shape;1772;p119"/>
          <p:cNvGrpSpPr/>
          <p:nvPr/>
        </p:nvGrpSpPr>
        <p:grpSpPr>
          <a:xfrm>
            <a:off x="4279061" y="3025857"/>
            <a:ext cx="1793555" cy="2003337"/>
            <a:chOff x="3538550" y="2453575"/>
            <a:chExt cx="2385999" cy="2665076"/>
          </a:xfrm>
        </p:grpSpPr>
        <p:grpSp>
          <p:nvGrpSpPr>
            <p:cNvPr id="1773" name="Google Shape;1773;p119"/>
            <p:cNvGrpSpPr/>
            <p:nvPr/>
          </p:nvGrpSpPr>
          <p:grpSpPr>
            <a:xfrm>
              <a:off x="3538550" y="2453575"/>
              <a:ext cx="2385999" cy="2665076"/>
              <a:chOff x="3538550" y="2453575"/>
              <a:chExt cx="2385999" cy="2665076"/>
            </a:xfrm>
          </p:grpSpPr>
          <p:pic>
            <p:nvPicPr>
              <p:cNvPr id="1774" name="Google Shape;1774;p119" descr="clipped result image"/>
              <p:cNvPicPr preferRelativeResize="0"/>
              <p:nvPr/>
            </p:nvPicPr>
            <p:blipFill rotWithShape="1">
              <a:blip r:embed="rId5">
                <a:alphaModFix/>
              </a:blip>
              <a:srcRect l="16049" r="8"/>
              <a:stretch/>
            </p:blipFill>
            <p:spPr>
              <a:xfrm rot="4111019">
                <a:off x="3770818" y="2989650"/>
                <a:ext cx="1921463" cy="1807917"/>
              </a:xfrm>
              <a:prstGeom prst="rect">
                <a:avLst/>
              </a:prstGeom>
              <a:noFill/>
              <a:ln>
                <a:noFill/>
              </a:ln>
            </p:spPr>
          </p:pic>
          <p:pic>
            <p:nvPicPr>
              <p:cNvPr id="1775" name="Google Shape;1775;p119" descr="clipped result image"/>
              <p:cNvPicPr preferRelativeResize="0"/>
              <p:nvPr/>
            </p:nvPicPr>
            <p:blipFill rotWithShape="1">
              <a:blip r:embed="rId6">
                <a:alphaModFix/>
              </a:blip>
              <a:srcRect r="79290"/>
              <a:stretch/>
            </p:blipFill>
            <p:spPr>
              <a:xfrm rot="4111047">
                <a:off x="4073803" y="2205751"/>
                <a:ext cx="391608" cy="1357049"/>
              </a:xfrm>
              <a:prstGeom prst="rect">
                <a:avLst/>
              </a:prstGeom>
              <a:noFill/>
              <a:ln>
                <a:noFill/>
              </a:ln>
            </p:spPr>
          </p:pic>
        </p:grpSp>
        <p:sp>
          <p:nvSpPr>
            <p:cNvPr id="1776" name="Google Shape;1776;p119"/>
            <p:cNvSpPr/>
            <p:nvPr/>
          </p:nvSpPr>
          <p:spPr>
            <a:xfrm rot="-7601383">
              <a:off x="4336550" y="2658831"/>
              <a:ext cx="171721" cy="185765"/>
            </a:xfrm>
            <a:prstGeom prst="ellipse">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1788" name="Google Shape;1788;p119"/>
          <p:cNvSpPr txBox="1"/>
          <p:nvPr/>
        </p:nvSpPr>
        <p:spPr>
          <a:xfrm>
            <a:off x="4506106" y="3482888"/>
            <a:ext cx="1143300" cy="17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600" i="0" u="none" strike="noStrike" cap="none" dirty="0">
                <a:solidFill>
                  <a:srgbClr val="000000"/>
                </a:solidFill>
              </a:rPr>
              <a:t>3A4</a:t>
            </a:r>
            <a:endParaRPr sz="1600" i="0" u="none" strike="noStrike" cap="none" dirty="0">
              <a:solidFill>
                <a:srgbClr val="000000"/>
              </a:solidFill>
            </a:endParaRPr>
          </a:p>
          <a:p>
            <a:pPr marL="0" marR="0" lvl="0" indent="0" algn="ctr" rtl="0">
              <a:lnSpc>
                <a:spcPct val="100000"/>
              </a:lnSpc>
              <a:spcBef>
                <a:spcPts val="0"/>
              </a:spcBef>
              <a:spcAft>
                <a:spcPts val="0"/>
              </a:spcAft>
              <a:buClr>
                <a:srgbClr val="000000"/>
              </a:buClr>
              <a:buSzPts val="900"/>
              <a:buFont typeface="Arial"/>
              <a:buNone/>
            </a:pPr>
            <a:r>
              <a:rPr lang="en" sz="1600" dirty="0"/>
              <a:t>substrate</a:t>
            </a:r>
            <a:endParaRPr sz="1600" dirty="0"/>
          </a:p>
        </p:txBody>
      </p:sp>
      <p:sp>
        <p:nvSpPr>
          <p:cNvPr id="1791" name="Google Shape;1791;p119"/>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dirty="0">
                <a:solidFill>
                  <a:srgbClr val="000000"/>
                </a:solidFill>
                <a:latin typeface="Arial"/>
                <a:ea typeface="Arial"/>
                <a:cs typeface="Arial"/>
                <a:sym typeface="Arial"/>
              </a:rPr>
              <a:t>CYP</a:t>
            </a:r>
            <a:r>
              <a:rPr lang="en" sz="2000" b="1" dirty="0"/>
              <a:t>3</a:t>
            </a:r>
            <a:r>
              <a:rPr lang="en" sz="2000" b="1" i="0" u="none" strike="noStrike" cap="none" dirty="0">
                <a:solidFill>
                  <a:srgbClr val="000000"/>
                </a:solidFill>
                <a:latin typeface="Arial"/>
                <a:ea typeface="Arial"/>
                <a:cs typeface="Arial"/>
                <a:sym typeface="Arial"/>
              </a:rPr>
              <a:t>A</a:t>
            </a:r>
            <a:r>
              <a:rPr lang="en" sz="2000" b="1" dirty="0"/>
              <a:t>4</a:t>
            </a:r>
            <a:endParaRPr sz="2000" b="1" i="0" u="none" strike="noStrike" cap="none" dirty="0">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dirty="0">
                <a:solidFill>
                  <a:srgbClr val="000000"/>
                </a:solidFill>
                <a:latin typeface="Arial"/>
                <a:ea typeface="Arial"/>
                <a:cs typeface="Arial"/>
                <a:sym typeface="Arial"/>
              </a:rPr>
              <a:t>“</a:t>
            </a:r>
            <a:r>
              <a:rPr lang="en" sz="2000" dirty="0"/>
              <a:t>3 A’s For </a:t>
            </a:r>
            <a:endParaRPr sz="2000" dirty="0"/>
          </a:p>
          <a:p>
            <a:pPr marL="0" marR="0" lvl="0" indent="0" algn="ctr" rtl="0">
              <a:lnSpc>
                <a:spcPct val="115000"/>
              </a:lnSpc>
              <a:spcBef>
                <a:spcPts val="0"/>
              </a:spcBef>
              <a:spcAft>
                <a:spcPts val="0"/>
              </a:spcAft>
              <a:buClr>
                <a:srgbClr val="000000"/>
              </a:buClr>
              <a:buSzPts val="1800"/>
              <a:buFont typeface="Arial"/>
              <a:buNone/>
            </a:pPr>
            <a:r>
              <a:rPr lang="en" sz="1800" dirty="0"/>
              <a:t>(fishing)</a:t>
            </a:r>
            <a:r>
              <a:rPr lang="en" sz="1800" b="0" i="0" u="none" strike="noStrike" cap="none" dirty="0">
                <a:solidFill>
                  <a:srgbClr val="000000"/>
                </a:solidFill>
                <a:latin typeface="Arial"/>
                <a:ea typeface="Arial"/>
                <a:cs typeface="Arial"/>
                <a:sym typeface="Arial"/>
              </a:rPr>
              <a:t>”</a:t>
            </a:r>
            <a:endParaRPr sz="1800" b="1" i="0" u="none" strike="noStrike" cap="none" dirty="0">
              <a:solidFill>
                <a:srgbClr val="000000"/>
              </a:solidFill>
              <a:latin typeface="Arial"/>
              <a:ea typeface="Arial"/>
              <a:cs typeface="Arial"/>
              <a:sym typeface="Arial"/>
            </a:endParaRPr>
          </a:p>
        </p:txBody>
      </p:sp>
      <p:grpSp>
        <p:nvGrpSpPr>
          <p:cNvPr id="3" name="Group 2">
            <a:extLst>
              <a:ext uri="{FF2B5EF4-FFF2-40B4-BE49-F238E27FC236}">
                <a16:creationId xmlns:a16="http://schemas.microsoft.com/office/drawing/2014/main" id="{70BDBA34-A471-DF22-1D52-B02658C47A09}"/>
              </a:ext>
            </a:extLst>
          </p:cNvPr>
          <p:cNvGrpSpPr/>
          <p:nvPr/>
        </p:nvGrpSpPr>
        <p:grpSpPr>
          <a:xfrm>
            <a:off x="3072759" y="-93369"/>
            <a:ext cx="1648200" cy="4031612"/>
            <a:chOff x="3072759" y="-93369"/>
            <a:chExt cx="1648200" cy="4031612"/>
          </a:xfrm>
        </p:grpSpPr>
        <p:pic>
          <p:nvPicPr>
            <p:cNvPr id="1767" name="Google Shape;1767;p119"/>
            <p:cNvPicPr preferRelativeResize="0"/>
            <p:nvPr/>
          </p:nvPicPr>
          <p:blipFill rotWithShape="1">
            <a:blip r:embed="rId7">
              <a:alphaModFix/>
            </a:blip>
            <a:srcRect l="10475" t="12987" r="16323" b="4551"/>
            <a:stretch/>
          </p:blipFill>
          <p:spPr>
            <a:xfrm flipH="1">
              <a:off x="3315582" y="2572925"/>
              <a:ext cx="1295673" cy="1365318"/>
            </a:xfrm>
            <a:prstGeom prst="rect">
              <a:avLst/>
            </a:prstGeom>
            <a:noFill/>
            <a:ln>
              <a:noFill/>
            </a:ln>
          </p:spPr>
        </p:pic>
        <p:cxnSp>
          <p:nvCxnSpPr>
            <p:cNvPr id="1754" name="Google Shape;1754;p119"/>
            <p:cNvCxnSpPr>
              <a:cxnSpLocks/>
            </p:cNvCxnSpPr>
            <p:nvPr/>
          </p:nvCxnSpPr>
          <p:spPr>
            <a:xfrm rot="10800000">
              <a:off x="3891241" y="-93369"/>
              <a:ext cx="0" cy="1644000"/>
            </a:xfrm>
            <a:prstGeom prst="straightConnector1">
              <a:avLst/>
            </a:prstGeom>
            <a:noFill/>
            <a:ln w="9525" cap="flat" cmpd="sng">
              <a:solidFill>
                <a:srgbClr val="666666"/>
              </a:solidFill>
              <a:prstDash val="solid"/>
              <a:round/>
              <a:headEnd type="none" w="sm" len="sm"/>
              <a:tailEnd type="none" w="sm" len="sm"/>
            </a:ln>
          </p:spPr>
        </p:cxnSp>
        <p:pic>
          <p:nvPicPr>
            <p:cNvPr id="1768" name="Google Shape;1768;p119" descr="Resultado de imagen para capital letter a"/>
            <p:cNvPicPr preferRelativeResize="0"/>
            <p:nvPr/>
          </p:nvPicPr>
          <p:blipFill rotWithShape="1">
            <a:blip r:embed="rId8">
              <a:alphaModFix/>
            </a:blip>
            <a:srcRect/>
            <a:stretch/>
          </p:blipFill>
          <p:spPr>
            <a:xfrm flipH="1">
              <a:off x="4326378" y="3189512"/>
              <a:ext cx="299655" cy="352635"/>
            </a:xfrm>
            <a:prstGeom prst="rect">
              <a:avLst/>
            </a:prstGeom>
            <a:noFill/>
            <a:ln>
              <a:noFill/>
            </a:ln>
          </p:spPr>
        </p:pic>
        <p:pic>
          <p:nvPicPr>
            <p:cNvPr id="1769" name="Google Shape;1769;p119" descr="Resultado de imagen para capital letter a"/>
            <p:cNvPicPr preferRelativeResize="0"/>
            <p:nvPr/>
          </p:nvPicPr>
          <p:blipFill rotWithShape="1">
            <a:blip r:embed="rId9">
              <a:alphaModFix/>
            </a:blip>
            <a:srcRect/>
            <a:stretch/>
          </p:blipFill>
          <p:spPr>
            <a:xfrm flipH="1">
              <a:off x="3537213" y="3136622"/>
              <a:ext cx="237177" cy="352635"/>
            </a:xfrm>
            <a:prstGeom prst="rect">
              <a:avLst/>
            </a:prstGeom>
            <a:noFill/>
            <a:ln>
              <a:noFill/>
            </a:ln>
          </p:spPr>
        </p:pic>
        <p:pic>
          <p:nvPicPr>
            <p:cNvPr id="1770" name="Google Shape;1770;p119" descr="Resultado de imagen para capital letter a"/>
            <p:cNvPicPr preferRelativeResize="0"/>
            <p:nvPr/>
          </p:nvPicPr>
          <p:blipFill rotWithShape="1">
            <a:blip r:embed="rId10">
              <a:alphaModFix/>
            </a:blip>
            <a:srcRect/>
            <a:stretch/>
          </p:blipFill>
          <p:spPr>
            <a:xfrm flipH="1">
              <a:off x="3293810" y="3198328"/>
              <a:ext cx="352635" cy="352626"/>
            </a:xfrm>
            <a:prstGeom prst="rect">
              <a:avLst/>
            </a:prstGeom>
            <a:noFill/>
            <a:ln>
              <a:noFill/>
            </a:ln>
          </p:spPr>
        </p:pic>
        <p:pic>
          <p:nvPicPr>
            <p:cNvPr id="1771" name="Google Shape;1771;p119" descr="Resultado de imagen para fishing bob png"/>
            <p:cNvPicPr preferRelativeResize="0"/>
            <p:nvPr/>
          </p:nvPicPr>
          <p:blipFill rotWithShape="1">
            <a:blip r:embed="rId11">
              <a:alphaModFix/>
            </a:blip>
            <a:srcRect l="24499" t="23069" r="20790" b="19343"/>
            <a:stretch/>
          </p:blipFill>
          <p:spPr>
            <a:xfrm>
              <a:off x="3301664" y="1452838"/>
              <a:ext cx="1204442" cy="1267784"/>
            </a:xfrm>
            <a:prstGeom prst="rect">
              <a:avLst/>
            </a:prstGeom>
            <a:noFill/>
            <a:ln>
              <a:noFill/>
            </a:ln>
            <a:effectLst>
              <a:outerShdw blurRad="57150" dist="19050" dir="5400000" algn="bl" rotWithShape="0">
                <a:srgbClr val="000000">
                  <a:alpha val="49410"/>
                </a:srgbClr>
              </a:outerShdw>
            </a:effectLst>
          </p:spPr>
        </p:pic>
        <p:sp>
          <p:nvSpPr>
            <p:cNvPr id="1777" name="Google Shape;1777;p119"/>
            <p:cNvSpPr txBox="1"/>
            <p:nvPr/>
          </p:nvSpPr>
          <p:spPr>
            <a:xfrm>
              <a:off x="3533474" y="1764822"/>
              <a:ext cx="705600" cy="14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600" i="0" u="none" strike="noStrike" cap="none">
                  <a:solidFill>
                    <a:srgbClr val="000000"/>
                  </a:solidFill>
                </a:rPr>
                <a:t>3A4</a:t>
              </a:r>
              <a:endParaRPr sz="1600" i="0" u="none" strike="noStrike" cap="none">
                <a:solidFill>
                  <a:srgbClr val="000000"/>
                </a:solidFill>
              </a:endParaRPr>
            </a:p>
          </p:txBody>
        </p:sp>
        <p:grpSp>
          <p:nvGrpSpPr>
            <p:cNvPr id="1778" name="Google Shape;1778;p119"/>
            <p:cNvGrpSpPr/>
            <p:nvPr/>
          </p:nvGrpSpPr>
          <p:grpSpPr>
            <a:xfrm>
              <a:off x="3744821" y="1186194"/>
              <a:ext cx="288212" cy="250132"/>
              <a:chOff x="-7737492" y="2458472"/>
              <a:chExt cx="1344900" cy="991800"/>
            </a:xfrm>
          </p:grpSpPr>
          <p:sp>
            <p:nvSpPr>
              <p:cNvPr id="1779" name="Google Shape;1779;p119"/>
              <p:cNvSpPr/>
              <p:nvPr/>
            </p:nvSpPr>
            <p:spPr>
              <a:xfrm>
                <a:off x="-7737492" y="2458472"/>
                <a:ext cx="1344900" cy="9918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4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80" name="Google Shape;1780;p119"/>
              <p:cNvGrpSpPr/>
              <p:nvPr/>
            </p:nvGrpSpPr>
            <p:grpSpPr>
              <a:xfrm>
                <a:off x="-7378527" y="2802319"/>
                <a:ext cx="626940" cy="637685"/>
                <a:chOff x="-5210991" y="834855"/>
                <a:chExt cx="626940" cy="1009953"/>
              </a:xfrm>
            </p:grpSpPr>
            <p:grpSp>
              <p:nvGrpSpPr>
                <p:cNvPr id="1781" name="Google Shape;1781;p119"/>
                <p:cNvGrpSpPr/>
                <p:nvPr/>
              </p:nvGrpSpPr>
              <p:grpSpPr>
                <a:xfrm>
                  <a:off x="-5206439" y="1068376"/>
                  <a:ext cx="622388" cy="776432"/>
                  <a:chOff x="-4653989" y="4325926"/>
                  <a:chExt cx="622388" cy="776432"/>
                </a:xfrm>
              </p:grpSpPr>
              <p:grpSp>
                <p:nvGrpSpPr>
                  <p:cNvPr id="1782" name="Google Shape;1782;p119"/>
                  <p:cNvGrpSpPr/>
                  <p:nvPr/>
                </p:nvGrpSpPr>
                <p:grpSpPr>
                  <a:xfrm rot="-5400000">
                    <a:off x="-4614666" y="4519293"/>
                    <a:ext cx="546379" cy="619752"/>
                    <a:chOff x="8022535" y="-31997224"/>
                    <a:chExt cx="1700525" cy="2242227"/>
                  </a:xfrm>
                </p:grpSpPr>
                <p:pic>
                  <p:nvPicPr>
                    <p:cNvPr id="1783" name="Google Shape;1783;p119" descr="clipped result image"/>
                    <p:cNvPicPr preferRelativeResize="0"/>
                    <p:nvPr/>
                  </p:nvPicPr>
                  <p:blipFill rotWithShape="1">
                    <a:blip r:embed="rId12">
                      <a:alphaModFix/>
                    </a:blip>
                    <a:srcRect/>
                    <a:stretch/>
                  </p:blipFill>
                  <p:spPr>
                    <a:xfrm>
                      <a:off x="8723628" y="-31997224"/>
                      <a:ext cx="999431" cy="2237920"/>
                    </a:xfrm>
                    <a:prstGeom prst="rect">
                      <a:avLst/>
                    </a:prstGeom>
                    <a:noFill/>
                    <a:ln>
                      <a:noFill/>
                    </a:ln>
                  </p:spPr>
                </p:pic>
                <p:pic>
                  <p:nvPicPr>
                    <p:cNvPr id="1784" name="Google Shape;1784;p119" descr="clipped result image"/>
                    <p:cNvPicPr preferRelativeResize="0"/>
                    <p:nvPr/>
                  </p:nvPicPr>
                  <p:blipFill rotWithShape="1">
                    <a:blip r:embed="rId13">
                      <a:alphaModFix/>
                    </a:blip>
                    <a:srcRect/>
                    <a:stretch/>
                  </p:blipFill>
                  <p:spPr>
                    <a:xfrm>
                      <a:off x="8022535" y="-31992917"/>
                      <a:ext cx="1006890" cy="2237920"/>
                    </a:xfrm>
                    <a:prstGeom prst="rect">
                      <a:avLst/>
                    </a:prstGeom>
                    <a:noFill/>
                    <a:ln>
                      <a:noFill/>
                    </a:ln>
                  </p:spPr>
                </p:pic>
              </p:grpSp>
              <p:pic>
                <p:nvPicPr>
                  <p:cNvPr id="1785" name="Google Shape;1785;p119" descr="clipped result image"/>
                  <p:cNvPicPr preferRelativeResize="0"/>
                  <p:nvPr/>
                </p:nvPicPr>
                <p:blipFill rotWithShape="1">
                  <a:blip r:embed="rId14">
                    <a:alphaModFix/>
                  </a:blip>
                  <a:srcRect/>
                  <a:stretch/>
                </p:blipFill>
                <p:spPr>
                  <a:xfrm rot="-5400000">
                    <a:off x="-4505267" y="4177204"/>
                    <a:ext cx="321117" cy="618561"/>
                  </a:xfrm>
                  <a:prstGeom prst="rect">
                    <a:avLst/>
                  </a:prstGeom>
                  <a:noFill/>
                  <a:ln>
                    <a:noFill/>
                  </a:ln>
                </p:spPr>
              </p:pic>
            </p:grpSp>
            <p:pic>
              <p:nvPicPr>
                <p:cNvPr id="1786" name="Google Shape;1786;p119" descr="clipped result image"/>
                <p:cNvPicPr preferRelativeResize="0"/>
                <p:nvPr/>
              </p:nvPicPr>
              <p:blipFill rotWithShape="1">
                <a:blip r:embed="rId15">
                  <a:alphaModFix/>
                </a:blip>
                <a:srcRect/>
                <a:stretch/>
              </p:blipFill>
              <p:spPr>
                <a:xfrm rot="-5400000">
                  <a:off x="-5062269" y="686133"/>
                  <a:ext cx="321117" cy="618561"/>
                </a:xfrm>
                <a:prstGeom prst="rect">
                  <a:avLst/>
                </a:prstGeom>
                <a:noFill/>
                <a:ln>
                  <a:noFill/>
                </a:ln>
              </p:spPr>
            </p:pic>
          </p:grpSp>
        </p:grpSp>
        <p:sp>
          <p:nvSpPr>
            <p:cNvPr id="1787" name="Google Shape;1787;p119"/>
            <p:cNvSpPr txBox="1"/>
            <p:nvPr/>
          </p:nvSpPr>
          <p:spPr>
            <a:xfrm>
              <a:off x="3072759" y="2098639"/>
              <a:ext cx="1648200" cy="29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a:solidFill>
                    <a:srgbClr val="FFFFFF"/>
                  </a:solidFill>
                </a:rPr>
                <a:t>i</a:t>
              </a:r>
              <a:r>
                <a:rPr lang="en" sz="1600" i="0" u="none" strike="noStrike" cap="none">
                  <a:solidFill>
                    <a:srgbClr val="FFFFFF"/>
                  </a:solidFill>
                </a:rPr>
                <a:t>nhibitor                </a:t>
              </a:r>
              <a:endParaRPr sz="1600" i="0" u="none" strike="noStrike" cap="none">
                <a:solidFill>
                  <a:srgbClr val="FFFFFF"/>
                </a:solidFill>
              </a:endParaRPr>
            </a:p>
            <a:p>
              <a:pPr marL="0" marR="0" lvl="0" indent="0" algn="l" rtl="0">
                <a:lnSpc>
                  <a:spcPct val="100000"/>
                </a:lnSpc>
                <a:spcBef>
                  <a:spcPts val="0"/>
                </a:spcBef>
                <a:spcAft>
                  <a:spcPts val="0"/>
                </a:spcAft>
                <a:buClr>
                  <a:srgbClr val="000000"/>
                </a:buClr>
                <a:buSzPts val="800"/>
                <a:buFont typeface="Arial"/>
                <a:buNone/>
              </a:pPr>
              <a:endParaRPr sz="600" b="0" i="0" u="none" strike="noStrike" cap="none">
                <a:solidFill>
                  <a:srgbClr val="000000"/>
                </a:solidFill>
                <a:latin typeface="Arial"/>
                <a:ea typeface="Arial"/>
                <a:cs typeface="Arial"/>
                <a:sym typeface="Arial"/>
              </a:endParaRPr>
            </a:p>
          </p:txBody>
        </p:sp>
        <p:cxnSp>
          <p:nvCxnSpPr>
            <p:cNvPr id="1794" name="Google Shape;1794;p119"/>
            <p:cNvCxnSpPr/>
            <p:nvPr/>
          </p:nvCxnSpPr>
          <p:spPr>
            <a:xfrm rot="10800000">
              <a:off x="4476100" y="1812096"/>
              <a:ext cx="300" cy="702900"/>
            </a:xfrm>
            <a:prstGeom prst="straightConnector1">
              <a:avLst/>
            </a:prstGeom>
            <a:noFill/>
            <a:ln w="19050" cap="flat" cmpd="sng">
              <a:solidFill>
                <a:srgbClr val="595959"/>
              </a:solidFill>
              <a:prstDash val="solid"/>
              <a:round/>
              <a:headEnd type="none" w="sm" len="sm"/>
              <a:tailEnd type="triangle" w="med" len="med"/>
            </a:ln>
          </p:spPr>
        </p:cxnSp>
        <p:cxnSp>
          <p:nvCxnSpPr>
            <p:cNvPr id="1795" name="Google Shape;1795;p119"/>
            <p:cNvCxnSpPr/>
            <p:nvPr/>
          </p:nvCxnSpPr>
          <p:spPr>
            <a:xfrm rot="10800000">
              <a:off x="3272104" y="1812088"/>
              <a:ext cx="300" cy="702900"/>
            </a:xfrm>
            <a:prstGeom prst="straightConnector1">
              <a:avLst/>
            </a:prstGeom>
            <a:noFill/>
            <a:ln w="19050" cap="flat" cmpd="sng">
              <a:solidFill>
                <a:srgbClr val="595959"/>
              </a:solidFill>
              <a:prstDash val="solid"/>
              <a:round/>
              <a:headEnd type="none" w="sm" len="sm"/>
              <a:tailEnd type="triangle" w="med" len="med"/>
            </a:ln>
          </p:spPr>
        </p:cxnSp>
      </p:grpSp>
      <p:sp>
        <p:nvSpPr>
          <p:cNvPr id="5" name="Google Shape;1789;p119">
            <a:extLst>
              <a:ext uri="{FF2B5EF4-FFF2-40B4-BE49-F238E27FC236}">
                <a16:creationId xmlns:a16="http://schemas.microsoft.com/office/drawing/2014/main" id="{440D3C26-30D8-44EA-2118-C7BBEA6203AE}"/>
              </a:ext>
            </a:extLst>
          </p:cNvPr>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90;p119">
            <a:extLst>
              <a:ext uri="{FF2B5EF4-FFF2-40B4-BE49-F238E27FC236}">
                <a16:creationId xmlns:a16="http://schemas.microsoft.com/office/drawing/2014/main" id="{1C9EC456-E498-4717-0735-2421B7FF7C4E}"/>
              </a:ext>
            </a:extLst>
          </p:cNvPr>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Interaction mnemonics</a:t>
            </a:r>
            <a:endParaRPr sz="3500">
              <a:solidFill>
                <a:schemeClr val="lt1"/>
              </a:solidFill>
            </a:endParaRPr>
          </a:p>
        </p:txBody>
      </p:sp>
    </p:spTree>
    <p:custDataLst>
      <p:tags r:id="rId1"/>
    </p:custDataLst>
    <p:extLst>
      <p:ext uri="{BB962C8B-B14F-4D97-AF65-F5344CB8AC3E}">
        <p14:creationId xmlns:p14="http://schemas.microsoft.com/office/powerpoint/2010/main" val="2767497516"/>
      </p:ext>
    </p:extLst>
  </p:cSld>
  <p:clrMapOvr>
    <a:masterClrMapping/>
  </p:clrMapOvr>
  <mc:AlternateContent xmlns:mc="http://schemas.openxmlformats.org/markup-compatibility/2006" xmlns:p14="http://schemas.microsoft.com/office/powerpoint/2010/main">
    <mc:Choice Requires="p14">
      <p:transition spd="slow" p14:dur="2000" advTm="4484"/>
    </mc:Choice>
    <mc:Fallback xmlns="">
      <p:transition spd="slow" advTm="4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2222E-6 4.5679E-6 L -0.00122 -0.04445 " pathEditMode="relative" rAng="0" ptsTypes="AA">
                                      <p:cBhvr>
                                        <p:cTn id="6" dur="2000" fill="hold"/>
                                        <p:tgtEl>
                                          <p:spTgt spid="3"/>
                                        </p:tgtEl>
                                        <p:attrNameLst>
                                          <p:attrName>ppt_x</p:attrName>
                                          <p:attrName>ppt_y</p:attrName>
                                        </p:attrNameLst>
                                      </p:cBhvr>
                                      <p:rCtr x="-69" y="-2222"/>
                                    </p:animMotion>
                                  </p:childTnLst>
                                </p:cTn>
                              </p:par>
                              <p:par>
                                <p:cTn id="7" presetID="6" presetClass="emph" presetSubtype="0" fill="hold" nodeType="withEffect">
                                  <p:stCondLst>
                                    <p:cond delay="0"/>
                                  </p:stCondLst>
                                  <p:childTnLst>
                                    <p:animScale>
                                      <p:cBhvr>
                                        <p:cTn id="8" dur="2000" fill="hold"/>
                                        <p:tgtEl>
                                          <p:spTgt spid="1772"/>
                                        </p:tgtEl>
                                      </p:cBhvr>
                                      <p:by x="112000" y="112000"/>
                                    </p:animScale>
                                  </p:childTnLst>
                                </p:cTn>
                              </p:par>
                              <p:par>
                                <p:cTn id="9" presetID="42" presetClass="path" presetSubtype="0" accel="50000" decel="50000" fill="hold" nodeType="withEffect">
                                  <p:stCondLst>
                                    <p:cond delay="0"/>
                                  </p:stCondLst>
                                  <p:childTnLst>
                                    <p:animMotion origin="layout" path="M -2.22222E-6 -4.69136E-6 L 0.00747 -0.0324 " pathEditMode="relative" rAng="0" ptsTypes="AA">
                                      <p:cBhvr>
                                        <p:cTn id="10" dur="2000" fill="hold"/>
                                        <p:tgtEl>
                                          <p:spTgt spid="1772"/>
                                        </p:tgtEl>
                                        <p:attrNameLst>
                                          <p:attrName>ppt_x</p:attrName>
                                          <p:attrName>ppt_y</p:attrName>
                                        </p:attrNameLst>
                                      </p:cBhvr>
                                      <p:rCtr x="365" y="-1636"/>
                                    </p:animMotion>
                                  </p:childTnLst>
                                </p:cTn>
                              </p:par>
                              <p:par>
                                <p:cTn id="11" presetID="42" presetClass="path" presetSubtype="0" accel="50000" decel="50000" fill="hold" grpId="0" nodeType="withEffect">
                                  <p:stCondLst>
                                    <p:cond delay="0"/>
                                  </p:stCondLst>
                                  <p:childTnLst>
                                    <p:animMotion origin="layout" path="M 1.66667E-6 4.19753E-6 L 1.66667E-6 -0.04105 " pathEditMode="relative" rAng="0" ptsTypes="AA">
                                      <p:cBhvr>
                                        <p:cTn id="12" dur="2000" fill="hold"/>
                                        <p:tgtEl>
                                          <p:spTgt spid="1788"/>
                                        </p:tgtEl>
                                        <p:attrNameLst>
                                          <p:attrName>ppt_x</p:attrName>
                                          <p:attrName>ppt_y</p:attrName>
                                        </p:attrNameLst>
                                      </p:cBhvr>
                                      <p:rCtr x="0" y="-20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8"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pic>
        <p:nvPicPr>
          <p:cNvPr id="1861" name="Google Shape;1861;p121"/>
          <p:cNvPicPr preferRelativeResize="0"/>
          <p:nvPr/>
        </p:nvPicPr>
        <p:blipFill rotWithShape="1">
          <a:blip r:embed="rId4">
            <a:alphaModFix amt="20000"/>
          </a:blip>
          <a:srcRect b="7842"/>
          <a:stretch/>
        </p:blipFill>
        <p:spPr>
          <a:xfrm>
            <a:off x="0" y="-9229"/>
            <a:ext cx="9144000" cy="5161966"/>
          </a:xfrm>
          <a:prstGeom prst="rect">
            <a:avLst/>
          </a:prstGeom>
          <a:noFill/>
          <a:ln>
            <a:noFill/>
          </a:ln>
        </p:spPr>
      </p:pic>
      <p:sp>
        <p:nvSpPr>
          <p:cNvPr id="1863" name="Google Shape;1863;p121"/>
          <p:cNvSpPr/>
          <p:nvPr/>
        </p:nvSpPr>
        <p:spPr>
          <a:xfrm>
            <a:off x="3476557" y="4157426"/>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121"/>
          <p:cNvSpPr/>
          <p:nvPr/>
        </p:nvSpPr>
        <p:spPr>
          <a:xfrm>
            <a:off x="5356108" y="3860207"/>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121"/>
          <p:cNvSpPr/>
          <p:nvPr/>
        </p:nvSpPr>
        <p:spPr>
          <a:xfrm>
            <a:off x="5769369" y="3408761"/>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121"/>
          <p:cNvSpPr/>
          <p:nvPr/>
        </p:nvSpPr>
        <p:spPr>
          <a:xfrm>
            <a:off x="4113067" y="4421154"/>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p121"/>
          <p:cNvSpPr/>
          <p:nvPr/>
        </p:nvSpPr>
        <p:spPr>
          <a:xfrm>
            <a:off x="2279201" y="4340602"/>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8" name="Google Shape;1868;p121"/>
          <p:cNvSpPr/>
          <p:nvPr/>
        </p:nvSpPr>
        <p:spPr>
          <a:xfrm>
            <a:off x="2018725" y="4638456"/>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p121"/>
          <p:cNvSpPr/>
          <p:nvPr/>
        </p:nvSpPr>
        <p:spPr>
          <a:xfrm>
            <a:off x="4571551" y="2849145"/>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121"/>
          <p:cNvSpPr/>
          <p:nvPr/>
        </p:nvSpPr>
        <p:spPr>
          <a:xfrm>
            <a:off x="5610651" y="1854150"/>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p121"/>
          <p:cNvSpPr/>
          <p:nvPr/>
        </p:nvSpPr>
        <p:spPr>
          <a:xfrm>
            <a:off x="4434483" y="1263275"/>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2" name="Google Shape;1872;p121"/>
          <p:cNvSpPr/>
          <p:nvPr/>
        </p:nvSpPr>
        <p:spPr>
          <a:xfrm>
            <a:off x="5259226" y="1520339"/>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p121"/>
          <p:cNvSpPr/>
          <p:nvPr/>
        </p:nvSpPr>
        <p:spPr>
          <a:xfrm>
            <a:off x="5041412" y="2418989"/>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p121"/>
          <p:cNvSpPr/>
          <p:nvPr/>
        </p:nvSpPr>
        <p:spPr>
          <a:xfrm>
            <a:off x="3679809" y="4818097"/>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75" name="Google Shape;1875;p121"/>
          <p:cNvGrpSpPr/>
          <p:nvPr/>
        </p:nvGrpSpPr>
        <p:grpSpPr>
          <a:xfrm>
            <a:off x="4279061" y="3025857"/>
            <a:ext cx="1793555" cy="2003337"/>
            <a:chOff x="3538550" y="2453575"/>
            <a:chExt cx="2385999" cy="2665076"/>
          </a:xfrm>
        </p:grpSpPr>
        <p:grpSp>
          <p:nvGrpSpPr>
            <p:cNvPr id="1876" name="Google Shape;1876;p121"/>
            <p:cNvGrpSpPr/>
            <p:nvPr/>
          </p:nvGrpSpPr>
          <p:grpSpPr>
            <a:xfrm>
              <a:off x="3538550" y="2453575"/>
              <a:ext cx="2385999" cy="2665076"/>
              <a:chOff x="3538550" y="2453575"/>
              <a:chExt cx="2385999" cy="2665076"/>
            </a:xfrm>
          </p:grpSpPr>
          <p:pic>
            <p:nvPicPr>
              <p:cNvPr id="1877" name="Google Shape;1877;p121" descr="clipped result image"/>
              <p:cNvPicPr preferRelativeResize="0"/>
              <p:nvPr/>
            </p:nvPicPr>
            <p:blipFill rotWithShape="1">
              <a:blip r:embed="rId5">
                <a:alphaModFix/>
              </a:blip>
              <a:srcRect l="16049" r="8"/>
              <a:stretch/>
            </p:blipFill>
            <p:spPr>
              <a:xfrm rot="4111019">
                <a:off x="3770818" y="2989650"/>
                <a:ext cx="1921463" cy="1807917"/>
              </a:xfrm>
              <a:prstGeom prst="rect">
                <a:avLst/>
              </a:prstGeom>
              <a:noFill/>
              <a:ln>
                <a:noFill/>
              </a:ln>
            </p:spPr>
          </p:pic>
          <p:pic>
            <p:nvPicPr>
              <p:cNvPr id="1878" name="Google Shape;1878;p121" descr="clipped result image"/>
              <p:cNvPicPr preferRelativeResize="0"/>
              <p:nvPr/>
            </p:nvPicPr>
            <p:blipFill rotWithShape="1">
              <a:blip r:embed="rId6">
                <a:alphaModFix/>
              </a:blip>
              <a:srcRect r="79290"/>
              <a:stretch/>
            </p:blipFill>
            <p:spPr>
              <a:xfrm rot="4111047">
                <a:off x="4073803" y="2205751"/>
                <a:ext cx="391608" cy="1357049"/>
              </a:xfrm>
              <a:prstGeom prst="rect">
                <a:avLst/>
              </a:prstGeom>
              <a:noFill/>
              <a:ln>
                <a:noFill/>
              </a:ln>
            </p:spPr>
          </p:pic>
        </p:grpSp>
        <p:sp>
          <p:nvSpPr>
            <p:cNvPr id="1879" name="Google Shape;1879;p121"/>
            <p:cNvSpPr/>
            <p:nvPr/>
          </p:nvSpPr>
          <p:spPr>
            <a:xfrm rot="-7601383">
              <a:off x="4336550" y="2658831"/>
              <a:ext cx="171721" cy="185765"/>
            </a:xfrm>
            <a:prstGeom prst="ellipse">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1892" name="Google Shape;1892;p121"/>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CYP</a:t>
            </a:r>
            <a:r>
              <a:rPr lang="en" sz="2000" b="1"/>
              <a:t>3</a:t>
            </a:r>
            <a:r>
              <a:rPr lang="en" sz="2000" b="1" i="0" u="none" strike="noStrike" cap="none">
                <a:solidFill>
                  <a:srgbClr val="000000"/>
                </a:solidFill>
                <a:latin typeface="Arial"/>
                <a:ea typeface="Arial"/>
                <a:cs typeface="Arial"/>
                <a:sym typeface="Arial"/>
              </a:rPr>
              <a:t>A</a:t>
            </a:r>
            <a:r>
              <a:rPr lang="en" sz="2000" b="1"/>
              <a:t>4</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3 A’s For </a:t>
            </a:r>
            <a:endParaRPr sz="2000"/>
          </a:p>
          <a:p>
            <a:pPr marL="0" marR="0" lvl="0" indent="0" algn="ctr" rtl="0">
              <a:lnSpc>
                <a:spcPct val="115000"/>
              </a:lnSpc>
              <a:spcBef>
                <a:spcPts val="0"/>
              </a:spcBef>
              <a:spcAft>
                <a:spcPts val="0"/>
              </a:spcAft>
              <a:buClr>
                <a:srgbClr val="000000"/>
              </a:buClr>
              <a:buSzPts val="1800"/>
              <a:buFont typeface="Arial"/>
              <a:buNone/>
            </a:pPr>
            <a:r>
              <a:rPr lang="en" sz="1800"/>
              <a:t>(fishing)</a:t>
            </a:r>
            <a:r>
              <a:rPr lang="en" sz="1800" b="0" i="0" u="none" strike="noStrike" cap="none">
                <a:solidFill>
                  <a:srgbClr val="000000"/>
                </a:solidFill>
                <a:latin typeface="Arial"/>
                <a:ea typeface="Arial"/>
                <a:cs typeface="Arial"/>
                <a:sym typeface="Arial"/>
              </a:rPr>
              <a:t>”</a:t>
            </a:r>
            <a:endParaRPr sz="1800" b="1" i="0" u="none" strike="noStrike" cap="none">
              <a:solidFill>
                <a:srgbClr val="000000"/>
              </a:solidFill>
              <a:latin typeface="Arial"/>
              <a:ea typeface="Arial"/>
              <a:cs typeface="Arial"/>
              <a:sym typeface="Arial"/>
            </a:endParaRPr>
          </a:p>
        </p:txBody>
      </p:sp>
      <p:sp>
        <p:nvSpPr>
          <p:cNvPr id="1916" name="Google Shape;1916;p121"/>
          <p:cNvSpPr txBox="1"/>
          <p:nvPr/>
        </p:nvSpPr>
        <p:spPr>
          <a:xfrm>
            <a:off x="2207725" y="3185663"/>
            <a:ext cx="1204500" cy="267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200" b="0" i="0" u="none" strike="noStrike" cap="none">
                <a:solidFill>
                  <a:srgbClr val="000000"/>
                </a:solidFill>
                <a:latin typeface="Arial"/>
                <a:ea typeface="Arial"/>
                <a:cs typeface="Arial"/>
                <a:sym typeface="Arial"/>
              </a:rPr>
              <a:t>“</a:t>
            </a:r>
            <a:r>
              <a:rPr lang="en" sz="1200"/>
              <a:t>gLove-ox”</a:t>
            </a:r>
            <a:endParaRPr sz="1200" b="1" i="0" u="none" strike="noStrike" cap="none">
              <a:solidFill>
                <a:srgbClr val="000000"/>
              </a:solidFill>
              <a:latin typeface="Arial"/>
              <a:ea typeface="Arial"/>
              <a:cs typeface="Arial"/>
              <a:sym typeface="Arial"/>
            </a:endParaRPr>
          </a:p>
        </p:txBody>
      </p:sp>
      <p:sp>
        <p:nvSpPr>
          <p:cNvPr id="2" name="Google Shape;1788;p119">
            <a:extLst>
              <a:ext uri="{FF2B5EF4-FFF2-40B4-BE49-F238E27FC236}">
                <a16:creationId xmlns:a16="http://schemas.microsoft.com/office/drawing/2014/main" id="{17B0E060-7EA0-4A9E-94FC-4CCDBBD666CD}"/>
              </a:ext>
            </a:extLst>
          </p:cNvPr>
          <p:cNvSpPr txBox="1"/>
          <p:nvPr/>
        </p:nvSpPr>
        <p:spPr>
          <a:xfrm>
            <a:off x="4499389" y="3419565"/>
            <a:ext cx="1143300" cy="17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600" i="0" u="none" strike="noStrike" cap="none" dirty="0">
                <a:solidFill>
                  <a:srgbClr val="000000"/>
                </a:solidFill>
              </a:rPr>
              <a:t>3A4</a:t>
            </a:r>
            <a:endParaRPr sz="1600" i="0" u="none" strike="noStrike" cap="none" dirty="0">
              <a:solidFill>
                <a:srgbClr val="000000"/>
              </a:solidFill>
            </a:endParaRPr>
          </a:p>
          <a:p>
            <a:pPr marL="0" marR="0" lvl="0" indent="0" algn="ctr" rtl="0">
              <a:lnSpc>
                <a:spcPct val="100000"/>
              </a:lnSpc>
              <a:spcBef>
                <a:spcPts val="0"/>
              </a:spcBef>
              <a:spcAft>
                <a:spcPts val="0"/>
              </a:spcAft>
              <a:buClr>
                <a:srgbClr val="000000"/>
              </a:buClr>
              <a:buSzPts val="900"/>
              <a:buFont typeface="Arial"/>
              <a:buNone/>
            </a:pPr>
            <a:r>
              <a:rPr lang="en" sz="1600" dirty="0"/>
              <a:t>substrate</a:t>
            </a:r>
            <a:endParaRPr sz="1600" dirty="0"/>
          </a:p>
        </p:txBody>
      </p:sp>
      <p:grpSp>
        <p:nvGrpSpPr>
          <p:cNvPr id="12" name="Group 11">
            <a:extLst>
              <a:ext uri="{FF2B5EF4-FFF2-40B4-BE49-F238E27FC236}">
                <a16:creationId xmlns:a16="http://schemas.microsoft.com/office/drawing/2014/main" id="{79CB8AFD-8EA4-27DC-D309-D9BB458A51D9}"/>
              </a:ext>
            </a:extLst>
          </p:cNvPr>
          <p:cNvGrpSpPr/>
          <p:nvPr/>
        </p:nvGrpSpPr>
        <p:grpSpPr>
          <a:xfrm>
            <a:off x="3090991" y="-93369"/>
            <a:ext cx="1648278" cy="4136551"/>
            <a:chOff x="3090991" y="-93369"/>
            <a:chExt cx="1648278" cy="4136551"/>
          </a:xfrm>
        </p:grpSpPr>
        <p:cxnSp>
          <p:nvCxnSpPr>
            <p:cNvPr id="1862" name="Google Shape;1862;p121"/>
            <p:cNvCxnSpPr/>
            <p:nvPr/>
          </p:nvCxnSpPr>
          <p:spPr>
            <a:xfrm rot="10800000">
              <a:off x="3891241" y="-93369"/>
              <a:ext cx="0" cy="1644000"/>
            </a:xfrm>
            <a:prstGeom prst="straightConnector1">
              <a:avLst/>
            </a:prstGeom>
            <a:noFill/>
            <a:ln w="9525" cap="flat" cmpd="sng">
              <a:solidFill>
                <a:srgbClr val="666666"/>
              </a:solidFill>
              <a:prstDash val="solid"/>
              <a:round/>
              <a:headEnd type="none" w="sm" len="sm"/>
              <a:tailEnd type="none" w="sm" len="sm"/>
            </a:ln>
          </p:spPr>
        </p:cxnSp>
        <p:grpSp>
          <p:nvGrpSpPr>
            <p:cNvPr id="1880" name="Google Shape;1880;p121"/>
            <p:cNvGrpSpPr/>
            <p:nvPr/>
          </p:nvGrpSpPr>
          <p:grpSpPr>
            <a:xfrm>
              <a:off x="3741622" y="1186194"/>
              <a:ext cx="288212" cy="250132"/>
              <a:chOff x="-7737492" y="2458472"/>
              <a:chExt cx="1344900" cy="991800"/>
            </a:xfrm>
          </p:grpSpPr>
          <p:sp>
            <p:nvSpPr>
              <p:cNvPr id="1881" name="Google Shape;1881;p121"/>
              <p:cNvSpPr/>
              <p:nvPr/>
            </p:nvSpPr>
            <p:spPr>
              <a:xfrm>
                <a:off x="-7737492" y="2458472"/>
                <a:ext cx="1344900" cy="9918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4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82" name="Google Shape;1882;p121"/>
              <p:cNvGrpSpPr/>
              <p:nvPr/>
            </p:nvGrpSpPr>
            <p:grpSpPr>
              <a:xfrm>
                <a:off x="-7378527" y="2802319"/>
                <a:ext cx="626940" cy="637685"/>
                <a:chOff x="-5210991" y="834855"/>
                <a:chExt cx="626940" cy="1009953"/>
              </a:xfrm>
            </p:grpSpPr>
            <p:grpSp>
              <p:nvGrpSpPr>
                <p:cNvPr id="1883" name="Google Shape;1883;p121"/>
                <p:cNvGrpSpPr/>
                <p:nvPr/>
              </p:nvGrpSpPr>
              <p:grpSpPr>
                <a:xfrm>
                  <a:off x="-5206439" y="1068376"/>
                  <a:ext cx="622388" cy="776432"/>
                  <a:chOff x="-4653989" y="4325926"/>
                  <a:chExt cx="622388" cy="776432"/>
                </a:xfrm>
              </p:grpSpPr>
              <p:grpSp>
                <p:nvGrpSpPr>
                  <p:cNvPr id="1884" name="Google Shape;1884;p121"/>
                  <p:cNvGrpSpPr/>
                  <p:nvPr/>
                </p:nvGrpSpPr>
                <p:grpSpPr>
                  <a:xfrm rot="-5400000">
                    <a:off x="-4614666" y="4519293"/>
                    <a:ext cx="546379" cy="619752"/>
                    <a:chOff x="8022535" y="-31997224"/>
                    <a:chExt cx="1700525" cy="2242227"/>
                  </a:xfrm>
                </p:grpSpPr>
                <p:pic>
                  <p:nvPicPr>
                    <p:cNvPr id="1885" name="Google Shape;1885;p121" descr="clipped result image"/>
                    <p:cNvPicPr preferRelativeResize="0"/>
                    <p:nvPr/>
                  </p:nvPicPr>
                  <p:blipFill rotWithShape="1">
                    <a:blip r:embed="rId7">
                      <a:alphaModFix/>
                    </a:blip>
                    <a:srcRect/>
                    <a:stretch/>
                  </p:blipFill>
                  <p:spPr>
                    <a:xfrm>
                      <a:off x="8723628" y="-31997224"/>
                      <a:ext cx="999431" cy="2237920"/>
                    </a:xfrm>
                    <a:prstGeom prst="rect">
                      <a:avLst/>
                    </a:prstGeom>
                    <a:noFill/>
                    <a:ln>
                      <a:noFill/>
                    </a:ln>
                  </p:spPr>
                </p:pic>
                <p:pic>
                  <p:nvPicPr>
                    <p:cNvPr id="1886" name="Google Shape;1886;p121" descr="clipped result image"/>
                    <p:cNvPicPr preferRelativeResize="0"/>
                    <p:nvPr/>
                  </p:nvPicPr>
                  <p:blipFill rotWithShape="1">
                    <a:blip r:embed="rId8">
                      <a:alphaModFix/>
                    </a:blip>
                    <a:srcRect/>
                    <a:stretch/>
                  </p:blipFill>
                  <p:spPr>
                    <a:xfrm>
                      <a:off x="8022535" y="-31992917"/>
                      <a:ext cx="1006890" cy="2237920"/>
                    </a:xfrm>
                    <a:prstGeom prst="rect">
                      <a:avLst/>
                    </a:prstGeom>
                    <a:noFill/>
                    <a:ln>
                      <a:noFill/>
                    </a:ln>
                  </p:spPr>
                </p:pic>
              </p:grpSp>
              <p:pic>
                <p:nvPicPr>
                  <p:cNvPr id="1887" name="Google Shape;1887;p121" descr="clipped result image"/>
                  <p:cNvPicPr preferRelativeResize="0"/>
                  <p:nvPr/>
                </p:nvPicPr>
                <p:blipFill rotWithShape="1">
                  <a:blip r:embed="rId9">
                    <a:alphaModFix/>
                  </a:blip>
                  <a:srcRect/>
                  <a:stretch/>
                </p:blipFill>
                <p:spPr>
                  <a:xfrm rot="-5400000">
                    <a:off x="-4505267" y="4177204"/>
                    <a:ext cx="321117" cy="618561"/>
                  </a:xfrm>
                  <a:prstGeom prst="rect">
                    <a:avLst/>
                  </a:prstGeom>
                  <a:noFill/>
                  <a:ln>
                    <a:noFill/>
                  </a:ln>
                </p:spPr>
              </p:pic>
            </p:grpSp>
            <p:pic>
              <p:nvPicPr>
                <p:cNvPr id="1888" name="Google Shape;1888;p121" descr="clipped result image"/>
                <p:cNvPicPr preferRelativeResize="0"/>
                <p:nvPr/>
              </p:nvPicPr>
              <p:blipFill rotWithShape="1">
                <a:blip r:embed="rId10">
                  <a:alphaModFix/>
                </a:blip>
                <a:srcRect/>
                <a:stretch/>
              </p:blipFill>
              <p:spPr>
                <a:xfrm rot="-5400000">
                  <a:off x="-5062269" y="686133"/>
                  <a:ext cx="321117" cy="618561"/>
                </a:xfrm>
                <a:prstGeom prst="rect">
                  <a:avLst/>
                </a:prstGeom>
                <a:noFill/>
                <a:ln>
                  <a:noFill/>
                </a:ln>
              </p:spPr>
            </p:pic>
          </p:grpSp>
        </p:grpSp>
        <p:grpSp>
          <p:nvGrpSpPr>
            <p:cNvPr id="1908" name="Google Shape;1908;p121"/>
            <p:cNvGrpSpPr/>
            <p:nvPr/>
          </p:nvGrpSpPr>
          <p:grpSpPr>
            <a:xfrm>
              <a:off x="3090991" y="2366991"/>
              <a:ext cx="1648278" cy="1676191"/>
              <a:chOff x="2025797" y="1687786"/>
              <a:chExt cx="1989473" cy="2023164"/>
            </a:xfrm>
          </p:grpSpPr>
          <p:pic>
            <p:nvPicPr>
              <p:cNvPr id="1909" name="Google Shape;1909;p121"/>
              <p:cNvPicPr preferRelativeResize="0"/>
              <p:nvPr/>
            </p:nvPicPr>
            <p:blipFill rotWithShape="1">
              <a:blip r:embed="rId11">
                <a:alphaModFix/>
              </a:blip>
              <a:srcRect/>
              <a:stretch/>
            </p:blipFill>
            <p:spPr>
              <a:xfrm flipH="1">
                <a:off x="2025797" y="1687786"/>
                <a:ext cx="1989473" cy="2023164"/>
              </a:xfrm>
              <a:prstGeom prst="rect">
                <a:avLst/>
              </a:prstGeom>
              <a:noFill/>
              <a:ln>
                <a:noFill/>
              </a:ln>
            </p:spPr>
          </p:pic>
          <p:pic>
            <p:nvPicPr>
              <p:cNvPr id="1910" name="Google Shape;1910;p121" descr="clipped result image"/>
              <p:cNvPicPr preferRelativeResize="0"/>
              <p:nvPr/>
            </p:nvPicPr>
            <p:blipFill rotWithShape="1">
              <a:blip r:embed="rId12">
                <a:alphaModFix/>
              </a:blip>
              <a:srcRect/>
              <a:stretch/>
            </p:blipFill>
            <p:spPr>
              <a:xfrm rot="-6363937">
                <a:off x="3181164" y="2470288"/>
                <a:ext cx="887477" cy="482330"/>
              </a:xfrm>
              <a:prstGeom prst="rect">
                <a:avLst/>
              </a:prstGeom>
              <a:noFill/>
              <a:ln>
                <a:noFill/>
              </a:ln>
              <a:effectLst>
                <a:outerShdw blurRad="57150" dist="19050" dir="5400000" algn="bl" rotWithShape="0">
                  <a:srgbClr val="000000">
                    <a:alpha val="49800"/>
                  </a:srgbClr>
                </a:outerShdw>
              </a:effectLst>
            </p:spPr>
          </p:pic>
          <p:pic>
            <p:nvPicPr>
              <p:cNvPr id="1911" name="Google Shape;1911;p121" descr="clipped result image"/>
              <p:cNvPicPr preferRelativeResize="0"/>
              <p:nvPr/>
            </p:nvPicPr>
            <p:blipFill rotWithShape="1">
              <a:blip r:embed="rId12">
                <a:alphaModFix/>
              </a:blip>
              <a:srcRect/>
              <a:stretch/>
            </p:blipFill>
            <p:spPr>
              <a:xfrm rot="-6363937">
                <a:off x="2293174" y="2470288"/>
                <a:ext cx="887477" cy="482330"/>
              </a:xfrm>
              <a:prstGeom prst="rect">
                <a:avLst/>
              </a:prstGeom>
              <a:noFill/>
              <a:ln>
                <a:noFill/>
              </a:ln>
              <a:effectLst>
                <a:outerShdw blurRad="57150" dist="19050" dir="5400000" algn="bl" rotWithShape="0">
                  <a:srgbClr val="000000">
                    <a:alpha val="49800"/>
                  </a:srgbClr>
                </a:outerShdw>
              </a:effectLst>
            </p:spPr>
          </p:pic>
          <p:pic>
            <p:nvPicPr>
              <p:cNvPr id="1912" name="Google Shape;1912;p121" descr="clipped result image"/>
              <p:cNvPicPr preferRelativeResize="0"/>
              <p:nvPr/>
            </p:nvPicPr>
            <p:blipFill rotWithShape="1">
              <a:blip r:embed="rId12">
                <a:alphaModFix/>
              </a:blip>
              <a:srcRect/>
              <a:stretch/>
            </p:blipFill>
            <p:spPr>
              <a:xfrm rot="-6363937">
                <a:off x="2040968" y="2470288"/>
                <a:ext cx="887477" cy="482330"/>
              </a:xfrm>
              <a:prstGeom prst="rect">
                <a:avLst/>
              </a:prstGeom>
              <a:noFill/>
              <a:ln>
                <a:noFill/>
              </a:ln>
              <a:effectLst>
                <a:outerShdw blurRad="57150" dist="19050" dir="5400000" algn="bl" rotWithShape="0">
                  <a:srgbClr val="000000">
                    <a:alpha val="49800"/>
                  </a:srgbClr>
                </a:outerShdw>
              </a:effectLst>
            </p:spPr>
          </p:pic>
        </p:grpSp>
        <p:cxnSp>
          <p:nvCxnSpPr>
            <p:cNvPr id="7" name="Google Shape;1947;p122">
              <a:extLst>
                <a:ext uri="{FF2B5EF4-FFF2-40B4-BE49-F238E27FC236}">
                  <a16:creationId xmlns:a16="http://schemas.microsoft.com/office/drawing/2014/main" id="{58834033-8341-B6A0-EECB-0963D305D15E}"/>
                </a:ext>
              </a:extLst>
            </p:cNvPr>
            <p:cNvCxnSpPr/>
            <p:nvPr/>
          </p:nvCxnSpPr>
          <p:spPr>
            <a:xfrm rot="10800000">
              <a:off x="4510936" y="1812096"/>
              <a:ext cx="300" cy="702900"/>
            </a:xfrm>
            <a:prstGeom prst="straightConnector1">
              <a:avLst/>
            </a:prstGeom>
            <a:noFill/>
            <a:ln w="19050" cap="flat" cmpd="sng">
              <a:solidFill>
                <a:srgbClr val="595959"/>
              </a:solidFill>
              <a:prstDash val="solid"/>
              <a:round/>
              <a:headEnd type="none" w="sm" len="sm"/>
              <a:tailEnd type="triangle" w="med" len="med"/>
            </a:ln>
          </p:spPr>
        </p:cxnSp>
        <p:cxnSp>
          <p:nvCxnSpPr>
            <p:cNvPr id="8" name="Google Shape;1948;p122">
              <a:extLst>
                <a:ext uri="{FF2B5EF4-FFF2-40B4-BE49-F238E27FC236}">
                  <a16:creationId xmlns:a16="http://schemas.microsoft.com/office/drawing/2014/main" id="{FD792442-C45E-2A39-FDE9-7FB26E8C85AC}"/>
                </a:ext>
              </a:extLst>
            </p:cNvPr>
            <p:cNvCxnSpPr/>
            <p:nvPr/>
          </p:nvCxnSpPr>
          <p:spPr>
            <a:xfrm rot="10800000">
              <a:off x="3254686" y="1812088"/>
              <a:ext cx="300" cy="702900"/>
            </a:xfrm>
            <a:prstGeom prst="straightConnector1">
              <a:avLst/>
            </a:prstGeom>
            <a:noFill/>
            <a:ln w="19050" cap="flat" cmpd="sng">
              <a:solidFill>
                <a:srgbClr val="595959"/>
              </a:solidFill>
              <a:prstDash val="solid"/>
              <a:round/>
              <a:headEnd type="none" w="sm" len="sm"/>
              <a:tailEnd type="triangle" w="med" len="med"/>
            </a:ln>
          </p:spPr>
        </p:cxnSp>
        <p:pic>
          <p:nvPicPr>
            <p:cNvPr id="9" name="Google Shape;1967;p122" descr="Resultado de imagen para fishing bob png">
              <a:extLst>
                <a:ext uri="{FF2B5EF4-FFF2-40B4-BE49-F238E27FC236}">
                  <a16:creationId xmlns:a16="http://schemas.microsoft.com/office/drawing/2014/main" id="{32B727FE-FD94-749A-4DBD-BCB5D1264D5A}"/>
                </a:ext>
              </a:extLst>
            </p:cNvPr>
            <p:cNvPicPr preferRelativeResize="0"/>
            <p:nvPr/>
          </p:nvPicPr>
          <p:blipFill rotWithShape="1">
            <a:blip r:embed="rId13">
              <a:alphaModFix/>
              <a:duotone>
                <a:prstClr val="black"/>
                <a:schemeClr val="accent5">
                  <a:tint val="45000"/>
                  <a:satMod val="400000"/>
                </a:schemeClr>
              </a:duotone>
            </a:blip>
            <a:srcRect l="24499" t="23069" r="24630" b="19343"/>
            <a:stretch/>
          </p:blipFill>
          <p:spPr>
            <a:xfrm>
              <a:off x="3311366" y="1452241"/>
              <a:ext cx="1119904" cy="1267784"/>
            </a:xfrm>
            <a:prstGeom prst="rect">
              <a:avLst/>
            </a:prstGeom>
            <a:noFill/>
            <a:ln>
              <a:noFill/>
            </a:ln>
            <a:effectLst>
              <a:outerShdw blurRad="57150" dist="19050" dir="5400000" algn="bl" rotWithShape="0">
                <a:srgbClr val="000000">
                  <a:alpha val="49410"/>
                </a:srgbClr>
              </a:outerShdw>
            </a:effectLst>
          </p:spPr>
        </p:pic>
        <p:sp>
          <p:nvSpPr>
            <p:cNvPr id="10" name="Google Shape;1968;p122">
              <a:extLst>
                <a:ext uri="{FF2B5EF4-FFF2-40B4-BE49-F238E27FC236}">
                  <a16:creationId xmlns:a16="http://schemas.microsoft.com/office/drawing/2014/main" id="{CEA83DCE-79AD-4876-187A-39560EFF0826}"/>
                </a:ext>
              </a:extLst>
            </p:cNvPr>
            <p:cNvSpPr txBox="1"/>
            <p:nvPr/>
          </p:nvSpPr>
          <p:spPr>
            <a:xfrm>
              <a:off x="3419679" y="2070626"/>
              <a:ext cx="917565" cy="29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dirty="0">
                  <a:solidFill>
                    <a:srgbClr val="FFFFFF"/>
                  </a:solidFill>
                </a:rPr>
                <a:t>Luvox</a:t>
              </a:r>
              <a:endParaRPr i="0" u="none" strike="noStrike" cap="none" dirty="0">
                <a:solidFill>
                  <a:srgbClr val="FFFFFF"/>
                </a:solidFill>
              </a:endParaRPr>
            </a:p>
            <a:p>
              <a:pPr marL="0" marR="0" lvl="0" indent="0" algn="l" rtl="0">
                <a:lnSpc>
                  <a:spcPct val="100000"/>
                </a:lnSpc>
                <a:spcBef>
                  <a:spcPts val="0"/>
                </a:spcBef>
                <a:spcAft>
                  <a:spcPts val="0"/>
                </a:spcAft>
                <a:buClr>
                  <a:srgbClr val="000000"/>
                </a:buClr>
                <a:buSzPts val="800"/>
                <a:buFont typeface="Arial"/>
                <a:buNone/>
              </a:pPr>
              <a:endParaRPr sz="700" b="0" i="0" u="none" strike="noStrike" cap="none" dirty="0">
                <a:solidFill>
                  <a:srgbClr val="000000"/>
                </a:solidFill>
                <a:latin typeface="Arial"/>
                <a:ea typeface="Arial"/>
                <a:cs typeface="Arial"/>
                <a:sym typeface="Arial"/>
              </a:endParaRPr>
            </a:p>
          </p:txBody>
        </p:sp>
        <p:sp>
          <p:nvSpPr>
            <p:cNvPr id="11" name="Google Shape;1969;p122">
              <a:extLst>
                <a:ext uri="{FF2B5EF4-FFF2-40B4-BE49-F238E27FC236}">
                  <a16:creationId xmlns:a16="http://schemas.microsoft.com/office/drawing/2014/main" id="{137E5AF1-73C1-85F7-EC96-0D9780FF09F6}"/>
                </a:ext>
              </a:extLst>
            </p:cNvPr>
            <p:cNvSpPr txBox="1"/>
            <p:nvPr/>
          </p:nvSpPr>
          <p:spPr>
            <a:xfrm>
              <a:off x="3306120" y="1865484"/>
              <a:ext cx="1172590" cy="13444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200" dirty="0"/>
                <a:t>Fluvoxamine</a:t>
              </a:r>
              <a:endParaRPr sz="1200" i="0" u="none" strike="noStrike" cap="none" dirty="0">
                <a:solidFill>
                  <a:srgbClr val="000000"/>
                </a:solidFill>
              </a:endParaRPr>
            </a:p>
          </p:txBody>
        </p:sp>
      </p:grpSp>
      <p:sp>
        <p:nvSpPr>
          <p:cNvPr id="13" name="Google Shape;1890;p121">
            <a:extLst>
              <a:ext uri="{FF2B5EF4-FFF2-40B4-BE49-F238E27FC236}">
                <a16:creationId xmlns:a16="http://schemas.microsoft.com/office/drawing/2014/main" id="{E5379688-01ED-F1FC-8FBF-2B002F5DF9F2}"/>
              </a:ext>
            </a:extLst>
          </p:cNvPr>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91;p121">
            <a:extLst>
              <a:ext uri="{FF2B5EF4-FFF2-40B4-BE49-F238E27FC236}">
                <a16:creationId xmlns:a16="http://schemas.microsoft.com/office/drawing/2014/main" id="{52BBCBA9-FB7A-3723-6E34-A46AF31BE832}"/>
              </a:ext>
            </a:extLst>
          </p:cNvPr>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dirty="0">
                <a:solidFill>
                  <a:schemeClr val="lt1"/>
                </a:solidFill>
              </a:rPr>
              <a:t>Interaction mnemonics</a:t>
            </a:r>
            <a:endParaRPr sz="3500" dirty="0">
              <a:solidFill>
                <a:schemeClr val="lt1"/>
              </a:solidFill>
            </a:endParaRPr>
          </a:p>
        </p:txBody>
      </p:sp>
      <p:grpSp>
        <p:nvGrpSpPr>
          <p:cNvPr id="3" name="Google Shape;1949;p122">
            <a:extLst>
              <a:ext uri="{FF2B5EF4-FFF2-40B4-BE49-F238E27FC236}">
                <a16:creationId xmlns:a16="http://schemas.microsoft.com/office/drawing/2014/main" id="{A9E9C834-9DBD-E58F-7D2E-753C93EF8D23}"/>
              </a:ext>
            </a:extLst>
          </p:cNvPr>
          <p:cNvGrpSpPr/>
          <p:nvPr/>
        </p:nvGrpSpPr>
        <p:grpSpPr>
          <a:xfrm>
            <a:off x="6485570" y="1373875"/>
            <a:ext cx="2582240" cy="846652"/>
            <a:chOff x="6561770" y="339725"/>
            <a:chExt cx="2582240" cy="846652"/>
          </a:xfrm>
        </p:grpSpPr>
        <p:grpSp>
          <p:nvGrpSpPr>
            <p:cNvPr id="4" name="Google Shape;1950;p122">
              <a:extLst>
                <a:ext uri="{FF2B5EF4-FFF2-40B4-BE49-F238E27FC236}">
                  <a16:creationId xmlns:a16="http://schemas.microsoft.com/office/drawing/2014/main" id="{47EC31FC-C859-DE18-3800-0E316EC701A1}"/>
                </a:ext>
              </a:extLst>
            </p:cNvPr>
            <p:cNvGrpSpPr/>
            <p:nvPr/>
          </p:nvGrpSpPr>
          <p:grpSpPr>
            <a:xfrm>
              <a:off x="6561770" y="403455"/>
              <a:ext cx="860517" cy="719201"/>
              <a:chOff x="5718434" y="-474491"/>
              <a:chExt cx="945000" cy="696900"/>
            </a:xfrm>
          </p:grpSpPr>
          <p:sp>
            <p:nvSpPr>
              <p:cNvPr id="17" name="Google Shape;1951;p122">
                <a:extLst>
                  <a:ext uri="{FF2B5EF4-FFF2-40B4-BE49-F238E27FC236}">
                    <a16:creationId xmlns:a16="http://schemas.microsoft.com/office/drawing/2014/main" id="{661A6044-5E68-B7F1-B9AE-EACF02BB0483}"/>
                  </a:ext>
                </a:extLst>
              </p:cNvPr>
              <p:cNvSpPr/>
              <p:nvPr/>
            </p:nvSpPr>
            <p:spPr>
              <a:xfrm>
                <a:off x="5718434" y="-474491"/>
                <a:ext cx="945000" cy="696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 name="Google Shape;1952;p122">
                <a:extLst>
                  <a:ext uri="{FF2B5EF4-FFF2-40B4-BE49-F238E27FC236}">
                    <a16:creationId xmlns:a16="http://schemas.microsoft.com/office/drawing/2014/main" id="{21111A9F-027A-E862-699D-A479B141C0FE}"/>
                  </a:ext>
                </a:extLst>
              </p:cNvPr>
              <p:cNvGrpSpPr/>
              <p:nvPr/>
            </p:nvGrpSpPr>
            <p:grpSpPr>
              <a:xfrm>
                <a:off x="5970678" y="-232833"/>
                <a:ext cx="440550" cy="448171"/>
                <a:chOff x="8138215" y="-3972164"/>
                <a:chExt cx="440550" cy="709805"/>
              </a:xfrm>
            </p:grpSpPr>
            <p:grpSp>
              <p:nvGrpSpPr>
                <p:cNvPr id="19" name="Google Shape;1953;p122">
                  <a:extLst>
                    <a:ext uri="{FF2B5EF4-FFF2-40B4-BE49-F238E27FC236}">
                      <a16:creationId xmlns:a16="http://schemas.microsoft.com/office/drawing/2014/main" id="{CD07E672-D5E0-994B-BFAD-3BF0615015B7}"/>
                    </a:ext>
                  </a:extLst>
                </p:cNvPr>
                <p:cNvGrpSpPr/>
                <p:nvPr/>
              </p:nvGrpSpPr>
              <p:grpSpPr>
                <a:xfrm>
                  <a:off x="8141413" y="-3808043"/>
                  <a:ext cx="437351" cy="545684"/>
                  <a:chOff x="8693863" y="-550493"/>
                  <a:chExt cx="437351" cy="545684"/>
                </a:xfrm>
              </p:grpSpPr>
              <p:grpSp>
                <p:nvGrpSpPr>
                  <p:cNvPr id="21" name="Google Shape;1954;p122">
                    <a:extLst>
                      <a:ext uri="{FF2B5EF4-FFF2-40B4-BE49-F238E27FC236}">
                        <a16:creationId xmlns:a16="http://schemas.microsoft.com/office/drawing/2014/main" id="{7ADA7DFD-2B23-A9C0-B35D-B21504BEC471}"/>
                      </a:ext>
                    </a:extLst>
                  </p:cNvPr>
                  <p:cNvGrpSpPr/>
                  <p:nvPr/>
                </p:nvGrpSpPr>
                <p:grpSpPr>
                  <a:xfrm rot="-5400000">
                    <a:off x="8721465" y="-414558"/>
                    <a:ext cx="384000" cy="435499"/>
                    <a:chOff x="23917859" y="16291734"/>
                    <a:chExt cx="1195145" cy="1575611"/>
                  </a:xfrm>
                </p:grpSpPr>
                <p:pic>
                  <p:nvPicPr>
                    <p:cNvPr id="23" name="Google Shape;1955;p122" descr="clipped result image">
                      <a:extLst>
                        <a:ext uri="{FF2B5EF4-FFF2-40B4-BE49-F238E27FC236}">
                          <a16:creationId xmlns:a16="http://schemas.microsoft.com/office/drawing/2014/main" id="{8F94692D-2FC1-07C6-4D0F-04D8CC8B3B98}"/>
                        </a:ext>
                      </a:extLst>
                    </p:cNvPr>
                    <p:cNvPicPr preferRelativeResize="0"/>
                    <p:nvPr/>
                  </p:nvPicPr>
                  <p:blipFill rotWithShape="1">
                    <a:blip r:embed="rId7">
                      <a:alphaModFix/>
                    </a:blip>
                    <a:srcRect/>
                    <a:stretch/>
                  </p:blipFill>
                  <p:spPr>
                    <a:xfrm>
                      <a:off x="24410594" y="16291734"/>
                      <a:ext cx="702410" cy="1572584"/>
                    </a:xfrm>
                    <a:prstGeom prst="rect">
                      <a:avLst/>
                    </a:prstGeom>
                    <a:noFill/>
                    <a:ln>
                      <a:noFill/>
                    </a:ln>
                  </p:spPr>
                </p:pic>
                <p:pic>
                  <p:nvPicPr>
                    <p:cNvPr id="24" name="Google Shape;1956;p122" descr="clipped result image">
                      <a:extLst>
                        <a:ext uri="{FF2B5EF4-FFF2-40B4-BE49-F238E27FC236}">
                          <a16:creationId xmlns:a16="http://schemas.microsoft.com/office/drawing/2014/main" id="{9DAFBAFE-535B-CF3A-EE63-E5B0322E19CF}"/>
                        </a:ext>
                      </a:extLst>
                    </p:cNvPr>
                    <p:cNvPicPr preferRelativeResize="0"/>
                    <p:nvPr/>
                  </p:nvPicPr>
                  <p:blipFill rotWithShape="1">
                    <a:blip r:embed="rId8">
                      <a:alphaModFix/>
                    </a:blip>
                    <a:srcRect/>
                    <a:stretch/>
                  </p:blipFill>
                  <p:spPr>
                    <a:xfrm>
                      <a:off x="23917859" y="16294761"/>
                      <a:ext cx="707651" cy="1572584"/>
                    </a:xfrm>
                    <a:prstGeom prst="rect">
                      <a:avLst/>
                    </a:prstGeom>
                    <a:noFill/>
                    <a:ln>
                      <a:noFill/>
                    </a:ln>
                  </p:spPr>
                </p:pic>
              </p:grpSp>
              <p:pic>
                <p:nvPicPr>
                  <p:cNvPr id="22" name="Google Shape;1957;p122" descr="clipped result image">
                    <a:extLst>
                      <a:ext uri="{FF2B5EF4-FFF2-40B4-BE49-F238E27FC236}">
                        <a16:creationId xmlns:a16="http://schemas.microsoft.com/office/drawing/2014/main" id="{7B1D3085-E831-4474-10A9-8E12A14B105F}"/>
                      </a:ext>
                    </a:extLst>
                  </p:cNvPr>
                  <p:cNvPicPr preferRelativeResize="0"/>
                  <p:nvPr/>
                </p:nvPicPr>
                <p:blipFill rotWithShape="1">
                  <a:blip r:embed="rId9">
                    <a:alphaModFix/>
                  </a:blip>
                  <a:srcRect/>
                  <a:stretch/>
                </p:blipFill>
                <p:spPr>
                  <a:xfrm rot="-5400000">
                    <a:off x="8798352" y="-654982"/>
                    <a:ext cx="225684" cy="434663"/>
                  </a:xfrm>
                  <a:prstGeom prst="rect">
                    <a:avLst/>
                  </a:prstGeom>
                  <a:noFill/>
                  <a:ln>
                    <a:noFill/>
                  </a:ln>
                </p:spPr>
              </p:pic>
            </p:grpSp>
            <p:pic>
              <p:nvPicPr>
                <p:cNvPr id="20" name="Google Shape;1958;p122" descr="clipped result image">
                  <a:extLst>
                    <a:ext uri="{FF2B5EF4-FFF2-40B4-BE49-F238E27FC236}">
                      <a16:creationId xmlns:a16="http://schemas.microsoft.com/office/drawing/2014/main" id="{56E8A74E-9B31-3884-7657-2F96CF2E7D9A}"/>
                    </a:ext>
                  </a:extLst>
                </p:cNvPr>
                <p:cNvPicPr preferRelativeResize="0"/>
                <p:nvPr/>
              </p:nvPicPr>
              <p:blipFill rotWithShape="1">
                <a:blip r:embed="rId10">
                  <a:alphaModFix/>
                </a:blip>
                <a:srcRect/>
                <a:stretch/>
              </p:blipFill>
              <p:spPr>
                <a:xfrm rot="-5400000">
                  <a:off x="8242704" y="-4076653"/>
                  <a:ext cx="225684" cy="434663"/>
                </a:xfrm>
                <a:prstGeom prst="rect">
                  <a:avLst/>
                </a:prstGeom>
                <a:noFill/>
                <a:ln>
                  <a:noFill/>
                </a:ln>
              </p:spPr>
            </p:pic>
          </p:grpSp>
        </p:grpSp>
        <p:grpSp>
          <p:nvGrpSpPr>
            <p:cNvPr id="5" name="Google Shape;1959;p122">
              <a:extLst>
                <a:ext uri="{FF2B5EF4-FFF2-40B4-BE49-F238E27FC236}">
                  <a16:creationId xmlns:a16="http://schemas.microsoft.com/office/drawing/2014/main" id="{0A0CBF3A-17B2-270B-879E-2A15FD026E58}"/>
                </a:ext>
              </a:extLst>
            </p:cNvPr>
            <p:cNvGrpSpPr/>
            <p:nvPr/>
          </p:nvGrpSpPr>
          <p:grpSpPr>
            <a:xfrm>
              <a:off x="7478224" y="339725"/>
              <a:ext cx="1665785" cy="846652"/>
              <a:chOff x="7412524" y="849125"/>
              <a:chExt cx="1665785" cy="846652"/>
            </a:xfrm>
          </p:grpSpPr>
          <p:sp>
            <p:nvSpPr>
              <p:cNvPr id="6" name="Google Shape;1960;p122">
                <a:extLst>
                  <a:ext uri="{FF2B5EF4-FFF2-40B4-BE49-F238E27FC236}">
                    <a16:creationId xmlns:a16="http://schemas.microsoft.com/office/drawing/2014/main" id="{1B64960E-E65F-9F3C-58DE-C8FBC8B8726A}"/>
                  </a:ext>
                </a:extLst>
              </p:cNvPr>
              <p:cNvSpPr txBox="1"/>
              <p:nvPr/>
            </p:nvSpPr>
            <p:spPr>
              <a:xfrm>
                <a:off x="7652409" y="1198977"/>
                <a:ext cx="14259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1200" b="1" u="sng">
                    <a:solidFill>
                      <a:schemeClr val="dk1"/>
                    </a:solidFill>
                  </a:rPr>
                  <a:t>H</a:t>
                </a:r>
                <a:r>
                  <a:rPr lang="en" sz="1200">
                    <a:solidFill>
                      <a:schemeClr val="dk1"/>
                    </a:solidFill>
                  </a:rPr>
                  <a:t>igh and </a:t>
                </a: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200" b="1" u="sng">
                    <a:solidFill>
                      <a:schemeClr val="dk1"/>
                    </a:solidFill>
                  </a:rPr>
                  <a:t>H</a:t>
                </a:r>
                <a:r>
                  <a:rPr lang="en" sz="1200">
                    <a:solidFill>
                      <a:schemeClr val="dk1"/>
                    </a:solidFill>
                  </a:rPr>
                  <a:t>urried</a:t>
                </a:r>
                <a:endParaRPr sz="1200"/>
              </a:p>
            </p:txBody>
          </p:sp>
          <p:sp>
            <p:nvSpPr>
              <p:cNvPr id="15" name="Google Shape;1961;p122">
                <a:extLst>
                  <a:ext uri="{FF2B5EF4-FFF2-40B4-BE49-F238E27FC236}">
                    <a16:creationId xmlns:a16="http://schemas.microsoft.com/office/drawing/2014/main" id="{DEA0E28F-1AD7-7EC9-EE7D-E703D7A70F01}"/>
                  </a:ext>
                </a:extLst>
              </p:cNvPr>
              <p:cNvSpPr txBox="1"/>
              <p:nvPr/>
            </p:nvSpPr>
            <p:spPr>
              <a:xfrm>
                <a:off x="7412524" y="849125"/>
                <a:ext cx="14784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000">
                    <a:solidFill>
                      <a:schemeClr val="dk1"/>
                    </a:solidFill>
                  </a:rPr>
                  <a:t>in</a:t>
                </a:r>
                <a:r>
                  <a:rPr lang="en" sz="2000" b="1" u="sng">
                    <a:solidFill>
                      <a:schemeClr val="dk1"/>
                    </a:solidFill>
                  </a:rPr>
                  <a:t>H</a:t>
                </a:r>
                <a:r>
                  <a:rPr lang="en" sz="2000">
                    <a:solidFill>
                      <a:schemeClr val="dk1"/>
                    </a:solidFill>
                  </a:rPr>
                  <a:t>ibition</a:t>
                </a:r>
                <a:endParaRPr sz="2000"/>
              </a:p>
            </p:txBody>
          </p:sp>
        </p:gr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496"/>
    </mc:Choice>
    <mc:Fallback xmlns="">
      <p:transition spd="slow" advTm="4496"/>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pic>
        <p:nvPicPr>
          <p:cNvPr id="1861" name="Google Shape;1861;p121"/>
          <p:cNvPicPr preferRelativeResize="0"/>
          <p:nvPr/>
        </p:nvPicPr>
        <p:blipFill rotWithShape="1">
          <a:blip r:embed="rId4">
            <a:alphaModFix amt="20000"/>
          </a:blip>
          <a:srcRect b="7842"/>
          <a:stretch/>
        </p:blipFill>
        <p:spPr>
          <a:xfrm>
            <a:off x="0" y="-9229"/>
            <a:ext cx="9144000" cy="5161966"/>
          </a:xfrm>
          <a:prstGeom prst="rect">
            <a:avLst/>
          </a:prstGeom>
          <a:noFill/>
          <a:ln>
            <a:noFill/>
          </a:ln>
        </p:spPr>
      </p:pic>
      <p:sp>
        <p:nvSpPr>
          <p:cNvPr id="1863" name="Google Shape;1863;p121"/>
          <p:cNvSpPr/>
          <p:nvPr/>
        </p:nvSpPr>
        <p:spPr>
          <a:xfrm>
            <a:off x="3476557" y="4157426"/>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121"/>
          <p:cNvSpPr/>
          <p:nvPr/>
        </p:nvSpPr>
        <p:spPr>
          <a:xfrm>
            <a:off x="5356108" y="3860207"/>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121"/>
          <p:cNvSpPr/>
          <p:nvPr/>
        </p:nvSpPr>
        <p:spPr>
          <a:xfrm>
            <a:off x="5769369" y="3408761"/>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121"/>
          <p:cNvSpPr/>
          <p:nvPr/>
        </p:nvSpPr>
        <p:spPr>
          <a:xfrm>
            <a:off x="4113067" y="4421154"/>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p121"/>
          <p:cNvSpPr/>
          <p:nvPr/>
        </p:nvSpPr>
        <p:spPr>
          <a:xfrm>
            <a:off x="2279201" y="4340602"/>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8" name="Google Shape;1868;p121"/>
          <p:cNvSpPr/>
          <p:nvPr/>
        </p:nvSpPr>
        <p:spPr>
          <a:xfrm>
            <a:off x="2018725" y="4638456"/>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p121"/>
          <p:cNvSpPr/>
          <p:nvPr/>
        </p:nvSpPr>
        <p:spPr>
          <a:xfrm>
            <a:off x="4571551" y="2849145"/>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121"/>
          <p:cNvSpPr/>
          <p:nvPr/>
        </p:nvSpPr>
        <p:spPr>
          <a:xfrm>
            <a:off x="5610651" y="1854150"/>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p121"/>
          <p:cNvSpPr/>
          <p:nvPr/>
        </p:nvSpPr>
        <p:spPr>
          <a:xfrm>
            <a:off x="4434483" y="1263275"/>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2" name="Google Shape;1872;p121"/>
          <p:cNvSpPr/>
          <p:nvPr/>
        </p:nvSpPr>
        <p:spPr>
          <a:xfrm>
            <a:off x="5259226" y="1520339"/>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p121"/>
          <p:cNvSpPr/>
          <p:nvPr/>
        </p:nvSpPr>
        <p:spPr>
          <a:xfrm>
            <a:off x="5041412" y="2418989"/>
            <a:ext cx="269100" cy="2679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p121"/>
          <p:cNvSpPr/>
          <p:nvPr/>
        </p:nvSpPr>
        <p:spPr>
          <a:xfrm>
            <a:off x="3679809" y="4818097"/>
            <a:ext cx="189000" cy="1767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2" name="Google Shape;1892;p121"/>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CYP</a:t>
            </a:r>
            <a:r>
              <a:rPr lang="en" sz="2000" b="1"/>
              <a:t>3</a:t>
            </a:r>
            <a:r>
              <a:rPr lang="en" sz="2000" b="1" i="0" u="none" strike="noStrike" cap="none">
                <a:solidFill>
                  <a:srgbClr val="000000"/>
                </a:solidFill>
                <a:latin typeface="Arial"/>
                <a:ea typeface="Arial"/>
                <a:cs typeface="Arial"/>
                <a:sym typeface="Arial"/>
              </a:rPr>
              <a:t>A</a:t>
            </a:r>
            <a:r>
              <a:rPr lang="en" sz="2000" b="1"/>
              <a:t>4</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3 A’s For </a:t>
            </a:r>
            <a:endParaRPr sz="2000"/>
          </a:p>
          <a:p>
            <a:pPr marL="0" marR="0" lvl="0" indent="0" algn="ctr" rtl="0">
              <a:lnSpc>
                <a:spcPct val="115000"/>
              </a:lnSpc>
              <a:spcBef>
                <a:spcPts val="0"/>
              </a:spcBef>
              <a:spcAft>
                <a:spcPts val="0"/>
              </a:spcAft>
              <a:buClr>
                <a:srgbClr val="000000"/>
              </a:buClr>
              <a:buSzPts val="1800"/>
              <a:buFont typeface="Arial"/>
              <a:buNone/>
            </a:pPr>
            <a:r>
              <a:rPr lang="en" sz="1800"/>
              <a:t>(fishing)</a:t>
            </a:r>
            <a:r>
              <a:rPr lang="en" sz="1800" b="0" i="0" u="none" strike="noStrike" cap="none">
                <a:solidFill>
                  <a:srgbClr val="000000"/>
                </a:solidFill>
                <a:latin typeface="Arial"/>
                <a:ea typeface="Arial"/>
                <a:cs typeface="Arial"/>
                <a:sym typeface="Arial"/>
              </a:rPr>
              <a:t>”</a:t>
            </a:r>
            <a:endParaRPr sz="1800" b="1" i="0" u="none" strike="noStrike" cap="none">
              <a:solidFill>
                <a:srgbClr val="000000"/>
              </a:solidFill>
              <a:latin typeface="Arial"/>
              <a:ea typeface="Arial"/>
              <a:cs typeface="Arial"/>
              <a:sym typeface="Arial"/>
            </a:endParaRPr>
          </a:p>
        </p:txBody>
      </p:sp>
      <p:sp>
        <p:nvSpPr>
          <p:cNvPr id="1916" name="Google Shape;1916;p121"/>
          <p:cNvSpPr txBox="1"/>
          <p:nvPr/>
        </p:nvSpPr>
        <p:spPr>
          <a:xfrm>
            <a:off x="2207725" y="3185663"/>
            <a:ext cx="1204500" cy="267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200" b="0" i="0" u="none" strike="noStrike" cap="none">
                <a:solidFill>
                  <a:srgbClr val="000000"/>
                </a:solidFill>
                <a:latin typeface="Arial"/>
                <a:ea typeface="Arial"/>
                <a:cs typeface="Arial"/>
                <a:sym typeface="Arial"/>
              </a:rPr>
              <a:t>“</a:t>
            </a:r>
            <a:r>
              <a:rPr lang="en" sz="1200"/>
              <a:t>gLove-ox”</a:t>
            </a:r>
            <a:endParaRPr sz="1200" b="1" i="0" u="none" strike="noStrike" cap="none">
              <a:solidFill>
                <a:srgbClr val="000000"/>
              </a:solidFill>
              <a:latin typeface="Arial"/>
              <a:ea typeface="Arial"/>
              <a:cs typeface="Arial"/>
              <a:sym typeface="Arial"/>
            </a:endParaRPr>
          </a:p>
        </p:txBody>
      </p:sp>
      <p:grpSp>
        <p:nvGrpSpPr>
          <p:cNvPr id="12" name="Group 11">
            <a:extLst>
              <a:ext uri="{FF2B5EF4-FFF2-40B4-BE49-F238E27FC236}">
                <a16:creationId xmlns:a16="http://schemas.microsoft.com/office/drawing/2014/main" id="{79CB8AFD-8EA4-27DC-D309-D9BB458A51D9}"/>
              </a:ext>
            </a:extLst>
          </p:cNvPr>
          <p:cNvGrpSpPr/>
          <p:nvPr/>
        </p:nvGrpSpPr>
        <p:grpSpPr>
          <a:xfrm>
            <a:off x="3090991" y="-93369"/>
            <a:ext cx="1648278" cy="4136551"/>
            <a:chOff x="3090991" y="-93369"/>
            <a:chExt cx="1648278" cy="4136551"/>
          </a:xfrm>
        </p:grpSpPr>
        <p:cxnSp>
          <p:nvCxnSpPr>
            <p:cNvPr id="1862" name="Google Shape;1862;p121"/>
            <p:cNvCxnSpPr/>
            <p:nvPr/>
          </p:nvCxnSpPr>
          <p:spPr>
            <a:xfrm rot="10800000">
              <a:off x="3891241" y="-93369"/>
              <a:ext cx="0" cy="1644000"/>
            </a:xfrm>
            <a:prstGeom prst="straightConnector1">
              <a:avLst/>
            </a:prstGeom>
            <a:noFill/>
            <a:ln w="9525" cap="flat" cmpd="sng">
              <a:solidFill>
                <a:srgbClr val="666666"/>
              </a:solidFill>
              <a:prstDash val="solid"/>
              <a:round/>
              <a:headEnd type="none" w="sm" len="sm"/>
              <a:tailEnd type="none" w="sm" len="sm"/>
            </a:ln>
          </p:spPr>
        </p:cxnSp>
        <p:grpSp>
          <p:nvGrpSpPr>
            <p:cNvPr id="1880" name="Google Shape;1880;p121"/>
            <p:cNvGrpSpPr/>
            <p:nvPr/>
          </p:nvGrpSpPr>
          <p:grpSpPr>
            <a:xfrm>
              <a:off x="3741622" y="1186194"/>
              <a:ext cx="288212" cy="250132"/>
              <a:chOff x="-7737492" y="2458472"/>
              <a:chExt cx="1344900" cy="991800"/>
            </a:xfrm>
          </p:grpSpPr>
          <p:sp>
            <p:nvSpPr>
              <p:cNvPr id="1881" name="Google Shape;1881;p121"/>
              <p:cNvSpPr/>
              <p:nvPr/>
            </p:nvSpPr>
            <p:spPr>
              <a:xfrm>
                <a:off x="-7737492" y="2458472"/>
                <a:ext cx="1344900" cy="9918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4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82" name="Google Shape;1882;p121"/>
              <p:cNvGrpSpPr/>
              <p:nvPr/>
            </p:nvGrpSpPr>
            <p:grpSpPr>
              <a:xfrm>
                <a:off x="-7378527" y="2802319"/>
                <a:ext cx="626940" cy="637685"/>
                <a:chOff x="-5210991" y="834855"/>
                <a:chExt cx="626940" cy="1009953"/>
              </a:xfrm>
            </p:grpSpPr>
            <p:grpSp>
              <p:nvGrpSpPr>
                <p:cNvPr id="1883" name="Google Shape;1883;p121"/>
                <p:cNvGrpSpPr/>
                <p:nvPr/>
              </p:nvGrpSpPr>
              <p:grpSpPr>
                <a:xfrm>
                  <a:off x="-5206439" y="1068376"/>
                  <a:ext cx="622388" cy="776432"/>
                  <a:chOff x="-4653989" y="4325926"/>
                  <a:chExt cx="622388" cy="776432"/>
                </a:xfrm>
              </p:grpSpPr>
              <p:grpSp>
                <p:nvGrpSpPr>
                  <p:cNvPr id="1884" name="Google Shape;1884;p121"/>
                  <p:cNvGrpSpPr/>
                  <p:nvPr/>
                </p:nvGrpSpPr>
                <p:grpSpPr>
                  <a:xfrm rot="-5400000">
                    <a:off x="-4614666" y="4519293"/>
                    <a:ext cx="546379" cy="619752"/>
                    <a:chOff x="8022535" y="-31997224"/>
                    <a:chExt cx="1700525" cy="2242227"/>
                  </a:xfrm>
                </p:grpSpPr>
                <p:pic>
                  <p:nvPicPr>
                    <p:cNvPr id="1885" name="Google Shape;1885;p121" descr="clipped result image"/>
                    <p:cNvPicPr preferRelativeResize="0"/>
                    <p:nvPr/>
                  </p:nvPicPr>
                  <p:blipFill rotWithShape="1">
                    <a:blip r:embed="rId5">
                      <a:alphaModFix/>
                    </a:blip>
                    <a:srcRect/>
                    <a:stretch/>
                  </p:blipFill>
                  <p:spPr>
                    <a:xfrm>
                      <a:off x="8723628" y="-31997224"/>
                      <a:ext cx="999431" cy="2237920"/>
                    </a:xfrm>
                    <a:prstGeom prst="rect">
                      <a:avLst/>
                    </a:prstGeom>
                    <a:noFill/>
                    <a:ln>
                      <a:noFill/>
                    </a:ln>
                  </p:spPr>
                </p:pic>
                <p:pic>
                  <p:nvPicPr>
                    <p:cNvPr id="1886" name="Google Shape;1886;p121" descr="clipped result image"/>
                    <p:cNvPicPr preferRelativeResize="0"/>
                    <p:nvPr/>
                  </p:nvPicPr>
                  <p:blipFill rotWithShape="1">
                    <a:blip r:embed="rId6">
                      <a:alphaModFix/>
                    </a:blip>
                    <a:srcRect/>
                    <a:stretch/>
                  </p:blipFill>
                  <p:spPr>
                    <a:xfrm>
                      <a:off x="8022535" y="-31992917"/>
                      <a:ext cx="1006890" cy="2237920"/>
                    </a:xfrm>
                    <a:prstGeom prst="rect">
                      <a:avLst/>
                    </a:prstGeom>
                    <a:noFill/>
                    <a:ln>
                      <a:noFill/>
                    </a:ln>
                  </p:spPr>
                </p:pic>
              </p:grpSp>
              <p:pic>
                <p:nvPicPr>
                  <p:cNvPr id="1887" name="Google Shape;1887;p121" descr="clipped result image"/>
                  <p:cNvPicPr preferRelativeResize="0"/>
                  <p:nvPr/>
                </p:nvPicPr>
                <p:blipFill rotWithShape="1">
                  <a:blip r:embed="rId7">
                    <a:alphaModFix/>
                  </a:blip>
                  <a:srcRect/>
                  <a:stretch/>
                </p:blipFill>
                <p:spPr>
                  <a:xfrm rot="-5400000">
                    <a:off x="-4505267" y="4177204"/>
                    <a:ext cx="321117" cy="618561"/>
                  </a:xfrm>
                  <a:prstGeom prst="rect">
                    <a:avLst/>
                  </a:prstGeom>
                  <a:noFill/>
                  <a:ln>
                    <a:noFill/>
                  </a:ln>
                </p:spPr>
              </p:pic>
            </p:grpSp>
            <p:pic>
              <p:nvPicPr>
                <p:cNvPr id="1888" name="Google Shape;1888;p121" descr="clipped result image"/>
                <p:cNvPicPr preferRelativeResize="0"/>
                <p:nvPr/>
              </p:nvPicPr>
              <p:blipFill rotWithShape="1">
                <a:blip r:embed="rId8">
                  <a:alphaModFix/>
                </a:blip>
                <a:srcRect/>
                <a:stretch/>
              </p:blipFill>
              <p:spPr>
                <a:xfrm rot="-5400000">
                  <a:off x="-5062269" y="686133"/>
                  <a:ext cx="321117" cy="618561"/>
                </a:xfrm>
                <a:prstGeom prst="rect">
                  <a:avLst/>
                </a:prstGeom>
                <a:noFill/>
                <a:ln>
                  <a:noFill/>
                </a:ln>
              </p:spPr>
            </p:pic>
          </p:grpSp>
        </p:grpSp>
        <p:grpSp>
          <p:nvGrpSpPr>
            <p:cNvPr id="1908" name="Google Shape;1908;p121"/>
            <p:cNvGrpSpPr/>
            <p:nvPr/>
          </p:nvGrpSpPr>
          <p:grpSpPr>
            <a:xfrm>
              <a:off x="3090991" y="2366991"/>
              <a:ext cx="1648278" cy="1676191"/>
              <a:chOff x="2025797" y="1687786"/>
              <a:chExt cx="1989473" cy="2023164"/>
            </a:xfrm>
          </p:grpSpPr>
          <p:pic>
            <p:nvPicPr>
              <p:cNvPr id="1909" name="Google Shape;1909;p121"/>
              <p:cNvPicPr preferRelativeResize="0"/>
              <p:nvPr/>
            </p:nvPicPr>
            <p:blipFill rotWithShape="1">
              <a:blip r:embed="rId9">
                <a:alphaModFix/>
              </a:blip>
              <a:srcRect/>
              <a:stretch/>
            </p:blipFill>
            <p:spPr>
              <a:xfrm flipH="1">
                <a:off x="2025797" y="1687786"/>
                <a:ext cx="1989473" cy="2023164"/>
              </a:xfrm>
              <a:prstGeom prst="rect">
                <a:avLst/>
              </a:prstGeom>
              <a:noFill/>
              <a:ln>
                <a:noFill/>
              </a:ln>
            </p:spPr>
          </p:pic>
          <p:pic>
            <p:nvPicPr>
              <p:cNvPr id="1910" name="Google Shape;1910;p121" descr="clipped result image"/>
              <p:cNvPicPr preferRelativeResize="0"/>
              <p:nvPr/>
            </p:nvPicPr>
            <p:blipFill rotWithShape="1">
              <a:blip r:embed="rId10">
                <a:alphaModFix/>
              </a:blip>
              <a:srcRect/>
              <a:stretch/>
            </p:blipFill>
            <p:spPr>
              <a:xfrm rot="-6363937">
                <a:off x="3181164" y="2470288"/>
                <a:ext cx="887477" cy="482330"/>
              </a:xfrm>
              <a:prstGeom prst="rect">
                <a:avLst/>
              </a:prstGeom>
              <a:noFill/>
              <a:ln>
                <a:noFill/>
              </a:ln>
              <a:effectLst>
                <a:outerShdw blurRad="57150" dist="19050" dir="5400000" algn="bl" rotWithShape="0">
                  <a:srgbClr val="000000">
                    <a:alpha val="49800"/>
                  </a:srgbClr>
                </a:outerShdw>
              </a:effectLst>
            </p:spPr>
          </p:pic>
          <p:pic>
            <p:nvPicPr>
              <p:cNvPr id="1911" name="Google Shape;1911;p121" descr="clipped result image"/>
              <p:cNvPicPr preferRelativeResize="0"/>
              <p:nvPr/>
            </p:nvPicPr>
            <p:blipFill rotWithShape="1">
              <a:blip r:embed="rId10">
                <a:alphaModFix/>
              </a:blip>
              <a:srcRect/>
              <a:stretch/>
            </p:blipFill>
            <p:spPr>
              <a:xfrm rot="-6363937">
                <a:off x="2293174" y="2470288"/>
                <a:ext cx="887477" cy="482330"/>
              </a:xfrm>
              <a:prstGeom prst="rect">
                <a:avLst/>
              </a:prstGeom>
              <a:noFill/>
              <a:ln>
                <a:noFill/>
              </a:ln>
              <a:effectLst>
                <a:outerShdw blurRad="57150" dist="19050" dir="5400000" algn="bl" rotWithShape="0">
                  <a:srgbClr val="000000">
                    <a:alpha val="49800"/>
                  </a:srgbClr>
                </a:outerShdw>
              </a:effectLst>
            </p:spPr>
          </p:pic>
          <p:pic>
            <p:nvPicPr>
              <p:cNvPr id="1912" name="Google Shape;1912;p121" descr="clipped result image"/>
              <p:cNvPicPr preferRelativeResize="0"/>
              <p:nvPr/>
            </p:nvPicPr>
            <p:blipFill rotWithShape="1">
              <a:blip r:embed="rId10">
                <a:alphaModFix/>
              </a:blip>
              <a:srcRect/>
              <a:stretch/>
            </p:blipFill>
            <p:spPr>
              <a:xfrm rot="-6363937">
                <a:off x="2040968" y="2470288"/>
                <a:ext cx="887477" cy="482330"/>
              </a:xfrm>
              <a:prstGeom prst="rect">
                <a:avLst/>
              </a:prstGeom>
              <a:noFill/>
              <a:ln>
                <a:noFill/>
              </a:ln>
              <a:effectLst>
                <a:outerShdw blurRad="57150" dist="19050" dir="5400000" algn="bl" rotWithShape="0">
                  <a:srgbClr val="000000">
                    <a:alpha val="49800"/>
                  </a:srgbClr>
                </a:outerShdw>
              </a:effectLst>
            </p:spPr>
          </p:pic>
        </p:grpSp>
        <p:cxnSp>
          <p:nvCxnSpPr>
            <p:cNvPr id="7" name="Google Shape;1947;p122">
              <a:extLst>
                <a:ext uri="{FF2B5EF4-FFF2-40B4-BE49-F238E27FC236}">
                  <a16:creationId xmlns:a16="http://schemas.microsoft.com/office/drawing/2014/main" id="{58834033-8341-B6A0-EECB-0963D305D15E}"/>
                </a:ext>
              </a:extLst>
            </p:cNvPr>
            <p:cNvCxnSpPr/>
            <p:nvPr/>
          </p:nvCxnSpPr>
          <p:spPr>
            <a:xfrm rot="10800000">
              <a:off x="4510936" y="1812096"/>
              <a:ext cx="300" cy="702900"/>
            </a:xfrm>
            <a:prstGeom prst="straightConnector1">
              <a:avLst/>
            </a:prstGeom>
            <a:noFill/>
            <a:ln w="19050" cap="flat" cmpd="sng">
              <a:solidFill>
                <a:srgbClr val="595959"/>
              </a:solidFill>
              <a:prstDash val="solid"/>
              <a:round/>
              <a:headEnd type="none" w="sm" len="sm"/>
              <a:tailEnd type="triangle" w="med" len="med"/>
            </a:ln>
          </p:spPr>
        </p:cxnSp>
        <p:cxnSp>
          <p:nvCxnSpPr>
            <p:cNvPr id="8" name="Google Shape;1948;p122">
              <a:extLst>
                <a:ext uri="{FF2B5EF4-FFF2-40B4-BE49-F238E27FC236}">
                  <a16:creationId xmlns:a16="http://schemas.microsoft.com/office/drawing/2014/main" id="{FD792442-C45E-2A39-FDE9-7FB26E8C85AC}"/>
                </a:ext>
              </a:extLst>
            </p:cNvPr>
            <p:cNvCxnSpPr/>
            <p:nvPr/>
          </p:nvCxnSpPr>
          <p:spPr>
            <a:xfrm rot="10800000">
              <a:off x="3254686" y="1812088"/>
              <a:ext cx="300" cy="702900"/>
            </a:xfrm>
            <a:prstGeom prst="straightConnector1">
              <a:avLst/>
            </a:prstGeom>
            <a:noFill/>
            <a:ln w="19050" cap="flat" cmpd="sng">
              <a:solidFill>
                <a:srgbClr val="595959"/>
              </a:solidFill>
              <a:prstDash val="solid"/>
              <a:round/>
              <a:headEnd type="none" w="sm" len="sm"/>
              <a:tailEnd type="triangle" w="med" len="med"/>
            </a:ln>
          </p:spPr>
        </p:cxnSp>
        <p:pic>
          <p:nvPicPr>
            <p:cNvPr id="9" name="Google Shape;1967;p122" descr="Resultado de imagen para fishing bob png">
              <a:extLst>
                <a:ext uri="{FF2B5EF4-FFF2-40B4-BE49-F238E27FC236}">
                  <a16:creationId xmlns:a16="http://schemas.microsoft.com/office/drawing/2014/main" id="{32B727FE-FD94-749A-4DBD-BCB5D1264D5A}"/>
                </a:ext>
              </a:extLst>
            </p:cNvPr>
            <p:cNvPicPr preferRelativeResize="0"/>
            <p:nvPr/>
          </p:nvPicPr>
          <p:blipFill rotWithShape="1">
            <a:blip r:embed="rId11">
              <a:alphaModFix/>
              <a:duotone>
                <a:prstClr val="black"/>
                <a:schemeClr val="accent5">
                  <a:tint val="45000"/>
                  <a:satMod val="400000"/>
                </a:schemeClr>
              </a:duotone>
            </a:blip>
            <a:srcRect l="24499" t="23069" r="24630" b="19343"/>
            <a:stretch/>
          </p:blipFill>
          <p:spPr>
            <a:xfrm>
              <a:off x="3311366" y="1452241"/>
              <a:ext cx="1119904" cy="1267784"/>
            </a:xfrm>
            <a:prstGeom prst="rect">
              <a:avLst/>
            </a:prstGeom>
            <a:noFill/>
            <a:ln>
              <a:noFill/>
            </a:ln>
            <a:effectLst>
              <a:outerShdw blurRad="57150" dist="19050" dir="5400000" algn="bl" rotWithShape="0">
                <a:srgbClr val="000000">
                  <a:alpha val="49410"/>
                </a:srgbClr>
              </a:outerShdw>
            </a:effectLst>
          </p:spPr>
        </p:pic>
        <p:sp>
          <p:nvSpPr>
            <p:cNvPr id="10" name="Google Shape;1968;p122">
              <a:extLst>
                <a:ext uri="{FF2B5EF4-FFF2-40B4-BE49-F238E27FC236}">
                  <a16:creationId xmlns:a16="http://schemas.microsoft.com/office/drawing/2014/main" id="{CEA83DCE-79AD-4876-187A-39560EFF0826}"/>
                </a:ext>
              </a:extLst>
            </p:cNvPr>
            <p:cNvSpPr txBox="1"/>
            <p:nvPr/>
          </p:nvSpPr>
          <p:spPr>
            <a:xfrm>
              <a:off x="3419679" y="2070626"/>
              <a:ext cx="917565" cy="29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dirty="0">
                  <a:solidFill>
                    <a:srgbClr val="FFFFFF"/>
                  </a:solidFill>
                </a:rPr>
                <a:t>Luvox</a:t>
              </a:r>
              <a:endParaRPr i="0" u="none" strike="noStrike" cap="none" dirty="0">
                <a:solidFill>
                  <a:srgbClr val="FFFFFF"/>
                </a:solidFill>
              </a:endParaRPr>
            </a:p>
            <a:p>
              <a:pPr marL="0" marR="0" lvl="0" indent="0" algn="l" rtl="0">
                <a:lnSpc>
                  <a:spcPct val="100000"/>
                </a:lnSpc>
                <a:spcBef>
                  <a:spcPts val="0"/>
                </a:spcBef>
                <a:spcAft>
                  <a:spcPts val="0"/>
                </a:spcAft>
                <a:buClr>
                  <a:srgbClr val="000000"/>
                </a:buClr>
                <a:buSzPts val="800"/>
                <a:buFont typeface="Arial"/>
                <a:buNone/>
              </a:pPr>
              <a:endParaRPr sz="700" b="0" i="0" u="none" strike="noStrike" cap="none" dirty="0">
                <a:solidFill>
                  <a:srgbClr val="000000"/>
                </a:solidFill>
                <a:latin typeface="Arial"/>
                <a:ea typeface="Arial"/>
                <a:cs typeface="Arial"/>
                <a:sym typeface="Arial"/>
              </a:endParaRPr>
            </a:p>
          </p:txBody>
        </p:sp>
        <p:sp>
          <p:nvSpPr>
            <p:cNvPr id="11" name="Google Shape;1969;p122">
              <a:extLst>
                <a:ext uri="{FF2B5EF4-FFF2-40B4-BE49-F238E27FC236}">
                  <a16:creationId xmlns:a16="http://schemas.microsoft.com/office/drawing/2014/main" id="{137E5AF1-73C1-85F7-EC96-0D9780FF09F6}"/>
                </a:ext>
              </a:extLst>
            </p:cNvPr>
            <p:cNvSpPr txBox="1"/>
            <p:nvPr/>
          </p:nvSpPr>
          <p:spPr>
            <a:xfrm>
              <a:off x="3306120" y="1865484"/>
              <a:ext cx="1172590" cy="13444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200" dirty="0"/>
                <a:t>Fluvoxamine</a:t>
              </a:r>
              <a:endParaRPr sz="1200" i="0" u="none" strike="noStrike" cap="none" dirty="0">
                <a:solidFill>
                  <a:srgbClr val="000000"/>
                </a:solidFill>
              </a:endParaRPr>
            </a:p>
          </p:txBody>
        </p:sp>
      </p:grpSp>
      <p:sp>
        <p:nvSpPr>
          <p:cNvPr id="13" name="Google Shape;1890;p121">
            <a:extLst>
              <a:ext uri="{FF2B5EF4-FFF2-40B4-BE49-F238E27FC236}">
                <a16:creationId xmlns:a16="http://schemas.microsoft.com/office/drawing/2014/main" id="{E5379688-01ED-F1FC-8FBF-2B002F5DF9F2}"/>
              </a:ext>
            </a:extLst>
          </p:cNvPr>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91;p121">
            <a:extLst>
              <a:ext uri="{FF2B5EF4-FFF2-40B4-BE49-F238E27FC236}">
                <a16:creationId xmlns:a16="http://schemas.microsoft.com/office/drawing/2014/main" id="{52BBCBA9-FB7A-3723-6E34-A46AF31BE832}"/>
              </a:ext>
            </a:extLst>
          </p:cNvPr>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dirty="0">
                <a:solidFill>
                  <a:schemeClr val="lt1"/>
                </a:solidFill>
              </a:rPr>
              <a:t>Interaction mnemonics</a:t>
            </a:r>
            <a:endParaRPr sz="3500" dirty="0">
              <a:solidFill>
                <a:schemeClr val="lt1"/>
              </a:solidFill>
            </a:endParaRPr>
          </a:p>
        </p:txBody>
      </p:sp>
      <p:grpSp>
        <p:nvGrpSpPr>
          <p:cNvPr id="3" name="Google Shape;1949;p122">
            <a:extLst>
              <a:ext uri="{FF2B5EF4-FFF2-40B4-BE49-F238E27FC236}">
                <a16:creationId xmlns:a16="http://schemas.microsoft.com/office/drawing/2014/main" id="{A9E9C834-9DBD-E58F-7D2E-753C93EF8D23}"/>
              </a:ext>
            </a:extLst>
          </p:cNvPr>
          <p:cNvGrpSpPr/>
          <p:nvPr/>
        </p:nvGrpSpPr>
        <p:grpSpPr>
          <a:xfrm>
            <a:off x="6485570" y="1373875"/>
            <a:ext cx="2582240" cy="846652"/>
            <a:chOff x="6561770" y="339725"/>
            <a:chExt cx="2582240" cy="846652"/>
          </a:xfrm>
        </p:grpSpPr>
        <p:grpSp>
          <p:nvGrpSpPr>
            <p:cNvPr id="4" name="Google Shape;1950;p122">
              <a:extLst>
                <a:ext uri="{FF2B5EF4-FFF2-40B4-BE49-F238E27FC236}">
                  <a16:creationId xmlns:a16="http://schemas.microsoft.com/office/drawing/2014/main" id="{47EC31FC-C859-DE18-3800-0E316EC701A1}"/>
                </a:ext>
              </a:extLst>
            </p:cNvPr>
            <p:cNvGrpSpPr/>
            <p:nvPr/>
          </p:nvGrpSpPr>
          <p:grpSpPr>
            <a:xfrm>
              <a:off x="6561770" y="403455"/>
              <a:ext cx="860517" cy="719201"/>
              <a:chOff x="5718434" y="-474491"/>
              <a:chExt cx="945000" cy="696900"/>
            </a:xfrm>
          </p:grpSpPr>
          <p:sp>
            <p:nvSpPr>
              <p:cNvPr id="17" name="Google Shape;1951;p122">
                <a:extLst>
                  <a:ext uri="{FF2B5EF4-FFF2-40B4-BE49-F238E27FC236}">
                    <a16:creationId xmlns:a16="http://schemas.microsoft.com/office/drawing/2014/main" id="{661A6044-5E68-B7F1-B9AE-EACF02BB0483}"/>
                  </a:ext>
                </a:extLst>
              </p:cNvPr>
              <p:cNvSpPr/>
              <p:nvPr/>
            </p:nvSpPr>
            <p:spPr>
              <a:xfrm>
                <a:off x="5718434" y="-474491"/>
                <a:ext cx="945000" cy="696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 name="Google Shape;1952;p122">
                <a:extLst>
                  <a:ext uri="{FF2B5EF4-FFF2-40B4-BE49-F238E27FC236}">
                    <a16:creationId xmlns:a16="http://schemas.microsoft.com/office/drawing/2014/main" id="{21111A9F-027A-E862-699D-A479B141C0FE}"/>
                  </a:ext>
                </a:extLst>
              </p:cNvPr>
              <p:cNvGrpSpPr/>
              <p:nvPr/>
            </p:nvGrpSpPr>
            <p:grpSpPr>
              <a:xfrm>
                <a:off x="5970678" y="-232833"/>
                <a:ext cx="440550" cy="448171"/>
                <a:chOff x="8138215" y="-3972164"/>
                <a:chExt cx="440550" cy="709805"/>
              </a:xfrm>
            </p:grpSpPr>
            <p:grpSp>
              <p:nvGrpSpPr>
                <p:cNvPr id="19" name="Google Shape;1953;p122">
                  <a:extLst>
                    <a:ext uri="{FF2B5EF4-FFF2-40B4-BE49-F238E27FC236}">
                      <a16:creationId xmlns:a16="http://schemas.microsoft.com/office/drawing/2014/main" id="{CD07E672-D5E0-994B-BFAD-3BF0615015B7}"/>
                    </a:ext>
                  </a:extLst>
                </p:cNvPr>
                <p:cNvGrpSpPr/>
                <p:nvPr/>
              </p:nvGrpSpPr>
              <p:grpSpPr>
                <a:xfrm>
                  <a:off x="8141413" y="-3808043"/>
                  <a:ext cx="437351" cy="545684"/>
                  <a:chOff x="8693863" y="-550493"/>
                  <a:chExt cx="437351" cy="545684"/>
                </a:xfrm>
              </p:grpSpPr>
              <p:grpSp>
                <p:nvGrpSpPr>
                  <p:cNvPr id="21" name="Google Shape;1954;p122">
                    <a:extLst>
                      <a:ext uri="{FF2B5EF4-FFF2-40B4-BE49-F238E27FC236}">
                        <a16:creationId xmlns:a16="http://schemas.microsoft.com/office/drawing/2014/main" id="{7ADA7DFD-2B23-A9C0-B35D-B21504BEC471}"/>
                      </a:ext>
                    </a:extLst>
                  </p:cNvPr>
                  <p:cNvGrpSpPr/>
                  <p:nvPr/>
                </p:nvGrpSpPr>
                <p:grpSpPr>
                  <a:xfrm rot="-5400000">
                    <a:off x="8721465" y="-414558"/>
                    <a:ext cx="384000" cy="435499"/>
                    <a:chOff x="23917859" y="16291734"/>
                    <a:chExt cx="1195145" cy="1575611"/>
                  </a:xfrm>
                </p:grpSpPr>
                <p:pic>
                  <p:nvPicPr>
                    <p:cNvPr id="23" name="Google Shape;1955;p122" descr="clipped result image">
                      <a:extLst>
                        <a:ext uri="{FF2B5EF4-FFF2-40B4-BE49-F238E27FC236}">
                          <a16:creationId xmlns:a16="http://schemas.microsoft.com/office/drawing/2014/main" id="{8F94692D-2FC1-07C6-4D0F-04D8CC8B3B98}"/>
                        </a:ext>
                      </a:extLst>
                    </p:cNvPr>
                    <p:cNvPicPr preferRelativeResize="0"/>
                    <p:nvPr/>
                  </p:nvPicPr>
                  <p:blipFill rotWithShape="1">
                    <a:blip r:embed="rId5">
                      <a:alphaModFix/>
                    </a:blip>
                    <a:srcRect/>
                    <a:stretch/>
                  </p:blipFill>
                  <p:spPr>
                    <a:xfrm>
                      <a:off x="24410594" y="16291734"/>
                      <a:ext cx="702410" cy="1572584"/>
                    </a:xfrm>
                    <a:prstGeom prst="rect">
                      <a:avLst/>
                    </a:prstGeom>
                    <a:noFill/>
                    <a:ln>
                      <a:noFill/>
                    </a:ln>
                  </p:spPr>
                </p:pic>
                <p:pic>
                  <p:nvPicPr>
                    <p:cNvPr id="24" name="Google Shape;1956;p122" descr="clipped result image">
                      <a:extLst>
                        <a:ext uri="{FF2B5EF4-FFF2-40B4-BE49-F238E27FC236}">
                          <a16:creationId xmlns:a16="http://schemas.microsoft.com/office/drawing/2014/main" id="{9DAFBAFE-535B-CF3A-EE63-E5B0322E19CF}"/>
                        </a:ext>
                      </a:extLst>
                    </p:cNvPr>
                    <p:cNvPicPr preferRelativeResize="0"/>
                    <p:nvPr/>
                  </p:nvPicPr>
                  <p:blipFill rotWithShape="1">
                    <a:blip r:embed="rId6">
                      <a:alphaModFix/>
                    </a:blip>
                    <a:srcRect/>
                    <a:stretch/>
                  </p:blipFill>
                  <p:spPr>
                    <a:xfrm>
                      <a:off x="23917859" y="16294761"/>
                      <a:ext cx="707651" cy="1572584"/>
                    </a:xfrm>
                    <a:prstGeom prst="rect">
                      <a:avLst/>
                    </a:prstGeom>
                    <a:noFill/>
                    <a:ln>
                      <a:noFill/>
                    </a:ln>
                  </p:spPr>
                </p:pic>
              </p:grpSp>
              <p:pic>
                <p:nvPicPr>
                  <p:cNvPr id="22" name="Google Shape;1957;p122" descr="clipped result image">
                    <a:extLst>
                      <a:ext uri="{FF2B5EF4-FFF2-40B4-BE49-F238E27FC236}">
                        <a16:creationId xmlns:a16="http://schemas.microsoft.com/office/drawing/2014/main" id="{7B1D3085-E831-4474-10A9-8E12A14B105F}"/>
                      </a:ext>
                    </a:extLst>
                  </p:cNvPr>
                  <p:cNvPicPr preferRelativeResize="0"/>
                  <p:nvPr/>
                </p:nvPicPr>
                <p:blipFill rotWithShape="1">
                  <a:blip r:embed="rId7">
                    <a:alphaModFix/>
                  </a:blip>
                  <a:srcRect/>
                  <a:stretch/>
                </p:blipFill>
                <p:spPr>
                  <a:xfrm rot="-5400000">
                    <a:off x="8798352" y="-654982"/>
                    <a:ext cx="225684" cy="434663"/>
                  </a:xfrm>
                  <a:prstGeom prst="rect">
                    <a:avLst/>
                  </a:prstGeom>
                  <a:noFill/>
                  <a:ln>
                    <a:noFill/>
                  </a:ln>
                </p:spPr>
              </p:pic>
            </p:grpSp>
            <p:pic>
              <p:nvPicPr>
                <p:cNvPr id="20" name="Google Shape;1958;p122" descr="clipped result image">
                  <a:extLst>
                    <a:ext uri="{FF2B5EF4-FFF2-40B4-BE49-F238E27FC236}">
                      <a16:creationId xmlns:a16="http://schemas.microsoft.com/office/drawing/2014/main" id="{56E8A74E-9B31-3884-7657-2F96CF2E7D9A}"/>
                    </a:ext>
                  </a:extLst>
                </p:cNvPr>
                <p:cNvPicPr preferRelativeResize="0"/>
                <p:nvPr/>
              </p:nvPicPr>
              <p:blipFill rotWithShape="1">
                <a:blip r:embed="rId8">
                  <a:alphaModFix/>
                </a:blip>
                <a:srcRect/>
                <a:stretch/>
              </p:blipFill>
              <p:spPr>
                <a:xfrm rot="-5400000">
                  <a:off x="8242704" y="-4076653"/>
                  <a:ext cx="225684" cy="434663"/>
                </a:xfrm>
                <a:prstGeom prst="rect">
                  <a:avLst/>
                </a:prstGeom>
                <a:noFill/>
                <a:ln>
                  <a:noFill/>
                </a:ln>
              </p:spPr>
            </p:pic>
          </p:grpSp>
        </p:grpSp>
        <p:grpSp>
          <p:nvGrpSpPr>
            <p:cNvPr id="5" name="Google Shape;1959;p122">
              <a:extLst>
                <a:ext uri="{FF2B5EF4-FFF2-40B4-BE49-F238E27FC236}">
                  <a16:creationId xmlns:a16="http://schemas.microsoft.com/office/drawing/2014/main" id="{0A0CBF3A-17B2-270B-879E-2A15FD026E58}"/>
                </a:ext>
              </a:extLst>
            </p:cNvPr>
            <p:cNvGrpSpPr/>
            <p:nvPr/>
          </p:nvGrpSpPr>
          <p:grpSpPr>
            <a:xfrm>
              <a:off x="7478224" y="339725"/>
              <a:ext cx="1665785" cy="846652"/>
              <a:chOff x="7412524" y="849125"/>
              <a:chExt cx="1665785" cy="846652"/>
            </a:xfrm>
          </p:grpSpPr>
          <p:sp>
            <p:nvSpPr>
              <p:cNvPr id="6" name="Google Shape;1960;p122">
                <a:extLst>
                  <a:ext uri="{FF2B5EF4-FFF2-40B4-BE49-F238E27FC236}">
                    <a16:creationId xmlns:a16="http://schemas.microsoft.com/office/drawing/2014/main" id="{1B64960E-E65F-9F3C-58DE-C8FBC8B8726A}"/>
                  </a:ext>
                </a:extLst>
              </p:cNvPr>
              <p:cNvSpPr txBox="1"/>
              <p:nvPr/>
            </p:nvSpPr>
            <p:spPr>
              <a:xfrm>
                <a:off x="7652409" y="1198977"/>
                <a:ext cx="14259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1200" b="1" u="sng">
                    <a:solidFill>
                      <a:schemeClr val="dk1"/>
                    </a:solidFill>
                  </a:rPr>
                  <a:t>H</a:t>
                </a:r>
                <a:r>
                  <a:rPr lang="en" sz="1200">
                    <a:solidFill>
                      <a:schemeClr val="dk1"/>
                    </a:solidFill>
                  </a:rPr>
                  <a:t>igh and </a:t>
                </a: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200" b="1" u="sng">
                    <a:solidFill>
                      <a:schemeClr val="dk1"/>
                    </a:solidFill>
                  </a:rPr>
                  <a:t>H</a:t>
                </a:r>
                <a:r>
                  <a:rPr lang="en" sz="1200">
                    <a:solidFill>
                      <a:schemeClr val="dk1"/>
                    </a:solidFill>
                  </a:rPr>
                  <a:t>urried</a:t>
                </a:r>
                <a:endParaRPr sz="1200"/>
              </a:p>
            </p:txBody>
          </p:sp>
          <p:sp>
            <p:nvSpPr>
              <p:cNvPr id="15" name="Google Shape;1961;p122">
                <a:extLst>
                  <a:ext uri="{FF2B5EF4-FFF2-40B4-BE49-F238E27FC236}">
                    <a16:creationId xmlns:a16="http://schemas.microsoft.com/office/drawing/2014/main" id="{DEA0E28F-1AD7-7EC9-EE7D-E703D7A70F01}"/>
                  </a:ext>
                </a:extLst>
              </p:cNvPr>
              <p:cNvSpPr txBox="1"/>
              <p:nvPr/>
            </p:nvSpPr>
            <p:spPr>
              <a:xfrm>
                <a:off x="7412524" y="849125"/>
                <a:ext cx="14784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000">
                    <a:solidFill>
                      <a:schemeClr val="dk1"/>
                    </a:solidFill>
                  </a:rPr>
                  <a:t>in</a:t>
                </a:r>
                <a:r>
                  <a:rPr lang="en" sz="2000" b="1" u="sng">
                    <a:solidFill>
                      <a:schemeClr val="dk1"/>
                    </a:solidFill>
                  </a:rPr>
                  <a:t>H</a:t>
                </a:r>
                <a:r>
                  <a:rPr lang="en" sz="2000">
                    <a:solidFill>
                      <a:schemeClr val="dk1"/>
                    </a:solidFill>
                  </a:rPr>
                  <a:t>ibition</a:t>
                </a:r>
                <a:endParaRPr sz="2000"/>
              </a:p>
            </p:txBody>
          </p:sp>
        </p:grpSp>
      </p:grpSp>
      <p:grpSp>
        <p:nvGrpSpPr>
          <p:cNvPr id="16" name="Google Shape;3245;p178">
            <a:extLst>
              <a:ext uri="{FF2B5EF4-FFF2-40B4-BE49-F238E27FC236}">
                <a16:creationId xmlns:a16="http://schemas.microsoft.com/office/drawing/2014/main" id="{C90DF0F6-8471-E37F-A883-2ECAD9413E2F}"/>
              </a:ext>
            </a:extLst>
          </p:cNvPr>
          <p:cNvGrpSpPr/>
          <p:nvPr/>
        </p:nvGrpSpPr>
        <p:grpSpPr>
          <a:xfrm rot="2911330">
            <a:off x="4221660" y="3135319"/>
            <a:ext cx="1900000" cy="1664169"/>
            <a:chOff x="6590223" y="3176875"/>
            <a:chExt cx="2007200" cy="1637450"/>
          </a:xfrm>
        </p:grpSpPr>
        <p:pic>
          <p:nvPicPr>
            <p:cNvPr id="25" name="Google Shape;3246;p178" descr="clipped result image">
              <a:extLst>
                <a:ext uri="{FF2B5EF4-FFF2-40B4-BE49-F238E27FC236}">
                  <a16:creationId xmlns:a16="http://schemas.microsoft.com/office/drawing/2014/main" id="{04E64769-7CA4-EA4C-BE7E-ABF0444E0FD1}"/>
                </a:ext>
              </a:extLst>
            </p:cNvPr>
            <p:cNvPicPr preferRelativeResize="0"/>
            <p:nvPr/>
          </p:nvPicPr>
          <p:blipFill rotWithShape="1">
            <a:blip r:embed="rId12">
              <a:alphaModFix/>
            </a:blip>
            <a:srcRect l="19393"/>
            <a:stretch/>
          </p:blipFill>
          <p:spPr>
            <a:xfrm>
              <a:off x="6957922" y="3176875"/>
              <a:ext cx="1639501" cy="1637450"/>
            </a:xfrm>
            <a:prstGeom prst="rect">
              <a:avLst/>
            </a:prstGeom>
            <a:noFill/>
            <a:ln>
              <a:noFill/>
            </a:ln>
          </p:spPr>
        </p:pic>
        <p:pic>
          <p:nvPicPr>
            <p:cNvPr id="26" name="Google Shape;3247;p178" descr="clipped result image">
              <a:extLst>
                <a:ext uri="{FF2B5EF4-FFF2-40B4-BE49-F238E27FC236}">
                  <a16:creationId xmlns:a16="http://schemas.microsoft.com/office/drawing/2014/main" id="{6F047D01-D383-4B19-8733-69927F01CCA2}"/>
                </a:ext>
              </a:extLst>
            </p:cNvPr>
            <p:cNvPicPr preferRelativeResize="0"/>
            <p:nvPr/>
          </p:nvPicPr>
          <p:blipFill rotWithShape="1">
            <a:blip r:embed="rId13">
              <a:alphaModFix/>
            </a:blip>
            <a:srcRect/>
            <a:stretch/>
          </p:blipFill>
          <p:spPr>
            <a:xfrm rot="159458" flipH="1">
              <a:off x="6614760" y="3522948"/>
              <a:ext cx="759989" cy="1015113"/>
            </a:xfrm>
            <a:prstGeom prst="rect">
              <a:avLst/>
            </a:prstGeom>
            <a:noFill/>
            <a:ln>
              <a:noFill/>
            </a:ln>
          </p:spPr>
        </p:pic>
      </p:grpSp>
    </p:spTree>
    <p:custDataLst>
      <p:tags r:id="rId1"/>
    </p:custDataLst>
    <p:extLst>
      <p:ext uri="{BB962C8B-B14F-4D97-AF65-F5344CB8AC3E}">
        <p14:creationId xmlns:p14="http://schemas.microsoft.com/office/powerpoint/2010/main" val="3773787477"/>
      </p:ext>
    </p:extLst>
  </p:cSld>
  <p:clrMapOvr>
    <a:masterClrMapping/>
  </p:clrMapOvr>
  <mc:AlternateContent xmlns:mc="http://schemas.openxmlformats.org/markup-compatibility/2006" xmlns:p14="http://schemas.microsoft.com/office/powerpoint/2010/main">
    <mc:Choice Requires="p14">
      <p:transition spd="slow" p14:dur="2000" advTm="4496"/>
    </mc:Choice>
    <mc:Fallback xmlns="">
      <p:transition spd="slow" advTm="449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9"/>
          <p:cNvPicPr preferRelativeResize="0"/>
          <p:nvPr/>
        </p:nvPicPr>
        <p:blipFill>
          <a:blip r:embed="rId3">
            <a:alphaModFix/>
          </a:blip>
          <a:stretch>
            <a:fillRect/>
          </a:stretch>
        </p:blipFill>
        <p:spPr>
          <a:xfrm>
            <a:off x="480425" y="896447"/>
            <a:ext cx="6287350" cy="3661475"/>
          </a:xfrm>
          <a:prstGeom prst="rect">
            <a:avLst/>
          </a:prstGeom>
          <a:noFill/>
          <a:ln>
            <a:noFill/>
          </a:ln>
        </p:spPr>
      </p:pic>
      <p:sp>
        <p:nvSpPr>
          <p:cNvPr id="200" name="Google Shape;200;p29"/>
          <p:cNvSpPr txBox="1"/>
          <p:nvPr/>
        </p:nvSpPr>
        <p:spPr>
          <a:xfrm>
            <a:off x="480425" y="239650"/>
            <a:ext cx="7757700" cy="5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50">
                <a:solidFill>
                  <a:srgbClr val="282828"/>
                </a:solidFill>
                <a:highlight>
                  <a:srgbClr val="FFFFFF"/>
                </a:highlight>
                <a:latin typeface="Georgia"/>
                <a:ea typeface="Georgia"/>
                <a:cs typeface="Georgia"/>
                <a:sym typeface="Georgia"/>
              </a:rPr>
              <a:t>Intercellular transmission of pathological amyloid-β (Aβ) and tau proteins.</a:t>
            </a:r>
            <a:r>
              <a:rPr lang="en" sz="850">
                <a:solidFill>
                  <a:srgbClr val="282828"/>
                </a:solidFill>
                <a:highlight>
                  <a:srgbClr val="FFFFFF"/>
                </a:highlight>
                <a:latin typeface="Georgia"/>
                <a:ea typeface="Georgia"/>
                <a:cs typeface="Georgia"/>
                <a:sym typeface="Georgia"/>
              </a:rPr>
              <a:t> </a:t>
            </a:r>
            <a:endParaRPr sz="850">
              <a:solidFill>
                <a:srgbClr val="282828"/>
              </a:solidFill>
              <a:highlight>
                <a:srgbClr val="FFFFFF"/>
              </a:highlight>
              <a:latin typeface="Georgia"/>
              <a:ea typeface="Georgia"/>
              <a:cs typeface="Georgia"/>
              <a:sym typeface="Georgia"/>
            </a:endParaRPr>
          </a:p>
          <a:p>
            <a:pPr marL="0" lvl="0" indent="0" algn="l" rtl="0">
              <a:spcBef>
                <a:spcPts val="0"/>
              </a:spcBef>
              <a:spcAft>
                <a:spcPts val="0"/>
              </a:spcAft>
              <a:buNone/>
            </a:pPr>
            <a:endParaRPr sz="1200"/>
          </a:p>
        </p:txBody>
      </p:sp>
      <p:sp>
        <p:nvSpPr>
          <p:cNvPr id="201" name="Google Shape;201;p29"/>
          <p:cNvSpPr txBox="1"/>
          <p:nvPr/>
        </p:nvSpPr>
        <p:spPr>
          <a:xfrm rot="727616">
            <a:off x="8043380" y="2435452"/>
            <a:ext cx="1790762" cy="4464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p>
        </p:txBody>
      </p:sp>
      <p:sp>
        <p:nvSpPr>
          <p:cNvPr id="202" name="Google Shape;202;p29"/>
          <p:cNvSpPr/>
          <p:nvPr/>
        </p:nvSpPr>
        <p:spPr>
          <a:xfrm>
            <a:off x="374450" y="4465225"/>
            <a:ext cx="3949500" cy="367500"/>
          </a:xfrm>
          <a:prstGeom prst="wedgeRectCallout">
            <a:avLst>
              <a:gd name="adj1" fmla="val 34973"/>
              <a:gd name="adj2" fmla="val -230714"/>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282828"/>
                </a:solidFill>
                <a:latin typeface="Georgia"/>
                <a:ea typeface="Georgia"/>
                <a:cs typeface="Georgia"/>
                <a:sym typeface="Georgia"/>
              </a:rPr>
              <a:t>(4) can be transferred </a:t>
            </a:r>
            <a:r>
              <a:rPr lang="en" sz="1350" i="1">
                <a:solidFill>
                  <a:srgbClr val="282828"/>
                </a:solidFill>
              </a:rPr>
              <a:t>via</a:t>
            </a:r>
            <a:r>
              <a:rPr lang="en" sz="1350">
                <a:solidFill>
                  <a:srgbClr val="282828"/>
                </a:solidFill>
                <a:latin typeface="Georgia"/>
                <a:ea typeface="Georgia"/>
                <a:cs typeface="Georgia"/>
                <a:sym typeface="Georgia"/>
              </a:rPr>
              <a:t> tunneling nanotubes.</a:t>
            </a:r>
            <a:endParaRPr/>
          </a:p>
        </p:txBody>
      </p:sp>
      <p:sp>
        <p:nvSpPr>
          <p:cNvPr id="203" name="Google Shape;203;p29"/>
          <p:cNvSpPr txBox="1"/>
          <p:nvPr/>
        </p:nvSpPr>
        <p:spPr>
          <a:xfrm>
            <a:off x="6977425" y="404100"/>
            <a:ext cx="2034300" cy="421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222222"/>
                </a:solidFill>
                <a:highlight>
                  <a:srgbClr val="FFFFFF"/>
                </a:highlight>
              </a:rPr>
              <a:t>Alzheimer’s dementia is caused by plaques and tangles:</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r>
              <a:rPr lang="en" sz="1900">
                <a:solidFill>
                  <a:srgbClr val="222222"/>
                </a:solidFill>
                <a:highlight>
                  <a:srgbClr val="FFFF00"/>
                </a:highlight>
              </a:rPr>
              <a:t>β-amyloid (Aβ) plaques</a:t>
            </a:r>
            <a:r>
              <a:rPr lang="en" sz="1900">
                <a:solidFill>
                  <a:srgbClr val="222222"/>
                </a:solidFill>
                <a:highlight>
                  <a:schemeClr val="lt1"/>
                </a:highlight>
              </a:rPr>
              <a:t> </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r>
              <a:rPr lang="en" sz="1900">
                <a:solidFill>
                  <a:srgbClr val="222222"/>
                </a:solidFill>
                <a:highlight>
                  <a:srgbClr val="FF00FF"/>
                </a:highlight>
              </a:rPr>
              <a:t>neurofibrillary tangles (NFTs) composed of tau protein</a:t>
            </a:r>
            <a:endParaRPr sz="2000">
              <a:solidFill>
                <a:schemeClr val="dk1"/>
              </a:solidFill>
              <a:highlight>
                <a:srgbClr val="FF00FF"/>
              </a:highlight>
            </a:endParaRPr>
          </a:p>
          <a:p>
            <a:pPr marL="0" lvl="0" indent="0" algn="l" rtl="0">
              <a:spcBef>
                <a:spcPts val="0"/>
              </a:spcBef>
              <a:spcAft>
                <a:spcPts val="0"/>
              </a:spcAft>
              <a:buNone/>
            </a:pPr>
            <a:endParaRPr sz="1500">
              <a:solidFill>
                <a:srgbClr val="222222"/>
              </a:solidFill>
              <a:highlight>
                <a:srgbClr val="FFFFFF"/>
              </a:highlight>
            </a:endParaRPr>
          </a:p>
        </p:txBody>
      </p:sp>
      <p:sp>
        <p:nvSpPr>
          <p:cNvPr id="204" name="Google Shape;204;p29"/>
          <p:cNvSpPr txBox="1"/>
          <p:nvPr/>
        </p:nvSpPr>
        <p:spPr>
          <a:xfrm>
            <a:off x="297450" y="4832725"/>
            <a:ext cx="8549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222222"/>
                </a:solidFill>
                <a:highlight>
                  <a:srgbClr val="FFFFFF"/>
                </a:highlight>
              </a:rPr>
              <a:t>d ‘Errico, P., &amp; Meyer-Luehmann, M. (2020). Mechanisms of pathogenic tau and Aβ protein spreading in Alzheimer’s disease. </a:t>
            </a:r>
            <a:r>
              <a:rPr lang="en" sz="800" i="1">
                <a:solidFill>
                  <a:srgbClr val="222222"/>
                </a:solidFill>
                <a:highlight>
                  <a:srgbClr val="FFFFFF"/>
                </a:highlight>
              </a:rPr>
              <a:t>Frontiers in aging neuroscience</a:t>
            </a:r>
            <a:r>
              <a:rPr lang="en" sz="800">
                <a:solidFill>
                  <a:srgbClr val="222222"/>
                </a:solidFill>
                <a:highlight>
                  <a:srgbClr val="FFFFFF"/>
                </a:highlight>
              </a:rPr>
              <a:t>, </a:t>
            </a:r>
            <a:r>
              <a:rPr lang="en" sz="800" i="1">
                <a:solidFill>
                  <a:srgbClr val="222222"/>
                </a:solidFill>
                <a:highlight>
                  <a:srgbClr val="FFFFFF"/>
                </a:highlight>
              </a:rPr>
              <a:t>12</a:t>
            </a:r>
            <a:r>
              <a:rPr lang="en" sz="800">
                <a:solidFill>
                  <a:srgbClr val="222222"/>
                </a:solidFill>
                <a:highlight>
                  <a:srgbClr val="FFFFFF"/>
                </a:highlight>
              </a:rPr>
              <a:t>, 265.</a:t>
            </a:r>
            <a:endParaRPr sz="800"/>
          </a:p>
        </p:txBody>
      </p:sp>
      <p:sp>
        <p:nvSpPr>
          <p:cNvPr id="205" name="Google Shape;205;p29"/>
          <p:cNvSpPr/>
          <p:nvPr/>
        </p:nvSpPr>
        <p:spPr>
          <a:xfrm>
            <a:off x="1215225" y="1896575"/>
            <a:ext cx="625800" cy="625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9"/>
          <p:cNvSpPr/>
          <p:nvPr/>
        </p:nvSpPr>
        <p:spPr>
          <a:xfrm>
            <a:off x="2519275" y="1038650"/>
            <a:ext cx="625800" cy="625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9"/>
          <p:cNvSpPr/>
          <p:nvPr/>
        </p:nvSpPr>
        <p:spPr>
          <a:xfrm>
            <a:off x="5462425" y="2345800"/>
            <a:ext cx="625800" cy="625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9"/>
          <p:cNvSpPr/>
          <p:nvPr/>
        </p:nvSpPr>
        <p:spPr>
          <a:xfrm>
            <a:off x="6151825" y="2770700"/>
            <a:ext cx="464400" cy="464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9"/>
          <p:cNvSpPr/>
          <p:nvPr/>
        </p:nvSpPr>
        <p:spPr>
          <a:xfrm>
            <a:off x="5832025" y="3501500"/>
            <a:ext cx="784200" cy="370200"/>
          </a:xfrm>
          <a:prstGeom prst="ellipse">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9"/>
          <p:cNvSpPr/>
          <p:nvPr/>
        </p:nvSpPr>
        <p:spPr>
          <a:xfrm>
            <a:off x="678400" y="3065050"/>
            <a:ext cx="784200" cy="370200"/>
          </a:xfrm>
          <a:prstGeom prst="ellipse">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pic>
        <p:nvPicPr>
          <p:cNvPr id="1976" name="Google Shape;1976;p123"/>
          <p:cNvPicPr preferRelativeResize="0"/>
          <p:nvPr/>
        </p:nvPicPr>
        <p:blipFill rotWithShape="1">
          <a:blip r:embed="rId4">
            <a:alphaModFix amt="20000"/>
          </a:blip>
          <a:srcRect b="7842"/>
          <a:stretch/>
        </p:blipFill>
        <p:spPr>
          <a:xfrm>
            <a:off x="0" y="-9229"/>
            <a:ext cx="9144000" cy="5161966"/>
          </a:xfrm>
          <a:prstGeom prst="rect">
            <a:avLst/>
          </a:prstGeom>
          <a:noFill/>
          <a:ln>
            <a:noFill/>
          </a:ln>
        </p:spPr>
      </p:pic>
      <p:sp>
        <p:nvSpPr>
          <p:cNvPr id="1977" name="Google Shape;1977;p123"/>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23"/>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Interaction mnemonics</a:t>
            </a:r>
            <a:endParaRPr sz="3500">
              <a:solidFill>
                <a:schemeClr val="lt1"/>
              </a:solidFill>
            </a:endParaRPr>
          </a:p>
        </p:txBody>
      </p:sp>
      <p:sp>
        <p:nvSpPr>
          <p:cNvPr id="1979" name="Google Shape;1979;p123"/>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CYP</a:t>
            </a:r>
            <a:r>
              <a:rPr lang="en" sz="2000" b="1"/>
              <a:t>3</a:t>
            </a:r>
            <a:r>
              <a:rPr lang="en" sz="2000" b="1" i="0" u="none" strike="noStrike" cap="none">
                <a:solidFill>
                  <a:srgbClr val="000000"/>
                </a:solidFill>
                <a:latin typeface="Arial"/>
                <a:ea typeface="Arial"/>
                <a:cs typeface="Arial"/>
                <a:sym typeface="Arial"/>
              </a:rPr>
              <a:t>A</a:t>
            </a:r>
            <a:r>
              <a:rPr lang="en" sz="2000" b="1"/>
              <a:t>4</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3 A’s For </a:t>
            </a:r>
            <a:endParaRPr sz="2000"/>
          </a:p>
          <a:p>
            <a:pPr marL="0" marR="0" lvl="0" indent="0" algn="ctr" rtl="0">
              <a:lnSpc>
                <a:spcPct val="115000"/>
              </a:lnSpc>
              <a:spcBef>
                <a:spcPts val="0"/>
              </a:spcBef>
              <a:spcAft>
                <a:spcPts val="0"/>
              </a:spcAft>
              <a:buClr>
                <a:srgbClr val="000000"/>
              </a:buClr>
              <a:buSzPts val="1800"/>
              <a:buFont typeface="Arial"/>
              <a:buNone/>
            </a:pPr>
            <a:r>
              <a:rPr lang="en" sz="1800"/>
              <a:t>(fishing)</a:t>
            </a:r>
            <a:r>
              <a:rPr lang="en" sz="1800" b="0" i="0" u="none" strike="noStrike" cap="none">
                <a:solidFill>
                  <a:srgbClr val="000000"/>
                </a:solidFill>
                <a:latin typeface="Arial"/>
                <a:ea typeface="Arial"/>
                <a:cs typeface="Arial"/>
                <a:sym typeface="Arial"/>
              </a:rPr>
              <a:t>”</a:t>
            </a:r>
            <a:endParaRPr sz="1800" b="1" i="0" u="none" strike="noStrike" cap="none">
              <a:solidFill>
                <a:srgbClr val="000000"/>
              </a:solidFill>
              <a:latin typeface="Arial"/>
              <a:ea typeface="Arial"/>
              <a:cs typeface="Arial"/>
              <a:sym typeface="Arial"/>
            </a:endParaRPr>
          </a:p>
        </p:txBody>
      </p:sp>
      <p:grpSp>
        <p:nvGrpSpPr>
          <p:cNvPr id="1980" name="Google Shape;1980;p123"/>
          <p:cNvGrpSpPr/>
          <p:nvPr/>
        </p:nvGrpSpPr>
        <p:grpSpPr>
          <a:xfrm>
            <a:off x="6363727" y="1489204"/>
            <a:ext cx="2714582" cy="876590"/>
            <a:chOff x="6363727" y="849125"/>
            <a:chExt cx="2714582" cy="876590"/>
          </a:xfrm>
        </p:grpSpPr>
        <p:sp>
          <p:nvSpPr>
            <p:cNvPr id="1981" name="Google Shape;1981;p123"/>
            <p:cNvSpPr/>
            <p:nvPr/>
          </p:nvSpPr>
          <p:spPr>
            <a:xfrm rot="10800000" flipH="1">
              <a:off x="6363727" y="921115"/>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82" name="Google Shape;1982;p123" descr="clipped result image"/>
            <p:cNvPicPr preferRelativeResize="0"/>
            <p:nvPr/>
          </p:nvPicPr>
          <p:blipFill rotWithShape="1">
            <a:blip r:embed="rId5">
              <a:alphaModFix/>
            </a:blip>
            <a:srcRect/>
            <a:stretch/>
          </p:blipFill>
          <p:spPr>
            <a:xfrm>
              <a:off x="6662994" y="1044926"/>
              <a:ext cx="450337" cy="447063"/>
            </a:xfrm>
            <a:prstGeom prst="rect">
              <a:avLst/>
            </a:prstGeom>
            <a:noFill/>
            <a:ln>
              <a:noFill/>
            </a:ln>
          </p:spPr>
        </p:pic>
        <p:sp>
          <p:nvSpPr>
            <p:cNvPr id="1983" name="Google Shape;1983;p123"/>
            <p:cNvSpPr txBox="1"/>
            <p:nvPr/>
          </p:nvSpPr>
          <p:spPr>
            <a:xfrm>
              <a:off x="7652409" y="1221438"/>
              <a:ext cx="14259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1200" b="1" u="sng">
                  <a:solidFill>
                    <a:schemeClr val="dk1"/>
                  </a:solidFill>
                </a:rPr>
                <a:t>D</a:t>
              </a:r>
              <a:r>
                <a:rPr lang="en" sz="1200">
                  <a:solidFill>
                    <a:schemeClr val="dk1"/>
                  </a:solidFill>
                </a:rPr>
                <a:t>own and </a:t>
              </a:r>
              <a:r>
                <a:rPr lang="en" sz="1200" b="1" u="sng">
                  <a:solidFill>
                    <a:schemeClr val="dk1"/>
                  </a:solidFill>
                </a:rPr>
                <a:t>D</a:t>
              </a:r>
              <a:r>
                <a:rPr lang="en" sz="1200">
                  <a:solidFill>
                    <a:schemeClr val="dk1"/>
                  </a:solidFill>
                </a:rPr>
                <a:t>elayed</a:t>
              </a:r>
              <a:endParaRPr sz="1200"/>
            </a:p>
          </p:txBody>
        </p:sp>
        <p:sp>
          <p:nvSpPr>
            <p:cNvPr id="1984" name="Google Shape;1984;p123"/>
            <p:cNvSpPr txBox="1"/>
            <p:nvPr/>
          </p:nvSpPr>
          <p:spPr>
            <a:xfrm>
              <a:off x="7412524" y="849125"/>
              <a:ext cx="14784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000">
                  <a:solidFill>
                    <a:schemeClr val="dk1"/>
                  </a:solidFill>
                </a:rPr>
                <a:t>in</a:t>
              </a:r>
              <a:r>
                <a:rPr lang="en" sz="2000" b="1" u="sng">
                  <a:solidFill>
                    <a:schemeClr val="dk1"/>
                  </a:solidFill>
                </a:rPr>
                <a:t>D</a:t>
              </a:r>
              <a:r>
                <a:rPr lang="en" sz="2000">
                  <a:solidFill>
                    <a:schemeClr val="dk1"/>
                  </a:solidFill>
                </a:rPr>
                <a:t>uction</a:t>
              </a:r>
              <a:endParaRPr sz="2000"/>
            </a:p>
          </p:txBody>
        </p:sp>
      </p:grpSp>
      <p:sp>
        <p:nvSpPr>
          <p:cNvPr id="1985" name="Google Shape;1985;p123"/>
          <p:cNvSpPr/>
          <p:nvPr/>
        </p:nvSpPr>
        <p:spPr>
          <a:xfrm>
            <a:off x="5206425" y="92684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6" name="Google Shape;1986;p123"/>
          <p:cNvSpPr/>
          <p:nvPr/>
        </p:nvSpPr>
        <p:spPr>
          <a:xfrm>
            <a:off x="5140365" y="3369212"/>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p123"/>
          <p:cNvSpPr/>
          <p:nvPr/>
        </p:nvSpPr>
        <p:spPr>
          <a:xfrm>
            <a:off x="4796091" y="1206301"/>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8" name="Google Shape;1988;p123"/>
          <p:cNvSpPr/>
          <p:nvPr/>
        </p:nvSpPr>
        <p:spPr>
          <a:xfrm>
            <a:off x="5420611" y="299877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9" name="Google Shape;1989;p123"/>
          <p:cNvSpPr/>
          <p:nvPr/>
        </p:nvSpPr>
        <p:spPr>
          <a:xfrm>
            <a:off x="5684510" y="92686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0" name="Google Shape;1990;p123"/>
          <p:cNvSpPr/>
          <p:nvPr/>
        </p:nvSpPr>
        <p:spPr>
          <a:xfrm>
            <a:off x="5456126" y="2254346"/>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p123"/>
          <p:cNvSpPr/>
          <p:nvPr/>
        </p:nvSpPr>
        <p:spPr>
          <a:xfrm>
            <a:off x="2692704" y="2828336"/>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2" name="Google Shape;1992;p123"/>
          <p:cNvSpPr/>
          <p:nvPr/>
        </p:nvSpPr>
        <p:spPr>
          <a:xfrm>
            <a:off x="3882618" y="141526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3" name="Google Shape;1993;p123"/>
          <p:cNvSpPr/>
          <p:nvPr/>
        </p:nvSpPr>
        <p:spPr>
          <a:xfrm>
            <a:off x="5638580" y="148331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4" name="Google Shape;1994;p123"/>
          <p:cNvSpPr/>
          <p:nvPr/>
        </p:nvSpPr>
        <p:spPr>
          <a:xfrm>
            <a:off x="2782764" y="1506653"/>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5" name="Google Shape;1995;p123"/>
          <p:cNvSpPr/>
          <p:nvPr/>
        </p:nvSpPr>
        <p:spPr>
          <a:xfrm>
            <a:off x="3061778" y="362673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6" name="Google Shape;1996;p123"/>
          <p:cNvSpPr/>
          <p:nvPr/>
        </p:nvSpPr>
        <p:spPr>
          <a:xfrm>
            <a:off x="3158769" y="2753312"/>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7" name="Google Shape;1997;p123"/>
          <p:cNvSpPr/>
          <p:nvPr/>
        </p:nvSpPr>
        <p:spPr>
          <a:xfrm>
            <a:off x="2636950" y="2259317"/>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8" name="Google Shape;1998;p123"/>
          <p:cNvSpPr/>
          <p:nvPr/>
        </p:nvSpPr>
        <p:spPr>
          <a:xfrm>
            <a:off x="3652006" y="114102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9" name="Google Shape;1999;p123"/>
          <p:cNvSpPr/>
          <p:nvPr/>
        </p:nvSpPr>
        <p:spPr>
          <a:xfrm>
            <a:off x="5043361" y="1483388"/>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 name="Google Shape;2000;p123"/>
          <p:cNvSpPr/>
          <p:nvPr/>
        </p:nvSpPr>
        <p:spPr>
          <a:xfrm>
            <a:off x="2810775" y="1117741"/>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1" name="Google Shape;2001;p123"/>
          <p:cNvSpPr/>
          <p:nvPr/>
        </p:nvSpPr>
        <p:spPr>
          <a:xfrm>
            <a:off x="3631515" y="87630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2" name="Google Shape;2002;p123"/>
          <p:cNvSpPr/>
          <p:nvPr/>
        </p:nvSpPr>
        <p:spPr>
          <a:xfrm>
            <a:off x="4516827" y="117563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3" name="Google Shape;2003;p123"/>
          <p:cNvSpPr/>
          <p:nvPr/>
        </p:nvSpPr>
        <p:spPr>
          <a:xfrm>
            <a:off x="5396398" y="1972132"/>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4" name="Google Shape;2004;p123"/>
          <p:cNvSpPr/>
          <p:nvPr/>
        </p:nvSpPr>
        <p:spPr>
          <a:xfrm>
            <a:off x="4516873" y="157411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9" name="Google Shape;2019;p123"/>
          <p:cNvSpPr/>
          <p:nvPr/>
        </p:nvSpPr>
        <p:spPr>
          <a:xfrm>
            <a:off x="3223101" y="4280499"/>
            <a:ext cx="156600" cy="146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 name="Group 3">
            <a:extLst>
              <a:ext uri="{FF2B5EF4-FFF2-40B4-BE49-F238E27FC236}">
                <a16:creationId xmlns:a16="http://schemas.microsoft.com/office/drawing/2014/main" id="{AD69E195-74BC-B3CB-3509-8DEE3B4C211D}"/>
              </a:ext>
            </a:extLst>
          </p:cNvPr>
          <p:cNvGrpSpPr/>
          <p:nvPr/>
        </p:nvGrpSpPr>
        <p:grpSpPr>
          <a:xfrm>
            <a:off x="3079394" y="1664763"/>
            <a:ext cx="2193486" cy="1547233"/>
            <a:chOff x="3079394" y="1664763"/>
            <a:chExt cx="2193486" cy="1547233"/>
          </a:xfrm>
        </p:grpSpPr>
        <p:grpSp>
          <p:nvGrpSpPr>
            <p:cNvPr id="2005" name="Google Shape;2005;p123"/>
            <p:cNvGrpSpPr/>
            <p:nvPr/>
          </p:nvGrpSpPr>
          <p:grpSpPr>
            <a:xfrm>
              <a:off x="3079394" y="1664763"/>
              <a:ext cx="2193486" cy="1547233"/>
              <a:chOff x="2597721" y="958927"/>
              <a:chExt cx="2313072" cy="1631586"/>
            </a:xfrm>
          </p:grpSpPr>
          <p:pic>
            <p:nvPicPr>
              <p:cNvPr id="2006" name="Google Shape;2006;p123" descr="Resultado de imagen para anvil"/>
              <p:cNvPicPr preferRelativeResize="0"/>
              <p:nvPr/>
            </p:nvPicPr>
            <p:blipFill rotWithShape="1">
              <a:blip r:embed="rId6">
                <a:alphaModFix/>
              </a:blip>
              <a:srcRect/>
              <a:stretch/>
            </p:blipFill>
            <p:spPr>
              <a:xfrm rot="74214">
                <a:off x="2610809" y="1133738"/>
                <a:ext cx="2276975" cy="1237574"/>
              </a:xfrm>
              <a:prstGeom prst="rect">
                <a:avLst/>
              </a:prstGeom>
              <a:noFill/>
              <a:ln>
                <a:noFill/>
              </a:ln>
            </p:spPr>
          </p:pic>
          <p:sp>
            <p:nvSpPr>
              <p:cNvPr id="2007" name="Google Shape;2007;p123"/>
              <p:cNvSpPr txBox="1"/>
              <p:nvPr/>
            </p:nvSpPr>
            <p:spPr>
              <a:xfrm rot="103483">
                <a:off x="3036826" y="985142"/>
                <a:ext cx="1754295" cy="77677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600" i="0" u="none" strike="noStrike" cap="none" dirty="0">
                    <a:solidFill>
                      <a:srgbClr val="FFFFFF"/>
                    </a:solidFill>
                  </a:rPr>
                  <a:t>3A4</a:t>
                </a:r>
                <a:endParaRPr sz="1600" i="0" u="none" strike="noStrike" cap="none" dirty="0">
                  <a:solidFill>
                    <a:srgbClr val="FFFFFF"/>
                  </a:solidFill>
                </a:endParaRPr>
              </a:p>
            </p:txBody>
          </p:sp>
          <p:sp>
            <p:nvSpPr>
              <p:cNvPr id="2008" name="Google Shape;2008;p123"/>
              <p:cNvSpPr txBox="1"/>
              <p:nvPr/>
            </p:nvSpPr>
            <p:spPr>
              <a:xfrm rot="103483">
                <a:off x="3043226" y="1787528"/>
                <a:ext cx="1754295" cy="77677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i="0" u="none" strike="noStrike" cap="none" dirty="0">
                    <a:solidFill>
                      <a:srgbClr val="FFFFFF"/>
                    </a:solidFill>
                  </a:rPr>
                  <a:t>inducer</a:t>
                </a:r>
                <a:endParaRPr i="0" u="none" strike="noStrike" cap="none" dirty="0">
                  <a:solidFill>
                    <a:srgbClr val="FFFFFF"/>
                  </a:solidFill>
                </a:endParaRPr>
              </a:p>
            </p:txBody>
          </p:sp>
          <p:pic>
            <p:nvPicPr>
              <p:cNvPr id="2009" name="Google Shape;2009;p123" descr="clipped result image"/>
              <p:cNvPicPr preferRelativeResize="0"/>
              <p:nvPr/>
            </p:nvPicPr>
            <p:blipFill rotWithShape="1">
              <a:blip r:embed="rId7">
                <a:alphaModFix/>
              </a:blip>
              <a:srcRect/>
              <a:stretch/>
            </p:blipFill>
            <p:spPr>
              <a:xfrm rot="-1077849">
                <a:off x="4589169" y="1260647"/>
                <a:ext cx="284954" cy="282831"/>
              </a:xfrm>
              <a:prstGeom prst="rect">
                <a:avLst/>
              </a:prstGeom>
              <a:noFill/>
              <a:ln>
                <a:noFill/>
              </a:ln>
            </p:spPr>
          </p:pic>
          <p:pic>
            <p:nvPicPr>
              <p:cNvPr id="2010" name="Google Shape;2010;p123" descr="clipped result image"/>
              <p:cNvPicPr preferRelativeResize="0"/>
              <p:nvPr/>
            </p:nvPicPr>
            <p:blipFill>
              <a:blip r:embed="rId8">
                <a:alphaModFix/>
              </a:blip>
              <a:stretch>
                <a:fillRect/>
              </a:stretch>
            </p:blipFill>
            <p:spPr>
              <a:xfrm rot="58805">
                <a:off x="3486766" y="1684615"/>
                <a:ext cx="902829" cy="297566"/>
              </a:xfrm>
              <a:prstGeom prst="rect">
                <a:avLst/>
              </a:prstGeom>
              <a:noFill/>
              <a:ln>
                <a:noFill/>
              </a:ln>
            </p:spPr>
          </p:pic>
        </p:grpSp>
        <p:cxnSp>
          <p:nvCxnSpPr>
            <p:cNvPr id="2012" name="Google Shape;2012;p123"/>
            <p:cNvCxnSpPr/>
            <p:nvPr/>
          </p:nvCxnSpPr>
          <p:spPr>
            <a:xfrm>
              <a:off x="3479218" y="2314595"/>
              <a:ext cx="0" cy="435600"/>
            </a:xfrm>
            <a:prstGeom prst="straightConnector1">
              <a:avLst/>
            </a:prstGeom>
            <a:noFill/>
            <a:ln w="19050" cap="flat" cmpd="sng">
              <a:solidFill>
                <a:srgbClr val="595959"/>
              </a:solidFill>
              <a:prstDash val="solid"/>
              <a:round/>
              <a:headEnd type="none" w="sm" len="sm"/>
              <a:tailEnd type="triangle" w="med" len="med"/>
            </a:ln>
          </p:spPr>
        </p:cxnSp>
        <p:cxnSp>
          <p:nvCxnSpPr>
            <p:cNvPr id="3" name="Google Shape;2011;p123">
              <a:extLst>
                <a:ext uri="{FF2B5EF4-FFF2-40B4-BE49-F238E27FC236}">
                  <a16:creationId xmlns:a16="http://schemas.microsoft.com/office/drawing/2014/main" id="{67EEB17A-B2A7-56FC-4B50-B8EC6A6A4057}"/>
                </a:ext>
              </a:extLst>
            </p:cNvPr>
            <p:cNvCxnSpPr/>
            <p:nvPr/>
          </p:nvCxnSpPr>
          <p:spPr>
            <a:xfrm>
              <a:off x="5091843" y="2349326"/>
              <a:ext cx="0" cy="435600"/>
            </a:xfrm>
            <a:prstGeom prst="straightConnector1">
              <a:avLst/>
            </a:prstGeom>
            <a:noFill/>
            <a:ln w="19050" cap="flat" cmpd="sng">
              <a:solidFill>
                <a:srgbClr val="595959"/>
              </a:solidFill>
              <a:prstDash val="solid"/>
              <a:round/>
              <a:headEnd type="none" w="sm" len="sm"/>
              <a:tailEnd type="triangle" w="med" len="med"/>
            </a:ln>
          </p:spPr>
        </p:cxnSp>
      </p:grpSp>
      <p:sp>
        <p:nvSpPr>
          <p:cNvPr id="5" name="Google Shape;2017;p123">
            <a:extLst>
              <a:ext uri="{FF2B5EF4-FFF2-40B4-BE49-F238E27FC236}">
                <a16:creationId xmlns:a16="http://schemas.microsoft.com/office/drawing/2014/main" id="{4F4B0C81-F868-9E5E-A6D3-AB850E0CEAFA}"/>
              </a:ext>
            </a:extLst>
          </p:cNvPr>
          <p:cNvSpPr/>
          <p:nvPr/>
        </p:nvSpPr>
        <p:spPr>
          <a:xfrm rot="10800000" flipH="1">
            <a:off x="4109597" y="4529263"/>
            <a:ext cx="460636" cy="353439"/>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Google Shape;2018;p123" descr="clipped result image">
            <a:extLst>
              <a:ext uri="{FF2B5EF4-FFF2-40B4-BE49-F238E27FC236}">
                <a16:creationId xmlns:a16="http://schemas.microsoft.com/office/drawing/2014/main" id="{786E1A29-0D8C-5DDE-C6D7-78AD9CDC4B5C}"/>
              </a:ext>
            </a:extLst>
          </p:cNvPr>
          <p:cNvPicPr preferRelativeResize="0"/>
          <p:nvPr/>
        </p:nvPicPr>
        <p:blipFill rotWithShape="1">
          <a:blip r:embed="rId5">
            <a:alphaModFix/>
          </a:blip>
          <a:srcRect/>
          <a:stretch/>
        </p:blipFill>
        <p:spPr>
          <a:xfrm>
            <a:off x="4247493" y="4596427"/>
            <a:ext cx="197743" cy="196295"/>
          </a:xfrm>
          <a:prstGeom prst="rect">
            <a:avLst/>
          </a:prstGeom>
          <a:noFill/>
          <a:ln>
            <a:noFill/>
          </a:ln>
        </p:spPr>
      </p:pic>
      <p:grpSp>
        <p:nvGrpSpPr>
          <p:cNvPr id="8" name="Group 7">
            <a:extLst>
              <a:ext uri="{FF2B5EF4-FFF2-40B4-BE49-F238E27FC236}">
                <a16:creationId xmlns:a16="http://schemas.microsoft.com/office/drawing/2014/main" id="{075C493B-A527-9890-820A-FB8C0F65555D}"/>
              </a:ext>
            </a:extLst>
          </p:cNvPr>
          <p:cNvGrpSpPr/>
          <p:nvPr/>
        </p:nvGrpSpPr>
        <p:grpSpPr>
          <a:xfrm>
            <a:off x="3237788" y="2715060"/>
            <a:ext cx="2360850" cy="1942140"/>
            <a:chOff x="3237788" y="2715060"/>
            <a:chExt cx="2360850" cy="1942140"/>
          </a:xfrm>
        </p:grpSpPr>
        <p:grpSp>
          <p:nvGrpSpPr>
            <p:cNvPr id="2013" name="Google Shape;2013;p123"/>
            <p:cNvGrpSpPr/>
            <p:nvPr/>
          </p:nvGrpSpPr>
          <p:grpSpPr>
            <a:xfrm rot="76974" flipH="1">
              <a:off x="3237788" y="2715060"/>
              <a:ext cx="2360850" cy="1942140"/>
              <a:chOff x="2322914" y="2385818"/>
              <a:chExt cx="2509066" cy="2190065"/>
            </a:xfrm>
          </p:grpSpPr>
          <p:pic>
            <p:nvPicPr>
              <p:cNvPr id="2014" name="Google Shape;2014;p123" descr="clipped result image"/>
              <p:cNvPicPr preferRelativeResize="0"/>
              <p:nvPr/>
            </p:nvPicPr>
            <p:blipFill rotWithShape="1">
              <a:blip r:embed="rId9">
                <a:alphaModFix/>
              </a:blip>
              <a:srcRect/>
              <a:stretch/>
            </p:blipFill>
            <p:spPr>
              <a:xfrm rot="-1035158" flipH="1">
                <a:off x="2514945" y="2664896"/>
                <a:ext cx="2125004" cy="1631908"/>
              </a:xfrm>
              <a:prstGeom prst="rect">
                <a:avLst/>
              </a:prstGeom>
              <a:noFill/>
              <a:ln>
                <a:noFill/>
              </a:ln>
            </p:spPr>
          </p:pic>
          <p:pic>
            <p:nvPicPr>
              <p:cNvPr id="2015" name="Google Shape;2015;p123"/>
              <p:cNvPicPr preferRelativeResize="0"/>
              <p:nvPr/>
            </p:nvPicPr>
            <p:blipFill>
              <a:blip r:embed="rId10">
                <a:alphaModFix/>
              </a:blip>
              <a:stretch>
                <a:fillRect/>
              </a:stretch>
            </p:blipFill>
            <p:spPr>
              <a:xfrm rot="-733120">
                <a:off x="4134696" y="2872890"/>
                <a:ext cx="449894" cy="458271"/>
              </a:xfrm>
              <a:prstGeom prst="rect">
                <a:avLst/>
              </a:prstGeom>
              <a:noFill/>
              <a:ln>
                <a:noFill/>
              </a:ln>
            </p:spPr>
          </p:pic>
        </p:grpSp>
        <p:sp>
          <p:nvSpPr>
            <p:cNvPr id="2" name="Google Shape;2020;p123">
              <a:extLst>
                <a:ext uri="{FF2B5EF4-FFF2-40B4-BE49-F238E27FC236}">
                  <a16:creationId xmlns:a16="http://schemas.microsoft.com/office/drawing/2014/main" id="{E06756B3-641E-ED81-E0B0-F2C0A3321B49}"/>
                </a:ext>
              </a:extLst>
            </p:cNvPr>
            <p:cNvSpPr txBox="1"/>
            <p:nvPr/>
          </p:nvSpPr>
          <p:spPr>
            <a:xfrm>
              <a:off x="3748906" y="3240152"/>
              <a:ext cx="1143300" cy="22236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i="0" u="none" strike="noStrike" cap="none" dirty="0">
                  <a:solidFill>
                    <a:srgbClr val="000000"/>
                  </a:solidFill>
                </a:rPr>
                <a:t>3A4</a:t>
              </a:r>
              <a:endParaRPr sz="1800" i="0" u="none" strike="noStrike" cap="none" dirty="0">
                <a:solidFill>
                  <a:srgbClr val="000000"/>
                </a:solidFill>
              </a:endParaRPr>
            </a:p>
            <a:p>
              <a:pPr marL="0" marR="0" lvl="0" indent="0" algn="ctr" rtl="0">
                <a:lnSpc>
                  <a:spcPct val="100000"/>
                </a:lnSpc>
                <a:spcBef>
                  <a:spcPts val="0"/>
                </a:spcBef>
                <a:spcAft>
                  <a:spcPts val="0"/>
                </a:spcAft>
                <a:buClr>
                  <a:srgbClr val="000000"/>
                </a:buClr>
                <a:buSzPts val="900"/>
                <a:buFont typeface="Arial"/>
                <a:buNone/>
              </a:pPr>
              <a:r>
                <a:rPr lang="en" sz="1800" dirty="0"/>
                <a:t>substrate</a:t>
              </a:r>
              <a:endParaRPr sz="1800" dirty="0"/>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536"/>
    </mc:Choice>
    <mc:Fallback xmlns="">
      <p:transition spd="slow" advTm="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300"/>
                                  </p:stCondLst>
                                  <p:childTnLst>
                                    <p:animMotion origin="layout" path="M 2.77778E-6 -4.07407E-6 L 0.00087 0.07593 " pathEditMode="relative" rAng="0" ptsTypes="AA">
                                      <p:cBhvr>
                                        <p:cTn id="6" dur="2100" fill="hold"/>
                                        <p:tgtEl>
                                          <p:spTgt spid="4"/>
                                        </p:tgtEl>
                                        <p:attrNameLst>
                                          <p:attrName>ppt_x</p:attrName>
                                          <p:attrName>ppt_y</p:attrName>
                                        </p:attrNameLst>
                                      </p:cBhvr>
                                      <p:rCtr x="35" y="3796"/>
                                    </p:animMotion>
                                  </p:childTnLst>
                                </p:cTn>
                              </p:par>
                              <p:par>
                                <p:cTn id="7" presetID="6" presetClass="emph" presetSubtype="0" fill="hold" nodeType="withEffect">
                                  <p:stCondLst>
                                    <p:cond delay="400"/>
                                  </p:stCondLst>
                                  <p:childTnLst>
                                    <p:animScale>
                                      <p:cBhvr>
                                        <p:cTn id="8" dur="1900" fill="hold"/>
                                        <p:tgtEl>
                                          <p:spTgt spid="8"/>
                                        </p:tgtEl>
                                      </p:cBhvr>
                                      <p:by x="77000" y="77000"/>
                                    </p:animScale>
                                  </p:childTnLst>
                                </p:cTn>
                              </p:par>
                              <p:par>
                                <p:cTn id="9" presetID="42" presetClass="path" presetSubtype="0" accel="50000" decel="50000" fill="hold" nodeType="withEffect">
                                  <p:stCondLst>
                                    <p:cond delay="400"/>
                                  </p:stCondLst>
                                  <p:childTnLst>
                                    <p:animMotion origin="layout" path="M 2.77778E-7 3.33333E-6 L 0.00017 0.04691 " pathEditMode="relative" rAng="0" ptsTypes="AA">
                                      <p:cBhvr>
                                        <p:cTn id="10" dur="1900" fill="hold"/>
                                        <p:tgtEl>
                                          <p:spTgt spid="8"/>
                                        </p:tgtEl>
                                        <p:attrNameLst>
                                          <p:attrName>ppt_x</p:attrName>
                                          <p:attrName>ppt_y</p:attrName>
                                        </p:attrNameLst>
                                      </p:cBhvr>
                                      <p:rCtr x="0" y="23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pic>
        <p:nvPicPr>
          <p:cNvPr id="2025" name="Google Shape;2025;p124"/>
          <p:cNvPicPr preferRelativeResize="0"/>
          <p:nvPr/>
        </p:nvPicPr>
        <p:blipFill rotWithShape="1">
          <a:blip r:embed="rId4">
            <a:alphaModFix amt="20000"/>
          </a:blip>
          <a:srcRect b="7842"/>
          <a:stretch/>
        </p:blipFill>
        <p:spPr>
          <a:xfrm>
            <a:off x="0" y="-9229"/>
            <a:ext cx="9144000" cy="5161966"/>
          </a:xfrm>
          <a:prstGeom prst="rect">
            <a:avLst/>
          </a:prstGeom>
          <a:noFill/>
          <a:ln>
            <a:noFill/>
          </a:ln>
        </p:spPr>
      </p:pic>
      <p:sp>
        <p:nvSpPr>
          <p:cNvPr id="2026" name="Google Shape;2026;p124"/>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24"/>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Interaction mnemonics</a:t>
            </a:r>
            <a:endParaRPr sz="3500">
              <a:solidFill>
                <a:schemeClr val="lt1"/>
              </a:solidFill>
            </a:endParaRPr>
          </a:p>
        </p:txBody>
      </p:sp>
      <p:sp>
        <p:nvSpPr>
          <p:cNvPr id="2028" name="Google Shape;2028;p124"/>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CYP</a:t>
            </a:r>
            <a:r>
              <a:rPr lang="en" sz="2000" b="1"/>
              <a:t>3</a:t>
            </a:r>
            <a:r>
              <a:rPr lang="en" sz="2000" b="1" i="0" u="none" strike="noStrike" cap="none">
                <a:solidFill>
                  <a:srgbClr val="000000"/>
                </a:solidFill>
                <a:latin typeface="Arial"/>
                <a:ea typeface="Arial"/>
                <a:cs typeface="Arial"/>
                <a:sym typeface="Arial"/>
              </a:rPr>
              <a:t>A</a:t>
            </a:r>
            <a:r>
              <a:rPr lang="en" sz="2000" b="1"/>
              <a:t>4</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3 A’s For </a:t>
            </a:r>
            <a:endParaRPr sz="2000"/>
          </a:p>
          <a:p>
            <a:pPr marL="0" marR="0" lvl="0" indent="0" algn="ctr" rtl="0">
              <a:lnSpc>
                <a:spcPct val="115000"/>
              </a:lnSpc>
              <a:spcBef>
                <a:spcPts val="0"/>
              </a:spcBef>
              <a:spcAft>
                <a:spcPts val="0"/>
              </a:spcAft>
              <a:buClr>
                <a:srgbClr val="000000"/>
              </a:buClr>
              <a:buSzPts val="1800"/>
              <a:buFont typeface="Arial"/>
              <a:buNone/>
            </a:pPr>
            <a:r>
              <a:rPr lang="en" sz="1800"/>
              <a:t>(fishing)</a:t>
            </a:r>
            <a:r>
              <a:rPr lang="en" sz="1800" b="0" i="0" u="none" strike="noStrike" cap="none">
                <a:solidFill>
                  <a:srgbClr val="000000"/>
                </a:solidFill>
                <a:latin typeface="Arial"/>
                <a:ea typeface="Arial"/>
                <a:cs typeface="Arial"/>
                <a:sym typeface="Arial"/>
              </a:rPr>
              <a:t>”</a:t>
            </a:r>
            <a:endParaRPr sz="1800" b="1" i="0" u="none" strike="noStrike" cap="none">
              <a:solidFill>
                <a:srgbClr val="000000"/>
              </a:solidFill>
              <a:latin typeface="Arial"/>
              <a:ea typeface="Arial"/>
              <a:cs typeface="Arial"/>
              <a:sym typeface="Arial"/>
            </a:endParaRPr>
          </a:p>
        </p:txBody>
      </p:sp>
      <p:sp>
        <p:nvSpPr>
          <p:cNvPr id="2034" name="Google Shape;2034;p124"/>
          <p:cNvSpPr/>
          <p:nvPr/>
        </p:nvSpPr>
        <p:spPr>
          <a:xfrm>
            <a:off x="5206425" y="92684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5" name="Google Shape;2035;p124"/>
          <p:cNvSpPr/>
          <p:nvPr/>
        </p:nvSpPr>
        <p:spPr>
          <a:xfrm>
            <a:off x="5140365" y="3369212"/>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6" name="Google Shape;2036;p124"/>
          <p:cNvSpPr/>
          <p:nvPr/>
        </p:nvSpPr>
        <p:spPr>
          <a:xfrm>
            <a:off x="4796091" y="1206301"/>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7" name="Google Shape;2037;p124"/>
          <p:cNvSpPr/>
          <p:nvPr/>
        </p:nvSpPr>
        <p:spPr>
          <a:xfrm>
            <a:off x="5420611" y="299877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8" name="Google Shape;2038;p124"/>
          <p:cNvSpPr/>
          <p:nvPr/>
        </p:nvSpPr>
        <p:spPr>
          <a:xfrm>
            <a:off x="5684510" y="92686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p124"/>
          <p:cNvSpPr/>
          <p:nvPr/>
        </p:nvSpPr>
        <p:spPr>
          <a:xfrm>
            <a:off x="2692704" y="2828336"/>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p124"/>
          <p:cNvSpPr/>
          <p:nvPr/>
        </p:nvSpPr>
        <p:spPr>
          <a:xfrm>
            <a:off x="3882618" y="141526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1" name="Google Shape;2041;p124"/>
          <p:cNvSpPr/>
          <p:nvPr/>
        </p:nvSpPr>
        <p:spPr>
          <a:xfrm>
            <a:off x="5638580" y="148331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2" name="Google Shape;2042;p124"/>
          <p:cNvSpPr/>
          <p:nvPr/>
        </p:nvSpPr>
        <p:spPr>
          <a:xfrm>
            <a:off x="2782764" y="1506653"/>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3" name="Google Shape;2043;p124"/>
          <p:cNvSpPr/>
          <p:nvPr/>
        </p:nvSpPr>
        <p:spPr>
          <a:xfrm>
            <a:off x="3061778" y="362673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p124"/>
          <p:cNvSpPr/>
          <p:nvPr/>
        </p:nvSpPr>
        <p:spPr>
          <a:xfrm>
            <a:off x="3158769" y="2753312"/>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5" name="Google Shape;2045;p124"/>
          <p:cNvSpPr/>
          <p:nvPr/>
        </p:nvSpPr>
        <p:spPr>
          <a:xfrm>
            <a:off x="2636950" y="2259317"/>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6" name="Google Shape;2046;p124"/>
          <p:cNvSpPr/>
          <p:nvPr/>
        </p:nvSpPr>
        <p:spPr>
          <a:xfrm>
            <a:off x="3652006" y="114102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7" name="Google Shape;2047;p124"/>
          <p:cNvSpPr/>
          <p:nvPr/>
        </p:nvSpPr>
        <p:spPr>
          <a:xfrm>
            <a:off x="5043361" y="1483388"/>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p124"/>
          <p:cNvSpPr/>
          <p:nvPr/>
        </p:nvSpPr>
        <p:spPr>
          <a:xfrm>
            <a:off x="2810775" y="1117741"/>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9" name="Google Shape;2049;p124"/>
          <p:cNvSpPr/>
          <p:nvPr/>
        </p:nvSpPr>
        <p:spPr>
          <a:xfrm>
            <a:off x="3631515" y="87630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0" name="Google Shape;2050;p124"/>
          <p:cNvSpPr/>
          <p:nvPr/>
        </p:nvSpPr>
        <p:spPr>
          <a:xfrm>
            <a:off x="4516827" y="117563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124"/>
          <p:cNvSpPr/>
          <p:nvPr/>
        </p:nvSpPr>
        <p:spPr>
          <a:xfrm>
            <a:off x="4516873" y="157411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052" name="Google Shape;2052;p124"/>
          <p:cNvCxnSpPr/>
          <p:nvPr/>
        </p:nvCxnSpPr>
        <p:spPr>
          <a:xfrm>
            <a:off x="5091843" y="2349326"/>
            <a:ext cx="0" cy="435600"/>
          </a:xfrm>
          <a:prstGeom prst="straightConnector1">
            <a:avLst/>
          </a:prstGeom>
          <a:noFill/>
          <a:ln w="19050" cap="flat" cmpd="sng">
            <a:solidFill>
              <a:srgbClr val="595959"/>
            </a:solidFill>
            <a:prstDash val="solid"/>
            <a:round/>
            <a:headEnd type="none" w="sm" len="sm"/>
            <a:tailEnd type="triangle" w="med" len="med"/>
          </a:ln>
        </p:spPr>
      </p:cxnSp>
      <p:cxnSp>
        <p:nvCxnSpPr>
          <p:cNvPr id="2053" name="Google Shape;2053;p124"/>
          <p:cNvCxnSpPr/>
          <p:nvPr/>
        </p:nvCxnSpPr>
        <p:spPr>
          <a:xfrm>
            <a:off x="3445035" y="2254773"/>
            <a:ext cx="0" cy="435600"/>
          </a:xfrm>
          <a:prstGeom prst="straightConnector1">
            <a:avLst/>
          </a:prstGeom>
          <a:noFill/>
          <a:ln w="19050" cap="flat" cmpd="sng">
            <a:solidFill>
              <a:srgbClr val="595959"/>
            </a:solidFill>
            <a:prstDash val="solid"/>
            <a:round/>
            <a:headEnd type="none" w="sm" len="sm"/>
            <a:tailEnd type="triangle" w="med" len="med"/>
          </a:ln>
        </p:spPr>
      </p:cxnSp>
      <p:grpSp>
        <p:nvGrpSpPr>
          <p:cNvPr id="2054" name="Google Shape;2054;p124"/>
          <p:cNvGrpSpPr/>
          <p:nvPr/>
        </p:nvGrpSpPr>
        <p:grpSpPr>
          <a:xfrm rot="77096" flipH="1">
            <a:off x="3263289" y="2715003"/>
            <a:ext cx="2360872" cy="1942201"/>
            <a:chOff x="2322914" y="2385818"/>
            <a:chExt cx="2509066" cy="2190065"/>
          </a:xfrm>
        </p:grpSpPr>
        <p:pic>
          <p:nvPicPr>
            <p:cNvPr id="2055" name="Google Shape;2055;p124" descr="clipped result image"/>
            <p:cNvPicPr preferRelativeResize="0"/>
            <p:nvPr/>
          </p:nvPicPr>
          <p:blipFill rotWithShape="1">
            <a:blip r:embed="rId5">
              <a:alphaModFix/>
            </a:blip>
            <a:srcRect/>
            <a:stretch/>
          </p:blipFill>
          <p:spPr>
            <a:xfrm rot="-1035158" flipH="1">
              <a:off x="2514945" y="2664896"/>
              <a:ext cx="2125004" cy="1631908"/>
            </a:xfrm>
            <a:prstGeom prst="rect">
              <a:avLst/>
            </a:prstGeom>
            <a:noFill/>
            <a:ln>
              <a:noFill/>
            </a:ln>
          </p:spPr>
        </p:pic>
        <p:pic>
          <p:nvPicPr>
            <p:cNvPr id="2056" name="Google Shape;2056;p124"/>
            <p:cNvPicPr preferRelativeResize="0"/>
            <p:nvPr/>
          </p:nvPicPr>
          <p:blipFill>
            <a:blip r:embed="rId6">
              <a:alphaModFix/>
            </a:blip>
            <a:stretch>
              <a:fillRect/>
            </a:stretch>
          </p:blipFill>
          <p:spPr>
            <a:xfrm rot="-733120">
              <a:off x="4134696" y="2872890"/>
              <a:ext cx="449894" cy="458271"/>
            </a:xfrm>
            <a:prstGeom prst="rect">
              <a:avLst/>
            </a:prstGeom>
            <a:noFill/>
            <a:ln>
              <a:noFill/>
            </a:ln>
          </p:spPr>
        </p:pic>
      </p:grpSp>
      <p:grpSp>
        <p:nvGrpSpPr>
          <p:cNvPr id="2057" name="Google Shape;2057;p124"/>
          <p:cNvGrpSpPr/>
          <p:nvPr/>
        </p:nvGrpSpPr>
        <p:grpSpPr>
          <a:xfrm>
            <a:off x="4135236" y="4529263"/>
            <a:ext cx="460636" cy="353439"/>
            <a:chOff x="4046749" y="13913567"/>
            <a:chExt cx="1245300" cy="955500"/>
          </a:xfrm>
        </p:grpSpPr>
        <p:sp>
          <p:nvSpPr>
            <p:cNvPr id="2058" name="Google Shape;2058;p124"/>
            <p:cNvSpPr/>
            <p:nvPr/>
          </p:nvSpPr>
          <p:spPr>
            <a:xfrm rot="10800000" flipH="1">
              <a:off x="4046749" y="13913567"/>
              <a:ext cx="1245300" cy="9555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59" name="Google Shape;2059;p124" descr="clipped result image"/>
            <p:cNvPicPr preferRelativeResize="0"/>
            <p:nvPr/>
          </p:nvPicPr>
          <p:blipFill rotWithShape="1">
            <a:blip r:embed="rId7">
              <a:alphaModFix/>
            </a:blip>
            <a:srcRect/>
            <a:stretch/>
          </p:blipFill>
          <p:spPr>
            <a:xfrm>
              <a:off x="4396223" y="14095141"/>
              <a:ext cx="534585" cy="530672"/>
            </a:xfrm>
            <a:prstGeom prst="rect">
              <a:avLst/>
            </a:prstGeom>
            <a:noFill/>
            <a:ln>
              <a:noFill/>
            </a:ln>
          </p:spPr>
        </p:pic>
      </p:grpSp>
      <p:sp>
        <p:nvSpPr>
          <p:cNvPr id="2060" name="Google Shape;2060;p124"/>
          <p:cNvSpPr/>
          <p:nvPr/>
        </p:nvSpPr>
        <p:spPr>
          <a:xfrm>
            <a:off x="3223101" y="4280499"/>
            <a:ext cx="156600" cy="146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p124"/>
          <p:cNvSpPr txBox="1"/>
          <p:nvPr/>
        </p:nvSpPr>
        <p:spPr>
          <a:xfrm>
            <a:off x="3754274" y="3314201"/>
            <a:ext cx="1143300" cy="17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i="0" u="none" strike="noStrike" cap="none">
                <a:solidFill>
                  <a:srgbClr val="000000"/>
                </a:solidFill>
              </a:rPr>
              <a:t>3A4</a:t>
            </a:r>
            <a:endParaRPr sz="1800" i="0" u="none" strike="noStrike" cap="none">
              <a:solidFill>
                <a:srgbClr val="000000"/>
              </a:solidFill>
            </a:endParaRPr>
          </a:p>
          <a:p>
            <a:pPr marL="0" marR="0" lvl="0" indent="0" algn="ctr" rtl="0">
              <a:lnSpc>
                <a:spcPct val="100000"/>
              </a:lnSpc>
              <a:spcBef>
                <a:spcPts val="0"/>
              </a:spcBef>
              <a:spcAft>
                <a:spcPts val="0"/>
              </a:spcAft>
              <a:buClr>
                <a:srgbClr val="000000"/>
              </a:buClr>
              <a:buSzPts val="900"/>
              <a:buFont typeface="Arial"/>
              <a:buNone/>
            </a:pPr>
            <a:r>
              <a:rPr lang="en" sz="1700"/>
              <a:t>substrate</a:t>
            </a:r>
            <a:endParaRPr sz="1700"/>
          </a:p>
        </p:txBody>
      </p:sp>
      <p:pic>
        <p:nvPicPr>
          <p:cNvPr id="2062" name="Google Shape;2062;p124" descr="clipped result image"/>
          <p:cNvPicPr preferRelativeResize="0"/>
          <p:nvPr/>
        </p:nvPicPr>
        <p:blipFill rotWithShape="1">
          <a:blip r:embed="rId8">
            <a:alphaModFix/>
          </a:blip>
          <a:srcRect/>
          <a:stretch/>
        </p:blipFill>
        <p:spPr>
          <a:xfrm>
            <a:off x="3241788" y="1866525"/>
            <a:ext cx="1900000" cy="1143700"/>
          </a:xfrm>
          <a:prstGeom prst="rect">
            <a:avLst/>
          </a:prstGeom>
          <a:noFill/>
          <a:ln>
            <a:noFill/>
          </a:ln>
        </p:spPr>
      </p:pic>
      <p:pic>
        <p:nvPicPr>
          <p:cNvPr id="2063" name="Google Shape;2063;p124" descr="clipped result image"/>
          <p:cNvPicPr preferRelativeResize="0"/>
          <p:nvPr/>
        </p:nvPicPr>
        <p:blipFill rotWithShape="1">
          <a:blip r:embed="rId9">
            <a:alphaModFix/>
          </a:blip>
          <a:srcRect/>
          <a:stretch/>
        </p:blipFill>
        <p:spPr>
          <a:xfrm>
            <a:off x="4179198" y="2323857"/>
            <a:ext cx="317195" cy="314864"/>
          </a:xfrm>
          <a:prstGeom prst="rect">
            <a:avLst/>
          </a:prstGeom>
          <a:noFill/>
          <a:ln>
            <a:noFill/>
          </a:ln>
        </p:spPr>
      </p:pic>
      <p:sp>
        <p:nvSpPr>
          <p:cNvPr id="2064" name="Google Shape;2064;p124"/>
          <p:cNvSpPr txBox="1"/>
          <p:nvPr/>
        </p:nvSpPr>
        <p:spPr>
          <a:xfrm rot="-1388">
            <a:off x="4277019" y="1964548"/>
            <a:ext cx="3715500" cy="63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a:t>Carbamazepine </a:t>
            </a:r>
            <a:endParaRPr sz="1800"/>
          </a:p>
          <a:p>
            <a:pPr marL="0" marR="0" lvl="0" indent="0" algn="ctr" rtl="0">
              <a:lnSpc>
                <a:spcPct val="100000"/>
              </a:lnSpc>
              <a:spcBef>
                <a:spcPts val="0"/>
              </a:spcBef>
              <a:spcAft>
                <a:spcPts val="0"/>
              </a:spcAft>
              <a:buClr>
                <a:srgbClr val="000000"/>
              </a:buClr>
              <a:buSzPts val="900"/>
              <a:buFont typeface="Arial"/>
              <a:buNone/>
            </a:pPr>
            <a:r>
              <a:rPr lang="en" sz="1800"/>
              <a:t>(Tegretol) </a:t>
            </a:r>
            <a:endParaRPr sz="1800"/>
          </a:p>
          <a:p>
            <a:pPr marL="0" marR="0" lvl="0" indent="0" algn="ctr" rtl="0">
              <a:lnSpc>
                <a:spcPct val="100000"/>
              </a:lnSpc>
              <a:spcBef>
                <a:spcPts val="0"/>
              </a:spcBef>
              <a:spcAft>
                <a:spcPts val="0"/>
              </a:spcAft>
              <a:buClr>
                <a:srgbClr val="000000"/>
              </a:buClr>
              <a:buSzPts val="900"/>
              <a:buFont typeface="Arial"/>
              <a:buNone/>
            </a:pPr>
            <a:r>
              <a:rPr lang="en" sz="1200"/>
              <a:t>“Tiger tail”</a:t>
            </a:r>
            <a:endParaRPr sz="1200"/>
          </a:p>
        </p:txBody>
      </p:sp>
      <p:grpSp>
        <p:nvGrpSpPr>
          <p:cNvPr id="3" name="Google Shape;1980;p123">
            <a:extLst>
              <a:ext uri="{FF2B5EF4-FFF2-40B4-BE49-F238E27FC236}">
                <a16:creationId xmlns:a16="http://schemas.microsoft.com/office/drawing/2014/main" id="{0DCC54C5-5F19-BCDA-D088-4A4AE20729EA}"/>
              </a:ext>
            </a:extLst>
          </p:cNvPr>
          <p:cNvGrpSpPr/>
          <p:nvPr/>
        </p:nvGrpSpPr>
        <p:grpSpPr>
          <a:xfrm>
            <a:off x="6363727" y="1001522"/>
            <a:ext cx="2714582" cy="876590"/>
            <a:chOff x="6363727" y="849125"/>
            <a:chExt cx="2714582" cy="876590"/>
          </a:xfrm>
        </p:grpSpPr>
        <p:sp>
          <p:nvSpPr>
            <p:cNvPr id="4" name="Google Shape;1981;p123">
              <a:extLst>
                <a:ext uri="{FF2B5EF4-FFF2-40B4-BE49-F238E27FC236}">
                  <a16:creationId xmlns:a16="http://schemas.microsoft.com/office/drawing/2014/main" id="{8B8F73C4-4F69-A1B8-A461-8BFC76AFACF0}"/>
                </a:ext>
              </a:extLst>
            </p:cNvPr>
            <p:cNvSpPr/>
            <p:nvPr/>
          </p:nvSpPr>
          <p:spPr>
            <a:xfrm rot="10800000" flipH="1">
              <a:off x="6363727" y="921115"/>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1982;p123" descr="clipped result image">
              <a:extLst>
                <a:ext uri="{FF2B5EF4-FFF2-40B4-BE49-F238E27FC236}">
                  <a16:creationId xmlns:a16="http://schemas.microsoft.com/office/drawing/2014/main" id="{AF49413B-EECA-067E-8765-DA2F10C79D1D}"/>
                </a:ext>
              </a:extLst>
            </p:cNvPr>
            <p:cNvPicPr preferRelativeResize="0"/>
            <p:nvPr/>
          </p:nvPicPr>
          <p:blipFill rotWithShape="1">
            <a:blip r:embed="rId7">
              <a:alphaModFix/>
            </a:blip>
            <a:srcRect/>
            <a:stretch/>
          </p:blipFill>
          <p:spPr>
            <a:xfrm>
              <a:off x="6662994" y="1044926"/>
              <a:ext cx="450337" cy="447063"/>
            </a:xfrm>
            <a:prstGeom prst="rect">
              <a:avLst/>
            </a:prstGeom>
            <a:noFill/>
            <a:ln>
              <a:noFill/>
            </a:ln>
          </p:spPr>
        </p:pic>
        <p:sp>
          <p:nvSpPr>
            <p:cNvPr id="6" name="Google Shape;1983;p123">
              <a:extLst>
                <a:ext uri="{FF2B5EF4-FFF2-40B4-BE49-F238E27FC236}">
                  <a16:creationId xmlns:a16="http://schemas.microsoft.com/office/drawing/2014/main" id="{A8992E3D-4661-56F4-0ACC-3052DA2CFE2D}"/>
                </a:ext>
              </a:extLst>
            </p:cNvPr>
            <p:cNvSpPr txBox="1"/>
            <p:nvPr/>
          </p:nvSpPr>
          <p:spPr>
            <a:xfrm>
              <a:off x="7652409" y="1221438"/>
              <a:ext cx="14259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1200" b="1" u="sng">
                  <a:solidFill>
                    <a:schemeClr val="dk1"/>
                  </a:solidFill>
                </a:rPr>
                <a:t>D</a:t>
              </a:r>
              <a:r>
                <a:rPr lang="en" sz="1200">
                  <a:solidFill>
                    <a:schemeClr val="dk1"/>
                  </a:solidFill>
                </a:rPr>
                <a:t>own and </a:t>
              </a:r>
              <a:r>
                <a:rPr lang="en" sz="1200" b="1" u="sng">
                  <a:solidFill>
                    <a:schemeClr val="dk1"/>
                  </a:solidFill>
                </a:rPr>
                <a:t>D</a:t>
              </a:r>
              <a:r>
                <a:rPr lang="en" sz="1200">
                  <a:solidFill>
                    <a:schemeClr val="dk1"/>
                  </a:solidFill>
                </a:rPr>
                <a:t>elayed</a:t>
              </a:r>
              <a:endParaRPr sz="1200"/>
            </a:p>
          </p:txBody>
        </p:sp>
        <p:sp>
          <p:nvSpPr>
            <p:cNvPr id="7" name="Google Shape;1984;p123">
              <a:extLst>
                <a:ext uri="{FF2B5EF4-FFF2-40B4-BE49-F238E27FC236}">
                  <a16:creationId xmlns:a16="http://schemas.microsoft.com/office/drawing/2014/main" id="{F0FAB7F7-2B90-DEEA-384F-5EB5F2796F8C}"/>
                </a:ext>
              </a:extLst>
            </p:cNvPr>
            <p:cNvSpPr txBox="1"/>
            <p:nvPr/>
          </p:nvSpPr>
          <p:spPr>
            <a:xfrm>
              <a:off x="7412524" y="849125"/>
              <a:ext cx="14784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000">
                  <a:solidFill>
                    <a:schemeClr val="dk1"/>
                  </a:solidFill>
                </a:rPr>
                <a:t>in</a:t>
              </a:r>
              <a:r>
                <a:rPr lang="en" sz="2000" b="1" u="sng">
                  <a:solidFill>
                    <a:schemeClr val="dk1"/>
                  </a:solidFill>
                </a:rPr>
                <a:t>D</a:t>
              </a:r>
              <a:r>
                <a:rPr lang="en" sz="2000">
                  <a:solidFill>
                    <a:schemeClr val="dk1"/>
                  </a:solidFill>
                </a:rPr>
                <a:t>uction</a:t>
              </a:r>
              <a:endParaRPr sz="2000"/>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748"/>
    </mc:Choice>
    <mc:Fallback xmlns="">
      <p:transition spd="slow" advTm="3748"/>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pic>
        <p:nvPicPr>
          <p:cNvPr id="2025" name="Google Shape;2025;p124"/>
          <p:cNvPicPr preferRelativeResize="0"/>
          <p:nvPr/>
        </p:nvPicPr>
        <p:blipFill rotWithShape="1">
          <a:blip r:embed="rId4">
            <a:alphaModFix amt="20000"/>
          </a:blip>
          <a:srcRect b="7842"/>
          <a:stretch/>
        </p:blipFill>
        <p:spPr>
          <a:xfrm>
            <a:off x="0" y="-9229"/>
            <a:ext cx="9144000" cy="5161966"/>
          </a:xfrm>
          <a:prstGeom prst="rect">
            <a:avLst/>
          </a:prstGeom>
          <a:noFill/>
          <a:ln>
            <a:noFill/>
          </a:ln>
        </p:spPr>
      </p:pic>
      <p:sp>
        <p:nvSpPr>
          <p:cNvPr id="2026" name="Google Shape;2026;p124"/>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24"/>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200"/>
              <a:buFont typeface="Arial"/>
              <a:buNone/>
            </a:pPr>
            <a:r>
              <a:rPr lang="en" sz="2500">
                <a:solidFill>
                  <a:schemeClr val="lt1"/>
                </a:solidFill>
              </a:rPr>
              <a:t>Interaction mnemonics</a:t>
            </a:r>
            <a:endParaRPr sz="3500">
              <a:solidFill>
                <a:schemeClr val="lt1"/>
              </a:solidFill>
            </a:endParaRPr>
          </a:p>
        </p:txBody>
      </p:sp>
      <p:sp>
        <p:nvSpPr>
          <p:cNvPr id="2028" name="Google Shape;2028;p124"/>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CYP</a:t>
            </a:r>
            <a:r>
              <a:rPr lang="en" sz="2000" b="1"/>
              <a:t>3</a:t>
            </a:r>
            <a:r>
              <a:rPr lang="en" sz="2000" b="1" i="0" u="none" strike="noStrike" cap="none">
                <a:solidFill>
                  <a:srgbClr val="000000"/>
                </a:solidFill>
                <a:latin typeface="Arial"/>
                <a:ea typeface="Arial"/>
                <a:cs typeface="Arial"/>
                <a:sym typeface="Arial"/>
              </a:rPr>
              <a:t>A</a:t>
            </a:r>
            <a:r>
              <a:rPr lang="en" sz="2000" b="1"/>
              <a:t>4</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a:t>
            </a:r>
            <a:r>
              <a:rPr lang="en" sz="2000"/>
              <a:t>3 A’s For </a:t>
            </a:r>
            <a:endParaRPr sz="2000"/>
          </a:p>
          <a:p>
            <a:pPr marL="0" marR="0" lvl="0" indent="0" algn="ctr" rtl="0">
              <a:lnSpc>
                <a:spcPct val="115000"/>
              </a:lnSpc>
              <a:spcBef>
                <a:spcPts val="0"/>
              </a:spcBef>
              <a:spcAft>
                <a:spcPts val="0"/>
              </a:spcAft>
              <a:buClr>
                <a:srgbClr val="000000"/>
              </a:buClr>
              <a:buSzPts val="1800"/>
              <a:buFont typeface="Arial"/>
              <a:buNone/>
            </a:pPr>
            <a:r>
              <a:rPr lang="en" sz="1800"/>
              <a:t>(fishing)</a:t>
            </a:r>
            <a:r>
              <a:rPr lang="en" sz="1800" b="0" i="0" u="none" strike="noStrike" cap="none">
                <a:solidFill>
                  <a:srgbClr val="000000"/>
                </a:solidFill>
                <a:latin typeface="Arial"/>
                <a:ea typeface="Arial"/>
                <a:cs typeface="Arial"/>
                <a:sym typeface="Arial"/>
              </a:rPr>
              <a:t>”</a:t>
            </a:r>
            <a:endParaRPr sz="1800" b="1" i="0" u="none" strike="noStrike" cap="none">
              <a:solidFill>
                <a:srgbClr val="000000"/>
              </a:solidFill>
              <a:latin typeface="Arial"/>
              <a:ea typeface="Arial"/>
              <a:cs typeface="Arial"/>
              <a:sym typeface="Arial"/>
            </a:endParaRPr>
          </a:p>
        </p:txBody>
      </p:sp>
      <p:sp>
        <p:nvSpPr>
          <p:cNvPr id="2034" name="Google Shape;2034;p124"/>
          <p:cNvSpPr/>
          <p:nvPr/>
        </p:nvSpPr>
        <p:spPr>
          <a:xfrm>
            <a:off x="5206425" y="92684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5" name="Google Shape;2035;p124"/>
          <p:cNvSpPr/>
          <p:nvPr/>
        </p:nvSpPr>
        <p:spPr>
          <a:xfrm>
            <a:off x="5140365" y="3369212"/>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6" name="Google Shape;2036;p124"/>
          <p:cNvSpPr/>
          <p:nvPr/>
        </p:nvSpPr>
        <p:spPr>
          <a:xfrm>
            <a:off x="4796091" y="1206301"/>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7" name="Google Shape;2037;p124"/>
          <p:cNvSpPr/>
          <p:nvPr/>
        </p:nvSpPr>
        <p:spPr>
          <a:xfrm>
            <a:off x="5420611" y="299877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8" name="Google Shape;2038;p124"/>
          <p:cNvSpPr/>
          <p:nvPr/>
        </p:nvSpPr>
        <p:spPr>
          <a:xfrm>
            <a:off x="5684510" y="92686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p124"/>
          <p:cNvSpPr/>
          <p:nvPr/>
        </p:nvSpPr>
        <p:spPr>
          <a:xfrm>
            <a:off x="2692704" y="2828336"/>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p124"/>
          <p:cNvSpPr/>
          <p:nvPr/>
        </p:nvSpPr>
        <p:spPr>
          <a:xfrm>
            <a:off x="3882618" y="141526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1" name="Google Shape;2041;p124"/>
          <p:cNvSpPr/>
          <p:nvPr/>
        </p:nvSpPr>
        <p:spPr>
          <a:xfrm>
            <a:off x="5638580" y="148331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2" name="Google Shape;2042;p124"/>
          <p:cNvSpPr/>
          <p:nvPr/>
        </p:nvSpPr>
        <p:spPr>
          <a:xfrm>
            <a:off x="2782764" y="1506653"/>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3" name="Google Shape;2043;p124"/>
          <p:cNvSpPr/>
          <p:nvPr/>
        </p:nvSpPr>
        <p:spPr>
          <a:xfrm>
            <a:off x="3061778" y="362673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p124"/>
          <p:cNvSpPr/>
          <p:nvPr/>
        </p:nvSpPr>
        <p:spPr>
          <a:xfrm>
            <a:off x="3158769" y="2753312"/>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5" name="Google Shape;2045;p124"/>
          <p:cNvSpPr/>
          <p:nvPr/>
        </p:nvSpPr>
        <p:spPr>
          <a:xfrm>
            <a:off x="2636950" y="2259317"/>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6" name="Google Shape;2046;p124"/>
          <p:cNvSpPr/>
          <p:nvPr/>
        </p:nvSpPr>
        <p:spPr>
          <a:xfrm>
            <a:off x="3652006" y="114102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7" name="Google Shape;2047;p124"/>
          <p:cNvSpPr/>
          <p:nvPr/>
        </p:nvSpPr>
        <p:spPr>
          <a:xfrm>
            <a:off x="5043361" y="1483388"/>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p124"/>
          <p:cNvSpPr/>
          <p:nvPr/>
        </p:nvSpPr>
        <p:spPr>
          <a:xfrm>
            <a:off x="2810775" y="1117741"/>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9" name="Google Shape;2049;p124"/>
          <p:cNvSpPr/>
          <p:nvPr/>
        </p:nvSpPr>
        <p:spPr>
          <a:xfrm>
            <a:off x="3631515" y="87630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0" name="Google Shape;2050;p124"/>
          <p:cNvSpPr/>
          <p:nvPr/>
        </p:nvSpPr>
        <p:spPr>
          <a:xfrm>
            <a:off x="4516827" y="117563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124"/>
          <p:cNvSpPr/>
          <p:nvPr/>
        </p:nvSpPr>
        <p:spPr>
          <a:xfrm>
            <a:off x="4516873" y="157411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052" name="Google Shape;2052;p124"/>
          <p:cNvCxnSpPr/>
          <p:nvPr/>
        </p:nvCxnSpPr>
        <p:spPr>
          <a:xfrm>
            <a:off x="5091843" y="2349326"/>
            <a:ext cx="0" cy="435600"/>
          </a:xfrm>
          <a:prstGeom prst="straightConnector1">
            <a:avLst/>
          </a:prstGeom>
          <a:noFill/>
          <a:ln w="19050" cap="flat" cmpd="sng">
            <a:solidFill>
              <a:srgbClr val="595959"/>
            </a:solidFill>
            <a:prstDash val="solid"/>
            <a:round/>
            <a:headEnd type="none" w="sm" len="sm"/>
            <a:tailEnd type="triangle" w="med" len="med"/>
          </a:ln>
        </p:spPr>
      </p:cxnSp>
      <p:cxnSp>
        <p:nvCxnSpPr>
          <p:cNvPr id="2053" name="Google Shape;2053;p124"/>
          <p:cNvCxnSpPr/>
          <p:nvPr/>
        </p:nvCxnSpPr>
        <p:spPr>
          <a:xfrm>
            <a:off x="3445035" y="2254773"/>
            <a:ext cx="0" cy="435600"/>
          </a:xfrm>
          <a:prstGeom prst="straightConnector1">
            <a:avLst/>
          </a:prstGeom>
          <a:noFill/>
          <a:ln w="19050" cap="flat" cmpd="sng">
            <a:solidFill>
              <a:srgbClr val="595959"/>
            </a:solidFill>
            <a:prstDash val="solid"/>
            <a:round/>
            <a:headEnd type="none" w="sm" len="sm"/>
            <a:tailEnd type="triangle" w="med" len="med"/>
          </a:ln>
        </p:spPr>
      </p:cxnSp>
      <p:grpSp>
        <p:nvGrpSpPr>
          <p:cNvPr id="2057" name="Google Shape;2057;p124"/>
          <p:cNvGrpSpPr/>
          <p:nvPr/>
        </p:nvGrpSpPr>
        <p:grpSpPr>
          <a:xfrm>
            <a:off x="4135236" y="4529263"/>
            <a:ext cx="460636" cy="353439"/>
            <a:chOff x="4046749" y="13913567"/>
            <a:chExt cx="1245300" cy="955500"/>
          </a:xfrm>
        </p:grpSpPr>
        <p:sp>
          <p:nvSpPr>
            <p:cNvPr id="2058" name="Google Shape;2058;p124"/>
            <p:cNvSpPr/>
            <p:nvPr/>
          </p:nvSpPr>
          <p:spPr>
            <a:xfrm rot="10800000" flipH="1">
              <a:off x="4046749" y="13913567"/>
              <a:ext cx="1245300" cy="9555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59" name="Google Shape;2059;p124" descr="clipped result image"/>
            <p:cNvPicPr preferRelativeResize="0"/>
            <p:nvPr/>
          </p:nvPicPr>
          <p:blipFill rotWithShape="1">
            <a:blip r:embed="rId5">
              <a:alphaModFix/>
            </a:blip>
            <a:srcRect/>
            <a:stretch/>
          </p:blipFill>
          <p:spPr>
            <a:xfrm>
              <a:off x="4396223" y="14095141"/>
              <a:ext cx="534585" cy="530672"/>
            </a:xfrm>
            <a:prstGeom prst="rect">
              <a:avLst/>
            </a:prstGeom>
            <a:noFill/>
            <a:ln>
              <a:noFill/>
            </a:ln>
          </p:spPr>
        </p:pic>
      </p:grpSp>
      <p:sp>
        <p:nvSpPr>
          <p:cNvPr id="2060" name="Google Shape;2060;p124"/>
          <p:cNvSpPr/>
          <p:nvPr/>
        </p:nvSpPr>
        <p:spPr>
          <a:xfrm>
            <a:off x="3223101" y="4280499"/>
            <a:ext cx="156600" cy="146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4" name="Google Shape;2064;p124"/>
          <p:cNvSpPr txBox="1"/>
          <p:nvPr/>
        </p:nvSpPr>
        <p:spPr>
          <a:xfrm rot="-1388">
            <a:off x="4277019" y="1964548"/>
            <a:ext cx="3715500" cy="63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a:t>Carbamazepine </a:t>
            </a:r>
            <a:endParaRPr sz="1800"/>
          </a:p>
          <a:p>
            <a:pPr marL="0" marR="0" lvl="0" indent="0" algn="ctr" rtl="0">
              <a:lnSpc>
                <a:spcPct val="100000"/>
              </a:lnSpc>
              <a:spcBef>
                <a:spcPts val="0"/>
              </a:spcBef>
              <a:spcAft>
                <a:spcPts val="0"/>
              </a:spcAft>
              <a:buClr>
                <a:srgbClr val="000000"/>
              </a:buClr>
              <a:buSzPts val="900"/>
              <a:buFont typeface="Arial"/>
              <a:buNone/>
            </a:pPr>
            <a:r>
              <a:rPr lang="en" sz="1800"/>
              <a:t>(Tegretol) </a:t>
            </a:r>
            <a:endParaRPr sz="1800"/>
          </a:p>
          <a:p>
            <a:pPr marL="0" marR="0" lvl="0" indent="0" algn="ctr" rtl="0">
              <a:lnSpc>
                <a:spcPct val="100000"/>
              </a:lnSpc>
              <a:spcBef>
                <a:spcPts val="0"/>
              </a:spcBef>
              <a:spcAft>
                <a:spcPts val="0"/>
              </a:spcAft>
              <a:buClr>
                <a:srgbClr val="000000"/>
              </a:buClr>
              <a:buSzPts val="900"/>
              <a:buFont typeface="Arial"/>
              <a:buNone/>
            </a:pPr>
            <a:r>
              <a:rPr lang="en" sz="1200"/>
              <a:t>“Tiger tail”</a:t>
            </a:r>
            <a:endParaRPr sz="1200"/>
          </a:p>
        </p:txBody>
      </p:sp>
      <p:grpSp>
        <p:nvGrpSpPr>
          <p:cNvPr id="3" name="Google Shape;1980;p123">
            <a:extLst>
              <a:ext uri="{FF2B5EF4-FFF2-40B4-BE49-F238E27FC236}">
                <a16:creationId xmlns:a16="http://schemas.microsoft.com/office/drawing/2014/main" id="{0DCC54C5-5F19-BCDA-D088-4A4AE20729EA}"/>
              </a:ext>
            </a:extLst>
          </p:cNvPr>
          <p:cNvGrpSpPr/>
          <p:nvPr/>
        </p:nvGrpSpPr>
        <p:grpSpPr>
          <a:xfrm>
            <a:off x="6363727" y="1001522"/>
            <a:ext cx="2714582" cy="876590"/>
            <a:chOff x="6363727" y="849125"/>
            <a:chExt cx="2714582" cy="876590"/>
          </a:xfrm>
        </p:grpSpPr>
        <p:sp>
          <p:nvSpPr>
            <p:cNvPr id="4" name="Google Shape;1981;p123">
              <a:extLst>
                <a:ext uri="{FF2B5EF4-FFF2-40B4-BE49-F238E27FC236}">
                  <a16:creationId xmlns:a16="http://schemas.microsoft.com/office/drawing/2014/main" id="{8B8F73C4-4F69-A1B8-A461-8BFC76AFACF0}"/>
                </a:ext>
              </a:extLst>
            </p:cNvPr>
            <p:cNvSpPr/>
            <p:nvPr/>
          </p:nvSpPr>
          <p:spPr>
            <a:xfrm rot="10800000" flipH="1">
              <a:off x="6363727" y="921115"/>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1982;p123" descr="clipped result image">
              <a:extLst>
                <a:ext uri="{FF2B5EF4-FFF2-40B4-BE49-F238E27FC236}">
                  <a16:creationId xmlns:a16="http://schemas.microsoft.com/office/drawing/2014/main" id="{AF49413B-EECA-067E-8765-DA2F10C79D1D}"/>
                </a:ext>
              </a:extLst>
            </p:cNvPr>
            <p:cNvPicPr preferRelativeResize="0"/>
            <p:nvPr/>
          </p:nvPicPr>
          <p:blipFill rotWithShape="1">
            <a:blip r:embed="rId5">
              <a:alphaModFix/>
            </a:blip>
            <a:srcRect/>
            <a:stretch/>
          </p:blipFill>
          <p:spPr>
            <a:xfrm>
              <a:off x="6662994" y="1044926"/>
              <a:ext cx="450337" cy="447063"/>
            </a:xfrm>
            <a:prstGeom prst="rect">
              <a:avLst/>
            </a:prstGeom>
            <a:noFill/>
            <a:ln>
              <a:noFill/>
            </a:ln>
          </p:spPr>
        </p:pic>
        <p:sp>
          <p:nvSpPr>
            <p:cNvPr id="6" name="Google Shape;1983;p123">
              <a:extLst>
                <a:ext uri="{FF2B5EF4-FFF2-40B4-BE49-F238E27FC236}">
                  <a16:creationId xmlns:a16="http://schemas.microsoft.com/office/drawing/2014/main" id="{A8992E3D-4661-56F4-0ACC-3052DA2CFE2D}"/>
                </a:ext>
              </a:extLst>
            </p:cNvPr>
            <p:cNvSpPr txBox="1"/>
            <p:nvPr/>
          </p:nvSpPr>
          <p:spPr>
            <a:xfrm>
              <a:off x="7652409" y="1221438"/>
              <a:ext cx="14259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1200" b="1" u="sng">
                  <a:solidFill>
                    <a:schemeClr val="dk1"/>
                  </a:solidFill>
                </a:rPr>
                <a:t>D</a:t>
              </a:r>
              <a:r>
                <a:rPr lang="en" sz="1200">
                  <a:solidFill>
                    <a:schemeClr val="dk1"/>
                  </a:solidFill>
                </a:rPr>
                <a:t>own and </a:t>
              </a:r>
              <a:r>
                <a:rPr lang="en" sz="1200" b="1" u="sng">
                  <a:solidFill>
                    <a:schemeClr val="dk1"/>
                  </a:solidFill>
                </a:rPr>
                <a:t>D</a:t>
              </a:r>
              <a:r>
                <a:rPr lang="en" sz="1200">
                  <a:solidFill>
                    <a:schemeClr val="dk1"/>
                  </a:solidFill>
                </a:rPr>
                <a:t>elayed</a:t>
              </a:r>
              <a:endParaRPr sz="1200"/>
            </a:p>
          </p:txBody>
        </p:sp>
        <p:sp>
          <p:nvSpPr>
            <p:cNvPr id="7" name="Google Shape;1984;p123">
              <a:extLst>
                <a:ext uri="{FF2B5EF4-FFF2-40B4-BE49-F238E27FC236}">
                  <a16:creationId xmlns:a16="http://schemas.microsoft.com/office/drawing/2014/main" id="{F0FAB7F7-2B90-DEEA-384F-5EB5F2796F8C}"/>
                </a:ext>
              </a:extLst>
            </p:cNvPr>
            <p:cNvSpPr txBox="1"/>
            <p:nvPr/>
          </p:nvSpPr>
          <p:spPr>
            <a:xfrm>
              <a:off x="7412524" y="849125"/>
              <a:ext cx="1478400" cy="4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Arial"/>
                <a:buNone/>
              </a:pPr>
              <a:r>
                <a:rPr lang="en" sz="2000">
                  <a:solidFill>
                    <a:schemeClr val="dk1"/>
                  </a:solidFill>
                </a:rPr>
                <a:t>in</a:t>
              </a:r>
              <a:r>
                <a:rPr lang="en" sz="2000" b="1" u="sng">
                  <a:solidFill>
                    <a:schemeClr val="dk1"/>
                  </a:solidFill>
                </a:rPr>
                <a:t>D</a:t>
              </a:r>
              <a:r>
                <a:rPr lang="en" sz="2000">
                  <a:solidFill>
                    <a:schemeClr val="dk1"/>
                  </a:solidFill>
                </a:rPr>
                <a:t>uction</a:t>
              </a:r>
              <a:endParaRPr sz="2000"/>
            </a:p>
          </p:txBody>
        </p:sp>
      </p:grpSp>
      <p:grpSp>
        <p:nvGrpSpPr>
          <p:cNvPr id="2" name="Google Shape;3245;p178">
            <a:extLst>
              <a:ext uri="{FF2B5EF4-FFF2-40B4-BE49-F238E27FC236}">
                <a16:creationId xmlns:a16="http://schemas.microsoft.com/office/drawing/2014/main" id="{A10495CE-D0F3-49D9-F755-6497CD5395FC}"/>
              </a:ext>
            </a:extLst>
          </p:cNvPr>
          <p:cNvGrpSpPr/>
          <p:nvPr/>
        </p:nvGrpSpPr>
        <p:grpSpPr>
          <a:xfrm>
            <a:off x="3314506" y="2776336"/>
            <a:ext cx="1900000" cy="1664169"/>
            <a:chOff x="6590223" y="3176875"/>
            <a:chExt cx="2007200" cy="1637450"/>
          </a:xfrm>
        </p:grpSpPr>
        <p:pic>
          <p:nvPicPr>
            <p:cNvPr id="8" name="Google Shape;3246;p178" descr="clipped result image">
              <a:extLst>
                <a:ext uri="{FF2B5EF4-FFF2-40B4-BE49-F238E27FC236}">
                  <a16:creationId xmlns:a16="http://schemas.microsoft.com/office/drawing/2014/main" id="{69186B51-41D6-6DDA-E82F-EED955DE7398}"/>
                </a:ext>
              </a:extLst>
            </p:cNvPr>
            <p:cNvPicPr preferRelativeResize="0"/>
            <p:nvPr/>
          </p:nvPicPr>
          <p:blipFill rotWithShape="1">
            <a:blip r:embed="rId6">
              <a:alphaModFix/>
            </a:blip>
            <a:srcRect l="19393"/>
            <a:stretch/>
          </p:blipFill>
          <p:spPr>
            <a:xfrm>
              <a:off x="6957922" y="3176875"/>
              <a:ext cx="1639501" cy="1637450"/>
            </a:xfrm>
            <a:prstGeom prst="rect">
              <a:avLst/>
            </a:prstGeom>
            <a:noFill/>
            <a:ln>
              <a:noFill/>
            </a:ln>
          </p:spPr>
        </p:pic>
        <p:pic>
          <p:nvPicPr>
            <p:cNvPr id="9" name="Google Shape;3247;p178" descr="clipped result image">
              <a:extLst>
                <a:ext uri="{FF2B5EF4-FFF2-40B4-BE49-F238E27FC236}">
                  <a16:creationId xmlns:a16="http://schemas.microsoft.com/office/drawing/2014/main" id="{E2527B2B-A5DE-308A-3E89-7D7E87F559CF}"/>
                </a:ext>
              </a:extLst>
            </p:cNvPr>
            <p:cNvPicPr preferRelativeResize="0"/>
            <p:nvPr/>
          </p:nvPicPr>
          <p:blipFill rotWithShape="1">
            <a:blip r:embed="rId7">
              <a:alphaModFix/>
            </a:blip>
            <a:srcRect/>
            <a:stretch/>
          </p:blipFill>
          <p:spPr>
            <a:xfrm rot="159458" flipH="1">
              <a:off x="6614760" y="3522948"/>
              <a:ext cx="759989" cy="1015113"/>
            </a:xfrm>
            <a:prstGeom prst="rect">
              <a:avLst/>
            </a:prstGeom>
            <a:noFill/>
            <a:ln>
              <a:noFill/>
            </a:ln>
          </p:spPr>
        </p:pic>
      </p:grpSp>
      <p:pic>
        <p:nvPicPr>
          <p:cNvPr id="10" name="Google Shape;2062;p124" descr="clipped result image">
            <a:extLst>
              <a:ext uri="{FF2B5EF4-FFF2-40B4-BE49-F238E27FC236}">
                <a16:creationId xmlns:a16="http://schemas.microsoft.com/office/drawing/2014/main" id="{21C98ADA-60DA-821B-50F2-FF60214903C0}"/>
              </a:ext>
            </a:extLst>
          </p:cNvPr>
          <p:cNvPicPr preferRelativeResize="0"/>
          <p:nvPr/>
        </p:nvPicPr>
        <p:blipFill rotWithShape="1">
          <a:blip r:embed="rId8">
            <a:alphaModFix/>
          </a:blip>
          <a:srcRect/>
          <a:stretch/>
        </p:blipFill>
        <p:spPr>
          <a:xfrm>
            <a:off x="3241788" y="1866525"/>
            <a:ext cx="1900000" cy="1143700"/>
          </a:xfrm>
          <a:prstGeom prst="rect">
            <a:avLst/>
          </a:prstGeom>
          <a:noFill/>
          <a:ln>
            <a:noFill/>
          </a:ln>
        </p:spPr>
      </p:pic>
      <p:pic>
        <p:nvPicPr>
          <p:cNvPr id="11" name="Google Shape;2063;p124" descr="clipped result image">
            <a:extLst>
              <a:ext uri="{FF2B5EF4-FFF2-40B4-BE49-F238E27FC236}">
                <a16:creationId xmlns:a16="http://schemas.microsoft.com/office/drawing/2014/main" id="{AD10F564-6766-FE69-C488-8EC8EAA769E8}"/>
              </a:ext>
            </a:extLst>
          </p:cNvPr>
          <p:cNvPicPr preferRelativeResize="0"/>
          <p:nvPr/>
        </p:nvPicPr>
        <p:blipFill rotWithShape="1">
          <a:blip r:embed="rId9">
            <a:alphaModFix/>
          </a:blip>
          <a:srcRect/>
          <a:stretch/>
        </p:blipFill>
        <p:spPr>
          <a:xfrm>
            <a:off x="4179198" y="2323857"/>
            <a:ext cx="317195" cy="314864"/>
          </a:xfrm>
          <a:prstGeom prst="rect">
            <a:avLst/>
          </a:prstGeom>
          <a:noFill/>
          <a:ln>
            <a:noFill/>
          </a:ln>
        </p:spPr>
      </p:pic>
    </p:spTree>
    <p:custDataLst>
      <p:tags r:id="rId1"/>
    </p:custDataLst>
    <p:extLst>
      <p:ext uri="{BB962C8B-B14F-4D97-AF65-F5344CB8AC3E}">
        <p14:creationId xmlns:p14="http://schemas.microsoft.com/office/powerpoint/2010/main" val="2309355796"/>
      </p:ext>
    </p:extLst>
  </p:cSld>
  <p:clrMapOvr>
    <a:masterClrMapping/>
  </p:clrMapOvr>
  <mc:AlternateContent xmlns:mc="http://schemas.openxmlformats.org/markup-compatibility/2006" xmlns:p14="http://schemas.microsoft.com/office/powerpoint/2010/main">
    <mc:Choice Requires="p14">
      <p:transition spd="slow" p14:dur="2000" advTm="3748"/>
    </mc:Choice>
    <mc:Fallback xmlns="">
      <p:transition spd="slow" advTm="3748"/>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3229"/>
        <p:cNvGrpSpPr/>
        <p:nvPr/>
      </p:nvGrpSpPr>
      <p:grpSpPr>
        <a:xfrm>
          <a:off x="0" y="0"/>
          <a:ext cx="0" cy="0"/>
          <a:chOff x="0" y="0"/>
          <a:chExt cx="0" cy="0"/>
        </a:xfrm>
      </p:grpSpPr>
      <p:sp>
        <p:nvSpPr>
          <p:cNvPr id="3230" name="Google Shape;3230;p178"/>
          <p:cNvSpPr txBox="1"/>
          <p:nvPr/>
        </p:nvSpPr>
        <p:spPr>
          <a:xfrm>
            <a:off x="323850" y="190317"/>
            <a:ext cx="7005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Donepezil </a:t>
            </a:r>
            <a:endParaRPr sz="1800">
              <a:solidFill>
                <a:schemeClr val="dk1"/>
              </a:solidFill>
            </a:endParaRPr>
          </a:p>
          <a:p>
            <a:pPr marL="0" lvl="0" indent="0" algn="l" rtl="0">
              <a:spcBef>
                <a:spcPts val="0"/>
              </a:spcBef>
              <a:spcAft>
                <a:spcPts val="0"/>
              </a:spcAft>
              <a:buClr>
                <a:schemeClr val="dk1"/>
              </a:buClr>
              <a:buSzPts val="1400"/>
              <a:buFont typeface="Arial"/>
              <a:buNone/>
            </a:pPr>
            <a:r>
              <a:rPr lang="en" sz="1800">
                <a:solidFill>
                  <a:schemeClr val="dk1"/>
                </a:solidFill>
              </a:rPr>
              <a:t>(ARICEPT)</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sp>
        <p:nvSpPr>
          <p:cNvPr id="3231" name="Google Shape;3231;p178"/>
          <p:cNvSpPr txBox="1"/>
          <p:nvPr/>
        </p:nvSpPr>
        <p:spPr>
          <a:xfrm>
            <a:off x="2462850" y="190325"/>
            <a:ext cx="34377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highlight>
                  <a:srgbClr val="FFFF00"/>
                </a:highlight>
              </a:rPr>
              <a:t>Dynamic interactions:</a:t>
            </a:r>
            <a:endParaRPr>
              <a:solidFill>
                <a:schemeClr val="dk1"/>
              </a:solidFill>
              <a:highlight>
                <a:srgbClr val="FFFF00"/>
              </a:highlight>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rgbClr val="999999"/>
                </a:solidFill>
              </a:rPr>
              <a:t> ❖ Avoid combining with anticholinergics (with CNS effects) due to opposing mechanism of action.</a:t>
            </a:r>
            <a:endParaRPr>
              <a:solidFill>
                <a:srgbClr val="999999"/>
              </a:solidFill>
            </a:endParaRPr>
          </a:p>
          <a:p>
            <a:pPr marL="0" marR="0" lvl="0" indent="0" algn="l" rtl="0">
              <a:lnSpc>
                <a:spcPct val="100000"/>
              </a:lnSpc>
              <a:spcBef>
                <a:spcPts val="0"/>
              </a:spcBef>
              <a:spcAft>
                <a:spcPts val="0"/>
              </a:spcAft>
              <a:buClr>
                <a:schemeClr val="dk1"/>
              </a:buClr>
              <a:buSzPts val="1100"/>
              <a:buFont typeface="Arial"/>
              <a:buNone/>
            </a:pPr>
            <a:endParaRPr sz="200">
              <a:solidFill>
                <a:srgbClr val="999999"/>
              </a:solidFill>
            </a:endParaRPr>
          </a:p>
          <a:p>
            <a:pPr marL="0" marR="0" lvl="0" indent="0" algn="l" rtl="0">
              <a:lnSpc>
                <a:spcPct val="100000"/>
              </a:lnSpc>
              <a:spcBef>
                <a:spcPts val="0"/>
              </a:spcBef>
              <a:spcAft>
                <a:spcPts val="0"/>
              </a:spcAft>
              <a:buClr>
                <a:schemeClr val="dk1"/>
              </a:buClr>
              <a:buSzPts val="1100"/>
              <a:buFont typeface="Arial"/>
              <a:buNone/>
            </a:pPr>
            <a:r>
              <a:rPr lang="en">
                <a:solidFill>
                  <a:srgbClr val="999999"/>
                </a:solidFill>
              </a:rPr>
              <a:t> ❖ Cholinergic toxicity (SLUDGE syndrome) is possible when combined with cholinergics such as bethanechol (Urecholine)</a:t>
            </a:r>
            <a:endParaRPr>
              <a:solidFill>
                <a:srgbClr val="999999"/>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highlight>
                  <a:srgbClr val="FFFF00"/>
                </a:highlight>
              </a:rPr>
              <a:t> ❖ Strategic combination with a peripheral anticholinergic (without CNS effects) can ameliorate GI distress.</a:t>
            </a:r>
            <a:endParaRPr>
              <a:solidFill>
                <a:schemeClr val="dk1"/>
              </a:solidFill>
              <a:highlight>
                <a:srgbClr val="FFFF00"/>
              </a:highlight>
            </a:endParaRPr>
          </a:p>
          <a:p>
            <a:pPr marL="0" marR="0" lvl="0" indent="0" algn="l" rtl="0">
              <a:lnSpc>
                <a:spcPct val="100000"/>
              </a:lnSpc>
              <a:spcBef>
                <a:spcPts val="0"/>
              </a:spcBef>
              <a:spcAft>
                <a:spcPts val="0"/>
              </a:spcAft>
              <a:buClr>
                <a:schemeClr val="dk1"/>
              </a:buClr>
              <a:buSzPts val="1100"/>
              <a:buFont typeface="Arial"/>
              <a:buNone/>
            </a:pPr>
            <a:endParaRPr sz="200">
              <a:solidFill>
                <a:srgbClr val="999999"/>
              </a:solidFill>
            </a:endParaRPr>
          </a:p>
          <a:p>
            <a:pPr marL="0" marR="0" lvl="0" indent="0" algn="l" rtl="0">
              <a:lnSpc>
                <a:spcPct val="100000"/>
              </a:lnSpc>
              <a:spcBef>
                <a:spcPts val="0"/>
              </a:spcBef>
              <a:spcAft>
                <a:spcPts val="0"/>
              </a:spcAft>
              <a:buClr>
                <a:schemeClr val="dk1"/>
              </a:buClr>
              <a:buSzPts val="1100"/>
              <a:buFont typeface="Arial"/>
              <a:buNone/>
            </a:pPr>
            <a:r>
              <a:rPr lang="en">
                <a:solidFill>
                  <a:srgbClr val="999999"/>
                </a:solidFill>
              </a:rPr>
              <a:t> ❖ Caution with beta blockers (propranolol, metoprolol, etc) due to aggregate risk of bradycardia.</a:t>
            </a:r>
            <a:endParaRPr>
              <a:solidFill>
                <a:srgbClr val="999999"/>
              </a:solidFill>
            </a:endParaRPr>
          </a:p>
          <a:p>
            <a:pPr marL="0" marR="0" lvl="0" indent="0" algn="l" rtl="0">
              <a:lnSpc>
                <a:spcPct val="100000"/>
              </a:lnSpc>
              <a:spcBef>
                <a:spcPts val="0"/>
              </a:spcBef>
              <a:spcAft>
                <a:spcPts val="0"/>
              </a:spcAft>
              <a:buClr>
                <a:schemeClr val="dk1"/>
              </a:buClr>
              <a:buSzPts val="1100"/>
              <a:buFont typeface="Arial"/>
              <a:buNone/>
            </a:pPr>
            <a:endParaRPr sz="200">
              <a:solidFill>
                <a:srgbClr val="999999"/>
              </a:solidFill>
            </a:endParaRPr>
          </a:p>
          <a:p>
            <a:pPr marL="0" marR="0" lvl="0" indent="0" algn="l" rtl="0">
              <a:lnSpc>
                <a:spcPct val="100000"/>
              </a:lnSpc>
              <a:spcBef>
                <a:spcPts val="0"/>
              </a:spcBef>
              <a:spcAft>
                <a:spcPts val="0"/>
              </a:spcAft>
              <a:buClr>
                <a:schemeClr val="dk1"/>
              </a:buClr>
              <a:buSzPts val="1100"/>
              <a:buFont typeface="Arial"/>
              <a:buNone/>
            </a:pPr>
            <a:r>
              <a:rPr lang="en">
                <a:solidFill>
                  <a:srgbClr val="999999"/>
                </a:solidFill>
              </a:rPr>
              <a:t> ❖ Lowers seizure threshold</a:t>
            </a:r>
            <a:endParaRPr>
              <a:solidFill>
                <a:srgbClr val="999999"/>
              </a:solidFill>
            </a:endParaRPr>
          </a:p>
          <a:p>
            <a:pPr marL="0" marR="0" lvl="0" indent="0" algn="l" rtl="0">
              <a:lnSpc>
                <a:spcPct val="100000"/>
              </a:lnSpc>
              <a:spcBef>
                <a:spcPts val="0"/>
              </a:spcBef>
              <a:spcAft>
                <a:spcPts val="0"/>
              </a:spcAft>
              <a:buClr>
                <a:schemeClr val="dk1"/>
              </a:buClr>
              <a:buSzPts val="1100"/>
              <a:buFont typeface="Arial"/>
              <a:buNone/>
            </a:pPr>
            <a:endParaRPr>
              <a:solidFill>
                <a:srgbClr val="999999"/>
              </a:solidFill>
            </a:endParaRPr>
          </a:p>
          <a:p>
            <a:pPr marL="0" marR="0" lvl="0" indent="0" algn="l" rtl="0">
              <a:lnSpc>
                <a:spcPct val="100000"/>
              </a:lnSpc>
              <a:spcBef>
                <a:spcPts val="0"/>
              </a:spcBef>
              <a:spcAft>
                <a:spcPts val="0"/>
              </a:spcAft>
              <a:buClr>
                <a:schemeClr val="dk1"/>
              </a:buClr>
              <a:buSzPts val="1100"/>
              <a:buFont typeface="Arial"/>
              <a:buNone/>
            </a:pPr>
            <a:r>
              <a:rPr lang="en">
                <a:solidFill>
                  <a:srgbClr val="999999"/>
                </a:solidFill>
              </a:rPr>
              <a:t>Kinetic interactions:</a:t>
            </a:r>
            <a:endParaRPr>
              <a:solidFill>
                <a:srgbClr val="999999"/>
              </a:solidFill>
            </a:endParaRPr>
          </a:p>
          <a:p>
            <a:pPr marL="0" marR="0" lvl="0" indent="0" algn="l" rtl="0">
              <a:lnSpc>
                <a:spcPct val="100000"/>
              </a:lnSpc>
              <a:spcBef>
                <a:spcPts val="0"/>
              </a:spcBef>
              <a:spcAft>
                <a:spcPts val="0"/>
              </a:spcAft>
              <a:buClr>
                <a:schemeClr val="dk1"/>
              </a:buClr>
              <a:buSzPts val="1100"/>
              <a:buFont typeface="Arial"/>
              <a:buNone/>
            </a:pPr>
            <a:r>
              <a:rPr lang="en">
                <a:solidFill>
                  <a:srgbClr val="999999"/>
                </a:solidFill>
              </a:rPr>
              <a:t> ❖ 2D6 substrate</a:t>
            </a:r>
            <a:endParaRPr>
              <a:solidFill>
                <a:srgbClr val="999999"/>
              </a:solidFill>
            </a:endParaRPr>
          </a:p>
          <a:p>
            <a:pPr marL="0" marR="0" lvl="0" indent="0" algn="l" rtl="0">
              <a:lnSpc>
                <a:spcPct val="100000"/>
              </a:lnSpc>
              <a:spcBef>
                <a:spcPts val="0"/>
              </a:spcBef>
              <a:spcAft>
                <a:spcPts val="0"/>
              </a:spcAft>
              <a:buClr>
                <a:schemeClr val="dk1"/>
              </a:buClr>
              <a:buSzPts val="1100"/>
              <a:buFont typeface="Arial"/>
              <a:buNone/>
            </a:pPr>
            <a:r>
              <a:rPr lang="en">
                <a:solidFill>
                  <a:srgbClr val="999999"/>
                </a:solidFill>
              </a:rPr>
              <a:t> ❖ 3A4 substrate (minor)</a:t>
            </a:r>
            <a:endParaRPr>
              <a:solidFill>
                <a:srgbClr val="999999"/>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cxnSp>
        <p:nvCxnSpPr>
          <p:cNvPr id="3232" name="Google Shape;3232;p178"/>
          <p:cNvCxnSpPr/>
          <p:nvPr/>
        </p:nvCxnSpPr>
        <p:spPr>
          <a:xfrm>
            <a:off x="20248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3233" name="Google Shape;3233;p178"/>
          <p:cNvSpPr txBox="1"/>
          <p:nvPr/>
        </p:nvSpPr>
        <p:spPr>
          <a:xfrm>
            <a:off x="7418890" y="1972825"/>
            <a:ext cx="1334700" cy="1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t>2D6 substrate</a:t>
            </a:r>
            <a:endParaRPr/>
          </a:p>
          <a:p>
            <a:pPr marL="0" marR="0" lvl="0" indent="0" algn="ctr" rtl="0">
              <a:lnSpc>
                <a:spcPct val="100000"/>
              </a:lnSpc>
              <a:spcBef>
                <a:spcPts val="0"/>
              </a:spcBef>
              <a:spcAft>
                <a:spcPts val="0"/>
              </a:spcAft>
              <a:buClr>
                <a:schemeClr val="dk1"/>
              </a:buClr>
              <a:buSzPts val="1100"/>
              <a:buFont typeface="Arial"/>
              <a:buNone/>
            </a:pPr>
            <a:endParaRPr/>
          </a:p>
          <a:p>
            <a:pPr marL="0" marR="0" lvl="0" indent="0" algn="ctr" rtl="0">
              <a:lnSpc>
                <a:spcPct val="100000"/>
              </a:lnSpc>
              <a:spcBef>
                <a:spcPts val="0"/>
              </a:spcBef>
              <a:spcAft>
                <a:spcPts val="0"/>
              </a:spcAft>
              <a:buClr>
                <a:srgbClr val="000000"/>
              </a:buClr>
              <a:buSzPts val="800"/>
              <a:buFont typeface="Arial"/>
              <a:buNone/>
            </a:pPr>
            <a:endParaRPr/>
          </a:p>
        </p:txBody>
      </p:sp>
      <p:grpSp>
        <p:nvGrpSpPr>
          <p:cNvPr id="3234" name="Google Shape;3234;p178"/>
          <p:cNvGrpSpPr/>
          <p:nvPr/>
        </p:nvGrpSpPr>
        <p:grpSpPr>
          <a:xfrm>
            <a:off x="574050" y="972008"/>
            <a:ext cx="797737" cy="2563658"/>
            <a:chOff x="5639200" y="1566008"/>
            <a:chExt cx="797737" cy="2563658"/>
          </a:xfrm>
        </p:grpSpPr>
        <p:grpSp>
          <p:nvGrpSpPr>
            <p:cNvPr id="3235" name="Google Shape;3235;p178"/>
            <p:cNvGrpSpPr/>
            <p:nvPr/>
          </p:nvGrpSpPr>
          <p:grpSpPr>
            <a:xfrm>
              <a:off x="5696235" y="2555670"/>
              <a:ext cx="520598" cy="1573997"/>
              <a:chOff x="-1149931" y="4370966"/>
              <a:chExt cx="1219200" cy="3686175"/>
            </a:xfrm>
          </p:grpSpPr>
          <p:pic>
            <p:nvPicPr>
              <p:cNvPr id="3236" name="Google Shape;3236;p178"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3237" name="Google Shape;3237;p178"/>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3238" name="Google Shape;3238;p178"/>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3239" name="Google Shape;3239;p178"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grpSp>
        <p:nvGrpSpPr>
          <p:cNvPr id="3240" name="Google Shape;3240;p178"/>
          <p:cNvGrpSpPr/>
          <p:nvPr/>
        </p:nvGrpSpPr>
        <p:grpSpPr>
          <a:xfrm flipH="1">
            <a:off x="7216683" y="357103"/>
            <a:ext cx="1582181" cy="1615712"/>
            <a:chOff x="3789639" y="3815563"/>
            <a:chExt cx="1038108" cy="1069017"/>
          </a:xfrm>
        </p:grpSpPr>
        <p:pic>
          <p:nvPicPr>
            <p:cNvPr id="3241" name="Google Shape;3241;p178" descr="clipped result image"/>
            <p:cNvPicPr preferRelativeResize="0"/>
            <p:nvPr/>
          </p:nvPicPr>
          <p:blipFill rotWithShape="1">
            <a:blip r:embed="rId7">
              <a:alphaModFix/>
            </a:blip>
            <a:srcRect/>
            <a:stretch/>
          </p:blipFill>
          <p:spPr>
            <a:xfrm>
              <a:off x="3800860" y="3861059"/>
              <a:ext cx="1026887" cy="1023520"/>
            </a:xfrm>
            <a:prstGeom prst="rect">
              <a:avLst/>
            </a:prstGeom>
            <a:noFill/>
            <a:ln>
              <a:noFill/>
            </a:ln>
            <a:effectLst>
              <a:outerShdw blurRad="50800" dist="38100" dir="2700000" algn="tl" rotWithShape="0">
                <a:srgbClr val="000000">
                  <a:alpha val="40000"/>
                </a:srgbClr>
              </a:outerShdw>
            </a:effectLst>
          </p:spPr>
        </p:pic>
        <p:pic>
          <p:nvPicPr>
            <p:cNvPr id="3242" name="Google Shape;3242;p178" descr="clipped result image"/>
            <p:cNvPicPr preferRelativeResize="0"/>
            <p:nvPr/>
          </p:nvPicPr>
          <p:blipFill rotWithShape="1">
            <a:blip r:embed="rId8">
              <a:alphaModFix/>
            </a:blip>
            <a:srcRect/>
            <a:stretch/>
          </p:blipFill>
          <p:spPr>
            <a:xfrm rot="-164171">
              <a:off x="4130579" y="3994539"/>
              <a:ext cx="550187" cy="756536"/>
            </a:xfrm>
            <a:prstGeom prst="rect">
              <a:avLst/>
            </a:prstGeom>
            <a:noFill/>
            <a:ln>
              <a:noFill/>
            </a:ln>
          </p:spPr>
        </p:pic>
        <p:pic>
          <p:nvPicPr>
            <p:cNvPr id="3243" name="Google Shape;3243;p178" descr="clipped result image"/>
            <p:cNvPicPr preferRelativeResize="0"/>
            <p:nvPr/>
          </p:nvPicPr>
          <p:blipFill rotWithShape="1">
            <a:blip r:embed="rId9">
              <a:alphaModFix/>
            </a:blip>
            <a:srcRect/>
            <a:stretch/>
          </p:blipFill>
          <p:spPr>
            <a:xfrm>
              <a:off x="4305941" y="4222677"/>
              <a:ext cx="310291" cy="104790"/>
            </a:xfrm>
            <a:prstGeom prst="rect">
              <a:avLst/>
            </a:prstGeom>
            <a:noFill/>
            <a:ln>
              <a:noFill/>
            </a:ln>
          </p:spPr>
        </p:pic>
        <p:pic>
          <p:nvPicPr>
            <p:cNvPr id="3244" name="Google Shape;3244;p178"/>
            <p:cNvPicPr preferRelativeResize="0"/>
            <p:nvPr/>
          </p:nvPicPr>
          <p:blipFill rotWithShape="1">
            <a:blip r:embed="rId10">
              <a:alphaModFix/>
            </a:blip>
            <a:srcRect/>
            <a:stretch/>
          </p:blipFill>
          <p:spPr>
            <a:xfrm rot="-2183741" flipH="1">
              <a:off x="3844973" y="3872604"/>
              <a:ext cx="284306" cy="279976"/>
            </a:xfrm>
            <a:prstGeom prst="rect">
              <a:avLst/>
            </a:prstGeom>
            <a:noFill/>
            <a:ln>
              <a:noFill/>
            </a:ln>
          </p:spPr>
        </p:pic>
      </p:grpSp>
      <p:grpSp>
        <p:nvGrpSpPr>
          <p:cNvPr id="3245" name="Google Shape;3245;p178"/>
          <p:cNvGrpSpPr/>
          <p:nvPr/>
        </p:nvGrpSpPr>
        <p:grpSpPr>
          <a:xfrm>
            <a:off x="7541686" y="2702733"/>
            <a:ext cx="1095129" cy="893393"/>
            <a:chOff x="6590223" y="3176875"/>
            <a:chExt cx="2007200" cy="1637450"/>
          </a:xfrm>
        </p:grpSpPr>
        <p:pic>
          <p:nvPicPr>
            <p:cNvPr id="3246" name="Google Shape;3246;p178" descr="clipped result image"/>
            <p:cNvPicPr preferRelativeResize="0"/>
            <p:nvPr/>
          </p:nvPicPr>
          <p:blipFill rotWithShape="1">
            <a:blip r:embed="rId11">
              <a:alphaModFix/>
            </a:blip>
            <a:srcRect l="19393"/>
            <a:stretch/>
          </p:blipFill>
          <p:spPr>
            <a:xfrm>
              <a:off x="6957922" y="3176875"/>
              <a:ext cx="1639501" cy="1637450"/>
            </a:xfrm>
            <a:prstGeom prst="rect">
              <a:avLst/>
            </a:prstGeom>
            <a:noFill/>
            <a:ln>
              <a:noFill/>
            </a:ln>
          </p:spPr>
        </p:pic>
        <p:pic>
          <p:nvPicPr>
            <p:cNvPr id="3247" name="Google Shape;3247;p178" descr="clipped result image"/>
            <p:cNvPicPr preferRelativeResize="0"/>
            <p:nvPr/>
          </p:nvPicPr>
          <p:blipFill rotWithShape="1">
            <a:blip r:embed="rId12">
              <a:alphaModFix/>
            </a:blip>
            <a:srcRect/>
            <a:stretch/>
          </p:blipFill>
          <p:spPr>
            <a:xfrm rot="159458" flipH="1">
              <a:off x="6614760" y="3522948"/>
              <a:ext cx="759989" cy="1015113"/>
            </a:xfrm>
            <a:prstGeom prst="rect">
              <a:avLst/>
            </a:prstGeom>
            <a:noFill/>
            <a:ln>
              <a:noFill/>
            </a:ln>
          </p:spPr>
        </p:pic>
      </p:grpSp>
      <p:sp>
        <p:nvSpPr>
          <p:cNvPr id="3248" name="Google Shape;3248;p178"/>
          <p:cNvSpPr txBox="1"/>
          <p:nvPr/>
        </p:nvSpPr>
        <p:spPr>
          <a:xfrm>
            <a:off x="7365944" y="3596119"/>
            <a:ext cx="13623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3A4 substrate (minor)  </a:t>
            </a:r>
            <a:endParaRPr b="0" i="0" u="none" strike="noStrike" cap="none">
              <a:solidFill>
                <a:srgbClr val="000000"/>
              </a:solidFill>
              <a:latin typeface="Arial"/>
              <a:ea typeface="Arial"/>
              <a:cs typeface="Arial"/>
              <a:sym typeface="Arial"/>
            </a:endParaRPr>
          </a:p>
        </p:txBody>
      </p:sp>
      <p:sp>
        <p:nvSpPr>
          <p:cNvPr id="3249" name="Google Shape;3249;p178"/>
          <p:cNvSpPr txBox="1"/>
          <p:nvPr/>
        </p:nvSpPr>
        <p:spPr>
          <a:xfrm>
            <a:off x="1140873" y="365855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23</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pic>
        <p:nvPicPr>
          <p:cNvPr id="3250" name="Google Shape;3250;p178" descr="clipped result image"/>
          <p:cNvPicPr preferRelativeResize="0"/>
          <p:nvPr/>
        </p:nvPicPr>
        <p:blipFill rotWithShape="1">
          <a:blip r:embed="rId13">
            <a:alphaModFix/>
          </a:blip>
          <a:srcRect/>
          <a:stretch/>
        </p:blipFill>
        <p:spPr>
          <a:xfrm>
            <a:off x="363176" y="3881099"/>
            <a:ext cx="653772" cy="658800"/>
          </a:xfrm>
          <a:prstGeom prst="rect">
            <a:avLst/>
          </a:prstGeom>
          <a:noFill/>
          <a:ln>
            <a:noFill/>
          </a:ln>
          <a:effectLst>
            <a:outerShdw blurRad="14288" dist="9525" dir="4140000" algn="bl" rotWithShape="0">
              <a:srgbClr val="000000">
                <a:alpha val="39000"/>
              </a:srgbClr>
            </a:outerShdw>
          </a:effectLst>
        </p:spPr>
      </p:pic>
    </p:spTree>
    <p:extLst>
      <p:ext uri="{BB962C8B-B14F-4D97-AF65-F5344CB8AC3E}">
        <p14:creationId xmlns:p14="http://schemas.microsoft.com/office/powerpoint/2010/main" val="102084164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p:sp>
        <p:nvSpPr>
          <p:cNvPr id="3255" name="Google Shape;3255;p179"/>
          <p:cNvSpPr txBox="1"/>
          <p:nvPr/>
        </p:nvSpPr>
        <p:spPr>
          <a:xfrm>
            <a:off x="890325" y="845700"/>
            <a:ext cx="7084200" cy="201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Anticholinergic Burden Scale</a:t>
            </a:r>
            <a:endParaRPr sz="2200">
              <a:solidFill>
                <a:schemeClr val="lt1"/>
              </a:solidFill>
            </a:endParaRPr>
          </a:p>
          <a:p>
            <a:pPr marL="0" lvl="0" indent="0" algn="l" rtl="0">
              <a:spcBef>
                <a:spcPts val="0"/>
              </a:spcBef>
              <a:spcAft>
                <a:spcPts val="0"/>
              </a:spcAft>
              <a:buClr>
                <a:schemeClr val="dk1"/>
              </a:buClr>
              <a:buSzPts val="1100"/>
              <a:buFont typeface="Arial"/>
              <a:buNone/>
            </a:pPr>
            <a:r>
              <a:rPr lang="en" sz="2500">
                <a:solidFill>
                  <a:srgbClr val="333333"/>
                </a:solidFill>
              </a:rPr>
              <a:t>What could we strategically combine with donepezil to ameliorate GI distress or bradycardia?</a:t>
            </a:r>
            <a:endParaRPr sz="2500">
              <a:solidFill>
                <a:srgbClr val="333333"/>
              </a:solidFill>
            </a:endParaRPr>
          </a:p>
          <a:p>
            <a:pPr marL="0" lvl="0" indent="0" algn="l" rtl="0">
              <a:spcBef>
                <a:spcPts val="0"/>
              </a:spcBef>
              <a:spcAft>
                <a:spcPts val="0"/>
              </a:spcAft>
              <a:buNone/>
            </a:pPr>
            <a:endParaRPr sz="2200">
              <a:solidFill>
                <a:srgbClr val="333333"/>
              </a:solidFil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259"/>
        <p:cNvGrpSpPr/>
        <p:nvPr/>
      </p:nvGrpSpPr>
      <p:grpSpPr>
        <a:xfrm>
          <a:off x="0" y="0"/>
          <a:ext cx="0" cy="0"/>
          <a:chOff x="0" y="0"/>
          <a:chExt cx="0" cy="0"/>
        </a:xfrm>
      </p:grpSpPr>
      <p:graphicFrame>
        <p:nvGraphicFramePr>
          <p:cNvPr id="3260" name="Google Shape;3260;p180"/>
          <p:cNvGraphicFramePr/>
          <p:nvPr/>
        </p:nvGraphicFramePr>
        <p:xfrm>
          <a:off x="264248" y="966484"/>
          <a:ext cx="8793575" cy="2859816"/>
        </p:xfrm>
        <a:graphic>
          <a:graphicData uri="http://schemas.openxmlformats.org/drawingml/2006/table">
            <a:tbl>
              <a:tblPr>
                <a:noFill/>
                <a:tableStyleId>{1922DA2F-F84A-42AF-A999-F6CB72A1B8F0}</a:tableStyleId>
              </a:tblPr>
              <a:tblGrid>
                <a:gridCol w="1638375">
                  <a:extLst>
                    <a:ext uri="{9D8B030D-6E8A-4147-A177-3AD203B41FA5}">
                      <a16:colId xmlns:a16="http://schemas.microsoft.com/office/drawing/2014/main" val="20000"/>
                    </a:ext>
                  </a:extLst>
                </a:gridCol>
                <a:gridCol w="1854925">
                  <a:extLst>
                    <a:ext uri="{9D8B030D-6E8A-4147-A177-3AD203B41FA5}">
                      <a16:colId xmlns:a16="http://schemas.microsoft.com/office/drawing/2014/main" val="20001"/>
                    </a:ext>
                  </a:extLst>
                </a:gridCol>
                <a:gridCol w="1402175">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4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3 Points (worst)</a:t>
                      </a:r>
                      <a:endParaRPr sz="14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450" u="none" strike="noStrike" cap="none"/>
                        <a:t>2 points</a:t>
                      </a:r>
                      <a:endParaRPr sz="14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1 point (mild)</a:t>
                      </a:r>
                      <a:endParaRPr sz="14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0 points </a:t>
                      </a:r>
                      <a:endParaRPr sz="14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450" b="1" u="none" strike="noStrike" cap="none"/>
                        <a:t>Anticholinergics for OAB</a:t>
                      </a:r>
                      <a:endParaRPr sz="14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450" u="none" strike="noStrike" cap="none"/>
                        <a:t>Oxybutynin (Ditropan)</a:t>
                      </a:r>
                      <a:endParaRPr sz="14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450" u="none" strike="noStrike" cap="none"/>
                        <a:t>Tolterodine (Detrol)</a:t>
                      </a:r>
                      <a:endParaRPr sz="14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Fesoterodine (Toviaz)</a:t>
                      </a:r>
                      <a:endParaRPr sz="1450" u="none" strike="noStrike" cap="none"/>
                    </a:p>
                    <a:p>
                      <a:pPr marL="0" marR="0" lvl="0" indent="0" algn="l" rtl="0">
                        <a:lnSpc>
                          <a:spcPct val="90000"/>
                        </a:lnSpc>
                        <a:spcBef>
                          <a:spcPts val="0"/>
                        </a:spcBef>
                        <a:spcAft>
                          <a:spcPts val="0"/>
                        </a:spcAft>
                        <a:buClr>
                          <a:srgbClr val="000000"/>
                        </a:buClr>
                        <a:buSzPts val="1100"/>
                        <a:buFont typeface="Arial"/>
                        <a:buNone/>
                      </a:pPr>
                      <a:r>
                        <a:rPr lang="en" sz="1450" u="none" strike="noStrike" cap="none"/>
                        <a:t>Solifenacin (Vesicare)</a:t>
                      </a:r>
                      <a:endParaRPr sz="14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Darifenacin (Enablex)</a:t>
                      </a:r>
                      <a:endParaRPr sz="1450" u="none" strike="noStrike" cap="none"/>
                    </a:p>
                    <a:p>
                      <a:pPr marL="0" marR="0" lvl="0" indent="0" algn="l" rtl="0">
                        <a:lnSpc>
                          <a:spcPct val="90000"/>
                        </a:lnSpc>
                        <a:spcBef>
                          <a:spcPts val="0"/>
                        </a:spcBef>
                        <a:spcAft>
                          <a:spcPts val="0"/>
                        </a:spcAft>
                        <a:buClr>
                          <a:srgbClr val="000000"/>
                        </a:buClr>
                        <a:buSzPts val="1100"/>
                        <a:buFont typeface="Arial"/>
                        <a:buNone/>
                      </a:pPr>
                      <a:r>
                        <a:rPr lang="en" sz="1450" u="none" strike="noStrike" cap="none"/>
                        <a:t>Trospium (Sanctura)</a:t>
                      </a:r>
                      <a:endParaRPr sz="1450" u="none" strike="noStrike" cap="none">
                        <a:solidFill>
                          <a:srgbClr val="000000"/>
                        </a:solidFill>
                      </a:endParaRPr>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450" b="1" u="none" strike="noStrike" cap="none"/>
                        <a:t>Other Anticholinergics</a:t>
                      </a:r>
                      <a:endParaRPr sz="14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450" u="sng" strike="noStrike" cap="none"/>
                        <a:t>Atrop</a:t>
                      </a:r>
                      <a:r>
                        <a:rPr lang="en" sz="1450" u="none" strike="noStrike" cap="none"/>
                        <a:t>ine (injected)</a:t>
                      </a:r>
                      <a:endParaRPr sz="1450" u="none" strike="noStrike" cap="none"/>
                    </a:p>
                    <a:p>
                      <a:pPr marL="0" marR="0" lvl="0" indent="0" algn="l" rtl="0">
                        <a:lnSpc>
                          <a:spcPct val="90000"/>
                        </a:lnSpc>
                        <a:spcBef>
                          <a:spcPts val="0"/>
                        </a:spcBef>
                        <a:spcAft>
                          <a:spcPts val="0"/>
                        </a:spcAft>
                        <a:buClr>
                          <a:srgbClr val="000000"/>
                        </a:buClr>
                        <a:buSzPts val="800"/>
                        <a:buFont typeface="Arial"/>
                        <a:buNone/>
                      </a:pPr>
                      <a:r>
                        <a:rPr lang="en" sz="1450" u="none" strike="noStrike" cap="none"/>
                        <a:t>Benztropine (Cogentin)</a:t>
                      </a:r>
                      <a:endParaRPr sz="1450" u="none" strike="noStrike" cap="none"/>
                    </a:p>
                    <a:p>
                      <a:pPr marL="0" marR="0" lvl="0" indent="0" algn="l" rtl="0">
                        <a:lnSpc>
                          <a:spcPct val="90000"/>
                        </a:lnSpc>
                        <a:spcBef>
                          <a:spcPts val="0"/>
                        </a:spcBef>
                        <a:spcAft>
                          <a:spcPts val="0"/>
                        </a:spcAft>
                        <a:buClr>
                          <a:srgbClr val="000000"/>
                        </a:buClr>
                        <a:buSzPts val="800"/>
                        <a:buFont typeface="Arial"/>
                        <a:buNone/>
                      </a:pPr>
                      <a:r>
                        <a:rPr lang="en" sz="1450" u="none" strike="noStrike" cap="none"/>
                        <a:t>Dicyclomine (Bentyl)</a:t>
                      </a:r>
                      <a:endParaRPr sz="1450" u="none" strike="noStrike" cap="none"/>
                    </a:p>
                    <a:p>
                      <a:pPr marL="0" marR="0" lvl="0" indent="0" algn="l" rtl="0">
                        <a:lnSpc>
                          <a:spcPct val="90000"/>
                        </a:lnSpc>
                        <a:spcBef>
                          <a:spcPts val="0"/>
                        </a:spcBef>
                        <a:spcAft>
                          <a:spcPts val="0"/>
                        </a:spcAft>
                        <a:buClr>
                          <a:srgbClr val="000000"/>
                        </a:buClr>
                        <a:buSzPts val="800"/>
                        <a:buFont typeface="Arial"/>
                        <a:buNone/>
                      </a:pPr>
                      <a:r>
                        <a:rPr lang="en" sz="1450" u="none" strike="noStrike" cap="none"/>
                        <a:t>Hyoscyamine (Levsin)</a:t>
                      </a:r>
                      <a:endParaRPr sz="1450" u="none" strike="noStrike" cap="none"/>
                    </a:p>
                    <a:p>
                      <a:pPr marL="0" marR="0" lvl="0" indent="0" algn="l" rtl="0">
                        <a:lnSpc>
                          <a:spcPct val="90000"/>
                        </a:lnSpc>
                        <a:spcBef>
                          <a:spcPts val="0"/>
                        </a:spcBef>
                        <a:spcAft>
                          <a:spcPts val="0"/>
                        </a:spcAft>
                        <a:buClr>
                          <a:srgbClr val="000000"/>
                        </a:buClr>
                        <a:buSzPts val="800"/>
                        <a:buFont typeface="Arial"/>
                        <a:buNone/>
                      </a:pPr>
                      <a:r>
                        <a:rPr lang="en" sz="1450" u="none" strike="noStrike" cap="none"/>
                        <a:t>Scopolamine (Transderm Scōp)</a:t>
                      </a:r>
                      <a:endParaRPr sz="1450" u="none" strike="noStrike" cap="none"/>
                    </a:p>
                    <a:p>
                      <a:pPr marL="0" marR="0" lvl="0" indent="0" algn="l" rtl="0">
                        <a:lnSpc>
                          <a:spcPct val="90000"/>
                        </a:lnSpc>
                        <a:spcBef>
                          <a:spcPts val="0"/>
                        </a:spcBef>
                        <a:spcAft>
                          <a:spcPts val="0"/>
                        </a:spcAft>
                        <a:buClr>
                          <a:srgbClr val="000000"/>
                        </a:buClr>
                        <a:buSzPts val="800"/>
                        <a:buFont typeface="Arial"/>
                        <a:buNone/>
                      </a:pPr>
                      <a:r>
                        <a:rPr lang="en" sz="1450" u="none" strike="noStrike" cap="none"/>
                        <a:t>Trihexyphenidyl (Artane)</a:t>
                      </a:r>
                      <a:endParaRPr sz="14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Amantadine (Symmetrel) </a:t>
                      </a:r>
                      <a:endParaRPr sz="1450" u="none" strike="noStrike" cap="none"/>
                    </a:p>
                    <a:p>
                      <a:pPr marL="0" marR="0" lvl="0" indent="0" algn="l" rtl="0">
                        <a:lnSpc>
                          <a:spcPct val="90000"/>
                        </a:lnSpc>
                        <a:spcBef>
                          <a:spcPts val="0"/>
                        </a:spcBef>
                        <a:spcAft>
                          <a:spcPts val="0"/>
                        </a:spcAft>
                        <a:buClr>
                          <a:srgbClr val="000000"/>
                        </a:buClr>
                        <a:buSzPts val="800"/>
                        <a:buFont typeface="Arial"/>
                        <a:buNone/>
                      </a:pPr>
                      <a:endParaRPr sz="1450" u="none" strike="noStrike" cap="none"/>
                    </a:p>
                    <a:p>
                      <a:pPr marL="0" marR="0" lvl="0" indent="0" algn="l" rtl="0">
                        <a:lnSpc>
                          <a:spcPct val="90000"/>
                        </a:lnSpc>
                        <a:spcBef>
                          <a:spcPts val="0"/>
                        </a:spcBef>
                        <a:spcAft>
                          <a:spcPts val="0"/>
                        </a:spcAft>
                        <a:buClr>
                          <a:srgbClr val="000000"/>
                        </a:buClr>
                        <a:buSzPts val="800"/>
                        <a:buFont typeface="Arial"/>
                        <a:buNone/>
                      </a:pPr>
                      <a:endParaRPr sz="1450" u="none" strike="noStrike" cap="none"/>
                    </a:p>
                    <a:p>
                      <a:pPr marL="0" marR="0" lvl="0" indent="0" algn="l" rtl="0">
                        <a:lnSpc>
                          <a:spcPct val="90000"/>
                        </a:lnSpc>
                        <a:spcBef>
                          <a:spcPts val="0"/>
                        </a:spcBef>
                        <a:spcAft>
                          <a:spcPts val="0"/>
                        </a:spcAft>
                        <a:buClr>
                          <a:srgbClr val="000000"/>
                        </a:buClr>
                        <a:buSzPts val="800"/>
                        <a:buFont typeface="Arial"/>
                        <a:buNone/>
                      </a:pPr>
                      <a:endParaRPr sz="1450" u="none" strike="noStrike" cap="none"/>
                    </a:p>
                    <a:p>
                      <a:pPr marL="0" marR="0" lvl="0" indent="0" algn="l" rtl="0">
                        <a:lnSpc>
                          <a:spcPct val="90000"/>
                        </a:lnSpc>
                        <a:spcBef>
                          <a:spcPts val="0"/>
                        </a:spcBef>
                        <a:spcAft>
                          <a:spcPts val="0"/>
                        </a:spcAft>
                        <a:buClr>
                          <a:srgbClr val="000000"/>
                        </a:buClr>
                        <a:buSzPts val="800"/>
                        <a:buFont typeface="Arial"/>
                        <a:buNone/>
                      </a:pPr>
                      <a:endParaRPr sz="1450" u="none" strike="noStrike" cap="none">
                        <a:solidFill>
                          <a:srgbClr val="000000"/>
                        </a:solidFill>
                      </a:endParaRPr>
                    </a:p>
                  </a:txBody>
                  <a:tcPr marL="45725" marR="45725" marT="45725" marB="45725">
                    <a:lnR w="9525" cap="flat" cmpd="sng">
                      <a:solidFill>
                        <a:srgbClr val="999999"/>
                      </a:solidFill>
                      <a:prstDash val="solid"/>
                      <a:round/>
                      <a:headEnd type="none" w="sm" len="sm"/>
                      <a:tailEnd type="none" w="sm" len="sm"/>
                    </a:lnR>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Ipr</a:t>
                      </a:r>
                      <a:r>
                        <a:rPr lang="en" sz="1450" u="sng" strike="noStrike" cap="none"/>
                        <a:t>atropi</a:t>
                      </a:r>
                      <a:r>
                        <a:rPr lang="en" sz="1450" u="none" strike="noStrike" cap="none"/>
                        <a:t>um inhaler (</a:t>
                      </a:r>
                      <a:r>
                        <a:rPr lang="en" sz="1450" u="sng" strike="noStrike" cap="none"/>
                        <a:t>Atro</a:t>
                      </a:r>
                      <a:r>
                        <a:rPr lang="en" sz="1450" u="none" strike="noStrike" cap="none"/>
                        <a:t>vent)</a:t>
                      </a:r>
                      <a:endParaRPr sz="1450" u="none" strike="noStrike" cap="none"/>
                    </a:p>
                    <a:p>
                      <a:pPr marL="0" marR="0" lvl="0" indent="0" algn="l" rtl="0">
                        <a:lnSpc>
                          <a:spcPct val="90000"/>
                        </a:lnSpc>
                        <a:spcBef>
                          <a:spcPts val="0"/>
                        </a:spcBef>
                        <a:spcAft>
                          <a:spcPts val="0"/>
                        </a:spcAft>
                        <a:buClr>
                          <a:srgbClr val="000000"/>
                        </a:buClr>
                        <a:buSzPts val="800"/>
                        <a:buFont typeface="Arial"/>
                        <a:buNone/>
                      </a:pPr>
                      <a:endParaRPr sz="1450" u="none" strike="noStrike" cap="none"/>
                    </a:p>
                    <a:p>
                      <a:pPr marL="0" marR="0" lvl="0" indent="0" algn="l" rtl="0">
                        <a:lnSpc>
                          <a:spcPct val="90000"/>
                        </a:lnSpc>
                        <a:spcBef>
                          <a:spcPts val="0"/>
                        </a:spcBef>
                        <a:spcAft>
                          <a:spcPts val="0"/>
                        </a:spcAft>
                        <a:buClr>
                          <a:srgbClr val="000000"/>
                        </a:buClr>
                        <a:buSzPts val="800"/>
                        <a:buFont typeface="Arial"/>
                        <a:buNone/>
                      </a:pPr>
                      <a:r>
                        <a:rPr lang="en" sz="1450" u="none" strike="noStrike" cap="none"/>
                        <a:t>Note that ipr</a:t>
                      </a:r>
                      <a:r>
                        <a:rPr lang="en" sz="1450" u="sng" strike="noStrike" cap="none"/>
                        <a:t>atropi</a:t>
                      </a:r>
                      <a:r>
                        <a:rPr lang="en" sz="1450" u="none" strike="noStrike" cap="none"/>
                        <a:t>um is like an inhaled form of </a:t>
                      </a:r>
                      <a:r>
                        <a:rPr lang="en" sz="1450" u="sng" strike="noStrike" cap="none"/>
                        <a:t>atropi</a:t>
                      </a:r>
                      <a:r>
                        <a:rPr lang="en" sz="1450" u="none" strike="noStrike" cap="none"/>
                        <a:t>ne (the strongest anticholinergic)</a:t>
                      </a:r>
                      <a:endParaRPr sz="1450" u="none" strike="noStrike" cap="none"/>
                    </a:p>
                    <a:p>
                      <a:pPr marL="0" marR="0" lvl="0" indent="0" algn="l" rtl="0">
                        <a:lnSpc>
                          <a:spcPct val="90000"/>
                        </a:lnSpc>
                        <a:spcBef>
                          <a:spcPts val="0"/>
                        </a:spcBef>
                        <a:spcAft>
                          <a:spcPts val="0"/>
                        </a:spcAft>
                        <a:buClr>
                          <a:srgbClr val="000000"/>
                        </a:buClr>
                        <a:buSzPts val="800"/>
                        <a:buFont typeface="Arial"/>
                        <a:buNone/>
                      </a:pPr>
                      <a:endParaRPr sz="14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Glycopyrrolate (Robinul)*</a:t>
                      </a:r>
                      <a:endParaRPr sz="1450"/>
                    </a:p>
                    <a:p>
                      <a:pPr marL="0" marR="0" lvl="0" indent="0" algn="l" rtl="0">
                        <a:lnSpc>
                          <a:spcPct val="90000"/>
                        </a:lnSpc>
                        <a:spcBef>
                          <a:spcPts val="0"/>
                        </a:spcBef>
                        <a:spcAft>
                          <a:spcPts val="0"/>
                        </a:spcAft>
                        <a:buClr>
                          <a:srgbClr val="000000"/>
                        </a:buClr>
                        <a:buSzPts val="800"/>
                        <a:buFont typeface="Arial"/>
                        <a:buNone/>
                      </a:pPr>
                      <a:r>
                        <a:rPr lang="en" sz="1450" u="none" strike="noStrike" cap="none"/>
                        <a:t> </a:t>
                      </a:r>
                      <a:endParaRPr sz="1450" u="none" strike="noStrike" cap="none"/>
                    </a:p>
                    <a:p>
                      <a:pPr marL="0" marR="0" lvl="0" indent="0" algn="l" rtl="0">
                        <a:lnSpc>
                          <a:spcPct val="90000"/>
                        </a:lnSpc>
                        <a:spcBef>
                          <a:spcPts val="0"/>
                        </a:spcBef>
                        <a:spcAft>
                          <a:spcPts val="0"/>
                        </a:spcAft>
                        <a:buClr>
                          <a:srgbClr val="000000"/>
                        </a:buClr>
                        <a:buSzPts val="800"/>
                        <a:buFont typeface="Arial"/>
                        <a:buNone/>
                      </a:pPr>
                      <a:r>
                        <a:rPr lang="en" sz="1450" u="none" strike="noStrike" cap="none"/>
                        <a:t>*Strong anticholinergic but does not cross blood-brain barrier</a:t>
                      </a:r>
                      <a:r>
                        <a:rPr lang="en" sz="1450"/>
                        <a:t>; Therefore it causes constipation but not cognitive problems. </a:t>
                      </a:r>
                      <a:endParaRPr sz="14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2"/>
                  </a:ext>
                </a:extLst>
              </a:tr>
            </a:tbl>
          </a:graphicData>
        </a:graphic>
      </p:graphicFrame>
      <p:sp>
        <p:nvSpPr>
          <p:cNvPr id="3261" name="Google Shape;3261;p180"/>
          <p:cNvSpPr txBox="1"/>
          <p:nvPr/>
        </p:nvSpPr>
        <p:spPr>
          <a:xfrm>
            <a:off x="238125" y="104575"/>
            <a:ext cx="84888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333333"/>
                </a:solidFill>
              </a:rPr>
              <a:t>Anticholinergic Burden Scale</a:t>
            </a:r>
            <a:endParaRPr sz="2200" b="1">
              <a:solidFill>
                <a:srgbClr val="333333"/>
              </a:solidFill>
            </a:endParaRPr>
          </a:p>
          <a:p>
            <a:pPr marL="0" lvl="0" indent="0" algn="l" rtl="0">
              <a:spcBef>
                <a:spcPts val="0"/>
              </a:spcBef>
              <a:spcAft>
                <a:spcPts val="0"/>
              </a:spcAft>
              <a:buClr>
                <a:schemeClr val="dk1"/>
              </a:buClr>
              <a:buSzPts val="1100"/>
              <a:buFont typeface="Arial"/>
              <a:buNone/>
            </a:pPr>
            <a:r>
              <a:rPr lang="en" sz="1800">
                <a:solidFill>
                  <a:srgbClr val="333333"/>
                </a:solidFill>
              </a:rPr>
              <a:t>What could we combine with donepezil to ameliorate GI distress or bradycardia?</a:t>
            </a:r>
            <a:endParaRPr sz="1800">
              <a:solidFill>
                <a:srgbClr val="333333"/>
              </a:solidFill>
            </a:endParaRPr>
          </a:p>
          <a:p>
            <a:pPr marL="0" lvl="0" indent="0" algn="l" rtl="0">
              <a:spcBef>
                <a:spcPts val="0"/>
              </a:spcBef>
              <a:spcAft>
                <a:spcPts val="0"/>
              </a:spcAft>
              <a:buNone/>
            </a:pPr>
            <a:endParaRPr sz="2200">
              <a:solidFill>
                <a:srgbClr val="333333"/>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3265"/>
        <p:cNvGrpSpPr/>
        <p:nvPr/>
      </p:nvGrpSpPr>
      <p:grpSpPr>
        <a:xfrm>
          <a:off x="0" y="0"/>
          <a:ext cx="0" cy="0"/>
          <a:chOff x="0" y="0"/>
          <a:chExt cx="0" cy="0"/>
        </a:xfrm>
      </p:grpSpPr>
      <p:graphicFrame>
        <p:nvGraphicFramePr>
          <p:cNvPr id="3266" name="Google Shape;3266;p181"/>
          <p:cNvGraphicFramePr/>
          <p:nvPr/>
        </p:nvGraphicFramePr>
        <p:xfrm>
          <a:off x="264248" y="966484"/>
          <a:ext cx="8793575" cy="2859816"/>
        </p:xfrm>
        <a:graphic>
          <a:graphicData uri="http://schemas.openxmlformats.org/drawingml/2006/table">
            <a:tbl>
              <a:tblPr>
                <a:noFill/>
                <a:tableStyleId>{1922DA2F-F84A-42AF-A999-F6CB72A1B8F0}</a:tableStyleId>
              </a:tblPr>
              <a:tblGrid>
                <a:gridCol w="1638375">
                  <a:extLst>
                    <a:ext uri="{9D8B030D-6E8A-4147-A177-3AD203B41FA5}">
                      <a16:colId xmlns:a16="http://schemas.microsoft.com/office/drawing/2014/main" val="20000"/>
                    </a:ext>
                  </a:extLst>
                </a:gridCol>
                <a:gridCol w="1854925">
                  <a:extLst>
                    <a:ext uri="{9D8B030D-6E8A-4147-A177-3AD203B41FA5}">
                      <a16:colId xmlns:a16="http://schemas.microsoft.com/office/drawing/2014/main" val="20001"/>
                    </a:ext>
                  </a:extLst>
                </a:gridCol>
                <a:gridCol w="1402175">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4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3 Points (worst)</a:t>
                      </a:r>
                      <a:endParaRPr sz="14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450" u="none" strike="noStrike" cap="none"/>
                        <a:t>2 points</a:t>
                      </a:r>
                      <a:endParaRPr sz="14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1 point (mild)</a:t>
                      </a:r>
                      <a:endParaRPr sz="14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0 points </a:t>
                      </a:r>
                      <a:endParaRPr sz="14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450" b="1" u="none" strike="noStrike" cap="none"/>
                        <a:t>Anticholinergics for OAB</a:t>
                      </a:r>
                      <a:endParaRPr sz="14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450" u="none" strike="noStrike" cap="none">
                          <a:solidFill>
                            <a:schemeClr val="lt1"/>
                          </a:solidFill>
                        </a:rPr>
                        <a:t>Oxybutynin (Ditropan)</a:t>
                      </a:r>
                      <a:endParaRPr sz="1450" u="none" strike="noStrike" cap="none">
                        <a:solidFill>
                          <a:schemeClr val="lt1"/>
                        </a:solidFill>
                      </a:endParaRPr>
                    </a:p>
                  </a:txBody>
                  <a:tcPr marL="45725" marR="45725" marT="45725" marB="45725">
                    <a:solidFill>
                      <a:srgbClr val="FF0000"/>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450" u="none" strike="noStrike" cap="none">
                          <a:solidFill>
                            <a:schemeClr val="lt1"/>
                          </a:solidFill>
                        </a:rPr>
                        <a:t>Tolterodine (Detrol)</a:t>
                      </a:r>
                      <a:endParaRPr sz="1450" u="none" strike="noStrike" cap="none">
                        <a:solidFill>
                          <a:schemeClr val="lt1"/>
                        </a:solidFill>
                      </a:endParaRPr>
                    </a:p>
                  </a:txBody>
                  <a:tcPr marL="45725" marR="45725" marT="45725" marB="45725">
                    <a:solidFill>
                      <a:srgbClr val="FF0000"/>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Fesoterodine (Toviaz)</a:t>
                      </a:r>
                      <a:endParaRPr sz="1450" u="none" strike="noStrike" cap="none"/>
                    </a:p>
                    <a:p>
                      <a:pPr marL="0" marR="0" lvl="0" indent="0" algn="l" rtl="0">
                        <a:lnSpc>
                          <a:spcPct val="90000"/>
                        </a:lnSpc>
                        <a:spcBef>
                          <a:spcPts val="0"/>
                        </a:spcBef>
                        <a:spcAft>
                          <a:spcPts val="0"/>
                        </a:spcAft>
                        <a:buClr>
                          <a:srgbClr val="000000"/>
                        </a:buClr>
                        <a:buSzPts val="1100"/>
                        <a:buFont typeface="Arial"/>
                        <a:buNone/>
                      </a:pPr>
                      <a:r>
                        <a:rPr lang="en" sz="1450" u="none" strike="noStrike" cap="none"/>
                        <a:t>Solifenacin (Vesicare)</a:t>
                      </a:r>
                      <a:endParaRPr sz="1450" u="none" strike="noStrike" cap="none">
                        <a:solidFill>
                          <a:srgbClr val="000000"/>
                        </a:solidFill>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Darifenacin (Enablex)</a:t>
                      </a:r>
                      <a:endParaRPr sz="1450" u="none" strike="noStrike" cap="none"/>
                    </a:p>
                    <a:p>
                      <a:pPr marL="0" marR="0" lvl="0" indent="0" algn="l" rtl="0">
                        <a:lnSpc>
                          <a:spcPct val="90000"/>
                        </a:lnSpc>
                        <a:spcBef>
                          <a:spcPts val="0"/>
                        </a:spcBef>
                        <a:spcAft>
                          <a:spcPts val="0"/>
                        </a:spcAft>
                        <a:buClr>
                          <a:srgbClr val="000000"/>
                        </a:buClr>
                        <a:buSzPts val="1100"/>
                        <a:buFont typeface="Arial"/>
                        <a:buNone/>
                      </a:pPr>
                      <a:r>
                        <a:rPr lang="en" sz="1450" u="none" strike="noStrike" cap="none"/>
                        <a:t>Trospium (Sanctura)</a:t>
                      </a:r>
                      <a:endParaRPr sz="1450" u="none" strike="noStrike" cap="none">
                        <a:solidFill>
                          <a:srgbClr val="000000"/>
                        </a:solidFill>
                      </a:endParaRPr>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450" b="1" u="none" strike="noStrike" cap="none"/>
                        <a:t>Other Anticholinergics</a:t>
                      </a:r>
                      <a:endParaRPr sz="14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450" u="sng" strike="noStrike" cap="none">
                          <a:solidFill>
                            <a:schemeClr val="lt1"/>
                          </a:solidFill>
                        </a:rPr>
                        <a:t>Atrop</a:t>
                      </a:r>
                      <a:r>
                        <a:rPr lang="en" sz="1450" u="none" strike="noStrike" cap="none">
                          <a:solidFill>
                            <a:schemeClr val="lt1"/>
                          </a:solidFill>
                        </a:rPr>
                        <a:t>ine (injected)</a:t>
                      </a: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r>
                        <a:rPr lang="en" sz="1450" u="none" strike="noStrike" cap="none">
                          <a:solidFill>
                            <a:schemeClr val="lt1"/>
                          </a:solidFill>
                        </a:rPr>
                        <a:t>Benztropine (Cogentin)</a:t>
                      </a: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r>
                        <a:rPr lang="en" sz="1450" u="none" strike="noStrike" cap="none">
                          <a:solidFill>
                            <a:schemeClr val="lt1"/>
                          </a:solidFill>
                        </a:rPr>
                        <a:t>Dicyclomine (Bentyl)</a:t>
                      </a: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r>
                        <a:rPr lang="en" sz="1450" u="none" strike="noStrike" cap="none">
                          <a:solidFill>
                            <a:schemeClr val="lt1"/>
                          </a:solidFill>
                        </a:rPr>
                        <a:t>Hyoscyamine (Levsin)</a:t>
                      </a: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r>
                        <a:rPr lang="en" sz="1450" u="none" strike="noStrike" cap="none">
                          <a:solidFill>
                            <a:schemeClr val="lt1"/>
                          </a:solidFill>
                        </a:rPr>
                        <a:t>Scopolamine (Transderm Scōp)</a:t>
                      </a: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r>
                        <a:rPr lang="en" sz="1450" u="none" strike="noStrike" cap="none">
                          <a:solidFill>
                            <a:schemeClr val="lt1"/>
                          </a:solidFill>
                        </a:rPr>
                        <a:t>Trihexyphenidyl (Artane)</a:t>
                      </a:r>
                      <a:endParaRPr sz="1450" u="none" strike="noStrike" cap="none">
                        <a:solidFill>
                          <a:schemeClr val="lt1"/>
                        </a:solidFill>
                      </a:endParaRPr>
                    </a:p>
                  </a:txBody>
                  <a:tcPr marL="45725" marR="45725" marT="45725" marB="45725">
                    <a:solidFill>
                      <a:srgbClr val="FF0000"/>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solidFill>
                            <a:schemeClr val="lt1"/>
                          </a:solidFill>
                        </a:rPr>
                        <a:t>Amantadine (Symmetrel) </a:t>
                      </a: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endParaRPr sz="1450" u="none" strike="noStrike" cap="none">
                        <a:solidFill>
                          <a:schemeClr val="lt1"/>
                        </a:solidFill>
                      </a:endParaRPr>
                    </a:p>
                  </a:txBody>
                  <a:tcPr marL="45725" marR="45725" marT="45725" marB="45725">
                    <a:lnR w="9525" cap="flat" cmpd="sng">
                      <a:solidFill>
                        <a:srgbClr val="999999"/>
                      </a:solidFill>
                      <a:prstDash val="solid"/>
                      <a:round/>
                      <a:headEnd type="none" w="sm" len="sm"/>
                      <a:tailEnd type="none" w="sm" len="sm"/>
                    </a:lnR>
                    <a:solidFill>
                      <a:srgbClr val="FF0000"/>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Ipr</a:t>
                      </a:r>
                      <a:r>
                        <a:rPr lang="en" sz="1450" u="sng" strike="noStrike" cap="none"/>
                        <a:t>atropi</a:t>
                      </a:r>
                      <a:r>
                        <a:rPr lang="en" sz="1450" u="none" strike="noStrike" cap="none"/>
                        <a:t>um inhaler (</a:t>
                      </a:r>
                      <a:r>
                        <a:rPr lang="en" sz="1450" u="sng" strike="noStrike" cap="none"/>
                        <a:t>Atro</a:t>
                      </a:r>
                      <a:r>
                        <a:rPr lang="en" sz="1450" u="none" strike="noStrike" cap="none"/>
                        <a:t>vent)</a:t>
                      </a:r>
                      <a:endParaRPr sz="1450" u="none" strike="noStrike" cap="none"/>
                    </a:p>
                    <a:p>
                      <a:pPr marL="0" marR="0" lvl="0" indent="0" algn="l" rtl="0">
                        <a:lnSpc>
                          <a:spcPct val="90000"/>
                        </a:lnSpc>
                        <a:spcBef>
                          <a:spcPts val="0"/>
                        </a:spcBef>
                        <a:spcAft>
                          <a:spcPts val="0"/>
                        </a:spcAft>
                        <a:buClr>
                          <a:srgbClr val="000000"/>
                        </a:buClr>
                        <a:buSzPts val="800"/>
                        <a:buFont typeface="Arial"/>
                        <a:buNone/>
                      </a:pPr>
                      <a:endParaRPr sz="1450" u="none" strike="noStrike" cap="none"/>
                    </a:p>
                    <a:p>
                      <a:pPr marL="0" marR="0" lvl="0" indent="0" algn="l" rtl="0">
                        <a:lnSpc>
                          <a:spcPct val="90000"/>
                        </a:lnSpc>
                        <a:spcBef>
                          <a:spcPts val="0"/>
                        </a:spcBef>
                        <a:spcAft>
                          <a:spcPts val="0"/>
                        </a:spcAft>
                        <a:buClr>
                          <a:srgbClr val="000000"/>
                        </a:buClr>
                        <a:buSzPts val="800"/>
                        <a:buFont typeface="Arial"/>
                        <a:buNone/>
                      </a:pPr>
                      <a:r>
                        <a:rPr lang="en" sz="1450" u="none" strike="noStrike" cap="none"/>
                        <a:t>Note that ipr</a:t>
                      </a:r>
                      <a:r>
                        <a:rPr lang="en" sz="1450" u="sng" strike="noStrike" cap="none"/>
                        <a:t>atropi</a:t>
                      </a:r>
                      <a:r>
                        <a:rPr lang="en" sz="1450" u="none" strike="noStrike" cap="none"/>
                        <a:t>um is like an inhaled form of </a:t>
                      </a:r>
                      <a:r>
                        <a:rPr lang="en" sz="1450" u="sng" strike="noStrike" cap="none"/>
                        <a:t>atropi</a:t>
                      </a:r>
                      <a:r>
                        <a:rPr lang="en" sz="1450" u="none" strike="noStrike" cap="none"/>
                        <a:t>ne (the strongest anticholinergic)</a:t>
                      </a:r>
                      <a:endParaRPr sz="1450" u="none" strike="noStrike" cap="none"/>
                    </a:p>
                    <a:p>
                      <a:pPr marL="0" marR="0" lvl="0" indent="0" algn="l" rtl="0">
                        <a:lnSpc>
                          <a:spcPct val="90000"/>
                        </a:lnSpc>
                        <a:spcBef>
                          <a:spcPts val="0"/>
                        </a:spcBef>
                        <a:spcAft>
                          <a:spcPts val="0"/>
                        </a:spcAft>
                        <a:buClr>
                          <a:srgbClr val="000000"/>
                        </a:buClr>
                        <a:buSzPts val="800"/>
                        <a:buFont typeface="Arial"/>
                        <a:buNone/>
                      </a:pPr>
                      <a:endParaRPr sz="14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Glycopyrrolate (Robinul)*</a:t>
                      </a:r>
                      <a:endParaRPr sz="1450"/>
                    </a:p>
                    <a:p>
                      <a:pPr marL="0" marR="0" lvl="0" indent="0" algn="l" rtl="0">
                        <a:lnSpc>
                          <a:spcPct val="90000"/>
                        </a:lnSpc>
                        <a:spcBef>
                          <a:spcPts val="0"/>
                        </a:spcBef>
                        <a:spcAft>
                          <a:spcPts val="0"/>
                        </a:spcAft>
                        <a:buClr>
                          <a:srgbClr val="000000"/>
                        </a:buClr>
                        <a:buSzPts val="800"/>
                        <a:buFont typeface="Arial"/>
                        <a:buNone/>
                      </a:pPr>
                      <a:r>
                        <a:rPr lang="en" sz="1450" u="none" strike="noStrike" cap="none"/>
                        <a:t> </a:t>
                      </a:r>
                      <a:endParaRPr sz="1450" u="none" strike="noStrike" cap="none"/>
                    </a:p>
                    <a:p>
                      <a:pPr marL="0" marR="0" lvl="0" indent="0" algn="l" rtl="0">
                        <a:lnSpc>
                          <a:spcPct val="90000"/>
                        </a:lnSpc>
                        <a:spcBef>
                          <a:spcPts val="0"/>
                        </a:spcBef>
                        <a:spcAft>
                          <a:spcPts val="0"/>
                        </a:spcAft>
                        <a:buClr>
                          <a:srgbClr val="000000"/>
                        </a:buClr>
                        <a:buSzPts val="800"/>
                        <a:buFont typeface="Arial"/>
                        <a:buNone/>
                      </a:pPr>
                      <a:r>
                        <a:rPr lang="en" sz="1450" u="none" strike="noStrike" cap="none"/>
                        <a:t>*Strong anticholinergic but does not cross blood-brain barrier</a:t>
                      </a:r>
                      <a:r>
                        <a:rPr lang="en" sz="1450"/>
                        <a:t>; Therefore it causes constipation but not cognitive problems. </a:t>
                      </a:r>
                      <a:endParaRPr sz="14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2"/>
                  </a:ext>
                </a:extLst>
              </a:tr>
            </a:tbl>
          </a:graphicData>
        </a:graphic>
      </p:graphicFrame>
      <p:sp>
        <p:nvSpPr>
          <p:cNvPr id="3267" name="Google Shape;3267;p181"/>
          <p:cNvSpPr txBox="1"/>
          <p:nvPr/>
        </p:nvSpPr>
        <p:spPr>
          <a:xfrm>
            <a:off x="238125" y="104575"/>
            <a:ext cx="84888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333333"/>
                </a:solidFill>
              </a:rPr>
              <a:t>Anticholinergic Burden Scale</a:t>
            </a:r>
            <a:endParaRPr sz="2200" b="1">
              <a:solidFill>
                <a:srgbClr val="333333"/>
              </a:solidFill>
            </a:endParaRPr>
          </a:p>
          <a:p>
            <a:pPr marL="0" lvl="0" indent="0" algn="l" rtl="0">
              <a:spcBef>
                <a:spcPts val="0"/>
              </a:spcBef>
              <a:spcAft>
                <a:spcPts val="0"/>
              </a:spcAft>
              <a:buClr>
                <a:schemeClr val="dk1"/>
              </a:buClr>
              <a:buSzPts val="1100"/>
              <a:buFont typeface="Arial"/>
              <a:buNone/>
            </a:pPr>
            <a:r>
              <a:rPr lang="en" sz="1800">
                <a:solidFill>
                  <a:srgbClr val="333333"/>
                </a:solidFill>
              </a:rPr>
              <a:t>What could we combine with donepezil to ameliorate GI distress or bradycardia?</a:t>
            </a:r>
            <a:endParaRPr sz="1800">
              <a:solidFill>
                <a:srgbClr val="333333"/>
              </a:solidFill>
            </a:endParaRPr>
          </a:p>
          <a:p>
            <a:pPr marL="0" lvl="0" indent="0" algn="l" rtl="0">
              <a:spcBef>
                <a:spcPts val="0"/>
              </a:spcBef>
              <a:spcAft>
                <a:spcPts val="0"/>
              </a:spcAft>
              <a:buNone/>
            </a:pPr>
            <a:endParaRPr sz="2200">
              <a:solidFill>
                <a:srgbClr val="333333"/>
              </a:solidFill>
            </a:endParaRPr>
          </a:p>
        </p:txBody>
      </p:sp>
      <p:sp>
        <p:nvSpPr>
          <p:cNvPr id="3268" name="Google Shape;3268;p181"/>
          <p:cNvSpPr txBox="1"/>
          <p:nvPr/>
        </p:nvSpPr>
        <p:spPr>
          <a:xfrm>
            <a:off x="357875" y="3951400"/>
            <a:ext cx="8488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highlight>
                  <a:srgbClr val="FF0000"/>
                </a:highlight>
              </a:rPr>
              <a:t>These may counteract peripheral cholinergic effects of donepezil, but would oppose the therapeutic effect.</a:t>
            </a:r>
            <a:endParaRPr>
              <a:solidFill>
                <a:schemeClr val="lt1"/>
              </a:solidFill>
              <a:highlight>
                <a:srgbClr val="FF0000"/>
              </a:highlight>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272"/>
        <p:cNvGrpSpPr/>
        <p:nvPr/>
      </p:nvGrpSpPr>
      <p:grpSpPr>
        <a:xfrm>
          <a:off x="0" y="0"/>
          <a:ext cx="0" cy="0"/>
          <a:chOff x="0" y="0"/>
          <a:chExt cx="0" cy="0"/>
        </a:xfrm>
      </p:grpSpPr>
      <p:graphicFrame>
        <p:nvGraphicFramePr>
          <p:cNvPr id="3273" name="Google Shape;3273;p182"/>
          <p:cNvGraphicFramePr/>
          <p:nvPr/>
        </p:nvGraphicFramePr>
        <p:xfrm>
          <a:off x="264248" y="966484"/>
          <a:ext cx="8793575" cy="2859816"/>
        </p:xfrm>
        <a:graphic>
          <a:graphicData uri="http://schemas.openxmlformats.org/drawingml/2006/table">
            <a:tbl>
              <a:tblPr>
                <a:noFill/>
                <a:tableStyleId>{1922DA2F-F84A-42AF-A999-F6CB72A1B8F0}</a:tableStyleId>
              </a:tblPr>
              <a:tblGrid>
                <a:gridCol w="1638375">
                  <a:extLst>
                    <a:ext uri="{9D8B030D-6E8A-4147-A177-3AD203B41FA5}">
                      <a16:colId xmlns:a16="http://schemas.microsoft.com/office/drawing/2014/main" val="20000"/>
                    </a:ext>
                  </a:extLst>
                </a:gridCol>
                <a:gridCol w="1854925">
                  <a:extLst>
                    <a:ext uri="{9D8B030D-6E8A-4147-A177-3AD203B41FA5}">
                      <a16:colId xmlns:a16="http://schemas.microsoft.com/office/drawing/2014/main" val="20001"/>
                    </a:ext>
                  </a:extLst>
                </a:gridCol>
                <a:gridCol w="1402175">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4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3 Points (worst)</a:t>
                      </a:r>
                      <a:endParaRPr sz="14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450" u="none" strike="noStrike" cap="none"/>
                        <a:t>2 points</a:t>
                      </a:r>
                      <a:endParaRPr sz="14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1 point (mild)</a:t>
                      </a:r>
                      <a:endParaRPr sz="14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0 points </a:t>
                      </a:r>
                      <a:endParaRPr sz="14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450" b="1" u="none" strike="noStrike" cap="none"/>
                        <a:t>Anticholinergics for OAB</a:t>
                      </a:r>
                      <a:endParaRPr sz="14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450" u="none" strike="noStrike" cap="none">
                          <a:solidFill>
                            <a:schemeClr val="lt1"/>
                          </a:solidFill>
                        </a:rPr>
                        <a:t>Oxybutynin (Ditropan)</a:t>
                      </a:r>
                      <a:endParaRPr sz="1450" u="none" strike="noStrike" cap="none">
                        <a:solidFill>
                          <a:schemeClr val="lt1"/>
                        </a:solidFill>
                      </a:endParaRPr>
                    </a:p>
                  </a:txBody>
                  <a:tcPr marL="45725" marR="45725" marT="45725" marB="45725">
                    <a:solidFill>
                      <a:srgbClr val="FF0000"/>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450" u="none" strike="noStrike" cap="none">
                          <a:solidFill>
                            <a:schemeClr val="lt1"/>
                          </a:solidFill>
                        </a:rPr>
                        <a:t>Tolterodine (Detrol)</a:t>
                      </a:r>
                      <a:endParaRPr sz="1450" u="none" strike="noStrike" cap="none">
                        <a:solidFill>
                          <a:schemeClr val="lt1"/>
                        </a:solidFill>
                      </a:endParaRPr>
                    </a:p>
                  </a:txBody>
                  <a:tcPr marL="45725" marR="45725" marT="45725" marB="45725">
                    <a:solidFill>
                      <a:srgbClr val="FF0000"/>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Fesoterodine (Toviaz)</a:t>
                      </a:r>
                      <a:endParaRPr sz="1450" u="none" strike="noStrike" cap="none"/>
                    </a:p>
                    <a:p>
                      <a:pPr marL="0" marR="0" lvl="0" indent="0" algn="l" rtl="0">
                        <a:lnSpc>
                          <a:spcPct val="90000"/>
                        </a:lnSpc>
                        <a:spcBef>
                          <a:spcPts val="0"/>
                        </a:spcBef>
                        <a:spcAft>
                          <a:spcPts val="0"/>
                        </a:spcAft>
                        <a:buClr>
                          <a:srgbClr val="000000"/>
                        </a:buClr>
                        <a:buSzPts val="1100"/>
                        <a:buFont typeface="Arial"/>
                        <a:buNone/>
                      </a:pPr>
                      <a:r>
                        <a:rPr lang="en" sz="1450" u="none" strike="noStrike" cap="none">
                          <a:highlight>
                            <a:srgbClr val="00FF00"/>
                          </a:highlight>
                        </a:rPr>
                        <a:t>Solifenacin (Vesicare)</a:t>
                      </a:r>
                      <a:endParaRPr sz="1450" u="none" strike="noStrike" cap="none">
                        <a:solidFill>
                          <a:srgbClr val="000000"/>
                        </a:solidFill>
                        <a:highlight>
                          <a:srgbClr val="00FF00"/>
                        </a:highlight>
                      </a:endParaRPr>
                    </a:p>
                  </a:txBody>
                  <a:tcPr marL="45725" marR="45725" marT="45725" marB="45725">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highlight>
                            <a:srgbClr val="00FF00"/>
                          </a:highlight>
                        </a:rPr>
                        <a:t>Darifenacin (Enablex)</a:t>
                      </a:r>
                      <a:endParaRPr sz="1450" u="none" strike="noStrike" cap="none">
                        <a:highlight>
                          <a:srgbClr val="00FF00"/>
                        </a:highlight>
                      </a:endParaRPr>
                    </a:p>
                    <a:p>
                      <a:pPr marL="0" marR="0" lvl="0" indent="0" algn="l" rtl="0">
                        <a:lnSpc>
                          <a:spcPct val="90000"/>
                        </a:lnSpc>
                        <a:spcBef>
                          <a:spcPts val="0"/>
                        </a:spcBef>
                        <a:spcAft>
                          <a:spcPts val="0"/>
                        </a:spcAft>
                        <a:buClr>
                          <a:srgbClr val="000000"/>
                        </a:buClr>
                        <a:buSzPts val="1100"/>
                        <a:buFont typeface="Arial"/>
                        <a:buNone/>
                      </a:pPr>
                      <a:r>
                        <a:rPr lang="en" sz="1450" u="none" strike="noStrike" cap="none">
                          <a:highlight>
                            <a:srgbClr val="00FF00"/>
                          </a:highlight>
                        </a:rPr>
                        <a:t>Trospium (Sanctura)</a:t>
                      </a:r>
                      <a:endParaRPr sz="1450" u="none" strike="noStrike" cap="none">
                        <a:solidFill>
                          <a:srgbClr val="000000"/>
                        </a:solidFill>
                        <a:highlight>
                          <a:srgbClr val="00FF00"/>
                        </a:highlight>
                      </a:endParaRPr>
                    </a:p>
                  </a:txBody>
                  <a:tcPr marL="45725" marR="45725" marT="45725" marB="45725"/>
                </a:tc>
                <a:extLst>
                  <a:ext uri="{0D108BD9-81ED-4DB2-BD59-A6C34878D82A}">
                    <a16:rowId xmlns:a16="http://schemas.microsoft.com/office/drawing/2014/main" val="10001"/>
                  </a:ext>
                </a:extLst>
              </a:tr>
              <a:tr h="155425">
                <a:tc>
                  <a:txBody>
                    <a:bodyPr/>
                    <a:lstStyle/>
                    <a:p>
                      <a:pPr marL="0" marR="0" lvl="0" indent="0" algn="l" rtl="0">
                        <a:lnSpc>
                          <a:spcPct val="90000"/>
                        </a:lnSpc>
                        <a:spcBef>
                          <a:spcPts val="0"/>
                        </a:spcBef>
                        <a:spcAft>
                          <a:spcPts val="0"/>
                        </a:spcAft>
                        <a:buClr>
                          <a:srgbClr val="000000"/>
                        </a:buClr>
                        <a:buSzPts val="800"/>
                        <a:buFont typeface="Arial"/>
                        <a:buNone/>
                      </a:pPr>
                      <a:r>
                        <a:rPr lang="en" sz="1450" b="1" u="none" strike="noStrike" cap="none"/>
                        <a:t>Other Anticholinergics</a:t>
                      </a:r>
                      <a:endParaRPr sz="14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450" u="sng" strike="noStrike" cap="none">
                          <a:solidFill>
                            <a:schemeClr val="lt1"/>
                          </a:solidFill>
                        </a:rPr>
                        <a:t>Atrop</a:t>
                      </a:r>
                      <a:r>
                        <a:rPr lang="en" sz="1450" u="none" strike="noStrike" cap="none">
                          <a:solidFill>
                            <a:schemeClr val="lt1"/>
                          </a:solidFill>
                        </a:rPr>
                        <a:t>ine (injected)</a:t>
                      </a: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r>
                        <a:rPr lang="en" sz="1450" u="none" strike="noStrike" cap="none">
                          <a:solidFill>
                            <a:schemeClr val="lt1"/>
                          </a:solidFill>
                        </a:rPr>
                        <a:t>Benztropine (Cogentin)</a:t>
                      </a: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r>
                        <a:rPr lang="en" sz="1450" u="none" strike="noStrike" cap="none">
                          <a:solidFill>
                            <a:schemeClr val="lt1"/>
                          </a:solidFill>
                        </a:rPr>
                        <a:t>Dicyclomine (Bentyl)</a:t>
                      </a: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r>
                        <a:rPr lang="en" sz="1450" u="none" strike="noStrike" cap="none">
                          <a:solidFill>
                            <a:schemeClr val="lt1"/>
                          </a:solidFill>
                        </a:rPr>
                        <a:t>Hyoscyamine (Levsin)</a:t>
                      </a: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r>
                        <a:rPr lang="en" sz="1450" u="none" strike="noStrike" cap="none">
                          <a:solidFill>
                            <a:schemeClr val="lt1"/>
                          </a:solidFill>
                        </a:rPr>
                        <a:t>Scopolamine (Transderm Scōp)</a:t>
                      </a: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r>
                        <a:rPr lang="en" sz="1450" u="none" strike="noStrike" cap="none">
                          <a:solidFill>
                            <a:schemeClr val="lt1"/>
                          </a:solidFill>
                        </a:rPr>
                        <a:t>Trihexyphenidyl (Artane)</a:t>
                      </a:r>
                      <a:endParaRPr sz="1450" u="none" strike="noStrike" cap="none">
                        <a:solidFill>
                          <a:schemeClr val="lt1"/>
                        </a:solidFill>
                      </a:endParaRPr>
                    </a:p>
                  </a:txBody>
                  <a:tcPr marL="45725" marR="45725" marT="45725" marB="45725">
                    <a:solidFill>
                      <a:srgbClr val="FF0000"/>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solidFill>
                            <a:schemeClr val="lt1"/>
                          </a:solidFill>
                        </a:rPr>
                        <a:t>Amantadine (Symmetrel) </a:t>
                      </a: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endParaRPr sz="1450" u="none" strike="noStrike" cap="none">
                        <a:solidFill>
                          <a:schemeClr val="lt1"/>
                        </a:solidFill>
                      </a:endParaRPr>
                    </a:p>
                    <a:p>
                      <a:pPr marL="0" marR="0" lvl="0" indent="0" algn="l" rtl="0">
                        <a:lnSpc>
                          <a:spcPct val="90000"/>
                        </a:lnSpc>
                        <a:spcBef>
                          <a:spcPts val="0"/>
                        </a:spcBef>
                        <a:spcAft>
                          <a:spcPts val="0"/>
                        </a:spcAft>
                        <a:buClr>
                          <a:srgbClr val="000000"/>
                        </a:buClr>
                        <a:buSzPts val="800"/>
                        <a:buFont typeface="Arial"/>
                        <a:buNone/>
                      </a:pPr>
                      <a:endParaRPr sz="1450" u="none" strike="noStrike" cap="none">
                        <a:solidFill>
                          <a:schemeClr val="lt1"/>
                        </a:solidFill>
                      </a:endParaRPr>
                    </a:p>
                  </a:txBody>
                  <a:tcPr marL="45725" marR="45725" marT="45725" marB="45725">
                    <a:lnR w="9525" cap="flat" cmpd="sng">
                      <a:solidFill>
                        <a:srgbClr val="999999"/>
                      </a:solidFill>
                      <a:prstDash val="solid"/>
                      <a:round/>
                      <a:headEnd type="none" w="sm" len="sm"/>
                      <a:tailEnd type="none" w="sm" len="sm"/>
                    </a:lnR>
                    <a:solidFill>
                      <a:srgbClr val="FF0000"/>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t>Ipr</a:t>
                      </a:r>
                      <a:r>
                        <a:rPr lang="en" sz="1450" u="sng" strike="noStrike" cap="none"/>
                        <a:t>atropi</a:t>
                      </a:r>
                      <a:r>
                        <a:rPr lang="en" sz="1450" u="none" strike="noStrike" cap="none"/>
                        <a:t>um inhaler (</a:t>
                      </a:r>
                      <a:r>
                        <a:rPr lang="en" sz="1450" u="sng" strike="noStrike" cap="none"/>
                        <a:t>Atro</a:t>
                      </a:r>
                      <a:r>
                        <a:rPr lang="en" sz="1450" u="none" strike="noStrike" cap="none"/>
                        <a:t>vent)</a:t>
                      </a:r>
                      <a:endParaRPr sz="1450" u="none" strike="noStrike" cap="none"/>
                    </a:p>
                    <a:p>
                      <a:pPr marL="0" marR="0" lvl="0" indent="0" algn="l" rtl="0">
                        <a:lnSpc>
                          <a:spcPct val="90000"/>
                        </a:lnSpc>
                        <a:spcBef>
                          <a:spcPts val="0"/>
                        </a:spcBef>
                        <a:spcAft>
                          <a:spcPts val="0"/>
                        </a:spcAft>
                        <a:buClr>
                          <a:srgbClr val="000000"/>
                        </a:buClr>
                        <a:buSzPts val="800"/>
                        <a:buFont typeface="Arial"/>
                        <a:buNone/>
                      </a:pPr>
                      <a:endParaRPr sz="1450" u="none" strike="noStrike" cap="none"/>
                    </a:p>
                    <a:p>
                      <a:pPr marL="0" marR="0" lvl="0" indent="0" algn="l" rtl="0">
                        <a:lnSpc>
                          <a:spcPct val="90000"/>
                        </a:lnSpc>
                        <a:spcBef>
                          <a:spcPts val="0"/>
                        </a:spcBef>
                        <a:spcAft>
                          <a:spcPts val="0"/>
                        </a:spcAft>
                        <a:buClr>
                          <a:srgbClr val="000000"/>
                        </a:buClr>
                        <a:buSzPts val="800"/>
                        <a:buFont typeface="Arial"/>
                        <a:buNone/>
                      </a:pPr>
                      <a:r>
                        <a:rPr lang="en" sz="1450" u="none" strike="noStrike" cap="none"/>
                        <a:t>Note that ipr</a:t>
                      </a:r>
                      <a:r>
                        <a:rPr lang="en" sz="1450" u="sng" strike="noStrike" cap="none"/>
                        <a:t>atropi</a:t>
                      </a:r>
                      <a:r>
                        <a:rPr lang="en" sz="1450" u="none" strike="noStrike" cap="none"/>
                        <a:t>um is like an inhaled form of </a:t>
                      </a:r>
                      <a:r>
                        <a:rPr lang="en" sz="1450" u="sng" strike="noStrike" cap="none"/>
                        <a:t>atropi</a:t>
                      </a:r>
                      <a:r>
                        <a:rPr lang="en" sz="1450" u="none" strike="noStrike" cap="none"/>
                        <a:t>ne (the strongest anticholinergic)</a:t>
                      </a:r>
                      <a:endParaRPr sz="1450" u="none" strike="noStrike" cap="none"/>
                    </a:p>
                    <a:p>
                      <a:pPr marL="0" marR="0" lvl="0" indent="0" algn="l" rtl="0">
                        <a:lnSpc>
                          <a:spcPct val="90000"/>
                        </a:lnSpc>
                        <a:spcBef>
                          <a:spcPts val="0"/>
                        </a:spcBef>
                        <a:spcAft>
                          <a:spcPts val="0"/>
                        </a:spcAft>
                        <a:buClr>
                          <a:srgbClr val="000000"/>
                        </a:buClr>
                        <a:buSzPts val="800"/>
                        <a:buFont typeface="Arial"/>
                        <a:buNone/>
                      </a:pPr>
                      <a:endParaRPr sz="14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800"/>
                        <a:buFont typeface="Arial"/>
                        <a:buNone/>
                      </a:pPr>
                      <a:r>
                        <a:rPr lang="en" sz="1450" u="none" strike="noStrike" cap="none">
                          <a:highlight>
                            <a:srgbClr val="00FF00"/>
                          </a:highlight>
                        </a:rPr>
                        <a:t>Glycopyrrolate (Robinul)</a:t>
                      </a:r>
                      <a:r>
                        <a:rPr lang="en" sz="1450" u="none" strike="noStrike" cap="none"/>
                        <a:t>*</a:t>
                      </a:r>
                      <a:endParaRPr sz="1450"/>
                    </a:p>
                    <a:p>
                      <a:pPr marL="0" marR="0" lvl="0" indent="0" algn="l" rtl="0">
                        <a:lnSpc>
                          <a:spcPct val="90000"/>
                        </a:lnSpc>
                        <a:spcBef>
                          <a:spcPts val="0"/>
                        </a:spcBef>
                        <a:spcAft>
                          <a:spcPts val="0"/>
                        </a:spcAft>
                        <a:buClr>
                          <a:srgbClr val="000000"/>
                        </a:buClr>
                        <a:buSzPts val="800"/>
                        <a:buFont typeface="Arial"/>
                        <a:buNone/>
                      </a:pPr>
                      <a:r>
                        <a:rPr lang="en" sz="1450" u="none" strike="noStrike" cap="none"/>
                        <a:t> </a:t>
                      </a:r>
                      <a:endParaRPr sz="1450" u="none" strike="noStrike" cap="none"/>
                    </a:p>
                    <a:p>
                      <a:pPr marL="0" marR="0" lvl="0" indent="0" algn="l" rtl="0">
                        <a:lnSpc>
                          <a:spcPct val="90000"/>
                        </a:lnSpc>
                        <a:spcBef>
                          <a:spcPts val="0"/>
                        </a:spcBef>
                        <a:spcAft>
                          <a:spcPts val="0"/>
                        </a:spcAft>
                        <a:buClr>
                          <a:srgbClr val="000000"/>
                        </a:buClr>
                        <a:buSzPts val="800"/>
                        <a:buFont typeface="Arial"/>
                        <a:buNone/>
                      </a:pPr>
                      <a:r>
                        <a:rPr lang="en" sz="1450" u="none" strike="noStrike" cap="none"/>
                        <a:t>*Strong anticholinergic but does not cross blood-brain barrier</a:t>
                      </a:r>
                      <a:r>
                        <a:rPr lang="en" sz="1450"/>
                        <a:t>; Therefore it causes constipation but not cognitive problems. </a:t>
                      </a:r>
                      <a:endParaRPr sz="1450" u="none" strike="noStrike" cap="none">
                        <a:solidFill>
                          <a:srgbClr val="000000"/>
                        </a:solidFill>
                      </a:endParaRPr>
                    </a:p>
                  </a:txBody>
                  <a:tcPr marL="45725" marR="45725" marT="45725" marB="457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2"/>
                  </a:ext>
                </a:extLst>
              </a:tr>
            </a:tbl>
          </a:graphicData>
        </a:graphic>
      </p:graphicFrame>
      <p:sp>
        <p:nvSpPr>
          <p:cNvPr id="3274" name="Google Shape;3274;p182"/>
          <p:cNvSpPr txBox="1"/>
          <p:nvPr/>
        </p:nvSpPr>
        <p:spPr>
          <a:xfrm>
            <a:off x="238125" y="104575"/>
            <a:ext cx="84888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333333"/>
                </a:solidFill>
              </a:rPr>
              <a:t>Anticholinergic Burden Scale</a:t>
            </a:r>
            <a:endParaRPr sz="2200" b="1">
              <a:solidFill>
                <a:srgbClr val="333333"/>
              </a:solidFill>
            </a:endParaRPr>
          </a:p>
          <a:p>
            <a:pPr marL="0" lvl="0" indent="0" algn="l" rtl="0">
              <a:spcBef>
                <a:spcPts val="0"/>
              </a:spcBef>
              <a:spcAft>
                <a:spcPts val="0"/>
              </a:spcAft>
              <a:buNone/>
            </a:pPr>
            <a:r>
              <a:rPr lang="en" sz="1800">
                <a:solidFill>
                  <a:srgbClr val="333333"/>
                </a:solidFill>
              </a:rPr>
              <a:t>What could we combine with donepezil to ameliorate GI distress or bradycardia?</a:t>
            </a:r>
            <a:endParaRPr sz="1800">
              <a:solidFill>
                <a:srgbClr val="333333"/>
              </a:solidFill>
            </a:endParaRPr>
          </a:p>
        </p:txBody>
      </p:sp>
      <p:sp>
        <p:nvSpPr>
          <p:cNvPr id="3275" name="Google Shape;3275;p182"/>
          <p:cNvSpPr txBox="1"/>
          <p:nvPr/>
        </p:nvSpPr>
        <p:spPr>
          <a:xfrm>
            <a:off x="357875" y="3951400"/>
            <a:ext cx="8488800" cy="155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lt1"/>
                </a:solidFill>
                <a:highlight>
                  <a:srgbClr val="FF0000"/>
                </a:highlight>
              </a:rPr>
              <a:t>These may counteract peripheral cholinergic effects of donepezil, but would oppose the therapeutic effect.</a:t>
            </a:r>
            <a:endParaRPr>
              <a:solidFill>
                <a:srgbClr val="FF0000"/>
              </a:solidFill>
            </a:endParaRPr>
          </a:p>
          <a:p>
            <a:pPr marL="0" lvl="0" indent="0" algn="l" rtl="0">
              <a:spcBef>
                <a:spcPts val="0"/>
              </a:spcBef>
              <a:spcAft>
                <a:spcPts val="0"/>
              </a:spcAft>
              <a:buNone/>
            </a:pPr>
            <a:endParaRPr sz="500">
              <a:solidFill>
                <a:srgbClr val="FF0000"/>
              </a:solidFill>
            </a:endParaRPr>
          </a:p>
          <a:p>
            <a:pPr marL="0" lvl="0" indent="0" algn="l" rtl="0">
              <a:spcBef>
                <a:spcPts val="0"/>
              </a:spcBef>
              <a:spcAft>
                <a:spcPts val="0"/>
              </a:spcAft>
              <a:buNone/>
            </a:pPr>
            <a:r>
              <a:rPr lang="en">
                <a:solidFill>
                  <a:schemeClr val="dk1"/>
                </a:solidFill>
                <a:highlight>
                  <a:srgbClr val="00FF00"/>
                </a:highlight>
              </a:rPr>
              <a:t>These have been used in conjunction with donepezil to ameliorate side effects and allow a higher donepezil dose. </a:t>
            </a:r>
            <a:endParaRPr>
              <a:solidFill>
                <a:schemeClr val="dk1"/>
              </a:solidFill>
              <a:highlight>
                <a:srgbClr val="00FF00"/>
              </a:highlight>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3279"/>
        <p:cNvGrpSpPr/>
        <p:nvPr/>
      </p:nvGrpSpPr>
      <p:grpSpPr>
        <a:xfrm>
          <a:off x="0" y="0"/>
          <a:ext cx="0" cy="0"/>
          <a:chOff x="0" y="0"/>
          <a:chExt cx="0" cy="0"/>
        </a:xfrm>
      </p:grpSpPr>
      <p:sp>
        <p:nvSpPr>
          <p:cNvPr id="3280" name="Google Shape;3280;p183"/>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3281" name="Google Shape;3281;p183"/>
          <p:cNvGrpSpPr/>
          <p:nvPr/>
        </p:nvGrpSpPr>
        <p:grpSpPr>
          <a:xfrm>
            <a:off x="1356380" y="1108355"/>
            <a:ext cx="6365941" cy="1332834"/>
            <a:chOff x="4892286" y="977880"/>
            <a:chExt cx="5276808" cy="1104803"/>
          </a:xfrm>
        </p:grpSpPr>
        <p:grpSp>
          <p:nvGrpSpPr>
            <p:cNvPr id="3282" name="Google Shape;3282;p183"/>
            <p:cNvGrpSpPr/>
            <p:nvPr/>
          </p:nvGrpSpPr>
          <p:grpSpPr>
            <a:xfrm>
              <a:off x="4892286" y="1170657"/>
              <a:ext cx="5276808" cy="912027"/>
              <a:chOff x="4445344" y="1309939"/>
              <a:chExt cx="5276808" cy="912027"/>
            </a:xfrm>
          </p:grpSpPr>
          <p:pic>
            <p:nvPicPr>
              <p:cNvPr id="3283" name="Google Shape;3283;p183"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3284" name="Google Shape;3284;p183"/>
              <p:cNvGrpSpPr/>
              <p:nvPr/>
            </p:nvGrpSpPr>
            <p:grpSpPr>
              <a:xfrm>
                <a:off x="7066087" y="1309939"/>
                <a:ext cx="2635379" cy="909730"/>
                <a:chOff x="6598810" y="1342565"/>
                <a:chExt cx="2635379" cy="909730"/>
              </a:xfrm>
            </p:grpSpPr>
            <p:pic>
              <p:nvPicPr>
                <p:cNvPr id="3285" name="Google Shape;3285;p183"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3286" name="Google Shape;3286;p183"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3287" name="Google Shape;3287;p183"/>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3288" name="Google Shape;3288;p183"/>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3289" name="Google Shape;3289;p183"/>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3290" name="Google Shape;3290;p183"/>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3291" name="Google Shape;3291;p183"/>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3292" name="Google Shape;3292;p183"/>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3293" name="Google Shape;3293;p183"/>
            <p:cNvGrpSpPr/>
            <p:nvPr/>
          </p:nvGrpSpPr>
          <p:grpSpPr>
            <a:xfrm>
              <a:off x="5175092" y="977880"/>
              <a:ext cx="4765253" cy="377745"/>
              <a:chOff x="5175092" y="977880"/>
              <a:chExt cx="4765253" cy="377745"/>
            </a:xfrm>
          </p:grpSpPr>
          <p:pic>
            <p:nvPicPr>
              <p:cNvPr id="3294" name="Google Shape;3294;p183"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3295" name="Google Shape;3295;p183"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3296" name="Google Shape;3296;p183"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3297" name="Google Shape;3297;p183"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3298" name="Google Shape;3298;p183"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3299" name="Google Shape;3299;p183"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3300" name="Google Shape;3300;p183"/>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3301" name="Google Shape;3301;p183"/>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3302" name="Google Shape;3302;p183"/>
          <p:cNvSpPr txBox="1"/>
          <p:nvPr/>
        </p:nvSpPr>
        <p:spPr>
          <a:xfrm>
            <a:off x="29375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3000" b="1"/>
              <a:t>Cholinergics (muscarinics) - everything wet</a:t>
            </a:r>
            <a:endParaRPr sz="3000"/>
          </a:p>
        </p:txBody>
      </p:sp>
      <p:cxnSp>
        <p:nvCxnSpPr>
          <p:cNvPr id="3303" name="Google Shape;3303;p183"/>
          <p:cNvCxnSpPr/>
          <p:nvPr/>
        </p:nvCxnSpPr>
        <p:spPr>
          <a:xfrm>
            <a:off x="-16650" y="2765625"/>
            <a:ext cx="9177300" cy="0"/>
          </a:xfrm>
          <a:prstGeom prst="straightConnector1">
            <a:avLst/>
          </a:prstGeom>
          <a:noFill/>
          <a:ln w="38100" cap="flat" cmpd="sng">
            <a:solidFill>
              <a:schemeClr val="dk2"/>
            </a:solidFill>
            <a:prstDash val="solid"/>
            <a:round/>
            <a:headEnd type="none" w="med" len="med"/>
            <a:tailEnd type="none" w="med" len="med"/>
          </a:ln>
        </p:spPr>
      </p:cxnSp>
      <p:sp>
        <p:nvSpPr>
          <p:cNvPr id="3304" name="Google Shape;3304;p183"/>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grpSp>
        <p:nvGrpSpPr>
          <p:cNvPr id="3305" name="Google Shape;3305;p183"/>
          <p:cNvGrpSpPr/>
          <p:nvPr/>
        </p:nvGrpSpPr>
        <p:grpSpPr>
          <a:xfrm>
            <a:off x="3482456" y="3629711"/>
            <a:ext cx="400263" cy="1210171"/>
            <a:chOff x="-1149931" y="4370966"/>
            <a:chExt cx="1219200" cy="3686175"/>
          </a:xfrm>
        </p:grpSpPr>
        <p:pic>
          <p:nvPicPr>
            <p:cNvPr id="3306" name="Google Shape;3306;p183" descr="clipped result image"/>
            <p:cNvPicPr preferRelativeResize="0"/>
            <p:nvPr/>
          </p:nvPicPr>
          <p:blipFill rotWithShape="1">
            <a:blip r:embed="rId13">
              <a:alphaModFix/>
            </a:blip>
            <a:srcRect/>
            <a:stretch/>
          </p:blipFill>
          <p:spPr>
            <a:xfrm>
              <a:off x="-1149931" y="4370966"/>
              <a:ext cx="1219200" cy="3686175"/>
            </a:xfrm>
            <a:prstGeom prst="rect">
              <a:avLst/>
            </a:prstGeom>
            <a:noFill/>
            <a:ln>
              <a:noFill/>
            </a:ln>
            <a:effectLst>
              <a:outerShdw blurRad="57150" dist="19050" dir="5400000" algn="bl" rotWithShape="0">
                <a:srgbClr val="000000">
                  <a:alpha val="50000"/>
                </a:srgbClr>
              </a:outerShdw>
            </a:effectLst>
          </p:spPr>
        </p:pic>
        <p:pic>
          <p:nvPicPr>
            <p:cNvPr id="3307" name="Google Shape;3307;p183"/>
            <p:cNvPicPr preferRelativeResize="0"/>
            <p:nvPr/>
          </p:nvPicPr>
          <p:blipFill rotWithShape="1">
            <a:blip r:embed="rId14">
              <a:alphaModFix/>
            </a:blip>
            <a:srcRect/>
            <a:stretch/>
          </p:blipFill>
          <p:spPr>
            <a:xfrm>
              <a:off x="-566321" y="4380821"/>
              <a:ext cx="216938" cy="3520538"/>
            </a:xfrm>
            <a:prstGeom prst="rect">
              <a:avLst/>
            </a:prstGeom>
            <a:noFill/>
            <a:ln>
              <a:noFill/>
            </a:ln>
            <a:effectLst>
              <a:outerShdw blurRad="57150" dist="19050" dir="5400000" algn="bl" rotWithShape="0">
                <a:srgbClr val="000000">
                  <a:alpha val="50000"/>
                </a:srgbClr>
              </a:outerShdw>
            </a:effectLst>
          </p:spPr>
        </p:pic>
        <p:pic>
          <p:nvPicPr>
            <p:cNvPr id="3308" name="Google Shape;3308;p183"/>
            <p:cNvPicPr preferRelativeResize="0"/>
            <p:nvPr/>
          </p:nvPicPr>
          <p:blipFill rotWithShape="1">
            <a:blip r:embed="rId15">
              <a:alphaModFix/>
            </a:blip>
            <a:srcRect/>
            <a:stretch/>
          </p:blipFill>
          <p:spPr>
            <a:xfrm>
              <a:off x="-729116" y="4370966"/>
              <a:ext cx="163825" cy="3520538"/>
            </a:xfrm>
            <a:prstGeom prst="rect">
              <a:avLst/>
            </a:prstGeom>
            <a:noFill/>
            <a:ln>
              <a:noFill/>
            </a:ln>
            <a:effectLst>
              <a:outerShdw blurRad="57150" dist="19050" dir="5400000" algn="bl" rotWithShape="0">
                <a:srgbClr val="000000">
                  <a:alpha val="50000"/>
                </a:srgbClr>
              </a:outerShdw>
            </a:effectLst>
          </p:spPr>
        </p:pic>
      </p:grpSp>
      <p:pic>
        <p:nvPicPr>
          <p:cNvPr id="3309" name="Google Shape;3309;p183" descr="clipped result image"/>
          <p:cNvPicPr preferRelativeResize="0"/>
          <p:nvPr/>
        </p:nvPicPr>
        <p:blipFill rotWithShape="1">
          <a:blip r:embed="rId16">
            <a:alphaModFix/>
          </a:blip>
          <a:srcRect/>
          <a:stretch/>
        </p:blipFill>
        <p:spPr>
          <a:xfrm flipH="1">
            <a:off x="3438600" y="2868807"/>
            <a:ext cx="613350" cy="877519"/>
          </a:xfrm>
          <a:prstGeom prst="rect">
            <a:avLst/>
          </a:prstGeom>
          <a:noFill/>
          <a:ln>
            <a:noFill/>
          </a:ln>
          <a:effectLst>
            <a:outerShdw blurRad="57150" dist="19050" dir="5400000" algn="bl" rotWithShape="0">
              <a:srgbClr val="000000">
                <a:alpha val="50000"/>
              </a:srgbClr>
            </a:outerShdw>
          </a:effectLst>
        </p:spPr>
      </p:pic>
      <p:grpSp>
        <p:nvGrpSpPr>
          <p:cNvPr id="3310" name="Google Shape;3310;p183"/>
          <p:cNvGrpSpPr/>
          <p:nvPr/>
        </p:nvGrpSpPr>
        <p:grpSpPr>
          <a:xfrm>
            <a:off x="4505578" y="2848228"/>
            <a:ext cx="2469834" cy="1896267"/>
            <a:chOff x="38215" y="1292085"/>
            <a:chExt cx="3296628" cy="2531056"/>
          </a:xfrm>
        </p:grpSpPr>
        <p:pic>
          <p:nvPicPr>
            <p:cNvPr id="3311" name="Google Shape;3311;p183" descr="A close up of a logo&#10;&#10;Description automatically generated"/>
            <p:cNvPicPr preferRelativeResize="0"/>
            <p:nvPr/>
          </p:nvPicPr>
          <p:blipFill rotWithShape="1">
            <a:blip r:embed="rId17">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312" name="Google Shape;3312;p183"/>
            <p:cNvGrpSpPr/>
            <p:nvPr/>
          </p:nvGrpSpPr>
          <p:grpSpPr>
            <a:xfrm>
              <a:off x="630034" y="2448774"/>
              <a:ext cx="991247" cy="1374367"/>
              <a:chOff x="1808150" y="2815725"/>
              <a:chExt cx="1421958" cy="1971550"/>
            </a:xfrm>
          </p:grpSpPr>
          <p:cxnSp>
            <p:nvCxnSpPr>
              <p:cNvPr id="3313" name="Google Shape;3313;p183"/>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314" name="Google Shape;3314;p183"/>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315" name="Google Shape;3315;p183"/>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16" name="Google Shape;3316;p183"/>
              <p:cNvGrpSpPr/>
              <p:nvPr/>
            </p:nvGrpSpPr>
            <p:grpSpPr>
              <a:xfrm>
                <a:off x="3008306" y="2815725"/>
                <a:ext cx="221801" cy="197998"/>
                <a:chOff x="1808150" y="3682375"/>
                <a:chExt cx="1163700" cy="1104900"/>
              </a:xfrm>
            </p:grpSpPr>
            <p:sp>
              <p:nvSpPr>
                <p:cNvPr id="3317" name="Google Shape;3317;p183"/>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18" name="Google Shape;3318;p183" descr="clipped result image"/>
                <p:cNvPicPr preferRelativeResize="0"/>
                <p:nvPr/>
              </p:nvPicPr>
              <p:blipFill rotWithShape="1">
                <a:blip r:embed="rId18">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319" name="Google Shape;3319;p183"/>
            <p:cNvPicPr preferRelativeResize="0"/>
            <p:nvPr/>
          </p:nvPicPr>
          <p:blipFill rotWithShape="1">
            <a:blip r:embed="rId19">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320" name="Google Shape;3320;p183" descr="clipped result image"/>
          <p:cNvPicPr preferRelativeResize="0"/>
          <p:nvPr/>
        </p:nvPicPr>
        <p:blipFill rotWithShape="1">
          <a:blip r:embed="rId20">
            <a:alphaModFix/>
          </a:blip>
          <a:srcRect/>
          <a:stretch/>
        </p:blipFill>
        <p:spPr>
          <a:xfrm>
            <a:off x="4934024" y="4110822"/>
            <a:ext cx="718075" cy="720826"/>
          </a:xfrm>
          <a:prstGeom prst="rect">
            <a:avLst/>
          </a:prstGeom>
          <a:noFill/>
          <a:ln>
            <a:noFill/>
          </a:ln>
          <a:effectLst>
            <a:outerShdw blurRad="28575" dist="9525" dir="4320000" algn="bl" rotWithShape="0">
              <a:srgbClr val="000000">
                <a:alpha val="38000"/>
              </a:srgbClr>
            </a:outerShdw>
          </a:effectLst>
        </p:spPr>
      </p:pic>
      <p:grpSp>
        <p:nvGrpSpPr>
          <p:cNvPr id="3321" name="Google Shape;3321;p183"/>
          <p:cNvGrpSpPr/>
          <p:nvPr/>
        </p:nvGrpSpPr>
        <p:grpSpPr>
          <a:xfrm>
            <a:off x="7272301" y="2868810"/>
            <a:ext cx="1466364" cy="1855077"/>
            <a:chOff x="699475" y="5900402"/>
            <a:chExt cx="1788030" cy="2262014"/>
          </a:xfrm>
        </p:grpSpPr>
        <p:pic>
          <p:nvPicPr>
            <p:cNvPr id="3322" name="Google Shape;3322;p183" descr="clipped result image"/>
            <p:cNvPicPr preferRelativeResize="0"/>
            <p:nvPr/>
          </p:nvPicPr>
          <p:blipFill rotWithShape="1">
            <a:blip r:embed="rId21">
              <a:alphaModFix/>
            </a:blip>
            <a:srcRect t="43505" b="1757"/>
            <a:stretch/>
          </p:blipFill>
          <p:spPr>
            <a:xfrm>
              <a:off x="1135109" y="7035910"/>
              <a:ext cx="813510" cy="1126506"/>
            </a:xfrm>
            <a:prstGeom prst="rect">
              <a:avLst/>
            </a:prstGeom>
            <a:noFill/>
            <a:ln>
              <a:noFill/>
            </a:ln>
            <a:effectLst>
              <a:outerShdw blurRad="57150" dist="19050" dir="5400000" algn="bl" rotWithShape="0">
                <a:srgbClr val="000000">
                  <a:alpha val="49800"/>
                </a:srgbClr>
              </a:outerShdw>
            </a:effectLst>
          </p:spPr>
        </p:pic>
        <p:grpSp>
          <p:nvGrpSpPr>
            <p:cNvPr id="3323" name="Google Shape;3323;p183"/>
            <p:cNvGrpSpPr/>
            <p:nvPr/>
          </p:nvGrpSpPr>
          <p:grpSpPr>
            <a:xfrm>
              <a:off x="699475" y="5900402"/>
              <a:ext cx="1788030" cy="1855815"/>
              <a:chOff x="109215" y="1051175"/>
              <a:chExt cx="2529397" cy="2606116"/>
            </a:xfrm>
          </p:grpSpPr>
          <p:pic>
            <p:nvPicPr>
              <p:cNvPr id="3324" name="Google Shape;3324;p183"/>
              <p:cNvPicPr preferRelativeResize="0"/>
              <p:nvPr/>
            </p:nvPicPr>
            <p:blipFill rotWithShape="1">
              <a:blip r:embed="rId22">
                <a:alphaModFix/>
              </a:blip>
              <a:srcRect/>
              <a:stretch/>
            </p:blipFill>
            <p:spPr>
              <a:xfrm>
                <a:off x="1674552" y="1546799"/>
                <a:ext cx="257616" cy="184925"/>
              </a:xfrm>
              <a:prstGeom prst="rect">
                <a:avLst/>
              </a:prstGeom>
              <a:noFill/>
              <a:ln>
                <a:noFill/>
              </a:ln>
              <a:effectLst>
                <a:outerShdw blurRad="57150" dist="19050" dir="5400000" algn="bl" rotWithShape="0">
                  <a:srgbClr val="000000">
                    <a:alpha val="49800"/>
                  </a:srgbClr>
                </a:outerShdw>
              </a:effectLst>
            </p:spPr>
          </p:pic>
          <p:grpSp>
            <p:nvGrpSpPr>
              <p:cNvPr id="3325" name="Google Shape;3325;p183"/>
              <p:cNvGrpSpPr/>
              <p:nvPr/>
            </p:nvGrpSpPr>
            <p:grpSpPr>
              <a:xfrm>
                <a:off x="109215" y="1051175"/>
                <a:ext cx="2529397" cy="2606116"/>
                <a:chOff x="2319015" y="1051175"/>
                <a:chExt cx="2529397" cy="2606116"/>
              </a:xfrm>
            </p:grpSpPr>
            <p:grpSp>
              <p:nvGrpSpPr>
                <p:cNvPr id="3326" name="Google Shape;3326;p183"/>
                <p:cNvGrpSpPr/>
                <p:nvPr/>
              </p:nvGrpSpPr>
              <p:grpSpPr>
                <a:xfrm>
                  <a:off x="2952737" y="1419354"/>
                  <a:ext cx="1150761" cy="2237937"/>
                  <a:chOff x="2952737" y="1419354"/>
                  <a:chExt cx="1150761" cy="2237937"/>
                </a:xfrm>
              </p:grpSpPr>
              <p:pic>
                <p:nvPicPr>
                  <p:cNvPr id="3327" name="Google Shape;3327;p183" descr="clipped result image"/>
                  <p:cNvPicPr preferRelativeResize="0"/>
                  <p:nvPr/>
                </p:nvPicPr>
                <p:blipFill rotWithShape="1">
                  <a:blip r:embed="rId23">
                    <a:alphaModFix/>
                  </a:blip>
                  <a:srcRect b="56030"/>
                  <a:stretch/>
                </p:blipFill>
                <p:spPr>
                  <a:xfrm>
                    <a:off x="2952737" y="1419354"/>
                    <a:ext cx="1150761" cy="1270761"/>
                  </a:xfrm>
                  <a:prstGeom prst="rect">
                    <a:avLst/>
                  </a:prstGeom>
                  <a:noFill/>
                  <a:ln>
                    <a:noFill/>
                  </a:ln>
                  <a:effectLst>
                    <a:outerShdw blurRad="57150" dist="19050" dir="5400000" algn="bl" rotWithShape="0">
                      <a:srgbClr val="000000">
                        <a:alpha val="49800"/>
                      </a:srgbClr>
                    </a:outerShdw>
                  </a:effectLst>
                </p:spPr>
              </p:pic>
              <p:pic>
                <p:nvPicPr>
                  <p:cNvPr id="3328" name="Google Shape;3328;p183"/>
                  <p:cNvPicPr preferRelativeResize="0"/>
                  <p:nvPr/>
                </p:nvPicPr>
                <p:blipFill rotWithShape="1">
                  <a:blip r:embed="rId22">
                    <a:alphaModFix/>
                  </a:blip>
                  <a:srcRect/>
                  <a:stretch/>
                </p:blipFill>
                <p:spPr>
                  <a:xfrm>
                    <a:off x="3214900" y="2602562"/>
                    <a:ext cx="501521" cy="360000"/>
                  </a:xfrm>
                  <a:prstGeom prst="rect">
                    <a:avLst/>
                  </a:prstGeom>
                  <a:noFill/>
                  <a:ln>
                    <a:noFill/>
                  </a:ln>
                  <a:effectLst>
                    <a:outerShdw blurRad="57150" dist="19050" dir="5400000" algn="bl" rotWithShape="0">
                      <a:srgbClr val="000000">
                        <a:alpha val="49800"/>
                      </a:srgbClr>
                    </a:outerShdw>
                  </a:effectLst>
                </p:spPr>
              </p:pic>
              <p:pic>
                <p:nvPicPr>
                  <p:cNvPr id="3329" name="Google Shape;3329;p183" descr="clipped result image"/>
                  <p:cNvPicPr preferRelativeResize="0"/>
                  <p:nvPr/>
                </p:nvPicPr>
                <p:blipFill rotWithShape="1">
                  <a:blip r:embed="rId24">
                    <a:alphaModFix/>
                  </a:blip>
                  <a:srcRect/>
                  <a:stretch/>
                </p:blipFill>
                <p:spPr>
                  <a:xfrm>
                    <a:off x="3214900" y="2998492"/>
                    <a:ext cx="474038" cy="658799"/>
                  </a:xfrm>
                  <a:prstGeom prst="rect">
                    <a:avLst/>
                  </a:prstGeom>
                  <a:noFill/>
                  <a:ln>
                    <a:noFill/>
                  </a:ln>
                  <a:effectLst>
                    <a:outerShdw blurRad="57150" dist="19050" dir="5400000" algn="bl" rotWithShape="0">
                      <a:srgbClr val="000000">
                        <a:alpha val="49800"/>
                      </a:srgbClr>
                    </a:outerShdw>
                  </a:effectLst>
                </p:spPr>
              </p:pic>
            </p:grpSp>
            <p:pic>
              <p:nvPicPr>
                <p:cNvPr id="3330" name="Google Shape;3330;p183" descr="clipped result image"/>
                <p:cNvPicPr preferRelativeResize="0"/>
                <p:nvPr/>
              </p:nvPicPr>
              <p:blipFill rotWithShape="1">
                <a:blip r:embed="rId25">
                  <a:alphaModFix/>
                </a:blip>
                <a:srcRect/>
                <a:stretch/>
              </p:blipFill>
              <p:spPr>
                <a:xfrm flipH="1">
                  <a:off x="3857625" y="1266950"/>
                  <a:ext cx="311075" cy="360000"/>
                </a:xfrm>
                <a:prstGeom prst="rect">
                  <a:avLst/>
                </a:prstGeom>
                <a:noFill/>
                <a:ln>
                  <a:noFill/>
                </a:ln>
                <a:effectLst>
                  <a:outerShdw blurRad="57150" dist="19050" dir="5400000" algn="bl" rotWithShape="0">
                    <a:srgbClr val="000000">
                      <a:alpha val="49800"/>
                    </a:srgbClr>
                  </a:outerShdw>
                </a:effectLst>
              </p:spPr>
            </p:pic>
            <p:grpSp>
              <p:nvGrpSpPr>
                <p:cNvPr id="3331" name="Google Shape;3331;p183"/>
                <p:cNvGrpSpPr/>
                <p:nvPr/>
              </p:nvGrpSpPr>
              <p:grpSpPr>
                <a:xfrm>
                  <a:off x="4168688" y="1570268"/>
                  <a:ext cx="679724" cy="988635"/>
                  <a:chOff x="4168688" y="1570268"/>
                  <a:chExt cx="679724" cy="988635"/>
                </a:xfrm>
              </p:grpSpPr>
              <p:pic>
                <p:nvPicPr>
                  <p:cNvPr id="3332" name="Google Shape;3332;p183" descr="clipped result image"/>
                  <p:cNvPicPr preferRelativeResize="0"/>
                  <p:nvPr/>
                </p:nvPicPr>
                <p:blipFill rotWithShape="1">
                  <a:blip r:embed="rId25">
                    <a:alphaModFix/>
                  </a:blip>
                  <a:srcRect/>
                  <a:stretch/>
                </p:blipFill>
                <p:spPr>
                  <a:xfrm rot="-534121">
                    <a:off x="4223475" y="1609850"/>
                    <a:ext cx="570150" cy="752475"/>
                  </a:xfrm>
                  <a:prstGeom prst="rect">
                    <a:avLst/>
                  </a:prstGeom>
                  <a:noFill/>
                  <a:ln>
                    <a:noFill/>
                  </a:ln>
                  <a:effectLst>
                    <a:outerShdw blurRad="57150" dist="19050" dir="5400000" algn="bl" rotWithShape="0">
                      <a:srgbClr val="000000">
                        <a:alpha val="49800"/>
                      </a:srgbClr>
                    </a:outerShdw>
                  </a:effectLst>
                </p:spPr>
              </p:pic>
              <p:pic>
                <p:nvPicPr>
                  <p:cNvPr id="3333" name="Google Shape;3333;p183"/>
                  <p:cNvPicPr preferRelativeResize="0"/>
                  <p:nvPr/>
                </p:nvPicPr>
                <p:blipFill rotWithShape="1">
                  <a:blip r:embed="rId22">
                    <a:alphaModFix/>
                  </a:blip>
                  <a:srcRect/>
                  <a:stretch/>
                </p:blipFill>
                <p:spPr>
                  <a:xfrm>
                    <a:off x="4313375" y="2278703"/>
                    <a:ext cx="390353" cy="280200"/>
                  </a:xfrm>
                  <a:prstGeom prst="rect">
                    <a:avLst/>
                  </a:prstGeom>
                  <a:noFill/>
                  <a:ln>
                    <a:noFill/>
                  </a:ln>
                  <a:effectLst>
                    <a:outerShdw blurRad="57150" dist="19050" dir="5400000" algn="bl" rotWithShape="0">
                      <a:srgbClr val="000000">
                        <a:alpha val="49800"/>
                      </a:srgbClr>
                    </a:outerShdw>
                  </a:effectLst>
                </p:spPr>
              </p:pic>
            </p:grpSp>
            <p:grpSp>
              <p:nvGrpSpPr>
                <p:cNvPr id="3334" name="Google Shape;3334;p183"/>
                <p:cNvGrpSpPr/>
                <p:nvPr/>
              </p:nvGrpSpPr>
              <p:grpSpPr>
                <a:xfrm>
                  <a:off x="2598223" y="1371726"/>
                  <a:ext cx="555724" cy="725896"/>
                  <a:chOff x="2598223" y="1371726"/>
                  <a:chExt cx="555724" cy="725896"/>
                </a:xfrm>
              </p:grpSpPr>
              <p:pic>
                <p:nvPicPr>
                  <p:cNvPr id="3335" name="Google Shape;3335;p183" descr="clipped result image"/>
                  <p:cNvPicPr preferRelativeResize="0"/>
                  <p:nvPr/>
                </p:nvPicPr>
                <p:blipFill rotWithShape="1">
                  <a:blip r:embed="rId25">
                    <a:alphaModFix/>
                  </a:blip>
                  <a:srcRect/>
                  <a:stretch/>
                </p:blipFill>
                <p:spPr>
                  <a:xfrm rot="593183" flipH="1">
                    <a:off x="2646779" y="1406603"/>
                    <a:ext cx="458612" cy="605272"/>
                  </a:xfrm>
                  <a:prstGeom prst="rect">
                    <a:avLst/>
                  </a:prstGeom>
                  <a:noFill/>
                  <a:ln>
                    <a:noFill/>
                  </a:ln>
                  <a:effectLst>
                    <a:outerShdw blurRad="57150" dist="19050" dir="5400000" algn="bl" rotWithShape="0">
                      <a:srgbClr val="000000">
                        <a:alpha val="49800"/>
                      </a:srgbClr>
                    </a:outerShdw>
                  </a:effectLst>
                </p:spPr>
              </p:pic>
              <p:pic>
                <p:nvPicPr>
                  <p:cNvPr id="3336" name="Google Shape;3336;p183"/>
                  <p:cNvPicPr preferRelativeResize="0"/>
                  <p:nvPr/>
                </p:nvPicPr>
                <p:blipFill rotWithShape="1">
                  <a:blip r:embed="rId22">
                    <a:alphaModFix/>
                  </a:blip>
                  <a:srcRect/>
                  <a:stretch/>
                </p:blipFill>
                <p:spPr>
                  <a:xfrm>
                    <a:off x="2728548" y="1874328"/>
                    <a:ext cx="311075" cy="223295"/>
                  </a:xfrm>
                  <a:prstGeom prst="rect">
                    <a:avLst/>
                  </a:prstGeom>
                  <a:noFill/>
                  <a:ln>
                    <a:noFill/>
                  </a:ln>
                  <a:effectLst>
                    <a:outerShdw blurRad="57150" dist="19050" dir="5400000" algn="bl" rotWithShape="0">
                      <a:srgbClr val="000000">
                        <a:alpha val="49800"/>
                      </a:srgbClr>
                    </a:outerShdw>
                  </a:effectLst>
                </p:spPr>
              </p:pic>
            </p:grpSp>
            <p:grpSp>
              <p:nvGrpSpPr>
                <p:cNvPr id="3337" name="Google Shape;3337;p183"/>
                <p:cNvGrpSpPr/>
                <p:nvPr/>
              </p:nvGrpSpPr>
              <p:grpSpPr>
                <a:xfrm>
                  <a:off x="2319015" y="1371725"/>
                  <a:ext cx="279207" cy="464937"/>
                  <a:chOff x="2319015" y="1371725"/>
                  <a:chExt cx="279207" cy="464937"/>
                </a:xfrm>
              </p:grpSpPr>
              <p:pic>
                <p:nvPicPr>
                  <p:cNvPr id="3338" name="Google Shape;3338;p183" descr="clipped result image"/>
                  <p:cNvPicPr preferRelativeResize="0"/>
                  <p:nvPr/>
                </p:nvPicPr>
                <p:blipFill rotWithShape="1">
                  <a:blip r:embed="rId25">
                    <a:alphaModFix/>
                  </a:blip>
                  <a:srcRect/>
                  <a:stretch/>
                </p:blipFill>
                <p:spPr>
                  <a:xfrm>
                    <a:off x="2325450" y="1371725"/>
                    <a:ext cx="272772" cy="360000"/>
                  </a:xfrm>
                  <a:prstGeom prst="rect">
                    <a:avLst/>
                  </a:prstGeom>
                  <a:noFill/>
                  <a:ln>
                    <a:noFill/>
                  </a:ln>
                  <a:effectLst>
                    <a:outerShdw blurRad="57150" dist="19050" dir="5400000" algn="bl" rotWithShape="0">
                      <a:srgbClr val="000000">
                        <a:alpha val="49800"/>
                      </a:srgbClr>
                    </a:outerShdw>
                  </a:effectLst>
                </p:spPr>
              </p:pic>
              <p:pic>
                <p:nvPicPr>
                  <p:cNvPr id="3339" name="Google Shape;3339;p183"/>
                  <p:cNvPicPr preferRelativeResize="0"/>
                  <p:nvPr/>
                </p:nvPicPr>
                <p:blipFill rotWithShape="1">
                  <a:blip r:embed="rId22">
                    <a:alphaModFix/>
                  </a:blip>
                  <a:srcRect/>
                  <a:stretch/>
                </p:blipFill>
                <p:spPr>
                  <a:xfrm>
                    <a:off x="2319015" y="1651737"/>
                    <a:ext cx="257616" cy="184925"/>
                  </a:xfrm>
                  <a:prstGeom prst="rect">
                    <a:avLst/>
                  </a:prstGeom>
                  <a:noFill/>
                  <a:ln>
                    <a:noFill/>
                  </a:ln>
                  <a:effectLst>
                    <a:outerShdw blurRad="57150" dist="19050" dir="5400000" algn="bl" rotWithShape="0">
                      <a:srgbClr val="000000">
                        <a:alpha val="49800"/>
                      </a:srgbClr>
                    </a:outerShdw>
                  </a:effectLst>
                </p:spPr>
              </p:pic>
            </p:grpSp>
            <p:grpSp>
              <p:nvGrpSpPr>
                <p:cNvPr id="3340" name="Google Shape;3340;p183"/>
                <p:cNvGrpSpPr/>
                <p:nvPr/>
              </p:nvGrpSpPr>
              <p:grpSpPr>
                <a:xfrm>
                  <a:off x="2941376" y="1051175"/>
                  <a:ext cx="645789" cy="384975"/>
                  <a:chOff x="2941376" y="1051175"/>
                  <a:chExt cx="645789" cy="384975"/>
                </a:xfrm>
              </p:grpSpPr>
              <p:pic>
                <p:nvPicPr>
                  <p:cNvPr id="3341" name="Google Shape;3341;p183" descr="clipped result image"/>
                  <p:cNvPicPr preferRelativeResize="0"/>
                  <p:nvPr/>
                </p:nvPicPr>
                <p:blipFill rotWithShape="1">
                  <a:blip r:embed="rId26">
                    <a:alphaModFix/>
                  </a:blip>
                  <a:srcRect/>
                  <a:stretch/>
                </p:blipFill>
                <p:spPr>
                  <a:xfrm>
                    <a:off x="2952750" y="1051175"/>
                    <a:ext cx="634415" cy="280200"/>
                  </a:xfrm>
                  <a:prstGeom prst="rect">
                    <a:avLst/>
                  </a:prstGeom>
                  <a:noFill/>
                  <a:ln>
                    <a:noFill/>
                  </a:ln>
                  <a:effectLst>
                    <a:outerShdw blurRad="57150" dist="19050" dir="5400000" algn="bl" rotWithShape="0">
                      <a:srgbClr val="000000">
                        <a:alpha val="49800"/>
                      </a:srgbClr>
                    </a:outerShdw>
                  </a:effectLst>
                </p:spPr>
              </p:pic>
              <p:pic>
                <p:nvPicPr>
                  <p:cNvPr id="3342" name="Google Shape;3342;p183"/>
                  <p:cNvPicPr preferRelativeResize="0"/>
                  <p:nvPr/>
                </p:nvPicPr>
                <p:blipFill rotWithShape="1">
                  <a:blip r:embed="rId22">
                    <a:alphaModFix/>
                  </a:blip>
                  <a:srcRect/>
                  <a:stretch/>
                </p:blipFill>
                <p:spPr>
                  <a:xfrm>
                    <a:off x="2941376" y="1283750"/>
                    <a:ext cx="212314" cy="152400"/>
                  </a:xfrm>
                  <a:prstGeom prst="rect">
                    <a:avLst/>
                  </a:prstGeom>
                  <a:noFill/>
                  <a:ln>
                    <a:noFill/>
                  </a:ln>
                  <a:effectLst>
                    <a:outerShdw blurRad="57150" dist="19050" dir="5400000" algn="bl" rotWithShape="0">
                      <a:srgbClr val="000000">
                        <a:alpha val="49800"/>
                      </a:srgbClr>
                    </a:outerShdw>
                  </a:effectLst>
                </p:spPr>
              </p:pic>
              <p:pic>
                <p:nvPicPr>
                  <p:cNvPr id="3343" name="Google Shape;3343;p183"/>
                  <p:cNvPicPr preferRelativeResize="0"/>
                  <p:nvPr/>
                </p:nvPicPr>
                <p:blipFill rotWithShape="1">
                  <a:blip r:embed="rId22">
                    <a:alphaModFix/>
                  </a:blip>
                  <a:srcRect/>
                  <a:stretch/>
                </p:blipFill>
                <p:spPr>
                  <a:xfrm>
                    <a:off x="3374851" y="1276475"/>
                    <a:ext cx="212314" cy="152400"/>
                  </a:xfrm>
                  <a:prstGeom prst="rect">
                    <a:avLst/>
                  </a:prstGeom>
                  <a:noFill/>
                  <a:ln>
                    <a:noFill/>
                  </a:ln>
                  <a:effectLst>
                    <a:outerShdw blurRad="57150" dist="19050" dir="5400000" algn="bl" rotWithShape="0">
                      <a:srgbClr val="000000">
                        <a:alpha val="49800"/>
                      </a:srgbClr>
                    </a:outerShdw>
                  </a:effectLst>
                </p:spPr>
              </p:pic>
            </p:grpSp>
          </p:grpSp>
        </p:grpSp>
      </p:grpSp>
      <p:sp>
        <p:nvSpPr>
          <p:cNvPr id="3344" name="Google Shape;3344;p183"/>
          <p:cNvSpPr/>
          <p:nvPr/>
        </p:nvSpPr>
        <p:spPr>
          <a:xfrm>
            <a:off x="8243950" y="3768584"/>
            <a:ext cx="842100" cy="411300"/>
          </a:xfrm>
          <a:prstGeom prst="wedgeRectCallout">
            <a:avLst>
              <a:gd name="adj1" fmla="val -61626"/>
              <a:gd name="adj2" fmla="val 6901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Go lantern!</a:t>
            </a:r>
            <a:endParaRPr sz="1200"/>
          </a:p>
        </p:txBody>
      </p:sp>
      <p:sp>
        <p:nvSpPr>
          <p:cNvPr id="3345" name="Google Shape;3345;p183"/>
          <p:cNvSpPr txBox="1"/>
          <p:nvPr/>
        </p:nvSpPr>
        <p:spPr>
          <a:xfrm>
            <a:off x="2713299" y="47445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donepezil</a:t>
            </a:r>
            <a:endParaRPr sz="1300" b="1"/>
          </a:p>
        </p:txBody>
      </p:sp>
      <p:sp>
        <p:nvSpPr>
          <p:cNvPr id="3346" name="Google Shape;3346;p183"/>
          <p:cNvSpPr txBox="1"/>
          <p:nvPr/>
        </p:nvSpPr>
        <p:spPr>
          <a:xfrm>
            <a:off x="3701799" y="3714050"/>
            <a:ext cx="9501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“Donnie Pez”</a:t>
            </a:r>
            <a:endParaRPr sz="1300"/>
          </a:p>
        </p:txBody>
      </p:sp>
      <p:sp>
        <p:nvSpPr>
          <p:cNvPr id="3347" name="Google Shape;3347;p183"/>
          <p:cNvSpPr txBox="1"/>
          <p:nvPr/>
        </p:nvSpPr>
        <p:spPr>
          <a:xfrm>
            <a:off x="5195949" y="467495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rivastigmine </a:t>
            </a:r>
            <a:endParaRPr sz="1300" b="1"/>
          </a:p>
        </p:txBody>
      </p:sp>
      <p:sp>
        <p:nvSpPr>
          <p:cNvPr id="3348" name="Google Shape;3348;p183"/>
          <p:cNvSpPr txBox="1"/>
          <p:nvPr/>
        </p:nvSpPr>
        <p:spPr>
          <a:xfrm>
            <a:off x="4834449" y="28688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“river”stigmine</a:t>
            </a:r>
            <a:endParaRPr sz="1300"/>
          </a:p>
        </p:txBody>
      </p:sp>
      <p:sp>
        <p:nvSpPr>
          <p:cNvPr id="3349" name="Google Shape;3349;p183"/>
          <p:cNvSpPr txBox="1"/>
          <p:nvPr/>
        </p:nvSpPr>
        <p:spPr>
          <a:xfrm>
            <a:off x="7036186" y="467495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galantamine</a:t>
            </a:r>
            <a:endParaRPr sz="1300" b="1"/>
          </a:p>
        </p:txBody>
      </p:sp>
      <p:sp>
        <p:nvSpPr>
          <p:cNvPr id="3350" name="Google Shape;3350;p183"/>
          <p:cNvSpPr/>
          <p:nvPr/>
        </p:nvSpPr>
        <p:spPr>
          <a:xfrm flipH="1">
            <a:off x="3172200" y="2765625"/>
            <a:ext cx="1399800" cy="2355600"/>
          </a:xfrm>
          <a:prstGeom prst="rect">
            <a:avLst/>
          </a:prstGeom>
          <a:noFill/>
          <a:ln w="1524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51" name="Google Shape;3351;p183"/>
          <p:cNvSpPr txBox="1"/>
          <p:nvPr/>
        </p:nvSpPr>
        <p:spPr>
          <a:xfrm>
            <a:off x="267614" y="2913687"/>
            <a:ext cx="6616200" cy="32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dk1"/>
                </a:solidFill>
              </a:rPr>
              <a:t>Cholinesterase </a:t>
            </a:r>
            <a:endParaRPr sz="2100" b="1">
              <a:solidFill>
                <a:schemeClr val="dk1"/>
              </a:solidFill>
            </a:endParaRPr>
          </a:p>
          <a:p>
            <a:pPr marL="0" lvl="0" indent="0" algn="l" rtl="0">
              <a:spcBef>
                <a:spcPts val="0"/>
              </a:spcBef>
              <a:spcAft>
                <a:spcPts val="0"/>
              </a:spcAft>
              <a:buNone/>
            </a:pPr>
            <a:r>
              <a:rPr lang="en" sz="2100" b="1">
                <a:solidFill>
                  <a:schemeClr val="dk1"/>
                </a:solidFill>
              </a:rPr>
              <a:t>Inhibitors </a:t>
            </a:r>
            <a:endParaRPr sz="2100" b="1">
              <a:solidFill>
                <a:schemeClr val="dk1"/>
              </a:solidFill>
            </a:endParaRPr>
          </a:p>
          <a:p>
            <a:pPr marL="0" lvl="0" indent="0" algn="l" rtl="0">
              <a:spcBef>
                <a:spcPts val="0"/>
              </a:spcBef>
              <a:spcAft>
                <a:spcPts val="0"/>
              </a:spcAft>
              <a:buNone/>
            </a:pPr>
            <a:r>
              <a:rPr lang="en" sz="1300">
                <a:solidFill>
                  <a:schemeClr val="dk1"/>
                </a:solidFill>
              </a:rPr>
              <a:t>cholinergic medications for Alzheimer’s</a:t>
            </a:r>
            <a:endParaRPr sz="1000">
              <a:solidFill>
                <a:schemeClr val="dk1"/>
              </a:solidFill>
            </a:endParaRPr>
          </a:p>
          <a:p>
            <a:pPr marL="0" marR="0" lvl="0" indent="0" algn="l" rtl="0">
              <a:lnSpc>
                <a:spcPct val="100000"/>
              </a:lnSpc>
              <a:spcBef>
                <a:spcPts val="0"/>
              </a:spcBef>
              <a:spcAft>
                <a:spcPts val="0"/>
              </a:spcAft>
              <a:buNone/>
            </a:pPr>
            <a:endParaRPr sz="2100" b="1"/>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3355"/>
        <p:cNvGrpSpPr/>
        <p:nvPr/>
      </p:nvGrpSpPr>
      <p:grpSpPr>
        <a:xfrm>
          <a:off x="0" y="0"/>
          <a:ext cx="0" cy="0"/>
          <a:chOff x="0" y="0"/>
          <a:chExt cx="0" cy="0"/>
        </a:xfrm>
      </p:grpSpPr>
      <p:sp>
        <p:nvSpPr>
          <p:cNvPr id="3356" name="Google Shape;3356;p184"/>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3357" name="Google Shape;3357;p184"/>
          <p:cNvGrpSpPr/>
          <p:nvPr/>
        </p:nvGrpSpPr>
        <p:grpSpPr>
          <a:xfrm>
            <a:off x="1356380" y="1108355"/>
            <a:ext cx="6365941" cy="1332834"/>
            <a:chOff x="4892286" y="977880"/>
            <a:chExt cx="5276808" cy="1104803"/>
          </a:xfrm>
        </p:grpSpPr>
        <p:grpSp>
          <p:nvGrpSpPr>
            <p:cNvPr id="3358" name="Google Shape;3358;p184"/>
            <p:cNvGrpSpPr/>
            <p:nvPr/>
          </p:nvGrpSpPr>
          <p:grpSpPr>
            <a:xfrm>
              <a:off x="4892286" y="1170657"/>
              <a:ext cx="5276808" cy="912027"/>
              <a:chOff x="4445344" y="1309939"/>
              <a:chExt cx="5276808" cy="912027"/>
            </a:xfrm>
          </p:grpSpPr>
          <p:pic>
            <p:nvPicPr>
              <p:cNvPr id="3359" name="Google Shape;3359;p184"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3360" name="Google Shape;3360;p184"/>
              <p:cNvGrpSpPr/>
              <p:nvPr/>
            </p:nvGrpSpPr>
            <p:grpSpPr>
              <a:xfrm>
                <a:off x="7066087" y="1309939"/>
                <a:ext cx="2635379" cy="909730"/>
                <a:chOff x="6598810" y="1342565"/>
                <a:chExt cx="2635379" cy="909730"/>
              </a:xfrm>
            </p:grpSpPr>
            <p:pic>
              <p:nvPicPr>
                <p:cNvPr id="3361" name="Google Shape;3361;p184"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3362" name="Google Shape;3362;p184"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3363" name="Google Shape;3363;p184"/>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3364" name="Google Shape;3364;p184"/>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3365" name="Google Shape;3365;p184"/>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3366" name="Google Shape;3366;p184"/>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3367" name="Google Shape;3367;p184"/>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3368" name="Google Shape;3368;p184"/>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3369" name="Google Shape;3369;p184"/>
            <p:cNvGrpSpPr/>
            <p:nvPr/>
          </p:nvGrpSpPr>
          <p:grpSpPr>
            <a:xfrm>
              <a:off x="5175092" y="977880"/>
              <a:ext cx="4765253" cy="377745"/>
              <a:chOff x="5175092" y="977880"/>
              <a:chExt cx="4765253" cy="377745"/>
            </a:xfrm>
          </p:grpSpPr>
          <p:pic>
            <p:nvPicPr>
              <p:cNvPr id="3370" name="Google Shape;3370;p184"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3371" name="Google Shape;3371;p184"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3372" name="Google Shape;3372;p184"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3373" name="Google Shape;3373;p184"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3374" name="Google Shape;3374;p184"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3375" name="Google Shape;3375;p184"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3376" name="Google Shape;3376;p184"/>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3377" name="Google Shape;3377;p184"/>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3378" name="Google Shape;3378;p184"/>
          <p:cNvSpPr txBox="1"/>
          <p:nvPr/>
        </p:nvSpPr>
        <p:spPr>
          <a:xfrm>
            <a:off x="29375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3000" b="1"/>
              <a:t>Cholinergics (muscarinics) - everything wet</a:t>
            </a:r>
            <a:endParaRPr sz="3000"/>
          </a:p>
        </p:txBody>
      </p:sp>
      <p:cxnSp>
        <p:nvCxnSpPr>
          <p:cNvPr id="3379" name="Google Shape;3379;p184"/>
          <p:cNvCxnSpPr/>
          <p:nvPr/>
        </p:nvCxnSpPr>
        <p:spPr>
          <a:xfrm>
            <a:off x="-16650" y="2765625"/>
            <a:ext cx="9177300" cy="0"/>
          </a:xfrm>
          <a:prstGeom prst="straightConnector1">
            <a:avLst/>
          </a:prstGeom>
          <a:noFill/>
          <a:ln w="38100" cap="flat" cmpd="sng">
            <a:solidFill>
              <a:schemeClr val="dk2"/>
            </a:solidFill>
            <a:prstDash val="solid"/>
            <a:round/>
            <a:headEnd type="none" w="med" len="med"/>
            <a:tailEnd type="none" w="med" len="med"/>
          </a:ln>
        </p:spPr>
      </p:cxnSp>
      <p:sp>
        <p:nvSpPr>
          <p:cNvPr id="3380" name="Google Shape;3380;p184"/>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grpSp>
        <p:nvGrpSpPr>
          <p:cNvPr id="3381" name="Google Shape;3381;p184"/>
          <p:cNvGrpSpPr/>
          <p:nvPr/>
        </p:nvGrpSpPr>
        <p:grpSpPr>
          <a:xfrm>
            <a:off x="3482456" y="3629711"/>
            <a:ext cx="400263" cy="1210171"/>
            <a:chOff x="-1149931" y="4370966"/>
            <a:chExt cx="1219200" cy="3686175"/>
          </a:xfrm>
        </p:grpSpPr>
        <p:pic>
          <p:nvPicPr>
            <p:cNvPr id="3382" name="Google Shape;3382;p184" descr="clipped result image"/>
            <p:cNvPicPr preferRelativeResize="0"/>
            <p:nvPr/>
          </p:nvPicPr>
          <p:blipFill rotWithShape="1">
            <a:blip r:embed="rId13">
              <a:alphaModFix/>
            </a:blip>
            <a:srcRect/>
            <a:stretch/>
          </p:blipFill>
          <p:spPr>
            <a:xfrm>
              <a:off x="-1149931" y="4370966"/>
              <a:ext cx="1219200" cy="3686175"/>
            </a:xfrm>
            <a:prstGeom prst="rect">
              <a:avLst/>
            </a:prstGeom>
            <a:noFill/>
            <a:ln>
              <a:noFill/>
            </a:ln>
            <a:effectLst>
              <a:outerShdw blurRad="57150" dist="19050" dir="5400000" algn="bl" rotWithShape="0">
                <a:srgbClr val="000000">
                  <a:alpha val="50000"/>
                </a:srgbClr>
              </a:outerShdw>
            </a:effectLst>
          </p:spPr>
        </p:pic>
        <p:pic>
          <p:nvPicPr>
            <p:cNvPr id="3383" name="Google Shape;3383;p184"/>
            <p:cNvPicPr preferRelativeResize="0"/>
            <p:nvPr/>
          </p:nvPicPr>
          <p:blipFill rotWithShape="1">
            <a:blip r:embed="rId14">
              <a:alphaModFix/>
            </a:blip>
            <a:srcRect/>
            <a:stretch/>
          </p:blipFill>
          <p:spPr>
            <a:xfrm>
              <a:off x="-566321" y="4380821"/>
              <a:ext cx="216938" cy="3520538"/>
            </a:xfrm>
            <a:prstGeom prst="rect">
              <a:avLst/>
            </a:prstGeom>
            <a:noFill/>
            <a:ln>
              <a:noFill/>
            </a:ln>
            <a:effectLst>
              <a:outerShdw blurRad="57150" dist="19050" dir="5400000" algn="bl" rotWithShape="0">
                <a:srgbClr val="000000">
                  <a:alpha val="50000"/>
                </a:srgbClr>
              </a:outerShdw>
            </a:effectLst>
          </p:spPr>
        </p:pic>
        <p:pic>
          <p:nvPicPr>
            <p:cNvPr id="3384" name="Google Shape;3384;p184"/>
            <p:cNvPicPr preferRelativeResize="0"/>
            <p:nvPr/>
          </p:nvPicPr>
          <p:blipFill rotWithShape="1">
            <a:blip r:embed="rId15">
              <a:alphaModFix/>
            </a:blip>
            <a:srcRect/>
            <a:stretch/>
          </p:blipFill>
          <p:spPr>
            <a:xfrm>
              <a:off x="-729116" y="4370966"/>
              <a:ext cx="163825" cy="3520538"/>
            </a:xfrm>
            <a:prstGeom prst="rect">
              <a:avLst/>
            </a:prstGeom>
            <a:noFill/>
            <a:ln>
              <a:noFill/>
            </a:ln>
            <a:effectLst>
              <a:outerShdw blurRad="57150" dist="19050" dir="5400000" algn="bl" rotWithShape="0">
                <a:srgbClr val="000000">
                  <a:alpha val="50000"/>
                </a:srgbClr>
              </a:outerShdw>
            </a:effectLst>
          </p:spPr>
        </p:pic>
      </p:grpSp>
      <p:pic>
        <p:nvPicPr>
          <p:cNvPr id="3385" name="Google Shape;3385;p184" descr="clipped result image"/>
          <p:cNvPicPr preferRelativeResize="0"/>
          <p:nvPr/>
        </p:nvPicPr>
        <p:blipFill rotWithShape="1">
          <a:blip r:embed="rId16">
            <a:alphaModFix/>
          </a:blip>
          <a:srcRect/>
          <a:stretch/>
        </p:blipFill>
        <p:spPr>
          <a:xfrm flipH="1">
            <a:off x="3438600" y="2868807"/>
            <a:ext cx="613350" cy="877519"/>
          </a:xfrm>
          <a:prstGeom prst="rect">
            <a:avLst/>
          </a:prstGeom>
          <a:noFill/>
          <a:ln>
            <a:noFill/>
          </a:ln>
          <a:effectLst>
            <a:outerShdw blurRad="57150" dist="19050" dir="5400000" algn="bl" rotWithShape="0">
              <a:srgbClr val="000000">
                <a:alpha val="50000"/>
              </a:srgbClr>
            </a:outerShdw>
          </a:effectLst>
        </p:spPr>
      </p:pic>
      <p:grpSp>
        <p:nvGrpSpPr>
          <p:cNvPr id="3386" name="Google Shape;3386;p184"/>
          <p:cNvGrpSpPr/>
          <p:nvPr/>
        </p:nvGrpSpPr>
        <p:grpSpPr>
          <a:xfrm>
            <a:off x="4505578" y="2848228"/>
            <a:ext cx="2469834" cy="1896267"/>
            <a:chOff x="38215" y="1292085"/>
            <a:chExt cx="3296628" cy="2531056"/>
          </a:xfrm>
        </p:grpSpPr>
        <p:pic>
          <p:nvPicPr>
            <p:cNvPr id="3387" name="Google Shape;3387;p184" descr="A close up of a logo&#10;&#10;Description automatically generated"/>
            <p:cNvPicPr preferRelativeResize="0"/>
            <p:nvPr/>
          </p:nvPicPr>
          <p:blipFill rotWithShape="1">
            <a:blip r:embed="rId17">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388" name="Google Shape;3388;p184"/>
            <p:cNvGrpSpPr/>
            <p:nvPr/>
          </p:nvGrpSpPr>
          <p:grpSpPr>
            <a:xfrm>
              <a:off x="630034" y="2448774"/>
              <a:ext cx="991247" cy="1374367"/>
              <a:chOff x="1808150" y="2815725"/>
              <a:chExt cx="1421958" cy="1971550"/>
            </a:xfrm>
          </p:grpSpPr>
          <p:cxnSp>
            <p:nvCxnSpPr>
              <p:cNvPr id="3389" name="Google Shape;3389;p184"/>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390" name="Google Shape;3390;p184"/>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391" name="Google Shape;3391;p184"/>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92" name="Google Shape;3392;p184"/>
              <p:cNvGrpSpPr/>
              <p:nvPr/>
            </p:nvGrpSpPr>
            <p:grpSpPr>
              <a:xfrm>
                <a:off x="3008306" y="2815725"/>
                <a:ext cx="221801" cy="197998"/>
                <a:chOff x="1808150" y="3682375"/>
                <a:chExt cx="1163700" cy="1104900"/>
              </a:xfrm>
            </p:grpSpPr>
            <p:sp>
              <p:nvSpPr>
                <p:cNvPr id="3393" name="Google Shape;3393;p184"/>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94" name="Google Shape;3394;p184" descr="clipped result image"/>
                <p:cNvPicPr preferRelativeResize="0"/>
                <p:nvPr/>
              </p:nvPicPr>
              <p:blipFill rotWithShape="1">
                <a:blip r:embed="rId18">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395" name="Google Shape;3395;p184"/>
            <p:cNvPicPr preferRelativeResize="0"/>
            <p:nvPr/>
          </p:nvPicPr>
          <p:blipFill rotWithShape="1">
            <a:blip r:embed="rId19">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396" name="Google Shape;3396;p184" descr="clipped result image"/>
          <p:cNvPicPr preferRelativeResize="0"/>
          <p:nvPr/>
        </p:nvPicPr>
        <p:blipFill rotWithShape="1">
          <a:blip r:embed="rId20">
            <a:alphaModFix/>
          </a:blip>
          <a:srcRect/>
          <a:stretch/>
        </p:blipFill>
        <p:spPr>
          <a:xfrm>
            <a:off x="4934024" y="4110822"/>
            <a:ext cx="718075" cy="720826"/>
          </a:xfrm>
          <a:prstGeom prst="rect">
            <a:avLst/>
          </a:prstGeom>
          <a:noFill/>
          <a:ln>
            <a:noFill/>
          </a:ln>
          <a:effectLst>
            <a:outerShdw blurRad="28575" dist="9525" dir="4320000" algn="bl" rotWithShape="0">
              <a:srgbClr val="000000">
                <a:alpha val="38000"/>
              </a:srgbClr>
            </a:outerShdw>
          </a:effectLst>
        </p:spPr>
      </p:pic>
      <p:grpSp>
        <p:nvGrpSpPr>
          <p:cNvPr id="3397" name="Google Shape;3397;p184"/>
          <p:cNvGrpSpPr/>
          <p:nvPr/>
        </p:nvGrpSpPr>
        <p:grpSpPr>
          <a:xfrm>
            <a:off x="7272301" y="2868810"/>
            <a:ext cx="1466364" cy="1855077"/>
            <a:chOff x="699475" y="5900402"/>
            <a:chExt cx="1788030" cy="2262014"/>
          </a:xfrm>
        </p:grpSpPr>
        <p:pic>
          <p:nvPicPr>
            <p:cNvPr id="3398" name="Google Shape;3398;p184" descr="clipped result image"/>
            <p:cNvPicPr preferRelativeResize="0"/>
            <p:nvPr/>
          </p:nvPicPr>
          <p:blipFill rotWithShape="1">
            <a:blip r:embed="rId21">
              <a:alphaModFix/>
            </a:blip>
            <a:srcRect t="43505" b="1757"/>
            <a:stretch/>
          </p:blipFill>
          <p:spPr>
            <a:xfrm>
              <a:off x="1135109" y="7035910"/>
              <a:ext cx="813510" cy="1126506"/>
            </a:xfrm>
            <a:prstGeom prst="rect">
              <a:avLst/>
            </a:prstGeom>
            <a:noFill/>
            <a:ln>
              <a:noFill/>
            </a:ln>
            <a:effectLst>
              <a:outerShdw blurRad="57150" dist="19050" dir="5400000" algn="bl" rotWithShape="0">
                <a:srgbClr val="000000">
                  <a:alpha val="49800"/>
                </a:srgbClr>
              </a:outerShdw>
            </a:effectLst>
          </p:spPr>
        </p:pic>
        <p:grpSp>
          <p:nvGrpSpPr>
            <p:cNvPr id="3399" name="Google Shape;3399;p184"/>
            <p:cNvGrpSpPr/>
            <p:nvPr/>
          </p:nvGrpSpPr>
          <p:grpSpPr>
            <a:xfrm>
              <a:off x="699475" y="5900402"/>
              <a:ext cx="1788030" cy="1855815"/>
              <a:chOff x="109215" y="1051175"/>
              <a:chExt cx="2529397" cy="2606116"/>
            </a:xfrm>
          </p:grpSpPr>
          <p:pic>
            <p:nvPicPr>
              <p:cNvPr id="3400" name="Google Shape;3400;p184"/>
              <p:cNvPicPr preferRelativeResize="0"/>
              <p:nvPr/>
            </p:nvPicPr>
            <p:blipFill rotWithShape="1">
              <a:blip r:embed="rId22">
                <a:alphaModFix/>
              </a:blip>
              <a:srcRect/>
              <a:stretch/>
            </p:blipFill>
            <p:spPr>
              <a:xfrm>
                <a:off x="1674552" y="1546799"/>
                <a:ext cx="257616" cy="184925"/>
              </a:xfrm>
              <a:prstGeom prst="rect">
                <a:avLst/>
              </a:prstGeom>
              <a:noFill/>
              <a:ln>
                <a:noFill/>
              </a:ln>
              <a:effectLst>
                <a:outerShdw blurRad="57150" dist="19050" dir="5400000" algn="bl" rotWithShape="0">
                  <a:srgbClr val="000000">
                    <a:alpha val="49800"/>
                  </a:srgbClr>
                </a:outerShdw>
              </a:effectLst>
            </p:spPr>
          </p:pic>
          <p:grpSp>
            <p:nvGrpSpPr>
              <p:cNvPr id="3401" name="Google Shape;3401;p184"/>
              <p:cNvGrpSpPr/>
              <p:nvPr/>
            </p:nvGrpSpPr>
            <p:grpSpPr>
              <a:xfrm>
                <a:off x="109215" y="1051175"/>
                <a:ext cx="2529397" cy="2606116"/>
                <a:chOff x="2319015" y="1051175"/>
                <a:chExt cx="2529397" cy="2606116"/>
              </a:xfrm>
            </p:grpSpPr>
            <p:grpSp>
              <p:nvGrpSpPr>
                <p:cNvPr id="3402" name="Google Shape;3402;p184"/>
                <p:cNvGrpSpPr/>
                <p:nvPr/>
              </p:nvGrpSpPr>
              <p:grpSpPr>
                <a:xfrm>
                  <a:off x="2952737" y="1419354"/>
                  <a:ext cx="1150761" cy="2237937"/>
                  <a:chOff x="2952737" y="1419354"/>
                  <a:chExt cx="1150761" cy="2237937"/>
                </a:xfrm>
              </p:grpSpPr>
              <p:pic>
                <p:nvPicPr>
                  <p:cNvPr id="3403" name="Google Shape;3403;p184" descr="clipped result image"/>
                  <p:cNvPicPr preferRelativeResize="0"/>
                  <p:nvPr/>
                </p:nvPicPr>
                <p:blipFill rotWithShape="1">
                  <a:blip r:embed="rId23">
                    <a:alphaModFix/>
                  </a:blip>
                  <a:srcRect b="56030"/>
                  <a:stretch/>
                </p:blipFill>
                <p:spPr>
                  <a:xfrm>
                    <a:off x="2952737" y="1419354"/>
                    <a:ext cx="1150761" cy="1270761"/>
                  </a:xfrm>
                  <a:prstGeom prst="rect">
                    <a:avLst/>
                  </a:prstGeom>
                  <a:noFill/>
                  <a:ln>
                    <a:noFill/>
                  </a:ln>
                  <a:effectLst>
                    <a:outerShdw blurRad="57150" dist="19050" dir="5400000" algn="bl" rotWithShape="0">
                      <a:srgbClr val="000000">
                        <a:alpha val="49800"/>
                      </a:srgbClr>
                    </a:outerShdw>
                  </a:effectLst>
                </p:spPr>
              </p:pic>
              <p:pic>
                <p:nvPicPr>
                  <p:cNvPr id="3404" name="Google Shape;3404;p184"/>
                  <p:cNvPicPr preferRelativeResize="0"/>
                  <p:nvPr/>
                </p:nvPicPr>
                <p:blipFill rotWithShape="1">
                  <a:blip r:embed="rId22">
                    <a:alphaModFix/>
                  </a:blip>
                  <a:srcRect/>
                  <a:stretch/>
                </p:blipFill>
                <p:spPr>
                  <a:xfrm>
                    <a:off x="3214900" y="2602562"/>
                    <a:ext cx="501521" cy="360000"/>
                  </a:xfrm>
                  <a:prstGeom prst="rect">
                    <a:avLst/>
                  </a:prstGeom>
                  <a:noFill/>
                  <a:ln>
                    <a:noFill/>
                  </a:ln>
                  <a:effectLst>
                    <a:outerShdw blurRad="57150" dist="19050" dir="5400000" algn="bl" rotWithShape="0">
                      <a:srgbClr val="000000">
                        <a:alpha val="49800"/>
                      </a:srgbClr>
                    </a:outerShdw>
                  </a:effectLst>
                </p:spPr>
              </p:pic>
              <p:pic>
                <p:nvPicPr>
                  <p:cNvPr id="3405" name="Google Shape;3405;p184" descr="clipped result image"/>
                  <p:cNvPicPr preferRelativeResize="0"/>
                  <p:nvPr/>
                </p:nvPicPr>
                <p:blipFill rotWithShape="1">
                  <a:blip r:embed="rId24">
                    <a:alphaModFix/>
                  </a:blip>
                  <a:srcRect/>
                  <a:stretch/>
                </p:blipFill>
                <p:spPr>
                  <a:xfrm>
                    <a:off x="3214900" y="2998492"/>
                    <a:ext cx="474038" cy="658799"/>
                  </a:xfrm>
                  <a:prstGeom prst="rect">
                    <a:avLst/>
                  </a:prstGeom>
                  <a:noFill/>
                  <a:ln>
                    <a:noFill/>
                  </a:ln>
                  <a:effectLst>
                    <a:outerShdw blurRad="57150" dist="19050" dir="5400000" algn="bl" rotWithShape="0">
                      <a:srgbClr val="000000">
                        <a:alpha val="49800"/>
                      </a:srgbClr>
                    </a:outerShdw>
                  </a:effectLst>
                </p:spPr>
              </p:pic>
            </p:grpSp>
            <p:pic>
              <p:nvPicPr>
                <p:cNvPr id="3406" name="Google Shape;3406;p184" descr="clipped result image"/>
                <p:cNvPicPr preferRelativeResize="0"/>
                <p:nvPr/>
              </p:nvPicPr>
              <p:blipFill rotWithShape="1">
                <a:blip r:embed="rId25">
                  <a:alphaModFix/>
                </a:blip>
                <a:srcRect/>
                <a:stretch/>
              </p:blipFill>
              <p:spPr>
                <a:xfrm flipH="1">
                  <a:off x="3857625" y="1266950"/>
                  <a:ext cx="311075" cy="360000"/>
                </a:xfrm>
                <a:prstGeom prst="rect">
                  <a:avLst/>
                </a:prstGeom>
                <a:noFill/>
                <a:ln>
                  <a:noFill/>
                </a:ln>
                <a:effectLst>
                  <a:outerShdw blurRad="57150" dist="19050" dir="5400000" algn="bl" rotWithShape="0">
                    <a:srgbClr val="000000">
                      <a:alpha val="49800"/>
                    </a:srgbClr>
                  </a:outerShdw>
                </a:effectLst>
              </p:spPr>
            </p:pic>
            <p:grpSp>
              <p:nvGrpSpPr>
                <p:cNvPr id="3407" name="Google Shape;3407;p184"/>
                <p:cNvGrpSpPr/>
                <p:nvPr/>
              </p:nvGrpSpPr>
              <p:grpSpPr>
                <a:xfrm>
                  <a:off x="4168688" y="1570268"/>
                  <a:ext cx="679724" cy="988635"/>
                  <a:chOff x="4168688" y="1570268"/>
                  <a:chExt cx="679724" cy="988635"/>
                </a:xfrm>
              </p:grpSpPr>
              <p:pic>
                <p:nvPicPr>
                  <p:cNvPr id="3408" name="Google Shape;3408;p184" descr="clipped result image"/>
                  <p:cNvPicPr preferRelativeResize="0"/>
                  <p:nvPr/>
                </p:nvPicPr>
                <p:blipFill rotWithShape="1">
                  <a:blip r:embed="rId25">
                    <a:alphaModFix/>
                  </a:blip>
                  <a:srcRect/>
                  <a:stretch/>
                </p:blipFill>
                <p:spPr>
                  <a:xfrm rot="-534121">
                    <a:off x="4223475" y="1609850"/>
                    <a:ext cx="570150" cy="752475"/>
                  </a:xfrm>
                  <a:prstGeom prst="rect">
                    <a:avLst/>
                  </a:prstGeom>
                  <a:noFill/>
                  <a:ln>
                    <a:noFill/>
                  </a:ln>
                  <a:effectLst>
                    <a:outerShdw blurRad="57150" dist="19050" dir="5400000" algn="bl" rotWithShape="0">
                      <a:srgbClr val="000000">
                        <a:alpha val="49800"/>
                      </a:srgbClr>
                    </a:outerShdw>
                  </a:effectLst>
                </p:spPr>
              </p:pic>
              <p:pic>
                <p:nvPicPr>
                  <p:cNvPr id="3409" name="Google Shape;3409;p184"/>
                  <p:cNvPicPr preferRelativeResize="0"/>
                  <p:nvPr/>
                </p:nvPicPr>
                <p:blipFill rotWithShape="1">
                  <a:blip r:embed="rId22">
                    <a:alphaModFix/>
                  </a:blip>
                  <a:srcRect/>
                  <a:stretch/>
                </p:blipFill>
                <p:spPr>
                  <a:xfrm>
                    <a:off x="4313375" y="2278703"/>
                    <a:ext cx="390353" cy="280200"/>
                  </a:xfrm>
                  <a:prstGeom prst="rect">
                    <a:avLst/>
                  </a:prstGeom>
                  <a:noFill/>
                  <a:ln>
                    <a:noFill/>
                  </a:ln>
                  <a:effectLst>
                    <a:outerShdw blurRad="57150" dist="19050" dir="5400000" algn="bl" rotWithShape="0">
                      <a:srgbClr val="000000">
                        <a:alpha val="49800"/>
                      </a:srgbClr>
                    </a:outerShdw>
                  </a:effectLst>
                </p:spPr>
              </p:pic>
            </p:grpSp>
            <p:grpSp>
              <p:nvGrpSpPr>
                <p:cNvPr id="3410" name="Google Shape;3410;p184"/>
                <p:cNvGrpSpPr/>
                <p:nvPr/>
              </p:nvGrpSpPr>
              <p:grpSpPr>
                <a:xfrm>
                  <a:off x="2598223" y="1371726"/>
                  <a:ext cx="555724" cy="725896"/>
                  <a:chOff x="2598223" y="1371726"/>
                  <a:chExt cx="555724" cy="725896"/>
                </a:xfrm>
              </p:grpSpPr>
              <p:pic>
                <p:nvPicPr>
                  <p:cNvPr id="3411" name="Google Shape;3411;p184" descr="clipped result image"/>
                  <p:cNvPicPr preferRelativeResize="0"/>
                  <p:nvPr/>
                </p:nvPicPr>
                <p:blipFill rotWithShape="1">
                  <a:blip r:embed="rId25">
                    <a:alphaModFix/>
                  </a:blip>
                  <a:srcRect/>
                  <a:stretch/>
                </p:blipFill>
                <p:spPr>
                  <a:xfrm rot="593183" flipH="1">
                    <a:off x="2646779" y="1406603"/>
                    <a:ext cx="458612" cy="605272"/>
                  </a:xfrm>
                  <a:prstGeom prst="rect">
                    <a:avLst/>
                  </a:prstGeom>
                  <a:noFill/>
                  <a:ln>
                    <a:noFill/>
                  </a:ln>
                  <a:effectLst>
                    <a:outerShdw blurRad="57150" dist="19050" dir="5400000" algn="bl" rotWithShape="0">
                      <a:srgbClr val="000000">
                        <a:alpha val="49800"/>
                      </a:srgbClr>
                    </a:outerShdw>
                  </a:effectLst>
                </p:spPr>
              </p:pic>
              <p:pic>
                <p:nvPicPr>
                  <p:cNvPr id="3412" name="Google Shape;3412;p184"/>
                  <p:cNvPicPr preferRelativeResize="0"/>
                  <p:nvPr/>
                </p:nvPicPr>
                <p:blipFill rotWithShape="1">
                  <a:blip r:embed="rId22">
                    <a:alphaModFix/>
                  </a:blip>
                  <a:srcRect/>
                  <a:stretch/>
                </p:blipFill>
                <p:spPr>
                  <a:xfrm>
                    <a:off x="2728548" y="1874328"/>
                    <a:ext cx="311075" cy="223295"/>
                  </a:xfrm>
                  <a:prstGeom prst="rect">
                    <a:avLst/>
                  </a:prstGeom>
                  <a:noFill/>
                  <a:ln>
                    <a:noFill/>
                  </a:ln>
                  <a:effectLst>
                    <a:outerShdw blurRad="57150" dist="19050" dir="5400000" algn="bl" rotWithShape="0">
                      <a:srgbClr val="000000">
                        <a:alpha val="49800"/>
                      </a:srgbClr>
                    </a:outerShdw>
                  </a:effectLst>
                </p:spPr>
              </p:pic>
            </p:grpSp>
            <p:grpSp>
              <p:nvGrpSpPr>
                <p:cNvPr id="3413" name="Google Shape;3413;p184"/>
                <p:cNvGrpSpPr/>
                <p:nvPr/>
              </p:nvGrpSpPr>
              <p:grpSpPr>
                <a:xfrm>
                  <a:off x="2319015" y="1371725"/>
                  <a:ext cx="279207" cy="464937"/>
                  <a:chOff x="2319015" y="1371725"/>
                  <a:chExt cx="279207" cy="464937"/>
                </a:xfrm>
              </p:grpSpPr>
              <p:pic>
                <p:nvPicPr>
                  <p:cNvPr id="3414" name="Google Shape;3414;p184" descr="clipped result image"/>
                  <p:cNvPicPr preferRelativeResize="0"/>
                  <p:nvPr/>
                </p:nvPicPr>
                <p:blipFill rotWithShape="1">
                  <a:blip r:embed="rId25">
                    <a:alphaModFix/>
                  </a:blip>
                  <a:srcRect/>
                  <a:stretch/>
                </p:blipFill>
                <p:spPr>
                  <a:xfrm>
                    <a:off x="2325450" y="1371725"/>
                    <a:ext cx="272772" cy="360000"/>
                  </a:xfrm>
                  <a:prstGeom prst="rect">
                    <a:avLst/>
                  </a:prstGeom>
                  <a:noFill/>
                  <a:ln>
                    <a:noFill/>
                  </a:ln>
                  <a:effectLst>
                    <a:outerShdw blurRad="57150" dist="19050" dir="5400000" algn="bl" rotWithShape="0">
                      <a:srgbClr val="000000">
                        <a:alpha val="49800"/>
                      </a:srgbClr>
                    </a:outerShdw>
                  </a:effectLst>
                </p:spPr>
              </p:pic>
              <p:pic>
                <p:nvPicPr>
                  <p:cNvPr id="3415" name="Google Shape;3415;p184"/>
                  <p:cNvPicPr preferRelativeResize="0"/>
                  <p:nvPr/>
                </p:nvPicPr>
                <p:blipFill rotWithShape="1">
                  <a:blip r:embed="rId22">
                    <a:alphaModFix/>
                  </a:blip>
                  <a:srcRect/>
                  <a:stretch/>
                </p:blipFill>
                <p:spPr>
                  <a:xfrm>
                    <a:off x="2319015" y="1651737"/>
                    <a:ext cx="257616" cy="184925"/>
                  </a:xfrm>
                  <a:prstGeom prst="rect">
                    <a:avLst/>
                  </a:prstGeom>
                  <a:noFill/>
                  <a:ln>
                    <a:noFill/>
                  </a:ln>
                  <a:effectLst>
                    <a:outerShdw blurRad="57150" dist="19050" dir="5400000" algn="bl" rotWithShape="0">
                      <a:srgbClr val="000000">
                        <a:alpha val="49800"/>
                      </a:srgbClr>
                    </a:outerShdw>
                  </a:effectLst>
                </p:spPr>
              </p:pic>
            </p:grpSp>
            <p:grpSp>
              <p:nvGrpSpPr>
                <p:cNvPr id="3416" name="Google Shape;3416;p184"/>
                <p:cNvGrpSpPr/>
                <p:nvPr/>
              </p:nvGrpSpPr>
              <p:grpSpPr>
                <a:xfrm>
                  <a:off x="2941376" y="1051175"/>
                  <a:ext cx="645789" cy="384975"/>
                  <a:chOff x="2941376" y="1051175"/>
                  <a:chExt cx="645789" cy="384975"/>
                </a:xfrm>
              </p:grpSpPr>
              <p:pic>
                <p:nvPicPr>
                  <p:cNvPr id="3417" name="Google Shape;3417;p184" descr="clipped result image"/>
                  <p:cNvPicPr preferRelativeResize="0"/>
                  <p:nvPr/>
                </p:nvPicPr>
                <p:blipFill rotWithShape="1">
                  <a:blip r:embed="rId26">
                    <a:alphaModFix/>
                  </a:blip>
                  <a:srcRect/>
                  <a:stretch/>
                </p:blipFill>
                <p:spPr>
                  <a:xfrm>
                    <a:off x="2952750" y="1051175"/>
                    <a:ext cx="634415" cy="280200"/>
                  </a:xfrm>
                  <a:prstGeom prst="rect">
                    <a:avLst/>
                  </a:prstGeom>
                  <a:noFill/>
                  <a:ln>
                    <a:noFill/>
                  </a:ln>
                  <a:effectLst>
                    <a:outerShdw blurRad="57150" dist="19050" dir="5400000" algn="bl" rotWithShape="0">
                      <a:srgbClr val="000000">
                        <a:alpha val="49800"/>
                      </a:srgbClr>
                    </a:outerShdw>
                  </a:effectLst>
                </p:spPr>
              </p:pic>
              <p:pic>
                <p:nvPicPr>
                  <p:cNvPr id="3418" name="Google Shape;3418;p184"/>
                  <p:cNvPicPr preferRelativeResize="0"/>
                  <p:nvPr/>
                </p:nvPicPr>
                <p:blipFill rotWithShape="1">
                  <a:blip r:embed="rId22">
                    <a:alphaModFix/>
                  </a:blip>
                  <a:srcRect/>
                  <a:stretch/>
                </p:blipFill>
                <p:spPr>
                  <a:xfrm>
                    <a:off x="2941376" y="1283750"/>
                    <a:ext cx="212314" cy="152400"/>
                  </a:xfrm>
                  <a:prstGeom prst="rect">
                    <a:avLst/>
                  </a:prstGeom>
                  <a:noFill/>
                  <a:ln>
                    <a:noFill/>
                  </a:ln>
                  <a:effectLst>
                    <a:outerShdw blurRad="57150" dist="19050" dir="5400000" algn="bl" rotWithShape="0">
                      <a:srgbClr val="000000">
                        <a:alpha val="49800"/>
                      </a:srgbClr>
                    </a:outerShdw>
                  </a:effectLst>
                </p:spPr>
              </p:pic>
              <p:pic>
                <p:nvPicPr>
                  <p:cNvPr id="3419" name="Google Shape;3419;p184"/>
                  <p:cNvPicPr preferRelativeResize="0"/>
                  <p:nvPr/>
                </p:nvPicPr>
                <p:blipFill rotWithShape="1">
                  <a:blip r:embed="rId22">
                    <a:alphaModFix/>
                  </a:blip>
                  <a:srcRect/>
                  <a:stretch/>
                </p:blipFill>
                <p:spPr>
                  <a:xfrm>
                    <a:off x="3374851" y="1276475"/>
                    <a:ext cx="212314" cy="152400"/>
                  </a:xfrm>
                  <a:prstGeom prst="rect">
                    <a:avLst/>
                  </a:prstGeom>
                  <a:noFill/>
                  <a:ln>
                    <a:noFill/>
                  </a:ln>
                  <a:effectLst>
                    <a:outerShdw blurRad="57150" dist="19050" dir="5400000" algn="bl" rotWithShape="0">
                      <a:srgbClr val="000000">
                        <a:alpha val="49800"/>
                      </a:srgbClr>
                    </a:outerShdw>
                  </a:effectLst>
                </p:spPr>
              </p:pic>
            </p:grpSp>
          </p:grpSp>
        </p:grpSp>
      </p:grpSp>
      <p:sp>
        <p:nvSpPr>
          <p:cNvPr id="3420" name="Google Shape;3420;p184"/>
          <p:cNvSpPr/>
          <p:nvPr/>
        </p:nvSpPr>
        <p:spPr>
          <a:xfrm>
            <a:off x="8243950" y="3768584"/>
            <a:ext cx="842100" cy="411300"/>
          </a:xfrm>
          <a:prstGeom prst="wedgeRectCallout">
            <a:avLst>
              <a:gd name="adj1" fmla="val -61626"/>
              <a:gd name="adj2" fmla="val 6901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Go lantern!</a:t>
            </a:r>
            <a:endParaRPr sz="1200"/>
          </a:p>
        </p:txBody>
      </p:sp>
      <p:sp>
        <p:nvSpPr>
          <p:cNvPr id="3421" name="Google Shape;3421;p184"/>
          <p:cNvSpPr txBox="1"/>
          <p:nvPr/>
        </p:nvSpPr>
        <p:spPr>
          <a:xfrm>
            <a:off x="2713299" y="47445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donepezil</a:t>
            </a:r>
            <a:endParaRPr sz="1300" b="1"/>
          </a:p>
        </p:txBody>
      </p:sp>
      <p:sp>
        <p:nvSpPr>
          <p:cNvPr id="3422" name="Google Shape;3422;p184"/>
          <p:cNvSpPr txBox="1"/>
          <p:nvPr/>
        </p:nvSpPr>
        <p:spPr>
          <a:xfrm>
            <a:off x="3701799" y="3714050"/>
            <a:ext cx="9501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“Donnie Pez”</a:t>
            </a:r>
            <a:endParaRPr sz="1300"/>
          </a:p>
        </p:txBody>
      </p:sp>
      <p:sp>
        <p:nvSpPr>
          <p:cNvPr id="3423" name="Google Shape;3423;p184"/>
          <p:cNvSpPr txBox="1"/>
          <p:nvPr/>
        </p:nvSpPr>
        <p:spPr>
          <a:xfrm>
            <a:off x="5195949" y="467495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rivastigmine </a:t>
            </a:r>
            <a:endParaRPr sz="1300" b="1"/>
          </a:p>
        </p:txBody>
      </p:sp>
      <p:sp>
        <p:nvSpPr>
          <p:cNvPr id="3424" name="Google Shape;3424;p184"/>
          <p:cNvSpPr txBox="1"/>
          <p:nvPr/>
        </p:nvSpPr>
        <p:spPr>
          <a:xfrm>
            <a:off x="4834449" y="28688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“river”stigmine</a:t>
            </a:r>
            <a:endParaRPr sz="1300"/>
          </a:p>
        </p:txBody>
      </p:sp>
      <p:sp>
        <p:nvSpPr>
          <p:cNvPr id="3425" name="Google Shape;3425;p184"/>
          <p:cNvSpPr txBox="1"/>
          <p:nvPr/>
        </p:nvSpPr>
        <p:spPr>
          <a:xfrm>
            <a:off x="7036186" y="467495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galantamine</a:t>
            </a:r>
            <a:endParaRPr sz="1300" b="1"/>
          </a:p>
        </p:txBody>
      </p:sp>
      <p:sp>
        <p:nvSpPr>
          <p:cNvPr id="3426" name="Google Shape;3426;p184"/>
          <p:cNvSpPr/>
          <p:nvPr/>
        </p:nvSpPr>
        <p:spPr>
          <a:xfrm>
            <a:off x="4572000" y="2765625"/>
            <a:ext cx="2595000" cy="2355600"/>
          </a:xfrm>
          <a:prstGeom prst="rect">
            <a:avLst/>
          </a:prstGeom>
          <a:noFill/>
          <a:ln w="1524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27" name="Google Shape;3427;p184"/>
          <p:cNvSpPr txBox="1"/>
          <p:nvPr/>
        </p:nvSpPr>
        <p:spPr>
          <a:xfrm>
            <a:off x="267614" y="2913687"/>
            <a:ext cx="6616200" cy="32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dk1"/>
                </a:solidFill>
              </a:rPr>
              <a:t>Cholinesterase </a:t>
            </a:r>
            <a:endParaRPr sz="2100" b="1">
              <a:solidFill>
                <a:schemeClr val="dk1"/>
              </a:solidFill>
            </a:endParaRPr>
          </a:p>
          <a:p>
            <a:pPr marL="0" lvl="0" indent="0" algn="l" rtl="0">
              <a:spcBef>
                <a:spcPts val="0"/>
              </a:spcBef>
              <a:spcAft>
                <a:spcPts val="0"/>
              </a:spcAft>
              <a:buNone/>
            </a:pPr>
            <a:r>
              <a:rPr lang="en" sz="2100" b="1">
                <a:solidFill>
                  <a:schemeClr val="dk1"/>
                </a:solidFill>
              </a:rPr>
              <a:t>Inhibitors </a:t>
            </a:r>
            <a:endParaRPr sz="2100" b="1">
              <a:solidFill>
                <a:schemeClr val="dk1"/>
              </a:solidFill>
            </a:endParaRPr>
          </a:p>
          <a:p>
            <a:pPr marL="0" lvl="0" indent="0" algn="l" rtl="0">
              <a:spcBef>
                <a:spcPts val="0"/>
              </a:spcBef>
              <a:spcAft>
                <a:spcPts val="0"/>
              </a:spcAft>
              <a:buNone/>
            </a:pPr>
            <a:r>
              <a:rPr lang="en" sz="1300">
                <a:solidFill>
                  <a:schemeClr val="dk1"/>
                </a:solidFill>
              </a:rPr>
              <a:t>cholinergic medications for Alzheimer’s</a:t>
            </a:r>
            <a:endParaRPr sz="1000">
              <a:solidFill>
                <a:schemeClr val="dk1"/>
              </a:solidFill>
            </a:endParaRPr>
          </a:p>
          <a:p>
            <a:pPr marL="0" marR="0" lvl="0" indent="0" algn="l" rtl="0">
              <a:lnSpc>
                <a:spcPct val="100000"/>
              </a:lnSpc>
              <a:spcBef>
                <a:spcPts val="0"/>
              </a:spcBef>
              <a:spcAft>
                <a:spcPts val="0"/>
              </a:spcAft>
              <a:buNone/>
            </a:pPr>
            <a:endParaRPr sz="21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0"/>
          <p:cNvPicPr preferRelativeResize="0"/>
          <p:nvPr/>
        </p:nvPicPr>
        <p:blipFill>
          <a:blip r:embed="rId3">
            <a:alphaModFix/>
          </a:blip>
          <a:stretch>
            <a:fillRect/>
          </a:stretch>
        </p:blipFill>
        <p:spPr>
          <a:xfrm>
            <a:off x="454622" y="363725"/>
            <a:ext cx="6235826" cy="2984675"/>
          </a:xfrm>
          <a:prstGeom prst="rect">
            <a:avLst/>
          </a:prstGeom>
          <a:noFill/>
          <a:ln>
            <a:noFill/>
          </a:ln>
        </p:spPr>
      </p:pic>
      <p:pic>
        <p:nvPicPr>
          <p:cNvPr id="216" name="Google Shape;216;p30"/>
          <p:cNvPicPr preferRelativeResize="0"/>
          <p:nvPr/>
        </p:nvPicPr>
        <p:blipFill>
          <a:blip r:embed="rId4">
            <a:alphaModFix/>
          </a:blip>
          <a:stretch>
            <a:fillRect/>
          </a:stretch>
        </p:blipFill>
        <p:spPr>
          <a:xfrm>
            <a:off x="7369287" y="1224775"/>
            <a:ext cx="1245971" cy="1262575"/>
          </a:xfrm>
          <a:prstGeom prst="rect">
            <a:avLst/>
          </a:prstGeom>
          <a:noFill/>
          <a:ln>
            <a:noFill/>
          </a:ln>
        </p:spPr>
      </p:pic>
      <p:pic>
        <p:nvPicPr>
          <p:cNvPr id="217" name="Google Shape;217;p30"/>
          <p:cNvPicPr preferRelativeResize="0"/>
          <p:nvPr/>
        </p:nvPicPr>
        <p:blipFill>
          <a:blip r:embed="rId5">
            <a:alphaModFix/>
          </a:blip>
          <a:stretch>
            <a:fillRect/>
          </a:stretch>
        </p:blipFill>
        <p:spPr>
          <a:xfrm rot="1542930">
            <a:off x="7159530" y="802647"/>
            <a:ext cx="258938" cy="807934"/>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3431"/>
        <p:cNvGrpSpPr/>
        <p:nvPr/>
      </p:nvGrpSpPr>
      <p:grpSpPr>
        <a:xfrm>
          <a:off x="0" y="0"/>
          <a:ext cx="0" cy="0"/>
          <a:chOff x="0" y="0"/>
          <a:chExt cx="0" cy="0"/>
        </a:xfrm>
      </p:grpSpPr>
      <p:sp>
        <p:nvSpPr>
          <p:cNvPr id="3432" name="Google Shape;3432;p185"/>
          <p:cNvSpPr txBox="1"/>
          <p:nvPr/>
        </p:nvSpPr>
        <p:spPr>
          <a:xfrm>
            <a:off x="7387145" y="28295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2000</a:t>
            </a:r>
            <a:endParaRPr sz="1600"/>
          </a:p>
          <a:p>
            <a:pPr marL="0" marR="0" lvl="0" indent="0" algn="l" rtl="0">
              <a:lnSpc>
                <a:spcPct val="100000"/>
              </a:lnSpc>
              <a:spcBef>
                <a:spcPts val="0"/>
              </a:spcBef>
              <a:spcAft>
                <a:spcPts val="0"/>
              </a:spcAft>
              <a:buClr>
                <a:schemeClr val="dk1"/>
              </a:buClr>
              <a:buSzPts val="1100"/>
              <a:buFont typeface="Arial"/>
              <a:buNone/>
            </a:pPr>
            <a:r>
              <a:rPr lang="en" sz="1600"/>
              <a:t>$60–$500</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3433" name="Google Shape;3433;p185"/>
          <p:cNvSpPr txBox="1"/>
          <p:nvPr/>
        </p:nvSpPr>
        <p:spPr>
          <a:xfrm>
            <a:off x="8098973" y="3892050"/>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u="sng">
                <a:solidFill>
                  <a:schemeClr val="dk1"/>
                </a:solidFill>
              </a:rPr>
              <a:t>4.6</a:t>
            </a:r>
            <a:r>
              <a:rPr lang="en" sz="1600">
                <a:solidFill>
                  <a:schemeClr val="dk1"/>
                </a:solidFill>
              </a:rPr>
              <a:t> </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600">
                <a:solidFill>
                  <a:schemeClr val="dk1"/>
                </a:solidFill>
              </a:rPr>
              <a:t>13.3</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solidFill>
                  <a:schemeClr val="dk1"/>
                </a:solidFill>
              </a:rPr>
              <a:t>mg patch</a:t>
            </a:r>
            <a:endParaRPr sz="1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solidFill>
                <a:schemeClr val="dk1"/>
              </a:solidFill>
            </a:endParaRPr>
          </a:p>
        </p:txBody>
      </p:sp>
      <p:cxnSp>
        <p:nvCxnSpPr>
          <p:cNvPr id="3434" name="Google Shape;3434;p185"/>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3435" name="Google Shape;3435;p185"/>
          <p:cNvSpPr txBox="1"/>
          <p:nvPr/>
        </p:nvSpPr>
        <p:spPr>
          <a:xfrm>
            <a:off x="357050" y="1154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Cholinergic drug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Cholinesterase inhibitor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 acetylcholinesterase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 butyrylcholinesterase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436" name="Google Shape;3436;p185"/>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Rivastigmine (EXELON)</a:t>
            </a:r>
            <a:endParaRPr sz="18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riv a stig meen / EX el on</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“Excel on River Stigmine” </a:t>
            </a:r>
            <a:endParaRPr sz="2200"/>
          </a:p>
        </p:txBody>
      </p:sp>
      <p:grpSp>
        <p:nvGrpSpPr>
          <p:cNvPr id="3437" name="Google Shape;3437;p185"/>
          <p:cNvGrpSpPr/>
          <p:nvPr/>
        </p:nvGrpSpPr>
        <p:grpSpPr>
          <a:xfrm>
            <a:off x="2843274" y="999298"/>
            <a:ext cx="3767717" cy="2892744"/>
            <a:chOff x="38215" y="1292085"/>
            <a:chExt cx="3296628" cy="2531056"/>
          </a:xfrm>
        </p:grpSpPr>
        <p:pic>
          <p:nvPicPr>
            <p:cNvPr id="3438" name="Google Shape;3438;p185" descr="A close up of a logo&#10;&#10;Description automatically generated"/>
            <p:cNvPicPr preferRelativeResize="0"/>
            <p:nvPr/>
          </p:nvPicPr>
          <p:blipFill rotWithShape="1">
            <a:blip r:embed="rId3">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439" name="Google Shape;3439;p185"/>
            <p:cNvGrpSpPr/>
            <p:nvPr/>
          </p:nvGrpSpPr>
          <p:grpSpPr>
            <a:xfrm>
              <a:off x="630034" y="2448774"/>
              <a:ext cx="991247" cy="1374367"/>
              <a:chOff x="1808150" y="2815725"/>
              <a:chExt cx="1421958" cy="1971550"/>
            </a:xfrm>
          </p:grpSpPr>
          <p:cxnSp>
            <p:nvCxnSpPr>
              <p:cNvPr id="3440" name="Google Shape;3440;p185"/>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441" name="Google Shape;3441;p185"/>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442" name="Google Shape;3442;p185"/>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43" name="Google Shape;3443;p185"/>
              <p:cNvGrpSpPr/>
              <p:nvPr/>
            </p:nvGrpSpPr>
            <p:grpSpPr>
              <a:xfrm>
                <a:off x="3008306" y="2815725"/>
                <a:ext cx="221801" cy="197998"/>
                <a:chOff x="1808150" y="3682375"/>
                <a:chExt cx="1163700" cy="1104900"/>
              </a:xfrm>
            </p:grpSpPr>
            <p:sp>
              <p:nvSpPr>
                <p:cNvPr id="3444" name="Google Shape;3444;p185"/>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45" name="Google Shape;3445;p185" descr="clipped result image"/>
                <p:cNvPicPr preferRelativeResize="0"/>
                <p:nvPr/>
              </p:nvPicPr>
              <p:blipFill rotWithShape="1">
                <a:blip r:embed="rId4">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446" name="Google Shape;3446;p185"/>
            <p:cNvPicPr preferRelativeResize="0"/>
            <p:nvPr/>
          </p:nvPicPr>
          <p:blipFill rotWithShape="1">
            <a:blip r:embed="rId5">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447" name="Google Shape;3447;p185" descr="clipped result image"/>
          <p:cNvPicPr preferRelativeResize="0"/>
          <p:nvPr/>
        </p:nvPicPr>
        <p:blipFill rotWithShape="1">
          <a:blip r:embed="rId6">
            <a:alphaModFix/>
          </a:blip>
          <a:srcRect/>
          <a:stretch/>
        </p:blipFill>
        <p:spPr>
          <a:xfrm>
            <a:off x="3576655" y="3040955"/>
            <a:ext cx="820680" cy="823819"/>
          </a:xfrm>
          <a:prstGeom prst="rect">
            <a:avLst/>
          </a:prstGeom>
          <a:noFill/>
          <a:ln>
            <a:noFill/>
          </a:ln>
          <a:effectLst>
            <a:outerShdw blurRad="28575" dist="9525" dir="4320000" algn="bl" rotWithShape="0">
              <a:srgbClr val="000000">
                <a:alpha val="38000"/>
              </a:srgbClr>
            </a:outerShdw>
          </a:effectLst>
        </p:spPr>
      </p:pic>
      <p:sp>
        <p:nvSpPr>
          <p:cNvPr id="3448" name="Google Shape;3448;p185"/>
          <p:cNvSpPr txBox="1"/>
          <p:nvPr/>
        </p:nvSpPr>
        <p:spPr>
          <a:xfrm rot="989605">
            <a:off x="3146895" y="1511650"/>
            <a:ext cx="1727690" cy="461022"/>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200" i="1"/>
              <a:t>River Stigmine</a:t>
            </a:r>
            <a:endParaRPr sz="1600" b="0" i="1" u="none" strike="noStrike" cap="none">
              <a:solidFill>
                <a:srgbClr val="000000"/>
              </a:solidFill>
              <a:latin typeface="Arial"/>
              <a:ea typeface="Arial"/>
              <a:cs typeface="Arial"/>
              <a:sym typeface="Arial"/>
            </a:endParaRPr>
          </a:p>
        </p:txBody>
      </p:sp>
      <p:sp>
        <p:nvSpPr>
          <p:cNvPr id="3449" name="Google Shape;3449;p185"/>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3450" name="Google Shape;3450;p185"/>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pic>
        <p:nvPicPr>
          <p:cNvPr id="3451" name="Google Shape;3451;p185" descr="clipped result image"/>
          <p:cNvPicPr preferRelativeResize="0"/>
          <p:nvPr/>
        </p:nvPicPr>
        <p:blipFill rotWithShape="1">
          <a:blip r:embed="rId6">
            <a:alphaModFix/>
          </a:blip>
          <a:srcRect/>
          <a:stretch/>
        </p:blipFill>
        <p:spPr>
          <a:xfrm>
            <a:off x="7044647" y="3854750"/>
            <a:ext cx="928845" cy="932400"/>
          </a:xfrm>
          <a:prstGeom prst="rect">
            <a:avLst/>
          </a:prstGeom>
          <a:noFill/>
          <a:ln>
            <a:noFill/>
          </a:ln>
          <a:effectLst>
            <a:outerShdw blurRad="28575" dist="9525" dir="4320000" algn="bl" rotWithShape="0">
              <a:srgbClr val="000000">
                <a:alpha val="38000"/>
              </a:srgbClr>
            </a:outerShdw>
          </a:effectLst>
        </p:spPr>
      </p:pic>
      <p:pic>
        <p:nvPicPr>
          <p:cNvPr id="3452" name="Google Shape;3452;p185" descr="Resultado de imagen para rivastigmine structure"/>
          <p:cNvPicPr preferRelativeResize="0"/>
          <p:nvPr/>
        </p:nvPicPr>
        <p:blipFill rotWithShape="1">
          <a:blip r:embed="rId7">
            <a:alphaModFix/>
          </a:blip>
          <a:srcRect/>
          <a:stretch/>
        </p:blipFill>
        <p:spPr>
          <a:xfrm>
            <a:off x="6914525" y="1642800"/>
            <a:ext cx="2112600" cy="696109"/>
          </a:xfrm>
          <a:prstGeom prst="rect">
            <a:avLst/>
          </a:prstGeom>
          <a:noFill/>
          <a:ln>
            <a:noFill/>
          </a:ln>
        </p:spPr>
      </p:pic>
      <p:sp>
        <p:nvSpPr>
          <p:cNvPr id="3453" name="Google Shape;3453;p185"/>
          <p:cNvSpPr/>
          <p:nvPr/>
        </p:nvSpPr>
        <p:spPr>
          <a:xfrm>
            <a:off x="1024450" y="1974050"/>
            <a:ext cx="1893600" cy="2343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3457"/>
        <p:cNvGrpSpPr/>
        <p:nvPr/>
      </p:nvGrpSpPr>
      <p:grpSpPr>
        <a:xfrm>
          <a:off x="0" y="0"/>
          <a:ext cx="0" cy="0"/>
          <a:chOff x="0" y="0"/>
          <a:chExt cx="0" cy="0"/>
        </a:xfrm>
      </p:grpSpPr>
      <p:sp>
        <p:nvSpPr>
          <p:cNvPr id="3458" name="Google Shape;3458;p186"/>
          <p:cNvSpPr txBox="1"/>
          <p:nvPr/>
        </p:nvSpPr>
        <p:spPr>
          <a:xfrm>
            <a:off x="7387145" y="28295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2000</a:t>
            </a:r>
            <a:endParaRPr sz="1600"/>
          </a:p>
          <a:p>
            <a:pPr marL="0" marR="0" lvl="0" indent="0" algn="l" rtl="0">
              <a:lnSpc>
                <a:spcPct val="100000"/>
              </a:lnSpc>
              <a:spcBef>
                <a:spcPts val="0"/>
              </a:spcBef>
              <a:spcAft>
                <a:spcPts val="0"/>
              </a:spcAft>
              <a:buClr>
                <a:schemeClr val="dk1"/>
              </a:buClr>
              <a:buSzPts val="1100"/>
              <a:buFont typeface="Arial"/>
              <a:buNone/>
            </a:pPr>
            <a:r>
              <a:rPr lang="en" sz="1600"/>
              <a:t>$60–$500</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3459" name="Google Shape;3459;p186"/>
          <p:cNvSpPr txBox="1"/>
          <p:nvPr/>
        </p:nvSpPr>
        <p:spPr>
          <a:xfrm>
            <a:off x="8098973" y="3892050"/>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u="sng">
                <a:solidFill>
                  <a:schemeClr val="dk1"/>
                </a:solidFill>
              </a:rPr>
              <a:t>4.6</a:t>
            </a:r>
            <a:r>
              <a:rPr lang="en" sz="1600">
                <a:solidFill>
                  <a:schemeClr val="dk1"/>
                </a:solidFill>
              </a:rPr>
              <a:t> </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600">
                <a:solidFill>
                  <a:schemeClr val="dk1"/>
                </a:solidFill>
              </a:rPr>
              <a:t>13.3</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solidFill>
                  <a:schemeClr val="dk1"/>
                </a:solidFill>
              </a:rPr>
              <a:t>mg patch</a:t>
            </a:r>
            <a:endParaRPr sz="1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solidFill>
                <a:schemeClr val="dk1"/>
              </a:solidFill>
            </a:endParaRPr>
          </a:p>
        </p:txBody>
      </p:sp>
      <p:cxnSp>
        <p:nvCxnSpPr>
          <p:cNvPr id="3460" name="Google Shape;3460;p186"/>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3461" name="Google Shape;3461;p186"/>
          <p:cNvSpPr txBox="1"/>
          <p:nvPr/>
        </p:nvSpPr>
        <p:spPr>
          <a:xfrm>
            <a:off x="357050" y="1154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Cholinergic drug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Cholinesterase inhibitor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 acetylcholinesterase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 butyrylcholinesterase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462" name="Google Shape;3462;p186"/>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Rivastigmine (EXELON)</a:t>
            </a:r>
            <a:endParaRPr sz="18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riv a stig meen / EX el on</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“Excel on River Stigmine” </a:t>
            </a:r>
            <a:endParaRPr sz="2200"/>
          </a:p>
        </p:txBody>
      </p:sp>
      <p:grpSp>
        <p:nvGrpSpPr>
          <p:cNvPr id="3463" name="Google Shape;3463;p186"/>
          <p:cNvGrpSpPr/>
          <p:nvPr/>
        </p:nvGrpSpPr>
        <p:grpSpPr>
          <a:xfrm>
            <a:off x="2843274" y="999298"/>
            <a:ext cx="3767717" cy="2892744"/>
            <a:chOff x="38215" y="1292085"/>
            <a:chExt cx="3296628" cy="2531056"/>
          </a:xfrm>
        </p:grpSpPr>
        <p:pic>
          <p:nvPicPr>
            <p:cNvPr id="3464" name="Google Shape;3464;p186" descr="A close up of a logo&#10;&#10;Description automatically generated"/>
            <p:cNvPicPr preferRelativeResize="0"/>
            <p:nvPr/>
          </p:nvPicPr>
          <p:blipFill rotWithShape="1">
            <a:blip r:embed="rId3">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465" name="Google Shape;3465;p186"/>
            <p:cNvGrpSpPr/>
            <p:nvPr/>
          </p:nvGrpSpPr>
          <p:grpSpPr>
            <a:xfrm>
              <a:off x="630034" y="2448774"/>
              <a:ext cx="991247" cy="1374367"/>
              <a:chOff x="1808150" y="2815725"/>
              <a:chExt cx="1421958" cy="1971550"/>
            </a:xfrm>
          </p:grpSpPr>
          <p:cxnSp>
            <p:nvCxnSpPr>
              <p:cNvPr id="3466" name="Google Shape;3466;p186"/>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467" name="Google Shape;3467;p186"/>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468" name="Google Shape;3468;p186"/>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69" name="Google Shape;3469;p186"/>
              <p:cNvGrpSpPr/>
              <p:nvPr/>
            </p:nvGrpSpPr>
            <p:grpSpPr>
              <a:xfrm>
                <a:off x="3008306" y="2815725"/>
                <a:ext cx="221801" cy="197998"/>
                <a:chOff x="1808150" y="3682375"/>
                <a:chExt cx="1163700" cy="1104900"/>
              </a:xfrm>
            </p:grpSpPr>
            <p:sp>
              <p:nvSpPr>
                <p:cNvPr id="3470" name="Google Shape;3470;p186"/>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71" name="Google Shape;3471;p186" descr="clipped result image"/>
                <p:cNvPicPr preferRelativeResize="0"/>
                <p:nvPr/>
              </p:nvPicPr>
              <p:blipFill rotWithShape="1">
                <a:blip r:embed="rId4">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472" name="Google Shape;3472;p186"/>
            <p:cNvPicPr preferRelativeResize="0"/>
            <p:nvPr/>
          </p:nvPicPr>
          <p:blipFill rotWithShape="1">
            <a:blip r:embed="rId5">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473" name="Google Shape;3473;p186" descr="clipped result image"/>
          <p:cNvPicPr preferRelativeResize="0"/>
          <p:nvPr/>
        </p:nvPicPr>
        <p:blipFill rotWithShape="1">
          <a:blip r:embed="rId6">
            <a:alphaModFix/>
          </a:blip>
          <a:srcRect/>
          <a:stretch/>
        </p:blipFill>
        <p:spPr>
          <a:xfrm>
            <a:off x="3576655" y="3040955"/>
            <a:ext cx="820680" cy="823819"/>
          </a:xfrm>
          <a:prstGeom prst="rect">
            <a:avLst/>
          </a:prstGeom>
          <a:noFill/>
          <a:ln>
            <a:noFill/>
          </a:ln>
          <a:effectLst>
            <a:outerShdw blurRad="28575" dist="9525" dir="4320000" algn="bl" rotWithShape="0">
              <a:srgbClr val="000000">
                <a:alpha val="38000"/>
              </a:srgbClr>
            </a:outerShdw>
          </a:effectLst>
        </p:spPr>
      </p:pic>
      <p:sp>
        <p:nvSpPr>
          <p:cNvPr id="3474" name="Google Shape;3474;p186"/>
          <p:cNvSpPr txBox="1"/>
          <p:nvPr/>
        </p:nvSpPr>
        <p:spPr>
          <a:xfrm rot="989605">
            <a:off x="3146895" y="1511650"/>
            <a:ext cx="1727690" cy="461022"/>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200" i="1"/>
              <a:t>River Stigmine</a:t>
            </a:r>
            <a:endParaRPr sz="1600" b="0" i="1" u="none" strike="noStrike" cap="none">
              <a:solidFill>
                <a:srgbClr val="000000"/>
              </a:solidFill>
              <a:latin typeface="Arial"/>
              <a:ea typeface="Arial"/>
              <a:cs typeface="Arial"/>
              <a:sym typeface="Arial"/>
            </a:endParaRPr>
          </a:p>
        </p:txBody>
      </p:sp>
      <p:sp>
        <p:nvSpPr>
          <p:cNvPr id="3475" name="Google Shape;3475;p186"/>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3476" name="Google Shape;3476;p186"/>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pic>
        <p:nvPicPr>
          <p:cNvPr id="3477" name="Google Shape;3477;p186" descr="clipped result image"/>
          <p:cNvPicPr preferRelativeResize="0"/>
          <p:nvPr/>
        </p:nvPicPr>
        <p:blipFill rotWithShape="1">
          <a:blip r:embed="rId6">
            <a:alphaModFix/>
          </a:blip>
          <a:srcRect/>
          <a:stretch/>
        </p:blipFill>
        <p:spPr>
          <a:xfrm>
            <a:off x="7044647" y="3854750"/>
            <a:ext cx="928845" cy="932400"/>
          </a:xfrm>
          <a:prstGeom prst="rect">
            <a:avLst/>
          </a:prstGeom>
          <a:noFill/>
          <a:ln>
            <a:noFill/>
          </a:ln>
          <a:effectLst>
            <a:outerShdw blurRad="28575" dist="9525" dir="4320000" algn="bl" rotWithShape="0">
              <a:srgbClr val="000000">
                <a:alpha val="38000"/>
              </a:srgbClr>
            </a:outerShdw>
          </a:effectLst>
        </p:spPr>
      </p:pic>
      <p:pic>
        <p:nvPicPr>
          <p:cNvPr id="3478" name="Google Shape;3478;p186" descr="Resultado de imagen para rivastigmine structure"/>
          <p:cNvPicPr preferRelativeResize="0"/>
          <p:nvPr/>
        </p:nvPicPr>
        <p:blipFill rotWithShape="1">
          <a:blip r:embed="rId7">
            <a:alphaModFix/>
          </a:blip>
          <a:srcRect/>
          <a:stretch/>
        </p:blipFill>
        <p:spPr>
          <a:xfrm>
            <a:off x="6914525" y="1642800"/>
            <a:ext cx="2112600" cy="696109"/>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3482"/>
        <p:cNvGrpSpPr/>
        <p:nvPr/>
      </p:nvGrpSpPr>
      <p:grpSpPr>
        <a:xfrm>
          <a:off x="0" y="0"/>
          <a:ext cx="0" cy="0"/>
          <a:chOff x="0" y="0"/>
          <a:chExt cx="0" cy="0"/>
        </a:xfrm>
      </p:grpSpPr>
      <p:sp>
        <p:nvSpPr>
          <p:cNvPr id="3483" name="Google Shape;3483;p187"/>
          <p:cNvSpPr txBox="1"/>
          <p:nvPr/>
        </p:nvSpPr>
        <p:spPr>
          <a:xfrm>
            <a:off x="7387145" y="28295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2000</a:t>
            </a:r>
            <a:endParaRPr sz="1600"/>
          </a:p>
          <a:p>
            <a:pPr marL="0" marR="0" lvl="0" indent="0" algn="l" rtl="0">
              <a:lnSpc>
                <a:spcPct val="100000"/>
              </a:lnSpc>
              <a:spcBef>
                <a:spcPts val="0"/>
              </a:spcBef>
              <a:spcAft>
                <a:spcPts val="0"/>
              </a:spcAft>
              <a:buClr>
                <a:schemeClr val="dk1"/>
              </a:buClr>
              <a:buSzPts val="1100"/>
              <a:buFont typeface="Arial"/>
              <a:buNone/>
            </a:pPr>
            <a:r>
              <a:rPr lang="en" sz="1600"/>
              <a:t>$60–$500</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3484" name="Google Shape;3484;p187"/>
          <p:cNvSpPr txBox="1"/>
          <p:nvPr/>
        </p:nvSpPr>
        <p:spPr>
          <a:xfrm>
            <a:off x="8098973" y="3892050"/>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u="sng">
                <a:solidFill>
                  <a:schemeClr val="dk1"/>
                </a:solidFill>
              </a:rPr>
              <a:t>4.6</a:t>
            </a:r>
            <a:r>
              <a:rPr lang="en" sz="1600">
                <a:solidFill>
                  <a:schemeClr val="dk1"/>
                </a:solidFill>
              </a:rPr>
              <a:t> </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600">
                <a:solidFill>
                  <a:schemeClr val="dk1"/>
                </a:solidFill>
              </a:rPr>
              <a:t>13.3</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solidFill>
                  <a:schemeClr val="dk1"/>
                </a:solidFill>
              </a:rPr>
              <a:t>mg patch</a:t>
            </a:r>
            <a:endParaRPr sz="1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solidFill>
                <a:schemeClr val="dk1"/>
              </a:solidFill>
            </a:endParaRPr>
          </a:p>
        </p:txBody>
      </p:sp>
      <p:cxnSp>
        <p:nvCxnSpPr>
          <p:cNvPr id="3485" name="Google Shape;3485;p187"/>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3486" name="Google Shape;3486;p187"/>
          <p:cNvSpPr txBox="1"/>
          <p:nvPr/>
        </p:nvSpPr>
        <p:spPr>
          <a:xfrm>
            <a:off x="357050" y="1154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Cholinergic drug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Cholinesterase inhibitor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 acetylcholinesterase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 butyrylcholinesterase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487" name="Google Shape;3487;p187"/>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Rivastigmine (EXELON)</a:t>
            </a:r>
            <a:endParaRPr sz="18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riv a stig meen / EX el on</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“Excel on River Stigmine” </a:t>
            </a:r>
            <a:endParaRPr sz="2200"/>
          </a:p>
        </p:txBody>
      </p:sp>
      <p:sp>
        <p:nvSpPr>
          <p:cNvPr id="3488" name="Google Shape;3488;p187"/>
          <p:cNvSpPr txBox="1"/>
          <p:nvPr/>
        </p:nvSpPr>
        <p:spPr>
          <a:xfrm>
            <a:off x="394376" y="2737950"/>
            <a:ext cx="26571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Alzheimer’s dementia,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mild–moderate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Parkinson’s dementia,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mild–moderate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grpSp>
        <p:nvGrpSpPr>
          <p:cNvPr id="3489" name="Google Shape;3489;p187"/>
          <p:cNvGrpSpPr/>
          <p:nvPr/>
        </p:nvGrpSpPr>
        <p:grpSpPr>
          <a:xfrm>
            <a:off x="2843274" y="999298"/>
            <a:ext cx="3767717" cy="2892744"/>
            <a:chOff x="38215" y="1292085"/>
            <a:chExt cx="3296628" cy="2531056"/>
          </a:xfrm>
        </p:grpSpPr>
        <p:pic>
          <p:nvPicPr>
            <p:cNvPr id="3490" name="Google Shape;3490;p187" descr="A close up of a logo&#10;&#10;Description automatically generated"/>
            <p:cNvPicPr preferRelativeResize="0"/>
            <p:nvPr/>
          </p:nvPicPr>
          <p:blipFill rotWithShape="1">
            <a:blip r:embed="rId3">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491" name="Google Shape;3491;p187"/>
            <p:cNvGrpSpPr/>
            <p:nvPr/>
          </p:nvGrpSpPr>
          <p:grpSpPr>
            <a:xfrm>
              <a:off x="630034" y="2448774"/>
              <a:ext cx="991247" cy="1374367"/>
              <a:chOff x="1808150" y="2815725"/>
              <a:chExt cx="1421958" cy="1971550"/>
            </a:xfrm>
          </p:grpSpPr>
          <p:cxnSp>
            <p:nvCxnSpPr>
              <p:cNvPr id="3492" name="Google Shape;3492;p187"/>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493" name="Google Shape;3493;p187"/>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494" name="Google Shape;3494;p187"/>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95" name="Google Shape;3495;p187"/>
              <p:cNvGrpSpPr/>
              <p:nvPr/>
            </p:nvGrpSpPr>
            <p:grpSpPr>
              <a:xfrm>
                <a:off x="3008306" y="2815725"/>
                <a:ext cx="221801" cy="197998"/>
                <a:chOff x="1808150" y="3682375"/>
                <a:chExt cx="1163700" cy="1104900"/>
              </a:xfrm>
            </p:grpSpPr>
            <p:sp>
              <p:nvSpPr>
                <p:cNvPr id="3496" name="Google Shape;3496;p187"/>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97" name="Google Shape;3497;p187" descr="clipped result image"/>
                <p:cNvPicPr preferRelativeResize="0"/>
                <p:nvPr/>
              </p:nvPicPr>
              <p:blipFill rotWithShape="1">
                <a:blip r:embed="rId4">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498" name="Google Shape;3498;p187"/>
            <p:cNvPicPr preferRelativeResize="0"/>
            <p:nvPr/>
          </p:nvPicPr>
          <p:blipFill rotWithShape="1">
            <a:blip r:embed="rId5">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499" name="Google Shape;3499;p187" descr="clipped result image"/>
          <p:cNvPicPr preferRelativeResize="0"/>
          <p:nvPr/>
        </p:nvPicPr>
        <p:blipFill rotWithShape="1">
          <a:blip r:embed="rId6">
            <a:alphaModFix/>
          </a:blip>
          <a:srcRect/>
          <a:stretch/>
        </p:blipFill>
        <p:spPr>
          <a:xfrm>
            <a:off x="3576655" y="3040955"/>
            <a:ext cx="820680" cy="823819"/>
          </a:xfrm>
          <a:prstGeom prst="rect">
            <a:avLst/>
          </a:prstGeom>
          <a:noFill/>
          <a:ln>
            <a:noFill/>
          </a:ln>
          <a:effectLst>
            <a:outerShdw blurRad="28575" dist="9525" dir="4320000" algn="bl" rotWithShape="0">
              <a:srgbClr val="000000">
                <a:alpha val="38000"/>
              </a:srgbClr>
            </a:outerShdw>
          </a:effectLst>
        </p:spPr>
      </p:pic>
      <p:sp>
        <p:nvSpPr>
          <p:cNvPr id="3500" name="Google Shape;3500;p187"/>
          <p:cNvSpPr txBox="1"/>
          <p:nvPr/>
        </p:nvSpPr>
        <p:spPr>
          <a:xfrm rot="989605">
            <a:off x="3146895" y="1511650"/>
            <a:ext cx="1727690" cy="461022"/>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200" i="1"/>
              <a:t>River Stigmine</a:t>
            </a:r>
            <a:endParaRPr sz="1600" b="0" i="1" u="none" strike="noStrike" cap="none">
              <a:solidFill>
                <a:srgbClr val="000000"/>
              </a:solidFill>
              <a:latin typeface="Arial"/>
              <a:ea typeface="Arial"/>
              <a:cs typeface="Arial"/>
              <a:sym typeface="Arial"/>
            </a:endParaRPr>
          </a:p>
        </p:txBody>
      </p:sp>
      <p:sp>
        <p:nvSpPr>
          <p:cNvPr id="3501" name="Google Shape;3501;p187"/>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3502" name="Google Shape;3502;p187"/>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pic>
        <p:nvPicPr>
          <p:cNvPr id="3503" name="Google Shape;3503;p187" descr="clipped result image"/>
          <p:cNvPicPr preferRelativeResize="0"/>
          <p:nvPr/>
        </p:nvPicPr>
        <p:blipFill rotWithShape="1">
          <a:blip r:embed="rId6">
            <a:alphaModFix/>
          </a:blip>
          <a:srcRect/>
          <a:stretch/>
        </p:blipFill>
        <p:spPr>
          <a:xfrm>
            <a:off x="7044647" y="3854750"/>
            <a:ext cx="928845" cy="932400"/>
          </a:xfrm>
          <a:prstGeom prst="rect">
            <a:avLst/>
          </a:prstGeom>
          <a:noFill/>
          <a:ln>
            <a:noFill/>
          </a:ln>
          <a:effectLst>
            <a:outerShdw blurRad="28575" dist="9525" dir="4320000" algn="bl" rotWithShape="0">
              <a:srgbClr val="000000">
                <a:alpha val="38000"/>
              </a:srgbClr>
            </a:outerShdw>
          </a:effectLst>
        </p:spPr>
      </p:pic>
      <p:pic>
        <p:nvPicPr>
          <p:cNvPr id="3504" name="Google Shape;3504;p187" descr="Resultado de imagen para rivastigmine structure"/>
          <p:cNvPicPr preferRelativeResize="0"/>
          <p:nvPr/>
        </p:nvPicPr>
        <p:blipFill rotWithShape="1">
          <a:blip r:embed="rId7">
            <a:alphaModFix/>
          </a:blip>
          <a:srcRect/>
          <a:stretch/>
        </p:blipFill>
        <p:spPr>
          <a:xfrm>
            <a:off x="6914525" y="1642800"/>
            <a:ext cx="2112600" cy="696109"/>
          </a:xfrm>
          <a:prstGeom prst="rect">
            <a:avLst/>
          </a:prstGeom>
          <a:noFill/>
          <a:ln>
            <a:noFill/>
          </a:ln>
        </p:spPr>
      </p:pic>
      <p:sp>
        <p:nvSpPr>
          <p:cNvPr id="3505" name="Google Shape;3505;p187"/>
          <p:cNvSpPr/>
          <p:nvPr/>
        </p:nvSpPr>
        <p:spPr>
          <a:xfrm>
            <a:off x="734775" y="3500150"/>
            <a:ext cx="928800" cy="2343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t>
            </a:r>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3509"/>
        <p:cNvGrpSpPr/>
        <p:nvPr/>
      </p:nvGrpSpPr>
      <p:grpSpPr>
        <a:xfrm>
          <a:off x="0" y="0"/>
          <a:ext cx="0" cy="0"/>
          <a:chOff x="0" y="0"/>
          <a:chExt cx="0" cy="0"/>
        </a:xfrm>
      </p:grpSpPr>
      <p:sp>
        <p:nvSpPr>
          <p:cNvPr id="3510" name="Google Shape;3510;p188"/>
          <p:cNvSpPr txBox="1"/>
          <p:nvPr/>
        </p:nvSpPr>
        <p:spPr>
          <a:xfrm>
            <a:off x="7387145" y="28295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2000</a:t>
            </a:r>
            <a:endParaRPr sz="1600"/>
          </a:p>
          <a:p>
            <a:pPr marL="0" marR="0" lvl="0" indent="0" algn="l" rtl="0">
              <a:lnSpc>
                <a:spcPct val="100000"/>
              </a:lnSpc>
              <a:spcBef>
                <a:spcPts val="0"/>
              </a:spcBef>
              <a:spcAft>
                <a:spcPts val="0"/>
              </a:spcAft>
              <a:buClr>
                <a:schemeClr val="dk1"/>
              </a:buClr>
              <a:buSzPts val="1100"/>
              <a:buFont typeface="Arial"/>
              <a:buNone/>
            </a:pPr>
            <a:r>
              <a:rPr lang="en" sz="1600"/>
              <a:t>$60–$500</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3511" name="Google Shape;3511;p188"/>
          <p:cNvSpPr txBox="1"/>
          <p:nvPr/>
        </p:nvSpPr>
        <p:spPr>
          <a:xfrm>
            <a:off x="8098973" y="3892050"/>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u="sng">
                <a:solidFill>
                  <a:schemeClr val="dk1"/>
                </a:solidFill>
              </a:rPr>
              <a:t>4.6</a:t>
            </a:r>
            <a:r>
              <a:rPr lang="en" sz="1600">
                <a:solidFill>
                  <a:schemeClr val="dk1"/>
                </a:solidFill>
              </a:rPr>
              <a:t> </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600">
                <a:solidFill>
                  <a:schemeClr val="dk1"/>
                </a:solidFill>
              </a:rPr>
              <a:t>13.3</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solidFill>
                  <a:schemeClr val="dk1"/>
                </a:solidFill>
              </a:rPr>
              <a:t>mg patch</a:t>
            </a:r>
            <a:endParaRPr sz="1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solidFill>
                <a:schemeClr val="dk1"/>
              </a:solidFill>
            </a:endParaRPr>
          </a:p>
        </p:txBody>
      </p:sp>
      <p:cxnSp>
        <p:nvCxnSpPr>
          <p:cNvPr id="3512" name="Google Shape;3512;p188"/>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3513" name="Google Shape;3513;p188"/>
          <p:cNvSpPr txBox="1"/>
          <p:nvPr/>
        </p:nvSpPr>
        <p:spPr>
          <a:xfrm>
            <a:off x="357050" y="1154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Cholinergic drug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Cholinesterase inhibitor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 acetylcholinesterase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 butyrylcholinesterase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514" name="Google Shape;3514;p188"/>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Rivastigmine (EXELON)</a:t>
            </a:r>
            <a:endParaRPr sz="18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riv a stig meen / EX el on</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“Excel on River Stigmine” </a:t>
            </a:r>
            <a:endParaRPr sz="2200"/>
          </a:p>
        </p:txBody>
      </p:sp>
      <p:sp>
        <p:nvSpPr>
          <p:cNvPr id="3515" name="Google Shape;3515;p188"/>
          <p:cNvSpPr txBox="1"/>
          <p:nvPr/>
        </p:nvSpPr>
        <p:spPr>
          <a:xfrm>
            <a:off x="394376" y="2737950"/>
            <a:ext cx="26571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Alzheimer’s dementia,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mild–moderate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Parkinson’s dementia,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mild–moderate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grpSp>
        <p:nvGrpSpPr>
          <p:cNvPr id="3516" name="Google Shape;3516;p188"/>
          <p:cNvGrpSpPr/>
          <p:nvPr/>
        </p:nvGrpSpPr>
        <p:grpSpPr>
          <a:xfrm>
            <a:off x="2843274" y="999298"/>
            <a:ext cx="3767717" cy="2892744"/>
            <a:chOff x="38215" y="1292085"/>
            <a:chExt cx="3296628" cy="2531056"/>
          </a:xfrm>
        </p:grpSpPr>
        <p:pic>
          <p:nvPicPr>
            <p:cNvPr id="3517" name="Google Shape;3517;p188" descr="A close up of a logo&#10;&#10;Description automatically generated"/>
            <p:cNvPicPr preferRelativeResize="0"/>
            <p:nvPr/>
          </p:nvPicPr>
          <p:blipFill rotWithShape="1">
            <a:blip r:embed="rId3">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518" name="Google Shape;3518;p188"/>
            <p:cNvGrpSpPr/>
            <p:nvPr/>
          </p:nvGrpSpPr>
          <p:grpSpPr>
            <a:xfrm>
              <a:off x="630034" y="2448774"/>
              <a:ext cx="991247" cy="1374367"/>
              <a:chOff x="1808150" y="2815725"/>
              <a:chExt cx="1421958" cy="1971550"/>
            </a:xfrm>
          </p:grpSpPr>
          <p:cxnSp>
            <p:nvCxnSpPr>
              <p:cNvPr id="3519" name="Google Shape;3519;p188"/>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520" name="Google Shape;3520;p188"/>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521" name="Google Shape;3521;p188"/>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22" name="Google Shape;3522;p188"/>
              <p:cNvGrpSpPr/>
              <p:nvPr/>
            </p:nvGrpSpPr>
            <p:grpSpPr>
              <a:xfrm>
                <a:off x="3008306" y="2815725"/>
                <a:ext cx="221801" cy="197998"/>
                <a:chOff x="1808150" y="3682375"/>
                <a:chExt cx="1163700" cy="1104900"/>
              </a:xfrm>
            </p:grpSpPr>
            <p:sp>
              <p:nvSpPr>
                <p:cNvPr id="3523" name="Google Shape;3523;p188"/>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24" name="Google Shape;3524;p188" descr="clipped result image"/>
                <p:cNvPicPr preferRelativeResize="0"/>
                <p:nvPr/>
              </p:nvPicPr>
              <p:blipFill rotWithShape="1">
                <a:blip r:embed="rId4">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525" name="Google Shape;3525;p188"/>
            <p:cNvPicPr preferRelativeResize="0"/>
            <p:nvPr/>
          </p:nvPicPr>
          <p:blipFill rotWithShape="1">
            <a:blip r:embed="rId5">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526" name="Google Shape;3526;p188" descr="clipped result image"/>
          <p:cNvPicPr preferRelativeResize="0"/>
          <p:nvPr/>
        </p:nvPicPr>
        <p:blipFill rotWithShape="1">
          <a:blip r:embed="rId6">
            <a:alphaModFix/>
          </a:blip>
          <a:srcRect/>
          <a:stretch/>
        </p:blipFill>
        <p:spPr>
          <a:xfrm>
            <a:off x="3576655" y="3040955"/>
            <a:ext cx="820680" cy="823819"/>
          </a:xfrm>
          <a:prstGeom prst="rect">
            <a:avLst/>
          </a:prstGeom>
          <a:noFill/>
          <a:ln>
            <a:noFill/>
          </a:ln>
          <a:effectLst>
            <a:outerShdw blurRad="28575" dist="9525" dir="4320000" algn="bl" rotWithShape="0">
              <a:srgbClr val="000000">
                <a:alpha val="38000"/>
              </a:srgbClr>
            </a:outerShdw>
          </a:effectLst>
        </p:spPr>
      </p:pic>
      <p:sp>
        <p:nvSpPr>
          <p:cNvPr id="3527" name="Google Shape;3527;p188"/>
          <p:cNvSpPr txBox="1"/>
          <p:nvPr/>
        </p:nvSpPr>
        <p:spPr>
          <a:xfrm rot="989605">
            <a:off x="3146895" y="1511650"/>
            <a:ext cx="1727690" cy="461022"/>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200" i="1"/>
              <a:t>River Stigmine</a:t>
            </a:r>
            <a:endParaRPr sz="1600" b="0" i="1" u="none" strike="noStrike" cap="none">
              <a:solidFill>
                <a:srgbClr val="000000"/>
              </a:solidFill>
              <a:latin typeface="Arial"/>
              <a:ea typeface="Arial"/>
              <a:cs typeface="Arial"/>
              <a:sym typeface="Arial"/>
            </a:endParaRPr>
          </a:p>
        </p:txBody>
      </p:sp>
      <p:sp>
        <p:nvSpPr>
          <p:cNvPr id="3528" name="Google Shape;3528;p188"/>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3529" name="Google Shape;3529;p188"/>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pic>
        <p:nvPicPr>
          <p:cNvPr id="3530" name="Google Shape;3530;p188" descr="clipped result image"/>
          <p:cNvPicPr preferRelativeResize="0"/>
          <p:nvPr/>
        </p:nvPicPr>
        <p:blipFill rotWithShape="1">
          <a:blip r:embed="rId6">
            <a:alphaModFix/>
          </a:blip>
          <a:srcRect/>
          <a:stretch/>
        </p:blipFill>
        <p:spPr>
          <a:xfrm>
            <a:off x="7044647" y="3854750"/>
            <a:ext cx="928845" cy="932400"/>
          </a:xfrm>
          <a:prstGeom prst="rect">
            <a:avLst/>
          </a:prstGeom>
          <a:noFill/>
          <a:ln>
            <a:noFill/>
          </a:ln>
          <a:effectLst>
            <a:outerShdw blurRad="28575" dist="9525" dir="4320000" algn="bl" rotWithShape="0">
              <a:srgbClr val="000000">
                <a:alpha val="38000"/>
              </a:srgbClr>
            </a:outerShdw>
          </a:effectLst>
        </p:spPr>
      </p:pic>
      <p:pic>
        <p:nvPicPr>
          <p:cNvPr id="3531" name="Google Shape;3531;p188" descr="Resultado de imagen para rivastigmine structure"/>
          <p:cNvPicPr preferRelativeResize="0"/>
          <p:nvPr/>
        </p:nvPicPr>
        <p:blipFill rotWithShape="1">
          <a:blip r:embed="rId7">
            <a:alphaModFix/>
          </a:blip>
          <a:srcRect/>
          <a:stretch/>
        </p:blipFill>
        <p:spPr>
          <a:xfrm>
            <a:off x="6914525" y="1642800"/>
            <a:ext cx="2112600" cy="696109"/>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3535"/>
        <p:cNvGrpSpPr/>
        <p:nvPr/>
      </p:nvGrpSpPr>
      <p:grpSpPr>
        <a:xfrm>
          <a:off x="0" y="0"/>
          <a:ext cx="0" cy="0"/>
          <a:chOff x="0" y="0"/>
          <a:chExt cx="0" cy="0"/>
        </a:xfrm>
      </p:grpSpPr>
      <p:sp>
        <p:nvSpPr>
          <p:cNvPr id="3536" name="Google Shape;3536;p189"/>
          <p:cNvSpPr txBox="1"/>
          <p:nvPr/>
        </p:nvSpPr>
        <p:spPr>
          <a:xfrm>
            <a:off x="3124350" y="190325"/>
            <a:ext cx="33378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 the same side effects and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pharmaco</a:t>
            </a:r>
            <a:r>
              <a:rPr lang="en" u="sng">
                <a:solidFill>
                  <a:schemeClr val="dk1"/>
                </a:solidFill>
              </a:rPr>
              <a:t>dynamic</a:t>
            </a:r>
            <a:r>
              <a:rPr lang="en">
                <a:solidFill>
                  <a:schemeClr val="dk1"/>
                </a:solidFill>
              </a:rPr>
              <a:t> interactions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as donepezil</a:t>
            </a: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6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3537" name="Google Shape;3537;p189"/>
          <p:cNvSpPr txBox="1"/>
          <p:nvPr/>
        </p:nvSpPr>
        <p:spPr>
          <a:xfrm>
            <a:off x="323850" y="190325"/>
            <a:ext cx="1830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Rivastigmine (EXELON)</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3538" name="Google Shape;3538;p189"/>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3539" name="Google Shape;3539;p189"/>
          <p:cNvSpPr txBox="1"/>
          <p:nvPr/>
        </p:nvSpPr>
        <p:spPr>
          <a:xfrm>
            <a:off x="6879674" y="2823300"/>
            <a:ext cx="21084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a:t>minimal clinically relevant kinetic interactions</a:t>
            </a:r>
            <a:endParaRPr/>
          </a:p>
          <a:p>
            <a:pPr marL="0" marR="0" lvl="0" indent="0" algn="ctr" rtl="0">
              <a:lnSpc>
                <a:spcPct val="100000"/>
              </a:lnSpc>
              <a:spcBef>
                <a:spcPts val="0"/>
              </a:spcBef>
              <a:spcAft>
                <a:spcPts val="0"/>
              </a:spcAft>
              <a:buClr>
                <a:srgbClr val="000000"/>
              </a:buClr>
              <a:buSzPts val="800"/>
              <a:buFont typeface="Arial"/>
              <a:buNone/>
            </a:pPr>
            <a:r>
              <a:rPr lang="en">
                <a:solidFill>
                  <a:schemeClr val="dk1"/>
                </a:solidFill>
              </a:rPr>
              <a:t>– “in a bubble”</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p:txBody>
      </p:sp>
      <p:grpSp>
        <p:nvGrpSpPr>
          <p:cNvPr id="3540" name="Google Shape;3540;p189"/>
          <p:cNvGrpSpPr/>
          <p:nvPr/>
        </p:nvGrpSpPr>
        <p:grpSpPr>
          <a:xfrm>
            <a:off x="3455187" y="999254"/>
            <a:ext cx="2175009" cy="432641"/>
            <a:chOff x="4892286" y="977880"/>
            <a:chExt cx="5554159" cy="1104803"/>
          </a:xfrm>
        </p:grpSpPr>
        <p:grpSp>
          <p:nvGrpSpPr>
            <p:cNvPr id="3541" name="Google Shape;3541;p189"/>
            <p:cNvGrpSpPr/>
            <p:nvPr/>
          </p:nvGrpSpPr>
          <p:grpSpPr>
            <a:xfrm>
              <a:off x="4892286" y="1152953"/>
              <a:ext cx="5554159" cy="929730"/>
              <a:chOff x="4445344" y="1292236"/>
              <a:chExt cx="5554159" cy="929730"/>
            </a:xfrm>
          </p:grpSpPr>
          <p:pic>
            <p:nvPicPr>
              <p:cNvPr id="3542" name="Google Shape;3542;p189"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3543" name="Google Shape;3543;p189"/>
              <p:cNvGrpSpPr/>
              <p:nvPr/>
            </p:nvGrpSpPr>
            <p:grpSpPr>
              <a:xfrm>
                <a:off x="7066087" y="1309939"/>
                <a:ext cx="2635379" cy="909730"/>
                <a:chOff x="6598810" y="1342565"/>
                <a:chExt cx="2635379" cy="909730"/>
              </a:xfrm>
            </p:grpSpPr>
            <p:pic>
              <p:nvPicPr>
                <p:cNvPr id="3544" name="Google Shape;3544;p189"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3545" name="Google Shape;3545;p189"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3546" name="Google Shape;3546;p189"/>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3547" name="Google Shape;3547;p189"/>
            <p:cNvGrpSpPr/>
            <p:nvPr/>
          </p:nvGrpSpPr>
          <p:grpSpPr>
            <a:xfrm>
              <a:off x="5175092" y="977880"/>
              <a:ext cx="4765253" cy="377745"/>
              <a:chOff x="5175092" y="977880"/>
              <a:chExt cx="4765253" cy="377745"/>
            </a:xfrm>
          </p:grpSpPr>
          <p:pic>
            <p:nvPicPr>
              <p:cNvPr id="3548" name="Google Shape;3548;p189"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3549" name="Google Shape;3549;p189"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3550" name="Google Shape;3550;p189"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3551" name="Google Shape;3551;p189"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3552" name="Google Shape;3552;p189"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3553" name="Google Shape;3553;p189"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sp>
        <p:nvSpPr>
          <p:cNvPr id="3554" name="Google Shape;3554;p189"/>
          <p:cNvSpPr txBox="1"/>
          <p:nvPr/>
        </p:nvSpPr>
        <p:spPr>
          <a:xfrm>
            <a:off x="1521749" y="3553325"/>
            <a:ext cx="9879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u="sng">
                <a:solidFill>
                  <a:schemeClr val="dk1"/>
                </a:solidFill>
              </a:rPr>
              <a:t>4.6</a:t>
            </a:r>
            <a:r>
              <a:rPr lang="en" sz="1600">
                <a:solidFill>
                  <a:schemeClr val="dk1"/>
                </a:solidFill>
              </a:rPr>
              <a:t> </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600">
                <a:solidFill>
                  <a:schemeClr val="dk1"/>
                </a:solidFill>
              </a:rPr>
              <a:t>13.3</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solidFill>
                  <a:schemeClr val="dk1"/>
                </a:solidFill>
              </a:rPr>
              <a:t>mg patch</a:t>
            </a:r>
            <a:endParaRPr sz="1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solidFill>
                <a:schemeClr val="dk1"/>
              </a:solidFill>
            </a:endParaRPr>
          </a:p>
        </p:txBody>
      </p:sp>
      <p:pic>
        <p:nvPicPr>
          <p:cNvPr id="3555" name="Google Shape;3555;p189" descr="clipped result image"/>
          <p:cNvPicPr preferRelativeResize="0"/>
          <p:nvPr/>
        </p:nvPicPr>
        <p:blipFill rotWithShape="1">
          <a:blip r:embed="rId11">
            <a:alphaModFix/>
          </a:blip>
          <a:srcRect/>
          <a:stretch/>
        </p:blipFill>
        <p:spPr>
          <a:xfrm>
            <a:off x="467422" y="3516025"/>
            <a:ext cx="928845" cy="932400"/>
          </a:xfrm>
          <a:prstGeom prst="rect">
            <a:avLst/>
          </a:prstGeom>
          <a:noFill/>
          <a:ln>
            <a:noFill/>
          </a:ln>
          <a:effectLst>
            <a:outerShdw blurRad="28575" dist="9525" dir="4320000" algn="bl" rotWithShape="0">
              <a:srgbClr val="000000">
                <a:alpha val="38000"/>
              </a:srgbClr>
            </a:outerShdw>
          </a:effectLst>
        </p:spPr>
      </p:pic>
      <p:grpSp>
        <p:nvGrpSpPr>
          <p:cNvPr id="3556" name="Google Shape;3556;p189"/>
          <p:cNvGrpSpPr/>
          <p:nvPr/>
        </p:nvGrpSpPr>
        <p:grpSpPr>
          <a:xfrm>
            <a:off x="323839" y="1193602"/>
            <a:ext cx="2485987" cy="1908670"/>
            <a:chOff x="38215" y="1292085"/>
            <a:chExt cx="3296628" cy="2531056"/>
          </a:xfrm>
        </p:grpSpPr>
        <p:pic>
          <p:nvPicPr>
            <p:cNvPr id="3557" name="Google Shape;3557;p189" descr="A close up of a logo&#10;&#10;Description automatically generated"/>
            <p:cNvPicPr preferRelativeResize="0"/>
            <p:nvPr/>
          </p:nvPicPr>
          <p:blipFill rotWithShape="1">
            <a:blip r:embed="rId12">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558" name="Google Shape;3558;p189"/>
            <p:cNvGrpSpPr/>
            <p:nvPr/>
          </p:nvGrpSpPr>
          <p:grpSpPr>
            <a:xfrm>
              <a:off x="630034" y="2448774"/>
              <a:ext cx="991247" cy="1374367"/>
              <a:chOff x="1808150" y="2815725"/>
              <a:chExt cx="1421958" cy="1971550"/>
            </a:xfrm>
          </p:grpSpPr>
          <p:cxnSp>
            <p:nvCxnSpPr>
              <p:cNvPr id="3559" name="Google Shape;3559;p189"/>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560" name="Google Shape;3560;p189"/>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561" name="Google Shape;3561;p189"/>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62" name="Google Shape;3562;p189"/>
              <p:cNvGrpSpPr/>
              <p:nvPr/>
            </p:nvGrpSpPr>
            <p:grpSpPr>
              <a:xfrm>
                <a:off x="3008306" y="2815725"/>
                <a:ext cx="221801" cy="197998"/>
                <a:chOff x="1808150" y="3682375"/>
                <a:chExt cx="1163700" cy="1104900"/>
              </a:xfrm>
            </p:grpSpPr>
            <p:sp>
              <p:nvSpPr>
                <p:cNvPr id="3563" name="Google Shape;3563;p189"/>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64" name="Google Shape;3564;p189" descr="clipped result image"/>
                <p:cNvPicPr preferRelativeResize="0"/>
                <p:nvPr/>
              </p:nvPicPr>
              <p:blipFill rotWithShape="1">
                <a:blip r:embed="rId13">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565" name="Google Shape;3565;p189"/>
            <p:cNvPicPr preferRelativeResize="0"/>
            <p:nvPr/>
          </p:nvPicPr>
          <p:blipFill rotWithShape="1">
            <a:blip r:embed="rId14">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566" name="Google Shape;3566;p189" descr="clipped result image"/>
          <p:cNvPicPr preferRelativeResize="0"/>
          <p:nvPr/>
        </p:nvPicPr>
        <p:blipFill rotWithShape="1">
          <a:blip r:embed="rId11">
            <a:alphaModFix/>
          </a:blip>
          <a:srcRect/>
          <a:stretch/>
        </p:blipFill>
        <p:spPr>
          <a:xfrm>
            <a:off x="803919" y="2552179"/>
            <a:ext cx="541497" cy="543565"/>
          </a:xfrm>
          <a:prstGeom prst="rect">
            <a:avLst/>
          </a:prstGeom>
          <a:noFill/>
          <a:ln>
            <a:noFill/>
          </a:ln>
          <a:effectLst>
            <a:outerShdw blurRad="28575" dist="9525" dir="4320000" algn="bl" rotWithShape="0">
              <a:srgbClr val="000000">
                <a:alpha val="38000"/>
              </a:srgbClr>
            </a:outerShdw>
          </a:effectLst>
        </p:spPr>
      </p:pic>
      <p:sp>
        <p:nvSpPr>
          <p:cNvPr id="3567" name="Google Shape;3567;p189"/>
          <p:cNvSpPr txBox="1"/>
          <p:nvPr/>
        </p:nvSpPr>
        <p:spPr>
          <a:xfrm rot="989651">
            <a:off x="550293" y="1486013"/>
            <a:ext cx="1140118" cy="304216"/>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900" i="1"/>
              <a:t>River Stigmine</a:t>
            </a:r>
            <a:endParaRPr sz="1300" b="0" i="1" u="none" strike="noStrike" cap="none">
              <a:solidFill>
                <a:srgbClr val="000000"/>
              </a:solidFill>
              <a:latin typeface="Arial"/>
              <a:ea typeface="Arial"/>
              <a:cs typeface="Arial"/>
              <a:sym typeface="Arial"/>
            </a:endParaRPr>
          </a:p>
        </p:txBody>
      </p:sp>
      <p:grpSp>
        <p:nvGrpSpPr>
          <p:cNvPr id="3568" name="Google Shape;3568;p189"/>
          <p:cNvGrpSpPr/>
          <p:nvPr/>
        </p:nvGrpSpPr>
        <p:grpSpPr>
          <a:xfrm>
            <a:off x="6996921" y="801746"/>
            <a:ext cx="1873908" cy="1873907"/>
            <a:chOff x="1777294" y="3029215"/>
            <a:chExt cx="1080000" cy="1080000"/>
          </a:xfrm>
        </p:grpSpPr>
        <p:grpSp>
          <p:nvGrpSpPr>
            <p:cNvPr id="3569" name="Google Shape;3569;p189"/>
            <p:cNvGrpSpPr/>
            <p:nvPr/>
          </p:nvGrpSpPr>
          <p:grpSpPr>
            <a:xfrm>
              <a:off x="1858248" y="3246770"/>
              <a:ext cx="930005" cy="717882"/>
              <a:chOff x="2486025" y="1275423"/>
              <a:chExt cx="4759492" cy="4185899"/>
            </a:xfrm>
          </p:grpSpPr>
          <p:grpSp>
            <p:nvGrpSpPr>
              <p:cNvPr id="3570" name="Google Shape;3570;p189"/>
              <p:cNvGrpSpPr/>
              <p:nvPr/>
            </p:nvGrpSpPr>
            <p:grpSpPr>
              <a:xfrm>
                <a:off x="2486025" y="1275423"/>
                <a:ext cx="4759492" cy="4185899"/>
                <a:chOff x="828675" y="751548"/>
                <a:chExt cx="4759492" cy="4185899"/>
              </a:xfrm>
            </p:grpSpPr>
            <p:grpSp>
              <p:nvGrpSpPr>
                <p:cNvPr id="3571" name="Google Shape;3571;p189"/>
                <p:cNvGrpSpPr/>
                <p:nvPr/>
              </p:nvGrpSpPr>
              <p:grpSpPr>
                <a:xfrm>
                  <a:off x="828675" y="751548"/>
                  <a:ext cx="4548525" cy="4185899"/>
                  <a:chOff x="828675" y="751548"/>
                  <a:chExt cx="4548525" cy="4185899"/>
                </a:xfrm>
              </p:grpSpPr>
              <p:pic>
                <p:nvPicPr>
                  <p:cNvPr id="3572" name="Google Shape;3572;p189"/>
                  <p:cNvPicPr preferRelativeResize="0"/>
                  <p:nvPr/>
                </p:nvPicPr>
                <p:blipFill rotWithShape="1">
                  <a:blip r:embed="rId15">
                    <a:alphaModFix/>
                  </a:blip>
                  <a:srcRect/>
                  <a:stretch/>
                </p:blipFill>
                <p:spPr>
                  <a:xfrm>
                    <a:off x="828675" y="751548"/>
                    <a:ext cx="4548525" cy="4185899"/>
                  </a:xfrm>
                  <a:prstGeom prst="rect">
                    <a:avLst/>
                  </a:prstGeom>
                  <a:noFill/>
                  <a:ln>
                    <a:noFill/>
                  </a:ln>
                </p:spPr>
              </p:pic>
              <p:grpSp>
                <p:nvGrpSpPr>
                  <p:cNvPr id="3573" name="Google Shape;3573;p189"/>
                  <p:cNvGrpSpPr/>
                  <p:nvPr/>
                </p:nvGrpSpPr>
                <p:grpSpPr>
                  <a:xfrm>
                    <a:off x="5003420" y="3715570"/>
                    <a:ext cx="324000" cy="760527"/>
                    <a:chOff x="5632070" y="3725095"/>
                    <a:chExt cx="324000" cy="760527"/>
                  </a:xfrm>
                </p:grpSpPr>
                <p:sp>
                  <p:nvSpPr>
                    <p:cNvPr id="3574" name="Google Shape;3574;p189"/>
                    <p:cNvSpPr/>
                    <p:nvPr/>
                  </p:nvSpPr>
                  <p:spPr>
                    <a:xfrm rot="10795172" flipH="1">
                      <a:off x="5638760" y="3937371"/>
                      <a:ext cx="213600" cy="548101"/>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5" name="Google Shape;3575;p189"/>
                    <p:cNvSpPr/>
                    <p:nvPr/>
                  </p:nvSpPr>
                  <p:spPr>
                    <a:xfrm rot="5394032" flipH="1">
                      <a:off x="5707670" y="3649945"/>
                      <a:ext cx="172800" cy="323701"/>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3576" name="Google Shape;3576;p189"/>
                <p:cNvPicPr preferRelativeResize="0"/>
                <p:nvPr/>
              </p:nvPicPr>
              <p:blipFill rotWithShape="1">
                <a:blip r:embed="rId16">
                  <a:alphaModFix/>
                </a:blip>
                <a:srcRect/>
                <a:stretch/>
              </p:blipFill>
              <p:spPr>
                <a:xfrm>
                  <a:off x="4727800" y="2767071"/>
                  <a:ext cx="860367" cy="658800"/>
                </a:xfrm>
                <a:prstGeom prst="rect">
                  <a:avLst/>
                </a:prstGeom>
                <a:noFill/>
                <a:ln>
                  <a:noFill/>
                </a:ln>
              </p:spPr>
            </p:pic>
          </p:grpSp>
          <p:pic>
            <p:nvPicPr>
              <p:cNvPr id="3577" name="Google Shape;3577;p189"/>
              <p:cNvPicPr preferRelativeResize="0"/>
              <p:nvPr/>
            </p:nvPicPr>
            <p:blipFill rotWithShape="1">
              <a:blip r:embed="rId17">
                <a:alphaModFix/>
              </a:blip>
              <a:srcRect/>
              <a:stretch/>
            </p:blipFill>
            <p:spPr>
              <a:xfrm rot="-439539" flipH="1">
                <a:off x="3230075" y="2045935"/>
                <a:ext cx="747475" cy="1105413"/>
              </a:xfrm>
              <a:prstGeom prst="rect">
                <a:avLst/>
              </a:prstGeom>
              <a:noFill/>
              <a:ln>
                <a:noFill/>
              </a:ln>
            </p:spPr>
          </p:pic>
        </p:grpSp>
        <p:pic>
          <p:nvPicPr>
            <p:cNvPr id="3578" name="Google Shape;3578;p189" descr="Resultado de imagen para bubble png"/>
            <p:cNvPicPr preferRelativeResize="0"/>
            <p:nvPr/>
          </p:nvPicPr>
          <p:blipFill rotWithShape="1">
            <a:blip r:embed="rId18">
              <a:alphaModFix amt="76000"/>
            </a:blip>
            <a:srcRect/>
            <a:stretch/>
          </p:blipFill>
          <p:spPr>
            <a:xfrm>
              <a:off x="1777294" y="3029215"/>
              <a:ext cx="1080000" cy="1080000"/>
            </a:xfrm>
            <a:prstGeom prst="rect">
              <a:avLst/>
            </a:prstGeom>
            <a:noFill/>
            <a:ln>
              <a:noFill/>
            </a:ln>
          </p:spPr>
        </p:pic>
      </p:grpSp>
      <p:sp>
        <p:nvSpPr>
          <p:cNvPr id="3579" name="Google Shape;3579;p189"/>
          <p:cNvSpPr/>
          <p:nvPr/>
        </p:nvSpPr>
        <p:spPr>
          <a:xfrm>
            <a:off x="6879757" y="520250"/>
            <a:ext cx="2108400" cy="3413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3583"/>
        <p:cNvGrpSpPr/>
        <p:nvPr/>
      </p:nvGrpSpPr>
      <p:grpSpPr>
        <a:xfrm>
          <a:off x="0" y="0"/>
          <a:ext cx="0" cy="0"/>
          <a:chOff x="0" y="0"/>
          <a:chExt cx="0" cy="0"/>
        </a:xfrm>
      </p:grpSpPr>
      <p:sp>
        <p:nvSpPr>
          <p:cNvPr id="3584" name="Google Shape;3584;p190"/>
          <p:cNvSpPr txBox="1"/>
          <p:nvPr/>
        </p:nvSpPr>
        <p:spPr>
          <a:xfrm>
            <a:off x="3124350" y="190325"/>
            <a:ext cx="33378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 the same side effects and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pharmaco</a:t>
            </a:r>
            <a:r>
              <a:rPr lang="en" u="sng">
                <a:solidFill>
                  <a:schemeClr val="dk1"/>
                </a:solidFill>
              </a:rPr>
              <a:t>dynamic</a:t>
            </a:r>
            <a:r>
              <a:rPr lang="en">
                <a:solidFill>
                  <a:schemeClr val="dk1"/>
                </a:solidFill>
              </a:rPr>
              <a:t> interactions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as donepezil</a:t>
            </a: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second-line (to donepezil)</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not necessarily more effective than donepezil, but rivastigmine inhibits two types of cholinesterases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3585" name="Google Shape;3585;p190"/>
          <p:cNvSpPr txBox="1"/>
          <p:nvPr/>
        </p:nvSpPr>
        <p:spPr>
          <a:xfrm>
            <a:off x="323850" y="190325"/>
            <a:ext cx="1830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Rivastigmine (EXELON)</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3586" name="Google Shape;3586;p190"/>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3587" name="Google Shape;3587;p190"/>
          <p:cNvSpPr txBox="1"/>
          <p:nvPr/>
        </p:nvSpPr>
        <p:spPr>
          <a:xfrm>
            <a:off x="6879674" y="2823300"/>
            <a:ext cx="21084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a:t>minimal clinically relevant kinetic interactions</a:t>
            </a:r>
            <a:endParaRPr/>
          </a:p>
          <a:p>
            <a:pPr marL="0" marR="0" lvl="0" indent="0" algn="ctr" rtl="0">
              <a:lnSpc>
                <a:spcPct val="100000"/>
              </a:lnSpc>
              <a:spcBef>
                <a:spcPts val="0"/>
              </a:spcBef>
              <a:spcAft>
                <a:spcPts val="0"/>
              </a:spcAft>
              <a:buClr>
                <a:srgbClr val="000000"/>
              </a:buClr>
              <a:buSzPts val="800"/>
              <a:buFont typeface="Arial"/>
              <a:buNone/>
            </a:pPr>
            <a:r>
              <a:rPr lang="en">
                <a:solidFill>
                  <a:schemeClr val="dk1"/>
                </a:solidFill>
              </a:rPr>
              <a:t>– “in a bubble”</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p:txBody>
      </p:sp>
      <p:grpSp>
        <p:nvGrpSpPr>
          <p:cNvPr id="3588" name="Google Shape;3588;p190"/>
          <p:cNvGrpSpPr/>
          <p:nvPr/>
        </p:nvGrpSpPr>
        <p:grpSpPr>
          <a:xfrm>
            <a:off x="3455187" y="999254"/>
            <a:ext cx="2175009" cy="432641"/>
            <a:chOff x="4892286" y="977880"/>
            <a:chExt cx="5554159" cy="1104803"/>
          </a:xfrm>
        </p:grpSpPr>
        <p:grpSp>
          <p:nvGrpSpPr>
            <p:cNvPr id="3589" name="Google Shape;3589;p190"/>
            <p:cNvGrpSpPr/>
            <p:nvPr/>
          </p:nvGrpSpPr>
          <p:grpSpPr>
            <a:xfrm>
              <a:off x="4892286" y="1152953"/>
              <a:ext cx="5554159" cy="929730"/>
              <a:chOff x="4445344" y="1292236"/>
              <a:chExt cx="5554159" cy="929730"/>
            </a:xfrm>
          </p:grpSpPr>
          <p:pic>
            <p:nvPicPr>
              <p:cNvPr id="3590" name="Google Shape;3590;p190"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3591" name="Google Shape;3591;p190"/>
              <p:cNvGrpSpPr/>
              <p:nvPr/>
            </p:nvGrpSpPr>
            <p:grpSpPr>
              <a:xfrm>
                <a:off x="7066087" y="1309939"/>
                <a:ext cx="2635379" cy="909730"/>
                <a:chOff x="6598810" y="1342565"/>
                <a:chExt cx="2635379" cy="909730"/>
              </a:xfrm>
            </p:grpSpPr>
            <p:pic>
              <p:nvPicPr>
                <p:cNvPr id="3592" name="Google Shape;3592;p190"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3593" name="Google Shape;3593;p190"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3594" name="Google Shape;3594;p190"/>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3595" name="Google Shape;3595;p190"/>
            <p:cNvGrpSpPr/>
            <p:nvPr/>
          </p:nvGrpSpPr>
          <p:grpSpPr>
            <a:xfrm>
              <a:off x="5175092" y="977880"/>
              <a:ext cx="4765253" cy="377745"/>
              <a:chOff x="5175092" y="977880"/>
              <a:chExt cx="4765253" cy="377745"/>
            </a:xfrm>
          </p:grpSpPr>
          <p:pic>
            <p:nvPicPr>
              <p:cNvPr id="3596" name="Google Shape;3596;p190"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3597" name="Google Shape;3597;p190"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3598" name="Google Shape;3598;p190"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3599" name="Google Shape;3599;p190"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3600" name="Google Shape;3600;p190"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3601" name="Google Shape;3601;p190"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sp>
        <p:nvSpPr>
          <p:cNvPr id="3602" name="Google Shape;3602;p190"/>
          <p:cNvSpPr txBox="1"/>
          <p:nvPr/>
        </p:nvSpPr>
        <p:spPr>
          <a:xfrm>
            <a:off x="1521749" y="3553325"/>
            <a:ext cx="9879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u="sng">
                <a:solidFill>
                  <a:schemeClr val="dk1"/>
                </a:solidFill>
              </a:rPr>
              <a:t>4.6</a:t>
            </a:r>
            <a:r>
              <a:rPr lang="en" sz="1600">
                <a:solidFill>
                  <a:schemeClr val="dk1"/>
                </a:solidFill>
              </a:rPr>
              <a:t> </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600">
                <a:solidFill>
                  <a:schemeClr val="dk1"/>
                </a:solidFill>
              </a:rPr>
              <a:t>13.3</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solidFill>
                  <a:schemeClr val="dk1"/>
                </a:solidFill>
              </a:rPr>
              <a:t>mg patch</a:t>
            </a:r>
            <a:endParaRPr sz="1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solidFill>
                <a:schemeClr val="dk1"/>
              </a:solidFill>
            </a:endParaRPr>
          </a:p>
        </p:txBody>
      </p:sp>
      <p:pic>
        <p:nvPicPr>
          <p:cNvPr id="3603" name="Google Shape;3603;p190" descr="clipped result image"/>
          <p:cNvPicPr preferRelativeResize="0"/>
          <p:nvPr/>
        </p:nvPicPr>
        <p:blipFill rotWithShape="1">
          <a:blip r:embed="rId11">
            <a:alphaModFix/>
          </a:blip>
          <a:srcRect/>
          <a:stretch/>
        </p:blipFill>
        <p:spPr>
          <a:xfrm>
            <a:off x="467422" y="3516025"/>
            <a:ext cx="928845" cy="932400"/>
          </a:xfrm>
          <a:prstGeom prst="rect">
            <a:avLst/>
          </a:prstGeom>
          <a:noFill/>
          <a:ln>
            <a:noFill/>
          </a:ln>
          <a:effectLst>
            <a:outerShdw blurRad="28575" dist="9525" dir="4320000" algn="bl" rotWithShape="0">
              <a:srgbClr val="000000">
                <a:alpha val="38000"/>
              </a:srgbClr>
            </a:outerShdw>
          </a:effectLst>
        </p:spPr>
      </p:pic>
      <p:grpSp>
        <p:nvGrpSpPr>
          <p:cNvPr id="3604" name="Google Shape;3604;p190"/>
          <p:cNvGrpSpPr/>
          <p:nvPr/>
        </p:nvGrpSpPr>
        <p:grpSpPr>
          <a:xfrm>
            <a:off x="323839" y="1193602"/>
            <a:ext cx="2485987" cy="1908670"/>
            <a:chOff x="38215" y="1292085"/>
            <a:chExt cx="3296628" cy="2531056"/>
          </a:xfrm>
        </p:grpSpPr>
        <p:pic>
          <p:nvPicPr>
            <p:cNvPr id="3605" name="Google Shape;3605;p190" descr="A close up of a logo&#10;&#10;Description automatically generated"/>
            <p:cNvPicPr preferRelativeResize="0"/>
            <p:nvPr/>
          </p:nvPicPr>
          <p:blipFill rotWithShape="1">
            <a:blip r:embed="rId12">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606" name="Google Shape;3606;p190"/>
            <p:cNvGrpSpPr/>
            <p:nvPr/>
          </p:nvGrpSpPr>
          <p:grpSpPr>
            <a:xfrm>
              <a:off x="630034" y="2448774"/>
              <a:ext cx="991247" cy="1374367"/>
              <a:chOff x="1808150" y="2815725"/>
              <a:chExt cx="1421958" cy="1971550"/>
            </a:xfrm>
          </p:grpSpPr>
          <p:cxnSp>
            <p:nvCxnSpPr>
              <p:cNvPr id="3607" name="Google Shape;3607;p190"/>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608" name="Google Shape;3608;p190"/>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609" name="Google Shape;3609;p190"/>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10" name="Google Shape;3610;p190"/>
              <p:cNvGrpSpPr/>
              <p:nvPr/>
            </p:nvGrpSpPr>
            <p:grpSpPr>
              <a:xfrm>
                <a:off x="3008306" y="2815725"/>
                <a:ext cx="221801" cy="197998"/>
                <a:chOff x="1808150" y="3682375"/>
                <a:chExt cx="1163700" cy="1104900"/>
              </a:xfrm>
            </p:grpSpPr>
            <p:sp>
              <p:nvSpPr>
                <p:cNvPr id="3611" name="Google Shape;3611;p190"/>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12" name="Google Shape;3612;p190" descr="clipped result image"/>
                <p:cNvPicPr preferRelativeResize="0"/>
                <p:nvPr/>
              </p:nvPicPr>
              <p:blipFill rotWithShape="1">
                <a:blip r:embed="rId13">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613" name="Google Shape;3613;p190"/>
            <p:cNvPicPr preferRelativeResize="0"/>
            <p:nvPr/>
          </p:nvPicPr>
          <p:blipFill rotWithShape="1">
            <a:blip r:embed="rId14">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614" name="Google Shape;3614;p190" descr="clipped result image"/>
          <p:cNvPicPr preferRelativeResize="0"/>
          <p:nvPr/>
        </p:nvPicPr>
        <p:blipFill rotWithShape="1">
          <a:blip r:embed="rId11">
            <a:alphaModFix/>
          </a:blip>
          <a:srcRect/>
          <a:stretch/>
        </p:blipFill>
        <p:spPr>
          <a:xfrm>
            <a:off x="803919" y="2552179"/>
            <a:ext cx="541497" cy="543565"/>
          </a:xfrm>
          <a:prstGeom prst="rect">
            <a:avLst/>
          </a:prstGeom>
          <a:noFill/>
          <a:ln>
            <a:noFill/>
          </a:ln>
          <a:effectLst>
            <a:outerShdw blurRad="28575" dist="9525" dir="4320000" algn="bl" rotWithShape="0">
              <a:srgbClr val="000000">
                <a:alpha val="38000"/>
              </a:srgbClr>
            </a:outerShdw>
          </a:effectLst>
        </p:spPr>
      </p:pic>
      <p:sp>
        <p:nvSpPr>
          <p:cNvPr id="3615" name="Google Shape;3615;p190"/>
          <p:cNvSpPr txBox="1"/>
          <p:nvPr/>
        </p:nvSpPr>
        <p:spPr>
          <a:xfrm rot="989651">
            <a:off x="550293" y="1486013"/>
            <a:ext cx="1140118" cy="304216"/>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900" i="1"/>
              <a:t>River Stigmine</a:t>
            </a:r>
            <a:endParaRPr sz="1300" b="0" i="1" u="none" strike="noStrike" cap="none">
              <a:solidFill>
                <a:srgbClr val="000000"/>
              </a:solidFill>
              <a:latin typeface="Arial"/>
              <a:ea typeface="Arial"/>
              <a:cs typeface="Arial"/>
              <a:sym typeface="Arial"/>
            </a:endParaRPr>
          </a:p>
        </p:txBody>
      </p:sp>
      <p:grpSp>
        <p:nvGrpSpPr>
          <p:cNvPr id="3616" name="Google Shape;3616;p190"/>
          <p:cNvGrpSpPr/>
          <p:nvPr/>
        </p:nvGrpSpPr>
        <p:grpSpPr>
          <a:xfrm>
            <a:off x="6996921" y="801746"/>
            <a:ext cx="1873908" cy="1873907"/>
            <a:chOff x="1777294" y="3029215"/>
            <a:chExt cx="1080000" cy="1080000"/>
          </a:xfrm>
        </p:grpSpPr>
        <p:grpSp>
          <p:nvGrpSpPr>
            <p:cNvPr id="3617" name="Google Shape;3617;p190"/>
            <p:cNvGrpSpPr/>
            <p:nvPr/>
          </p:nvGrpSpPr>
          <p:grpSpPr>
            <a:xfrm>
              <a:off x="1858248" y="3246770"/>
              <a:ext cx="930005" cy="717882"/>
              <a:chOff x="2486025" y="1275423"/>
              <a:chExt cx="4759492" cy="4185899"/>
            </a:xfrm>
          </p:grpSpPr>
          <p:grpSp>
            <p:nvGrpSpPr>
              <p:cNvPr id="3618" name="Google Shape;3618;p190"/>
              <p:cNvGrpSpPr/>
              <p:nvPr/>
            </p:nvGrpSpPr>
            <p:grpSpPr>
              <a:xfrm>
                <a:off x="2486025" y="1275423"/>
                <a:ext cx="4759492" cy="4185899"/>
                <a:chOff x="828675" y="751548"/>
                <a:chExt cx="4759492" cy="4185899"/>
              </a:xfrm>
            </p:grpSpPr>
            <p:grpSp>
              <p:nvGrpSpPr>
                <p:cNvPr id="3619" name="Google Shape;3619;p190"/>
                <p:cNvGrpSpPr/>
                <p:nvPr/>
              </p:nvGrpSpPr>
              <p:grpSpPr>
                <a:xfrm>
                  <a:off x="828675" y="751548"/>
                  <a:ext cx="4548525" cy="4185899"/>
                  <a:chOff x="828675" y="751548"/>
                  <a:chExt cx="4548525" cy="4185899"/>
                </a:xfrm>
              </p:grpSpPr>
              <p:pic>
                <p:nvPicPr>
                  <p:cNvPr id="3620" name="Google Shape;3620;p190"/>
                  <p:cNvPicPr preferRelativeResize="0"/>
                  <p:nvPr/>
                </p:nvPicPr>
                <p:blipFill rotWithShape="1">
                  <a:blip r:embed="rId15">
                    <a:alphaModFix/>
                  </a:blip>
                  <a:srcRect/>
                  <a:stretch/>
                </p:blipFill>
                <p:spPr>
                  <a:xfrm>
                    <a:off x="828675" y="751548"/>
                    <a:ext cx="4548525" cy="4185899"/>
                  </a:xfrm>
                  <a:prstGeom prst="rect">
                    <a:avLst/>
                  </a:prstGeom>
                  <a:noFill/>
                  <a:ln>
                    <a:noFill/>
                  </a:ln>
                </p:spPr>
              </p:pic>
              <p:grpSp>
                <p:nvGrpSpPr>
                  <p:cNvPr id="3621" name="Google Shape;3621;p190"/>
                  <p:cNvGrpSpPr/>
                  <p:nvPr/>
                </p:nvGrpSpPr>
                <p:grpSpPr>
                  <a:xfrm>
                    <a:off x="5003420" y="3715570"/>
                    <a:ext cx="324000" cy="760527"/>
                    <a:chOff x="5632070" y="3725095"/>
                    <a:chExt cx="324000" cy="760527"/>
                  </a:xfrm>
                </p:grpSpPr>
                <p:sp>
                  <p:nvSpPr>
                    <p:cNvPr id="3622" name="Google Shape;3622;p190"/>
                    <p:cNvSpPr/>
                    <p:nvPr/>
                  </p:nvSpPr>
                  <p:spPr>
                    <a:xfrm rot="10795172" flipH="1">
                      <a:off x="5638760" y="3937371"/>
                      <a:ext cx="213600" cy="548101"/>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3" name="Google Shape;3623;p190"/>
                    <p:cNvSpPr/>
                    <p:nvPr/>
                  </p:nvSpPr>
                  <p:spPr>
                    <a:xfrm rot="5394032" flipH="1">
                      <a:off x="5707670" y="3649945"/>
                      <a:ext cx="172800" cy="323701"/>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3624" name="Google Shape;3624;p190"/>
                <p:cNvPicPr preferRelativeResize="0"/>
                <p:nvPr/>
              </p:nvPicPr>
              <p:blipFill rotWithShape="1">
                <a:blip r:embed="rId16">
                  <a:alphaModFix/>
                </a:blip>
                <a:srcRect/>
                <a:stretch/>
              </p:blipFill>
              <p:spPr>
                <a:xfrm>
                  <a:off x="4727800" y="2767071"/>
                  <a:ext cx="860367" cy="658800"/>
                </a:xfrm>
                <a:prstGeom prst="rect">
                  <a:avLst/>
                </a:prstGeom>
                <a:noFill/>
                <a:ln>
                  <a:noFill/>
                </a:ln>
              </p:spPr>
            </p:pic>
          </p:grpSp>
          <p:pic>
            <p:nvPicPr>
              <p:cNvPr id="3625" name="Google Shape;3625;p190"/>
              <p:cNvPicPr preferRelativeResize="0"/>
              <p:nvPr/>
            </p:nvPicPr>
            <p:blipFill rotWithShape="1">
              <a:blip r:embed="rId17">
                <a:alphaModFix/>
              </a:blip>
              <a:srcRect/>
              <a:stretch/>
            </p:blipFill>
            <p:spPr>
              <a:xfrm rot="-439539" flipH="1">
                <a:off x="3230075" y="2045935"/>
                <a:ext cx="747475" cy="1105413"/>
              </a:xfrm>
              <a:prstGeom prst="rect">
                <a:avLst/>
              </a:prstGeom>
              <a:noFill/>
              <a:ln>
                <a:noFill/>
              </a:ln>
            </p:spPr>
          </p:pic>
        </p:grpSp>
        <p:pic>
          <p:nvPicPr>
            <p:cNvPr id="3626" name="Google Shape;3626;p190" descr="Resultado de imagen para bubble png"/>
            <p:cNvPicPr preferRelativeResize="0"/>
            <p:nvPr/>
          </p:nvPicPr>
          <p:blipFill rotWithShape="1">
            <a:blip r:embed="rId18">
              <a:alphaModFix amt="76000"/>
            </a:blip>
            <a:srcRect/>
            <a:stretch/>
          </p:blipFill>
          <p:spPr>
            <a:xfrm>
              <a:off x="1777294" y="3029215"/>
              <a:ext cx="1080000" cy="1080000"/>
            </a:xfrm>
            <a:prstGeom prst="rect">
              <a:avLst/>
            </a:prstGeom>
            <a:noFill/>
            <a:ln>
              <a:noFill/>
            </a:ln>
          </p:spPr>
        </p:pic>
      </p:grpSp>
      <p:sp>
        <p:nvSpPr>
          <p:cNvPr id="3627" name="Google Shape;3627;p190"/>
          <p:cNvSpPr/>
          <p:nvPr/>
        </p:nvSpPr>
        <p:spPr>
          <a:xfrm>
            <a:off x="6879757" y="520250"/>
            <a:ext cx="2108400" cy="3413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3631"/>
        <p:cNvGrpSpPr/>
        <p:nvPr/>
      </p:nvGrpSpPr>
      <p:grpSpPr>
        <a:xfrm>
          <a:off x="0" y="0"/>
          <a:ext cx="0" cy="0"/>
          <a:chOff x="0" y="0"/>
          <a:chExt cx="0" cy="0"/>
        </a:xfrm>
      </p:grpSpPr>
      <p:sp>
        <p:nvSpPr>
          <p:cNvPr id="3632" name="Google Shape;3632;p191"/>
          <p:cNvSpPr txBox="1"/>
          <p:nvPr/>
        </p:nvSpPr>
        <p:spPr>
          <a:xfrm>
            <a:off x="3124350" y="190325"/>
            <a:ext cx="33378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 the same side effects and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pharmaco</a:t>
            </a:r>
            <a:r>
              <a:rPr lang="en" u="sng">
                <a:solidFill>
                  <a:schemeClr val="dk1"/>
                </a:solidFill>
              </a:rPr>
              <a:t>dynamic</a:t>
            </a:r>
            <a:r>
              <a:rPr lang="en">
                <a:solidFill>
                  <a:schemeClr val="dk1"/>
                </a:solidFill>
              </a:rPr>
              <a:t> interactions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as donepezil</a:t>
            </a: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second-line (to donepezil)</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not necessarily more effective than donepezil, but rivastigmine inhibits two types of cholinesterases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Consider switching to the rivastigmine patch if cognitive decline continues past 6 to 9 months on donepezil.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3633" name="Google Shape;3633;p191"/>
          <p:cNvSpPr txBox="1"/>
          <p:nvPr/>
        </p:nvSpPr>
        <p:spPr>
          <a:xfrm>
            <a:off x="323850" y="190325"/>
            <a:ext cx="1830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Rivastigmine (EXELON)</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3634" name="Google Shape;3634;p191"/>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3635" name="Google Shape;3635;p191"/>
          <p:cNvSpPr txBox="1"/>
          <p:nvPr/>
        </p:nvSpPr>
        <p:spPr>
          <a:xfrm>
            <a:off x="6879674" y="2823300"/>
            <a:ext cx="21084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a:t>minimal clinically relevant kinetic interactions</a:t>
            </a:r>
            <a:endParaRPr/>
          </a:p>
          <a:p>
            <a:pPr marL="0" marR="0" lvl="0" indent="0" algn="ctr" rtl="0">
              <a:lnSpc>
                <a:spcPct val="100000"/>
              </a:lnSpc>
              <a:spcBef>
                <a:spcPts val="0"/>
              </a:spcBef>
              <a:spcAft>
                <a:spcPts val="0"/>
              </a:spcAft>
              <a:buClr>
                <a:srgbClr val="000000"/>
              </a:buClr>
              <a:buSzPts val="800"/>
              <a:buFont typeface="Arial"/>
              <a:buNone/>
            </a:pPr>
            <a:r>
              <a:rPr lang="en">
                <a:solidFill>
                  <a:schemeClr val="dk1"/>
                </a:solidFill>
              </a:rPr>
              <a:t>– “in a bubble”</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p:txBody>
      </p:sp>
      <p:grpSp>
        <p:nvGrpSpPr>
          <p:cNvPr id="3636" name="Google Shape;3636;p191"/>
          <p:cNvGrpSpPr/>
          <p:nvPr/>
        </p:nvGrpSpPr>
        <p:grpSpPr>
          <a:xfrm>
            <a:off x="3455187" y="999254"/>
            <a:ext cx="2175009" cy="432641"/>
            <a:chOff x="4892286" y="977880"/>
            <a:chExt cx="5554159" cy="1104803"/>
          </a:xfrm>
        </p:grpSpPr>
        <p:grpSp>
          <p:nvGrpSpPr>
            <p:cNvPr id="3637" name="Google Shape;3637;p191"/>
            <p:cNvGrpSpPr/>
            <p:nvPr/>
          </p:nvGrpSpPr>
          <p:grpSpPr>
            <a:xfrm>
              <a:off x="4892286" y="1152953"/>
              <a:ext cx="5554159" cy="929730"/>
              <a:chOff x="4445344" y="1292236"/>
              <a:chExt cx="5554159" cy="929730"/>
            </a:xfrm>
          </p:grpSpPr>
          <p:pic>
            <p:nvPicPr>
              <p:cNvPr id="3638" name="Google Shape;3638;p191"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3639" name="Google Shape;3639;p191"/>
              <p:cNvGrpSpPr/>
              <p:nvPr/>
            </p:nvGrpSpPr>
            <p:grpSpPr>
              <a:xfrm>
                <a:off x="7066087" y="1309939"/>
                <a:ext cx="2635379" cy="909730"/>
                <a:chOff x="6598810" y="1342565"/>
                <a:chExt cx="2635379" cy="909730"/>
              </a:xfrm>
            </p:grpSpPr>
            <p:pic>
              <p:nvPicPr>
                <p:cNvPr id="3640" name="Google Shape;3640;p191"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3641" name="Google Shape;3641;p191"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3642" name="Google Shape;3642;p191"/>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3643" name="Google Shape;3643;p191"/>
            <p:cNvGrpSpPr/>
            <p:nvPr/>
          </p:nvGrpSpPr>
          <p:grpSpPr>
            <a:xfrm>
              <a:off x="5175092" y="977880"/>
              <a:ext cx="4765253" cy="377745"/>
              <a:chOff x="5175092" y="977880"/>
              <a:chExt cx="4765253" cy="377745"/>
            </a:xfrm>
          </p:grpSpPr>
          <p:pic>
            <p:nvPicPr>
              <p:cNvPr id="3644" name="Google Shape;3644;p191"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3645" name="Google Shape;3645;p191"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3646" name="Google Shape;3646;p191"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3647" name="Google Shape;3647;p191"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3648" name="Google Shape;3648;p191"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3649" name="Google Shape;3649;p191"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sp>
        <p:nvSpPr>
          <p:cNvPr id="3650" name="Google Shape;3650;p191"/>
          <p:cNvSpPr txBox="1"/>
          <p:nvPr/>
        </p:nvSpPr>
        <p:spPr>
          <a:xfrm>
            <a:off x="1521749" y="3553325"/>
            <a:ext cx="9879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u="sng">
                <a:solidFill>
                  <a:schemeClr val="dk1"/>
                </a:solidFill>
              </a:rPr>
              <a:t>4.6</a:t>
            </a:r>
            <a:r>
              <a:rPr lang="en" sz="1600">
                <a:solidFill>
                  <a:schemeClr val="dk1"/>
                </a:solidFill>
              </a:rPr>
              <a:t> </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600">
                <a:solidFill>
                  <a:schemeClr val="dk1"/>
                </a:solidFill>
              </a:rPr>
              <a:t>13.3</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solidFill>
                  <a:schemeClr val="dk1"/>
                </a:solidFill>
              </a:rPr>
              <a:t>mg patch</a:t>
            </a:r>
            <a:endParaRPr sz="1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solidFill>
                <a:schemeClr val="dk1"/>
              </a:solidFill>
            </a:endParaRPr>
          </a:p>
        </p:txBody>
      </p:sp>
      <p:pic>
        <p:nvPicPr>
          <p:cNvPr id="3651" name="Google Shape;3651;p191" descr="clipped result image"/>
          <p:cNvPicPr preferRelativeResize="0"/>
          <p:nvPr/>
        </p:nvPicPr>
        <p:blipFill rotWithShape="1">
          <a:blip r:embed="rId11">
            <a:alphaModFix/>
          </a:blip>
          <a:srcRect/>
          <a:stretch/>
        </p:blipFill>
        <p:spPr>
          <a:xfrm>
            <a:off x="467422" y="3516025"/>
            <a:ext cx="928845" cy="932400"/>
          </a:xfrm>
          <a:prstGeom prst="rect">
            <a:avLst/>
          </a:prstGeom>
          <a:noFill/>
          <a:ln>
            <a:noFill/>
          </a:ln>
          <a:effectLst>
            <a:outerShdw blurRad="28575" dist="9525" dir="4320000" algn="bl" rotWithShape="0">
              <a:srgbClr val="000000">
                <a:alpha val="38000"/>
              </a:srgbClr>
            </a:outerShdw>
          </a:effectLst>
        </p:spPr>
      </p:pic>
      <p:grpSp>
        <p:nvGrpSpPr>
          <p:cNvPr id="3652" name="Google Shape;3652;p191"/>
          <p:cNvGrpSpPr/>
          <p:nvPr/>
        </p:nvGrpSpPr>
        <p:grpSpPr>
          <a:xfrm>
            <a:off x="323839" y="1193602"/>
            <a:ext cx="2485987" cy="1908670"/>
            <a:chOff x="38215" y="1292085"/>
            <a:chExt cx="3296628" cy="2531056"/>
          </a:xfrm>
        </p:grpSpPr>
        <p:pic>
          <p:nvPicPr>
            <p:cNvPr id="3653" name="Google Shape;3653;p191" descr="A close up of a logo&#10;&#10;Description automatically generated"/>
            <p:cNvPicPr preferRelativeResize="0"/>
            <p:nvPr/>
          </p:nvPicPr>
          <p:blipFill rotWithShape="1">
            <a:blip r:embed="rId12">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654" name="Google Shape;3654;p191"/>
            <p:cNvGrpSpPr/>
            <p:nvPr/>
          </p:nvGrpSpPr>
          <p:grpSpPr>
            <a:xfrm>
              <a:off x="630034" y="2448774"/>
              <a:ext cx="991247" cy="1374367"/>
              <a:chOff x="1808150" y="2815725"/>
              <a:chExt cx="1421958" cy="1971550"/>
            </a:xfrm>
          </p:grpSpPr>
          <p:cxnSp>
            <p:nvCxnSpPr>
              <p:cNvPr id="3655" name="Google Shape;3655;p191"/>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656" name="Google Shape;3656;p191"/>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657" name="Google Shape;3657;p191"/>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58" name="Google Shape;3658;p191"/>
              <p:cNvGrpSpPr/>
              <p:nvPr/>
            </p:nvGrpSpPr>
            <p:grpSpPr>
              <a:xfrm>
                <a:off x="3008306" y="2815725"/>
                <a:ext cx="221801" cy="197998"/>
                <a:chOff x="1808150" y="3682375"/>
                <a:chExt cx="1163700" cy="1104900"/>
              </a:xfrm>
            </p:grpSpPr>
            <p:sp>
              <p:nvSpPr>
                <p:cNvPr id="3659" name="Google Shape;3659;p191"/>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60" name="Google Shape;3660;p191" descr="clipped result image"/>
                <p:cNvPicPr preferRelativeResize="0"/>
                <p:nvPr/>
              </p:nvPicPr>
              <p:blipFill rotWithShape="1">
                <a:blip r:embed="rId13">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661" name="Google Shape;3661;p191"/>
            <p:cNvPicPr preferRelativeResize="0"/>
            <p:nvPr/>
          </p:nvPicPr>
          <p:blipFill rotWithShape="1">
            <a:blip r:embed="rId14">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662" name="Google Shape;3662;p191" descr="clipped result image"/>
          <p:cNvPicPr preferRelativeResize="0"/>
          <p:nvPr/>
        </p:nvPicPr>
        <p:blipFill rotWithShape="1">
          <a:blip r:embed="rId11">
            <a:alphaModFix/>
          </a:blip>
          <a:srcRect/>
          <a:stretch/>
        </p:blipFill>
        <p:spPr>
          <a:xfrm>
            <a:off x="803919" y="2552179"/>
            <a:ext cx="541497" cy="543565"/>
          </a:xfrm>
          <a:prstGeom prst="rect">
            <a:avLst/>
          </a:prstGeom>
          <a:noFill/>
          <a:ln>
            <a:noFill/>
          </a:ln>
          <a:effectLst>
            <a:outerShdw blurRad="28575" dist="9525" dir="4320000" algn="bl" rotWithShape="0">
              <a:srgbClr val="000000">
                <a:alpha val="38000"/>
              </a:srgbClr>
            </a:outerShdw>
          </a:effectLst>
        </p:spPr>
      </p:pic>
      <p:sp>
        <p:nvSpPr>
          <p:cNvPr id="3663" name="Google Shape;3663;p191"/>
          <p:cNvSpPr txBox="1"/>
          <p:nvPr/>
        </p:nvSpPr>
        <p:spPr>
          <a:xfrm rot="989651">
            <a:off x="550293" y="1486013"/>
            <a:ext cx="1140118" cy="304216"/>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900" i="1"/>
              <a:t>River Stigmine</a:t>
            </a:r>
            <a:endParaRPr sz="1300" b="0" i="1" u="none" strike="noStrike" cap="none">
              <a:solidFill>
                <a:srgbClr val="000000"/>
              </a:solidFill>
              <a:latin typeface="Arial"/>
              <a:ea typeface="Arial"/>
              <a:cs typeface="Arial"/>
              <a:sym typeface="Arial"/>
            </a:endParaRPr>
          </a:p>
        </p:txBody>
      </p:sp>
      <p:grpSp>
        <p:nvGrpSpPr>
          <p:cNvPr id="3664" name="Google Shape;3664;p191"/>
          <p:cNvGrpSpPr/>
          <p:nvPr/>
        </p:nvGrpSpPr>
        <p:grpSpPr>
          <a:xfrm>
            <a:off x="6996921" y="801746"/>
            <a:ext cx="1873908" cy="1873907"/>
            <a:chOff x="1777294" y="3029215"/>
            <a:chExt cx="1080000" cy="1080000"/>
          </a:xfrm>
        </p:grpSpPr>
        <p:grpSp>
          <p:nvGrpSpPr>
            <p:cNvPr id="3665" name="Google Shape;3665;p191"/>
            <p:cNvGrpSpPr/>
            <p:nvPr/>
          </p:nvGrpSpPr>
          <p:grpSpPr>
            <a:xfrm>
              <a:off x="1858248" y="3246770"/>
              <a:ext cx="930005" cy="717882"/>
              <a:chOff x="2486025" y="1275423"/>
              <a:chExt cx="4759492" cy="4185899"/>
            </a:xfrm>
          </p:grpSpPr>
          <p:grpSp>
            <p:nvGrpSpPr>
              <p:cNvPr id="3666" name="Google Shape;3666;p191"/>
              <p:cNvGrpSpPr/>
              <p:nvPr/>
            </p:nvGrpSpPr>
            <p:grpSpPr>
              <a:xfrm>
                <a:off x="2486025" y="1275423"/>
                <a:ext cx="4759492" cy="4185899"/>
                <a:chOff x="828675" y="751548"/>
                <a:chExt cx="4759492" cy="4185899"/>
              </a:xfrm>
            </p:grpSpPr>
            <p:grpSp>
              <p:nvGrpSpPr>
                <p:cNvPr id="3667" name="Google Shape;3667;p191"/>
                <p:cNvGrpSpPr/>
                <p:nvPr/>
              </p:nvGrpSpPr>
              <p:grpSpPr>
                <a:xfrm>
                  <a:off x="828675" y="751548"/>
                  <a:ext cx="4548525" cy="4185899"/>
                  <a:chOff x="828675" y="751548"/>
                  <a:chExt cx="4548525" cy="4185899"/>
                </a:xfrm>
              </p:grpSpPr>
              <p:pic>
                <p:nvPicPr>
                  <p:cNvPr id="3668" name="Google Shape;3668;p191"/>
                  <p:cNvPicPr preferRelativeResize="0"/>
                  <p:nvPr/>
                </p:nvPicPr>
                <p:blipFill rotWithShape="1">
                  <a:blip r:embed="rId15">
                    <a:alphaModFix/>
                  </a:blip>
                  <a:srcRect/>
                  <a:stretch/>
                </p:blipFill>
                <p:spPr>
                  <a:xfrm>
                    <a:off x="828675" y="751548"/>
                    <a:ext cx="4548525" cy="4185899"/>
                  </a:xfrm>
                  <a:prstGeom prst="rect">
                    <a:avLst/>
                  </a:prstGeom>
                  <a:noFill/>
                  <a:ln>
                    <a:noFill/>
                  </a:ln>
                </p:spPr>
              </p:pic>
              <p:grpSp>
                <p:nvGrpSpPr>
                  <p:cNvPr id="3669" name="Google Shape;3669;p191"/>
                  <p:cNvGrpSpPr/>
                  <p:nvPr/>
                </p:nvGrpSpPr>
                <p:grpSpPr>
                  <a:xfrm>
                    <a:off x="5003420" y="3715570"/>
                    <a:ext cx="324000" cy="760527"/>
                    <a:chOff x="5632070" y="3725095"/>
                    <a:chExt cx="324000" cy="760527"/>
                  </a:xfrm>
                </p:grpSpPr>
                <p:sp>
                  <p:nvSpPr>
                    <p:cNvPr id="3670" name="Google Shape;3670;p191"/>
                    <p:cNvSpPr/>
                    <p:nvPr/>
                  </p:nvSpPr>
                  <p:spPr>
                    <a:xfrm rot="10795172" flipH="1">
                      <a:off x="5638760" y="3937371"/>
                      <a:ext cx="213600" cy="548101"/>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1" name="Google Shape;3671;p191"/>
                    <p:cNvSpPr/>
                    <p:nvPr/>
                  </p:nvSpPr>
                  <p:spPr>
                    <a:xfrm rot="5394032" flipH="1">
                      <a:off x="5707670" y="3649945"/>
                      <a:ext cx="172800" cy="323701"/>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3672" name="Google Shape;3672;p191"/>
                <p:cNvPicPr preferRelativeResize="0"/>
                <p:nvPr/>
              </p:nvPicPr>
              <p:blipFill rotWithShape="1">
                <a:blip r:embed="rId16">
                  <a:alphaModFix/>
                </a:blip>
                <a:srcRect/>
                <a:stretch/>
              </p:blipFill>
              <p:spPr>
                <a:xfrm>
                  <a:off x="4727800" y="2767071"/>
                  <a:ext cx="860367" cy="658800"/>
                </a:xfrm>
                <a:prstGeom prst="rect">
                  <a:avLst/>
                </a:prstGeom>
                <a:noFill/>
                <a:ln>
                  <a:noFill/>
                </a:ln>
              </p:spPr>
            </p:pic>
          </p:grpSp>
          <p:pic>
            <p:nvPicPr>
              <p:cNvPr id="3673" name="Google Shape;3673;p191"/>
              <p:cNvPicPr preferRelativeResize="0"/>
              <p:nvPr/>
            </p:nvPicPr>
            <p:blipFill rotWithShape="1">
              <a:blip r:embed="rId17">
                <a:alphaModFix/>
              </a:blip>
              <a:srcRect/>
              <a:stretch/>
            </p:blipFill>
            <p:spPr>
              <a:xfrm rot="-439539" flipH="1">
                <a:off x="3230075" y="2045935"/>
                <a:ext cx="747475" cy="1105413"/>
              </a:xfrm>
              <a:prstGeom prst="rect">
                <a:avLst/>
              </a:prstGeom>
              <a:noFill/>
              <a:ln>
                <a:noFill/>
              </a:ln>
            </p:spPr>
          </p:pic>
        </p:grpSp>
        <p:pic>
          <p:nvPicPr>
            <p:cNvPr id="3674" name="Google Shape;3674;p191" descr="Resultado de imagen para bubble png"/>
            <p:cNvPicPr preferRelativeResize="0"/>
            <p:nvPr/>
          </p:nvPicPr>
          <p:blipFill rotWithShape="1">
            <a:blip r:embed="rId18">
              <a:alphaModFix amt="76000"/>
            </a:blip>
            <a:srcRect/>
            <a:stretch/>
          </p:blipFill>
          <p:spPr>
            <a:xfrm>
              <a:off x="1777294" y="3029215"/>
              <a:ext cx="1080000" cy="1080000"/>
            </a:xfrm>
            <a:prstGeom prst="rect">
              <a:avLst/>
            </a:prstGeom>
            <a:noFill/>
            <a:ln>
              <a:noFill/>
            </a:ln>
          </p:spPr>
        </p:pic>
      </p:grpSp>
      <p:sp>
        <p:nvSpPr>
          <p:cNvPr id="3675" name="Google Shape;3675;p191"/>
          <p:cNvSpPr/>
          <p:nvPr/>
        </p:nvSpPr>
        <p:spPr>
          <a:xfrm>
            <a:off x="6879757" y="520250"/>
            <a:ext cx="2108400" cy="3413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3679"/>
        <p:cNvGrpSpPr/>
        <p:nvPr/>
      </p:nvGrpSpPr>
      <p:grpSpPr>
        <a:xfrm>
          <a:off x="0" y="0"/>
          <a:ext cx="0" cy="0"/>
          <a:chOff x="0" y="0"/>
          <a:chExt cx="0" cy="0"/>
        </a:xfrm>
      </p:grpSpPr>
      <p:sp>
        <p:nvSpPr>
          <p:cNvPr id="3680" name="Google Shape;3680;p192"/>
          <p:cNvSpPr txBox="1"/>
          <p:nvPr/>
        </p:nvSpPr>
        <p:spPr>
          <a:xfrm>
            <a:off x="3124350" y="190325"/>
            <a:ext cx="33378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 the same side effects and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pharmaco</a:t>
            </a:r>
            <a:r>
              <a:rPr lang="en" u="sng">
                <a:solidFill>
                  <a:schemeClr val="dk1"/>
                </a:solidFill>
              </a:rPr>
              <a:t>dynamic</a:t>
            </a:r>
            <a:r>
              <a:rPr lang="en">
                <a:solidFill>
                  <a:schemeClr val="dk1"/>
                </a:solidFill>
              </a:rPr>
              <a:t> interactions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as donepezil</a:t>
            </a: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second-line (to donepezil)</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not necessarily more effective than donepezil, but rivastigmine inhibits two types of cholinesterases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Consider switching to the rivastigmine patch if cognitive decline continues past 6 to 9 months on donepezil.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PO formulation has excessive GI side effects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3681" name="Google Shape;3681;p192"/>
          <p:cNvSpPr txBox="1"/>
          <p:nvPr/>
        </p:nvSpPr>
        <p:spPr>
          <a:xfrm>
            <a:off x="323850" y="190325"/>
            <a:ext cx="1830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Rivastigmine (EXELON)</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3682" name="Google Shape;3682;p192"/>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3683" name="Google Shape;3683;p192"/>
          <p:cNvSpPr txBox="1"/>
          <p:nvPr/>
        </p:nvSpPr>
        <p:spPr>
          <a:xfrm>
            <a:off x="6879674" y="2823300"/>
            <a:ext cx="21084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a:t>minimal clinically relevant kinetic interactions</a:t>
            </a:r>
            <a:endParaRPr/>
          </a:p>
          <a:p>
            <a:pPr marL="0" marR="0" lvl="0" indent="0" algn="ctr" rtl="0">
              <a:lnSpc>
                <a:spcPct val="100000"/>
              </a:lnSpc>
              <a:spcBef>
                <a:spcPts val="0"/>
              </a:spcBef>
              <a:spcAft>
                <a:spcPts val="0"/>
              </a:spcAft>
              <a:buClr>
                <a:srgbClr val="000000"/>
              </a:buClr>
              <a:buSzPts val="800"/>
              <a:buFont typeface="Arial"/>
              <a:buNone/>
            </a:pPr>
            <a:r>
              <a:rPr lang="en">
                <a:solidFill>
                  <a:schemeClr val="dk1"/>
                </a:solidFill>
              </a:rPr>
              <a:t>– “in a bubble”</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p:txBody>
      </p:sp>
      <p:grpSp>
        <p:nvGrpSpPr>
          <p:cNvPr id="3684" name="Google Shape;3684;p192"/>
          <p:cNvGrpSpPr/>
          <p:nvPr/>
        </p:nvGrpSpPr>
        <p:grpSpPr>
          <a:xfrm>
            <a:off x="3455187" y="999254"/>
            <a:ext cx="2175009" cy="432641"/>
            <a:chOff x="4892286" y="977880"/>
            <a:chExt cx="5554159" cy="1104803"/>
          </a:xfrm>
        </p:grpSpPr>
        <p:grpSp>
          <p:nvGrpSpPr>
            <p:cNvPr id="3685" name="Google Shape;3685;p192"/>
            <p:cNvGrpSpPr/>
            <p:nvPr/>
          </p:nvGrpSpPr>
          <p:grpSpPr>
            <a:xfrm>
              <a:off x="4892286" y="1152953"/>
              <a:ext cx="5554159" cy="929730"/>
              <a:chOff x="4445344" y="1292236"/>
              <a:chExt cx="5554159" cy="929730"/>
            </a:xfrm>
          </p:grpSpPr>
          <p:pic>
            <p:nvPicPr>
              <p:cNvPr id="3686" name="Google Shape;3686;p192"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3687" name="Google Shape;3687;p192"/>
              <p:cNvGrpSpPr/>
              <p:nvPr/>
            </p:nvGrpSpPr>
            <p:grpSpPr>
              <a:xfrm>
                <a:off x="7066087" y="1309939"/>
                <a:ext cx="2635379" cy="909730"/>
                <a:chOff x="6598810" y="1342565"/>
                <a:chExt cx="2635379" cy="909730"/>
              </a:xfrm>
            </p:grpSpPr>
            <p:pic>
              <p:nvPicPr>
                <p:cNvPr id="3688" name="Google Shape;3688;p192"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3689" name="Google Shape;3689;p192"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3690" name="Google Shape;3690;p192"/>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3691" name="Google Shape;3691;p192"/>
            <p:cNvGrpSpPr/>
            <p:nvPr/>
          </p:nvGrpSpPr>
          <p:grpSpPr>
            <a:xfrm>
              <a:off x="5175092" y="977880"/>
              <a:ext cx="4765253" cy="377745"/>
              <a:chOff x="5175092" y="977880"/>
              <a:chExt cx="4765253" cy="377745"/>
            </a:xfrm>
          </p:grpSpPr>
          <p:pic>
            <p:nvPicPr>
              <p:cNvPr id="3692" name="Google Shape;3692;p192"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3693" name="Google Shape;3693;p192"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3694" name="Google Shape;3694;p192"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3695" name="Google Shape;3695;p192"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3696" name="Google Shape;3696;p192"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3697" name="Google Shape;3697;p192"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sp>
        <p:nvSpPr>
          <p:cNvPr id="3698" name="Google Shape;3698;p192"/>
          <p:cNvSpPr txBox="1"/>
          <p:nvPr/>
        </p:nvSpPr>
        <p:spPr>
          <a:xfrm>
            <a:off x="1521749" y="3553325"/>
            <a:ext cx="9879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u="sng">
                <a:solidFill>
                  <a:schemeClr val="dk1"/>
                </a:solidFill>
              </a:rPr>
              <a:t>4.6</a:t>
            </a:r>
            <a:r>
              <a:rPr lang="en" sz="1600">
                <a:solidFill>
                  <a:schemeClr val="dk1"/>
                </a:solidFill>
              </a:rPr>
              <a:t> </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600">
                <a:solidFill>
                  <a:schemeClr val="dk1"/>
                </a:solidFill>
              </a:rPr>
              <a:t>13.3</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solidFill>
                  <a:schemeClr val="dk1"/>
                </a:solidFill>
              </a:rPr>
              <a:t>mg patch</a:t>
            </a:r>
            <a:endParaRPr sz="1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solidFill>
                <a:schemeClr val="dk1"/>
              </a:solidFill>
            </a:endParaRPr>
          </a:p>
        </p:txBody>
      </p:sp>
      <p:pic>
        <p:nvPicPr>
          <p:cNvPr id="3699" name="Google Shape;3699;p192" descr="clipped result image"/>
          <p:cNvPicPr preferRelativeResize="0"/>
          <p:nvPr/>
        </p:nvPicPr>
        <p:blipFill rotWithShape="1">
          <a:blip r:embed="rId11">
            <a:alphaModFix/>
          </a:blip>
          <a:srcRect/>
          <a:stretch/>
        </p:blipFill>
        <p:spPr>
          <a:xfrm>
            <a:off x="467422" y="3516025"/>
            <a:ext cx="928845" cy="932400"/>
          </a:xfrm>
          <a:prstGeom prst="rect">
            <a:avLst/>
          </a:prstGeom>
          <a:noFill/>
          <a:ln>
            <a:noFill/>
          </a:ln>
          <a:effectLst>
            <a:outerShdw blurRad="28575" dist="9525" dir="4320000" algn="bl" rotWithShape="0">
              <a:srgbClr val="000000">
                <a:alpha val="38000"/>
              </a:srgbClr>
            </a:outerShdw>
          </a:effectLst>
        </p:spPr>
      </p:pic>
      <p:grpSp>
        <p:nvGrpSpPr>
          <p:cNvPr id="3700" name="Google Shape;3700;p192"/>
          <p:cNvGrpSpPr/>
          <p:nvPr/>
        </p:nvGrpSpPr>
        <p:grpSpPr>
          <a:xfrm>
            <a:off x="323839" y="1193602"/>
            <a:ext cx="2485987" cy="1908670"/>
            <a:chOff x="38215" y="1292085"/>
            <a:chExt cx="3296628" cy="2531056"/>
          </a:xfrm>
        </p:grpSpPr>
        <p:pic>
          <p:nvPicPr>
            <p:cNvPr id="3701" name="Google Shape;3701;p192" descr="A close up of a logo&#10;&#10;Description automatically generated"/>
            <p:cNvPicPr preferRelativeResize="0"/>
            <p:nvPr/>
          </p:nvPicPr>
          <p:blipFill rotWithShape="1">
            <a:blip r:embed="rId12">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702" name="Google Shape;3702;p192"/>
            <p:cNvGrpSpPr/>
            <p:nvPr/>
          </p:nvGrpSpPr>
          <p:grpSpPr>
            <a:xfrm>
              <a:off x="630034" y="2448774"/>
              <a:ext cx="991247" cy="1374367"/>
              <a:chOff x="1808150" y="2815725"/>
              <a:chExt cx="1421958" cy="1971550"/>
            </a:xfrm>
          </p:grpSpPr>
          <p:cxnSp>
            <p:nvCxnSpPr>
              <p:cNvPr id="3703" name="Google Shape;3703;p192"/>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704" name="Google Shape;3704;p192"/>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705" name="Google Shape;3705;p192"/>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06" name="Google Shape;3706;p192"/>
              <p:cNvGrpSpPr/>
              <p:nvPr/>
            </p:nvGrpSpPr>
            <p:grpSpPr>
              <a:xfrm>
                <a:off x="3008306" y="2815725"/>
                <a:ext cx="221801" cy="197998"/>
                <a:chOff x="1808150" y="3682375"/>
                <a:chExt cx="1163700" cy="1104900"/>
              </a:xfrm>
            </p:grpSpPr>
            <p:sp>
              <p:nvSpPr>
                <p:cNvPr id="3707" name="Google Shape;3707;p192"/>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08" name="Google Shape;3708;p192" descr="clipped result image"/>
                <p:cNvPicPr preferRelativeResize="0"/>
                <p:nvPr/>
              </p:nvPicPr>
              <p:blipFill rotWithShape="1">
                <a:blip r:embed="rId13">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709" name="Google Shape;3709;p192"/>
            <p:cNvPicPr preferRelativeResize="0"/>
            <p:nvPr/>
          </p:nvPicPr>
          <p:blipFill rotWithShape="1">
            <a:blip r:embed="rId14">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710" name="Google Shape;3710;p192" descr="clipped result image"/>
          <p:cNvPicPr preferRelativeResize="0"/>
          <p:nvPr/>
        </p:nvPicPr>
        <p:blipFill rotWithShape="1">
          <a:blip r:embed="rId11">
            <a:alphaModFix/>
          </a:blip>
          <a:srcRect/>
          <a:stretch/>
        </p:blipFill>
        <p:spPr>
          <a:xfrm>
            <a:off x="803919" y="2552179"/>
            <a:ext cx="541497" cy="543565"/>
          </a:xfrm>
          <a:prstGeom prst="rect">
            <a:avLst/>
          </a:prstGeom>
          <a:noFill/>
          <a:ln>
            <a:noFill/>
          </a:ln>
          <a:effectLst>
            <a:outerShdw blurRad="28575" dist="9525" dir="4320000" algn="bl" rotWithShape="0">
              <a:srgbClr val="000000">
                <a:alpha val="38000"/>
              </a:srgbClr>
            </a:outerShdw>
          </a:effectLst>
        </p:spPr>
      </p:pic>
      <p:sp>
        <p:nvSpPr>
          <p:cNvPr id="3711" name="Google Shape;3711;p192"/>
          <p:cNvSpPr txBox="1"/>
          <p:nvPr/>
        </p:nvSpPr>
        <p:spPr>
          <a:xfrm rot="989651">
            <a:off x="550293" y="1486013"/>
            <a:ext cx="1140118" cy="304216"/>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900" i="1"/>
              <a:t>River Stigmine</a:t>
            </a:r>
            <a:endParaRPr sz="1300" b="0" i="1" u="none" strike="noStrike" cap="none">
              <a:solidFill>
                <a:srgbClr val="000000"/>
              </a:solidFill>
              <a:latin typeface="Arial"/>
              <a:ea typeface="Arial"/>
              <a:cs typeface="Arial"/>
              <a:sym typeface="Arial"/>
            </a:endParaRPr>
          </a:p>
        </p:txBody>
      </p:sp>
      <p:grpSp>
        <p:nvGrpSpPr>
          <p:cNvPr id="3712" name="Google Shape;3712;p192"/>
          <p:cNvGrpSpPr/>
          <p:nvPr/>
        </p:nvGrpSpPr>
        <p:grpSpPr>
          <a:xfrm>
            <a:off x="6996921" y="801746"/>
            <a:ext cx="1873908" cy="1873907"/>
            <a:chOff x="1777294" y="3029215"/>
            <a:chExt cx="1080000" cy="1080000"/>
          </a:xfrm>
        </p:grpSpPr>
        <p:grpSp>
          <p:nvGrpSpPr>
            <p:cNvPr id="3713" name="Google Shape;3713;p192"/>
            <p:cNvGrpSpPr/>
            <p:nvPr/>
          </p:nvGrpSpPr>
          <p:grpSpPr>
            <a:xfrm>
              <a:off x="1858248" y="3246770"/>
              <a:ext cx="930005" cy="717882"/>
              <a:chOff x="2486025" y="1275423"/>
              <a:chExt cx="4759492" cy="4185899"/>
            </a:xfrm>
          </p:grpSpPr>
          <p:grpSp>
            <p:nvGrpSpPr>
              <p:cNvPr id="3714" name="Google Shape;3714;p192"/>
              <p:cNvGrpSpPr/>
              <p:nvPr/>
            </p:nvGrpSpPr>
            <p:grpSpPr>
              <a:xfrm>
                <a:off x="2486025" y="1275423"/>
                <a:ext cx="4759492" cy="4185899"/>
                <a:chOff x="828675" y="751548"/>
                <a:chExt cx="4759492" cy="4185899"/>
              </a:xfrm>
            </p:grpSpPr>
            <p:grpSp>
              <p:nvGrpSpPr>
                <p:cNvPr id="3715" name="Google Shape;3715;p192"/>
                <p:cNvGrpSpPr/>
                <p:nvPr/>
              </p:nvGrpSpPr>
              <p:grpSpPr>
                <a:xfrm>
                  <a:off x="828675" y="751548"/>
                  <a:ext cx="4548525" cy="4185899"/>
                  <a:chOff x="828675" y="751548"/>
                  <a:chExt cx="4548525" cy="4185899"/>
                </a:xfrm>
              </p:grpSpPr>
              <p:pic>
                <p:nvPicPr>
                  <p:cNvPr id="3716" name="Google Shape;3716;p192"/>
                  <p:cNvPicPr preferRelativeResize="0"/>
                  <p:nvPr/>
                </p:nvPicPr>
                <p:blipFill rotWithShape="1">
                  <a:blip r:embed="rId15">
                    <a:alphaModFix/>
                  </a:blip>
                  <a:srcRect/>
                  <a:stretch/>
                </p:blipFill>
                <p:spPr>
                  <a:xfrm>
                    <a:off x="828675" y="751548"/>
                    <a:ext cx="4548525" cy="4185899"/>
                  </a:xfrm>
                  <a:prstGeom prst="rect">
                    <a:avLst/>
                  </a:prstGeom>
                  <a:noFill/>
                  <a:ln>
                    <a:noFill/>
                  </a:ln>
                </p:spPr>
              </p:pic>
              <p:grpSp>
                <p:nvGrpSpPr>
                  <p:cNvPr id="3717" name="Google Shape;3717;p192"/>
                  <p:cNvGrpSpPr/>
                  <p:nvPr/>
                </p:nvGrpSpPr>
                <p:grpSpPr>
                  <a:xfrm>
                    <a:off x="5003420" y="3715570"/>
                    <a:ext cx="324000" cy="760527"/>
                    <a:chOff x="5632070" y="3725095"/>
                    <a:chExt cx="324000" cy="760527"/>
                  </a:xfrm>
                </p:grpSpPr>
                <p:sp>
                  <p:nvSpPr>
                    <p:cNvPr id="3718" name="Google Shape;3718;p192"/>
                    <p:cNvSpPr/>
                    <p:nvPr/>
                  </p:nvSpPr>
                  <p:spPr>
                    <a:xfrm rot="10795172" flipH="1">
                      <a:off x="5638760" y="3937371"/>
                      <a:ext cx="213600" cy="548101"/>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9" name="Google Shape;3719;p192"/>
                    <p:cNvSpPr/>
                    <p:nvPr/>
                  </p:nvSpPr>
                  <p:spPr>
                    <a:xfrm rot="5394032" flipH="1">
                      <a:off x="5707670" y="3649945"/>
                      <a:ext cx="172800" cy="323701"/>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3720" name="Google Shape;3720;p192"/>
                <p:cNvPicPr preferRelativeResize="0"/>
                <p:nvPr/>
              </p:nvPicPr>
              <p:blipFill rotWithShape="1">
                <a:blip r:embed="rId16">
                  <a:alphaModFix/>
                </a:blip>
                <a:srcRect/>
                <a:stretch/>
              </p:blipFill>
              <p:spPr>
                <a:xfrm>
                  <a:off x="4727800" y="2767071"/>
                  <a:ext cx="860367" cy="658800"/>
                </a:xfrm>
                <a:prstGeom prst="rect">
                  <a:avLst/>
                </a:prstGeom>
                <a:noFill/>
                <a:ln>
                  <a:noFill/>
                </a:ln>
              </p:spPr>
            </p:pic>
          </p:grpSp>
          <p:pic>
            <p:nvPicPr>
              <p:cNvPr id="3721" name="Google Shape;3721;p192"/>
              <p:cNvPicPr preferRelativeResize="0"/>
              <p:nvPr/>
            </p:nvPicPr>
            <p:blipFill rotWithShape="1">
              <a:blip r:embed="rId17">
                <a:alphaModFix/>
              </a:blip>
              <a:srcRect/>
              <a:stretch/>
            </p:blipFill>
            <p:spPr>
              <a:xfrm rot="-439539" flipH="1">
                <a:off x="3230075" y="2045935"/>
                <a:ext cx="747475" cy="1105413"/>
              </a:xfrm>
              <a:prstGeom prst="rect">
                <a:avLst/>
              </a:prstGeom>
              <a:noFill/>
              <a:ln>
                <a:noFill/>
              </a:ln>
            </p:spPr>
          </p:pic>
        </p:grpSp>
        <p:pic>
          <p:nvPicPr>
            <p:cNvPr id="3722" name="Google Shape;3722;p192" descr="Resultado de imagen para bubble png"/>
            <p:cNvPicPr preferRelativeResize="0"/>
            <p:nvPr/>
          </p:nvPicPr>
          <p:blipFill rotWithShape="1">
            <a:blip r:embed="rId18">
              <a:alphaModFix amt="76000"/>
            </a:blip>
            <a:srcRect/>
            <a:stretch/>
          </p:blipFill>
          <p:spPr>
            <a:xfrm>
              <a:off x="1777294" y="3029215"/>
              <a:ext cx="1080000" cy="1080000"/>
            </a:xfrm>
            <a:prstGeom prst="rect">
              <a:avLst/>
            </a:prstGeom>
            <a:noFill/>
            <a:ln>
              <a:noFill/>
            </a:ln>
          </p:spPr>
        </p:pic>
      </p:grpSp>
      <p:sp>
        <p:nvSpPr>
          <p:cNvPr id="3723" name="Google Shape;3723;p192"/>
          <p:cNvSpPr/>
          <p:nvPr/>
        </p:nvSpPr>
        <p:spPr>
          <a:xfrm>
            <a:off x="6879757" y="520250"/>
            <a:ext cx="2108400" cy="3413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3727"/>
        <p:cNvGrpSpPr/>
        <p:nvPr/>
      </p:nvGrpSpPr>
      <p:grpSpPr>
        <a:xfrm>
          <a:off x="0" y="0"/>
          <a:ext cx="0" cy="0"/>
          <a:chOff x="0" y="0"/>
          <a:chExt cx="0" cy="0"/>
        </a:xfrm>
      </p:grpSpPr>
      <p:sp>
        <p:nvSpPr>
          <p:cNvPr id="3728" name="Google Shape;3728;p193"/>
          <p:cNvSpPr txBox="1"/>
          <p:nvPr/>
        </p:nvSpPr>
        <p:spPr>
          <a:xfrm>
            <a:off x="3124350" y="190325"/>
            <a:ext cx="33378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 the same side effects and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pharmaco</a:t>
            </a:r>
            <a:r>
              <a:rPr lang="en" u="sng">
                <a:solidFill>
                  <a:schemeClr val="dk1"/>
                </a:solidFill>
              </a:rPr>
              <a:t>dynamic</a:t>
            </a:r>
            <a:r>
              <a:rPr lang="en">
                <a:solidFill>
                  <a:schemeClr val="dk1"/>
                </a:solidFill>
              </a:rPr>
              <a:t> interactions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as donepezil</a:t>
            </a: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second-line (to donepezil)</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not necessarily more effective than donepezil, but rivastigmine inhibits two types of cholinesterases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Consider switching to the rivastigmine patch if cognitive decline continues past 6 to 9 months on donepezil.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PO formulation has excessive GI side effects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Patch is replaced daily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3729" name="Google Shape;3729;p193"/>
          <p:cNvSpPr txBox="1"/>
          <p:nvPr/>
        </p:nvSpPr>
        <p:spPr>
          <a:xfrm>
            <a:off x="323850" y="190325"/>
            <a:ext cx="1830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Rivastigmine (EXELON)</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3730" name="Google Shape;3730;p193"/>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3731" name="Google Shape;3731;p193"/>
          <p:cNvSpPr txBox="1"/>
          <p:nvPr/>
        </p:nvSpPr>
        <p:spPr>
          <a:xfrm>
            <a:off x="6879674" y="2823300"/>
            <a:ext cx="21084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a:t>minimal clinically relevant kinetic interactions</a:t>
            </a:r>
            <a:endParaRPr/>
          </a:p>
          <a:p>
            <a:pPr marL="0" marR="0" lvl="0" indent="0" algn="ctr" rtl="0">
              <a:lnSpc>
                <a:spcPct val="100000"/>
              </a:lnSpc>
              <a:spcBef>
                <a:spcPts val="0"/>
              </a:spcBef>
              <a:spcAft>
                <a:spcPts val="0"/>
              </a:spcAft>
              <a:buClr>
                <a:srgbClr val="000000"/>
              </a:buClr>
              <a:buSzPts val="800"/>
              <a:buFont typeface="Arial"/>
              <a:buNone/>
            </a:pPr>
            <a:r>
              <a:rPr lang="en">
                <a:solidFill>
                  <a:schemeClr val="dk1"/>
                </a:solidFill>
              </a:rPr>
              <a:t>– “in a bubble”</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p:txBody>
      </p:sp>
      <p:grpSp>
        <p:nvGrpSpPr>
          <p:cNvPr id="3732" name="Google Shape;3732;p193"/>
          <p:cNvGrpSpPr/>
          <p:nvPr/>
        </p:nvGrpSpPr>
        <p:grpSpPr>
          <a:xfrm>
            <a:off x="3455187" y="999254"/>
            <a:ext cx="2175009" cy="432641"/>
            <a:chOff x="4892286" y="977880"/>
            <a:chExt cx="5554159" cy="1104803"/>
          </a:xfrm>
        </p:grpSpPr>
        <p:grpSp>
          <p:nvGrpSpPr>
            <p:cNvPr id="3733" name="Google Shape;3733;p193"/>
            <p:cNvGrpSpPr/>
            <p:nvPr/>
          </p:nvGrpSpPr>
          <p:grpSpPr>
            <a:xfrm>
              <a:off x="4892286" y="1152953"/>
              <a:ext cx="5554159" cy="929730"/>
              <a:chOff x="4445344" y="1292236"/>
              <a:chExt cx="5554159" cy="929730"/>
            </a:xfrm>
          </p:grpSpPr>
          <p:pic>
            <p:nvPicPr>
              <p:cNvPr id="3734" name="Google Shape;3734;p193"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3735" name="Google Shape;3735;p193"/>
              <p:cNvGrpSpPr/>
              <p:nvPr/>
            </p:nvGrpSpPr>
            <p:grpSpPr>
              <a:xfrm>
                <a:off x="7066087" y="1309939"/>
                <a:ext cx="2635379" cy="909730"/>
                <a:chOff x="6598810" y="1342565"/>
                <a:chExt cx="2635379" cy="909730"/>
              </a:xfrm>
            </p:grpSpPr>
            <p:pic>
              <p:nvPicPr>
                <p:cNvPr id="3736" name="Google Shape;3736;p193"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3737" name="Google Shape;3737;p193"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3738" name="Google Shape;3738;p193"/>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3739" name="Google Shape;3739;p193"/>
            <p:cNvGrpSpPr/>
            <p:nvPr/>
          </p:nvGrpSpPr>
          <p:grpSpPr>
            <a:xfrm>
              <a:off x="5175092" y="977880"/>
              <a:ext cx="4765253" cy="377745"/>
              <a:chOff x="5175092" y="977880"/>
              <a:chExt cx="4765253" cy="377745"/>
            </a:xfrm>
          </p:grpSpPr>
          <p:pic>
            <p:nvPicPr>
              <p:cNvPr id="3740" name="Google Shape;3740;p193"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3741" name="Google Shape;3741;p193"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3742" name="Google Shape;3742;p193"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3743" name="Google Shape;3743;p193"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3744" name="Google Shape;3744;p193"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3745" name="Google Shape;3745;p193"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sp>
        <p:nvSpPr>
          <p:cNvPr id="3746" name="Google Shape;3746;p193"/>
          <p:cNvSpPr txBox="1"/>
          <p:nvPr/>
        </p:nvSpPr>
        <p:spPr>
          <a:xfrm>
            <a:off x="1521749" y="3553325"/>
            <a:ext cx="9879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u="sng">
                <a:solidFill>
                  <a:schemeClr val="dk1"/>
                </a:solidFill>
              </a:rPr>
              <a:t>4.6</a:t>
            </a:r>
            <a:r>
              <a:rPr lang="en" sz="1600">
                <a:solidFill>
                  <a:schemeClr val="dk1"/>
                </a:solidFill>
              </a:rPr>
              <a:t> </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600">
                <a:solidFill>
                  <a:schemeClr val="dk1"/>
                </a:solidFill>
              </a:rPr>
              <a:t>13.3</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solidFill>
                  <a:schemeClr val="dk1"/>
                </a:solidFill>
              </a:rPr>
              <a:t>mg patch</a:t>
            </a:r>
            <a:endParaRPr sz="1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solidFill>
                <a:schemeClr val="dk1"/>
              </a:solidFill>
            </a:endParaRPr>
          </a:p>
        </p:txBody>
      </p:sp>
      <p:pic>
        <p:nvPicPr>
          <p:cNvPr id="3747" name="Google Shape;3747;p193" descr="clipped result image"/>
          <p:cNvPicPr preferRelativeResize="0"/>
          <p:nvPr/>
        </p:nvPicPr>
        <p:blipFill rotWithShape="1">
          <a:blip r:embed="rId11">
            <a:alphaModFix/>
          </a:blip>
          <a:srcRect/>
          <a:stretch/>
        </p:blipFill>
        <p:spPr>
          <a:xfrm>
            <a:off x="467422" y="3516025"/>
            <a:ext cx="928845" cy="932400"/>
          </a:xfrm>
          <a:prstGeom prst="rect">
            <a:avLst/>
          </a:prstGeom>
          <a:noFill/>
          <a:ln>
            <a:noFill/>
          </a:ln>
          <a:effectLst>
            <a:outerShdw blurRad="28575" dist="9525" dir="4320000" algn="bl" rotWithShape="0">
              <a:srgbClr val="000000">
                <a:alpha val="38000"/>
              </a:srgbClr>
            </a:outerShdw>
          </a:effectLst>
        </p:spPr>
      </p:pic>
      <p:grpSp>
        <p:nvGrpSpPr>
          <p:cNvPr id="3748" name="Google Shape;3748;p193"/>
          <p:cNvGrpSpPr/>
          <p:nvPr/>
        </p:nvGrpSpPr>
        <p:grpSpPr>
          <a:xfrm>
            <a:off x="323839" y="1193602"/>
            <a:ext cx="2485987" cy="1908670"/>
            <a:chOff x="38215" y="1292085"/>
            <a:chExt cx="3296628" cy="2531056"/>
          </a:xfrm>
        </p:grpSpPr>
        <p:pic>
          <p:nvPicPr>
            <p:cNvPr id="3749" name="Google Shape;3749;p193" descr="A close up of a logo&#10;&#10;Description automatically generated"/>
            <p:cNvPicPr preferRelativeResize="0"/>
            <p:nvPr/>
          </p:nvPicPr>
          <p:blipFill rotWithShape="1">
            <a:blip r:embed="rId12">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750" name="Google Shape;3750;p193"/>
            <p:cNvGrpSpPr/>
            <p:nvPr/>
          </p:nvGrpSpPr>
          <p:grpSpPr>
            <a:xfrm>
              <a:off x="630034" y="2448774"/>
              <a:ext cx="991247" cy="1374367"/>
              <a:chOff x="1808150" y="2815725"/>
              <a:chExt cx="1421958" cy="1971550"/>
            </a:xfrm>
          </p:grpSpPr>
          <p:cxnSp>
            <p:nvCxnSpPr>
              <p:cNvPr id="3751" name="Google Shape;3751;p193"/>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752" name="Google Shape;3752;p193"/>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753" name="Google Shape;3753;p193"/>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54" name="Google Shape;3754;p193"/>
              <p:cNvGrpSpPr/>
              <p:nvPr/>
            </p:nvGrpSpPr>
            <p:grpSpPr>
              <a:xfrm>
                <a:off x="3008306" y="2815725"/>
                <a:ext cx="221801" cy="197998"/>
                <a:chOff x="1808150" y="3682375"/>
                <a:chExt cx="1163700" cy="1104900"/>
              </a:xfrm>
            </p:grpSpPr>
            <p:sp>
              <p:nvSpPr>
                <p:cNvPr id="3755" name="Google Shape;3755;p193"/>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56" name="Google Shape;3756;p193" descr="clipped result image"/>
                <p:cNvPicPr preferRelativeResize="0"/>
                <p:nvPr/>
              </p:nvPicPr>
              <p:blipFill rotWithShape="1">
                <a:blip r:embed="rId13">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757" name="Google Shape;3757;p193"/>
            <p:cNvPicPr preferRelativeResize="0"/>
            <p:nvPr/>
          </p:nvPicPr>
          <p:blipFill rotWithShape="1">
            <a:blip r:embed="rId14">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758" name="Google Shape;3758;p193" descr="clipped result image"/>
          <p:cNvPicPr preferRelativeResize="0"/>
          <p:nvPr/>
        </p:nvPicPr>
        <p:blipFill rotWithShape="1">
          <a:blip r:embed="rId11">
            <a:alphaModFix/>
          </a:blip>
          <a:srcRect/>
          <a:stretch/>
        </p:blipFill>
        <p:spPr>
          <a:xfrm>
            <a:off x="803919" y="2552179"/>
            <a:ext cx="541497" cy="543565"/>
          </a:xfrm>
          <a:prstGeom prst="rect">
            <a:avLst/>
          </a:prstGeom>
          <a:noFill/>
          <a:ln>
            <a:noFill/>
          </a:ln>
          <a:effectLst>
            <a:outerShdw blurRad="28575" dist="9525" dir="4320000" algn="bl" rotWithShape="0">
              <a:srgbClr val="000000">
                <a:alpha val="38000"/>
              </a:srgbClr>
            </a:outerShdw>
          </a:effectLst>
        </p:spPr>
      </p:pic>
      <p:sp>
        <p:nvSpPr>
          <p:cNvPr id="3759" name="Google Shape;3759;p193"/>
          <p:cNvSpPr txBox="1"/>
          <p:nvPr/>
        </p:nvSpPr>
        <p:spPr>
          <a:xfrm rot="989651">
            <a:off x="550293" y="1486013"/>
            <a:ext cx="1140118" cy="304216"/>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900" i="1"/>
              <a:t>River Stigmine</a:t>
            </a:r>
            <a:endParaRPr sz="1300" b="0" i="1" u="none" strike="noStrike" cap="none">
              <a:solidFill>
                <a:srgbClr val="000000"/>
              </a:solidFill>
              <a:latin typeface="Arial"/>
              <a:ea typeface="Arial"/>
              <a:cs typeface="Arial"/>
              <a:sym typeface="Arial"/>
            </a:endParaRPr>
          </a:p>
        </p:txBody>
      </p:sp>
      <p:grpSp>
        <p:nvGrpSpPr>
          <p:cNvPr id="3760" name="Google Shape;3760;p193"/>
          <p:cNvGrpSpPr/>
          <p:nvPr/>
        </p:nvGrpSpPr>
        <p:grpSpPr>
          <a:xfrm>
            <a:off x="6996921" y="801746"/>
            <a:ext cx="1873908" cy="1873907"/>
            <a:chOff x="1777294" y="3029215"/>
            <a:chExt cx="1080000" cy="1080000"/>
          </a:xfrm>
        </p:grpSpPr>
        <p:grpSp>
          <p:nvGrpSpPr>
            <p:cNvPr id="3761" name="Google Shape;3761;p193"/>
            <p:cNvGrpSpPr/>
            <p:nvPr/>
          </p:nvGrpSpPr>
          <p:grpSpPr>
            <a:xfrm>
              <a:off x="1858248" y="3246770"/>
              <a:ext cx="930005" cy="717882"/>
              <a:chOff x="2486025" y="1275423"/>
              <a:chExt cx="4759492" cy="4185899"/>
            </a:xfrm>
          </p:grpSpPr>
          <p:grpSp>
            <p:nvGrpSpPr>
              <p:cNvPr id="3762" name="Google Shape;3762;p193"/>
              <p:cNvGrpSpPr/>
              <p:nvPr/>
            </p:nvGrpSpPr>
            <p:grpSpPr>
              <a:xfrm>
                <a:off x="2486025" y="1275423"/>
                <a:ext cx="4759492" cy="4185899"/>
                <a:chOff x="828675" y="751548"/>
                <a:chExt cx="4759492" cy="4185899"/>
              </a:xfrm>
            </p:grpSpPr>
            <p:grpSp>
              <p:nvGrpSpPr>
                <p:cNvPr id="3763" name="Google Shape;3763;p193"/>
                <p:cNvGrpSpPr/>
                <p:nvPr/>
              </p:nvGrpSpPr>
              <p:grpSpPr>
                <a:xfrm>
                  <a:off x="828675" y="751548"/>
                  <a:ext cx="4548525" cy="4185899"/>
                  <a:chOff x="828675" y="751548"/>
                  <a:chExt cx="4548525" cy="4185899"/>
                </a:xfrm>
              </p:grpSpPr>
              <p:pic>
                <p:nvPicPr>
                  <p:cNvPr id="3764" name="Google Shape;3764;p193"/>
                  <p:cNvPicPr preferRelativeResize="0"/>
                  <p:nvPr/>
                </p:nvPicPr>
                <p:blipFill rotWithShape="1">
                  <a:blip r:embed="rId15">
                    <a:alphaModFix/>
                  </a:blip>
                  <a:srcRect/>
                  <a:stretch/>
                </p:blipFill>
                <p:spPr>
                  <a:xfrm>
                    <a:off x="828675" y="751548"/>
                    <a:ext cx="4548525" cy="4185899"/>
                  </a:xfrm>
                  <a:prstGeom prst="rect">
                    <a:avLst/>
                  </a:prstGeom>
                  <a:noFill/>
                  <a:ln>
                    <a:noFill/>
                  </a:ln>
                </p:spPr>
              </p:pic>
              <p:grpSp>
                <p:nvGrpSpPr>
                  <p:cNvPr id="3765" name="Google Shape;3765;p193"/>
                  <p:cNvGrpSpPr/>
                  <p:nvPr/>
                </p:nvGrpSpPr>
                <p:grpSpPr>
                  <a:xfrm>
                    <a:off x="5003420" y="3715570"/>
                    <a:ext cx="324000" cy="760527"/>
                    <a:chOff x="5632070" y="3725095"/>
                    <a:chExt cx="324000" cy="760527"/>
                  </a:xfrm>
                </p:grpSpPr>
                <p:sp>
                  <p:nvSpPr>
                    <p:cNvPr id="3766" name="Google Shape;3766;p193"/>
                    <p:cNvSpPr/>
                    <p:nvPr/>
                  </p:nvSpPr>
                  <p:spPr>
                    <a:xfrm rot="10795172" flipH="1">
                      <a:off x="5638760" y="3937371"/>
                      <a:ext cx="213600" cy="548101"/>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7" name="Google Shape;3767;p193"/>
                    <p:cNvSpPr/>
                    <p:nvPr/>
                  </p:nvSpPr>
                  <p:spPr>
                    <a:xfrm rot="5394032" flipH="1">
                      <a:off x="5707670" y="3649945"/>
                      <a:ext cx="172800" cy="323701"/>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3768" name="Google Shape;3768;p193"/>
                <p:cNvPicPr preferRelativeResize="0"/>
                <p:nvPr/>
              </p:nvPicPr>
              <p:blipFill rotWithShape="1">
                <a:blip r:embed="rId16">
                  <a:alphaModFix/>
                </a:blip>
                <a:srcRect/>
                <a:stretch/>
              </p:blipFill>
              <p:spPr>
                <a:xfrm>
                  <a:off x="4727800" y="2767071"/>
                  <a:ext cx="860367" cy="658800"/>
                </a:xfrm>
                <a:prstGeom prst="rect">
                  <a:avLst/>
                </a:prstGeom>
                <a:noFill/>
                <a:ln>
                  <a:noFill/>
                </a:ln>
              </p:spPr>
            </p:pic>
          </p:grpSp>
          <p:pic>
            <p:nvPicPr>
              <p:cNvPr id="3769" name="Google Shape;3769;p193"/>
              <p:cNvPicPr preferRelativeResize="0"/>
              <p:nvPr/>
            </p:nvPicPr>
            <p:blipFill rotWithShape="1">
              <a:blip r:embed="rId17">
                <a:alphaModFix/>
              </a:blip>
              <a:srcRect/>
              <a:stretch/>
            </p:blipFill>
            <p:spPr>
              <a:xfrm rot="-439539" flipH="1">
                <a:off x="3230075" y="2045935"/>
                <a:ext cx="747475" cy="1105413"/>
              </a:xfrm>
              <a:prstGeom prst="rect">
                <a:avLst/>
              </a:prstGeom>
              <a:noFill/>
              <a:ln>
                <a:noFill/>
              </a:ln>
            </p:spPr>
          </p:pic>
        </p:grpSp>
        <p:pic>
          <p:nvPicPr>
            <p:cNvPr id="3770" name="Google Shape;3770;p193" descr="Resultado de imagen para bubble png"/>
            <p:cNvPicPr preferRelativeResize="0"/>
            <p:nvPr/>
          </p:nvPicPr>
          <p:blipFill rotWithShape="1">
            <a:blip r:embed="rId18">
              <a:alphaModFix amt="76000"/>
            </a:blip>
            <a:srcRect/>
            <a:stretch/>
          </p:blipFill>
          <p:spPr>
            <a:xfrm>
              <a:off x="1777294" y="3029215"/>
              <a:ext cx="1080000" cy="1080000"/>
            </a:xfrm>
            <a:prstGeom prst="rect">
              <a:avLst/>
            </a:prstGeom>
            <a:noFill/>
            <a:ln>
              <a:noFill/>
            </a:ln>
          </p:spPr>
        </p:pic>
      </p:grpSp>
      <p:sp>
        <p:nvSpPr>
          <p:cNvPr id="3771" name="Google Shape;3771;p193"/>
          <p:cNvSpPr/>
          <p:nvPr/>
        </p:nvSpPr>
        <p:spPr>
          <a:xfrm>
            <a:off x="6879757" y="520250"/>
            <a:ext cx="2108400" cy="3413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3775"/>
        <p:cNvGrpSpPr/>
        <p:nvPr/>
      </p:nvGrpSpPr>
      <p:grpSpPr>
        <a:xfrm>
          <a:off x="0" y="0"/>
          <a:ext cx="0" cy="0"/>
          <a:chOff x="0" y="0"/>
          <a:chExt cx="0" cy="0"/>
        </a:xfrm>
      </p:grpSpPr>
      <p:sp>
        <p:nvSpPr>
          <p:cNvPr id="3776" name="Google Shape;3776;p194"/>
          <p:cNvSpPr txBox="1"/>
          <p:nvPr/>
        </p:nvSpPr>
        <p:spPr>
          <a:xfrm>
            <a:off x="3124350" y="190325"/>
            <a:ext cx="33378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 the same side effects and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pharmaco</a:t>
            </a:r>
            <a:r>
              <a:rPr lang="en" u="sng">
                <a:solidFill>
                  <a:schemeClr val="dk1"/>
                </a:solidFill>
              </a:rPr>
              <a:t>dynamic</a:t>
            </a:r>
            <a:r>
              <a:rPr lang="en">
                <a:solidFill>
                  <a:schemeClr val="dk1"/>
                </a:solidFill>
              </a:rPr>
              <a:t> interactions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as donepezil</a:t>
            </a: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second-line (to donepezil)</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not necessarily more effective than donepezil, but rivastigmine inhibits two types of cholinesterases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Consider switching to the rivastigmine patch if cognitive decline continues past 6 to 9 months on donepezil.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PO formulation has excessive GI side effects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Patch is replaced daily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There have been cases of cholinergic toxicity (SLUDGE) caused by applying new patches without removing old patches. </a:t>
            </a:r>
            <a:endParaRPr>
              <a:solidFill>
                <a:schemeClr val="dk1"/>
              </a:solidFill>
            </a:endParaRPr>
          </a:p>
        </p:txBody>
      </p:sp>
      <p:sp>
        <p:nvSpPr>
          <p:cNvPr id="3777" name="Google Shape;3777;p194"/>
          <p:cNvSpPr txBox="1"/>
          <p:nvPr/>
        </p:nvSpPr>
        <p:spPr>
          <a:xfrm>
            <a:off x="323850" y="190325"/>
            <a:ext cx="1830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Rivastigmine (EXELON)</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3778" name="Google Shape;3778;p194"/>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sp>
        <p:nvSpPr>
          <p:cNvPr id="3779" name="Google Shape;3779;p194"/>
          <p:cNvSpPr txBox="1"/>
          <p:nvPr/>
        </p:nvSpPr>
        <p:spPr>
          <a:xfrm>
            <a:off x="6879674" y="2823300"/>
            <a:ext cx="2108400" cy="33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a:t>minimal clinically relevant kinetic interactions</a:t>
            </a:r>
            <a:endParaRPr/>
          </a:p>
          <a:p>
            <a:pPr marL="0" marR="0" lvl="0" indent="0" algn="ctr" rtl="0">
              <a:lnSpc>
                <a:spcPct val="100000"/>
              </a:lnSpc>
              <a:spcBef>
                <a:spcPts val="0"/>
              </a:spcBef>
              <a:spcAft>
                <a:spcPts val="0"/>
              </a:spcAft>
              <a:buClr>
                <a:srgbClr val="000000"/>
              </a:buClr>
              <a:buSzPts val="800"/>
              <a:buFont typeface="Arial"/>
              <a:buNone/>
            </a:pPr>
            <a:r>
              <a:rPr lang="en">
                <a:solidFill>
                  <a:schemeClr val="dk1"/>
                </a:solidFill>
              </a:rPr>
              <a:t>– “in a bubble”</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p:txBody>
      </p:sp>
      <p:grpSp>
        <p:nvGrpSpPr>
          <p:cNvPr id="3780" name="Google Shape;3780;p194"/>
          <p:cNvGrpSpPr/>
          <p:nvPr/>
        </p:nvGrpSpPr>
        <p:grpSpPr>
          <a:xfrm>
            <a:off x="3455187" y="999254"/>
            <a:ext cx="2175009" cy="432641"/>
            <a:chOff x="4892286" y="977880"/>
            <a:chExt cx="5554159" cy="1104803"/>
          </a:xfrm>
        </p:grpSpPr>
        <p:grpSp>
          <p:nvGrpSpPr>
            <p:cNvPr id="3781" name="Google Shape;3781;p194"/>
            <p:cNvGrpSpPr/>
            <p:nvPr/>
          </p:nvGrpSpPr>
          <p:grpSpPr>
            <a:xfrm>
              <a:off x="4892286" y="1152953"/>
              <a:ext cx="5554159" cy="929730"/>
              <a:chOff x="4445344" y="1292236"/>
              <a:chExt cx="5554159" cy="929730"/>
            </a:xfrm>
          </p:grpSpPr>
          <p:pic>
            <p:nvPicPr>
              <p:cNvPr id="3782" name="Google Shape;3782;p194"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3783" name="Google Shape;3783;p194"/>
              <p:cNvGrpSpPr/>
              <p:nvPr/>
            </p:nvGrpSpPr>
            <p:grpSpPr>
              <a:xfrm>
                <a:off x="7066087" y="1309939"/>
                <a:ext cx="2635379" cy="909730"/>
                <a:chOff x="6598810" y="1342565"/>
                <a:chExt cx="2635379" cy="909730"/>
              </a:xfrm>
            </p:grpSpPr>
            <p:pic>
              <p:nvPicPr>
                <p:cNvPr id="3784" name="Google Shape;3784;p194"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3785" name="Google Shape;3785;p194"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3786" name="Google Shape;3786;p194"/>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3787" name="Google Shape;3787;p194"/>
            <p:cNvGrpSpPr/>
            <p:nvPr/>
          </p:nvGrpSpPr>
          <p:grpSpPr>
            <a:xfrm>
              <a:off x="5175092" y="977880"/>
              <a:ext cx="4765253" cy="377745"/>
              <a:chOff x="5175092" y="977880"/>
              <a:chExt cx="4765253" cy="377745"/>
            </a:xfrm>
          </p:grpSpPr>
          <p:pic>
            <p:nvPicPr>
              <p:cNvPr id="3788" name="Google Shape;3788;p194"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3789" name="Google Shape;3789;p194"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3790" name="Google Shape;3790;p194"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3791" name="Google Shape;3791;p194"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3792" name="Google Shape;3792;p194"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3793" name="Google Shape;3793;p194"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sp>
        <p:nvSpPr>
          <p:cNvPr id="3794" name="Google Shape;3794;p194"/>
          <p:cNvSpPr txBox="1"/>
          <p:nvPr/>
        </p:nvSpPr>
        <p:spPr>
          <a:xfrm>
            <a:off x="1521749" y="3553325"/>
            <a:ext cx="9879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u="sng">
                <a:solidFill>
                  <a:schemeClr val="dk1"/>
                </a:solidFill>
              </a:rPr>
              <a:t>4.6</a:t>
            </a:r>
            <a:r>
              <a:rPr lang="en" sz="1600">
                <a:solidFill>
                  <a:schemeClr val="dk1"/>
                </a:solidFill>
              </a:rPr>
              <a:t> </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600">
                <a:solidFill>
                  <a:schemeClr val="dk1"/>
                </a:solidFill>
              </a:rPr>
              <a:t>13.3</a:t>
            </a:r>
            <a:endParaRPr sz="1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solidFill>
                  <a:schemeClr val="dk1"/>
                </a:solidFill>
              </a:rPr>
              <a:t>mg patch</a:t>
            </a:r>
            <a:endParaRPr sz="1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solidFill>
                <a:schemeClr val="dk1"/>
              </a:solidFill>
            </a:endParaRPr>
          </a:p>
        </p:txBody>
      </p:sp>
      <p:pic>
        <p:nvPicPr>
          <p:cNvPr id="3795" name="Google Shape;3795;p194" descr="clipped result image"/>
          <p:cNvPicPr preferRelativeResize="0"/>
          <p:nvPr/>
        </p:nvPicPr>
        <p:blipFill rotWithShape="1">
          <a:blip r:embed="rId11">
            <a:alphaModFix/>
          </a:blip>
          <a:srcRect/>
          <a:stretch/>
        </p:blipFill>
        <p:spPr>
          <a:xfrm>
            <a:off x="467422" y="3516025"/>
            <a:ext cx="928845" cy="932400"/>
          </a:xfrm>
          <a:prstGeom prst="rect">
            <a:avLst/>
          </a:prstGeom>
          <a:noFill/>
          <a:ln>
            <a:noFill/>
          </a:ln>
          <a:effectLst>
            <a:outerShdw blurRad="28575" dist="9525" dir="4320000" algn="bl" rotWithShape="0">
              <a:srgbClr val="000000">
                <a:alpha val="38000"/>
              </a:srgbClr>
            </a:outerShdw>
          </a:effectLst>
        </p:spPr>
      </p:pic>
      <p:grpSp>
        <p:nvGrpSpPr>
          <p:cNvPr id="3796" name="Google Shape;3796;p194"/>
          <p:cNvGrpSpPr/>
          <p:nvPr/>
        </p:nvGrpSpPr>
        <p:grpSpPr>
          <a:xfrm>
            <a:off x="323839" y="1193602"/>
            <a:ext cx="2485987" cy="1908670"/>
            <a:chOff x="38215" y="1292085"/>
            <a:chExt cx="3296628" cy="2531056"/>
          </a:xfrm>
        </p:grpSpPr>
        <p:pic>
          <p:nvPicPr>
            <p:cNvPr id="3797" name="Google Shape;3797;p194" descr="A close up of a logo&#10;&#10;Description automatically generated"/>
            <p:cNvPicPr preferRelativeResize="0"/>
            <p:nvPr/>
          </p:nvPicPr>
          <p:blipFill rotWithShape="1">
            <a:blip r:embed="rId12">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798" name="Google Shape;3798;p194"/>
            <p:cNvGrpSpPr/>
            <p:nvPr/>
          </p:nvGrpSpPr>
          <p:grpSpPr>
            <a:xfrm>
              <a:off x="630034" y="2448774"/>
              <a:ext cx="991247" cy="1374367"/>
              <a:chOff x="1808150" y="2815725"/>
              <a:chExt cx="1421958" cy="1971550"/>
            </a:xfrm>
          </p:grpSpPr>
          <p:cxnSp>
            <p:nvCxnSpPr>
              <p:cNvPr id="3799" name="Google Shape;3799;p194"/>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800" name="Google Shape;3800;p194"/>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801" name="Google Shape;3801;p194"/>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802" name="Google Shape;3802;p194"/>
              <p:cNvGrpSpPr/>
              <p:nvPr/>
            </p:nvGrpSpPr>
            <p:grpSpPr>
              <a:xfrm>
                <a:off x="3008306" y="2815725"/>
                <a:ext cx="221801" cy="197998"/>
                <a:chOff x="1808150" y="3682375"/>
                <a:chExt cx="1163700" cy="1104900"/>
              </a:xfrm>
            </p:grpSpPr>
            <p:sp>
              <p:nvSpPr>
                <p:cNvPr id="3803" name="Google Shape;3803;p194"/>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04" name="Google Shape;3804;p194" descr="clipped result image"/>
                <p:cNvPicPr preferRelativeResize="0"/>
                <p:nvPr/>
              </p:nvPicPr>
              <p:blipFill rotWithShape="1">
                <a:blip r:embed="rId13">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805" name="Google Shape;3805;p194"/>
            <p:cNvPicPr preferRelativeResize="0"/>
            <p:nvPr/>
          </p:nvPicPr>
          <p:blipFill rotWithShape="1">
            <a:blip r:embed="rId14">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806" name="Google Shape;3806;p194" descr="clipped result image"/>
          <p:cNvPicPr preferRelativeResize="0"/>
          <p:nvPr/>
        </p:nvPicPr>
        <p:blipFill rotWithShape="1">
          <a:blip r:embed="rId11">
            <a:alphaModFix/>
          </a:blip>
          <a:srcRect/>
          <a:stretch/>
        </p:blipFill>
        <p:spPr>
          <a:xfrm>
            <a:off x="803919" y="2552179"/>
            <a:ext cx="541497" cy="543565"/>
          </a:xfrm>
          <a:prstGeom prst="rect">
            <a:avLst/>
          </a:prstGeom>
          <a:noFill/>
          <a:ln>
            <a:noFill/>
          </a:ln>
          <a:effectLst>
            <a:outerShdw blurRad="28575" dist="9525" dir="4320000" algn="bl" rotWithShape="0">
              <a:srgbClr val="000000">
                <a:alpha val="38000"/>
              </a:srgbClr>
            </a:outerShdw>
          </a:effectLst>
        </p:spPr>
      </p:pic>
      <p:sp>
        <p:nvSpPr>
          <p:cNvPr id="3807" name="Google Shape;3807;p194"/>
          <p:cNvSpPr txBox="1"/>
          <p:nvPr/>
        </p:nvSpPr>
        <p:spPr>
          <a:xfrm rot="989651">
            <a:off x="550293" y="1486013"/>
            <a:ext cx="1140118" cy="304216"/>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900" i="1"/>
              <a:t>River Stigmine</a:t>
            </a:r>
            <a:endParaRPr sz="1300" b="0" i="1" u="none" strike="noStrike" cap="none">
              <a:solidFill>
                <a:srgbClr val="000000"/>
              </a:solidFill>
              <a:latin typeface="Arial"/>
              <a:ea typeface="Arial"/>
              <a:cs typeface="Arial"/>
              <a:sym typeface="Arial"/>
            </a:endParaRPr>
          </a:p>
        </p:txBody>
      </p:sp>
      <p:grpSp>
        <p:nvGrpSpPr>
          <p:cNvPr id="3808" name="Google Shape;3808;p194"/>
          <p:cNvGrpSpPr/>
          <p:nvPr/>
        </p:nvGrpSpPr>
        <p:grpSpPr>
          <a:xfrm>
            <a:off x="6996921" y="801746"/>
            <a:ext cx="1873908" cy="1873907"/>
            <a:chOff x="1777294" y="3029215"/>
            <a:chExt cx="1080000" cy="1080000"/>
          </a:xfrm>
        </p:grpSpPr>
        <p:grpSp>
          <p:nvGrpSpPr>
            <p:cNvPr id="3809" name="Google Shape;3809;p194"/>
            <p:cNvGrpSpPr/>
            <p:nvPr/>
          </p:nvGrpSpPr>
          <p:grpSpPr>
            <a:xfrm>
              <a:off x="1858248" y="3246770"/>
              <a:ext cx="930005" cy="717882"/>
              <a:chOff x="2486025" y="1275423"/>
              <a:chExt cx="4759492" cy="4185899"/>
            </a:xfrm>
          </p:grpSpPr>
          <p:grpSp>
            <p:nvGrpSpPr>
              <p:cNvPr id="3810" name="Google Shape;3810;p194"/>
              <p:cNvGrpSpPr/>
              <p:nvPr/>
            </p:nvGrpSpPr>
            <p:grpSpPr>
              <a:xfrm>
                <a:off x="2486025" y="1275423"/>
                <a:ext cx="4759492" cy="4185899"/>
                <a:chOff x="828675" y="751548"/>
                <a:chExt cx="4759492" cy="4185899"/>
              </a:xfrm>
            </p:grpSpPr>
            <p:grpSp>
              <p:nvGrpSpPr>
                <p:cNvPr id="3811" name="Google Shape;3811;p194"/>
                <p:cNvGrpSpPr/>
                <p:nvPr/>
              </p:nvGrpSpPr>
              <p:grpSpPr>
                <a:xfrm>
                  <a:off x="828675" y="751548"/>
                  <a:ext cx="4548525" cy="4185899"/>
                  <a:chOff x="828675" y="751548"/>
                  <a:chExt cx="4548525" cy="4185899"/>
                </a:xfrm>
              </p:grpSpPr>
              <p:pic>
                <p:nvPicPr>
                  <p:cNvPr id="3812" name="Google Shape;3812;p194"/>
                  <p:cNvPicPr preferRelativeResize="0"/>
                  <p:nvPr/>
                </p:nvPicPr>
                <p:blipFill rotWithShape="1">
                  <a:blip r:embed="rId15">
                    <a:alphaModFix/>
                  </a:blip>
                  <a:srcRect/>
                  <a:stretch/>
                </p:blipFill>
                <p:spPr>
                  <a:xfrm>
                    <a:off x="828675" y="751548"/>
                    <a:ext cx="4548525" cy="4185899"/>
                  </a:xfrm>
                  <a:prstGeom prst="rect">
                    <a:avLst/>
                  </a:prstGeom>
                  <a:noFill/>
                  <a:ln>
                    <a:noFill/>
                  </a:ln>
                </p:spPr>
              </p:pic>
              <p:grpSp>
                <p:nvGrpSpPr>
                  <p:cNvPr id="3813" name="Google Shape;3813;p194"/>
                  <p:cNvGrpSpPr/>
                  <p:nvPr/>
                </p:nvGrpSpPr>
                <p:grpSpPr>
                  <a:xfrm>
                    <a:off x="5003420" y="3715570"/>
                    <a:ext cx="324000" cy="760527"/>
                    <a:chOff x="5632070" y="3725095"/>
                    <a:chExt cx="324000" cy="760527"/>
                  </a:xfrm>
                </p:grpSpPr>
                <p:sp>
                  <p:nvSpPr>
                    <p:cNvPr id="3814" name="Google Shape;3814;p194"/>
                    <p:cNvSpPr/>
                    <p:nvPr/>
                  </p:nvSpPr>
                  <p:spPr>
                    <a:xfrm rot="10795172" flipH="1">
                      <a:off x="5638760" y="3937371"/>
                      <a:ext cx="213600" cy="548101"/>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5" name="Google Shape;3815;p194"/>
                    <p:cNvSpPr/>
                    <p:nvPr/>
                  </p:nvSpPr>
                  <p:spPr>
                    <a:xfrm rot="5394032" flipH="1">
                      <a:off x="5707670" y="3649945"/>
                      <a:ext cx="172800" cy="323701"/>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3816" name="Google Shape;3816;p194"/>
                <p:cNvPicPr preferRelativeResize="0"/>
                <p:nvPr/>
              </p:nvPicPr>
              <p:blipFill rotWithShape="1">
                <a:blip r:embed="rId16">
                  <a:alphaModFix/>
                </a:blip>
                <a:srcRect/>
                <a:stretch/>
              </p:blipFill>
              <p:spPr>
                <a:xfrm>
                  <a:off x="4727800" y="2767071"/>
                  <a:ext cx="860367" cy="658800"/>
                </a:xfrm>
                <a:prstGeom prst="rect">
                  <a:avLst/>
                </a:prstGeom>
                <a:noFill/>
                <a:ln>
                  <a:noFill/>
                </a:ln>
              </p:spPr>
            </p:pic>
          </p:grpSp>
          <p:pic>
            <p:nvPicPr>
              <p:cNvPr id="3817" name="Google Shape;3817;p194"/>
              <p:cNvPicPr preferRelativeResize="0"/>
              <p:nvPr/>
            </p:nvPicPr>
            <p:blipFill rotWithShape="1">
              <a:blip r:embed="rId17">
                <a:alphaModFix/>
              </a:blip>
              <a:srcRect/>
              <a:stretch/>
            </p:blipFill>
            <p:spPr>
              <a:xfrm rot="-439539" flipH="1">
                <a:off x="3230075" y="2045935"/>
                <a:ext cx="747475" cy="1105413"/>
              </a:xfrm>
              <a:prstGeom prst="rect">
                <a:avLst/>
              </a:prstGeom>
              <a:noFill/>
              <a:ln>
                <a:noFill/>
              </a:ln>
            </p:spPr>
          </p:pic>
        </p:grpSp>
        <p:pic>
          <p:nvPicPr>
            <p:cNvPr id="3818" name="Google Shape;3818;p194" descr="Resultado de imagen para bubble png"/>
            <p:cNvPicPr preferRelativeResize="0"/>
            <p:nvPr/>
          </p:nvPicPr>
          <p:blipFill rotWithShape="1">
            <a:blip r:embed="rId18">
              <a:alphaModFix amt="76000"/>
            </a:blip>
            <a:srcRect/>
            <a:stretch/>
          </p:blipFill>
          <p:spPr>
            <a:xfrm>
              <a:off x="1777294" y="3029215"/>
              <a:ext cx="1080000" cy="1080000"/>
            </a:xfrm>
            <a:prstGeom prst="rect">
              <a:avLst/>
            </a:prstGeom>
            <a:noFill/>
            <a:ln>
              <a:noFill/>
            </a:ln>
          </p:spPr>
        </p:pic>
      </p:grpSp>
      <p:sp>
        <p:nvSpPr>
          <p:cNvPr id="3819" name="Google Shape;3819;p194"/>
          <p:cNvSpPr/>
          <p:nvPr/>
        </p:nvSpPr>
        <p:spPr>
          <a:xfrm>
            <a:off x="6879757" y="520250"/>
            <a:ext cx="2108400" cy="3413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1"/>
          <p:cNvSpPr txBox="1"/>
          <p:nvPr/>
        </p:nvSpPr>
        <p:spPr>
          <a:xfrm>
            <a:off x="582675" y="351725"/>
            <a:ext cx="8357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Amyloid = </a:t>
            </a:r>
            <a:endParaRPr sz="220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3823"/>
        <p:cNvGrpSpPr/>
        <p:nvPr/>
      </p:nvGrpSpPr>
      <p:grpSpPr>
        <a:xfrm>
          <a:off x="0" y="0"/>
          <a:ext cx="0" cy="0"/>
          <a:chOff x="0" y="0"/>
          <a:chExt cx="0" cy="0"/>
        </a:xfrm>
      </p:grpSpPr>
      <p:pic>
        <p:nvPicPr>
          <p:cNvPr id="3824" name="Google Shape;3824;p195"/>
          <p:cNvPicPr preferRelativeResize="0"/>
          <p:nvPr/>
        </p:nvPicPr>
        <p:blipFill>
          <a:blip r:embed="rId3">
            <a:alphaModFix/>
          </a:blip>
          <a:stretch>
            <a:fillRect/>
          </a:stretch>
        </p:blipFill>
        <p:spPr>
          <a:xfrm>
            <a:off x="3865800" y="409800"/>
            <a:ext cx="4263376" cy="4263376"/>
          </a:xfrm>
          <a:prstGeom prst="rect">
            <a:avLst/>
          </a:prstGeom>
          <a:noFill/>
          <a:ln>
            <a:noFill/>
          </a:ln>
        </p:spPr>
      </p:pic>
      <p:sp>
        <p:nvSpPr>
          <p:cNvPr id="3825" name="Google Shape;3825;p195"/>
          <p:cNvSpPr txBox="1"/>
          <p:nvPr/>
        </p:nvSpPr>
        <p:spPr>
          <a:xfrm>
            <a:off x="317325" y="222975"/>
            <a:ext cx="34425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Mechanism of rivastigmine </a:t>
            </a: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sp>
        <p:nvSpPr>
          <p:cNvPr id="3826" name="Google Shape;3826;p195"/>
          <p:cNvSpPr txBox="1"/>
          <p:nvPr/>
        </p:nvSpPr>
        <p:spPr>
          <a:xfrm>
            <a:off x="384525" y="723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Cholinesterase inhibitor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 acetylcholinesterase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 butyrylcholinesterase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3830"/>
        <p:cNvGrpSpPr/>
        <p:nvPr/>
      </p:nvGrpSpPr>
      <p:grpSpPr>
        <a:xfrm>
          <a:off x="0" y="0"/>
          <a:ext cx="0" cy="0"/>
          <a:chOff x="0" y="0"/>
          <a:chExt cx="0" cy="0"/>
        </a:xfrm>
      </p:grpSpPr>
      <p:pic>
        <p:nvPicPr>
          <p:cNvPr id="3831" name="Google Shape;3831;p196"/>
          <p:cNvPicPr preferRelativeResize="0"/>
          <p:nvPr/>
        </p:nvPicPr>
        <p:blipFill>
          <a:blip r:embed="rId3">
            <a:alphaModFix/>
          </a:blip>
          <a:stretch>
            <a:fillRect/>
          </a:stretch>
        </p:blipFill>
        <p:spPr>
          <a:xfrm>
            <a:off x="3539812" y="346500"/>
            <a:ext cx="5457777" cy="3400451"/>
          </a:xfrm>
          <a:prstGeom prst="rect">
            <a:avLst/>
          </a:prstGeom>
          <a:noFill/>
          <a:ln>
            <a:noFill/>
          </a:ln>
        </p:spPr>
      </p:pic>
      <p:sp>
        <p:nvSpPr>
          <p:cNvPr id="3832" name="Google Shape;3832;p196"/>
          <p:cNvSpPr txBox="1"/>
          <p:nvPr/>
        </p:nvSpPr>
        <p:spPr>
          <a:xfrm>
            <a:off x="3539800" y="3809350"/>
            <a:ext cx="5580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700">
                <a:solidFill>
                  <a:schemeClr val="dk1"/>
                </a:solidFill>
              </a:rPr>
              <a:t>Exelon also happens to be the name of the </a:t>
            </a:r>
            <a:endParaRPr sz="1700">
              <a:solidFill>
                <a:schemeClr val="dk1"/>
              </a:solidFill>
            </a:endParaRPr>
          </a:p>
          <a:p>
            <a:pPr marL="0" lvl="0" indent="0" algn="l" rtl="0">
              <a:spcBef>
                <a:spcPts val="0"/>
              </a:spcBef>
              <a:spcAft>
                <a:spcPts val="0"/>
              </a:spcAft>
              <a:buClr>
                <a:schemeClr val="dk1"/>
              </a:buClr>
              <a:buSzPts val="1400"/>
              <a:buFont typeface="Arial"/>
              <a:buNone/>
            </a:pPr>
            <a:r>
              <a:rPr lang="en" sz="1700">
                <a:solidFill>
                  <a:schemeClr val="dk1"/>
                </a:solidFill>
              </a:rPr>
              <a:t>largest electric company in the US. </a:t>
            </a:r>
            <a:endParaRPr sz="17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grpSp>
        <p:nvGrpSpPr>
          <p:cNvPr id="3833" name="Google Shape;3833;p196"/>
          <p:cNvGrpSpPr/>
          <p:nvPr/>
        </p:nvGrpSpPr>
        <p:grpSpPr>
          <a:xfrm>
            <a:off x="323839" y="1193602"/>
            <a:ext cx="2485987" cy="1908670"/>
            <a:chOff x="38215" y="1292085"/>
            <a:chExt cx="3296628" cy="2531056"/>
          </a:xfrm>
        </p:grpSpPr>
        <p:pic>
          <p:nvPicPr>
            <p:cNvPr id="3834" name="Google Shape;3834;p196" descr="A close up of a logo&#10;&#10;Description automatically generated"/>
            <p:cNvPicPr preferRelativeResize="0"/>
            <p:nvPr/>
          </p:nvPicPr>
          <p:blipFill rotWithShape="1">
            <a:blip r:embed="rId4">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835" name="Google Shape;3835;p196"/>
            <p:cNvGrpSpPr/>
            <p:nvPr/>
          </p:nvGrpSpPr>
          <p:grpSpPr>
            <a:xfrm>
              <a:off x="630034" y="2448774"/>
              <a:ext cx="991247" cy="1374367"/>
              <a:chOff x="1808150" y="2815725"/>
              <a:chExt cx="1421958" cy="1971550"/>
            </a:xfrm>
          </p:grpSpPr>
          <p:cxnSp>
            <p:nvCxnSpPr>
              <p:cNvPr id="3836" name="Google Shape;3836;p196"/>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837" name="Google Shape;3837;p196"/>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838" name="Google Shape;3838;p196"/>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839" name="Google Shape;3839;p196"/>
              <p:cNvGrpSpPr/>
              <p:nvPr/>
            </p:nvGrpSpPr>
            <p:grpSpPr>
              <a:xfrm>
                <a:off x="3008306" y="2815725"/>
                <a:ext cx="221801" cy="197998"/>
                <a:chOff x="1808150" y="3682375"/>
                <a:chExt cx="1163700" cy="1104900"/>
              </a:xfrm>
            </p:grpSpPr>
            <p:sp>
              <p:nvSpPr>
                <p:cNvPr id="3840" name="Google Shape;3840;p196"/>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41" name="Google Shape;3841;p196" descr="clipped result image"/>
                <p:cNvPicPr preferRelativeResize="0"/>
                <p:nvPr/>
              </p:nvPicPr>
              <p:blipFill rotWithShape="1">
                <a:blip r:embed="rId5">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842" name="Google Shape;3842;p196"/>
            <p:cNvPicPr preferRelativeResize="0"/>
            <p:nvPr/>
          </p:nvPicPr>
          <p:blipFill rotWithShape="1">
            <a:blip r:embed="rId6">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843" name="Google Shape;3843;p196" descr="clipped result image"/>
          <p:cNvPicPr preferRelativeResize="0"/>
          <p:nvPr/>
        </p:nvPicPr>
        <p:blipFill rotWithShape="1">
          <a:blip r:embed="rId7">
            <a:alphaModFix/>
          </a:blip>
          <a:srcRect/>
          <a:stretch/>
        </p:blipFill>
        <p:spPr>
          <a:xfrm>
            <a:off x="803919" y="2552179"/>
            <a:ext cx="541497" cy="543565"/>
          </a:xfrm>
          <a:prstGeom prst="rect">
            <a:avLst/>
          </a:prstGeom>
          <a:noFill/>
          <a:ln>
            <a:noFill/>
          </a:ln>
          <a:effectLst>
            <a:outerShdw blurRad="28575" dist="9525" dir="4320000" algn="bl" rotWithShape="0">
              <a:srgbClr val="000000">
                <a:alpha val="38000"/>
              </a:srgbClr>
            </a:outerShdw>
          </a:effectLst>
        </p:spPr>
      </p:pic>
      <p:sp>
        <p:nvSpPr>
          <p:cNvPr id="3844" name="Google Shape;3844;p196"/>
          <p:cNvSpPr txBox="1"/>
          <p:nvPr/>
        </p:nvSpPr>
        <p:spPr>
          <a:xfrm rot="989651">
            <a:off x="550293" y="1486013"/>
            <a:ext cx="1140118" cy="304216"/>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900" i="1"/>
              <a:t>River Stigmine</a:t>
            </a:r>
            <a:endParaRPr sz="1300" b="0" i="1" u="none" strike="noStrike" cap="none">
              <a:solidFill>
                <a:srgbClr val="000000"/>
              </a:solidFill>
              <a:latin typeface="Arial"/>
              <a:ea typeface="Arial"/>
              <a:cs typeface="Arial"/>
              <a:sym typeface="Arial"/>
            </a:endParaRPr>
          </a:p>
        </p:txBody>
      </p:sp>
      <p:sp>
        <p:nvSpPr>
          <p:cNvPr id="3845" name="Google Shape;3845;p196"/>
          <p:cNvSpPr txBox="1"/>
          <p:nvPr/>
        </p:nvSpPr>
        <p:spPr>
          <a:xfrm>
            <a:off x="281100" y="32173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Cholinergic drug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Cholinesterase inhibitor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 acetylcholinesterase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 butyrylcholinesterase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846" name="Google Shape;3846;p196"/>
          <p:cNvSpPr txBox="1"/>
          <p:nvPr/>
        </p:nvSpPr>
        <p:spPr>
          <a:xfrm>
            <a:off x="323838" y="22947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Rivastigmine (EXELON)</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“Excel on River Stigmine” </a:t>
            </a:r>
            <a:endParaRPr sz="220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3850"/>
        <p:cNvGrpSpPr/>
        <p:nvPr/>
      </p:nvGrpSpPr>
      <p:grpSpPr>
        <a:xfrm>
          <a:off x="0" y="0"/>
          <a:ext cx="0" cy="0"/>
          <a:chOff x="0" y="0"/>
          <a:chExt cx="0" cy="0"/>
        </a:xfrm>
      </p:grpSpPr>
      <p:sp>
        <p:nvSpPr>
          <p:cNvPr id="3851" name="Google Shape;3851;p197"/>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3852" name="Google Shape;3852;p197"/>
          <p:cNvGrpSpPr/>
          <p:nvPr/>
        </p:nvGrpSpPr>
        <p:grpSpPr>
          <a:xfrm>
            <a:off x="1356380" y="1108355"/>
            <a:ext cx="6365941" cy="1332834"/>
            <a:chOff x="4892286" y="977880"/>
            <a:chExt cx="5276808" cy="1104803"/>
          </a:xfrm>
        </p:grpSpPr>
        <p:grpSp>
          <p:nvGrpSpPr>
            <p:cNvPr id="3853" name="Google Shape;3853;p197"/>
            <p:cNvGrpSpPr/>
            <p:nvPr/>
          </p:nvGrpSpPr>
          <p:grpSpPr>
            <a:xfrm>
              <a:off x="4892286" y="1170657"/>
              <a:ext cx="5276808" cy="912027"/>
              <a:chOff x="4445344" y="1309939"/>
              <a:chExt cx="5276808" cy="912027"/>
            </a:xfrm>
          </p:grpSpPr>
          <p:pic>
            <p:nvPicPr>
              <p:cNvPr id="3854" name="Google Shape;3854;p197"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3855" name="Google Shape;3855;p197"/>
              <p:cNvGrpSpPr/>
              <p:nvPr/>
            </p:nvGrpSpPr>
            <p:grpSpPr>
              <a:xfrm>
                <a:off x="7066087" y="1309939"/>
                <a:ext cx="2635379" cy="909730"/>
                <a:chOff x="6598810" y="1342565"/>
                <a:chExt cx="2635379" cy="909730"/>
              </a:xfrm>
            </p:grpSpPr>
            <p:pic>
              <p:nvPicPr>
                <p:cNvPr id="3856" name="Google Shape;3856;p197"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3857" name="Google Shape;3857;p197"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3858" name="Google Shape;3858;p197"/>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3859" name="Google Shape;3859;p197"/>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3860" name="Google Shape;3860;p197"/>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3861" name="Google Shape;3861;p197"/>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3862" name="Google Shape;3862;p197"/>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3863" name="Google Shape;3863;p197"/>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3864" name="Google Shape;3864;p197"/>
            <p:cNvGrpSpPr/>
            <p:nvPr/>
          </p:nvGrpSpPr>
          <p:grpSpPr>
            <a:xfrm>
              <a:off x="5175092" y="977880"/>
              <a:ext cx="4765253" cy="377745"/>
              <a:chOff x="5175092" y="977880"/>
              <a:chExt cx="4765253" cy="377745"/>
            </a:xfrm>
          </p:grpSpPr>
          <p:pic>
            <p:nvPicPr>
              <p:cNvPr id="3865" name="Google Shape;3865;p197"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3866" name="Google Shape;3866;p197"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3867" name="Google Shape;3867;p197"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3868" name="Google Shape;3868;p197"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3869" name="Google Shape;3869;p197"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3870" name="Google Shape;3870;p197"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3871" name="Google Shape;3871;p197"/>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3872" name="Google Shape;3872;p197"/>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3873" name="Google Shape;3873;p197"/>
          <p:cNvSpPr txBox="1"/>
          <p:nvPr/>
        </p:nvSpPr>
        <p:spPr>
          <a:xfrm>
            <a:off x="29375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3000" b="1"/>
              <a:t>Cholinergics (muscarinics) - everything wet</a:t>
            </a:r>
            <a:endParaRPr sz="3000"/>
          </a:p>
        </p:txBody>
      </p:sp>
      <p:cxnSp>
        <p:nvCxnSpPr>
          <p:cNvPr id="3874" name="Google Shape;3874;p197"/>
          <p:cNvCxnSpPr/>
          <p:nvPr/>
        </p:nvCxnSpPr>
        <p:spPr>
          <a:xfrm>
            <a:off x="-16650" y="2765625"/>
            <a:ext cx="9177300" cy="0"/>
          </a:xfrm>
          <a:prstGeom prst="straightConnector1">
            <a:avLst/>
          </a:prstGeom>
          <a:noFill/>
          <a:ln w="38100" cap="flat" cmpd="sng">
            <a:solidFill>
              <a:schemeClr val="dk2"/>
            </a:solidFill>
            <a:prstDash val="solid"/>
            <a:round/>
            <a:headEnd type="none" w="med" len="med"/>
            <a:tailEnd type="none" w="med" len="med"/>
          </a:ln>
        </p:spPr>
      </p:cxnSp>
      <p:sp>
        <p:nvSpPr>
          <p:cNvPr id="3875" name="Google Shape;3875;p197"/>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grpSp>
        <p:nvGrpSpPr>
          <p:cNvPr id="3876" name="Google Shape;3876;p197"/>
          <p:cNvGrpSpPr/>
          <p:nvPr/>
        </p:nvGrpSpPr>
        <p:grpSpPr>
          <a:xfrm>
            <a:off x="3482456" y="3629711"/>
            <a:ext cx="400263" cy="1210171"/>
            <a:chOff x="-1149931" y="4370966"/>
            <a:chExt cx="1219200" cy="3686175"/>
          </a:xfrm>
        </p:grpSpPr>
        <p:pic>
          <p:nvPicPr>
            <p:cNvPr id="3877" name="Google Shape;3877;p197" descr="clipped result image"/>
            <p:cNvPicPr preferRelativeResize="0"/>
            <p:nvPr/>
          </p:nvPicPr>
          <p:blipFill rotWithShape="1">
            <a:blip r:embed="rId13">
              <a:alphaModFix/>
            </a:blip>
            <a:srcRect/>
            <a:stretch/>
          </p:blipFill>
          <p:spPr>
            <a:xfrm>
              <a:off x="-1149931" y="4370966"/>
              <a:ext cx="1219200" cy="3686175"/>
            </a:xfrm>
            <a:prstGeom prst="rect">
              <a:avLst/>
            </a:prstGeom>
            <a:noFill/>
            <a:ln>
              <a:noFill/>
            </a:ln>
            <a:effectLst>
              <a:outerShdw blurRad="57150" dist="19050" dir="5400000" algn="bl" rotWithShape="0">
                <a:srgbClr val="000000">
                  <a:alpha val="50000"/>
                </a:srgbClr>
              </a:outerShdw>
            </a:effectLst>
          </p:spPr>
        </p:pic>
        <p:pic>
          <p:nvPicPr>
            <p:cNvPr id="3878" name="Google Shape;3878;p197"/>
            <p:cNvPicPr preferRelativeResize="0"/>
            <p:nvPr/>
          </p:nvPicPr>
          <p:blipFill rotWithShape="1">
            <a:blip r:embed="rId14">
              <a:alphaModFix/>
            </a:blip>
            <a:srcRect/>
            <a:stretch/>
          </p:blipFill>
          <p:spPr>
            <a:xfrm>
              <a:off x="-566321" y="4380821"/>
              <a:ext cx="216938" cy="3520538"/>
            </a:xfrm>
            <a:prstGeom prst="rect">
              <a:avLst/>
            </a:prstGeom>
            <a:noFill/>
            <a:ln>
              <a:noFill/>
            </a:ln>
            <a:effectLst>
              <a:outerShdw blurRad="57150" dist="19050" dir="5400000" algn="bl" rotWithShape="0">
                <a:srgbClr val="000000">
                  <a:alpha val="50000"/>
                </a:srgbClr>
              </a:outerShdw>
            </a:effectLst>
          </p:spPr>
        </p:pic>
        <p:pic>
          <p:nvPicPr>
            <p:cNvPr id="3879" name="Google Shape;3879;p197"/>
            <p:cNvPicPr preferRelativeResize="0"/>
            <p:nvPr/>
          </p:nvPicPr>
          <p:blipFill rotWithShape="1">
            <a:blip r:embed="rId15">
              <a:alphaModFix/>
            </a:blip>
            <a:srcRect/>
            <a:stretch/>
          </p:blipFill>
          <p:spPr>
            <a:xfrm>
              <a:off x="-729116" y="4370966"/>
              <a:ext cx="163825" cy="3520538"/>
            </a:xfrm>
            <a:prstGeom prst="rect">
              <a:avLst/>
            </a:prstGeom>
            <a:noFill/>
            <a:ln>
              <a:noFill/>
            </a:ln>
            <a:effectLst>
              <a:outerShdw blurRad="57150" dist="19050" dir="5400000" algn="bl" rotWithShape="0">
                <a:srgbClr val="000000">
                  <a:alpha val="50000"/>
                </a:srgbClr>
              </a:outerShdw>
            </a:effectLst>
          </p:spPr>
        </p:pic>
      </p:grpSp>
      <p:pic>
        <p:nvPicPr>
          <p:cNvPr id="3880" name="Google Shape;3880;p197" descr="clipped result image"/>
          <p:cNvPicPr preferRelativeResize="0"/>
          <p:nvPr/>
        </p:nvPicPr>
        <p:blipFill rotWithShape="1">
          <a:blip r:embed="rId16">
            <a:alphaModFix/>
          </a:blip>
          <a:srcRect/>
          <a:stretch/>
        </p:blipFill>
        <p:spPr>
          <a:xfrm flipH="1">
            <a:off x="3438600" y="2868807"/>
            <a:ext cx="613350" cy="877519"/>
          </a:xfrm>
          <a:prstGeom prst="rect">
            <a:avLst/>
          </a:prstGeom>
          <a:noFill/>
          <a:ln>
            <a:noFill/>
          </a:ln>
          <a:effectLst>
            <a:outerShdw blurRad="57150" dist="19050" dir="5400000" algn="bl" rotWithShape="0">
              <a:srgbClr val="000000">
                <a:alpha val="50000"/>
              </a:srgbClr>
            </a:outerShdw>
          </a:effectLst>
        </p:spPr>
      </p:pic>
      <p:grpSp>
        <p:nvGrpSpPr>
          <p:cNvPr id="3881" name="Google Shape;3881;p197"/>
          <p:cNvGrpSpPr/>
          <p:nvPr/>
        </p:nvGrpSpPr>
        <p:grpSpPr>
          <a:xfrm>
            <a:off x="4505578" y="2848228"/>
            <a:ext cx="2469834" cy="1896267"/>
            <a:chOff x="38215" y="1292085"/>
            <a:chExt cx="3296628" cy="2531056"/>
          </a:xfrm>
        </p:grpSpPr>
        <p:pic>
          <p:nvPicPr>
            <p:cNvPr id="3882" name="Google Shape;3882;p197" descr="A close up of a logo&#10;&#10;Description automatically generated"/>
            <p:cNvPicPr preferRelativeResize="0"/>
            <p:nvPr/>
          </p:nvPicPr>
          <p:blipFill rotWithShape="1">
            <a:blip r:embed="rId17">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883" name="Google Shape;3883;p197"/>
            <p:cNvGrpSpPr/>
            <p:nvPr/>
          </p:nvGrpSpPr>
          <p:grpSpPr>
            <a:xfrm>
              <a:off x="630034" y="2448774"/>
              <a:ext cx="991247" cy="1374367"/>
              <a:chOff x="1808150" y="2815725"/>
              <a:chExt cx="1421958" cy="1971550"/>
            </a:xfrm>
          </p:grpSpPr>
          <p:cxnSp>
            <p:nvCxnSpPr>
              <p:cNvPr id="3884" name="Google Shape;3884;p197"/>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885" name="Google Shape;3885;p197"/>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886" name="Google Shape;3886;p197"/>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887" name="Google Shape;3887;p197"/>
              <p:cNvGrpSpPr/>
              <p:nvPr/>
            </p:nvGrpSpPr>
            <p:grpSpPr>
              <a:xfrm>
                <a:off x="3008306" y="2815725"/>
                <a:ext cx="221801" cy="197998"/>
                <a:chOff x="1808150" y="3682375"/>
                <a:chExt cx="1163700" cy="1104900"/>
              </a:xfrm>
            </p:grpSpPr>
            <p:sp>
              <p:nvSpPr>
                <p:cNvPr id="3888" name="Google Shape;3888;p197"/>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89" name="Google Shape;3889;p197" descr="clipped result image"/>
                <p:cNvPicPr preferRelativeResize="0"/>
                <p:nvPr/>
              </p:nvPicPr>
              <p:blipFill rotWithShape="1">
                <a:blip r:embed="rId18">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890" name="Google Shape;3890;p197"/>
            <p:cNvPicPr preferRelativeResize="0"/>
            <p:nvPr/>
          </p:nvPicPr>
          <p:blipFill rotWithShape="1">
            <a:blip r:embed="rId19">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891" name="Google Shape;3891;p197" descr="clipped result image"/>
          <p:cNvPicPr preferRelativeResize="0"/>
          <p:nvPr/>
        </p:nvPicPr>
        <p:blipFill rotWithShape="1">
          <a:blip r:embed="rId20">
            <a:alphaModFix/>
          </a:blip>
          <a:srcRect/>
          <a:stretch/>
        </p:blipFill>
        <p:spPr>
          <a:xfrm>
            <a:off x="4934024" y="4110822"/>
            <a:ext cx="718075" cy="720826"/>
          </a:xfrm>
          <a:prstGeom prst="rect">
            <a:avLst/>
          </a:prstGeom>
          <a:noFill/>
          <a:ln>
            <a:noFill/>
          </a:ln>
          <a:effectLst>
            <a:outerShdw blurRad="28575" dist="9525" dir="4320000" algn="bl" rotWithShape="0">
              <a:srgbClr val="000000">
                <a:alpha val="38000"/>
              </a:srgbClr>
            </a:outerShdw>
          </a:effectLst>
        </p:spPr>
      </p:pic>
      <p:grpSp>
        <p:nvGrpSpPr>
          <p:cNvPr id="3892" name="Google Shape;3892;p197"/>
          <p:cNvGrpSpPr/>
          <p:nvPr/>
        </p:nvGrpSpPr>
        <p:grpSpPr>
          <a:xfrm>
            <a:off x="7272301" y="2868810"/>
            <a:ext cx="1466364" cy="1855077"/>
            <a:chOff x="699475" y="5900402"/>
            <a:chExt cx="1788030" cy="2262014"/>
          </a:xfrm>
        </p:grpSpPr>
        <p:pic>
          <p:nvPicPr>
            <p:cNvPr id="3893" name="Google Shape;3893;p197" descr="clipped result image"/>
            <p:cNvPicPr preferRelativeResize="0"/>
            <p:nvPr/>
          </p:nvPicPr>
          <p:blipFill rotWithShape="1">
            <a:blip r:embed="rId21">
              <a:alphaModFix/>
            </a:blip>
            <a:srcRect t="43505" b="1757"/>
            <a:stretch/>
          </p:blipFill>
          <p:spPr>
            <a:xfrm>
              <a:off x="1135109" y="7035910"/>
              <a:ext cx="813510" cy="1126506"/>
            </a:xfrm>
            <a:prstGeom prst="rect">
              <a:avLst/>
            </a:prstGeom>
            <a:noFill/>
            <a:ln>
              <a:noFill/>
            </a:ln>
            <a:effectLst>
              <a:outerShdw blurRad="57150" dist="19050" dir="5400000" algn="bl" rotWithShape="0">
                <a:srgbClr val="000000">
                  <a:alpha val="49800"/>
                </a:srgbClr>
              </a:outerShdw>
            </a:effectLst>
          </p:spPr>
        </p:pic>
        <p:grpSp>
          <p:nvGrpSpPr>
            <p:cNvPr id="3894" name="Google Shape;3894;p197"/>
            <p:cNvGrpSpPr/>
            <p:nvPr/>
          </p:nvGrpSpPr>
          <p:grpSpPr>
            <a:xfrm>
              <a:off x="699475" y="5900402"/>
              <a:ext cx="1788030" cy="1855815"/>
              <a:chOff x="109215" y="1051175"/>
              <a:chExt cx="2529397" cy="2606116"/>
            </a:xfrm>
          </p:grpSpPr>
          <p:pic>
            <p:nvPicPr>
              <p:cNvPr id="3895" name="Google Shape;3895;p197"/>
              <p:cNvPicPr preferRelativeResize="0"/>
              <p:nvPr/>
            </p:nvPicPr>
            <p:blipFill rotWithShape="1">
              <a:blip r:embed="rId22">
                <a:alphaModFix/>
              </a:blip>
              <a:srcRect/>
              <a:stretch/>
            </p:blipFill>
            <p:spPr>
              <a:xfrm>
                <a:off x="1674552" y="1546799"/>
                <a:ext cx="257616" cy="184925"/>
              </a:xfrm>
              <a:prstGeom prst="rect">
                <a:avLst/>
              </a:prstGeom>
              <a:noFill/>
              <a:ln>
                <a:noFill/>
              </a:ln>
              <a:effectLst>
                <a:outerShdw blurRad="57150" dist="19050" dir="5400000" algn="bl" rotWithShape="0">
                  <a:srgbClr val="000000">
                    <a:alpha val="49800"/>
                  </a:srgbClr>
                </a:outerShdw>
              </a:effectLst>
            </p:spPr>
          </p:pic>
          <p:grpSp>
            <p:nvGrpSpPr>
              <p:cNvPr id="3896" name="Google Shape;3896;p197"/>
              <p:cNvGrpSpPr/>
              <p:nvPr/>
            </p:nvGrpSpPr>
            <p:grpSpPr>
              <a:xfrm>
                <a:off x="109215" y="1051175"/>
                <a:ext cx="2529397" cy="2606116"/>
                <a:chOff x="2319015" y="1051175"/>
                <a:chExt cx="2529397" cy="2606116"/>
              </a:xfrm>
            </p:grpSpPr>
            <p:grpSp>
              <p:nvGrpSpPr>
                <p:cNvPr id="3897" name="Google Shape;3897;p197"/>
                <p:cNvGrpSpPr/>
                <p:nvPr/>
              </p:nvGrpSpPr>
              <p:grpSpPr>
                <a:xfrm>
                  <a:off x="2952737" y="1419354"/>
                  <a:ext cx="1150761" cy="2237937"/>
                  <a:chOff x="2952737" y="1419354"/>
                  <a:chExt cx="1150761" cy="2237937"/>
                </a:xfrm>
              </p:grpSpPr>
              <p:pic>
                <p:nvPicPr>
                  <p:cNvPr id="3898" name="Google Shape;3898;p197" descr="clipped result image"/>
                  <p:cNvPicPr preferRelativeResize="0"/>
                  <p:nvPr/>
                </p:nvPicPr>
                <p:blipFill rotWithShape="1">
                  <a:blip r:embed="rId23">
                    <a:alphaModFix/>
                  </a:blip>
                  <a:srcRect b="56030"/>
                  <a:stretch/>
                </p:blipFill>
                <p:spPr>
                  <a:xfrm>
                    <a:off x="2952737" y="1419354"/>
                    <a:ext cx="1150761" cy="1270761"/>
                  </a:xfrm>
                  <a:prstGeom prst="rect">
                    <a:avLst/>
                  </a:prstGeom>
                  <a:noFill/>
                  <a:ln>
                    <a:noFill/>
                  </a:ln>
                  <a:effectLst>
                    <a:outerShdw blurRad="57150" dist="19050" dir="5400000" algn="bl" rotWithShape="0">
                      <a:srgbClr val="000000">
                        <a:alpha val="49800"/>
                      </a:srgbClr>
                    </a:outerShdw>
                  </a:effectLst>
                </p:spPr>
              </p:pic>
              <p:pic>
                <p:nvPicPr>
                  <p:cNvPr id="3899" name="Google Shape;3899;p197"/>
                  <p:cNvPicPr preferRelativeResize="0"/>
                  <p:nvPr/>
                </p:nvPicPr>
                <p:blipFill rotWithShape="1">
                  <a:blip r:embed="rId22">
                    <a:alphaModFix/>
                  </a:blip>
                  <a:srcRect/>
                  <a:stretch/>
                </p:blipFill>
                <p:spPr>
                  <a:xfrm>
                    <a:off x="3214900" y="2602562"/>
                    <a:ext cx="501521" cy="360000"/>
                  </a:xfrm>
                  <a:prstGeom prst="rect">
                    <a:avLst/>
                  </a:prstGeom>
                  <a:noFill/>
                  <a:ln>
                    <a:noFill/>
                  </a:ln>
                  <a:effectLst>
                    <a:outerShdw blurRad="57150" dist="19050" dir="5400000" algn="bl" rotWithShape="0">
                      <a:srgbClr val="000000">
                        <a:alpha val="49800"/>
                      </a:srgbClr>
                    </a:outerShdw>
                  </a:effectLst>
                </p:spPr>
              </p:pic>
              <p:pic>
                <p:nvPicPr>
                  <p:cNvPr id="3900" name="Google Shape;3900;p197" descr="clipped result image"/>
                  <p:cNvPicPr preferRelativeResize="0"/>
                  <p:nvPr/>
                </p:nvPicPr>
                <p:blipFill rotWithShape="1">
                  <a:blip r:embed="rId24">
                    <a:alphaModFix/>
                  </a:blip>
                  <a:srcRect/>
                  <a:stretch/>
                </p:blipFill>
                <p:spPr>
                  <a:xfrm>
                    <a:off x="3214900" y="2998492"/>
                    <a:ext cx="474038" cy="658799"/>
                  </a:xfrm>
                  <a:prstGeom prst="rect">
                    <a:avLst/>
                  </a:prstGeom>
                  <a:noFill/>
                  <a:ln>
                    <a:noFill/>
                  </a:ln>
                  <a:effectLst>
                    <a:outerShdw blurRad="57150" dist="19050" dir="5400000" algn="bl" rotWithShape="0">
                      <a:srgbClr val="000000">
                        <a:alpha val="49800"/>
                      </a:srgbClr>
                    </a:outerShdw>
                  </a:effectLst>
                </p:spPr>
              </p:pic>
            </p:grpSp>
            <p:pic>
              <p:nvPicPr>
                <p:cNvPr id="3901" name="Google Shape;3901;p197" descr="clipped result image"/>
                <p:cNvPicPr preferRelativeResize="0"/>
                <p:nvPr/>
              </p:nvPicPr>
              <p:blipFill rotWithShape="1">
                <a:blip r:embed="rId25">
                  <a:alphaModFix/>
                </a:blip>
                <a:srcRect/>
                <a:stretch/>
              </p:blipFill>
              <p:spPr>
                <a:xfrm flipH="1">
                  <a:off x="3857625" y="1266950"/>
                  <a:ext cx="311075" cy="360000"/>
                </a:xfrm>
                <a:prstGeom prst="rect">
                  <a:avLst/>
                </a:prstGeom>
                <a:noFill/>
                <a:ln>
                  <a:noFill/>
                </a:ln>
                <a:effectLst>
                  <a:outerShdw blurRad="57150" dist="19050" dir="5400000" algn="bl" rotWithShape="0">
                    <a:srgbClr val="000000">
                      <a:alpha val="49800"/>
                    </a:srgbClr>
                  </a:outerShdw>
                </a:effectLst>
              </p:spPr>
            </p:pic>
            <p:grpSp>
              <p:nvGrpSpPr>
                <p:cNvPr id="3902" name="Google Shape;3902;p197"/>
                <p:cNvGrpSpPr/>
                <p:nvPr/>
              </p:nvGrpSpPr>
              <p:grpSpPr>
                <a:xfrm>
                  <a:off x="4168688" y="1570268"/>
                  <a:ext cx="679724" cy="988635"/>
                  <a:chOff x="4168688" y="1570268"/>
                  <a:chExt cx="679724" cy="988635"/>
                </a:xfrm>
              </p:grpSpPr>
              <p:pic>
                <p:nvPicPr>
                  <p:cNvPr id="3903" name="Google Shape;3903;p197" descr="clipped result image"/>
                  <p:cNvPicPr preferRelativeResize="0"/>
                  <p:nvPr/>
                </p:nvPicPr>
                <p:blipFill rotWithShape="1">
                  <a:blip r:embed="rId25">
                    <a:alphaModFix/>
                  </a:blip>
                  <a:srcRect/>
                  <a:stretch/>
                </p:blipFill>
                <p:spPr>
                  <a:xfrm rot="-534121">
                    <a:off x="4223475" y="1609850"/>
                    <a:ext cx="570150" cy="752475"/>
                  </a:xfrm>
                  <a:prstGeom prst="rect">
                    <a:avLst/>
                  </a:prstGeom>
                  <a:noFill/>
                  <a:ln>
                    <a:noFill/>
                  </a:ln>
                  <a:effectLst>
                    <a:outerShdw blurRad="57150" dist="19050" dir="5400000" algn="bl" rotWithShape="0">
                      <a:srgbClr val="000000">
                        <a:alpha val="49800"/>
                      </a:srgbClr>
                    </a:outerShdw>
                  </a:effectLst>
                </p:spPr>
              </p:pic>
              <p:pic>
                <p:nvPicPr>
                  <p:cNvPr id="3904" name="Google Shape;3904;p197"/>
                  <p:cNvPicPr preferRelativeResize="0"/>
                  <p:nvPr/>
                </p:nvPicPr>
                <p:blipFill rotWithShape="1">
                  <a:blip r:embed="rId22">
                    <a:alphaModFix/>
                  </a:blip>
                  <a:srcRect/>
                  <a:stretch/>
                </p:blipFill>
                <p:spPr>
                  <a:xfrm>
                    <a:off x="4313375" y="2278703"/>
                    <a:ext cx="390353" cy="280200"/>
                  </a:xfrm>
                  <a:prstGeom prst="rect">
                    <a:avLst/>
                  </a:prstGeom>
                  <a:noFill/>
                  <a:ln>
                    <a:noFill/>
                  </a:ln>
                  <a:effectLst>
                    <a:outerShdw blurRad="57150" dist="19050" dir="5400000" algn="bl" rotWithShape="0">
                      <a:srgbClr val="000000">
                        <a:alpha val="49800"/>
                      </a:srgbClr>
                    </a:outerShdw>
                  </a:effectLst>
                </p:spPr>
              </p:pic>
            </p:grpSp>
            <p:grpSp>
              <p:nvGrpSpPr>
                <p:cNvPr id="3905" name="Google Shape;3905;p197"/>
                <p:cNvGrpSpPr/>
                <p:nvPr/>
              </p:nvGrpSpPr>
              <p:grpSpPr>
                <a:xfrm>
                  <a:off x="2598223" y="1371726"/>
                  <a:ext cx="555724" cy="725896"/>
                  <a:chOff x="2598223" y="1371726"/>
                  <a:chExt cx="555724" cy="725896"/>
                </a:xfrm>
              </p:grpSpPr>
              <p:pic>
                <p:nvPicPr>
                  <p:cNvPr id="3906" name="Google Shape;3906;p197" descr="clipped result image"/>
                  <p:cNvPicPr preferRelativeResize="0"/>
                  <p:nvPr/>
                </p:nvPicPr>
                <p:blipFill rotWithShape="1">
                  <a:blip r:embed="rId25">
                    <a:alphaModFix/>
                  </a:blip>
                  <a:srcRect/>
                  <a:stretch/>
                </p:blipFill>
                <p:spPr>
                  <a:xfrm rot="593183" flipH="1">
                    <a:off x="2646779" y="1406603"/>
                    <a:ext cx="458612" cy="605272"/>
                  </a:xfrm>
                  <a:prstGeom prst="rect">
                    <a:avLst/>
                  </a:prstGeom>
                  <a:noFill/>
                  <a:ln>
                    <a:noFill/>
                  </a:ln>
                  <a:effectLst>
                    <a:outerShdw blurRad="57150" dist="19050" dir="5400000" algn="bl" rotWithShape="0">
                      <a:srgbClr val="000000">
                        <a:alpha val="49800"/>
                      </a:srgbClr>
                    </a:outerShdw>
                  </a:effectLst>
                </p:spPr>
              </p:pic>
              <p:pic>
                <p:nvPicPr>
                  <p:cNvPr id="3907" name="Google Shape;3907;p197"/>
                  <p:cNvPicPr preferRelativeResize="0"/>
                  <p:nvPr/>
                </p:nvPicPr>
                <p:blipFill rotWithShape="1">
                  <a:blip r:embed="rId22">
                    <a:alphaModFix/>
                  </a:blip>
                  <a:srcRect/>
                  <a:stretch/>
                </p:blipFill>
                <p:spPr>
                  <a:xfrm>
                    <a:off x="2728548" y="1874328"/>
                    <a:ext cx="311075" cy="223295"/>
                  </a:xfrm>
                  <a:prstGeom prst="rect">
                    <a:avLst/>
                  </a:prstGeom>
                  <a:noFill/>
                  <a:ln>
                    <a:noFill/>
                  </a:ln>
                  <a:effectLst>
                    <a:outerShdw blurRad="57150" dist="19050" dir="5400000" algn="bl" rotWithShape="0">
                      <a:srgbClr val="000000">
                        <a:alpha val="49800"/>
                      </a:srgbClr>
                    </a:outerShdw>
                  </a:effectLst>
                </p:spPr>
              </p:pic>
            </p:grpSp>
            <p:grpSp>
              <p:nvGrpSpPr>
                <p:cNvPr id="3908" name="Google Shape;3908;p197"/>
                <p:cNvGrpSpPr/>
                <p:nvPr/>
              </p:nvGrpSpPr>
              <p:grpSpPr>
                <a:xfrm>
                  <a:off x="2319015" y="1371725"/>
                  <a:ext cx="279207" cy="464937"/>
                  <a:chOff x="2319015" y="1371725"/>
                  <a:chExt cx="279207" cy="464937"/>
                </a:xfrm>
              </p:grpSpPr>
              <p:pic>
                <p:nvPicPr>
                  <p:cNvPr id="3909" name="Google Shape;3909;p197" descr="clipped result image"/>
                  <p:cNvPicPr preferRelativeResize="0"/>
                  <p:nvPr/>
                </p:nvPicPr>
                <p:blipFill rotWithShape="1">
                  <a:blip r:embed="rId25">
                    <a:alphaModFix/>
                  </a:blip>
                  <a:srcRect/>
                  <a:stretch/>
                </p:blipFill>
                <p:spPr>
                  <a:xfrm>
                    <a:off x="2325450" y="1371725"/>
                    <a:ext cx="272772" cy="360000"/>
                  </a:xfrm>
                  <a:prstGeom prst="rect">
                    <a:avLst/>
                  </a:prstGeom>
                  <a:noFill/>
                  <a:ln>
                    <a:noFill/>
                  </a:ln>
                  <a:effectLst>
                    <a:outerShdw blurRad="57150" dist="19050" dir="5400000" algn="bl" rotWithShape="0">
                      <a:srgbClr val="000000">
                        <a:alpha val="49800"/>
                      </a:srgbClr>
                    </a:outerShdw>
                  </a:effectLst>
                </p:spPr>
              </p:pic>
              <p:pic>
                <p:nvPicPr>
                  <p:cNvPr id="3910" name="Google Shape;3910;p197"/>
                  <p:cNvPicPr preferRelativeResize="0"/>
                  <p:nvPr/>
                </p:nvPicPr>
                <p:blipFill rotWithShape="1">
                  <a:blip r:embed="rId22">
                    <a:alphaModFix/>
                  </a:blip>
                  <a:srcRect/>
                  <a:stretch/>
                </p:blipFill>
                <p:spPr>
                  <a:xfrm>
                    <a:off x="2319015" y="1651737"/>
                    <a:ext cx="257616" cy="184925"/>
                  </a:xfrm>
                  <a:prstGeom prst="rect">
                    <a:avLst/>
                  </a:prstGeom>
                  <a:noFill/>
                  <a:ln>
                    <a:noFill/>
                  </a:ln>
                  <a:effectLst>
                    <a:outerShdw blurRad="57150" dist="19050" dir="5400000" algn="bl" rotWithShape="0">
                      <a:srgbClr val="000000">
                        <a:alpha val="49800"/>
                      </a:srgbClr>
                    </a:outerShdw>
                  </a:effectLst>
                </p:spPr>
              </p:pic>
            </p:grpSp>
            <p:grpSp>
              <p:nvGrpSpPr>
                <p:cNvPr id="3911" name="Google Shape;3911;p197"/>
                <p:cNvGrpSpPr/>
                <p:nvPr/>
              </p:nvGrpSpPr>
              <p:grpSpPr>
                <a:xfrm>
                  <a:off x="2941376" y="1051175"/>
                  <a:ext cx="645789" cy="384975"/>
                  <a:chOff x="2941376" y="1051175"/>
                  <a:chExt cx="645789" cy="384975"/>
                </a:xfrm>
              </p:grpSpPr>
              <p:pic>
                <p:nvPicPr>
                  <p:cNvPr id="3912" name="Google Shape;3912;p197" descr="clipped result image"/>
                  <p:cNvPicPr preferRelativeResize="0"/>
                  <p:nvPr/>
                </p:nvPicPr>
                <p:blipFill rotWithShape="1">
                  <a:blip r:embed="rId26">
                    <a:alphaModFix/>
                  </a:blip>
                  <a:srcRect/>
                  <a:stretch/>
                </p:blipFill>
                <p:spPr>
                  <a:xfrm>
                    <a:off x="2952750" y="1051175"/>
                    <a:ext cx="634415" cy="280200"/>
                  </a:xfrm>
                  <a:prstGeom prst="rect">
                    <a:avLst/>
                  </a:prstGeom>
                  <a:noFill/>
                  <a:ln>
                    <a:noFill/>
                  </a:ln>
                  <a:effectLst>
                    <a:outerShdw blurRad="57150" dist="19050" dir="5400000" algn="bl" rotWithShape="0">
                      <a:srgbClr val="000000">
                        <a:alpha val="49800"/>
                      </a:srgbClr>
                    </a:outerShdw>
                  </a:effectLst>
                </p:spPr>
              </p:pic>
              <p:pic>
                <p:nvPicPr>
                  <p:cNvPr id="3913" name="Google Shape;3913;p197"/>
                  <p:cNvPicPr preferRelativeResize="0"/>
                  <p:nvPr/>
                </p:nvPicPr>
                <p:blipFill rotWithShape="1">
                  <a:blip r:embed="rId22">
                    <a:alphaModFix/>
                  </a:blip>
                  <a:srcRect/>
                  <a:stretch/>
                </p:blipFill>
                <p:spPr>
                  <a:xfrm>
                    <a:off x="2941376" y="1283750"/>
                    <a:ext cx="212314" cy="152400"/>
                  </a:xfrm>
                  <a:prstGeom prst="rect">
                    <a:avLst/>
                  </a:prstGeom>
                  <a:noFill/>
                  <a:ln>
                    <a:noFill/>
                  </a:ln>
                  <a:effectLst>
                    <a:outerShdw blurRad="57150" dist="19050" dir="5400000" algn="bl" rotWithShape="0">
                      <a:srgbClr val="000000">
                        <a:alpha val="49800"/>
                      </a:srgbClr>
                    </a:outerShdw>
                  </a:effectLst>
                </p:spPr>
              </p:pic>
              <p:pic>
                <p:nvPicPr>
                  <p:cNvPr id="3914" name="Google Shape;3914;p197"/>
                  <p:cNvPicPr preferRelativeResize="0"/>
                  <p:nvPr/>
                </p:nvPicPr>
                <p:blipFill rotWithShape="1">
                  <a:blip r:embed="rId22">
                    <a:alphaModFix/>
                  </a:blip>
                  <a:srcRect/>
                  <a:stretch/>
                </p:blipFill>
                <p:spPr>
                  <a:xfrm>
                    <a:off x="3374851" y="1276475"/>
                    <a:ext cx="212314" cy="152400"/>
                  </a:xfrm>
                  <a:prstGeom prst="rect">
                    <a:avLst/>
                  </a:prstGeom>
                  <a:noFill/>
                  <a:ln>
                    <a:noFill/>
                  </a:ln>
                  <a:effectLst>
                    <a:outerShdw blurRad="57150" dist="19050" dir="5400000" algn="bl" rotWithShape="0">
                      <a:srgbClr val="000000">
                        <a:alpha val="49800"/>
                      </a:srgbClr>
                    </a:outerShdw>
                  </a:effectLst>
                </p:spPr>
              </p:pic>
            </p:grpSp>
          </p:grpSp>
        </p:grpSp>
      </p:grpSp>
      <p:sp>
        <p:nvSpPr>
          <p:cNvPr id="3915" name="Google Shape;3915;p197"/>
          <p:cNvSpPr txBox="1"/>
          <p:nvPr/>
        </p:nvSpPr>
        <p:spPr>
          <a:xfrm>
            <a:off x="2713299" y="47445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donepezil</a:t>
            </a:r>
            <a:endParaRPr sz="1300" b="1"/>
          </a:p>
        </p:txBody>
      </p:sp>
      <p:sp>
        <p:nvSpPr>
          <p:cNvPr id="3916" name="Google Shape;3916;p197"/>
          <p:cNvSpPr txBox="1"/>
          <p:nvPr/>
        </p:nvSpPr>
        <p:spPr>
          <a:xfrm>
            <a:off x="3701799" y="3714050"/>
            <a:ext cx="9501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“Donnie Pez”</a:t>
            </a:r>
            <a:endParaRPr sz="1300"/>
          </a:p>
        </p:txBody>
      </p:sp>
      <p:sp>
        <p:nvSpPr>
          <p:cNvPr id="3917" name="Google Shape;3917;p197"/>
          <p:cNvSpPr txBox="1"/>
          <p:nvPr/>
        </p:nvSpPr>
        <p:spPr>
          <a:xfrm>
            <a:off x="5195949" y="467495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rivastigmine </a:t>
            </a:r>
            <a:endParaRPr sz="1300" b="1"/>
          </a:p>
        </p:txBody>
      </p:sp>
      <p:sp>
        <p:nvSpPr>
          <p:cNvPr id="3918" name="Google Shape;3918;p197"/>
          <p:cNvSpPr txBox="1"/>
          <p:nvPr/>
        </p:nvSpPr>
        <p:spPr>
          <a:xfrm>
            <a:off x="4834449" y="28688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“river”stigmine</a:t>
            </a:r>
            <a:endParaRPr sz="1300"/>
          </a:p>
        </p:txBody>
      </p:sp>
      <p:sp>
        <p:nvSpPr>
          <p:cNvPr id="3919" name="Google Shape;3919;p197"/>
          <p:cNvSpPr txBox="1"/>
          <p:nvPr/>
        </p:nvSpPr>
        <p:spPr>
          <a:xfrm>
            <a:off x="7036186" y="467495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galantamine</a:t>
            </a:r>
            <a:endParaRPr sz="1300" b="1"/>
          </a:p>
        </p:txBody>
      </p:sp>
      <p:sp>
        <p:nvSpPr>
          <p:cNvPr id="3920" name="Google Shape;3920;p197"/>
          <p:cNvSpPr/>
          <p:nvPr/>
        </p:nvSpPr>
        <p:spPr>
          <a:xfrm>
            <a:off x="4572000" y="2765625"/>
            <a:ext cx="2595000" cy="2355600"/>
          </a:xfrm>
          <a:prstGeom prst="rect">
            <a:avLst/>
          </a:prstGeom>
          <a:noFill/>
          <a:ln w="1524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21" name="Google Shape;3921;p197"/>
          <p:cNvSpPr/>
          <p:nvPr/>
        </p:nvSpPr>
        <p:spPr>
          <a:xfrm>
            <a:off x="8204725" y="3829609"/>
            <a:ext cx="842100" cy="411300"/>
          </a:xfrm>
          <a:prstGeom prst="wedgeRectCallout">
            <a:avLst>
              <a:gd name="adj1" fmla="val -61626"/>
              <a:gd name="adj2" fmla="val 6901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Go lantern!</a:t>
            </a:r>
            <a:endParaRPr sz="1200"/>
          </a:p>
        </p:txBody>
      </p:sp>
      <p:sp>
        <p:nvSpPr>
          <p:cNvPr id="3922" name="Google Shape;3922;p197"/>
          <p:cNvSpPr txBox="1"/>
          <p:nvPr/>
        </p:nvSpPr>
        <p:spPr>
          <a:xfrm>
            <a:off x="267614" y="2913687"/>
            <a:ext cx="6616200" cy="32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dk1"/>
                </a:solidFill>
              </a:rPr>
              <a:t>Cholinesterase </a:t>
            </a:r>
            <a:endParaRPr sz="2100" b="1">
              <a:solidFill>
                <a:schemeClr val="dk1"/>
              </a:solidFill>
            </a:endParaRPr>
          </a:p>
          <a:p>
            <a:pPr marL="0" lvl="0" indent="0" algn="l" rtl="0">
              <a:spcBef>
                <a:spcPts val="0"/>
              </a:spcBef>
              <a:spcAft>
                <a:spcPts val="0"/>
              </a:spcAft>
              <a:buNone/>
            </a:pPr>
            <a:r>
              <a:rPr lang="en" sz="2100" b="1">
                <a:solidFill>
                  <a:schemeClr val="dk1"/>
                </a:solidFill>
              </a:rPr>
              <a:t>Inhibitors </a:t>
            </a:r>
            <a:endParaRPr sz="2100" b="1">
              <a:solidFill>
                <a:schemeClr val="dk1"/>
              </a:solidFill>
            </a:endParaRPr>
          </a:p>
          <a:p>
            <a:pPr marL="0" lvl="0" indent="0" algn="l" rtl="0">
              <a:spcBef>
                <a:spcPts val="0"/>
              </a:spcBef>
              <a:spcAft>
                <a:spcPts val="0"/>
              </a:spcAft>
              <a:buNone/>
            </a:pPr>
            <a:r>
              <a:rPr lang="en" sz="1300">
                <a:solidFill>
                  <a:schemeClr val="dk1"/>
                </a:solidFill>
              </a:rPr>
              <a:t>cholinergic medications for Alzheimer’s</a:t>
            </a:r>
            <a:endParaRPr sz="1000">
              <a:solidFill>
                <a:schemeClr val="dk1"/>
              </a:solidFill>
            </a:endParaRPr>
          </a:p>
          <a:p>
            <a:pPr marL="0" marR="0" lvl="0" indent="0" algn="l" rtl="0">
              <a:lnSpc>
                <a:spcPct val="100000"/>
              </a:lnSpc>
              <a:spcBef>
                <a:spcPts val="0"/>
              </a:spcBef>
              <a:spcAft>
                <a:spcPts val="0"/>
              </a:spcAft>
              <a:buNone/>
            </a:pPr>
            <a:endParaRPr sz="2100" b="1"/>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3926"/>
        <p:cNvGrpSpPr/>
        <p:nvPr/>
      </p:nvGrpSpPr>
      <p:grpSpPr>
        <a:xfrm>
          <a:off x="0" y="0"/>
          <a:ext cx="0" cy="0"/>
          <a:chOff x="0" y="0"/>
          <a:chExt cx="0" cy="0"/>
        </a:xfrm>
      </p:grpSpPr>
      <p:sp>
        <p:nvSpPr>
          <p:cNvPr id="3927" name="Google Shape;3927;p198"/>
          <p:cNvSpPr txBox="1"/>
          <p:nvPr/>
        </p:nvSpPr>
        <p:spPr>
          <a:xfrm>
            <a:off x="1207550" y="592013"/>
            <a:ext cx="75000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300" b="1" i="0" u="none" strike="noStrike" cap="none">
                <a:solidFill>
                  <a:srgbClr val="000000"/>
                </a:solidFill>
              </a:rPr>
              <a:t>Brady(cardia) Bunch</a:t>
            </a:r>
            <a:r>
              <a:rPr lang="en" sz="1300" b="1"/>
              <a:t> </a:t>
            </a:r>
            <a:r>
              <a:rPr lang="en" sz="1300" b="1" i="0" u="none" strike="noStrike" cap="none">
                <a:solidFill>
                  <a:srgbClr val="000000"/>
                </a:solidFill>
              </a:rPr>
              <a:t>SLUDGE buckets </a:t>
            </a:r>
            <a:r>
              <a:rPr lang="en" sz="1300" b="0" i="0" u="none" strike="noStrike" cap="none">
                <a:solidFill>
                  <a:srgbClr val="000000"/>
                </a:solidFill>
                <a:latin typeface="Arial"/>
                <a:ea typeface="Arial"/>
                <a:cs typeface="Arial"/>
                <a:sym typeface="Arial"/>
              </a:rPr>
              <a:t>filled with flui</a:t>
            </a:r>
            <a:r>
              <a:rPr lang="en" sz="1300"/>
              <a:t>ds produced as cholinergic effects</a:t>
            </a:r>
            <a:endParaRPr sz="1300"/>
          </a:p>
        </p:txBody>
      </p:sp>
      <p:grpSp>
        <p:nvGrpSpPr>
          <p:cNvPr id="3928" name="Google Shape;3928;p198"/>
          <p:cNvGrpSpPr/>
          <p:nvPr/>
        </p:nvGrpSpPr>
        <p:grpSpPr>
          <a:xfrm>
            <a:off x="1356380" y="1108355"/>
            <a:ext cx="6365941" cy="1332834"/>
            <a:chOff x="4892286" y="977880"/>
            <a:chExt cx="5276808" cy="1104803"/>
          </a:xfrm>
        </p:grpSpPr>
        <p:grpSp>
          <p:nvGrpSpPr>
            <p:cNvPr id="3929" name="Google Shape;3929;p198"/>
            <p:cNvGrpSpPr/>
            <p:nvPr/>
          </p:nvGrpSpPr>
          <p:grpSpPr>
            <a:xfrm>
              <a:off x="4892286" y="1170657"/>
              <a:ext cx="5276808" cy="912027"/>
              <a:chOff x="4445344" y="1309939"/>
              <a:chExt cx="5276808" cy="912027"/>
            </a:xfrm>
          </p:grpSpPr>
          <p:pic>
            <p:nvPicPr>
              <p:cNvPr id="3930" name="Google Shape;3930;p198"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3931" name="Google Shape;3931;p198"/>
              <p:cNvGrpSpPr/>
              <p:nvPr/>
            </p:nvGrpSpPr>
            <p:grpSpPr>
              <a:xfrm>
                <a:off x="7066087" y="1309939"/>
                <a:ext cx="2635379" cy="909730"/>
                <a:chOff x="6598810" y="1342565"/>
                <a:chExt cx="2635379" cy="909730"/>
              </a:xfrm>
            </p:grpSpPr>
            <p:pic>
              <p:nvPicPr>
                <p:cNvPr id="3932" name="Google Shape;3932;p198"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3933" name="Google Shape;3933;p198"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3934" name="Google Shape;3934;p198"/>
              <p:cNvSpPr txBox="1"/>
              <p:nvPr/>
            </p:nvSpPr>
            <p:spPr>
              <a:xfrm>
                <a:off x="4559582" y="1486791"/>
                <a:ext cx="5862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Saliva</a:t>
                </a:r>
                <a:endParaRPr sz="1200" b="1" i="0" u="none" strike="noStrike" cap="none">
                  <a:solidFill>
                    <a:srgbClr val="FFFFFF"/>
                  </a:solidFill>
                  <a:latin typeface="Arial"/>
                  <a:ea typeface="Arial"/>
                  <a:cs typeface="Arial"/>
                  <a:sym typeface="Arial"/>
                </a:endParaRPr>
              </a:p>
            </p:txBody>
          </p:sp>
          <p:sp>
            <p:nvSpPr>
              <p:cNvPr id="3935" name="Google Shape;3935;p198"/>
              <p:cNvSpPr txBox="1"/>
              <p:nvPr/>
            </p:nvSpPr>
            <p:spPr>
              <a:xfrm>
                <a:off x="5468948" y="150027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Tears</a:t>
                </a:r>
                <a:endParaRPr sz="1200" b="1" i="0" u="none" strike="noStrike" cap="none">
                  <a:solidFill>
                    <a:srgbClr val="FFFFFF"/>
                  </a:solidFill>
                  <a:latin typeface="Arial"/>
                  <a:ea typeface="Arial"/>
                  <a:cs typeface="Arial"/>
                  <a:sym typeface="Arial"/>
                </a:endParaRPr>
              </a:p>
            </p:txBody>
          </p:sp>
          <p:sp>
            <p:nvSpPr>
              <p:cNvPr id="3936" name="Google Shape;3936;p198"/>
              <p:cNvSpPr txBox="1"/>
              <p:nvPr/>
            </p:nvSpPr>
            <p:spPr>
              <a:xfrm>
                <a:off x="6370355" y="1495695"/>
                <a:ext cx="5676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Urine</a:t>
                </a:r>
                <a:endParaRPr sz="1200" b="1" i="0" u="none" strike="noStrike" cap="none">
                  <a:solidFill>
                    <a:srgbClr val="000000"/>
                  </a:solidFill>
                  <a:latin typeface="Arial"/>
                  <a:ea typeface="Arial"/>
                  <a:cs typeface="Arial"/>
                  <a:sym typeface="Arial"/>
                </a:endParaRPr>
              </a:p>
            </p:txBody>
          </p:sp>
          <p:sp>
            <p:nvSpPr>
              <p:cNvPr id="3937" name="Google Shape;3937;p198"/>
              <p:cNvSpPr txBox="1"/>
              <p:nvPr/>
            </p:nvSpPr>
            <p:spPr>
              <a:xfrm>
                <a:off x="8130340" y="1527610"/>
                <a:ext cx="639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Sweat</a:t>
                </a:r>
                <a:endParaRPr sz="1200" b="1" i="0" u="none" strike="noStrike" cap="none">
                  <a:solidFill>
                    <a:srgbClr val="000000"/>
                  </a:solidFill>
                  <a:latin typeface="Arial"/>
                  <a:ea typeface="Arial"/>
                  <a:cs typeface="Arial"/>
                  <a:sym typeface="Arial"/>
                </a:endParaRPr>
              </a:p>
            </p:txBody>
          </p:sp>
          <p:sp>
            <p:nvSpPr>
              <p:cNvPr id="3938" name="Google Shape;3938;p198"/>
              <p:cNvSpPr txBox="1"/>
              <p:nvPr/>
            </p:nvSpPr>
            <p:spPr>
              <a:xfrm>
                <a:off x="8984152" y="1510068"/>
                <a:ext cx="7380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Arial"/>
                    <a:ea typeface="Arial"/>
                    <a:cs typeface="Arial"/>
                    <a:sym typeface="Arial"/>
                  </a:rPr>
                  <a:t>Diarrhea </a:t>
                </a:r>
                <a:endParaRPr sz="1200" b="1" i="0" u="none" strike="noStrike" cap="none">
                  <a:solidFill>
                    <a:srgbClr val="000000"/>
                  </a:solidFill>
                  <a:latin typeface="Arial"/>
                  <a:ea typeface="Arial"/>
                  <a:cs typeface="Arial"/>
                  <a:sym typeface="Arial"/>
                </a:endParaRPr>
              </a:p>
            </p:txBody>
          </p:sp>
          <p:sp>
            <p:nvSpPr>
              <p:cNvPr id="3939" name="Google Shape;3939;p198"/>
              <p:cNvSpPr txBox="1"/>
              <p:nvPr/>
            </p:nvSpPr>
            <p:spPr>
              <a:xfrm>
                <a:off x="7192688" y="1500272"/>
                <a:ext cx="807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Vomitus</a:t>
                </a:r>
                <a:r>
                  <a:rPr lang="en" sz="1200" b="1" i="0" u="none" strike="noStrike" cap="none">
                    <a:solidFill>
                      <a:srgbClr val="000000"/>
                    </a:solidFill>
                    <a:latin typeface="Arial"/>
                    <a:ea typeface="Arial"/>
                    <a:cs typeface="Arial"/>
                    <a:sym typeface="Arial"/>
                  </a:rPr>
                  <a:t> </a:t>
                </a:r>
                <a:endParaRPr sz="1200" b="1" i="0" u="none" strike="noStrike" cap="none">
                  <a:solidFill>
                    <a:srgbClr val="000000"/>
                  </a:solidFill>
                  <a:latin typeface="Arial"/>
                  <a:ea typeface="Arial"/>
                  <a:cs typeface="Arial"/>
                  <a:sym typeface="Arial"/>
                </a:endParaRPr>
              </a:p>
            </p:txBody>
          </p:sp>
        </p:grpSp>
        <p:grpSp>
          <p:nvGrpSpPr>
            <p:cNvPr id="3940" name="Google Shape;3940;p198"/>
            <p:cNvGrpSpPr/>
            <p:nvPr/>
          </p:nvGrpSpPr>
          <p:grpSpPr>
            <a:xfrm>
              <a:off x="5175092" y="977880"/>
              <a:ext cx="4765253" cy="377745"/>
              <a:chOff x="5175092" y="977880"/>
              <a:chExt cx="4765253" cy="377745"/>
            </a:xfrm>
          </p:grpSpPr>
          <p:pic>
            <p:nvPicPr>
              <p:cNvPr id="3941" name="Google Shape;3941;p198"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3942" name="Google Shape;3942;p198"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3943" name="Google Shape;3943;p198"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3944" name="Google Shape;3944;p198"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3945" name="Google Shape;3945;p198"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3946" name="Google Shape;3946;p198"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3947" name="Google Shape;3947;p198"/>
          <p:cNvPicPr preferRelativeResize="0"/>
          <p:nvPr/>
        </p:nvPicPr>
        <p:blipFill>
          <a:blip r:embed="rId11">
            <a:alphaModFix/>
          </a:blip>
          <a:stretch>
            <a:fillRect/>
          </a:stretch>
        </p:blipFill>
        <p:spPr>
          <a:xfrm>
            <a:off x="126848" y="1227125"/>
            <a:ext cx="1169051" cy="1253225"/>
          </a:xfrm>
          <a:prstGeom prst="rect">
            <a:avLst/>
          </a:prstGeom>
          <a:noFill/>
          <a:ln>
            <a:noFill/>
          </a:ln>
        </p:spPr>
      </p:pic>
      <p:pic>
        <p:nvPicPr>
          <p:cNvPr id="3948" name="Google Shape;3948;p198"/>
          <p:cNvPicPr preferRelativeResize="0"/>
          <p:nvPr/>
        </p:nvPicPr>
        <p:blipFill>
          <a:blip r:embed="rId12">
            <a:alphaModFix/>
          </a:blip>
          <a:stretch>
            <a:fillRect/>
          </a:stretch>
        </p:blipFill>
        <p:spPr>
          <a:xfrm>
            <a:off x="7841550" y="992487"/>
            <a:ext cx="1114150" cy="1487874"/>
          </a:xfrm>
          <a:prstGeom prst="rect">
            <a:avLst/>
          </a:prstGeom>
          <a:noFill/>
          <a:ln>
            <a:noFill/>
          </a:ln>
        </p:spPr>
      </p:pic>
      <p:sp>
        <p:nvSpPr>
          <p:cNvPr id="3949" name="Google Shape;3949;p198"/>
          <p:cNvSpPr txBox="1"/>
          <p:nvPr/>
        </p:nvSpPr>
        <p:spPr>
          <a:xfrm>
            <a:off x="293750" y="75700"/>
            <a:ext cx="8413800" cy="339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3000" b="1"/>
              <a:t>Cholinergics (muscarinics) - everything wet</a:t>
            </a:r>
            <a:endParaRPr sz="3000"/>
          </a:p>
        </p:txBody>
      </p:sp>
      <p:cxnSp>
        <p:nvCxnSpPr>
          <p:cNvPr id="3950" name="Google Shape;3950;p198"/>
          <p:cNvCxnSpPr/>
          <p:nvPr/>
        </p:nvCxnSpPr>
        <p:spPr>
          <a:xfrm>
            <a:off x="-16650" y="2765625"/>
            <a:ext cx="9177300" cy="0"/>
          </a:xfrm>
          <a:prstGeom prst="straightConnector1">
            <a:avLst/>
          </a:prstGeom>
          <a:noFill/>
          <a:ln w="38100" cap="flat" cmpd="sng">
            <a:solidFill>
              <a:schemeClr val="dk2"/>
            </a:solidFill>
            <a:prstDash val="solid"/>
            <a:round/>
            <a:headEnd type="none" w="med" len="med"/>
            <a:tailEnd type="none" w="med" len="med"/>
          </a:ln>
        </p:spPr>
      </p:cxnSp>
      <p:sp>
        <p:nvSpPr>
          <p:cNvPr id="3951" name="Google Shape;3951;p198"/>
          <p:cNvSpPr txBox="1"/>
          <p:nvPr/>
        </p:nvSpPr>
        <p:spPr>
          <a:xfrm>
            <a:off x="7434586" y="2410677"/>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pro-cognitive</a:t>
            </a:r>
            <a:endParaRPr sz="1300"/>
          </a:p>
        </p:txBody>
      </p:sp>
      <p:grpSp>
        <p:nvGrpSpPr>
          <p:cNvPr id="3952" name="Google Shape;3952;p198"/>
          <p:cNvGrpSpPr/>
          <p:nvPr/>
        </p:nvGrpSpPr>
        <p:grpSpPr>
          <a:xfrm>
            <a:off x="3482456" y="3629711"/>
            <a:ext cx="400263" cy="1210171"/>
            <a:chOff x="-1149931" y="4370966"/>
            <a:chExt cx="1219200" cy="3686175"/>
          </a:xfrm>
        </p:grpSpPr>
        <p:pic>
          <p:nvPicPr>
            <p:cNvPr id="3953" name="Google Shape;3953;p198" descr="clipped result image"/>
            <p:cNvPicPr preferRelativeResize="0"/>
            <p:nvPr/>
          </p:nvPicPr>
          <p:blipFill rotWithShape="1">
            <a:blip r:embed="rId13">
              <a:alphaModFix/>
            </a:blip>
            <a:srcRect/>
            <a:stretch/>
          </p:blipFill>
          <p:spPr>
            <a:xfrm>
              <a:off x="-1149931" y="4370966"/>
              <a:ext cx="1219200" cy="3686175"/>
            </a:xfrm>
            <a:prstGeom prst="rect">
              <a:avLst/>
            </a:prstGeom>
            <a:noFill/>
            <a:ln>
              <a:noFill/>
            </a:ln>
            <a:effectLst>
              <a:outerShdw blurRad="57150" dist="19050" dir="5400000" algn="bl" rotWithShape="0">
                <a:srgbClr val="000000">
                  <a:alpha val="50000"/>
                </a:srgbClr>
              </a:outerShdw>
            </a:effectLst>
          </p:spPr>
        </p:pic>
        <p:pic>
          <p:nvPicPr>
            <p:cNvPr id="3954" name="Google Shape;3954;p198"/>
            <p:cNvPicPr preferRelativeResize="0"/>
            <p:nvPr/>
          </p:nvPicPr>
          <p:blipFill rotWithShape="1">
            <a:blip r:embed="rId14">
              <a:alphaModFix/>
            </a:blip>
            <a:srcRect/>
            <a:stretch/>
          </p:blipFill>
          <p:spPr>
            <a:xfrm>
              <a:off x="-566321" y="4380821"/>
              <a:ext cx="216938" cy="3520538"/>
            </a:xfrm>
            <a:prstGeom prst="rect">
              <a:avLst/>
            </a:prstGeom>
            <a:noFill/>
            <a:ln>
              <a:noFill/>
            </a:ln>
            <a:effectLst>
              <a:outerShdw blurRad="57150" dist="19050" dir="5400000" algn="bl" rotWithShape="0">
                <a:srgbClr val="000000">
                  <a:alpha val="50000"/>
                </a:srgbClr>
              </a:outerShdw>
            </a:effectLst>
          </p:spPr>
        </p:pic>
        <p:pic>
          <p:nvPicPr>
            <p:cNvPr id="3955" name="Google Shape;3955;p198"/>
            <p:cNvPicPr preferRelativeResize="0"/>
            <p:nvPr/>
          </p:nvPicPr>
          <p:blipFill rotWithShape="1">
            <a:blip r:embed="rId15">
              <a:alphaModFix/>
            </a:blip>
            <a:srcRect/>
            <a:stretch/>
          </p:blipFill>
          <p:spPr>
            <a:xfrm>
              <a:off x="-729116" y="4370966"/>
              <a:ext cx="163825" cy="3520538"/>
            </a:xfrm>
            <a:prstGeom prst="rect">
              <a:avLst/>
            </a:prstGeom>
            <a:noFill/>
            <a:ln>
              <a:noFill/>
            </a:ln>
            <a:effectLst>
              <a:outerShdw blurRad="57150" dist="19050" dir="5400000" algn="bl" rotWithShape="0">
                <a:srgbClr val="000000">
                  <a:alpha val="50000"/>
                </a:srgbClr>
              </a:outerShdw>
            </a:effectLst>
          </p:spPr>
        </p:pic>
      </p:grpSp>
      <p:pic>
        <p:nvPicPr>
          <p:cNvPr id="3956" name="Google Shape;3956;p198" descr="clipped result image"/>
          <p:cNvPicPr preferRelativeResize="0"/>
          <p:nvPr/>
        </p:nvPicPr>
        <p:blipFill rotWithShape="1">
          <a:blip r:embed="rId16">
            <a:alphaModFix/>
          </a:blip>
          <a:srcRect/>
          <a:stretch/>
        </p:blipFill>
        <p:spPr>
          <a:xfrm flipH="1">
            <a:off x="3438600" y="2868807"/>
            <a:ext cx="613350" cy="877519"/>
          </a:xfrm>
          <a:prstGeom prst="rect">
            <a:avLst/>
          </a:prstGeom>
          <a:noFill/>
          <a:ln>
            <a:noFill/>
          </a:ln>
          <a:effectLst>
            <a:outerShdw blurRad="57150" dist="19050" dir="5400000" algn="bl" rotWithShape="0">
              <a:srgbClr val="000000">
                <a:alpha val="50000"/>
              </a:srgbClr>
            </a:outerShdw>
          </a:effectLst>
        </p:spPr>
      </p:pic>
      <p:grpSp>
        <p:nvGrpSpPr>
          <p:cNvPr id="3957" name="Google Shape;3957;p198"/>
          <p:cNvGrpSpPr/>
          <p:nvPr/>
        </p:nvGrpSpPr>
        <p:grpSpPr>
          <a:xfrm>
            <a:off x="4505578" y="2848228"/>
            <a:ext cx="2469834" cy="1896267"/>
            <a:chOff x="38215" y="1292085"/>
            <a:chExt cx="3296628" cy="2531056"/>
          </a:xfrm>
        </p:grpSpPr>
        <p:pic>
          <p:nvPicPr>
            <p:cNvPr id="3958" name="Google Shape;3958;p198" descr="A close up of a logo&#10;&#10;Description automatically generated"/>
            <p:cNvPicPr preferRelativeResize="0"/>
            <p:nvPr/>
          </p:nvPicPr>
          <p:blipFill rotWithShape="1">
            <a:blip r:embed="rId17">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3959" name="Google Shape;3959;p198"/>
            <p:cNvGrpSpPr/>
            <p:nvPr/>
          </p:nvGrpSpPr>
          <p:grpSpPr>
            <a:xfrm>
              <a:off x="630034" y="2448774"/>
              <a:ext cx="991247" cy="1374367"/>
              <a:chOff x="1808150" y="2815725"/>
              <a:chExt cx="1421958" cy="1971550"/>
            </a:xfrm>
          </p:grpSpPr>
          <p:cxnSp>
            <p:nvCxnSpPr>
              <p:cNvPr id="3960" name="Google Shape;3960;p198"/>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3961" name="Google Shape;3961;p198"/>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3962" name="Google Shape;3962;p198"/>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963" name="Google Shape;3963;p198"/>
              <p:cNvGrpSpPr/>
              <p:nvPr/>
            </p:nvGrpSpPr>
            <p:grpSpPr>
              <a:xfrm>
                <a:off x="3008306" y="2815725"/>
                <a:ext cx="221801" cy="197998"/>
                <a:chOff x="1808150" y="3682375"/>
                <a:chExt cx="1163700" cy="1104900"/>
              </a:xfrm>
            </p:grpSpPr>
            <p:sp>
              <p:nvSpPr>
                <p:cNvPr id="3964" name="Google Shape;3964;p198"/>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65" name="Google Shape;3965;p198" descr="clipped result image"/>
                <p:cNvPicPr preferRelativeResize="0"/>
                <p:nvPr/>
              </p:nvPicPr>
              <p:blipFill rotWithShape="1">
                <a:blip r:embed="rId18">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3966" name="Google Shape;3966;p198"/>
            <p:cNvPicPr preferRelativeResize="0"/>
            <p:nvPr/>
          </p:nvPicPr>
          <p:blipFill rotWithShape="1">
            <a:blip r:embed="rId19">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3967" name="Google Shape;3967;p198" descr="clipped result image"/>
          <p:cNvPicPr preferRelativeResize="0"/>
          <p:nvPr/>
        </p:nvPicPr>
        <p:blipFill rotWithShape="1">
          <a:blip r:embed="rId20">
            <a:alphaModFix/>
          </a:blip>
          <a:srcRect/>
          <a:stretch/>
        </p:blipFill>
        <p:spPr>
          <a:xfrm>
            <a:off x="4934024" y="4110822"/>
            <a:ext cx="718075" cy="720826"/>
          </a:xfrm>
          <a:prstGeom prst="rect">
            <a:avLst/>
          </a:prstGeom>
          <a:noFill/>
          <a:ln>
            <a:noFill/>
          </a:ln>
          <a:effectLst>
            <a:outerShdw blurRad="28575" dist="9525" dir="4320000" algn="bl" rotWithShape="0">
              <a:srgbClr val="000000">
                <a:alpha val="38000"/>
              </a:srgbClr>
            </a:outerShdw>
          </a:effectLst>
        </p:spPr>
      </p:pic>
      <p:grpSp>
        <p:nvGrpSpPr>
          <p:cNvPr id="3968" name="Google Shape;3968;p198"/>
          <p:cNvGrpSpPr/>
          <p:nvPr/>
        </p:nvGrpSpPr>
        <p:grpSpPr>
          <a:xfrm>
            <a:off x="7272301" y="2868810"/>
            <a:ext cx="1466364" cy="1855077"/>
            <a:chOff x="699475" y="5900402"/>
            <a:chExt cx="1788030" cy="2262014"/>
          </a:xfrm>
        </p:grpSpPr>
        <p:pic>
          <p:nvPicPr>
            <p:cNvPr id="3969" name="Google Shape;3969;p198" descr="clipped result image"/>
            <p:cNvPicPr preferRelativeResize="0"/>
            <p:nvPr/>
          </p:nvPicPr>
          <p:blipFill rotWithShape="1">
            <a:blip r:embed="rId21">
              <a:alphaModFix/>
            </a:blip>
            <a:srcRect t="43505" b="1757"/>
            <a:stretch/>
          </p:blipFill>
          <p:spPr>
            <a:xfrm>
              <a:off x="1135109" y="7035910"/>
              <a:ext cx="813510" cy="1126506"/>
            </a:xfrm>
            <a:prstGeom prst="rect">
              <a:avLst/>
            </a:prstGeom>
            <a:noFill/>
            <a:ln>
              <a:noFill/>
            </a:ln>
            <a:effectLst>
              <a:outerShdw blurRad="57150" dist="19050" dir="5400000" algn="bl" rotWithShape="0">
                <a:srgbClr val="000000">
                  <a:alpha val="49800"/>
                </a:srgbClr>
              </a:outerShdw>
            </a:effectLst>
          </p:spPr>
        </p:pic>
        <p:grpSp>
          <p:nvGrpSpPr>
            <p:cNvPr id="3970" name="Google Shape;3970;p198"/>
            <p:cNvGrpSpPr/>
            <p:nvPr/>
          </p:nvGrpSpPr>
          <p:grpSpPr>
            <a:xfrm>
              <a:off x="699475" y="5900402"/>
              <a:ext cx="1788030" cy="1855815"/>
              <a:chOff x="109215" y="1051175"/>
              <a:chExt cx="2529397" cy="2606116"/>
            </a:xfrm>
          </p:grpSpPr>
          <p:pic>
            <p:nvPicPr>
              <p:cNvPr id="3971" name="Google Shape;3971;p198"/>
              <p:cNvPicPr preferRelativeResize="0"/>
              <p:nvPr/>
            </p:nvPicPr>
            <p:blipFill rotWithShape="1">
              <a:blip r:embed="rId22">
                <a:alphaModFix/>
              </a:blip>
              <a:srcRect/>
              <a:stretch/>
            </p:blipFill>
            <p:spPr>
              <a:xfrm>
                <a:off x="1674552" y="1546799"/>
                <a:ext cx="257616" cy="184925"/>
              </a:xfrm>
              <a:prstGeom prst="rect">
                <a:avLst/>
              </a:prstGeom>
              <a:noFill/>
              <a:ln>
                <a:noFill/>
              </a:ln>
              <a:effectLst>
                <a:outerShdw blurRad="57150" dist="19050" dir="5400000" algn="bl" rotWithShape="0">
                  <a:srgbClr val="000000">
                    <a:alpha val="49800"/>
                  </a:srgbClr>
                </a:outerShdw>
              </a:effectLst>
            </p:spPr>
          </p:pic>
          <p:grpSp>
            <p:nvGrpSpPr>
              <p:cNvPr id="3972" name="Google Shape;3972;p198"/>
              <p:cNvGrpSpPr/>
              <p:nvPr/>
            </p:nvGrpSpPr>
            <p:grpSpPr>
              <a:xfrm>
                <a:off x="109215" y="1051175"/>
                <a:ext cx="2529397" cy="2606116"/>
                <a:chOff x="2319015" y="1051175"/>
                <a:chExt cx="2529397" cy="2606116"/>
              </a:xfrm>
            </p:grpSpPr>
            <p:grpSp>
              <p:nvGrpSpPr>
                <p:cNvPr id="3973" name="Google Shape;3973;p198"/>
                <p:cNvGrpSpPr/>
                <p:nvPr/>
              </p:nvGrpSpPr>
              <p:grpSpPr>
                <a:xfrm>
                  <a:off x="2952737" y="1419354"/>
                  <a:ext cx="1150761" cy="2237937"/>
                  <a:chOff x="2952737" y="1419354"/>
                  <a:chExt cx="1150761" cy="2237937"/>
                </a:xfrm>
              </p:grpSpPr>
              <p:pic>
                <p:nvPicPr>
                  <p:cNvPr id="3974" name="Google Shape;3974;p198" descr="clipped result image"/>
                  <p:cNvPicPr preferRelativeResize="0"/>
                  <p:nvPr/>
                </p:nvPicPr>
                <p:blipFill rotWithShape="1">
                  <a:blip r:embed="rId23">
                    <a:alphaModFix/>
                  </a:blip>
                  <a:srcRect b="56030"/>
                  <a:stretch/>
                </p:blipFill>
                <p:spPr>
                  <a:xfrm>
                    <a:off x="2952737" y="1419354"/>
                    <a:ext cx="1150761" cy="1270761"/>
                  </a:xfrm>
                  <a:prstGeom prst="rect">
                    <a:avLst/>
                  </a:prstGeom>
                  <a:noFill/>
                  <a:ln>
                    <a:noFill/>
                  </a:ln>
                  <a:effectLst>
                    <a:outerShdw blurRad="57150" dist="19050" dir="5400000" algn="bl" rotWithShape="0">
                      <a:srgbClr val="000000">
                        <a:alpha val="49800"/>
                      </a:srgbClr>
                    </a:outerShdw>
                  </a:effectLst>
                </p:spPr>
              </p:pic>
              <p:pic>
                <p:nvPicPr>
                  <p:cNvPr id="3975" name="Google Shape;3975;p198"/>
                  <p:cNvPicPr preferRelativeResize="0"/>
                  <p:nvPr/>
                </p:nvPicPr>
                <p:blipFill rotWithShape="1">
                  <a:blip r:embed="rId22">
                    <a:alphaModFix/>
                  </a:blip>
                  <a:srcRect/>
                  <a:stretch/>
                </p:blipFill>
                <p:spPr>
                  <a:xfrm>
                    <a:off x="3214900" y="2602562"/>
                    <a:ext cx="501521" cy="360000"/>
                  </a:xfrm>
                  <a:prstGeom prst="rect">
                    <a:avLst/>
                  </a:prstGeom>
                  <a:noFill/>
                  <a:ln>
                    <a:noFill/>
                  </a:ln>
                  <a:effectLst>
                    <a:outerShdw blurRad="57150" dist="19050" dir="5400000" algn="bl" rotWithShape="0">
                      <a:srgbClr val="000000">
                        <a:alpha val="49800"/>
                      </a:srgbClr>
                    </a:outerShdw>
                  </a:effectLst>
                </p:spPr>
              </p:pic>
              <p:pic>
                <p:nvPicPr>
                  <p:cNvPr id="3976" name="Google Shape;3976;p198" descr="clipped result image"/>
                  <p:cNvPicPr preferRelativeResize="0"/>
                  <p:nvPr/>
                </p:nvPicPr>
                <p:blipFill rotWithShape="1">
                  <a:blip r:embed="rId24">
                    <a:alphaModFix/>
                  </a:blip>
                  <a:srcRect/>
                  <a:stretch/>
                </p:blipFill>
                <p:spPr>
                  <a:xfrm>
                    <a:off x="3214900" y="2998492"/>
                    <a:ext cx="474038" cy="658799"/>
                  </a:xfrm>
                  <a:prstGeom prst="rect">
                    <a:avLst/>
                  </a:prstGeom>
                  <a:noFill/>
                  <a:ln>
                    <a:noFill/>
                  </a:ln>
                  <a:effectLst>
                    <a:outerShdw blurRad="57150" dist="19050" dir="5400000" algn="bl" rotWithShape="0">
                      <a:srgbClr val="000000">
                        <a:alpha val="49800"/>
                      </a:srgbClr>
                    </a:outerShdw>
                  </a:effectLst>
                </p:spPr>
              </p:pic>
            </p:grpSp>
            <p:pic>
              <p:nvPicPr>
                <p:cNvPr id="3977" name="Google Shape;3977;p198" descr="clipped result image"/>
                <p:cNvPicPr preferRelativeResize="0"/>
                <p:nvPr/>
              </p:nvPicPr>
              <p:blipFill rotWithShape="1">
                <a:blip r:embed="rId25">
                  <a:alphaModFix/>
                </a:blip>
                <a:srcRect/>
                <a:stretch/>
              </p:blipFill>
              <p:spPr>
                <a:xfrm flipH="1">
                  <a:off x="3857625" y="1266950"/>
                  <a:ext cx="311075" cy="360000"/>
                </a:xfrm>
                <a:prstGeom prst="rect">
                  <a:avLst/>
                </a:prstGeom>
                <a:noFill/>
                <a:ln>
                  <a:noFill/>
                </a:ln>
                <a:effectLst>
                  <a:outerShdw blurRad="57150" dist="19050" dir="5400000" algn="bl" rotWithShape="0">
                    <a:srgbClr val="000000">
                      <a:alpha val="49800"/>
                    </a:srgbClr>
                  </a:outerShdw>
                </a:effectLst>
              </p:spPr>
            </p:pic>
            <p:grpSp>
              <p:nvGrpSpPr>
                <p:cNvPr id="3978" name="Google Shape;3978;p198"/>
                <p:cNvGrpSpPr/>
                <p:nvPr/>
              </p:nvGrpSpPr>
              <p:grpSpPr>
                <a:xfrm>
                  <a:off x="4168688" y="1570268"/>
                  <a:ext cx="679724" cy="988635"/>
                  <a:chOff x="4168688" y="1570268"/>
                  <a:chExt cx="679724" cy="988635"/>
                </a:xfrm>
              </p:grpSpPr>
              <p:pic>
                <p:nvPicPr>
                  <p:cNvPr id="3979" name="Google Shape;3979;p198" descr="clipped result image"/>
                  <p:cNvPicPr preferRelativeResize="0"/>
                  <p:nvPr/>
                </p:nvPicPr>
                <p:blipFill rotWithShape="1">
                  <a:blip r:embed="rId25">
                    <a:alphaModFix/>
                  </a:blip>
                  <a:srcRect/>
                  <a:stretch/>
                </p:blipFill>
                <p:spPr>
                  <a:xfrm rot="-534121">
                    <a:off x="4223475" y="1609850"/>
                    <a:ext cx="570150" cy="752475"/>
                  </a:xfrm>
                  <a:prstGeom prst="rect">
                    <a:avLst/>
                  </a:prstGeom>
                  <a:noFill/>
                  <a:ln>
                    <a:noFill/>
                  </a:ln>
                  <a:effectLst>
                    <a:outerShdw blurRad="57150" dist="19050" dir="5400000" algn="bl" rotWithShape="0">
                      <a:srgbClr val="000000">
                        <a:alpha val="49800"/>
                      </a:srgbClr>
                    </a:outerShdw>
                  </a:effectLst>
                </p:spPr>
              </p:pic>
              <p:pic>
                <p:nvPicPr>
                  <p:cNvPr id="3980" name="Google Shape;3980;p198"/>
                  <p:cNvPicPr preferRelativeResize="0"/>
                  <p:nvPr/>
                </p:nvPicPr>
                <p:blipFill rotWithShape="1">
                  <a:blip r:embed="rId22">
                    <a:alphaModFix/>
                  </a:blip>
                  <a:srcRect/>
                  <a:stretch/>
                </p:blipFill>
                <p:spPr>
                  <a:xfrm>
                    <a:off x="4313375" y="2278703"/>
                    <a:ext cx="390353" cy="280200"/>
                  </a:xfrm>
                  <a:prstGeom prst="rect">
                    <a:avLst/>
                  </a:prstGeom>
                  <a:noFill/>
                  <a:ln>
                    <a:noFill/>
                  </a:ln>
                  <a:effectLst>
                    <a:outerShdw blurRad="57150" dist="19050" dir="5400000" algn="bl" rotWithShape="0">
                      <a:srgbClr val="000000">
                        <a:alpha val="49800"/>
                      </a:srgbClr>
                    </a:outerShdw>
                  </a:effectLst>
                </p:spPr>
              </p:pic>
            </p:grpSp>
            <p:grpSp>
              <p:nvGrpSpPr>
                <p:cNvPr id="3981" name="Google Shape;3981;p198"/>
                <p:cNvGrpSpPr/>
                <p:nvPr/>
              </p:nvGrpSpPr>
              <p:grpSpPr>
                <a:xfrm>
                  <a:off x="2598223" y="1371726"/>
                  <a:ext cx="555724" cy="725896"/>
                  <a:chOff x="2598223" y="1371726"/>
                  <a:chExt cx="555724" cy="725896"/>
                </a:xfrm>
              </p:grpSpPr>
              <p:pic>
                <p:nvPicPr>
                  <p:cNvPr id="3982" name="Google Shape;3982;p198" descr="clipped result image"/>
                  <p:cNvPicPr preferRelativeResize="0"/>
                  <p:nvPr/>
                </p:nvPicPr>
                <p:blipFill rotWithShape="1">
                  <a:blip r:embed="rId25">
                    <a:alphaModFix/>
                  </a:blip>
                  <a:srcRect/>
                  <a:stretch/>
                </p:blipFill>
                <p:spPr>
                  <a:xfrm rot="593183" flipH="1">
                    <a:off x="2646779" y="1406603"/>
                    <a:ext cx="458612" cy="605272"/>
                  </a:xfrm>
                  <a:prstGeom prst="rect">
                    <a:avLst/>
                  </a:prstGeom>
                  <a:noFill/>
                  <a:ln>
                    <a:noFill/>
                  </a:ln>
                  <a:effectLst>
                    <a:outerShdw blurRad="57150" dist="19050" dir="5400000" algn="bl" rotWithShape="0">
                      <a:srgbClr val="000000">
                        <a:alpha val="49800"/>
                      </a:srgbClr>
                    </a:outerShdw>
                  </a:effectLst>
                </p:spPr>
              </p:pic>
              <p:pic>
                <p:nvPicPr>
                  <p:cNvPr id="3983" name="Google Shape;3983;p198"/>
                  <p:cNvPicPr preferRelativeResize="0"/>
                  <p:nvPr/>
                </p:nvPicPr>
                <p:blipFill rotWithShape="1">
                  <a:blip r:embed="rId22">
                    <a:alphaModFix/>
                  </a:blip>
                  <a:srcRect/>
                  <a:stretch/>
                </p:blipFill>
                <p:spPr>
                  <a:xfrm>
                    <a:off x="2728548" y="1874328"/>
                    <a:ext cx="311075" cy="223295"/>
                  </a:xfrm>
                  <a:prstGeom prst="rect">
                    <a:avLst/>
                  </a:prstGeom>
                  <a:noFill/>
                  <a:ln>
                    <a:noFill/>
                  </a:ln>
                  <a:effectLst>
                    <a:outerShdw blurRad="57150" dist="19050" dir="5400000" algn="bl" rotWithShape="0">
                      <a:srgbClr val="000000">
                        <a:alpha val="49800"/>
                      </a:srgbClr>
                    </a:outerShdw>
                  </a:effectLst>
                </p:spPr>
              </p:pic>
            </p:grpSp>
            <p:grpSp>
              <p:nvGrpSpPr>
                <p:cNvPr id="3984" name="Google Shape;3984;p198"/>
                <p:cNvGrpSpPr/>
                <p:nvPr/>
              </p:nvGrpSpPr>
              <p:grpSpPr>
                <a:xfrm>
                  <a:off x="2319015" y="1371725"/>
                  <a:ext cx="279207" cy="464937"/>
                  <a:chOff x="2319015" y="1371725"/>
                  <a:chExt cx="279207" cy="464937"/>
                </a:xfrm>
              </p:grpSpPr>
              <p:pic>
                <p:nvPicPr>
                  <p:cNvPr id="3985" name="Google Shape;3985;p198" descr="clipped result image"/>
                  <p:cNvPicPr preferRelativeResize="0"/>
                  <p:nvPr/>
                </p:nvPicPr>
                <p:blipFill rotWithShape="1">
                  <a:blip r:embed="rId25">
                    <a:alphaModFix/>
                  </a:blip>
                  <a:srcRect/>
                  <a:stretch/>
                </p:blipFill>
                <p:spPr>
                  <a:xfrm>
                    <a:off x="2325450" y="1371725"/>
                    <a:ext cx="272772" cy="360000"/>
                  </a:xfrm>
                  <a:prstGeom prst="rect">
                    <a:avLst/>
                  </a:prstGeom>
                  <a:noFill/>
                  <a:ln>
                    <a:noFill/>
                  </a:ln>
                  <a:effectLst>
                    <a:outerShdw blurRad="57150" dist="19050" dir="5400000" algn="bl" rotWithShape="0">
                      <a:srgbClr val="000000">
                        <a:alpha val="49800"/>
                      </a:srgbClr>
                    </a:outerShdw>
                  </a:effectLst>
                </p:spPr>
              </p:pic>
              <p:pic>
                <p:nvPicPr>
                  <p:cNvPr id="3986" name="Google Shape;3986;p198"/>
                  <p:cNvPicPr preferRelativeResize="0"/>
                  <p:nvPr/>
                </p:nvPicPr>
                <p:blipFill rotWithShape="1">
                  <a:blip r:embed="rId22">
                    <a:alphaModFix/>
                  </a:blip>
                  <a:srcRect/>
                  <a:stretch/>
                </p:blipFill>
                <p:spPr>
                  <a:xfrm>
                    <a:off x="2319015" y="1651737"/>
                    <a:ext cx="257616" cy="184925"/>
                  </a:xfrm>
                  <a:prstGeom prst="rect">
                    <a:avLst/>
                  </a:prstGeom>
                  <a:noFill/>
                  <a:ln>
                    <a:noFill/>
                  </a:ln>
                  <a:effectLst>
                    <a:outerShdw blurRad="57150" dist="19050" dir="5400000" algn="bl" rotWithShape="0">
                      <a:srgbClr val="000000">
                        <a:alpha val="49800"/>
                      </a:srgbClr>
                    </a:outerShdw>
                  </a:effectLst>
                </p:spPr>
              </p:pic>
            </p:grpSp>
            <p:grpSp>
              <p:nvGrpSpPr>
                <p:cNvPr id="3987" name="Google Shape;3987;p198"/>
                <p:cNvGrpSpPr/>
                <p:nvPr/>
              </p:nvGrpSpPr>
              <p:grpSpPr>
                <a:xfrm>
                  <a:off x="2941376" y="1051175"/>
                  <a:ext cx="645789" cy="384975"/>
                  <a:chOff x="2941376" y="1051175"/>
                  <a:chExt cx="645789" cy="384975"/>
                </a:xfrm>
              </p:grpSpPr>
              <p:pic>
                <p:nvPicPr>
                  <p:cNvPr id="3988" name="Google Shape;3988;p198" descr="clipped result image"/>
                  <p:cNvPicPr preferRelativeResize="0"/>
                  <p:nvPr/>
                </p:nvPicPr>
                <p:blipFill rotWithShape="1">
                  <a:blip r:embed="rId26">
                    <a:alphaModFix/>
                  </a:blip>
                  <a:srcRect/>
                  <a:stretch/>
                </p:blipFill>
                <p:spPr>
                  <a:xfrm>
                    <a:off x="2952750" y="1051175"/>
                    <a:ext cx="634415" cy="280200"/>
                  </a:xfrm>
                  <a:prstGeom prst="rect">
                    <a:avLst/>
                  </a:prstGeom>
                  <a:noFill/>
                  <a:ln>
                    <a:noFill/>
                  </a:ln>
                  <a:effectLst>
                    <a:outerShdw blurRad="57150" dist="19050" dir="5400000" algn="bl" rotWithShape="0">
                      <a:srgbClr val="000000">
                        <a:alpha val="49800"/>
                      </a:srgbClr>
                    </a:outerShdw>
                  </a:effectLst>
                </p:spPr>
              </p:pic>
              <p:pic>
                <p:nvPicPr>
                  <p:cNvPr id="3989" name="Google Shape;3989;p198"/>
                  <p:cNvPicPr preferRelativeResize="0"/>
                  <p:nvPr/>
                </p:nvPicPr>
                <p:blipFill rotWithShape="1">
                  <a:blip r:embed="rId22">
                    <a:alphaModFix/>
                  </a:blip>
                  <a:srcRect/>
                  <a:stretch/>
                </p:blipFill>
                <p:spPr>
                  <a:xfrm>
                    <a:off x="2941376" y="1283750"/>
                    <a:ext cx="212314" cy="152400"/>
                  </a:xfrm>
                  <a:prstGeom prst="rect">
                    <a:avLst/>
                  </a:prstGeom>
                  <a:noFill/>
                  <a:ln>
                    <a:noFill/>
                  </a:ln>
                  <a:effectLst>
                    <a:outerShdw blurRad="57150" dist="19050" dir="5400000" algn="bl" rotWithShape="0">
                      <a:srgbClr val="000000">
                        <a:alpha val="49800"/>
                      </a:srgbClr>
                    </a:outerShdw>
                  </a:effectLst>
                </p:spPr>
              </p:pic>
              <p:pic>
                <p:nvPicPr>
                  <p:cNvPr id="3990" name="Google Shape;3990;p198"/>
                  <p:cNvPicPr preferRelativeResize="0"/>
                  <p:nvPr/>
                </p:nvPicPr>
                <p:blipFill rotWithShape="1">
                  <a:blip r:embed="rId22">
                    <a:alphaModFix/>
                  </a:blip>
                  <a:srcRect/>
                  <a:stretch/>
                </p:blipFill>
                <p:spPr>
                  <a:xfrm>
                    <a:off x="3374851" y="1276475"/>
                    <a:ext cx="212314" cy="152400"/>
                  </a:xfrm>
                  <a:prstGeom prst="rect">
                    <a:avLst/>
                  </a:prstGeom>
                  <a:noFill/>
                  <a:ln>
                    <a:noFill/>
                  </a:ln>
                  <a:effectLst>
                    <a:outerShdw blurRad="57150" dist="19050" dir="5400000" algn="bl" rotWithShape="0">
                      <a:srgbClr val="000000">
                        <a:alpha val="49800"/>
                      </a:srgbClr>
                    </a:outerShdw>
                  </a:effectLst>
                </p:spPr>
              </p:pic>
            </p:grpSp>
          </p:grpSp>
        </p:grpSp>
      </p:grpSp>
      <p:sp>
        <p:nvSpPr>
          <p:cNvPr id="3991" name="Google Shape;3991;p198"/>
          <p:cNvSpPr txBox="1"/>
          <p:nvPr/>
        </p:nvSpPr>
        <p:spPr>
          <a:xfrm>
            <a:off x="2713299" y="47445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donepezil</a:t>
            </a:r>
            <a:endParaRPr sz="1300" b="1"/>
          </a:p>
        </p:txBody>
      </p:sp>
      <p:sp>
        <p:nvSpPr>
          <p:cNvPr id="3992" name="Google Shape;3992;p198"/>
          <p:cNvSpPr txBox="1"/>
          <p:nvPr/>
        </p:nvSpPr>
        <p:spPr>
          <a:xfrm>
            <a:off x="3701799" y="3714050"/>
            <a:ext cx="9501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“Donnie Pez”</a:t>
            </a:r>
            <a:endParaRPr sz="1300"/>
          </a:p>
        </p:txBody>
      </p:sp>
      <p:sp>
        <p:nvSpPr>
          <p:cNvPr id="3993" name="Google Shape;3993;p198"/>
          <p:cNvSpPr txBox="1"/>
          <p:nvPr/>
        </p:nvSpPr>
        <p:spPr>
          <a:xfrm>
            <a:off x="5195949" y="467495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rivastigmine </a:t>
            </a:r>
            <a:endParaRPr sz="1300" b="1"/>
          </a:p>
        </p:txBody>
      </p:sp>
      <p:sp>
        <p:nvSpPr>
          <p:cNvPr id="3994" name="Google Shape;3994;p198"/>
          <p:cNvSpPr txBox="1"/>
          <p:nvPr/>
        </p:nvSpPr>
        <p:spPr>
          <a:xfrm>
            <a:off x="4834449" y="28688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“river”stigmine</a:t>
            </a:r>
            <a:endParaRPr sz="1300"/>
          </a:p>
        </p:txBody>
      </p:sp>
      <p:sp>
        <p:nvSpPr>
          <p:cNvPr id="3995" name="Google Shape;3995;p198"/>
          <p:cNvSpPr txBox="1"/>
          <p:nvPr/>
        </p:nvSpPr>
        <p:spPr>
          <a:xfrm>
            <a:off x="7036186" y="467495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galantamine</a:t>
            </a:r>
            <a:endParaRPr sz="1300" b="1"/>
          </a:p>
        </p:txBody>
      </p:sp>
      <p:sp>
        <p:nvSpPr>
          <p:cNvPr id="3996" name="Google Shape;3996;p198"/>
          <p:cNvSpPr/>
          <p:nvPr/>
        </p:nvSpPr>
        <p:spPr>
          <a:xfrm flipH="1">
            <a:off x="7167025" y="2765625"/>
            <a:ext cx="1879800" cy="2355600"/>
          </a:xfrm>
          <a:prstGeom prst="rect">
            <a:avLst/>
          </a:prstGeom>
          <a:noFill/>
          <a:ln w="1524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97" name="Google Shape;3997;p198"/>
          <p:cNvSpPr/>
          <p:nvPr/>
        </p:nvSpPr>
        <p:spPr>
          <a:xfrm>
            <a:off x="8204725" y="3829609"/>
            <a:ext cx="842100" cy="411300"/>
          </a:xfrm>
          <a:prstGeom prst="wedgeRectCallout">
            <a:avLst>
              <a:gd name="adj1" fmla="val -61626"/>
              <a:gd name="adj2" fmla="val 6901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Go lantern!</a:t>
            </a:r>
            <a:endParaRPr sz="1200"/>
          </a:p>
        </p:txBody>
      </p:sp>
      <p:sp>
        <p:nvSpPr>
          <p:cNvPr id="3998" name="Google Shape;3998;p198"/>
          <p:cNvSpPr txBox="1"/>
          <p:nvPr/>
        </p:nvSpPr>
        <p:spPr>
          <a:xfrm>
            <a:off x="267614" y="2913687"/>
            <a:ext cx="6616200" cy="32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dk1"/>
                </a:solidFill>
              </a:rPr>
              <a:t>Cholinesterase </a:t>
            </a:r>
            <a:endParaRPr sz="2100" b="1">
              <a:solidFill>
                <a:schemeClr val="dk1"/>
              </a:solidFill>
            </a:endParaRPr>
          </a:p>
          <a:p>
            <a:pPr marL="0" lvl="0" indent="0" algn="l" rtl="0">
              <a:spcBef>
                <a:spcPts val="0"/>
              </a:spcBef>
              <a:spcAft>
                <a:spcPts val="0"/>
              </a:spcAft>
              <a:buNone/>
            </a:pPr>
            <a:r>
              <a:rPr lang="en" sz="2100" b="1">
                <a:solidFill>
                  <a:schemeClr val="dk1"/>
                </a:solidFill>
              </a:rPr>
              <a:t>Inhibitors </a:t>
            </a:r>
            <a:endParaRPr sz="2100" b="1">
              <a:solidFill>
                <a:schemeClr val="dk1"/>
              </a:solidFill>
            </a:endParaRPr>
          </a:p>
          <a:p>
            <a:pPr marL="0" lvl="0" indent="0" algn="l" rtl="0">
              <a:spcBef>
                <a:spcPts val="0"/>
              </a:spcBef>
              <a:spcAft>
                <a:spcPts val="0"/>
              </a:spcAft>
              <a:buNone/>
            </a:pPr>
            <a:r>
              <a:rPr lang="en" sz="1300">
                <a:solidFill>
                  <a:schemeClr val="dk1"/>
                </a:solidFill>
              </a:rPr>
              <a:t>cholinergic medications for Alzheimer’s</a:t>
            </a:r>
            <a:endParaRPr sz="1000">
              <a:solidFill>
                <a:schemeClr val="dk1"/>
              </a:solidFill>
            </a:endParaRPr>
          </a:p>
          <a:p>
            <a:pPr marL="0" marR="0" lvl="0" indent="0" algn="l" rtl="0">
              <a:lnSpc>
                <a:spcPct val="100000"/>
              </a:lnSpc>
              <a:spcBef>
                <a:spcPts val="0"/>
              </a:spcBef>
              <a:spcAft>
                <a:spcPts val="0"/>
              </a:spcAft>
              <a:buNone/>
            </a:pPr>
            <a:endParaRPr sz="2100" b="1"/>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4002"/>
        <p:cNvGrpSpPr/>
        <p:nvPr/>
      </p:nvGrpSpPr>
      <p:grpSpPr>
        <a:xfrm>
          <a:off x="0" y="0"/>
          <a:ext cx="0" cy="0"/>
          <a:chOff x="0" y="0"/>
          <a:chExt cx="0" cy="0"/>
        </a:xfrm>
      </p:grpSpPr>
      <p:grpSp>
        <p:nvGrpSpPr>
          <p:cNvPr id="4003" name="Google Shape;4003;p199"/>
          <p:cNvGrpSpPr/>
          <p:nvPr/>
        </p:nvGrpSpPr>
        <p:grpSpPr>
          <a:xfrm>
            <a:off x="3482456" y="3629711"/>
            <a:ext cx="400263" cy="1210171"/>
            <a:chOff x="-1149931" y="4370966"/>
            <a:chExt cx="1219200" cy="3686175"/>
          </a:xfrm>
        </p:grpSpPr>
        <p:pic>
          <p:nvPicPr>
            <p:cNvPr id="4004" name="Google Shape;4004;p199"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a:effectLst>
              <a:outerShdw blurRad="57150" dist="19050" dir="5400000" algn="bl" rotWithShape="0">
                <a:srgbClr val="000000">
                  <a:alpha val="50000"/>
                </a:srgbClr>
              </a:outerShdw>
            </a:effectLst>
          </p:spPr>
        </p:pic>
        <p:pic>
          <p:nvPicPr>
            <p:cNvPr id="4005" name="Google Shape;4005;p199"/>
            <p:cNvPicPr preferRelativeResize="0"/>
            <p:nvPr/>
          </p:nvPicPr>
          <p:blipFill rotWithShape="1">
            <a:blip r:embed="rId4">
              <a:alphaModFix/>
            </a:blip>
            <a:srcRect/>
            <a:stretch/>
          </p:blipFill>
          <p:spPr>
            <a:xfrm>
              <a:off x="-566321" y="4380821"/>
              <a:ext cx="216938" cy="3520538"/>
            </a:xfrm>
            <a:prstGeom prst="rect">
              <a:avLst/>
            </a:prstGeom>
            <a:noFill/>
            <a:ln>
              <a:noFill/>
            </a:ln>
            <a:effectLst>
              <a:outerShdw blurRad="57150" dist="19050" dir="5400000" algn="bl" rotWithShape="0">
                <a:srgbClr val="000000">
                  <a:alpha val="50000"/>
                </a:srgbClr>
              </a:outerShdw>
            </a:effectLst>
          </p:spPr>
        </p:pic>
        <p:pic>
          <p:nvPicPr>
            <p:cNvPr id="4006" name="Google Shape;4006;p199"/>
            <p:cNvPicPr preferRelativeResize="0"/>
            <p:nvPr/>
          </p:nvPicPr>
          <p:blipFill rotWithShape="1">
            <a:blip r:embed="rId5">
              <a:alphaModFix/>
            </a:blip>
            <a:srcRect/>
            <a:stretch/>
          </p:blipFill>
          <p:spPr>
            <a:xfrm>
              <a:off x="-729116" y="4370966"/>
              <a:ext cx="163825" cy="3520538"/>
            </a:xfrm>
            <a:prstGeom prst="rect">
              <a:avLst/>
            </a:prstGeom>
            <a:noFill/>
            <a:ln>
              <a:noFill/>
            </a:ln>
            <a:effectLst>
              <a:outerShdw blurRad="57150" dist="19050" dir="5400000" algn="bl" rotWithShape="0">
                <a:srgbClr val="000000">
                  <a:alpha val="50000"/>
                </a:srgbClr>
              </a:outerShdw>
            </a:effectLst>
          </p:spPr>
        </p:pic>
      </p:grpSp>
      <p:pic>
        <p:nvPicPr>
          <p:cNvPr id="4007" name="Google Shape;4007;p199" descr="clipped result image"/>
          <p:cNvPicPr preferRelativeResize="0"/>
          <p:nvPr/>
        </p:nvPicPr>
        <p:blipFill rotWithShape="1">
          <a:blip r:embed="rId6">
            <a:alphaModFix/>
          </a:blip>
          <a:srcRect/>
          <a:stretch/>
        </p:blipFill>
        <p:spPr>
          <a:xfrm flipH="1">
            <a:off x="3438600" y="2868807"/>
            <a:ext cx="613350" cy="877519"/>
          </a:xfrm>
          <a:prstGeom prst="rect">
            <a:avLst/>
          </a:prstGeom>
          <a:noFill/>
          <a:ln>
            <a:noFill/>
          </a:ln>
          <a:effectLst>
            <a:outerShdw blurRad="57150" dist="19050" dir="5400000" algn="bl" rotWithShape="0">
              <a:srgbClr val="000000">
                <a:alpha val="50000"/>
              </a:srgbClr>
            </a:outerShdw>
          </a:effectLst>
        </p:spPr>
      </p:pic>
      <p:grpSp>
        <p:nvGrpSpPr>
          <p:cNvPr id="4008" name="Google Shape;4008;p199"/>
          <p:cNvGrpSpPr/>
          <p:nvPr/>
        </p:nvGrpSpPr>
        <p:grpSpPr>
          <a:xfrm>
            <a:off x="4505578" y="2848228"/>
            <a:ext cx="2469834" cy="1896267"/>
            <a:chOff x="38215" y="1292085"/>
            <a:chExt cx="3296628" cy="2531056"/>
          </a:xfrm>
        </p:grpSpPr>
        <p:pic>
          <p:nvPicPr>
            <p:cNvPr id="4009" name="Google Shape;4009;p199" descr="A close up of a logo&#10;&#10;Description automatically generated"/>
            <p:cNvPicPr preferRelativeResize="0"/>
            <p:nvPr/>
          </p:nvPicPr>
          <p:blipFill rotWithShape="1">
            <a:blip r:embed="rId7">
              <a:alphaModFix/>
            </a:blip>
            <a:srcRect/>
            <a:stretch/>
          </p:blipFill>
          <p:spPr>
            <a:xfrm>
              <a:off x="38215" y="1292085"/>
              <a:ext cx="3296628" cy="2403962"/>
            </a:xfrm>
            <a:prstGeom prst="rect">
              <a:avLst/>
            </a:prstGeom>
            <a:noFill/>
            <a:ln>
              <a:noFill/>
            </a:ln>
            <a:effectLst>
              <a:outerShdw blurRad="57150" dist="19050" dir="5400000" algn="bl" rotWithShape="0">
                <a:srgbClr val="000000">
                  <a:alpha val="50000"/>
                </a:srgbClr>
              </a:outerShdw>
            </a:effectLst>
          </p:spPr>
        </p:pic>
        <p:grpSp>
          <p:nvGrpSpPr>
            <p:cNvPr id="4010" name="Google Shape;4010;p199"/>
            <p:cNvGrpSpPr/>
            <p:nvPr/>
          </p:nvGrpSpPr>
          <p:grpSpPr>
            <a:xfrm>
              <a:off x="630034" y="2448774"/>
              <a:ext cx="991247" cy="1374367"/>
              <a:chOff x="1808150" y="2815725"/>
              <a:chExt cx="1421958" cy="1971550"/>
            </a:xfrm>
          </p:grpSpPr>
          <p:cxnSp>
            <p:nvCxnSpPr>
              <p:cNvPr id="4011" name="Google Shape;4011;p199"/>
              <p:cNvCxnSpPr/>
              <p:nvPr/>
            </p:nvCxnSpPr>
            <p:spPr>
              <a:xfrm rot="10800000" flipH="1">
                <a:off x="2009675" y="2867887"/>
                <a:ext cx="1027200" cy="10239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4012" name="Google Shape;4012;p199"/>
              <p:cNvCxnSpPr/>
              <p:nvPr/>
            </p:nvCxnSpPr>
            <p:spPr>
              <a:xfrm rot="10800000" flipH="1">
                <a:off x="2932326" y="2867887"/>
                <a:ext cx="296400" cy="1363500"/>
              </a:xfrm>
              <a:prstGeom prst="straightConnector1">
                <a:avLst/>
              </a:prstGeom>
              <a:noFill/>
              <a:ln w="28575" cap="flat" cmpd="sng">
                <a:solidFill>
                  <a:srgbClr val="FFE599"/>
                </a:solidFill>
                <a:prstDash val="solid"/>
                <a:round/>
                <a:headEnd type="none" w="sm" len="sm"/>
                <a:tailEnd type="none" w="sm" len="sm"/>
              </a:ln>
              <a:effectLst>
                <a:outerShdw blurRad="57150" dist="19050" dir="5400000" algn="bl" rotWithShape="0">
                  <a:srgbClr val="000000">
                    <a:alpha val="50000"/>
                  </a:srgbClr>
                </a:outerShdw>
              </a:effectLst>
            </p:spPr>
          </p:cxnSp>
          <p:sp>
            <p:nvSpPr>
              <p:cNvPr id="4013" name="Google Shape;4013;p199"/>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014" name="Google Shape;4014;p199"/>
              <p:cNvGrpSpPr/>
              <p:nvPr/>
            </p:nvGrpSpPr>
            <p:grpSpPr>
              <a:xfrm>
                <a:off x="3008306" y="2815725"/>
                <a:ext cx="221801" cy="197998"/>
                <a:chOff x="1808150" y="3682375"/>
                <a:chExt cx="1163700" cy="1104900"/>
              </a:xfrm>
            </p:grpSpPr>
            <p:sp>
              <p:nvSpPr>
                <p:cNvPr id="4015" name="Google Shape;4015;p199"/>
                <p:cNvSpPr/>
                <p:nvPr/>
              </p:nvSpPr>
              <p:spPr>
                <a:xfrm>
                  <a:off x="1808150" y="3682375"/>
                  <a:ext cx="1163700" cy="1104900"/>
                </a:xfrm>
                <a:prstGeom prst="ellipse">
                  <a:avLst/>
                </a:pr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16" name="Google Shape;4016;p199" descr="clipped result image"/>
                <p:cNvPicPr preferRelativeResize="0"/>
                <p:nvPr/>
              </p:nvPicPr>
              <p:blipFill rotWithShape="1">
                <a:blip r:embed="rId8">
                  <a:alphaModFix/>
                </a:blip>
                <a:srcRect/>
                <a:stretch/>
              </p:blipFill>
              <p:spPr>
                <a:xfrm>
                  <a:off x="1874825" y="3719700"/>
                  <a:ext cx="1019260" cy="1023150"/>
                </a:xfrm>
                <a:prstGeom prst="rect">
                  <a:avLst/>
                </a:prstGeom>
                <a:noFill/>
                <a:ln>
                  <a:noFill/>
                </a:ln>
                <a:effectLst>
                  <a:outerShdw blurRad="57150" dist="19050" dir="5400000" algn="bl" rotWithShape="0">
                    <a:srgbClr val="000000">
                      <a:alpha val="50000"/>
                    </a:srgbClr>
                  </a:outerShdw>
                </a:effectLst>
              </p:spPr>
            </p:pic>
          </p:grpSp>
        </p:grpSp>
        <p:pic>
          <p:nvPicPr>
            <p:cNvPr id="4017" name="Google Shape;4017;p199"/>
            <p:cNvPicPr preferRelativeResize="0"/>
            <p:nvPr/>
          </p:nvPicPr>
          <p:blipFill rotWithShape="1">
            <a:blip r:embed="rId9">
              <a:alphaModFix/>
            </a:blip>
            <a:srcRect/>
            <a:stretch/>
          </p:blipFill>
          <p:spPr>
            <a:xfrm>
              <a:off x="2911874" y="2303631"/>
              <a:ext cx="402188" cy="288675"/>
            </a:xfrm>
            <a:prstGeom prst="rect">
              <a:avLst/>
            </a:prstGeom>
            <a:noFill/>
            <a:ln>
              <a:noFill/>
            </a:ln>
            <a:effectLst>
              <a:outerShdw blurRad="57150" dist="19050" dir="5400000" algn="bl" rotWithShape="0">
                <a:srgbClr val="000000">
                  <a:alpha val="50000"/>
                </a:srgbClr>
              </a:outerShdw>
            </a:effectLst>
          </p:spPr>
        </p:pic>
      </p:grpSp>
      <p:pic>
        <p:nvPicPr>
          <p:cNvPr id="4018" name="Google Shape;4018;p199" descr="clipped result image"/>
          <p:cNvPicPr preferRelativeResize="0"/>
          <p:nvPr/>
        </p:nvPicPr>
        <p:blipFill rotWithShape="1">
          <a:blip r:embed="rId10">
            <a:alphaModFix/>
          </a:blip>
          <a:srcRect/>
          <a:stretch/>
        </p:blipFill>
        <p:spPr>
          <a:xfrm>
            <a:off x="4934024" y="4110822"/>
            <a:ext cx="718075" cy="720826"/>
          </a:xfrm>
          <a:prstGeom prst="rect">
            <a:avLst/>
          </a:prstGeom>
          <a:noFill/>
          <a:ln>
            <a:noFill/>
          </a:ln>
          <a:effectLst>
            <a:outerShdw blurRad="28575" dist="9525" dir="4320000" algn="bl" rotWithShape="0">
              <a:srgbClr val="000000">
                <a:alpha val="38000"/>
              </a:srgbClr>
            </a:outerShdw>
          </a:effectLst>
        </p:spPr>
      </p:pic>
      <p:grpSp>
        <p:nvGrpSpPr>
          <p:cNvPr id="4019" name="Google Shape;4019;p199"/>
          <p:cNvGrpSpPr/>
          <p:nvPr/>
        </p:nvGrpSpPr>
        <p:grpSpPr>
          <a:xfrm>
            <a:off x="7272301" y="2868810"/>
            <a:ext cx="1466364" cy="1855077"/>
            <a:chOff x="699475" y="5900402"/>
            <a:chExt cx="1788030" cy="2262014"/>
          </a:xfrm>
        </p:grpSpPr>
        <p:pic>
          <p:nvPicPr>
            <p:cNvPr id="4020" name="Google Shape;4020;p199" descr="clipped result image"/>
            <p:cNvPicPr preferRelativeResize="0"/>
            <p:nvPr/>
          </p:nvPicPr>
          <p:blipFill rotWithShape="1">
            <a:blip r:embed="rId11">
              <a:alphaModFix/>
            </a:blip>
            <a:srcRect t="43505" b="1757"/>
            <a:stretch/>
          </p:blipFill>
          <p:spPr>
            <a:xfrm>
              <a:off x="1135109" y="7035910"/>
              <a:ext cx="813510" cy="1126506"/>
            </a:xfrm>
            <a:prstGeom prst="rect">
              <a:avLst/>
            </a:prstGeom>
            <a:noFill/>
            <a:ln>
              <a:noFill/>
            </a:ln>
            <a:effectLst>
              <a:outerShdw blurRad="57150" dist="19050" dir="5400000" algn="bl" rotWithShape="0">
                <a:srgbClr val="000000">
                  <a:alpha val="49800"/>
                </a:srgbClr>
              </a:outerShdw>
            </a:effectLst>
          </p:spPr>
        </p:pic>
        <p:grpSp>
          <p:nvGrpSpPr>
            <p:cNvPr id="4021" name="Google Shape;4021;p199"/>
            <p:cNvGrpSpPr/>
            <p:nvPr/>
          </p:nvGrpSpPr>
          <p:grpSpPr>
            <a:xfrm>
              <a:off x="699475" y="5900402"/>
              <a:ext cx="1788030" cy="1855815"/>
              <a:chOff x="109215" y="1051175"/>
              <a:chExt cx="2529397" cy="2606116"/>
            </a:xfrm>
          </p:grpSpPr>
          <p:pic>
            <p:nvPicPr>
              <p:cNvPr id="4022" name="Google Shape;4022;p199"/>
              <p:cNvPicPr preferRelativeResize="0"/>
              <p:nvPr/>
            </p:nvPicPr>
            <p:blipFill rotWithShape="1">
              <a:blip r:embed="rId12">
                <a:alphaModFix/>
              </a:blip>
              <a:srcRect/>
              <a:stretch/>
            </p:blipFill>
            <p:spPr>
              <a:xfrm>
                <a:off x="1674552" y="1546799"/>
                <a:ext cx="257616" cy="184925"/>
              </a:xfrm>
              <a:prstGeom prst="rect">
                <a:avLst/>
              </a:prstGeom>
              <a:noFill/>
              <a:ln>
                <a:noFill/>
              </a:ln>
              <a:effectLst>
                <a:outerShdw blurRad="57150" dist="19050" dir="5400000" algn="bl" rotWithShape="0">
                  <a:srgbClr val="000000">
                    <a:alpha val="49800"/>
                  </a:srgbClr>
                </a:outerShdw>
              </a:effectLst>
            </p:spPr>
          </p:pic>
          <p:grpSp>
            <p:nvGrpSpPr>
              <p:cNvPr id="4023" name="Google Shape;4023;p199"/>
              <p:cNvGrpSpPr/>
              <p:nvPr/>
            </p:nvGrpSpPr>
            <p:grpSpPr>
              <a:xfrm>
                <a:off x="109215" y="1051175"/>
                <a:ext cx="2529397" cy="2606116"/>
                <a:chOff x="2319015" y="1051175"/>
                <a:chExt cx="2529397" cy="2606116"/>
              </a:xfrm>
            </p:grpSpPr>
            <p:grpSp>
              <p:nvGrpSpPr>
                <p:cNvPr id="4024" name="Google Shape;4024;p199"/>
                <p:cNvGrpSpPr/>
                <p:nvPr/>
              </p:nvGrpSpPr>
              <p:grpSpPr>
                <a:xfrm>
                  <a:off x="2952737" y="1419354"/>
                  <a:ext cx="1150761" cy="2237937"/>
                  <a:chOff x="2952737" y="1419354"/>
                  <a:chExt cx="1150761" cy="2237937"/>
                </a:xfrm>
              </p:grpSpPr>
              <p:pic>
                <p:nvPicPr>
                  <p:cNvPr id="4025" name="Google Shape;4025;p199" descr="clipped result image"/>
                  <p:cNvPicPr preferRelativeResize="0"/>
                  <p:nvPr/>
                </p:nvPicPr>
                <p:blipFill rotWithShape="1">
                  <a:blip r:embed="rId13">
                    <a:alphaModFix/>
                  </a:blip>
                  <a:srcRect b="56030"/>
                  <a:stretch/>
                </p:blipFill>
                <p:spPr>
                  <a:xfrm>
                    <a:off x="2952737" y="1419354"/>
                    <a:ext cx="1150761" cy="1270761"/>
                  </a:xfrm>
                  <a:prstGeom prst="rect">
                    <a:avLst/>
                  </a:prstGeom>
                  <a:noFill/>
                  <a:ln>
                    <a:noFill/>
                  </a:ln>
                  <a:effectLst>
                    <a:outerShdw blurRad="57150" dist="19050" dir="5400000" algn="bl" rotWithShape="0">
                      <a:srgbClr val="000000">
                        <a:alpha val="49800"/>
                      </a:srgbClr>
                    </a:outerShdw>
                  </a:effectLst>
                </p:spPr>
              </p:pic>
              <p:pic>
                <p:nvPicPr>
                  <p:cNvPr id="4026" name="Google Shape;4026;p199"/>
                  <p:cNvPicPr preferRelativeResize="0"/>
                  <p:nvPr/>
                </p:nvPicPr>
                <p:blipFill rotWithShape="1">
                  <a:blip r:embed="rId12">
                    <a:alphaModFix/>
                  </a:blip>
                  <a:srcRect/>
                  <a:stretch/>
                </p:blipFill>
                <p:spPr>
                  <a:xfrm>
                    <a:off x="3214900" y="2602562"/>
                    <a:ext cx="501521" cy="360000"/>
                  </a:xfrm>
                  <a:prstGeom prst="rect">
                    <a:avLst/>
                  </a:prstGeom>
                  <a:noFill/>
                  <a:ln>
                    <a:noFill/>
                  </a:ln>
                  <a:effectLst>
                    <a:outerShdw blurRad="57150" dist="19050" dir="5400000" algn="bl" rotWithShape="0">
                      <a:srgbClr val="000000">
                        <a:alpha val="49800"/>
                      </a:srgbClr>
                    </a:outerShdw>
                  </a:effectLst>
                </p:spPr>
              </p:pic>
              <p:pic>
                <p:nvPicPr>
                  <p:cNvPr id="4027" name="Google Shape;4027;p199" descr="clipped result image"/>
                  <p:cNvPicPr preferRelativeResize="0"/>
                  <p:nvPr/>
                </p:nvPicPr>
                <p:blipFill rotWithShape="1">
                  <a:blip r:embed="rId14">
                    <a:alphaModFix/>
                  </a:blip>
                  <a:srcRect/>
                  <a:stretch/>
                </p:blipFill>
                <p:spPr>
                  <a:xfrm>
                    <a:off x="3214900" y="2998492"/>
                    <a:ext cx="474038" cy="658799"/>
                  </a:xfrm>
                  <a:prstGeom prst="rect">
                    <a:avLst/>
                  </a:prstGeom>
                  <a:noFill/>
                  <a:ln>
                    <a:noFill/>
                  </a:ln>
                  <a:effectLst>
                    <a:outerShdw blurRad="57150" dist="19050" dir="5400000" algn="bl" rotWithShape="0">
                      <a:srgbClr val="000000">
                        <a:alpha val="49800"/>
                      </a:srgbClr>
                    </a:outerShdw>
                  </a:effectLst>
                </p:spPr>
              </p:pic>
            </p:grpSp>
            <p:pic>
              <p:nvPicPr>
                <p:cNvPr id="4028" name="Google Shape;4028;p199" descr="clipped result image"/>
                <p:cNvPicPr preferRelativeResize="0"/>
                <p:nvPr/>
              </p:nvPicPr>
              <p:blipFill rotWithShape="1">
                <a:blip r:embed="rId15">
                  <a:alphaModFix/>
                </a:blip>
                <a:srcRect/>
                <a:stretch/>
              </p:blipFill>
              <p:spPr>
                <a:xfrm flipH="1">
                  <a:off x="3857625" y="1266950"/>
                  <a:ext cx="311075" cy="360000"/>
                </a:xfrm>
                <a:prstGeom prst="rect">
                  <a:avLst/>
                </a:prstGeom>
                <a:noFill/>
                <a:ln>
                  <a:noFill/>
                </a:ln>
                <a:effectLst>
                  <a:outerShdw blurRad="57150" dist="19050" dir="5400000" algn="bl" rotWithShape="0">
                    <a:srgbClr val="000000">
                      <a:alpha val="49800"/>
                    </a:srgbClr>
                  </a:outerShdw>
                </a:effectLst>
              </p:spPr>
            </p:pic>
            <p:grpSp>
              <p:nvGrpSpPr>
                <p:cNvPr id="4029" name="Google Shape;4029;p199"/>
                <p:cNvGrpSpPr/>
                <p:nvPr/>
              </p:nvGrpSpPr>
              <p:grpSpPr>
                <a:xfrm>
                  <a:off x="4168688" y="1570268"/>
                  <a:ext cx="679724" cy="988635"/>
                  <a:chOff x="4168688" y="1570268"/>
                  <a:chExt cx="679724" cy="988635"/>
                </a:xfrm>
              </p:grpSpPr>
              <p:pic>
                <p:nvPicPr>
                  <p:cNvPr id="4030" name="Google Shape;4030;p199" descr="clipped result image"/>
                  <p:cNvPicPr preferRelativeResize="0"/>
                  <p:nvPr/>
                </p:nvPicPr>
                <p:blipFill rotWithShape="1">
                  <a:blip r:embed="rId15">
                    <a:alphaModFix/>
                  </a:blip>
                  <a:srcRect/>
                  <a:stretch/>
                </p:blipFill>
                <p:spPr>
                  <a:xfrm rot="-534121">
                    <a:off x="4223475" y="1609850"/>
                    <a:ext cx="570150" cy="752475"/>
                  </a:xfrm>
                  <a:prstGeom prst="rect">
                    <a:avLst/>
                  </a:prstGeom>
                  <a:noFill/>
                  <a:ln>
                    <a:noFill/>
                  </a:ln>
                  <a:effectLst>
                    <a:outerShdw blurRad="57150" dist="19050" dir="5400000" algn="bl" rotWithShape="0">
                      <a:srgbClr val="000000">
                        <a:alpha val="49800"/>
                      </a:srgbClr>
                    </a:outerShdw>
                  </a:effectLst>
                </p:spPr>
              </p:pic>
              <p:pic>
                <p:nvPicPr>
                  <p:cNvPr id="4031" name="Google Shape;4031;p199"/>
                  <p:cNvPicPr preferRelativeResize="0"/>
                  <p:nvPr/>
                </p:nvPicPr>
                <p:blipFill rotWithShape="1">
                  <a:blip r:embed="rId12">
                    <a:alphaModFix/>
                  </a:blip>
                  <a:srcRect/>
                  <a:stretch/>
                </p:blipFill>
                <p:spPr>
                  <a:xfrm>
                    <a:off x="4313375" y="2278703"/>
                    <a:ext cx="390353" cy="280200"/>
                  </a:xfrm>
                  <a:prstGeom prst="rect">
                    <a:avLst/>
                  </a:prstGeom>
                  <a:noFill/>
                  <a:ln>
                    <a:noFill/>
                  </a:ln>
                  <a:effectLst>
                    <a:outerShdw blurRad="57150" dist="19050" dir="5400000" algn="bl" rotWithShape="0">
                      <a:srgbClr val="000000">
                        <a:alpha val="49800"/>
                      </a:srgbClr>
                    </a:outerShdw>
                  </a:effectLst>
                </p:spPr>
              </p:pic>
            </p:grpSp>
            <p:grpSp>
              <p:nvGrpSpPr>
                <p:cNvPr id="4032" name="Google Shape;4032;p199"/>
                <p:cNvGrpSpPr/>
                <p:nvPr/>
              </p:nvGrpSpPr>
              <p:grpSpPr>
                <a:xfrm>
                  <a:off x="2598223" y="1371726"/>
                  <a:ext cx="555724" cy="725896"/>
                  <a:chOff x="2598223" y="1371726"/>
                  <a:chExt cx="555724" cy="725896"/>
                </a:xfrm>
              </p:grpSpPr>
              <p:pic>
                <p:nvPicPr>
                  <p:cNvPr id="4033" name="Google Shape;4033;p199" descr="clipped result image"/>
                  <p:cNvPicPr preferRelativeResize="0"/>
                  <p:nvPr/>
                </p:nvPicPr>
                <p:blipFill rotWithShape="1">
                  <a:blip r:embed="rId15">
                    <a:alphaModFix/>
                  </a:blip>
                  <a:srcRect/>
                  <a:stretch/>
                </p:blipFill>
                <p:spPr>
                  <a:xfrm rot="593183" flipH="1">
                    <a:off x="2646779" y="1406603"/>
                    <a:ext cx="458612" cy="605272"/>
                  </a:xfrm>
                  <a:prstGeom prst="rect">
                    <a:avLst/>
                  </a:prstGeom>
                  <a:noFill/>
                  <a:ln>
                    <a:noFill/>
                  </a:ln>
                  <a:effectLst>
                    <a:outerShdw blurRad="57150" dist="19050" dir="5400000" algn="bl" rotWithShape="0">
                      <a:srgbClr val="000000">
                        <a:alpha val="49800"/>
                      </a:srgbClr>
                    </a:outerShdw>
                  </a:effectLst>
                </p:spPr>
              </p:pic>
              <p:pic>
                <p:nvPicPr>
                  <p:cNvPr id="4034" name="Google Shape;4034;p199"/>
                  <p:cNvPicPr preferRelativeResize="0"/>
                  <p:nvPr/>
                </p:nvPicPr>
                <p:blipFill rotWithShape="1">
                  <a:blip r:embed="rId12">
                    <a:alphaModFix/>
                  </a:blip>
                  <a:srcRect/>
                  <a:stretch/>
                </p:blipFill>
                <p:spPr>
                  <a:xfrm>
                    <a:off x="2728548" y="1874328"/>
                    <a:ext cx="311075" cy="223295"/>
                  </a:xfrm>
                  <a:prstGeom prst="rect">
                    <a:avLst/>
                  </a:prstGeom>
                  <a:noFill/>
                  <a:ln>
                    <a:noFill/>
                  </a:ln>
                  <a:effectLst>
                    <a:outerShdw blurRad="57150" dist="19050" dir="5400000" algn="bl" rotWithShape="0">
                      <a:srgbClr val="000000">
                        <a:alpha val="49800"/>
                      </a:srgbClr>
                    </a:outerShdw>
                  </a:effectLst>
                </p:spPr>
              </p:pic>
            </p:grpSp>
            <p:grpSp>
              <p:nvGrpSpPr>
                <p:cNvPr id="4035" name="Google Shape;4035;p199"/>
                <p:cNvGrpSpPr/>
                <p:nvPr/>
              </p:nvGrpSpPr>
              <p:grpSpPr>
                <a:xfrm>
                  <a:off x="2319015" y="1371725"/>
                  <a:ext cx="279207" cy="464937"/>
                  <a:chOff x="2319015" y="1371725"/>
                  <a:chExt cx="279207" cy="464937"/>
                </a:xfrm>
              </p:grpSpPr>
              <p:pic>
                <p:nvPicPr>
                  <p:cNvPr id="4036" name="Google Shape;4036;p199" descr="clipped result image"/>
                  <p:cNvPicPr preferRelativeResize="0"/>
                  <p:nvPr/>
                </p:nvPicPr>
                <p:blipFill rotWithShape="1">
                  <a:blip r:embed="rId15">
                    <a:alphaModFix/>
                  </a:blip>
                  <a:srcRect/>
                  <a:stretch/>
                </p:blipFill>
                <p:spPr>
                  <a:xfrm>
                    <a:off x="2325450" y="1371725"/>
                    <a:ext cx="272772" cy="360000"/>
                  </a:xfrm>
                  <a:prstGeom prst="rect">
                    <a:avLst/>
                  </a:prstGeom>
                  <a:noFill/>
                  <a:ln>
                    <a:noFill/>
                  </a:ln>
                  <a:effectLst>
                    <a:outerShdw blurRad="57150" dist="19050" dir="5400000" algn="bl" rotWithShape="0">
                      <a:srgbClr val="000000">
                        <a:alpha val="49800"/>
                      </a:srgbClr>
                    </a:outerShdw>
                  </a:effectLst>
                </p:spPr>
              </p:pic>
              <p:pic>
                <p:nvPicPr>
                  <p:cNvPr id="4037" name="Google Shape;4037;p199"/>
                  <p:cNvPicPr preferRelativeResize="0"/>
                  <p:nvPr/>
                </p:nvPicPr>
                <p:blipFill rotWithShape="1">
                  <a:blip r:embed="rId12">
                    <a:alphaModFix/>
                  </a:blip>
                  <a:srcRect/>
                  <a:stretch/>
                </p:blipFill>
                <p:spPr>
                  <a:xfrm>
                    <a:off x="2319015" y="1651737"/>
                    <a:ext cx="257616" cy="184925"/>
                  </a:xfrm>
                  <a:prstGeom prst="rect">
                    <a:avLst/>
                  </a:prstGeom>
                  <a:noFill/>
                  <a:ln>
                    <a:noFill/>
                  </a:ln>
                  <a:effectLst>
                    <a:outerShdw blurRad="57150" dist="19050" dir="5400000" algn="bl" rotWithShape="0">
                      <a:srgbClr val="000000">
                        <a:alpha val="49800"/>
                      </a:srgbClr>
                    </a:outerShdw>
                  </a:effectLst>
                </p:spPr>
              </p:pic>
            </p:grpSp>
            <p:grpSp>
              <p:nvGrpSpPr>
                <p:cNvPr id="4038" name="Google Shape;4038;p199"/>
                <p:cNvGrpSpPr/>
                <p:nvPr/>
              </p:nvGrpSpPr>
              <p:grpSpPr>
                <a:xfrm>
                  <a:off x="2941376" y="1051175"/>
                  <a:ext cx="645789" cy="384975"/>
                  <a:chOff x="2941376" y="1051175"/>
                  <a:chExt cx="645789" cy="384975"/>
                </a:xfrm>
              </p:grpSpPr>
              <p:pic>
                <p:nvPicPr>
                  <p:cNvPr id="4039" name="Google Shape;4039;p199" descr="clipped result image"/>
                  <p:cNvPicPr preferRelativeResize="0"/>
                  <p:nvPr/>
                </p:nvPicPr>
                <p:blipFill rotWithShape="1">
                  <a:blip r:embed="rId16">
                    <a:alphaModFix/>
                  </a:blip>
                  <a:srcRect/>
                  <a:stretch/>
                </p:blipFill>
                <p:spPr>
                  <a:xfrm>
                    <a:off x="2952750" y="1051175"/>
                    <a:ext cx="634415" cy="280200"/>
                  </a:xfrm>
                  <a:prstGeom prst="rect">
                    <a:avLst/>
                  </a:prstGeom>
                  <a:noFill/>
                  <a:ln>
                    <a:noFill/>
                  </a:ln>
                  <a:effectLst>
                    <a:outerShdw blurRad="57150" dist="19050" dir="5400000" algn="bl" rotWithShape="0">
                      <a:srgbClr val="000000">
                        <a:alpha val="49800"/>
                      </a:srgbClr>
                    </a:outerShdw>
                  </a:effectLst>
                </p:spPr>
              </p:pic>
              <p:pic>
                <p:nvPicPr>
                  <p:cNvPr id="4040" name="Google Shape;4040;p199"/>
                  <p:cNvPicPr preferRelativeResize="0"/>
                  <p:nvPr/>
                </p:nvPicPr>
                <p:blipFill rotWithShape="1">
                  <a:blip r:embed="rId12">
                    <a:alphaModFix/>
                  </a:blip>
                  <a:srcRect/>
                  <a:stretch/>
                </p:blipFill>
                <p:spPr>
                  <a:xfrm>
                    <a:off x="2941376" y="1283750"/>
                    <a:ext cx="212314" cy="152400"/>
                  </a:xfrm>
                  <a:prstGeom prst="rect">
                    <a:avLst/>
                  </a:prstGeom>
                  <a:noFill/>
                  <a:ln>
                    <a:noFill/>
                  </a:ln>
                  <a:effectLst>
                    <a:outerShdw blurRad="57150" dist="19050" dir="5400000" algn="bl" rotWithShape="0">
                      <a:srgbClr val="000000">
                        <a:alpha val="49800"/>
                      </a:srgbClr>
                    </a:outerShdw>
                  </a:effectLst>
                </p:spPr>
              </p:pic>
              <p:pic>
                <p:nvPicPr>
                  <p:cNvPr id="4041" name="Google Shape;4041;p199"/>
                  <p:cNvPicPr preferRelativeResize="0"/>
                  <p:nvPr/>
                </p:nvPicPr>
                <p:blipFill rotWithShape="1">
                  <a:blip r:embed="rId12">
                    <a:alphaModFix/>
                  </a:blip>
                  <a:srcRect/>
                  <a:stretch/>
                </p:blipFill>
                <p:spPr>
                  <a:xfrm>
                    <a:off x="3374851" y="1276475"/>
                    <a:ext cx="212314" cy="152400"/>
                  </a:xfrm>
                  <a:prstGeom prst="rect">
                    <a:avLst/>
                  </a:prstGeom>
                  <a:noFill/>
                  <a:ln>
                    <a:noFill/>
                  </a:ln>
                  <a:effectLst>
                    <a:outerShdw blurRad="57150" dist="19050" dir="5400000" algn="bl" rotWithShape="0">
                      <a:srgbClr val="000000">
                        <a:alpha val="49800"/>
                      </a:srgbClr>
                    </a:outerShdw>
                  </a:effectLst>
                </p:spPr>
              </p:pic>
            </p:grpSp>
          </p:grpSp>
        </p:grpSp>
      </p:grpSp>
      <p:sp>
        <p:nvSpPr>
          <p:cNvPr id="4042" name="Google Shape;4042;p199"/>
          <p:cNvSpPr txBox="1"/>
          <p:nvPr/>
        </p:nvSpPr>
        <p:spPr>
          <a:xfrm>
            <a:off x="2713299" y="47445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donepezil</a:t>
            </a:r>
            <a:endParaRPr sz="1300" b="1"/>
          </a:p>
        </p:txBody>
      </p:sp>
      <p:sp>
        <p:nvSpPr>
          <p:cNvPr id="4043" name="Google Shape;4043;p199"/>
          <p:cNvSpPr txBox="1"/>
          <p:nvPr/>
        </p:nvSpPr>
        <p:spPr>
          <a:xfrm>
            <a:off x="3701799" y="3714050"/>
            <a:ext cx="9501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“Donnie Pez”</a:t>
            </a:r>
            <a:endParaRPr sz="1300"/>
          </a:p>
        </p:txBody>
      </p:sp>
      <p:sp>
        <p:nvSpPr>
          <p:cNvPr id="4044" name="Google Shape;4044;p199"/>
          <p:cNvSpPr txBox="1"/>
          <p:nvPr/>
        </p:nvSpPr>
        <p:spPr>
          <a:xfrm>
            <a:off x="5195949" y="467495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rivastigmine </a:t>
            </a:r>
            <a:endParaRPr sz="1300" b="1"/>
          </a:p>
        </p:txBody>
      </p:sp>
      <p:sp>
        <p:nvSpPr>
          <p:cNvPr id="4045" name="Google Shape;4045;p199"/>
          <p:cNvSpPr txBox="1"/>
          <p:nvPr/>
        </p:nvSpPr>
        <p:spPr>
          <a:xfrm>
            <a:off x="4834449" y="286880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a:t>“river”stigmine</a:t>
            </a:r>
            <a:endParaRPr sz="1300"/>
          </a:p>
        </p:txBody>
      </p:sp>
      <p:sp>
        <p:nvSpPr>
          <p:cNvPr id="4046" name="Google Shape;4046;p199"/>
          <p:cNvSpPr txBox="1"/>
          <p:nvPr/>
        </p:nvSpPr>
        <p:spPr>
          <a:xfrm>
            <a:off x="7036186" y="4674952"/>
            <a:ext cx="19386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300" b="1"/>
              <a:t>galantamine</a:t>
            </a:r>
            <a:endParaRPr sz="1300" b="1"/>
          </a:p>
        </p:txBody>
      </p:sp>
      <p:sp>
        <p:nvSpPr>
          <p:cNvPr id="4047" name="Google Shape;4047;p199"/>
          <p:cNvSpPr/>
          <p:nvPr/>
        </p:nvSpPr>
        <p:spPr>
          <a:xfrm flipH="1">
            <a:off x="7167025" y="2765625"/>
            <a:ext cx="1879800" cy="2355600"/>
          </a:xfrm>
          <a:prstGeom prst="rect">
            <a:avLst/>
          </a:prstGeom>
          <a:noFill/>
          <a:ln w="1524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48" name="Google Shape;4048;p199"/>
          <p:cNvSpPr/>
          <p:nvPr/>
        </p:nvSpPr>
        <p:spPr>
          <a:xfrm>
            <a:off x="8204725" y="3829609"/>
            <a:ext cx="842100" cy="411300"/>
          </a:xfrm>
          <a:prstGeom prst="wedgeRectCallout">
            <a:avLst>
              <a:gd name="adj1" fmla="val -61626"/>
              <a:gd name="adj2" fmla="val 6901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Go lantern!</a:t>
            </a:r>
            <a:endParaRPr sz="1200"/>
          </a:p>
        </p:txBody>
      </p:sp>
      <p:pic>
        <p:nvPicPr>
          <p:cNvPr id="4049" name="Google Shape;4049;p199" descr="Resultado de imagen para rivastigmine structure"/>
          <p:cNvPicPr preferRelativeResize="0"/>
          <p:nvPr/>
        </p:nvPicPr>
        <p:blipFill rotWithShape="1">
          <a:blip r:embed="rId17">
            <a:alphaModFix/>
          </a:blip>
          <a:srcRect/>
          <a:stretch/>
        </p:blipFill>
        <p:spPr>
          <a:xfrm>
            <a:off x="4908993" y="1649306"/>
            <a:ext cx="1789506" cy="589645"/>
          </a:xfrm>
          <a:prstGeom prst="rect">
            <a:avLst/>
          </a:prstGeom>
          <a:noFill/>
          <a:ln>
            <a:noFill/>
          </a:ln>
        </p:spPr>
      </p:pic>
      <p:pic>
        <p:nvPicPr>
          <p:cNvPr id="4050" name="Google Shape;4050;p199" descr="Resultado de imagen para aricept structure"/>
          <p:cNvPicPr preferRelativeResize="0"/>
          <p:nvPr/>
        </p:nvPicPr>
        <p:blipFill rotWithShape="1">
          <a:blip r:embed="rId18">
            <a:alphaModFix/>
          </a:blip>
          <a:srcRect/>
          <a:stretch/>
        </p:blipFill>
        <p:spPr>
          <a:xfrm>
            <a:off x="2809386" y="1499601"/>
            <a:ext cx="1746435" cy="683249"/>
          </a:xfrm>
          <a:prstGeom prst="rect">
            <a:avLst/>
          </a:prstGeom>
          <a:noFill/>
          <a:ln>
            <a:noFill/>
          </a:ln>
        </p:spPr>
      </p:pic>
      <p:pic>
        <p:nvPicPr>
          <p:cNvPr id="4051" name="Google Shape;4051;p199" descr="Resultado de imagen para galantamine structure"/>
          <p:cNvPicPr preferRelativeResize="0"/>
          <p:nvPr/>
        </p:nvPicPr>
        <p:blipFill rotWithShape="1">
          <a:blip r:embed="rId19">
            <a:alphaModFix/>
          </a:blip>
          <a:srcRect/>
          <a:stretch/>
        </p:blipFill>
        <p:spPr>
          <a:xfrm>
            <a:off x="7614652" y="1499600"/>
            <a:ext cx="984549" cy="1006898"/>
          </a:xfrm>
          <a:prstGeom prst="rect">
            <a:avLst/>
          </a:prstGeom>
          <a:noFill/>
          <a:ln>
            <a:noFill/>
          </a:ln>
        </p:spPr>
      </p:pic>
      <p:sp>
        <p:nvSpPr>
          <p:cNvPr id="4052" name="Google Shape;4052;p199"/>
          <p:cNvSpPr txBox="1"/>
          <p:nvPr/>
        </p:nvSpPr>
        <p:spPr>
          <a:xfrm>
            <a:off x="267614" y="2913687"/>
            <a:ext cx="6616200" cy="32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dk1"/>
                </a:solidFill>
              </a:rPr>
              <a:t>Cholinesterase </a:t>
            </a:r>
            <a:endParaRPr sz="2100" b="1">
              <a:solidFill>
                <a:schemeClr val="dk1"/>
              </a:solidFill>
            </a:endParaRPr>
          </a:p>
          <a:p>
            <a:pPr marL="0" lvl="0" indent="0" algn="l" rtl="0">
              <a:spcBef>
                <a:spcPts val="0"/>
              </a:spcBef>
              <a:spcAft>
                <a:spcPts val="0"/>
              </a:spcAft>
              <a:buNone/>
            </a:pPr>
            <a:r>
              <a:rPr lang="en" sz="2100" b="1">
                <a:solidFill>
                  <a:schemeClr val="dk1"/>
                </a:solidFill>
              </a:rPr>
              <a:t>Inhibitors </a:t>
            </a:r>
            <a:endParaRPr sz="2100" b="1">
              <a:solidFill>
                <a:schemeClr val="dk1"/>
              </a:solidFill>
            </a:endParaRPr>
          </a:p>
          <a:p>
            <a:pPr marL="0" lvl="0" indent="0" algn="l" rtl="0">
              <a:spcBef>
                <a:spcPts val="0"/>
              </a:spcBef>
              <a:spcAft>
                <a:spcPts val="0"/>
              </a:spcAft>
              <a:buNone/>
            </a:pPr>
            <a:r>
              <a:rPr lang="en" sz="1300">
                <a:solidFill>
                  <a:schemeClr val="dk1"/>
                </a:solidFill>
              </a:rPr>
              <a:t>cholinergic medications for Alzheimer’s</a:t>
            </a:r>
            <a:endParaRPr sz="1000">
              <a:solidFill>
                <a:schemeClr val="dk1"/>
              </a:solidFill>
            </a:endParaRPr>
          </a:p>
          <a:p>
            <a:pPr marL="0" marR="0" lvl="0" indent="0" algn="l" rtl="0">
              <a:lnSpc>
                <a:spcPct val="100000"/>
              </a:lnSpc>
              <a:spcBef>
                <a:spcPts val="0"/>
              </a:spcBef>
              <a:spcAft>
                <a:spcPts val="0"/>
              </a:spcAft>
              <a:buNone/>
            </a:pPr>
            <a:endParaRPr sz="2100" b="1"/>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4056"/>
        <p:cNvGrpSpPr/>
        <p:nvPr/>
      </p:nvGrpSpPr>
      <p:grpSpPr>
        <a:xfrm>
          <a:off x="0" y="0"/>
          <a:ext cx="0" cy="0"/>
          <a:chOff x="0" y="0"/>
          <a:chExt cx="0" cy="0"/>
        </a:xfrm>
      </p:grpSpPr>
      <p:sp>
        <p:nvSpPr>
          <p:cNvPr id="4057" name="Google Shape;4057;p200"/>
          <p:cNvSpPr txBox="1"/>
          <p:nvPr/>
        </p:nvSpPr>
        <p:spPr>
          <a:xfrm>
            <a:off x="7387145" y="28295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2001</a:t>
            </a:r>
            <a:endParaRPr sz="1600"/>
          </a:p>
          <a:p>
            <a:pPr marL="0" marR="0" lvl="0" indent="0" algn="l" rtl="0">
              <a:lnSpc>
                <a:spcPct val="100000"/>
              </a:lnSpc>
              <a:spcBef>
                <a:spcPts val="0"/>
              </a:spcBef>
              <a:spcAft>
                <a:spcPts val="0"/>
              </a:spcAft>
              <a:buClr>
                <a:schemeClr val="dk1"/>
              </a:buClr>
              <a:buSzPts val="1100"/>
              <a:buFont typeface="Arial"/>
              <a:buNone/>
            </a:pPr>
            <a:r>
              <a:rPr lang="en" sz="1600"/>
              <a:t>$50–$170</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4058" name="Google Shape;4058;p200"/>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4059" name="Google Shape;4059;p200"/>
          <p:cNvSpPr txBox="1"/>
          <p:nvPr/>
        </p:nvSpPr>
        <p:spPr>
          <a:xfrm>
            <a:off x="357050" y="1154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Cholinergic drug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Cholinesterase inhibitor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060" name="Google Shape;4060;p200"/>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Ga</a:t>
            </a:r>
            <a:r>
              <a:rPr lang="en" sz="1800" b="1" u="sng">
                <a:solidFill>
                  <a:schemeClr val="dk1"/>
                </a:solidFill>
              </a:rPr>
              <a:t>lant</a:t>
            </a:r>
            <a:r>
              <a:rPr lang="en" sz="1800" b="1">
                <a:solidFill>
                  <a:schemeClr val="dk1"/>
                </a:solidFill>
              </a:rPr>
              <a:t>amine (RAZADYNE)</a:t>
            </a:r>
            <a:endParaRPr sz="18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 gah LAN tah meen / RAZ a dine</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“Go </a:t>
            </a:r>
            <a:r>
              <a:rPr lang="en" sz="1600" u="sng">
                <a:solidFill>
                  <a:schemeClr val="dk1"/>
                </a:solidFill>
              </a:rPr>
              <a:t>lant</a:t>
            </a:r>
            <a:r>
              <a:rPr lang="en">
                <a:solidFill>
                  <a:schemeClr val="dk1"/>
                </a:solidFill>
              </a:rPr>
              <a:t>ern! </a:t>
            </a:r>
            <a:r>
              <a:rPr lang="en" sz="1600">
                <a:solidFill>
                  <a:schemeClr val="dk1"/>
                </a:solidFill>
              </a:rPr>
              <a:t>Raise a dyin’ </a:t>
            </a:r>
            <a:r>
              <a:rPr lang="en" sz="1200">
                <a:solidFill>
                  <a:schemeClr val="dk1"/>
                </a:solidFill>
              </a:rPr>
              <a:t>(brain)</a:t>
            </a:r>
            <a:r>
              <a:rPr lang="en" sz="1600">
                <a:solidFill>
                  <a:schemeClr val="dk1"/>
                </a:solidFill>
              </a:rPr>
              <a:t>”</a:t>
            </a:r>
            <a:endParaRPr sz="2200"/>
          </a:p>
        </p:txBody>
      </p:sp>
      <p:sp>
        <p:nvSpPr>
          <p:cNvPr id="4061" name="Google Shape;4061;p200"/>
          <p:cNvSpPr txBox="1"/>
          <p:nvPr/>
        </p:nvSpPr>
        <p:spPr>
          <a:xfrm>
            <a:off x="337482" y="2045900"/>
            <a:ext cx="26571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Alzheimer’s dementia,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mild–moderate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4062" name="Google Shape;4062;p200"/>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4063" name="Google Shape;4063;p200"/>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grpSp>
        <p:nvGrpSpPr>
          <p:cNvPr id="4064" name="Google Shape;4064;p200"/>
          <p:cNvGrpSpPr/>
          <p:nvPr/>
        </p:nvGrpSpPr>
        <p:grpSpPr>
          <a:xfrm>
            <a:off x="3537841" y="651639"/>
            <a:ext cx="3035539" cy="3840221"/>
            <a:chOff x="699475" y="5900402"/>
            <a:chExt cx="1788030" cy="2262014"/>
          </a:xfrm>
        </p:grpSpPr>
        <p:pic>
          <p:nvPicPr>
            <p:cNvPr id="4065" name="Google Shape;4065;p200" descr="clipped result image"/>
            <p:cNvPicPr preferRelativeResize="0"/>
            <p:nvPr/>
          </p:nvPicPr>
          <p:blipFill rotWithShape="1">
            <a:blip r:embed="rId3">
              <a:alphaModFix/>
            </a:blip>
            <a:srcRect t="43505" b="1757"/>
            <a:stretch/>
          </p:blipFill>
          <p:spPr>
            <a:xfrm>
              <a:off x="1135109" y="7035910"/>
              <a:ext cx="813510" cy="1126506"/>
            </a:xfrm>
            <a:prstGeom prst="rect">
              <a:avLst/>
            </a:prstGeom>
            <a:noFill/>
            <a:ln>
              <a:noFill/>
            </a:ln>
            <a:effectLst>
              <a:outerShdw blurRad="57150" dist="19050" dir="5400000" algn="bl" rotWithShape="0">
                <a:srgbClr val="000000">
                  <a:alpha val="49800"/>
                </a:srgbClr>
              </a:outerShdw>
            </a:effectLst>
          </p:spPr>
        </p:pic>
        <p:grpSp>
          <p:nvGrpSpPr>
            <p:cNvPr id="4066" name="Google Shape;4066;p200"/>
            <p:cNvGrpSpPr/>
            <p:nvPr/>
          </p:nvGrpSpPr>
          <p:grpSpPr>
            <a:xfrm>
              <a:off x="699475" y="5900402"/>
              <a:ext cx="1788030" cy="1855815"/>
              <a:chOff x="109215" y="1051175"/>
              <a:chExt cx="2529397" cy="2606116"/>
            </a:xfrm>
          </p:grpSpPr>
          <p:pic>
            <p:nvPicPr>
              <p:cNvPr id="4067" name="Google Shape;4067;p200"/>
              <p:cNvPicPr preferRelativeResize="0"/>
              <p:nvPr/>
            </p:nvPicPr>
            <p:blipFill rotWithShape="1">
              <a:blip r:embed="rId4">
                <a:alphaModFix/>
              </a:blip>
              <a:srcRect/>
              <a:stretch/>
            </p:blipFill>
            <p:spPr>
              <a:xfrm>
                <a:off x="1674552" y="1546799"/>
                <a:ext cx="257616" cy="184925"/>
              </a:xfrm>
              <a:prstGeom prst="rect">
                <a:avLst/>
              </a:prstGeom>
              <a:noFill/>
              <a:ln>
                <a:noFill/>
              </a:ln>
              <a:effectLst>
                <a:outerShdw blurRad="57150" dist="19050" dir="5400000" algn="bl" rotWithShape="0">
                  <a:srgbClr val="000000">
                    <a:alpha val="49800"/>
                  </a:srgbClr>
                </a:outerShdw>
              </a:effectLst>
            </p:spPr>
          </p:pic>
          <p:grpSp>
            <p:nvGrpSpPr>
              <p:cNvPr id="4068" name="Google Shape;4068;p200"/>
              <p:cNvGrpSpPr/>
              <p:nvPr/>
            </p:nvGrpSpPr>
            <p:grpSpPr>
              <a:xfrm>
                <a:off x="109215" y="1051175"/>
                <a:ext cx="2529397" cy="2606116"/>
                <a:chOff x="2319015" y="1051175"/>
                <a:chExt cx="2529397" cy="2606116"/>
              </a:xfrm>
            </p:grpSpPr>
            <p:grpSp>
              <p:nvGrpSpPr>
                <p:cNvPr id="4069" name="Google Shape;4069;p200"/>
                <p:cNvGrpSpPr/>
                <p:nvPr/>
              </p:nvGrpSpPr>
              <p:grpSpPr>
                <a:xfrm>
                  <a:off x="2952737" y="1419354"/>
                  <a:ext cx="1150761" cy="2237937"/>
                  <a:chOff x="2952737" y="1419354"/>
                  <a:chExt cx="1150761" cy="2237937"/>
                </a:xfrm>
              </p:grpSpPr>
              <p:pic>
                <p:nvPicPr>
                  <p:cNvPr id="4070" name="Google Shape;4070;p200" descr="clipped result image"/>
                  <p:cNvPicPr preferRelativeResize="0"/>
                  <p:nvPr/>
                </p:nvPicPr>
                <p:blipFill rotWithShape="1">
                  <a:blip r:embed="rId5">
                    <a:alphaModFix/>
                  </a:blip>
                  <a:srcRect b="56030"/>
                  <a:stretch/>
                </p:blipFill>
                <p:spPr>
                  <a:xfrm>
                    <a:off x="2952737" y="1419354"/>
                    <a:ext cx="1150761" cy="1270761"/>
                  </a:xfrm>
                  <a:prstGeom prst="rect">
                    <a:avLst/>
                  </a:prstGeom>
                  <a:noFill/>
                  <a:ln>
                    <a:noFill/>
                  </a:ln>
                  <a:effectLst>
                    <a:outerShdw blurRad="57150" dist="19050" dir="5400000" algn="bl" rotWithShape="0">
                      <a:srgbClr val="000000">
                        <a:alpha val="49800"/>
                      </a:srgbClr>
                    </a:outerShdw>
                  </a:effectLst>
                </p:spPr>
              </p:pic>
              <p:pic>
                <p:nvPicPr>
                  <p:cNvPr id="4071" name="Google Shape;4071;p200"/>
                  <p:cNvPicPr preferRelativeResize="0"/>
                  <p:nvPr/>
                </p:nvPicPr>
                <p:blipFill rotWithShape="1">
                  <a:blip r:embed="rId4">
                    <a:alphaModFix/>
                  </a:blip>
                  <a:srcRect/>
                  <a:stretch/>
                </p:blipFill>
                <p:spPr>
                  <a:xfrm>
                    <a:off x="3214900" y="2602562"/>
                    <a:ext cx="501521" cy="360000"/>
                  </a:xfrm>
                  <a:prstGeom prst="rect">
                    <a:avLst/>
                  </a:prstGeom>
                  <a:noFill/>
                  <a:ln>
                    <a:noFill/>
                  </a:ln>
                  <a:effectLst>
                    <a:outerShdw blurRad="57150" dist="19050" dir="5400000" algn="bl" rotWithShape="0">
                      <a:srgbClr val="000000">
                        <a:alpha val="49800"/>
                      </a:srgbClr>
                    </a:outerShdw>
                  </a:effectLst>
                </p:spPr>
              </p:pic>
              <p:pic>
                <p:nvPicPr>
                  <p:cNvPr id="4072" name="Google Shape;4072;p200" descr="clipped result image"/>
                  <p:cNvPicPr preferRelativeResize="0"/>
                  <p:nvPr/>
                </p:nvPicPr>
                <p:blipFill rotWithShape="1">
                  <a:blip r:embed="rId6">
                    <a:alphaModFix/>
                  </a:blip>
                  <a:srcRect/>
                  <a:stretch/>
                </p:blipFill>
                <p:spPr>
                  <a:xfrm>
                    <a:off x="3214900" y="2998492"/>
                    <a:ext cx="474038" cy="658799"/>
                  </a:xfrm>
                  <a:prstGeom prst="rect">
                    <a:avLst/>
                  </a:prstGeom>
                  <a:noFill/>
                  <a:ln>
                    <a:noFill/>
                  </a:ln>
                  <a:effectLst>
                    <a:outerShdw blurRad="57150" dist="19050" dir="5400000" algn="bl" rotWithShape="0">
                      <a:srgbClr val="000000">
                        <a:alpha val="49800"/>
                      </a:srgbClr>
                    </a:outerShdw>
                  </a:effectLst>
                </p:spPr>
              </p:pic>
            </p:grpSp>
            <p:pic>
              <p:nvPicPr>
                <p:cNvPr id="4073" name="Google Shape;4073;p200" descr="clipped result image"/>
                <p:cNvPicPr preferRelativeResize="0"/>
                <p:nvPr/>
              </p:nvPicPr>
              <p:blipFill rotWithShape="1">
                <a:blip r:embed="rId7">
                  <a:alphaModFix/>
                </a:blip>
                <a:srcRect/>
                <a:stretch/>
              </p:blipFill>
              <p:spPr>
                <a:xfrm flipH="1">
                  <a:off x="3857625" y="1266950"/>
                  <a:ext cx="311075" cy="360000"/>
                </a:xfrm>
                <a:prstGeom prst="rect">
                  <a:avLst/>
                </a:prstGeom>
                <a:noFill/>
                <a:ln>
                  <a:noFill/>
                </a:ln>
                <a:effectLst>
                  <a:outerShdw blurRad="57150" dist="19050" dir="5400000" algn="bl" rotWithShape="0">
                    <a:srgbClr val="000000">
                      <a:alpha val="49800"/>
                    </a:srgbClr>
                  </a:outerShdw>
                </a:effectLst>
              </p:spPr>
            </p:pic>
            <p:grpSp>
              <p:nvGrpSpPr>
                <p:cNvPr id="4074" name="Google Shape;4074;p200"/>
                <p:cNvGrpSpPr/>
                <p:nvPr/>
              </p:nvGrpSpPr>
              <p:grpSpPr>
                <a:xfrm>
                  <a:off x="4168688" y="1570268"/>
                  <a:ext cx="679724" cy="988635"/>
                  <a:chOff x="4168688" y="1570268"/>
                  <a:chExt cx="679724" cy="988635"/>
                </a:xfrm>
              </p:grpSpPr>
              <p:pic>
                <p:nvPicPr>
                  <p:cNvPr id="4075" name="Google Shape;4075;p200" descr="clipped result image"/>
                  <p:cNvPicPr preferRelativeResize="0"/>
                  <p:nvPr/>
                </p:nvPicPr>
                <p:blipFill rotWithShape="1">
                  <a:blip r:embed="rId7">
                    <a:alphaModFix/>
                  </a:blip>
                  <a:srcRect/>
                  <a:stretch/>
                </p:blipFill>
                <p:spPr>
                  <a:xfrm rot="-534121">
                    <a:off x="4223475" y="1609850"/>
                    <a:ext cx="570150" cy="752475"/>
                  </a:xfrm>
                  <a:prstGeom prst="rect">
                    <a:avLst/>
                  </a:prstGeom>
                  <a:noFill/>
                  <a:ln>
                    <a:noFill/>
                  </a:ln>
                  <a:effectLst>
                    <a:outerShdw blurRad="57150" dist="19050" dir="5400000" algn="bl" rotWithShape="0">
                      <a:srgbClr val="000000">
                        <a:alpha val="49800"/>
                      </a:srgbClr>
                    </a:outerShdw>
                  </a:effectLst>
                </p:spPr>
              </p:pic>
              <p:pic>
                <p:nvPicPr>
                  <p:cNvPr id="4076" name="Google Shape;4076;p200"/>
                  <p:cNvPicPr preferRelativeResize="0"/>
                  <p:nvPr/>
                </p:nvPicPr>
                <p:blipFill rotWithShape="1">
                  <a:blip r:embed="rId4">
                    <a:alphaModFix/>
                  </a:blip>
                  <a:srcRect/>
                  <a:stretch/>
                </p:blipFill>
                <p:spPr>
                  <a:xfrm>
                    <a:off x="4313375" y="2278703"/>
                    <a:ext cx="390353" cy="280200"/>
                  </a:xfrm>
                  <a:prstGeom prst="rect">
                    <a:avLst/>
                  </a:prstGeom>
                  <a:noFill/>
                  <a:ln>
                    <a:noFill/>
                  </a:ln>
                  <a:effectLst>
                    <a:outerShdw blurRad="57150" dist="19050" dir="5400000" algn="bl" rotWithShape="0">
                      <a:srgbClr val="000000">
                        <a:alpha val="49800"/>
                      </a:srgbClr>
                    </a:outerShdw>
                  </a:effectLst>
                </p:spPr>
              </p:pic>
            </p:grpSp>
            <p:grpSp>
              <p:nvGrpSpPr>
                <p:cNvPr id="4077" name="Google Shape;4077;p200"/>
                <p:cNvGrpSpPr/>
                <p:nvPr/>
              </p:nvGrpSpPr>
              <p:grpSpPr>
                <a:xfrm>
                  <a:off x="2598223" y="1371726"/>
                  <a:ext cx="555724" cy="725896"/>
                  <a:chOff x="2598223" y="1371726"/>
                  <a:chExt cx="555724" cy="725896"/>
                </a:xfrm>
              </p:grpSpPr>
              <p:pic>
                <p:nvPicPr>
                  <p:cNvPr id="4078" name="Google Shape;4078;p200" descr="clipped result image"/>
                  <p:cNvPicPr preferRelativeResize="0"/>
                  <p:nvPr/>
                </p:nvPicPr>
                <p:blipFill rotWithShape="1">
                  <a:blip r:embed="rId7">
                    <a:alphaModFix/>
                  </a:blip>
                  <a:srcRect/>
                  <a:stretch/>
                </p:blipFill>
                <p:spPr>
                  <a:xfrm rot="593183" flipH="1">
                    <a:off x="2646779" y="1406603"/>
                    <a:ext cx="458612" cy="605272"/>
                  </a:xfrm>
                  <a:prstGeom prst="rect">
                    <a:avLst/>
                  </a:prstGeom>
                  <a:noFill/>
                  <a:ln>
                    <a:noFill/>
                  </a:ln>
                  <a:effectLst>
                    <a:outerShdw blurRad="57150" dist="19050" dir="5400000" algn="bl" rotWithShape="0">
                      <a:srgbClr val="000000">
                        <a:alpha val="49800"/>
                      </a:srgbClr>
                    </a:outerShdw>
                  </a:effectLst>
                </p:spPr>
              </p:pic>
              <p:pic>
                <p:nvPicPr>
                  <p:cNvPr id="4079" name="Google Shape;4079;p200"/>
                  <p:cNvPicPr preferRelativeResize="0"/>
                  <p:nvPr/>
                </p:nvPicPr>
                <p:blipFill rotWithShape="1">
                  <a:blip r:embed="rId4">
                    <a:alphaModFix/>
                  </a:blip>
                  <a:srcRect/>
                  <a:stretch/>
                </p:blipFill>
                <p:spPr>
                  <a:xfrm>
                    <a:off x="2728548" y="1874328"/>
                    <a:ext cx="311075" cy="223295"/>
                  </a:xfrm>
                  <a:prstGeom prst="rect">
                    <a:avLst/>
                  </a:prstGeom>
                  <a:noFill/>
                  <a:ln>
                    <a:noFill/>
                  </a:ln>
                  <a:effectLst>
                    <a:outerShdw blurRad="57150" dist="19050" dir="5400000" algn="bl" rotWithShape="0">
                      <a:srgbClr val="000000">
                        <a:alpha val="49800"/>
                      </a:srgbClr>
                    </a:outerShdw>
                  </a:effectLst>
                </p:spPr>
              </p:pic>
            </p:grpSp>
            <p:grpSp>
              <p:nvGrpSpPr>
                <p:cNvPr id="4080" name="Google Shape;4080;p200"/>
                <p:cNvGrpSpPr/>
                <p:nvPr/>
              </p:nvGrpSpPr>
              <p:grpSpPr>
                <a:xfrm>
                  <a:off x="2319015" y="1371725"/>
                  <a:ext cx="279207" cy="464937"/>
                  <a:chOff x="2319015" y="1371725"/>
                  <a:chExt cx="279207" cy="464937"/>
                </a:xfrm>
              </p:grpSpPr>
              <p:pic>
                <p:nvPicPr>
                  <p:cNvPr id="4081" name="Google Shape;4081;p200" descr="clipped result image"/>
                  <p:cNvPicPr preferRelativeResize="0"/>
                  <p:nvPr/>
                </p:nvPicPr>
                <p:blipFill rotWithShape="1">
                  <a:blip r:embed="rId7">
                    <a:alphaModFix/>
                  </a:blip>
                  <a:srcRect/>
                  <a:stretch/>
                </p:blipFill>
                <p:spPr>
                  <a:xfrm>
                    <a:off x="2325450" y="1371725"/>
                    <a:ext cx="272772" cy="360000"/>
                  </a:xfrm>
                  <a:prstGeom prst="rect">
                    <a:avLst/>
                  </a:prstGeom>
                  <a:noFill/>
                  <a:ln>
                    <a:noFill/>
                  </a:ln>
                  <a:effectLst>
                    <a:outerShdw blurRad="57150" dist="19050" dir="5400000" algn="bl" rotWithShape="0">
                      <a:srgbClr val="000000">
                        <a:alpha val="49800"/>
                      </a:srgbClr>
                    </a:outerShdw>
                  </a:effectLst>
                </p:spPr>
              </p:pic>
              <p:pic>
                <p:nvPicPr>
                  <p:cNvPr id="4082" name="Google Shape;4082;p200"/>
                  <p:cNvPicPr preferRelativeResize="0"/>
                  <p:nvPr/>
                </p:nvPicPr>
                <p:blipFill rotWithShape="1">
                  <a:blip r:embed="rId4">
                    <a:alphaModFix/>
                  </a:blip>
                  <a:srcRect/>
                  <a:stretch/>
                </p:blipFill>
                <p:spPr>
                  <a:xfrm>
                    <a:off x="2319015" y="1651737"/>
                    <a:ext cx="257616" cy="184925"/>
                  </a:xfrm>
                  <a:prstGeom prst="rect">
                    <a:avLst/>
                  </a:prstGeom>
                  <a:noFill/>
                  <a:ln>
                    <a:noFill/>
                  </a:ln>
                  <a:effectLst>
                    <a:outerShdw blurRad="57150" dist="19050" dir="5400000" algn="bl" rotWithShape="0">
                      <a:srgbClr val="000000">
                        <a:alpha val="49800"/>
                      </a:srgbClr>
                    </a:outerShdw>
                  </a:effectLst>
                </p:spPr>
              </p:pic>
            </p:grpSp>
            <p:grpSp>
              <p:nvGrpSpPr>
                <p:cNvPr id="4083" name="Google Shape;4083;p200"/>
                <p:cNvGrpSpPr/>
                <p:nvPr/>
              </p:nvGrpSpPr>
              <p:grpSpPr>
                <a:xfrm>
                  <a:off x="2941376" y="1051175"/>
                  <a:ext cx="645789" cy="384975"/>
                  <a:chOff x="2941376" y="1051175"/>
                  <a:chExt cx="645789" cy="384975"/>
                </a:xfrm>
              </p:grpSpPr>
              <p:pic>
                <p:nvPicPr>
                  <p:cNvPr id="4084" name="Google Shape;4084;p200" descr="clipped result image"/>
                  <p:cNvPicPr preferRelativeResize="0"/>
                  <p:nvPr/>
                </p:nvPicPr>
                <p:blipFill rotWithShape="1">
                  <a:blip r:embed="rId8">
                    <a:alphaModFix/>
                  </a:blip>
                  <a:srcRect/>
                  <a:stretch/>
                </p:blipFill>
                <p:spPr>
                  <a:xfrm>
                    <a:off x="2952750" y="1051175"/>
                    <a:ext cx="634415" cy="280200"/>
                  </a:xfrm>
                  <a:prstGeom prst="rect">
                    <a:avLst/>
                  </a:prstGeom>
                  <a:noFill/>
                  <a:ln>
                    <a:noFill/>
                  </a:ln>
                  <a:effectLst>
                    <a:outerShdw blurRad="57150" dist="19050" dir="5400000" algn="bl" rotWithShape="0">
                      <a:srgbClr val="000000">
                        <a:alpha val="49800"/>
                      </a:srgbClr>
                    </a:outerShdw>
                  </a:effectLst>
                </p:spPr>
              </p:pic>
              <p:pic>
                <p:nvPicPr>
                  <p:cNvPr id="4085" name="Google Shape;4085;p200"/>
                  <p:cNvPicPr preferRelativeResize="0"/>
                  <p:nvPr/>
                </p:nvPicPr>
                <p:blipFill rotWithShape="1">
                  <a:blip r:embed="rId4">
                    <a:alphaModFix/>
                  </a:blip>
                  <a:srcRect/>
                  <a:stretch/>
                </p:blipFill>
                <p:spPr>
                  <a:xfrm>
                    <a:off x="2941376" y="1283750"/>
                    <a:ext cx="212314" cy="152400"/>
                  </a:xfrm>
                  <a:prstGeom prst="rect">
                    <a:avLst/>
                  </a:prstGeom>
                  <a:noFill/>
                  <a:ln>
                    <a:noFill/>
                  </a:ln>
                  <a:effectLst>
                    <a:outerShdw blurRad="57150" dist="19050" dir="5400000" algn="bl" rotWithShape="0">
                      <a:srgbClr val="000000">
                        <a:alpha val="49800"/>
                      </a:srgbClr>
                    </a:outerShdw>
                  </a:effectLst>
                </p:spPr>
              </p:pic>
              <p:pic>
                <p:nvPicPr>
                  <p:cNvPr id="4086" name="Google Shape;4086;p200"/>
                  <p:cNvPicPr preferRelativeResize="0"/>
                  <p:nvPr/>
                </p:nvPicPr>
                <p:blipFill rotWithShape="1">
                  <a:blip r:embed="rId4">
                    <a:alphaModFix/>
                  </a:blip>
                  <a:srcRect/>
                  <a:stretch/>
                </p:blipFill>
                <p:spPr>
                  <a:xfrm>
                    <a:off x="3374851" y="1276475"/>
                    <a:ext cx="212314" cy="152400"/>
                  </a:xfrm>
                  <a:prstGeom prst="rect">
                    <a:avLst/>
                  </a:prstGeom>
                  <a:noFill/>
                  <a:ln>
                    <a:noFill/>
                  </a:ln>
                  <a:effectLst>
                    <a:outerShdw blurRad="57150" dist="19050" dir="5400000" algn="bl" rotWithShape="0">
                      <a:srgbClr val="000000">
                        <a:alpha val="49800"/>
                      </a:srgbClr>
                    </a:outerShdw>
                  </a:effectLst>
                </p:spPr>
              </p:pic>
            </p:grpSp>
          </p:grpSp>
        </p:grpSp>
      </p:grpSp>
      <p:pic>
        <p:nvPicPr>
          <p:cNvPr id="4087" name="Google Shape;4087;p200" descr="Resultado de imagen para galantamine structure"/>
          <p:cNvPicPr preferRelativeResize="0"/>
          <p:nvPr/>
        </p:nvPicPr>
        <p:blipFill rotWithShape="1">
          <a:blip r:embed="rId9">
            <a:alphaModFix/>
          </a:blip>
          <a:srcRect/>
          <a:stretch/>
        </p:blipFill>
        <p:spPr>
          <a:xfrm>
            <a:off x="7387146" y="1345600"/>
            <a:ext cx="1198929" cy="1226150"/>
          </a:xfrm>
          <a:prstGeom prst="rect">
            <a:avLst/>
          </a:prstGeom>
          <a:noFill/>
          <a:ln>
            <a:noFill/>
          </a:ln>
        </p:spPr>
      </p:pic>
      <p:pic>
        <p:nvPicPr>
          <p:cNvPr id="4088" name="Google Shape;4088;p200" descr="clipped result image"/>
          <p:cNvPicPr preferRelativeResize="0"/>
          <p:nvPr/>
        </p:nvPicPr>
        <p:blipFill rotWithShape="1">
          <a:blip r:embed="rId10">
            <a:alphaModFix/>
          </a:blip>
          <a:srcRect/>
          <a:stretch/>
        </p:blipFill>
        <p:spPr>
          <a:xfrm>
            <a:off x="7635203" y="3582173"/>
            <a:ext cx="308993" cy="879075"/>
          </a:xfrm>
          <a:prstGeom prst="rect">
            <a:avLst/>
          </a:prstGeom>
          <a:noFill/>
          <a:ln>
            <a:noFill/>
          </a:ln>
          <a:effectLst>
            <a:outerShdw blurRad="28575" dist="19050" dir="5400000" algn="bl" rotWithShape="0">
              <a:srgbClr val="000000">
                <a:alpha val="21000"/>
              </a:srgbClr>
            </a:outerShdw>
          </a:effectLst>
        </p:spPr>
      </p:pic>
      <p:sp>
        <p:nvSpPr>
          <p:cNvPr id="4089" name="Google Shape;4089;p200"/>
          <p:cNvSpPr txBox="1"/>
          <p:nvPr/>
        </p:nvSpPr>
        <p:spPr>
          <a:xfrm>
            <a:off x="8042107" y="3354192"/>
            <a:ext cx="1281000" cy="65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4</a:t>
            </a:r>
            <a:endParaRPr sz="2400"/>
          </a:p>
          <a:p>
            <a:pPr marL="0" marR="0" lvl="0" indent="0" algn="l" rtl="0">
              <a:lnSpc>
                <a:spcPct val="100000"/>
              </a:lnSpc>
              <a:spcBef>
                <a:spcPts val="0"/>
              </a:spcBef>
              <a:spcAft>
                <a:spcPts val="0"/>
              </a:spcAft>
              <a:buNone/>
            </a:pPr>
            <a:r>
              <a:rPr lang="en" sz="1800" b="0" i="0" u="sng" strike="noStrike" cap="none">
                <a:solidFill>
                  <a:srgbClr val="000000"/>
                </a:solidFill>
                <a:latin typeface="Arial"/>
                <a:ea typeface="Arial"/>
                <a:cs typeface="Arial"/>
                <a:sym typeface="Arial"/>
              </a:rPr>
              <a:t>8</a:t>
            </a:r>
            <a:r>
              <a:rPr lang="en" sz="1800" b="0" i="0" u="none" strike="noStrike" cap="none">
                <a:solidFill>
                  <a:srgbClr val="000000"/>
                </a:solidFill>
                <a:latin typeface="Arial"/>
                <a:ea typeface="Arial"/>
                <a:cs typeface="Arial"/>
                <a:sym typeface="Arial"/>
              </a:rPr>
              <a:t> </a:t>
            </a:r>
            <a:endParaRPr sz="2400"/>
          </a:p>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12</a:t>
            </a:r>
            <a:endParaRPr sz="2400"/>
          </a:p>
          <a:p>
            <a:pPr marL="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mg</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4093"/>
        <p:cNvGrpSpPr/>
        <p:nvPr/>
      </p:nvGrpSpPr>
      <p:grpSpPr>
        <a:xfrm>
          <a:off x="0" y="0"/>
          <a:ext cx="0" cy="0"/>
          <a:chOff x="0" y="0"/>
          <a:chExt cx="0" cy="0"/>
        </a:xfrm>
      </p:grpSpPr>
      <p:grpSp>
        <p:nvGrpSpPr>
          <p:cNvPr id="4094" name="Google Shape;4094;p201"/>
          <p:cNvGrpSpPr/>
          <p:nvPr/>
        </p:nvGrpSpPr>
        <p:grpSpPr>
          <a:xfrm>
            <a:off x="746924" y="2156238"/>
            <a:ext cx="1576773" cy="3015956"/>
            <a:chOff x="779575" y="1548800"/>
            <a:chExt cx="1201625" cy="2298397"/>
          </a:xfrm>
        </p:grpSpPr>
        <p:pic>
          <p:nvPicPr>
            <p:cNvPr id="4095" name="Google Shape;4095;p201" descr="clipped result image"/>
            <p:cNvPicPr preferRelativeResize="0"/>
            <p:nvPr/>
          </p:nvPicPr>
          <p:blipFill rotWithShape="1">
            <a:blip r:embed="rId3">
              <a:alphaModFix/>
            </a:blip>
            <a:srcRect t="43505" b="1757"/>
            <a:stretch/>
          </p:blipFill>
          <p:spPr>
            <a:xfrm>
              <a:off x="919894" y="2467903"/>
              <a:ext cx="996062" cy="1379294"/>
            </a:xfrm>
            <a:prstGeom prst="rect">
              <a:avLst/>
            </a:prstGeom>
            <a:noFill/>
            <a:ln>
              <a:noFill/>
            </a:ln>
            <a:effectLst>
              <a:outerShdw blurRad="57150" dist="19050" dir="5400000" algn="bl" rotWithShape="0">
                <a:srgbClr val="000000">
                  <a:alpha val="49800"/>
                </a:srgbClr>
              </a:outerShdw>
            </a:effectLst>
          </p:spPr>
        </p:pic>
        <p:pic>
          <p:nvPicPr>
            <p:cNvPr id="4096" name="Google Shape;4096;p201" descr="clipped result image"/>
            <p:cNvPicPr preferRelativeResize="0"/>
            <p:nvPr/>
          </p:nvPicPr>
          <p:blipFill rotWithShape="1">
            <a:blip r:embed="rId4">
              <a:alphaModFix/>
            </a:blip>
            <a:srcRect/>
            <a:stretch/>
          </p:blipFill>
          <p:spPr>
            <a:xfrm>
              <a:off x="1161917" y="2775443"/>
              <a:ext cx="410294" cy="574403"/>
            </a:xfrm>
            <a:prstGeom prst="rect">
              <a:avLst/>
            </a:prstGeom>
            <a:noFill/>
            <a:ln>
              <a:noFill/>
            </a:ln>
            <a:effectLst>
              <a:outerShdw blurRad="57150" dist="19050" dir="5400000" algn="bl" rotWithShape="0">
                <a:srgbClr val="000000">
                  <a:alpha val="49800"/>
                </a:srgbClr>
              </a:outerShdw>
            </a:effectLst>
          </p:spPr>
        </p:pic>
        <p:pic>
          <p:nvPicPr>
            <p:cNvPr id="4097" name="Google Shape;4097;p201"/>
            <p:cNvPicPr preferRelativeResize="0"/>
            <p:nvPr/>
          </p:nvPicPr>
          <p:blipFill>
            <a:blip r:embed="rId5">
              <a:alphaModFix/>
            </a:blip>
            <a:stretch>
              <a:fillRect/>
            </a:stretch>
          </p:blipFill>
          <p:spPr>
            <a:xfrm>
              <a:off x="779575" y="1548800"/>
              <a:ext cx="1201625" cy="1144900"/>
            </a:xfrm>
            <a:prstGeom prst="rect">
              <a:avLst/>
            </a:prstGeom>
            <a:noFill/>
            <a:ln>
              <a:noFill/>
            </a:ln>
            <a:effectLst>
              <a:outerShdw blurRad="57150" dist="19050" dir="5400000" algn="bl" rotWithShape="0">
                <a:srgbClr val="000000">
                  <a:alpha val="50000"/>
                </a:srgbClr>
              </a:outerShdw>
            </a:effectLst>
          </p:spPr>
        </p:pic>
      </p:grpSp>
      <p:grpSp>
        <p:nvGrpSpPr>
          <p:cNvPr id="4098" name="Google Shape;4098;p201"/>
          <p:cNvGrpSpPr/>
          <p:nvPr/>
        </p:nvGrpSpPr>
        <p:grpSpPr>
          <a:xfrm rot="584295">
            <a:off x="1480273" y="1310093"/>
            <a:ext cx="508647" cy="972910"/>
            <a:chOff x="779575" y="1548800"/>
            <a:chExt cx="1201625" cy="2298396"/>
          </a:xfrm>
        </p:grpSpPr>
        <p:pic>
          <p:nvPicPr>
            <p:cNvPr id="4099" name="Google Shape;4099;p201" descr="clipped result image"/>
            <p:cNvPicPr preferRelativeResize="0"/>
            <p:nvPr/>
          </p:nvPicPr>
          <p:blipFill rotWithShape="1">
            <a:blip r:embed="rId3">
              <a:alphaModFix/>
            </a:blip>
            <a:srcRect t="43505" b="1757"/>
            <a:stretch/>
          </p:blipFill>
          <p:spPr>
            <a:xfrm>
              <a:off x="919894" y="2467903"/>
              <a:ext cx="996062" cy="1379293"/>
            </a:xfrm>
            <a:prstGeom prst="rect">
              <a:avLst/>
            </a:prstGeom>
            <a:noFill/>
            <a:ln>
              <a:noFill/>
            </a:ln>
            <a:effectLst>
              <a:outerShdw blurRad="57150" dist="19050" dir="5400000" algn="bl" rotWithShape="0">
                <a:srgbClr val="000000">
                  <a:alpha val="49800"/>
                </a:srgbClr>
              </a:outerShdw>
            </a:effectLst>
          </p:spPr>
        </p:pic>
        <p:pic>
          <p:nvPicPr>
            <p:cNvPr id="4100" name="Google Shape;4100;p201" descr="clipped result image"/>
            <p:cNvPicPr preferRelativeResize="0"/>
            <p:nvPr/>
          </p:nvPicPr>
          <p:blipFill rotWithShape="1">
            <a:blip r:embed="rId4">
              <a:alphaModFix/>
            </a:blip>
            <a:srcRect/>
            <a:stretch/>
          </p:blipFill>
          <p:spPr>
            <a:xfrm>
              <a:off x="1161917" y="2775443"/>
              <a:ext cx="410294" cy="574403"/>
            </a:xfrm>
            <a:prstGeom prst="rect">
              <a:avLst/>
            </a:prstGeom>
            <a:noFill/>
            <a:ln>
              <a:noFill/>
            </a:ln>
            <a:effectLst>
              <a:outerShdw blurRad="57150" dist="19050" dir="5400000" algn="bl" rotWithShape="0">
                <a:srgbClr val="000000">
                  <a:alpha val="49800"/>
                </a:srgbClr>
              </a:outerShdw>
            </a:effectLst>
          </p:spPr>
        </p:pic>
        <p:pic>
          <p:nvPicPr>
            <p:cNvPr id="4101" name="Google Shape;4101;p201"/>
            <p:cNvPicPr preferRelativeResize="0"/>
            <p:nvPr/>
          </p:nvPicPr>
          <p:blipFill>
            <a:blip r:embed="rId5">
              <a:alphaModFix/>
            </a:blip>
            <a:stretch>
              <a:fillRect/>
            </a:stretch>
          </p:blipFill>
          <p:spPr>
            <a:xfrm>
              <a:off x="779575" y="1548800"/>
              <a:ext cx="1201625" cy="1144900"/>
            </a:xfrm>
            <a:prstGeom prst="rect">
              <a:avLst/>
            </a:prstGeom>
            <a:noFill/>
            <a:ln>
              <a:noFill/>
            </a:ln>
            <a:effectLst>
              <a:outerShdw blurRad="57150" dist="19050" dir="5400000" algn="bl" rotWithShape="0">
                <a:srgbClr val="000000">
                  <a:alpha val="50000"/>
                </a:srgbClr>
              </a:outerShdw>
            </a:effectLst>
          </p:spPr>
        </p:pic>
      </p:grpSp>
      <p:grpSp>
        <p:nvGrpSpPr>
          <p:cNvPr id="4102" name="Google Shape;4102;p201"/>
          <p:cNvGrpSpPr/>
          <p:nvPr/>
        </p:nvGrpSpPr>
        <p:grpSpPr>
          <a:xfrm rot="-525819">
            <a:off x="464322" y="1893375"/>
            <a:ext cx="508699" cy="973008"/>
            <a:chOff x="779575" y="1548800"/>
            <a:chExt cx="1201625" cy="2298396"/>
          </a:xfrm>
        </p:grpSpPr>
        <p:pic>
          <p:nvPicPr>
            <p:cNvPr id="4103" name="Google Shape;4103;p201" descr="clipped result image"/>
            <p:cNvPicPr preferRelativeResize="0"/>
            <p:nvPr/>
          </p:nvPicPr>
          <p:blipFill rotWithShape="1">
            <a:blip r:embed="rId3">
              <a:alphaModFix/>
            </a:blip>
            <a:srcRect t="43505" b="1757"/>
            <a:stretch/>
          </p:blipFill>
          <p:spPr>
            <a:xfrm>
              <a:off x="919894" y="2467903"/>
              <a:ext cx="996062" cy="1379293"/>
            </a:xfrm>
            <a:prstGeom prst="rect">
              <a:avLst/>
            </a:prstGeom>
            <a:noFill/>
            <a:ln>
              <a:noFill/>
            </a:ln>
            <a:effectLst>
              <a:outerShdw blurRad="57150" dist="19050" dir="5400000" algn="bl" rotWithShape="0">
                <a:srgbClr val="000000">
                  <a:alpha val="49800"/>
                </a:srgbClr>
              </a:outerShdw>
            </a:effectLst>
          </p:spPr>
        </p:pic>
        <p:pic>
          <p:nvPicPr>
            <p:cNvPr id="4104" name="Google Shape;4104;p201" descr="clipped result image"/>
            <p:cNvPicPr preferRelativeResize="0"/>
            <p:nvPr/>
          </p:nvPicPr>
          <p:blipFill rotWithShape="1">
            <a:blip r:embed="rId4">
              <a:alphaModFix/>
            </a:blip>
            <a:srcRect/>
            <a:stretch/>
          </p:blipFill>
          <p:spPr>
            <a:xfrm>
              <a:off x="1161917" y="2775443"/>
              <a:ext cx="410294" cy="574403"/>
            </a:xfrm>
            <a:prstGeom prst="rect">
              <a:avLst/>
            </a:prstGeom>
            <a:noFill/>
            <a:ln>
              <a:noFill/>
            </a:ln>
            <a:effectLst>
              <a:outerShdw blurRad="57150" dist="19050" dir="5400000" algn="bl" rotWithShape="0">
                <a:srgbClr val="000000">
                  <a:alpha val="49800"/>
                </a:srgbClr>
              </a:outerShdw>
            </a:effectLst>
          </p:spPr>
        </p:pic>
        <p:pic>
          <p:nvPicPr>
            <p:cNvPr id="4105" name="Google Shape;4105;p201"/>
            <p:cNvPicPr preferRelativeResize="0"/>
            <p:nvPr/>
          </p:nvPicPr>
          <p:blipFill>
            <a:blip r:embed="rId5">
              <a:alphaModFix/>
            </a:blip>
            <a:stretch>
              <a:fillRect/>
            </a:stretch>
          </p:blipFill>
          <p:spPr>
            <a:xfrm>
              <a:off x="779575" y="1548800"/>
              <a:ext cx="1201625" cy="1144900"/>
            </a:xfrm>
            <a:prstGeom prst="rect">
              <a:avLst/>
            </a:prstGeom>
            <a:noFill/>
            <a:ln>
              <a:noFill/>
            </a:ln>
            <a:effectLst>
              <a:outerShdw blurRad="57150" dist="19050" dir="5400000" algn="bl" rotWithShape="0">
                <a:srgbClr val="000000">
                  <a:alpha val="50000"/>
                </a:srgbClr>
              </a:outerShdw>
            </a:effectLst>
          </p:spPr>
        </p:pic>
      </p:grpSp>
      <p:grpSp>
        <p:nvGrpSpPr>
          <p:cNvPr id="4106" name="Google Shape;4106;p201"/>
          <p:cNvGrpSpPr/>
          <p:nvPr/>
        </p:nvGrpSpPr>
        <p:grpSpPr>
          <a:xfrm rot="597407" flipH="1">
            <a:off x="1941909" y="1893184"/>
            <a:ext cx="521916" cy="973195"/>
            <a:chOff x="779575" y="1548800"/>
            <a:chExt cx="1201625" cy="2298396"/>
          </a:xfrm>
        </p:grpSpPr>
        <p:pic>
          <p:nvPicPr>
            <p:cNvPr id="4107" name="Google Shape;4107;p201" descr="clipped result image"/>
            <p:cNvPicPr preferRelativeResize="0"/>
            <p:nvPr/>
          </p:nvPicPr>
          <p:blipFill rotWithShape="1">
            <a:blip r:embed="rId3">
              <a:alphaModFix/>
            </a:blip>
            <a:srcRect t="43505" b="1757"/>
            <a:stretch/>
          </p:blipFill>
          <p:spPr>
            <a:xfrm>
              <a:off x="919894" y="2467903"/>
              <a:ext cx="996062" cy="1379293"/>
            </a:xfrm>
            <a:prstGeom prst="rect">
              <a:avLst/>
            </a:prstGeom>
            <a:noFill/>
            <a:ln>
              <a:noFill/>
            </a:ln>
            <a:effectLst>
              <a:outerShdw blurRad="57150" dist="19050" dir="5400000" algn="bl" rotWithShape="0">
                <a:srgbClr val="000000">
                  <a:alpha val="49800"/>
                </a:srgbClr>
              </a:outerShdw>
            </a:effectLst>
          </p:spPr>
        </p:pic>
        <p:pic>
          <p:nvPicPr>
            <p:cNvPr id="4108" name="Google Shape;4108;p201" descr="clipped result image"/>
            <p:cNvPicPr preferRelativeResize="0"/>
            <p:nvPr/>
          </p:nvPicPr>
          <p:blipFill rotWithShape="1">
            <a:blip r:embed="rId4">
              <a:alphaModFix/>
            </a:blip>
            <a:srcRect/>
            <a:stretch/>
          </p:blipFill>
          <p:spPr>
            <a:xfrm>
              <a:off x="1161917" y="2775443"/>
              <a:ext cx="410294" cy="574403"/>
            </a:xfrm>
            <a:prstGeom prst="rect">
              <a:avLst/>
            </a:prstGeom>
            <a:noFill/>
            <a:ln>
              <a:noFill/>
            </a:ln>
            <a:effectLst>
              <a:outerShdw blurRad="57150" dist="19050" dir="5400000" algn="bl" rotWithShape="0">
                <a:srgbClr val="000000">
                  <a:alpha val="49800"/>
                </a:srgbClr>
              </a:outerShdw>
            </a:effectLst>
          </p:spPr>
        </p:pic>
        <p:pic>
          <p:nvPicPr>
            <p:cNvPr id="4109" name="Google Shape;4109;p201"/>
            <p:cNvPicPr preferRelativeResize="0"/>
            <p:nvPr/>
          </p:nvPicPr>
          <p:blipFill>
            <a:blip r:embed="rId5">
              <a:alphaModFix/>
            </a:blip>
            <a:stretch>
              <a:fillRect/>
            </a:stretch>
          </p:blipFill>
          <p:spPr>
            <a:xfrm>
              <a:off x="779575" y="1548800"/>
              <a:ext cx="1201625" cy="1144900"/>
            </a:xfrm>
            <a:prstGeom prst="rect">
              <a:avLst/>
            </a:prstGeom>
            <a:noFill/>
            <a:ln>
              <a:noFill/>
            </a:ln>
            <a:effectLst>
              <a:outerShdw blurRad="57150" dist="19050" dir="5400000" algn="bl" rotWithShape="0">
                <a:srgbClr val="000000">
                  <a:alpha val="50000"/>
                </a:srgbClr>
              </a:outerShdw>
            </a:effectLst>
          </p:spPr>
        </p:pic>
      </p:grpSp>
      <p:sp>
        <p:nvSpPr>
          <p:cNvPr id="4110" name="Google Shape;4110;p201"/>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Ga</a:t>
            </a:r>
            <a:r>
              <a:rPr lang="en" sz="1800" b="1" u="sng">
                <a:solidFill>
                  <a:schemeClr val="dk1"/>
                </a:solidFill>
              </a:rPr>
              <a:t>lant</a:t>
            </a:r>
            <a:r>
              <a:rPr lang="en" sz="1800" b="1">
                <a:solidFill>
                  <a:schemeClr val="dk1"/>
                </a:solidFill>
              </a:rPr>
              <a:t>amine (RAZADYNE)</a:t>
            </a:r>
            <a:endParaRPr sz="18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 gah LAN tah meen / RAZ a dine</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“Go </a:t>
            </a:r>
            <a:r>
              <a:rPr lang="en" sz="1600" u="sng">
                <a:solidFill>
                  <a:schemeClr val="dk1"/>
                </a:solidFill>
              </a:rPr>
              <a:t>lant</a:t>
            </a:r>
            <a:r>
              <a:rPr lang="en">
                <a:solidFill>
                  <a:schemeClr val="dk1"/>
                </a:solidFill>
              </a:rPr>
              <a:t>ern! </a:t>
            </a:r>
            <a:r>
              <a:rPr lang="en" sz="1600">
                <a:solidFill>
                  <a:schemeClr val="dk1"/>
                </a:solidFill>
              </a:rPr>
              <a:t>Raise a dyin’ </a:t>
            </a:r>
            <a:r>
              <a:rPr lang="en" sz="1200">
                <a:solidFill>
                  <a:schemeClr val="dk1"/>
                </a:solidFill>
              </a:rPr>
              <a:t>(brain)</a:t>
            </a:r>
            <a:r>
              <a:rPr lang="en" sz="1600">
                <a:solidFill>
                  <a:schemeClr val="dk1"/>
                </a:solidFill>
              </a:rPr>
              <a:t>”</a:t>
            </a:r>
            <a:endParaRPr sz="2200"/>
          </a:p>
        </p:txBody>
      </p:sp>
      <p:pic>
        <p:nvPicPr>
          <p:cNvPr id="4111" name="Google Shape;4111;p201"/>
          <p:cNvPicPr preferRelativeResize="0"/>
          <p:nvPr/>
        </p:nvPicPr>
        <p:blipFill rotWithShape="1">
          <a:blip r:embed="rId6">
            <a:alphaModFix/>
          </a:blip>
          <a:srcRect r="10168"/>
          <a:stretch/>
        </p:blipFill>
        <p:spPr>
          <a:xfrm>
            <a:off x="4970088" y="3064125"/>
            <a:ext cx="3320825" cy="2079374"/>
          </a:xfrm>
          <a:prstGeom prst="rect">
            <a:avLst/>
          </a:prstGeom>
          <a:noFill/>
          <a:ln>
            <a:noFill/>
          </a:ln>
        </p:spPr>
      </p:pic>
      <p:sp>
        <p:nvSpPr>
          <p:cNvPr id="4112" name="Google Shape;4112;p201"/>
          <p:cNvSpPr txBox="1"/>
          <p:nvPr/>
        </p:nvSpPr>
        <p:spPr>
          <a:xfrm>
            <a:off x="4970111" y="2730075"/>
            <a:ext cx="5639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naturally occurring in </a:t>
            </a:r>
            <a:r>
              <a:rPr lang="en" sz="1200" i="1"/>
              <a:t>Galanthus</a:t>
            </a:r>
            <a:r>
              <a:rPr lang="en" sz="1200"/>
              <a:t> snowdrops</a:t>
            </a:r>
            <a:endParaRPr sz="1200"/>
          </a:p>
        </p:txBody>
      </p:sp>
      <p:pic>
        <p:nvPicPr>
          <p:cNvPr id="4113" name="Google Shape;4113;p201"/>
          <p:cNvPicPr preferRelativeResize="0"/>
          <p:nvPr/>
        </p:nvPicPr>
        <p:blipFill>
          <a:blip r:embed="rId7">
            <a:alphaModFix/>
          </a:blip>
          <a:stretch>
            <a:fillRect/>
          </a:stretch>
        </p:blipFill>
        <p:spPr>
          <a:xfrm>
            <a:off x="6005951" y="680412"/>
            <a:ext cx="1083075" cy="1950274"/>
          </a:xfrm>
          <a:prstGeom prst="rect">
            <a:avLst/>
          </a:prstGeom>
          <a:noFill/>
          <a:ln>
            <a:noFill/>
          </a:ln>
        </p:spPr>
      </p:pic>
      <p:pic>
        <p:nvPicPr>
          <p:cNvPr id="4114" name="Google Shape;4114;p201"/>
          <p:cNvPicPr preferRelativeResize="0"/>
          <p:nvPr/>
        </p:nvPicPr>
        <p:blipFill>
          <a:blip r:embed="rId8">
            <a:alphaModFix/>
          </a:blip>
          <a:stretch>
            <a:fillRect/>
          </a:stretch>
        </p:blipFill>
        <p:spPr>
          <a:xfrm>
            <a:off x="7551750" y="630063"/>
            <a:ext cx="1236075" cy="2050950"/>
          </a:xfrm>
          <a:prstGeom prst="rect">
            <a:avLst/>
          </a:prstGeom>
          <a:noFill/>
          <a:ln>
            <a:noFill/>
          </a:ln>
        </p:spPr>
      </p:pic>
      <p:pic>
        <p:nvPicPr>
          <p:cNvPr id="4115" name="Google Shape;4115;p201"/>
          <p:cNvPicPr preferRelativeResize="0"/>
          <p:nvPr/>
        </p:nvPicPr>
        <p:blipFill>
          <a:blip r:embed="rId9">
            <a:alphaModFix/>
          </a:blip>
          <a:stretch>
            <a:fillRect/>
          </a:stretch>
        </p:blipFill>
        <p:spPr>
          <a:xfrm>
            <a:off x="4193775" y="680401"/>
            <a:ext cx="1458553" cy="1950276"/>
          </a:xfrm>
          <a:prstGeom prst="rect">
            <a:avLst/>
          </a:prstGeom>
          <a:noFill/>
          <a:ln>
            <a:noFill/>
          </a:ln>
        </p:spPr>
      </p:pic>
      <p:sp>
        <p:nvSpPr>
          <p:cNvPr id="4116" name="Google Shape;4116;p201"/>
          <p:cNvSpPr txBox="1"/>
          <p:nvPr/>
        </p:nvSpPr>
        <p:spPr>
          <a:xfrm>
            <a:off x="4343471" y="592032"/>
            <a:ext cx="785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memory</a:t>
            </a:r>
            <a:endParaRPr sz="1200"/>
          </a:p>
        </p:txBody>
      </p:sp>
      <p:sp>
        <p:nvSpPr>
          <p:cNvPr id="4117" name="Google Shape;4117;p201"/>
          <p:cNvSpPr txBox="1"/>
          <p:nvPr/>
        </p:nvSpPr>
        <p:spPr>
          <a:xfrm>
            <a:off x="6049040" y="571329"/>
            <a:ext cx="1023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dream recollection</a:t>
            </a:r>
            <a:endParaRPr sz="1200"/>
          </a:p>
        </p:txBody>
      </p:sp>
      <p:sp>
        <p:nvSpPr>
          <p:cNvPr id="4118" name="Google Shape;4118;p201"/>
          <p:cNvSpPr txBox="1"/>
          <p:nvPr/>
        </p:nvSpPr>
        <p:spPr>
          <a:xfrm>
            <a:off x="7638695" y="545220"/>
            <a:ext cx="1023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lucid </a:t>
            </a:r>
            <a:endParaRPr sz="1200"/>
          </a:p>
          <a:p>
            <a:pPr marL="0" lvl="0" indent="0" algn="ctr" rtl="0">
              <a:spcBef>
                <a:spcPts val="0"/>
              </a:spcBef>
              <a:spcAft>
                <a:spcPts val="0"/>
              </a:spcAft>
              <a:buNone/>
            </a:pPr>
            <a:r>
              <a:rPr lang="en" sz="1200"/>
              <a:t>dreaming</a:t>
            </a:r>
            <a:endParaRPr sz="120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4122"/>
        <p:cNvGrpSpPr/>
        <p:nvPr/>
      </p:nvGrpSpPr>
      <p:grpSpPr>
        <a:xfrm>
          <a:off x="0" y="0"/>
          <a:ext cx="0" cy="0"/>
          <a:chOff x="0" y="0"/>
          <a:chExt cx="0" cy="0"/>
        </a:xfrm>
      </p:grpSpPr>
      <p:sp>
        <p:nvSpPr>
          <p:cNvPr id="4123" name="Google Shape;4123;p202"/>
          <p:cNvSpPr txBox="1"/>
          <p:nvPr/>
        </p:nvSpPr>
        <p:spPr>
          <a:xfrm>
            <a:off x="3124350" y="190325"/>
            <a:ext cx="33378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 the same side effects and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pharmaco</a:t>
            </a:r>
            <a:r>
              <a:rPr lang="en" u="sng">
                <a:solidFill>
                  <a:schemeClr val="dk1"/>
                </a:solidFill>
              </a:rPr>
              <a:t>dynamic</a:t>
            </a:r>
            <a:r>
              <a:rPr lang="en">
                <a:solidFill>
                  <a:schemeClr val="dk1"/>
                </a:solidFill>
              </a:rPr>
              <a:t> interactions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as donepezil &amp; rivastigmine</a:t>
            </a: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6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3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3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3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124" name="Google Shape;4124;p202"/>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4125" name="Google Shape;4125;p202"/>
          <p:cNvGrpSpPr/>
          <p:nvPr/>
        </p:nvGrpSpPr>
        <p:grpSpPr>
          <a:xfrm>
            <a:off x="3455187" y="999254"/>
            <a:ext cx="2175009" cy="432641"/>
            <a:chOff x="4892286" y="977880"/>
            <a:chExt cx="5554159" cy="1104803"/>
          </a:xfrm>
        </p:grpSpPr>
        <p:grpSp>
          <p:nvGrpSpPr>
            <p:cNvPr id="4126" name="Google Shape;4126;p202"/>
            <p:cNvGrpSpPr/>
            <p:nvPr/>
          </p:nvGrpSpPr>
          <p:grpSpPr>
            <a:xfrm>
              <a:off x="4892286" y="1152953"/>
              <a:ext cx="5554159" cy="929730"/>
              <a:chOff x="4445344" y="1292236"/>
              <a:chExt cx="5554159" cy="929730"/>
            </a:xfrm>
          </p:grpSpPr>
          <p:pic>
            <p:nvPicPr>
              <p:cNvPr id="4127" name="Google Shape;4127;p202"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4128" name="Google Shape;4128;p202"/>
              <p:cNvGrpSpPr/>
              <p:nvPr/>
            </p:nvGrpSpPr>
            <p:grpSpPr>
              <a:xfrm>
                <a:off x="7066087" y="1309939"/>
                <a:ext cx="2635379" cy="909730"/>
                <a:chOff x="6598810" y="1342565"/>
                <a:chExt cx="2635379" cy="909730"/>
              </a:xfrm>
            </p:grpSpPr>
            <p:pic>
              <p:nvPicPr>
                <p:cNvPr id="4129" name="Google Shape;4129;p202"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4130" name="Google Shape;4130;p202"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4131" name="Google Shape;4131;p202"/>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4132" name="Google Shape;4132;p202"/>
            <p:cNvGrpSpPr/>
            <p:nvPr/>
          </p:nvGrpSpPr>
          <p:grpSpPr>
            <a:xfrm>
              <a:off x="5175092" y="977880"/>
              <a:ext cx="4765253" cy="377745"/>
              <a:chOff x="5175092" y="977880"/>
              <a:chExt cx="4765253" cy="377745"/>
            </a:xfrm>
          </p:grpSpPr>
          <p:pic>
            <p:nvPicPr>
              <p:cNvPr id="4133" name="Google Shape;4133;p202"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4134" name="Google Shape;4134;p202"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4135" name="Google Shape;4135;p202"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4136" name="Google Shape;4136;p202"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4137" name="Google Shape;4137;p202"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4138" name="Google Shape;4138;p202"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sp>
        <p:nvSpPr>
          <p:cNvPr id="4139" name="Google Shape;4139;p202"/>
          <p:cNvSpPr/>
          <p:nvPr/>
        </p:nvSpPr>
        <p:spPr>
          <a:xfrm>
            <a:off x="6773725" y="552900"/>
            <a:ext cx="2312100" cy="3639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140" name="Google Shape;4140;p202"/>
          <p:cNvGrpSpPr/>
          <p:nvPr/>
        </p:nvGrpSpPr>
        <p:grpSpPr>
          <a:xfrm>
            <a:off x="471353" y="1828237"/>
            <a:ext cx="2189264" cy="2769610"/>
            <a:chOff x="699475" y="5900402"/>
            <a:chExt cx="1788030" cy="2262014"/>
          </a:xfrm>
        </p:grpSpPr>
        <p:pic>
          <p:nvPicPr>
            <p:cNvPr id="4141" name="Google Shape;4141;p202" descr="clipped result image"/>
            <p:cNvPicPr preferRelativeResize="0"/>
            <p:nvPr/>
          </p:nvPicPr>
          <p:blipFill rotWithShape="1">
            <a:blip r:embed="rId11">
              <a:alphaModFix/>
            </a:blip>
            <a:srcRect t="43505" b="1757"/>
            <a:stretch/>
          </p:blipFill>
          <p:spPr>
            <a:xfrm>
              <a:off x="1135109" y="7035910"/>
              <a:ext cx="813510" cy="1126506"/>
            </a:xfrm>
            <a:prstGeom prst="rect">
              <a:avLst/>
            </a:prstGeom>
            <a:noFill/>
            <a:ln>
              <a:noFill/>
            </a:ln>
            <a:effectLst>
              <a:outerShdw blurRad="57150" dist="19050" dir="5400000" algn="bl" rotWithShape="0">
                <a:srgbClr val="000000">
                  <a:alpha val="49800"/>
                </a:srgbClr>
              </a:outerShdw>
            </a:effectLst>
          </p:spPr>
        </p:pic>
        <p:grpSp>
          <p:nvGrpSpPr>
            <p:cNvPr id="4142" name="Google Shape;4142;p202"/>
            <p:cNvGrpSpPr/>
            <p:nvPr/>
          </p:nvGrpSpPr>
          <p:grpSpPr>
            <a:xfrm>
              <a:off x="699475" y="5900402"/>
              <a:ext cx="1788030" cy="1855815"/>
              <a:chOff x="109215" y="1051175"/>
              <a:chExt cx="2529397" cy="2606116"/>
            </a:xfrm>
          </p:grpSpPr>
          <p:pic>
            <p:nvPicPr>
              <p:cNvPr id="4143" name="Google Shape;4143;p202"/>
              <p:cNvPicPr preferRelativeResize="0"/>
              <p:nvPr/>
            </p:nvPicPr>
            <p:blipFill rotWithShape="1">
              <a:blip r:embed="rId12">
                <a:alphaModFix/>
              </a:blip>
              <a:srcRect/>
              <a:stretch/>
            </p:blipFill>
            <p:spPr>
              <a:xfrm>
                <a:off x="1674552" y="1546799"/>
                <a:ext cx="257616" cy="184925"/>
              </a:xfrm>
              <a:prstGeom prst="rect">
                <a:avLst/>
              </a:prstGeom>
              <a:noFill/>
              <a:ln>
                <a:noFill/>
              </a:ln>
              <a:effectLst>
                <a:outerShdw blurRad="57150" dist="19050" dir="5400000" algn="bl" rotWithShape="0">
                  <a:srgbClr val="000000">
                    <a:alpha val="49800"/>
                  </a:srgbClr>
                </a:outerShdw>
              </a:effectLst>
            </p:spPr>
          </p:pic>
          <p:grpSp>
            <p:nvGrpSpPr>
              <p:cNvPr id="4144" name="Google Shape;4144;p202"/>
              <p:cNvGrpSpPr/>
              <p:nvPr/>
            </p:nvGrpSpPr>
            <p:grpSpPr>
              <a:xfrm>
                <a:off x="109215" y="1051175"/>
                <a:ext cx="2529397" cy="2606116"/>
                <a:chOff x="2319015" y="1051175"/>
                <a:chExt cx="2529397" cy="2606116"/>
              </a:xfrm>
            </p:grpSpPr>
            <p:grpSp>
              <p:nvGrpSpPr>
                <p:cNvPr id="4145" name="Google Shape;4145;p202"/>
                <p:cNvGrpSpPr/>
                <p:nvPr/>
              </p:nvGrpSpPr>
              <p:grpSpPr>
                <a:xfrm>
                  <a:off x="2952737" y="1419354"/>
                  <a:ext cx="1150761" cy="2237937"/>
                  <a:chOff x="2952737" y="1419354"/>
                  <a:chExt cx="1150761" cy="2237937"/>
                </a:xfrm>
              </p:grpSpPr>
              <p:pic>
                <p:nvPicPr>
                  <p:cNvPr id="4146" name="Google Shape;4146;p202" descr="clipped result image"/>
                  <p:cNvPicPr preferRelativeResize="0"/>
                  <p:nvPr/>
                </p:nvPicPr>
                <p:blipFill rotWithShape="1">
                  <a:blip r:embed="rId13">
                    <a:alphaModFix/>
                  </a:blip>
                  <a:srcRect b="56030"/>
                  <a:stretch/>
                </p:blipFill>
                <p:spPr>
                  <a:xfrm>
                    <a:off x="2952737" y="1419354"/>
                    <a:ext cx="1150761" cy="1270761"/>
                  </a:xfrm>
                  <a:prstGeom prst="rect">
                    <a:avLst/>
                  </a:prstGeom>
                  <a:noFill/>
                  <a:ln>
                    <a:noFill/>
                  </a:ln>
                  <a:effectLst>
                    <a:outerShdw blurRad="57150" dist="19050" dir="5400000" algn="bl" rotWithShape="0">
                      <a:srgbClr val="000000">
                        <a:alpha val="49800"/>
                      </a:srgbClr>
                    </a:outerShdw>
                  </a:effectLst>
                </p:spPr>
              </p:pic>
              <p:pic>
                <p:nvPicPr>
                  <p:cNvPr id="4147" name="Google Shape;4147;p202"/>
                  <p:cNvPicPr preferRelativeResize="0"/>
                  <p:nvPr/>
                </p:nvPicPr>
                <p:blipFill rotWithShape="1">
                  <a:blip r:embed="rId12">
                    <a:alphaModFix/>
                  </a:blip>
                  <a:srcRect/>
                  <a:stretch/>
                </p:blipFill>
                <p:spPr>
                  <a:xfrm>
                    <a:off x="3214900" y="2602562"/>
                    <a:ext cx="501521" cy="360000"/>
                  </a:xfrm>
                  <a:prstGeom prst="rect">
                    <a:avLst/>
                  </a:prstGeom>
                  <a:noFill/>
                  <a:ln>
                    <a:noFill/>
                  </a:ln>
                  <a:effectLst>
                    <a:outerShdw blurRad="57150" dist="19050" dir="5400000" algn="bl" rotWithShape="0">
                      <a:srgbClr val="000000">
                        <a:alpha val="49800"/>
                      </a:srgbClr>
                    </a:outerShdw>
                  </a:effectLst>
                </p:spPr>
              </p:pic>
              <p:pic>
                <p:nvPicPr>
                  <p:cNvPr id="4148" name="Google Shape;4148;p202" descr="clipped result image"/>
                  <p:cNvPicPr preferRelativeResize="0"/>
                  <p:nvPr/>
                </p:nvPicPr>
                <p:blipFill rotWithShape="1">
                  <a:blip r:embed="rId14">
                    <a:alphaModFix/>
                  </a:blip>
                  <a:srcRect/>
                  <a:stretch/>
                </p:blipFill>
                <p:spPr>
                  <a:xfrm>
                    <a:off x="3214900" y="2998492"/>
                    <a:ext cx="474038" cy="658799"/>
                  </a:xfrm>
                  <a:prstGeom prst="rect">
                    <a:avLst/>
                  </a:prstGeom>
                  <a:noFill/>
                  <a:ln>
                    <a:noFill/>
                  </a:ln>
                  <a:effectLst>
                    <a:outerShdw blurRad="57150" dist="19050" dir="5400000" algn="bl" rotWithShape="0">
                      <a:srgbClr val="000000">
                        <a:alpha val="49800"/>
                      </a:srgbClr>
                    </a:outerShdw>
                  </a:effectLst>
                </p:spPr>
              </p:pic>
            </p:grpSp>
            <p:pic>
              <p:nvPicPr>
                <p:cNvPr id="4149" name="Google Shape;4149;p202" descr="clipped result image"/>
                <p:cNvPicPr preferRelativeResize="0"/>
                <p:nvPr/>
              </p:nvPicPr>
              <p:blipFill rotWithShape="1">
                <a:blip r:embed="rId15">
                  <a:alphaModFix/>
                </a:blip>
                <a:srcRect/>
                <a:stretch/>
              </p:blipFill>
              <p:spPr>
                <a:xfrm flipH="1">
                  <a:off x="3857625" y="1266950"/>
                  <a:ext cx="311075" cy="360000"/>
                </a:xfrm>
                <a:prstGeom prst="rect">
                  <a:avLst/>
                </a:prstGeom>
                <a:noFill/>
                <a:ln>
                  <a:noFill/>
                </a:ln>
                <a:effectLst>
                  <a:outerShdw blurRad="57150" dist="19050" dir="5400000" algn="bl" rotWithShape="0">
                    <a:srgbClr val="000000">
                      <a:alpha val="49800"/>
                    </a:srgbClr>
                  </a:outerShdw>
                </a:effectLst>
              </p:spPr>
            </p:pic>
            <p:grpSp>
              <p:nvGrpSpPr>
                <p:cNvPr id="4150" name="Google Shape;4150;p202"/>
                <p:cNvGrpSpPr/>
                <p:nvPr/>
              </p:nvGrpSpPr>
              <p:grpSpPr>
                <a:xfrm>
                  <a:off x="4168688" y="1570268"/>
                  <a:ext cx="679724" cy="988635"/>
                  <a:chOff x="4168688" y="1570268"/>
                  <a:chExt cx="679724" cy="988635"/>
                </a:xfrm>
              </p:grpSpPr>
              <p:pic>
                <p:nvPicPr>
                  <p:cNvPr id="4151" name="Google Shape;4151;p202" descr="clipped result image"/>
                  <p:cNvPicPr preferRelativeResize="0"/>
                  <p:nvPr/>
                </p:nvPicPr>
                <p:blipFill rotWithShape="1">
                  <a:blip r:embed="rId15">
                    <a:alphaModFix/>
                  </a:blip>
                  <a:srcRect/>
                  <a:stretch/>
                </p:blipFill>
                <p:spPr>
                  <a:xfrm rot="-534121">
                    <a:off x="4223475" y="1609850"/>
                    <a:ext cx="570150" cy="752475"/>
                  </a:xfrm>
                  <a:prstGeom prst="rect">
                    <a:avLst/>
                  </a:prstGeom>
                  <a:noFill/>
                  <a:ln>
                    <a:noFill/>
                  </a:ln>
                  <a:effectLst>
                    <a:outerShdw blurRad="57150" dist="19050" dir="5400000" algn="bl" rotWithShape="0">
                      <a:srgbClr val="000000">
                        <a:alpha val="49800"/>
                      </a:srgbClr>
                    </a:outerShdw>
                  </a:effectLst>
                </p:spPr>
              </p:pic>
              <p:pic>
                <p:nvPicPr>
                  <p:cNvPr id="4152" name="Google Shape;4152;p202"/>
                  <p:cNvPicPr preferRelativeResize="0"/>
                  <p:nvPr/>
                </p:nvPicPr>
                <p:blipFill rotWithShape="1">
                  <a:blip r:embed="rId12">
                    <a:alphaModFix/>
                  </a:blip>
                  <a:srcRect/>
                  <a:stretch/>
                </p:blipFill>
                <p:spPr>
                  <a:xfrm>
                    <a:off x="4313375" y="2278703"/>
                    <a:ext cx="390353" cy="280200"/>
                  </a:xfrm>
                  <a:prstGeom prst="rect">
                    <a:avLst/>
                  </a:prstGeom>
                  <a:noFill/>
                  <a:ln>
                    <a:noFill/>
                  </a:ln>
                  <a:effectLst>
                    <a:outerShdw blurRad="57150" dist="19050" dir="5400000" algn="bl" rotWithShape="0">
                      <a:srgbClr val="000000">
                        <a:alpha val="49800"/>
                      </a:srgbClr>
                    </a:outerShdw>
                  </a:effectLst>
                </p:spPr>
              </p:pic>
            </p:grpSp>
            <p:grpSp>
              <p:nvGrpSpPr>
                <p:cNvPr id="4153" name="Google Shape;4153;p202"/>
                <p:cNvGrpSpPr/>
                <p:nvPr/>
              </p:nvGrpSpPr>
              <p:grpSpPr>
                <a:xfrm>
                  <a:off x="2598223" y="1371726"/>
                  <a:ext cx="555724" cy="725896"/>
                  <a:chOff x="2598223" y="1371726"/>
                  <a:chExt cx="555724" cy="725896"/>
                </a:xfrm>
              </p:grpSpPr>
              <p:pic>
                <p:nvPicPr>
                  <p:cNvPr id="4154" name="Google Shape;4154;p202" descr="clipped result image"/>
                  <p:cNvPicPr preferRelativeResize="0"/>
                  <p:nvPr/>
                </p:nvPicPr>
                <p:blipFill rotWithShape="1">
                  <a:blip r:embed="rId15">
                    <a:alphaModFix/>
                  </a:blip>
                  <a:srcRect/>
                  <a:stretch/>
                </p:blipFill>
                <p:spPr>
                  <a:xfrm rot="593183" flipH="1">
                    <a:off x="2646779" y="1406603"/>
                    <a:ext cx="458612" cy="605272"/>
                  </a:xfrm>
                  <a:prstGeom prst="rect">
                    <a:avLst/>
                  </a:prstGeom>
                  <a:noFill/>
                  <a:ln>
                    <a:noFill/>
                  </a:ln>
                  <a:effectLst>
                    <a:outerShdw blurRad="57150" dist="19050" dir="5400000" algn="bl" rotWithShape="0">
                      <a:srgbClr val="000000">
                        <a:alpha val="49800"/>
                      </a:srgbClr>
                    </a:outerShdw>
                  </a:effectLst>
                </p:spPr>
              </p:pic>
              <p:pic>
                <p:nvPicPr>
                  <p:cNvPr id="4155" name="Google Shape;4155;p202"/>
                  <p:cNvPicPr preferRelativeResize="0"/>
                  <p:nvPr/>
                </p:nvPicPr>
                <p:blipFill rotWithShape="1">
                  <a:blip r:embed="rId12">
                    <a:alphaModFix/>
                  </a:blip>
                  <a:srcRect/>
                  <a:stretch/>
                </p:blipFill>
                <p:spPr>
                  <a:xfrm>
                    <a:off x="2728548" y="1874328"/>
                    <a:ext cx="311075" cy="223295"/>
                  </a:xfrm>
                  <a:prstGeom prst="rect">
                    <a:avLst/>
                  </a:prstGeom>
                  <a:noFill/>
                  <a:ln>
                    <a:noFill/>
                  </a:ln>
                  <a:effectLst>
                    <a:outerShdw blurRad="57150" dist="19050" dir="5400000" algn="bl" rotWithShape="0">
                      <a:srgbClr val="000000">
                        <a:alpha val="49800"/>
                      </a:srgbClr>
                    </a:outerShdw>
                  </a:effectLst>
                </p:spPr>
              </p:pic>
            </p:grpSp>
            <p:grpSp>
              <p:nvGrpSpPr>
                <p:cNvPr id="4156" name="Google Shape;4156;p202"/>
                <p:cNvGrpSpPr/>
                <p:nvPr/>
              </p:nvGrpSpPr>
              <p:grpSpPr>
                <a:xfrm>
                  <a:off x="2319015" y="1371725"/>
                  <a:ext cx="279207" cy="464937"/>
                  <a:chOff x="2319015" y="1371725"/>
                  <a:chExt cx="279207" cy="464937"/>
                </a:xfrm>
              </p:grpSpPr>
              <p:pic>
                <p:nvPicPr>
                  <p:cNvPr id="4157" name="Google Shape;4157;p202" descr="clipped result image"/>
                  <p:cNvPicPr preferRelativeResize="0"/>
                  <p:nvPr/>
                </p:nvPicPr>
                <p:blipFill rotWithShape="1">
                  <a:blip r:embed="rId15">
                    <a:alphaModFix/>
                  </a:blip>
                  <a:srcRect/>
                  <a:stretch/>
                </p:blipFill>
                <p:spPr>
                  <a:xfrm>
                    <a:off x="2325450" y="1371725"/>
                    <a:ext cx="272772" cy="360000"/>
                  </a:xfrm>
                  <a:prstGeom prst="rect">
                    <a:avLst/>
                  </a:prstGeom>
                  <a:noFill/>
                  <a:ln>
                    <a:noFill/>
                  </a:ln>
                  <a:effectLst>
                    <a:outerShdw blurRad="57150" dist="19050" dir="5400000" algn="bl" rotWithShape="0">
                      <a:srgbClr val="000000">
                        <a:alpha val="49800"/>
                      </a:srgbClr>
                    </a:outerShdw>
                  </a:effectLst>
                </p:spPr>
              </p:pic>
              <p:pic>
                <p:nvPicPr>
                  <p:cNvPr id="4158" name="Google Shape;4158;p202"/>
                  <p:cNvPicPr preferRelativeResize="0"/>
                  <p:nvPr/>
                </p:nvPicPr>
                <p:blipFill rotWithShape="1">
                  <a:blip r:embed="rId12">
                    <a:alphaModFix/>
                  </a:blip>
                  <a:srcRect/>
                  <a:stretch/>
                </p:blipFill>
                <p:spPr>
                  <a:xfrm>
                    <a:off x="2319015" y="1651737"/>
                    <a:ext cx="257616" cy="184925"/>
                  </a:xfrm>
                  <a:prstGeom prst="rect">
                    <a:avLst/>
                  </a:prstGeom>
                  <a:noFill/>
                  <a:ln>
                    <a:noFill/>
                  </a:ln>
                  <a:effectLst>
                    <a:outerShdw blurRad="57150" dist="19050" dir="5400000" algn="bl" rotWithShape="0">
                      <a:srgbClr val="000000">
                        <a:alpha val="49800"/>
                      </a:srgbClr>
                    </a:outerShdw>
                  </a:effectLst>
                </p:spPr>
              </p:pic>
            </p:grpSp>
            <p:grpSp>
              <p:nvGrpSpPr>
                <p:cNvPr id="4159" name="Google Shape;4159;p202"/>
                <p:cNvGrpSpPr/>
                <p:nvPr/>
              </p:nvGrpSpPr>
              <p:grpSpPr>
                <a:xfrm>
                  <a:off x="2941376" y="1051175"/>
                  <a:ext cx="645789" cy="384975"/>
                  <a:chOff x="2941376" y="1051175"/>
                  <a:chExt cx="645789" cy="384975"/>
                </a:xfrm>
              </p:grpSpPr>
              <p:pic>
                <p:nvPicPr>
                  <p:cNvPr id="4160" name="Google Shape;4160;p202" descr="clipped result image"/>
                  <p:cNvPicPr preferRelativeResize="0"/>
                  <p:nvPr/>
                </p:nvPicPr>
                <p:blipFill rotWithShape="1">
                  <a:blip r:embed="rId16">
                    <a:alphaModFix/>
                  </a:blip>
                  <a:srcRect/>
                  <a:stretch/>
                </p:blipFill>
                <p:spPr>
                  <a:xfrm>
                    <a:off x="2952750" y="1051175"/>
                    <a:ext cx="634415" cy="280200"/>
                  </a:xfrm>
                  <a:prstGeom prst="rect">
                    <a:avLst/>
                  </a:prstGeom>
                  <a:noFill/>
                  <a:ln>
                    <a:noFill/>
                  </a:ln>
                  <a:effectLst>
                    <a:outerShdw blurRad="57150" dist="19050" dir="5400000" algn="bl" rotWithShape="0">
                      <a:srgbClr val="000000">
                        <a:alpha val="49800"/>
                      </a:srgbClr>
                    </a:outerShdw>
                  </a:effectLst>
                </p:spPr>
              </p:pic>
              <p:pic>
                <p:nvPicPr>
                  <p:cNvPr id="4161" name="Google Shape;4161;p202"/>
                  <p:cNvPicPr preferRelativeResize="0"/>
                  <p:nvPr/>
                </p:nvPicPr>
                <p:blipFill rotWithShape="1">
                  <a:blip r:embed="rId12">
                    <a:alphaModFix/>
                  </a:blip>
                  <a:srcRect/>
                  <a:stretch/>
                </p:blipFill>
                <p:spPr>
                  <a:xfrm>
                    <a:off x="2941376" y="1283750"/>
                    <a:ext cx="212314" cy="152400"/>
                  </a:xfrm>
                  <a:prstGeom prst="rect">
                    <a:avLst/>
                  </a:prstGeom>
                  <a:noFill/>
                  <a:ln>
                    <a:noFill/>
                  </a:ln>
                  <a:effectLst>
                    <a:outerShdw blurRad="57150" dist="19050" dir="5400000" algn="bl" rotWithShape="0">
                      <a:srgbClr val="000000">
                        <a:alpha val="49800"/>
                      </a:srgbClr>
                    </a:outerShdw>
                  </a:effectLst>
                </p:spPr>
              </p:pic>
              <p:pic>
                <p:nvPicPr>
                  <p:cNvPr id="4162" name="Google Shape;4162;p202"/>
                  <p:cNvPicPr preferRelativeResize="0"/>
                  <p:nvPr/>
                </p:nvPicPr>
                <p:blipFill rotWithShape="1">
                  <a:blip r:embed="rId12">
                    <a:alphaModFix/>
                  </a:blip>
                  <a:srcRect/>
                  <a:stretch/>
                </p:blipFill>
                <p:spPr>
                  <a:xfrm>
                    <a:off x="3374851" y="1276475"/>
                    <a:ext cx="212314" cy="152400"/>
                  </a:xfrm>
                  <a:prstGeom prst="rect">
                    <a:avLst/>
                  </a:prstGeom>
                  <a:noFill/>
                  <a:ln>
                    <a:noFill/>
                  </a:ln>
                  <a:effectLst>
                    <a:outerShdw blurRad="57150" dist="19050" dir="5400000" algn="bl" rotWithShape="0">
                      <a:srgbClr val="000000">
                        <a:alpha val="49800"/>
                      </a:srgbClr>
                    </a:outerShdw>
                  </a:effectLst>
                </p:spPr>
              </p:pic>
            </p:grpSp>
          </p:grpSp>
        </p:grpSp>
      </p:grpSp>
      <p:sp>
        <p:nvSpPr>
          <p:cNvPr id="4163" name="Google Shape;4163;p202"/>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Ga</a:t>
            </a:r>
            <a:r>
              <a:rPr lang="en" sz="1800" b="1" u="sng">
                <a:solidFill>
                  <a:schemeClr val="dk1"/>
                </a:solidFill>
              </a:rPr>
              <a:t>lant</a:t>
            </a:r>
            <a:r>
              <a:rPr lang="en" sz="1800" b="1">
                <a:solidFill>
                  <a:schemeClr val="dk1"/>
                </a:solidFill>
              </a:rPr>
              <a:t>amine </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800" b="1">
                <a:solidFill>
                  <a:schemeClr val="dk1"/>
                </a:solidFill>
              </a:rPr>
              <a:t>(RAZADYNE)</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“Go </a:t>
            </a:r>
            <a:r>
              <a:rPr lang="en" u="sng">
                <a:solidFill>
                  <a:schemeClr val="dk1"/>
                </a:solidFill>
              </a:rPr>
              <a:t>lant</a:t>
            </a:r>
            <a:r>
              <a:rPr lang="en" sz="1200">
                <a:solidFill>
                  <a:schemeClr val="dk1"/>
                </a:solidFill>
              </a:rPr>
              <a:t>ern! </a:t>
            </a:r>
            <a:r>
              <a:rPr lang="en">
                <a:solidFill>
                  <a:schemeClr val="dk1"/>
                </a:solidFill>
              </a:rPr>
              <a:t>Raise a dyin’ </a:t>
            </a:r>
            <a:r>
              <a:rPr lang="en" sz="1000">
                <a:solidFill>
                  <a:schemeClr val="dk1"/>
                </a:solidFill>
              </a:rPr>
              <a:t>(brain)</a:t>
            </a:r>
            <a:r>
              <a:rPr lang="en">
                <a:solidFill>
                  <a:schemeClr val="dk1"/>
                </a:solidFill>
              </a:rPr>
              <a:t>”</a:t>
            </a:r>
            <a:endParaRPr sz="2000"/>
          </a:p>
        </p:txBody>
      </p:sp>
      <p:sp>
        <p:nvSpPr>
          <p:cNvPr id="4164" name="Google Shape;4164;p202"/>
          <p:cNvSpPr txBox="1"/>
          <p:nvPr/>
        </p:nvSpPr>
        <p:spPr>
          <a:xfrm>
            <a:off x="6919980" y="2802188"/>
            <a:ext cx="22701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Kinetic interactions:</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2D6 substrate (minor)</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3A4 substrate (minor)</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Significant kinetic interactions unlikely – “in a b</a:t>
            </a:r>
            <a:r>
              <a:rPr lang="en" sz="1200"/>
              <a:t>ox</a:t>
            </a:r>
            <a:r>
              <a:rPr lang="en" sz="12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165" name="Google Shape;4165;p202"/>
          <p:cNvGrpSpPr/>
          <p:nvPr/>
        </p:nvGrpSpPr>
        <p:grpSpPr>
          <a:xfrm>
            <a:off x="7077346" y="999249"/>
            <a:ext cx="1600448" cy="1622545"/>
            <a:chOff x="6297213" y="6328723"/>
            <a:chExt cx="1064977" cy="1079681"/>
          </a:xfrm>
        </p:grpSpPr>
        <p:grpSp>
          <p:nvGrpSpPr>
            <p:cNvPr id="4166" name="Google Shape;4166;p202"/>
            <p:cNvGrpSpPr/>
            <p:nvPr/>
          </p:nvGrpSpPr>
          <p:grpSpPr>
            <a:xfrm>
              <a:off x="6297213" y="6328723"/>
              <a:ext cx="1064977" cy="1079681"/>
              <a:chOff x="8946054" y="3384316"/>
              <a:chExt cx="1064977" cy="1079681"/>
            </a:xfrm>
          </p:grpSpPr>
          <p:pic>
            <p:nvPicPr>
              <p:cNvPr id="4167" name="Google Shape;4167;p202" descr="clipped result image"/>
              <p:cNvPicPr preferRelativeResize="0"/>
              <p:nvPr/>
            </p:nvPicPr>
            <p:blipFill rotWithShape="1">
              <a:blip r:embed="rId17">
                <a:alphaModFix/>
              </a:blip>
              <a:srcRect/>
              <a:stretch/>
            </p:blipFill>
            <p:spPr>
              <a:xfrm>
                <a:off x="8946439" y="3384316"/>
                <a:ext cx="1064592" cy="1078701"/>
              </a:xfrm>
              <a:prstGeom prst="rect">
                <a:avLst/>
              </a:prstGeom>
              <a:noFill/>
              <a:ln>
                <a:noFill/>
              </a:ln>
            </p:spPr>
          </p:pic>
          <p:pic>
            <p:nvPicPr>
              <p:cNvPr id="4168" name="Google Shape;4168;p202" descr="clipped result image"/>
              <p:cNvPicPr preferRelativeResize="0"/>
              <p:nvPr/>
            </p:nvPicPr>
            <p:blipFill rotWithShape="1">
              <a:blip r:embed="rId18">
                <a:alphaModFix/>
              </a:blip>
              <a:srcRect/>
              <a:stretch/>
            </p:blipFill>
            <p:spPr>
              <a:xfrm>
                <a:off x="8946054" y="3388293"/>
                <a:ext cx="1064592" cy="1075705"/>
              </a:xfrm>
              <a:prstGeom prst="rect">
                <a:avLst/>
              </a:prstGeom>
              <a:noFill/>
              <a:ln>
                <a:noFill/>
              </a:ln>
            </p:spPr>
          </p:pic>
        </p:grpSp>
        <p:grpSp>
          <p:nvGrpSpPr>
            <p:cNvPr id="4169" name="Google Shape;4169;p202"/>
            <p:cNvGrpSpPr/>
            <p:nvPr/>
          </p:nvGrpSpPr>
          <p:grpSpPr>
            <a:xfrm>
              <a:off x="6598359" y="6472107"/>
              <a:ext cx="494243" cy="837000"/>
              <a:chOff x="5817837" y="9881437"/>
              <a:chExt cx="494243" cy="837000"/>
            </a:xfrm>
          </p:grpSpPr>
          <p:pic>
            <p:nvPicPr>
              <p:cNvPr id="4170" name="Google Shape;4170;p202" descr="clipped result image"/>
              <p:cNvPicPr preferRelativeResize="0"/>
              <p:nvPr/>
            </p:nvPicPr>
            <p:blipFill rotWithShape="1">
              <a:blip r:embed="rId19">
                <a:alphaModFix/>
              </a:blip>
              <a:srcRect/>
              <a:stretch/>
            </p:blipFill>
            <p:spPr>
              <a:xfrm rot="597444" flipH="1">
                <a:off x="5861520" y="9912543"/>
                <a:ext cx="406877" cy="540695"/>
              </a:xfrm>
              <a:prstGeom prst="rect">
                <a:avLst/>
              </a:prstGeom>
              <a:noFill/>
              <a:ln>
                <a:noFill/>
              </a:ln>
              <a:effectLst>
                <a:outerShdw blurRad="57150" dist="19050" dir="5400000" algn="bl" rotWithShape="0">
                  <a:srgbClr val="000000">
                    <a:alpha val="49800"/>
                  </a:srgbClr>
                </a:outerShdw>
              </a:effectLst>
            </p:spPr>
          </p:pic>
          <p:pic>
            <p:nvPicPr>
              <p:cNvPr id="4171" name="Google Shape;4171;p202"/>
              <p:cNvPicPr preferRelativeResize="0"/>
              <p:nvPr/>
            </p:nvPicPr>
            <p:blipFill rotWithShape="1">
              <a:blip r:embed="rId20">
                <a:alphaModFix/>
              </a:blip>
              <a:srcRect/>
              <a:stretch/>
            </p:blipFill>
            <p:spPr>
              <a:xfrm>
                <a:off x="5819155" y="10362041"/>
                <a:ext cx="492925" cy="356396"/>
              </a:xfrm>
              <a:prstGeom prst="rect">
                <a:avLst/>
              </a:prstGeom>
              <a:noFill/>
              <a:ln>
                <a:noFill/>
              </a:ln>
              <a:effectLst>
                <a:outerShdw blurRad="57150" dist="19050" dir="5400000" algn="bl" rotWithShape="0">
                  <a:srgbClr val="000000">
                    <a:alpha val="49800"/>
                  </a:srgbClr>
                </a:outerShdw>
              </a:effectLst>
            </p:spPr>
          </p:pic>
        </p:grpSp>
      </p:gr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4175"/>
        <p:cNvGrpSpPr/>
        <p:nvPr/>
      </p:nvGrpSpPr>
      <p:grpSpPr>
        <a:xfrm>
          <a:off x="0" y="0"/>
          <a:ext cx="0" cy="0"/>
          <a:chOff x="0" y="0"/>
          <a:chExt cx="0" cy="0"/>
        </a:xfrm>
      </p:grpSpPr>
      <p:sp>
        <p:nvSpPr>
          <p:cNvPr id="4176" name="Google Shape;4176;p203"/>
          <p:cNvSpPr txBox="1"/>
          <p:nvPr/>
        </p:nvSpPr>
        <p:spPr>
          <a:xfrm>
            <a:off x="3124350" y="190325"/>
            <a:ext cx="33378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 the same side effects and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pharmaco</a:t>
            </a:r>
            <a:r>
              <a:rPr lang="en" u="sng">
                <a:solidFill>
                  <a:schemeClr val="dk1"/>
                </a:solidFill>
              </a:rPr>
              <a:t>dynamic</a:t>
            </a:r>
            <a:r>
              <a:rPr lang="en">
                <a:solidFill>
                  <a:schemeClr val="dk1"/>
                </a:solidFill>
              </a:rPr>
              <a:t> interactions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as donepezil &amp; rivastigmine</a:t>
            </a: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In addition to inhibiting acetylcholinesterase, galantamine is also a nicotinic cholinergic receptor modulator.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3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3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3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177" name="Google Shape;4177;p203"/>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4178" name="Google Shape;4178;p203"/>
          <p:cNvGrpSpPr/>
          <p:nvPr/>
        </p:nvGrpSpPr>
        <p:grpSpPr>
          <a:xfrm>
            <a:off x="3455187" y="999254"/>
            <a:ext cx="2175009" cy="432641"/>
            <a:chOff x="4892286" y="977880"/>
            <a:chExt cx="5554159" cy="1104803"/>
          </a:xfrm>
        </p:grpSpPr>
        <p:grpSp>
          <p:nvGrpSpPr>
            <p:cNvPr id="4179" name="Google Shape;4179;p203"/>
            <p:cNvGrpSpPr/>
            <p:nvPr/>
          </p:nvGrpSpPr>
          <p:grpSpPr>
            <a:xfrm>
              <a:off x="4892286" y="1152953"/>
              <a:ext cx="5554159" cy="929730"/>
              <a:chOff x="4445344" y="1292236"/>
              <a:chExt cx="5554159" cy="929730"/>
            </a:xfrm>
          </p:grpSpPr>
          <p:pic>
            <p:nvPicPr>
              <p:cNvPr id="4180" name="Google Shape;4180;p203"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4181" name="Google Shape;4181;p203"/>
              <p:cNvGrpSpPr/>
              <p:nvPr/>
            </p:nvGrpSpPr>
            <p:grpSpPr>
              <a:xfrm>
                <a:off x="7066087" y="1309939"/>
                <a:ext cx="2635379" cy="909730"/>
                <a:chOff x="6598810" y="1342565"/>
                <a:chExt cx="2635379" cy="909730"/>
              </a:xfrm>
            </p:grpSpPr>
            <p:pic>
              <p:nvPicPr>
                <p:cNvPr id="4182" name="Google Shape;4182;p203"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4183" name="Google Shape;4183;p203"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4184" name="Google Shape;4184;p203"/>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4185" name="Google Shape;4185;p203"/>
            <p:cNvGrpSpPr/>
            <p:nvPr/>
          </p:nvGrpSpPr>
          <p:grpSpPr>
            <a:xfrm>
              <a:off x="5175092" y="977880"/>
              <a:ext cx="4765253" cy="377745"/>
              <a:chOff x="5175092" y="977880"/>
              <a:chExt cx="4765253" cy="377745"/>
            </a:xfrm>
          </p:grpSpPr>
          <p:pic>
            <p:nvPicPr>
              <p:cNvPr id="4186" name="Google Shape;4186;p203"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4187" name="Google Shape;4187;p203"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4188" name="Google Shape;4188;p203"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4189" name="Google Shape;4189;p203"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4190" name="Google Shape;4190;p203"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4191" name="Google Shape;4191;p203"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sp>
        <p:nvSpPr>
          <p:cNvPr id="4192" name="Google Shape;4192;p203"/>
          <p:cNvSpPr/>
          <p:nvPr/>
        </p:nvSpPr>
        <p:spPr>
          <a:xfrm>
            <a:off x="6773725" y="552900"/>
            <a:ext cx="2312100" cy="3639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193" name="Google Shape;4193;p203"/>
          <p:cNvGrpSpPr/>
          <p:nvPr/>
        </p:nvGrpSpPr>
        <p:grpSpPr>
          <a:xfrm>
            <a:off x="471353" y="1828237"/>
            <a:ext cx="2189264" cy="2769610"/>
            <a:chOff x="699475" y="5900402"/>
            <a:chExt cx="1788030" cy="2262014"/>
          </a:xfrm>
        </p:grpSpPr>
        <p:pic>
          <p:nvPicPr>
            <p:cNvPr id="4194" name="Google Shape;4194;p203" descr="clipped result image"/>
            <p:cNvPicPr preferRelativeResize="0"/>
            <p:nvPr/>
          </p:nvPicPr>
          <p:blipFill rotWithShape="1">
            <a:blip r:embed="rId11">
              <a:alphaModFix/>
            </a:blip>
            <a:srcRect t="43505" b="1757"/>
            <a:stretch/>
          </p:blipFill>
          <p:spPr>
            <a:xfrm>
              <a:off x="1135109" y="7035910"/>
              <a:ext cx="813510" cy="1126506"/>
            </a:xfrm>
            <a:prstGeom prst="rect">
              <a:avLst/>
            </a:prstGeom>
            <a:noFill/>
            <a:ln>
              <a:noFill/>
            </a:ln>
            <a:effectLst>
              <a:outerShdw blurRad="57150" dist="19050" dir="5400000" algn="bl" rotWithShape="0">
                <a:srgbClr val="000000">
                  <a:alpha val="49800"/>
                </a:srgbClr>
              </a:outerShdw>
            </a:effectLst>
          </p:spPr>
        </p:pic>
        <p:grpSp>
          <p:nvGrpSpPr>
            <p:cNvPr id="4195" name="Google Shape;4195;p203"/>
            <p:cNvGrpSpPr/>
            <p:nvPr/>
          </p:nvGrpSpPr>
          <p:grpSpPr>
            <a:xfrm>
              <a:off x="699475" y="5900402"/>
              <a:ext cx="1788030" cy="1855815"/>
              <a:chOff x="109215" y="1051175"/>
              <a:chExt cx="2529397" cy="2606116"/>
            </a:xfrm>
          </p:grpSpPr>
          <p:pic>
            <p:nvPicPr>
              <p:cNvPr id="4196" name="Google Shape;4196;p203"/>
              <p:cNvPicPr preferRelativeResize="0"/>
              <p:nvPr/>
            </p:nvPicPr>
            <p:blipFill rotWithShape="1">
              <a:blip r:embed="rId12">
                <a:alphaModFix/>
              </a:blip>
              <a:srcRect/>
              <a:stretch/>
            </p:blipFill>
            <p:spPr>
              <a:xfrm>
                <a:off x="1674552" y="1546799"/>
                <a:ext cx="257616" cy="184925"/>
              </a:xfrm>
              <a:prstGeom prst="rect">
                <a:avLst/>
              </a:prstGeom>
              <a:noFill/>
              <a:ln>
                <a:noFill/>
              </a:ln>
              <a:effectLst>
                <a:outerShdw blurRad="57150" dist="19050" dir="5400000" algn="bl" rotWithShape="0">
                  <a:srgbClr val="000000">
                    <a:alpha val="49800"/>
                  </a:srgbClr>
                </a:outerShdw>
              </a:effectLst>
            </p:spPr>
          </p:pic>
          <p:grpSp>
            <p:nvGrpSpPr>
              <p:cNvPr id="4197" name="Google Shape;4197;p203"/>
              <p:cNvGrpSpPr/>
              <p:nvPr/>
            </p:nvGrpSpPr>
            <p:grpSpPr>
              <a:xfrm>
                <a:off x="109215" y="1051175"/>
                <a:ext cx="2529397" cy="2606116"/>
                <a:chOff x="2319015" y="1051175"/>
                <a:chExt cx="2529397" cy="2606116"/>
              </a:xfrm>
            </p:grpSpPr>
            <p:grpSp>
              <p:nvGrpSpPr>
                <p:cNvPr id="4198" name="Google Shape;4198;p203"/>
                <p:cNvGrpSpPr/>
                <p:nvPr/>
              </p:nvGrpSpPr>
              <p:grpSpPr>
                <a:xfrm>
                  <a:off x="2952737" y="1419354"/>
                  <a:ext cx="1150761" cy="2237937"/>
                  <a:chOff x="2952737" y="1419354"/>
                  <a:chExt cx="1150761" cy="2237937"/>
                </a:xfrm>
              </p:grpSpPr>
              <p:pic>
                <p:nvPicPr>
                  <p:cNvPr id="4199" name="Google Shape;4199;p203" descr="clipped result image"/>
                  <p:cNvPicPr preferRelativeResize="0"/>
                  <p:nvPr/>
                </p:nvPicPr>
                <p:blipFill rotWithShape="1">
                  <a:blip r:embed="rId13">
                    <a:alphaModFix/>
                  </a:blip>
                  <a:srcRect b="56030"/>
                  <a:stretch/>
                </p:blipFill>
                <p:spPr>
                  <a:xfrm>
                    <a:off x="2952737" y="1419354"/>
                    <a:ext cx="1150761" cy="1270761"/>
                  </a:xfrm>
                  <a:prstGeom prst="rect">
                    <a:avLst/>
                  </a:prstGeom>
                  <a:noFill/>
                  <a:ln>
                    <a:noFill/>
                  </a:ln>
                  <a:effectLst>
                    <a:outerShdw blurRad="57150" dist="19050" dir="5400000" algn="bl" rotWithShape="0">
                      <a:srgbClr val="000000">
                        <a:alpha val="49800"/>
                      </a:srgbClr>
                    </a:outerShdw>
                  </a:effectLst>
                </p:spPr>
              </p:pic>
              <p:pic>
                <p:nvPicPr>
                  <p:cNvPr id="4200" name="Google Shape;4200;p203"/>
                  <p:cNvPicPr preferRelativeResize="0"/>
                  <p:nvPr/>
                </p:nvPicPr>
                <p:blipFill rotWithShape="1">
                  <a:blip r:embed="rId12">
                    <a:alphaModFix/>
                  </a:blip>
                  <a:srcRect/>
                  <a:stretch/>
                </p:blipFill>
                <p:spPr>
                  <a:xfrm>
                    <a:off x="3214900" y="2602562"/>
                    <a:ext cx="501521" cy="360000"/>
                  </a:xfrm>
                  <a:prstGeom prst="rect">
                    <a:avLst/>
                  </a:prstGeom>
                  <a:noFill/>
                  <a:ln>
                    <a:noFill/>
                  </a:ln>
                  <a:effectLst>
                    <a:outerShdw blurRad="57150" dist="19050" dir="5400000" algn="bl" rotWithShape="0">
                      <a:srgbClr val="000000">
                        <a:alpha val="49800"/>
                      </a:srgbClr>
                    </a:outerShdw>
                  </a:effectLst>
                </p:spPr>
              </p:pic>
              <p:pic>
                <p:nvPicPr>
                  <p:cNvPr id="4201" name="Google Shape;4201;p203" descr="clipped result image"/>
                  <p:cNvPicPr preferRelativeResize="0"/>
                  <p:nvPr/>
                </p:nvPicPr>
                <p:blipFill rotWithShape="1">
                  <a:blip r:embed="rId14">
                    <a:alphaModFix/>
                  </a:blip>
                  <a:srcRect/>
                  <a:stretch/>
                </p:blipFill>
                <p:spPr>
                  <a:xfrm>
                    <a:off x="3214900" y="2998492"/>
                    <a:ext cx="474038" cy="658799"/>
                  </a:xfrm>
                  <a:prstGeom prst="rect">
                    <a:avLst/>
                  </a:prstGeom>
                  <a:noFill/>
                  <a:ln>
                    <a:noFill/>
                  </a:ln>
                  <a:effectLst>
                    <a:outerShdw blurRad="57150" dist="19050" dir="5400000" algn="bl" rotWithShape="0">
                      <a:srgbClr val="000000">
                        <a:alpha val="49800"/>
                      </a:srgbClr>
                    </a:outerShdw>
                  </a:effectLst>
                </p:spPr>
              </p:pic>
            </p:grpSp>
            <p:pic>
              <p:nvPicPr>
                <p:cNvPr id="4202" name="Google Shape;4202;p203" descr="clipped result image"/>
                <p:cNvPicPr preferRelativeResize="0"/>
                <p:nvPr/>
              </p:nvPicPr>
              <p:blipFill rotWithShape="1">
                <a:blip r:embed="rId15">
                  <a:alphaModFix/>
                </a:blip>
                <a:srcRect/>
                <a:stretch/>
              </p:blipFill>
              <p:spPr>
                <a:xfrm flipH="1">
                  <a:off x="3857625" y="1266950"/>
                  <a:ext cx="311075" cy="360000"/>
                </a:xfrm>
                <a:prstGeom prst="rect">
                  <a:avLst/>
                </a:prstGeom>
                <a:noFill/>
                <a:ln>
                  <a:noFill/>
                </a:ln>
                <a:effectLst>
                  <a:outerShdw blurRad="57150" dist="19050" dir="5400000" algn="bl" rotWithShape="0">
                    <a:srgbClr val="000000">
                      <a:alpha val="49800"/>
                    </a:srgbClr>
                  </a:outerShdw>
                </a:effectLst>
              </p:spPr>
            </p:pic>
            <p:grpSp>
              <p:nvGrpSpPr>
                <p:cNvPr id="4203" name="Google Shape;4203;p203"/>
                <p:cNvGrpSpPr/>
                <p:nvPr/>
              </p:nvGrpSpPr>
              <p:grpSpPr>
                <a:xfrm>
                  <a:off x="4168688" y="1570268"/>
                  <a:ext cx="679724" cy="988635"/>
                  <a:chOff x="4168688" y="1570268"/>
                  <a:chExt cx="679724" cy="988635"/>
                </a:xfrm>
              </p:grpSpPr>
              <p:pic>
                <p:nvPicPr>
                  <p:cNvPr id="4204" name="Google Shape;4204;p203" descr="clipped result image"/>
                  <p:cNvPicPr preferRelativeResize="0"/>
                  <p:nvPr/>
                </p:nvPicPr>
                <p:blipFill rotWithShape="1">
                  <a:blip r:embed="rId15">
                    <a:alphaModFix/>
                  </a:blip>
                  <a:srcRect/>
                  <a:stretch/>
                </p:blipFill>
                <p:spPr>
                  <a:xfrm rot="-534121">
                    <a:off x="4223475" y="1609850"/>
                    <a:ext cx="570150" cy="752475"/>
                  </a:xfrm>
                  <a:prstGeom prst="rect">
                    <a:avLst/>
                  </a:prstGeom>
                  <a:noFill/>
                  <a:ln>
                    <a:noFill/>
                  </a:ln>
                  <a:effectLst>
                    <a:outerShdw blurRad="57150" dist="19050" dir="5400000" algn="bl" rotWithShape="0">
                      <a:srgbClr val="000000">
                        <a:alpha val="49800"/>
                      </a:srgbClr>
                    </a:outerShdw>
                  </a:effectLst>
                </p:spPr>
              </p:pic>
              <p:pic>
                <p:nvPicPr>
                  <p:cNvPr id="4205" name="Google Shape;4205;p203"/>
                  <p:cNvPicPr preferRelativeResize="0"/>
                  <p:nvPr/>
                </p:nvPicPr>
                <p:blipFill rotWithShape="1">
                  <a:blip r:embed="rId12">
                    <a:alphaModFix/>
                  </a:blip>
                  <a:srcRect/>
                  <a:stretch/>
                </p:blipFill>
                <p:spPr>
                  <a:xfrm>
                    <a:off x="4313375" y="2278703"/>
                    <a:ext cx="390353" cy="280200"/>
                  </a:xfrm>
                  <a:prstGeom prst="rect">
                    <a:avLst/>
                  </a:prstGeom>
                  <a:noFill/>
                  <a:ln>
                    <a:noFill/>
                  </a:ln>
                  <a:effectLst>
                    <a:outerShdw blurRad="57150" dist="19050" dir="5400000" algn="bl" rotWithShape="0">
                      <a:srgbClr val="000000">
                        <a:alpha val="49800"/>
                      </a:srgbClr>
                    </a:outerShdw>
                  </a:effectLst>
                </p:spPr>
              </p:pic>
            </p:grpSp>
            <p:grpSp>
              <p:nvGrpSpPr>
                <p:cNvPr id="4206" name="Google Shape;4206;p203"/>
                <p:cNvGrpSpPr/>
                <p:nvPr/>
              </p:nvGrpSpPr>
              <p:grpSpPr>
                <a:xfrm>
                  <a:off x="2598223" y="1371726"/>
                  <a:ext cx="555724" cy="725896"/>
                  <a:chOff x="2598223" y="1371726"/>
                  <a:chExt cx="555724" cy="725896"/>
                </a:xfrm>
              </p:grpSpPr>
              <p:pic>
                <p:nvPicPr>
                  <p:cNvPr id="4207" name="Google Shape;4207;p203" descr="clipped result image"/>
                  <p:cNvPicPr preferRelativeResize="0"/>
                  <p:nvPr/>
                </p:nvPicPr>
                <p:blipFill rotWithShape="1">
                  <a:blip r:embed="rId15">
                    <a:alphaModFix/>
                  </a:blip>
                  <a:srcRect/>
                  <a:stretch/>
                </p:blipFill>
                <p:spPr>
                  <a:xfrm rot="593183" flipH="1">
                    <a:off x="2646779" y="1406603"/>
                    <a:ext cx="458612" cy="605272"/>
                  </a:xfrm>
                  <a:prstGeom prst="rect">
                    <a:avLst/>
                  </a:prstGeom>
                  <a:noFill/>
                  <a:ln>
                    <a:noFill/>
                  </a:ln>
                  <a:effectLst>
                    <a:outerShdw blurRad="57150" dist="19050" dir="5400000" algn="bl" rotWithShape="0">
                      <a:srgbClr val="000000">
                        <a:alpha val="49800"/>
                      </a:srgbClr>
                    </a:outerShdw>
                  </a:effectLst>
                </p:spPr>
              </p:pic>
              <p:pic>
                <p:nvPicPr>
                  <p:cNvPr id="4208" name="Google Shape;4208;p203"/>
                  <p:cNvPicPr preferRelativeResize="0"/>
                  <p:nvPr/>
                </p:nvPicPr>
                <p:blipFill rotWithShape="1">
                  <a:blip r:embed="rId12">
                    <a:alphaModFix/>
                  </a:blip>
                  <a:srcRect/>
                  <a:stretch/>
                </p:blipFill>
                <p:spPr>
                  <a:xfrm>
                    <a:off x="2728548" y="1874328"/>
                    <a:ext cx="311075" cy="223295"/>
                  </a:xfrm>
                  <a:prstGeom prst="rect">
                    <a:avLst/>
                  </a:prstGeom>
                  <a:noFill/>
                  <a:ln>
                    <a:noFill/>
                  </a:ln>
                  <a:effectLst>
                    <a:outerShdw blurRad="57150" dist="19050" dir="5400000" algn="bl" rotWithShape="0">
                      <a:srgbClr val="000000">
                        <a:alpha val="49800"/>
                      </a:srgbClr>
                    </a:outerShdw>
                  </a:effectLst>
                </p:spPr>
              </p:pic>
            </p:grpSp>
            <p:grpSp>
              <p:nvGrpSpPr>
                <p:cNvPr id="4209" name="Google Shape;4209;p203"/>
                <p:cNvGrpSpPr/>
                <p:nvPr/>
              </p:nvGrpSpPr>
              <p:grpSpPr>
                <a:xfrm>
                  <a:off x="2319015" y="1371725"/>
                  <a:ext cx="279207" cy="464937"/>
                  <a:chOff x="2319015" y="1371725"/>
                  <a:chExt cx="279207" cy="464937"/>
                </a:xfrm>
              </p:grpSpPr>
              <p:pic>
                <p:nvPicPr>
                  <p:cNvPr id="4210" name="Google Shape;4210;p203" descr="clipped result image"/>
                  <p:cNvPicPr preferRelativeResize="0"/>
                  <p:nvPr/>
                </p:nvPicPr>
                <p:blipFill rotWithShape="1">
                  <a:blip r:embed="rId15">
                    <a:alphaModFix/>
                  </a:blip>
                  <a:srcRect/>
                  <a:stretch/>
                </p:blipFill>
                <p:spPr>
                  <a:xfrm>
                    <a:off x="2325450" y="1371725"/>
                    <a:ext cx="272772" cy="360000"/>
                  </a:xfrm>
                  <a:prstGeom prst="rect">
                    <a:avLst/>
                  </a:prstGeom>
                  <a:noFill/>
                  <a:ln>
                    <a:noFill/>
                  </a:ln>
                  <a:effectLst>
                    <a:outerShdw blurRad="57150" dist="19050" dir="5400000" algn="bl" rotWithShape="0">
                      <a:srgbClr val="000000">
                        <a:alpha val="49800"/>
                      </a:srgbClr>
                    </a:outerShdw>
                  </a:effectLst>
                </p:spPr>
              </p:pic>
              <p:pic>
                <p:nvPicPr>
                  <p:cNvPr id="4211" name="Google Shape;4211;p203"/>
                  <p:cNvPicPr preferRelativeResize="0"/>
                  <p:nvPr/>
                </p:nvPicPr>
                <p:blipFill rotWithShape="1">
                  <a:blip r:embed="rId12">
                    <a:alphaModFix/>
                  </a:blip>
                  <a:srcRect/>
                  <a:stretch/>
                </p:blipFill>
                <p:spPr>
                  <a:xfrm>
                    <a:off x="2319015" y="1651737"/>
                    <a:ext cx="257616" cy="184925"/>
                  </a:xfrm>
                  <a:prstGeom prst="rect">
                    <a:avLst/>
                  </a:prstGeom>
                  <a:noFill/>
                  <a:ln>
                    <a:noFill/>
                  </a:ln>
                  <a:effectLst>
                    <a:outerShdw blurRad="57150" dist="19050" dir="5400000" algn="bl" rotWithShape="0">
                      <a:srgbClr val="000000">
                        <a:alpha val="49800"/>
                      </a:srgbClr>
                    </a:outerShdw>
                  </a:effectLst>
                </p:spPr>
              </p:pic>
            </p:grpSp>
            <p:grpSp>
              <p:nvGrpSpPr>
                <p:cNvPr id="4212" name="Google Shape;4212;p203"/>
                <p:cNvGrpSpPr/>
                <p:nvPr/>
              </p:nvGrpSpPr>
              <p:grpSpPr>
                <a:xfrm>
                  <a:off x="2941376" y="1051175"/>
                  <a:ext cx="645789" cy="384975"/>
                  <a:chOff x="2941376" y="1051175"/>
                  <a:chExt cx="645789" cy="384975"/>
                </a:xfrm>
              </p:grpSpPr>
              <p:pic>
                <p:nvPicPr>
                  <p:cNvPr id="4213" name="Google Shape;4213;p203" descr="clipped result image"/>
                  <p:cNvPicPr preferRelativeResize="0"/>
                  <p:nvPr/>
                </p:nvPicPr>
                <p:blipFill rotWithShape="1">
                  <a:blip r:embed="rId16">
                    <a:alphaModFix/>
                  </a:blip>
                  <a:srcRect/>
                  <a:stretch/>
                </p:blipFill>
                <p:spPr>
                  <a:xfrm>
                    <a:off x="2952750" y="1051175"/>
                    <a:ext cx="634415" cy="280200"/>
                  </a:xfrm>
                  <a:prstGeom prst="rect">
                    <a:avLst/>
                  </a:prstGeom>
                  <a:noFill/>
                  <a:ln>
                    <a:noFill/>
                  </a:ln>
                  <a:effectLst>
                    <a:outerShdw blurRad="57150" dist="19050" dir="5400000" algn="bl" rotWithShape="0">
                      <a:srgbClr val="000000">
                        <a:alpha val="49800"/>
                      </a:srgbClr>
                    </a:outerShdw>
                  </a:effectLst>
                </p:spPr>
              </p:pic>
              <p:pic>
                <p:nvPicPr>
                  <p:cNvPr id="4214" name="Google Shape;4214;p203"/>
                  <p:cNvPicPr preferRelativeResize="0"/>
                  <p:nvPr/>
                </p:nvPicPr>
                <p:blipFill rotWithShape="1">
                  <a:blip r:embed="rId12">
                    <a:alphaModFix/>
                  </a:blip>
                  <a:srcRect/>
                  <a:stretch/>
                </p:blipFill>
                <p:spPr>
                  <a:xfrm>
                    <a:off x="2941376" y="1283750"/>
                    <a:ext cx="212314" cy="152400"/>
                  </a:xfrm>
                  <a:prstGeom prst="rect">
                    <a:avLst/>
                  </a:prstGeom>
                  <a:noFill/>
                  <a:ln>
                    <a:noFill/>
                  </a:ln>
                  <a:effectLst>
                    <a:outerShdw blurRad="57150" dist="19050" dir="5400000" algn="bl" rotWithShape="0">
                      <a:srgbClr val="000000">
                        <a:alpha val="49800"/>
                      </a:srgbClr>
                    </a:outerShdw>
                  </a:effectLst>
                </p:spPr>
              </p:pic>
              <p:pic>
                <p:nvPicPr>
                  <p:cNvPr id="4215" name="Google Shape;4215;p203"/>
                  <p:cNvPicPr preferRelativeResize="0"/>
                  <p:nvPr/>
                </p:nvPicPr>
                <p:blipFill rotWithShape="1">
                  <a:blip r:embed="rId12">
                    <a:alphaModFix/>
                  </a:blip>
                  <a:srcRect/>
                  <a:stretch/>
                </p:blipFill>
                <p:spPr>
                  <a:xfrm>
                    <a:off x="3374851" y="1276475"/>
                    <a:ext cx="212314" cy="152400"/>
                  </a:xfrm>
                  <a:prstGeom prst="rect">
                    <a:avLst/>
                  </a:prstGeom>
                  <a:noFill/>
                  <a:ln>
                    <a:noFill/>
                  </a:ln>
                  <a:effectLst>
                    <a:outerShdw blurRad="57150" dist="19050" dir="5400000" algn="bl" rotWithShape="0">
                      <a:srgbClr val="000000">
                        <a:alpha val="49800"/>
                      </a:srgbClr>
                    </a:outerShdw>
                  </a:effectLst>
                </p:spPr>
              </p:pic>
            </p:grpSp>
          </p:grpSp>
        </p:grpSp>
      </p:grpSp>
      <p:sp>
        <p:nvSpPr>
          <p:cNvPr id="4216" name="Google Shape;4216;p203"/>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Ga</a:t>
            </a:r>
            <a:r>
              <a:rPr lang="en" sz="1800" b="1" u="sng">
                <a:solidFill>
                  <a:schemeClr val="dk1"/>
                </a:solidFill>
              </a:rPr>
              <a:t>lant</a:t>
            </a:r>
            <a:r>
              <a:rPr lang="en" sz="1800" b="1">
                <a:solidFill>
                  <a:schemeClr val="dk1"/>
                </a:solidFill>
              </a:rPr>
              <a:t>amine </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800" b="1">
                <a:solidFill>
                  <a:schemeClr val="dk1"/>
                </a:solidFill>
              </a:rPr>
              <a:t>(RAZADYNE)</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“Go </a:t>
            </a:r>
            <a:r>
              <a:rPr lang="en" u="sng">
                <a:solidFill>
                  <a:schemeClr val="dk1"/>
                </a:solidFill>
              </a:rPr>
              <a:t>lant</a:t>
            </a:r>
            <a:r>
              <a:rPr lang="en" sz="1200">
                <a:solidFill>
                  <a:schemeClr val="dk1"/>
                </a:solidFill>
              </a:rPr>
              <a:t>ern! </a:t>
            </a:r>
            <a:r>
              <a:rPr lang="en">
                <a:solidFill>
                  <a:schemeClr val="dk1"/>
                </a:solidFill>
              </a:rPr>
              <a:t>Raise a dyin’ </a:t>
            </a:r>
            <a:r>
              <a:rPr lang="en" sz="1000">
                <a:solidFill>
                  <a:schemeClr val="dk1"/>
                </a:solidFill>
              </a:rPr>
              <a:t>(brain)</a:t>
            </a:r>
            <a:r>
              <a:rPr lang="en">
                <a:solidFill>
                  <a:schemeClr val="dk1"/>
                </a:solidFill>
              </a:rPr>
              <a:t>”</a:t>
            </a:r>
            <a:endParaRPr sz="2000"/>
          </a:p>
        </p:txBody>
      </p:sp>
      <p:sp>
        <p:nvSpPr>
          <p:cNvPr id="4217" name="Google Shape;4217;p203"/>
          <p:cNvSpPr txBox="1"/>
          <p:nvPr/>
        </p:nvSpPr>
        <p:spPr>
          <a:xfrm>
            <a:off x="6919980" y="2802188"/>
            <a:ext cx="22701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Kinetic interactions:</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2D6 substrate (minor)</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3A4 substrate (minor)</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Significant kinetic interactions unlikely – “in a b</a:t>
            </a:r>
            <a:r>
              <a:rPr lang="en" sz="1200"/>
              <a:t>ox</a:t>
            </a:r>
            <a:r>
              <a:rPr lang="en" sz="12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218" name="Google Shape;4218;p203"/>
          <p:cNvGrpSpPr/>
          <p:nvPr/>
        </p:nvGrpSpPr>
        <p:grpSpPr>
          <a:xfrm>
            <a:off x="7077346" y="999249"/>
            <a:ext cx="1600448" cy="1622545"/>
            <a:chOff x="6297213" y="6328723"/>
            <a:chExt cx="1064977" cy="1079681"/>
          </a:xfrm>
        </p:grpSpPr>
        <p:grpSp>
          <p:nvGrpSpPr>
            <p:cNvPr id="4219" name="Google Shape;4219;p203"/>
            <p:cNvGrpSpPr/>
            <p:nvPr/>
          </p:nvGrpSpPr>
          <p:grpSpPr>
            <a:xfrm>
              <a:off x="6297213" y="6328723"/>
              <a:ext cx="1064977" cy="1079681"/>
              <a:chOff x="8946054" y="3384316"/>
              <a:chExt cx="1064977" cy="1079681"/>
            </a:xfrm>
          </p:grpSpPr>
          <p:pic>
            <p:nvPicPr>
              <p:cNvPr id="4220" name="Google Shape;4220;p203" descr="clipped result image"/>
              <p:cNvPicPr preferRelativeResize="0"/>
              <p:nvPr/>
            </p:nvPicPr>
            <p:blipFill rotWithShape="1">
              <a:blip r:embed="rId17">
                <a:alphaModFix/>
              </a:blip>
              <a:srcRect/>
              <a:stretch/>
            </p:blipFill>
            <p:spPr>
              <a:xfrm>
                <a:off x="8946439" y="3384316"/>
                <a:ext cx="1064592" cy="1078701"/>
              </a:xfrm>
              <a:prstGeom prst="rect">
                <a:avLst/>
              </a:prstGeom>
              <a:noFill/>
              <a:ln>
                <a:noFill/>
              </a:ln>
            </p:spPr>
          </p:pic>
          <p:pic>
            <p:nvPicPr>
              <p:cNvPr id="4221" name="Google Shape;4221;p203" descr="clipped result image"/>
              <p:cNvPicPr preferRelativeResize="0"/>
              <p:nvPr/>
            </p:nvPicPr>
            <p:blipFill rotWithShape="1">
              <a:blip r:embed="rId18">
                <a:alphaModFix/>
              </a:blip>
              <a:srcRect/>
              <a:stretch/>
            </p:blipFill>
            <p:spPr>
              <a:xfrm>
                <a:off x="8946054" y="3388293"/>
                <a:ext cx="1064592" cy="1075705"/>
              </a:xfrm>
              <a:prstGeom prst="rect">
                <a:avLst/>
              </a:prstGeom>
              <a:noFill/>
              <a:ln>
                <a:noFill/>
              </a:ln>
            </p:spPr>
          </p:pic>
        </p:grpSp>
        <p:grpSp>
          <p:nvGrpSpPr>
            <p:cNvPr id="4222" name="Google Shape;4222;p203"/>
            <p:cNvGrpSpPr/>
            <p:nvPr/>
          </p:nvGrpSpPr>
          <p:grpSpPr>
            <a:xfrm>
              <a:off x="6598359" y="6472107"/>
              <a:ext cx="494243" cy="837000"/>
              <a:chOff x="5817837" y="9881437"/>
              <a:chExt cx="494243" cy="837000"/>
            </a:xfrm>
          </p:grpSpPr>
          <p:pic>
            <p:nvPicPr>
              <p:cNvPr id="4223" name="Google Shape;4223;p203" descr="clipped result image"/>
              <p:cNvPicPr preferRelativeResize="0"/>
              <p:nvPr/>
            </p:nvPicPr>
            <p:blipFill rotWithShape="1">
              <a:blip r:embed="rId19">
                <a:alphaModFix/>
              </a:blip>
              <a:srcRect/>
              <a:stretch/>
            </p:blipFill>
            <p:spPr>
              <a:xfrm rot="597444" flipH="1">
                <a:off x="5861520" y="9912543"/>
                <a:ext cx="406877" cy="540695"/>
              </a:xfrm>
              <a:prstGeom prst="rect">
                <a:avLst/>
              </a:prstGeom>
              <a:noFill/>
              <a:ln>
                <a:noFill/>
              </a:ln>
              <a:effectLst>
                <a:outerShdw blurRad="57150" dist="19050" dir="5400000" algn="bl" rotWithShape="0">
                  <a:srgbClr val="000000">
                    <a:alpha val="49800"/>
                  </a:srgbClr>
                </a:outerShdw>
              </a:effectLst>
            </p:spPr>
          </p:pic>
          <p:pic>
            <p:nvPicPr>
              <p:cNvPr id="4224" name="Google Shape;4224;p203"/>
              <p:cNvPicPr preferRelativeResize="0"/>
              <p:nvPr/>
            </p:nvPicPr>
            <p:blipFill rotWithShape="1">
              <a:blip r:embed="rId20">
                <a:alphaModFix/>
              </a:blip>
              <a:srcRect/>
              <a:stretch/>
            </p:blipFill>
            <p:spPr>
              <a:xfrm>
                <a:off x="5819155" y="10362041"/>
                <a:ext cx="492925" cy="356396"/>
              </a:xfrm>
              <a:prstGeom prst="rect">
                <a:avLst/>
              </a:prstGeom>
              <a:noFill/>
              <a:ln>
                <a:noFill/>
              </a:ln>
              <a:effectLst>
                <a:outerShdw blurRad="57150" dist="19050" dir="5400000" algn="bl" rotWithShape="0">
                  <a:srgbClr val="000000">
                    <a:alpha val="49800"/>
                  </a:srgbClr>
                </a:outerShdw>
              </a:effectLst>
            </p:spPr>
          </p:pic>
        </p:grpSp>
      </p:gr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4228"/>
        <p:cNvGrpSpPr/>
        <p:nvPr/>
      </p:nvGrpSpPr>
      <p:grpSpPr>
        <a:xfrm>
          <a:off x="0" y="0"/>
          <a:ext cx="0" cy="0"/>
          <a:chOff x="0" y="0"/>
          <a:chExt cx="0" cy="0"/>
        </a:xfrm>
      </p:grpSpPr>
      <p:sp>
        <p:nvSpPr>
          <p:cNvPr id="4229" name="Google Shape;4229;p204"/>
          <p:cNvSpPr txBox="1"/>
          <p:nvPr/>
        </p:nvSpPr>
        <p:spPr>
          <a:xfrm>
            <a:off x="3124350" y="190325"/>
            <a:ext cx="33378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 the same side effects and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pharmaco</a:t>
            </a:r>
            <a:r>
              <a:rPr lang="en" u="sng">
                <a:solidFill>
                  <a:schemeClr val="dk1"/>
                </a:solidFill>
              </a:rPr>
              <a:t>dynamic</a:t>
            </a:r>
            <a:r>
              <a:rPr lang="en">
                <a:solidFill>
                  <a:schemeClr val="dk1"/>
                </a:solidFill>
              </a:rPr>
              <a:t> interactions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as donepezil &amp; rivastigmine</a:t>
            </a: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In addition to inhibiting acetylcholinesterase, galantamine is also a nicotinic cholinergic receptor modulator.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3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No more effective than donepezil</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3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3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230" name="Google Shape;4230;p204"/>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4231" name="Google Shape;4231;p204"/>
          <p:cNvGrpSpPr/>
          <p:nvPr/>
        </p:nvGrpSpPr>
        <p:grpSpPr>
          <a:xfrm>
            <a:off x="3455187" y="999254"/>
            <a:ext cx="2175009" cy="432641"/>
            <a:chOff x="4892286" y="977880"/>
            <a:chExt cx="5554159" cy="1104803"/>
          </a:xfrm>
        </p:grpSpPr>
        <p:grpSp>
          <p:nvGrpSpPr>
            <p:cNvPr id="4232" name="Google Shape;4232;p204"/>
            <p:cNvGrpSpPr/>
            <p:nvPr/>
          </p:nvGrpSpPr>
          <p:grpSpPr>
            <a:xfrm>
              <a:off x="4892286" y="1152953"/>
              <a:ext cx="5554159" cy="929730"/>
              <a:chOff x="4445344" y="1292236"/>
              <a:chExt cx="5554159" cy="929730"/>
            </a:xfrm>
          </p:grpSpPr>
          <p:pic>
            <p:nvPicPr>
              <p:cNvPr id="4233" name="Google Shape;4233;p204"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4234" name="Google Shape;4234;p204"/>
              <p:cNvGrpSpPr/>
              <p:nvPr/>
            </p:nvGrpSpPr>
            <p:grpSpPr>
              <a:xfrm>
                <a:off x="7066087" y="1309939"/>
                <a:ext cx="2635379" cy="909730"/>
                <a:chOff x="6598810" y="1342565"/>
                <a:chExt cx="2635379" cy="909730"/>
              </a:xfrm>
            </p:grpSpPr>
            <p:pic>
              <p:nvPicPr>
                <p:cNvPr id="4235" name="Google Shape;4235;p204"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4236" name="Google Shape;4236;p204"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4237" name="Google Shape;4237;p204"/>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4238" name="Google Shape;4238;p204"/>
            <p:cNvGrpSpPr/>
            <p:nvPr/>
          </p:nvGrpSpPr>
          <p:grpSpPr>
            <a:xfrm>
              <a:off x="5175092" y="977880"/>
              <a:ext cx="4765253" cy="377745"/>
              <a:chOff x="5175092" y="977880"/>
              <a:chExt cx="4765253" cy="377745"/>
            </a:xfrm>
          </p:grpSpPr>
          <p:pic>
            <p:nvPicPr>
              <p:cNvPr id="4239" name="Google Shape;4239;p204"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4240" name="Google Shape;4240;p204"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4241" name="Google Shape;4241;p204"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4242" name="Google Shape;4242;p204"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4243" name="Google Shape;4243;p204"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4244" name="Google Shape;4244;p204"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sp>
        <p:nvSpPr>
          <p:cNvPr id="4245" name="Google Shape;4245;p204"/>
          <p:cNvSpPr/>
          <p:nvPr/>
        </p:nvSpPr>
        <p:spPr>
          <a:xfrm>
            <a:off x="6773725" y="552900"/>
            <a:ext cx="2312100" cy="3639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246" name="Google Shape;4246;p204"/>
          <p:cNvGrpSpPr/>
          <p:nvPr/>
        </p:nvGrpSpPr>
        <p:grpSpPr>
          <a:xfrm>
            <a:off x="471353" y="1828237"/>
            <a:ext cx="2189264" cy="2769610"/>
            <a:chOff x="699475" y="5900402"/>
            <a:chExt cx="1788030" cy="2262014"/>
          </a:xfrm>
        </p:grpSpPr>
        <p:pic>
          <p:nvPicPr>
            <p:cNvPr id="4247" name="Google Shape;4247;p204" descr="clipped result image"/>
            <p:cNvPicPr preferRelativeResize="0"/>
            <p:nvPr/>
          </p:nvPicPr>
          <p:blipFill rotWithShape="1">
            <a:blip r:embed="rId11">
              <a:alphaModFix/>
            </a:blip>
            <a:srcRect t="43505" b="1757"/>
            <a:stretch/>
          </p:blipFill>
          <p:spPr>
            <a:xfrm>
              <a:off x="1135109" y="7035910"/>
              <a:ext cx="813510" cy="1126506"/>
            </a:xfrm>
            <a:prstGeom prst="rect">
              <a:avLst/>
            </a:prstGeom>
            <a:noFill/>
            <a:ln>
              <a:noFill/>
            </a:ln>
            <a:effectLst>
              <a:outerShdw blurRad="57150" dist="19050" dir="5400000" algn="bl" rotWithShape="0">
                <a:srgbClr val="000000">
                  <a:alpha val="49800"/>
                </a:srgbClr>
              </a:outerShdw>
            </a:effectLst>
          </p:spPr>
        </p:pic>
        <p:grpSp>
          <p:nvGrpSpPr>
            <p:cNvPr id="4248" name="Google Shape;4248;p204"/>
            <p:cNvGrpSpPr/>
            <p:nvPr/>
          </p:nvGrpSpPr>
          <p:grpSpPr>
            <a:xfrm>
              <a:off x="699475" y="5900402"/>
              <a:ext cx="1788030" cy="1855815"/>
              <a:chOff x="109215" y="1051175"/>
              <a:chExt cx="2529397" cy="2606116"/>
            </a:xfrm>
          </p:grpSpPr>
          <p:pic>
            <p:nvPicPr>
              <p:cNvPr id="4249" name="Google Shape;4249;p204"/>
              <p:cNvPicPr preferRelativeResize="0"/>
              <p:nvPr/>
            </p:nvPicPr>
            <p:blipFill rotWithShape="1">
              <a:blip r:embed="rId12">
                <a:alphaModFix/>
              </a:blip>
              <a:srcRect/>
              <a:stretch/>
            </p:blipFill>
            <p:spPr>
              <a:xfrm>
                <a:off x="1674552" y="1546799"/>
                <a:ext cx="257616" cy="184925"/>
              </a:xfrm>
              <a:prstGeom prst="rect">
                <a:avLst/>
              </a:prstGeom>
              <a:noFill/>
              <a:ln>
                <a:noFill/>
              </a:ln>
              <a:effectLst>
                <a:outerShdw blurRad="57150" dist="19050" dir="5400000" algn="bl" rotWithShape="0">
                  <a:srgbClr val="000000">
                    <a:alpha val="49800"/>
                  </a:srgbClr>
                </a:outerShdw>
              </a:effectLst>
            </p:spPr>
          </p:pic>
          <p:grpSp>
            <p:nvGrpSpPr>
              <p:cNvPr id="4250" name="Google Shape;4250;p204"/>
              <p:cNvGrpSpPr/>
              <p:nvPr/>
            </p:nvGrpSpPr>
            <p:grpSpPr>
              <a:xfrm>
                <a:off x="109215" y="1051175"/>
                <a:ext cx="2529397" cy="2606116"/>
                <a:chOff x="2319015" y="1051175"/>
                <a:chExt cx="2529397" cy="2606116"/>
              </a:xfrm>
            </p:grpSpPr>
            <p:grpSp>
              <p:nvGrpSpPr>
                <p:cNvPr id="4251" name="Google Shape;4251;p204"/>
                <p:cNvGrpSpPr/>
                <p:nvPr/>
              </p:nvGrpSpPr>
              <p:grpSpPr>
                <a:xfrm>
                  <a:off x="2952737" y="1419354"/>
                  <a:ext cx="1150761" cy="2237937"/>
                  <a:chOff x="2952737" y="1419354"/>
                  <a:chExt cx="1150761" cy="2237937"/>
                </a:xfrm>
              </p:grpSpPr>
              <p:pic>
                <p:nvPicPr>
                  <p:cNvPr id="4252" name="Google Shape;4252;p204" descr="clipped result image"/>
                  <p:cNvPicPr preferRelativeResize="0"/>
                  <p:nvPr/>
                </p:nvPicPr>
                <p:blipFill rotWithShape="1">
                  <a:blip r:embed="rId13">
                    <a:alphaModFix/>
                  </a:blip>
                  <a:srcRect b="56030"/>
                  <a:stretch/>
                </p:blipFill>
                <p:spPr>
                  <a:xfrm>
                    <a:off x="2952737" y="1419354"/>
                    <a:ext cx="1150761" cy="1270761"/>
                  </a:xfrm>
                  <a:prstGeom prst="rect">
                    <a:avLst/>
                  </a:prstGeom>
                  <a:noFill/>
                  <a:ln>
                    <a:noFill/>
                  </a:ln>
                  <a:effectLst>
                    <a:outerShdw blurRad="57150" dist="19050" dir="5400000" algn="bl" rotWithShape="0">
                      <a:srgbClr val="000000">
                        <a:alpha val="49800"/>
                      </a:srgbClr>
                    </a:outerShdw>
                  </a:effectLst>
                </p:spPr>
              </p:pic>
              <p:pic>
                <p:nvPicPr>
                  <p:cNvPr id="4253" name="Google Shape;4253;p204"/>
                  <p:cNvPicPr preferRelativeResize="0"/>
                  <p:nvPr/>
                </p:nvPicPr>
                <p:blipFill rotWithShape="1">
                  <a:blip r:embed="rId12">
                    <a:alphaModFix/>
                  </a:blip>
                  <a:srcRect/>
                  <a:stretch/>
                </p:blipFill>
                <p:spPr>
                  <a:xfrm>
                    <a:off x="3214900" y="2602562"/>
                    <a:ext cx="501521" cy="360000"/>
                  </a:xfrm>
                  <a:prstGeom prst="rect">
                    <a:avLst/>
                  </a:prstGeom>
                  <a:noFill/>
                  <a:ln>
                    <a:noFill/>
                  </a:ln>
                  <a:effectLst>
                    <a:outerShdw blurRad="57150" dist="19050" dir="5400000" algn="bl" rotWithShape="0">
                      <a:srgbClr val="000000">
                        <a:alpha val="49800"/>
                      </a:srgbClr>
                    </a:outerShdw>
                  </a:effectLst>
                </p:spPr>
              </p:pic>
              <p:pic>
                <p:nvPicPr>
                  <p:cNvPr id="4254" name="Google Shape;4254;p204" descr="clipped result image"/>
                  <p:cNvPicPr preferRelativeResize="0"/>
                  <p:nvPr/>
                </p:nvPicPr>
                <p:blipFill rotWithShape="1">
                  <a:blip r:embed="rId14">
                    <a:alphaModFix/>
                  </a:blip>
                  <a:srcRect/>
                  <a:stretch/>
                </p:blipFill>
                <p:spPr>
                  <a:xfrm>
                    <a:off x="3214900" y="2998492"/>
                    <a:ext cx="474038" cy="658799"/>
                  </a:xfrm>
                  <a:prstGeom prst="rect">
                    <a:avLst/>
                  </a:prstGeom>
                  <a:noFill/>
                  <a:ln>
                    <a:noFill/>
                  </a:ln>
                  <a:effectLst>
                    <a:outerShdw blurRad="57150" dist="19050" dir="5400000" algn="bl" rotWithShape="0">
                      <a:srgbClr val="000000">
                        <a:alpha val="49800"/>
                      </a:srgbClr>
                    </a:outerShdw>
                  </a:effectLst>
                </p:spPr>
              </p:pic>
            </p:grpSp>
            <p:pic>
              <p:nvPicPr>
                <p:cNvPr id="4255" name="Google Shape;4255;p204" descr="clipped result image"/>
                <p:cNvPicPr preferRelativeResize="0"/>
                <p:nvPr/>
              </p:nvPicPr>
              <p:blipFill rotWithShape="1">
                <a:blip r:embed="rId15">
                  <a:alphaModFix/>
                </a:blip>
                <a:srcRect/>
                <a:stretch/>
              </p:blipFill>
              <p:spPr>
                <a:xfrm flipH="1">
                  <a:off x="3857625" y="1266950"/>
                  <a:ext cx="311075" cy="360000"/>
                </a:xfrm>
                <a:prstGeom prst="rect">
                  <a:avLst/>
                </a:prstGeom>
                <a:noFill/>
                <a:ln>
                  <a:noFill/>
                </a:ln>
                <a:effectLst>
                  <a:outerShdw blurRad="57150" dist="19050" dir="5400000" algn="bl" rotWithShape="0">
                    <a:srgbClr val="000000">
                      <a:alpha val="49800"/>
                    </a:srgbClr>
                  </a:outerShdw>
                </a:effectLst>
              </p:spPr>
            </p:pic>
            <p:grpSp>
              <p:nvGrpSpPr>
                <p:cNvPr id="4256" name="Google Shape;4256;p204"/>
                <p:cNvGrpSpPr/>
                <p:nvPr/>
              </p:nvGrpSpPr>
              <p:grpSpPr>
                <a:xfrm>
                  <a:off x="4168688" y="1570268"/>
                  <a:ext cx="679724" cy="988635"/>
                  <a:chOff x="4168688" y="1570268"/>
                  <a:chExt cx="679724" cy="988635"/>
                </a:xfrm>
              </p:grpSpPr>
              <p:pic>
                <p:nvPicPr>
                  <p:cNvPr id="4257" name="Google Shape;4257;p204" descr="clipped result image"/>
                  <p:cNvPicPr preferRelativeResize="0"/>
                  <p:nvPr/>
                </p:nvPicPr>
                <p:blipFill rotWithShape="1">
                  <a:blip r:embed="rId15">
                    <a:alphaModFix/>
                  </a:blip>
                  <a:srcRect/>
                  <a:stretch/>
                </p:blipFill>
                <p:spPr>
                  <a:xfrm rot="-534121">
                    <a:off x="4223475" y="1609850"/>
                    <a:ext cx="570150" cy="752475"/>
                  </a:xfrm>
                  <a:prstGeom prst="rect">
                    <a:avLst/>
                  </a:prstGeom>
                  <a:noFill/>
                  <a:ln>
                    <a:noFill/>
                  </a:ln>
                  <a:effectLst>
                    <a:outerShdw blurRad="57150" dist="19050" dir="5400000" algn="bl" rotWithShape="0">
                      <a:srgbClr val="000000">
                        <a:alpha val="49800"/>
                      </a:srgbClr>
                    </a:outerShdw>
                  </a:effectLst>
                </p:spPr>
              </p:pic>
              <p:pic>
                <p:nvPicPr>
                  <p:cNvPr id="4258" name="Google Shape;4258;p204"/>
                  <p:cNvPicPr preferRelativeResize="0"/>
                  <p:nvPr/>
                </p:nvPicPr>
                <p:blipFill rotWithShape="1">
                  <a:blip r:embed="rId12">
                    <a:alphaModFix/>
                  </a:blip>
                  <a:srcRect/>
                  <a:stretch/>
                </p:blipFill>
                <p:spPr>
                  <a:xfrm>
                    <a:off x="4313375" y="2278703"/>
                    <a:ext cx="390353" cy="280200"/>
                  </a:xfrm>
                  <a:prstGeom prst="rect">
                    <a:avLst/>
                  </a:prstGeom>
                  <a:noFill/>
                  <a:ln>
                    <a:noFill/>
                  </a:ln>
                  <a:effectLst>
                    <a:outerShdw blurRad="57150" dist="19050" dir="5400000" algn="bl" rotWithShape="0">
                      <a:srgbClr val="000000">
                        <a:alpha val="49800"/>
                      </a:srgbClr>
                    </a:outerShdw>
                  </a:effectLst>
                </p:spPr>
              </p:pic>
            </p:grpSp>
            <p:grpSp>
              <p:nvGrpSpPr>
                <p:cNvPr id="4259" name="Google Shape;4259;p204"/>
                <p:cNvGrpSpPr/>
                <p:nvPr/>
              </p:nvGrpSpPr>
              <p:grpSpPr>
                <a:xfrm>
                  <a:off x="2598223" y="1371726"/>
                  <a:ext cx="555724" cy="725896"/>
                  <a:chOff x="2598223" y="1371726"/>
                  <a:chExt cx="555724" cy="725896"/>
                </a:xfrm>
              </p:grpSpPr>
              <p:pic>
                <p:nvPicPr>
                  <p:cNvPr id="4260" name="Google Shape;4260;p204" descr="clipped result image"/>
                  <p:cNvPicPr preferRelativeResize="0"/>
                  <p:nvPr/>
                </p:nvPicPr>
                <p:blipFill rotWithShape="1">
                  <a:blip r:embed="rId15">
                    <a:alphaModFix/>
                  </a:blip>
                  <a:srcRect/>
                  <a:stretch/>
                </p:blipFill>
                <p:spPr>
                  <a:xfrm rot="593183" flipH="1">
                    <a:off x="2646779" y="1406603"/>
                    <a:ext cx="458612" cy="605272"/>
                  </a:xfrm>
                  <a:prstGeom prst="rect">
                    <a:avLst/>
                  </a:prstGeom>
                  <a:noFill/>
                  <a:ln>
                    <a:noFill/>
                  </a:ln>
                  <a:effectLst>
                    <a:outerShdw blurRad="57150" dist="19050" dir="5400000" algn="bl" rotWithShape="0">
                      <a:srgbClr val="000000">
                        <a:alpha val="49800"/>
                      </a:srgbClr>
                    </a:outerShdw>
                  </a:effectLst>
                </p:spPr>
              </p:pic>
              <p:pic>
                <p:nvPicPr>
                  <p:cNvPr id="4261" name="Google Shape;4261;p204"/>
                  <p:cNvPicPr preferRelativeResize="0"/>
                  <p:nvPr/>
                </p:nvPicPr>
                <p:blipFill rotWithShape="1">
                  <a:blip r:embed="rId12">
                    <a:alphaModFix/>
                  </a:blip>
                  <a:srcRect/>
                  <a:stretch/>
                </p:blipFill>
                <p:spPr>
                  <a:xfrm>
                    <a:off x="2728548" y="1874328"/>
                    <a:ext cx="311075" cy="223295"/>
                  </a:xfrm>
                  <a:prstGeom prst="rect">
                    <a:avLst/>
                  </a:prstGeom>
                  <a:noFill/>
                  <a:ln>
                    <a:noFill/>
                  </a:ln>
                  <a:effectLst>
                    <a:outerShdw blurRad="57150" dist="19050" dir="5400000" algn="bl" rotWithShape="0">
                      <a:srgbClr val="000000">
                        <a:alpha val="49800"/>
                      </a:srgbClr>
                    </a:outerShdw>
                  </a:effectLst>
                </p:spPr>
              </p:pic>
            </p:grpSp>
            <p:grpSp>
              <p:nvGrpSpPr>
                <p:cNvPr id="4262" name="Google Shape;4262;p204"/>
                <p:cNvGrpSpPr/>
                <p:nvPr/>
              </p:nvGrpSpPr>
              <p:grpSpPr>
                <a:xfrm>
                  <a:off x="2319015" y="1371725"/>
                  <a:ext cx="279207" cy="464937"/>
                  <a:chOff x="2319015" y="1371725"/>
                  <a:chExt cx="279207" cy="464937"/>
                </a:xfrm>
              </p:grpSpPr>
              <p:pic>
                <p:nvPicPr>
                  <p:cNvPr id="4263" name="Google Shape;4263;p204" descr="clipped result image"/>
                  <p:cNvPicPr preferRelativeResize="0"/>
                  <p:nvPr/>
                </p:nvPicPr>
                <p:blipFill rotWithShape="1">
                  <a:blip r:embed="rId15">
                    <a:alphaModFix/>
                  </a:blip>
                  <a:srcRect/>
                  <a:stretch/>
                </p:blipFill>
                <p:spPr>
                  <a:xfrm>
                    <a:off x="2325450" y="1371725"/>
                    <a:ext cx="272772" cy="360000"/>
                  </a:xfrm>
                  <a:prstGeom prst="rect">
                    <a:avLst/>
                  </a:prstGeom>
                  <a:noFill/>
                  <a:ln>
                    <a:noFill/>
                  </a:ln>
                  <a:effectLst>
                    <a:outerShdw blurRad="57150" dist="19050" dir="5400000" algn="bl" rotWithShape="0">
                      <a:srgbClr val="000000">
                        <a:alpha val="49800"/>
                      </a:srgbClr>
                    </a:outerShdw>
                  </a:effectLst>
                </p:spPr>
              </p:pic>
              <p:pic>
                <p:nvPicPr>
                  <p:cNvPr id="4264" name="Google Shape;4264;p204"/>
                  <p:cNvPicPr preferRelativeResize="0"/>
                  <p:nvPr/>
                </p:nvPicPr>
                <p:blipFill rotWithShape="1">
                  <a:blip r:embed="rId12">
                    <a:alphaModFix/>
                  </a:blip>
                  <a:srcRect/>
                  <a:stretch/>
                </p:blipFill>
                <p:spPr>
                  <a:xfrm>
                    <a:off x="2319015" y="1651737"/>
                    <a:ext cx="257616" cy="184925"/>
                  </a:xfrm>
                  <a:prstGeom prst="rect">
                    <a:avLst/>
                  </a:prstGeom>
                  <a:noFill/>
                  <a:ln>
                    <a:noFill/>
                  </a:ln>
                  <a:effectLst>
                    <a:outerShdw blurRad="57150" dist="19050" dir="5400000" algn="bl" rotWithShape="0">
                      <a:srgbClr val="000000">
                        <a:alpha val="49800"/>
                      </a:srgbClr>
                    </a:outerShdw>
                  </a:effectLst>
                </p:spPr>
              </p:pic>
            </p:grpSp>
            <p:grpSp>
              <p:nvGrpSpPr>
                <p:cNvPr id="4265" name="Google Shape;4265;p204"/>
                <p:cNvGrpSpPr/>
                <p:nvPr/>
              </p:nvGrpSpPr>
              <p:grpSpPr>
                <a:xfrm>
                  <a:off x="2941376" y="1051175"/>
                  <a:ext cx="645789" cy="384975"/>
                  <a:chOff x="2941376" y="1051175"/>
                  <a:chExt cx="645789" cy="384975"/>
                </a:xfrm>
              </p:grpSpPr>
              <p:pic>
                <p:nvPicPr>
                  <p:cNvPr id="4266" name="Google Shape;4266;p204" descr="clipped result image"/>
                  <p:cNvPicPr preferRelativeResize="0"/>
                  <p:nvPr/>
                </p:nvPicPr>
                <p:blipFill rotWithShape="1">
                  <a:blip r:embed="rId16">
                    <a:alphaModFix/>
                  </a:blip>
                  <a:srcRect/>
                  <a:stretch/>
                </p:blipFill>
                <p:spPr>
                  <a:xfrm>
                    <a:off x="2952750" y="1051175"/>
                    <a:ext cx="634415" cy="280200"/>
                  </a:xfrm>
                  <a:prstGeom prst="rect">
                    <a:avLst/>
                  </a:prstGeom>
                  <a:noFill/>
                  <a:ln>
                    <a:noFill/>
                  </a:ln>
                  <a:effectLst>
                    <a:outerShdw blurRad="57150" dist="19050" dir="5400000" algn="bl" rotWithShape="0">
                      <a:srgbClr val="000000">
                        <a:alpha val="49800"/>
                      </a:srgbClr>
                    </a:outerShdw>
                  </a:effectLst>
                </p:spPr>
              </p:pic>
              <p:pic>
                <p:nvPicPr>
                  <p:cNvPr id="4267" name="Google Shape;4267;p204"/>
                  <p:cNvPicPr preferRelativeResize="0"/>
                  <p:nvPr/>
                </p:nvPicPr>
                <p:blipFill rotWithShape="1">
                  <a:blip r:embed="rId12">
                    <a:alphaModFix/>
                  </a:blip>
                  <a:srcRect/>
                  <a:stretch/>
                </p:blipFill>
                <p:spPr>
                  <a:xfrm>
                    <a:off x="2941376" y="1283750"/>
                    <a:ext cx="212314" cy="152400"/>
                  </a:xfrm>
                  <a:prstGeom prst="rect">
                    <a:avLst/>
                  </a:prstGeom>
                  <a:noFill/>
                  <a:ln>
                    <a:noFill/>
                  </a:ln>
                  <a:effectLst>
                    <a:outerShdw blurRad="57150" dist="19050" dir="5400000" algn="bl" rotWithShape="0">
                      <a:srgbClr val="000000">
                        <a:alpha val="49800"/>
                      </a:srgbClr>
                    </a:outerShdw>
                  </a:effectLst>
                </p:spPr>
              </p:pic>
              <p:pic>
                <p:nvPicPr>
                  <p:cNvPr id="4268" name="Google Shape;4268;p204"/>
                  <p:cNvPicPr preferRelativeResize="0"/>
                  <p:nvPr/>
                </p:nvPicPr>
                <p:blipFill rotWithShape="1">
                  <a:blip r:embed="rId12">
                    <a:alphaModFix/>
                  </a:blip>
                  <a:srcRect/>
                  <a:stretch/>
                </p:blipFill>
                <p:spPr>
                  <a:xfrm>
                    <a:off x="3374851" y="1276475"/>
                    <a:ext cx="212314" cy="152400"/>
                  </a:xfrm>
                  <a:prstGeom prst="rect">
                    <a:avLst/>
                  </a:prstGeom>
                  <a:noFill/>
                  <a:ln>
                    <a:noFill/>
                  </a:ln>
                  <a:effectLst>
                    <a:outerShdw blurRad="57150" dist="19050" dir="5400000" algn="bl" rotWithShape="0">
                      <a:srgbClr val="000000">
                        <a:alpha val="49800"/>
                      </a:srgbClr>
                    </a:outerShdw>
                  </a:effectLst>
                </p:spPr>
              </p:pic>
            </p:grpSp>
          </p:grpSp>
        </p:grpSp>
      </p:grpSp>
      <p:sp>
        <p:nvSpPr>
          <p:cNvPr id="4269" name="Google Shape;4269;p204"/>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Ga</a:t>
            </a:r>
            <a:r>
              <a:rPr lang="en" sz="1800" b="1" u="sng">
                <a:solidFill>
                  <a:schemeClr val="dk1"/>
                </a:solidFill>
              </a:rPr>
              <a:t>lant</a:t>
            </a:r>
            <a:r>
              <a:rPr lang="en" sz="1800" b="1">
                <a:solidFill>
                  <a:schemeClr val="dk1"/>
                </a:solidFill>
              </a:rPr>
              <a:t>amine </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800" b="1">
                <a:solidFill>
                  <a:schemeClr val="dk1"/>
                </a:solidFill>
              </a:rPr>
              <a:t>(RAZADYNE)</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“Go </a:t>
            </a:r>
            <a:r>
              <a:rPr lang="en" u="sng">
                <a:solidFill>
                  <a:schemeClr val="dk1"/>
                </a:solidFill>
              </a:rPr>
              <a:t>lant</a:t>
            </a:r>
            <a:r>
              <a:rPr lang="en" sz="1200">
                <a:solidFill>
                  <a:schemeClr val="dk1"/>
                </a:solidFill>
              </a:rPr>
              <a:t>ern! </a:t>
            </a:r>
            <a:r>
              <a:rPr lang="en">
                <a:solidFill>
                  <a:schemeClr val="dk1"/>
                </a:solidFill>
              </a:rPr>
              <a:t>Raise a dyin’ </a:t>
            </a:r>
            <a:r>
              <a:rPr lang="en" sz="1000">
                <a:solidFill>
                  <a:schemeClr val="dk1"/>
                </a:solidFill>
              </a:rPr>
              <a:t>(brain)</a:t>
            </a:r>
            <a:r>
              <a:rPr lang="en">
                <a:solidFill>
                  <a:schemeClr val="dk1"/>
                </a:solidFill>
              </a:rPr>
              <a:t>”</a:t>
            </a:r>
            <a:endParaRPr sz="2000"/>
          </a:p>
        </p:txBody>
      </p:sp>
      <p:sp>
        <p:nvSpPr>
          <p:cNvPr id="4270" name="Google Shape;4270;p204"/>
          <p:cNvSpPr txBox="1"/>
          <p:nvPr/>
        </p:nvSpPr>
        <p:spPr>
          <a:xfrm>
            <a:off x="6919980" y="2802188"/>
            <a:ext cx="22701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Kinetic interactions:</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2D6 substrate (minor)</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3A4 substrate (minor)</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Significant kinetic interactions unlikely – “in a b</a:t>
            </a:r>
            <a:r>
              <a:rPr lang="en" sz="1200"/>
              <a:t>ox</a:t>
            </a:r>
            <a:r>
              <a:rPr lang="en" sz="12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271" name="Google Shape;4271;p204"/>
          <p:cNvGrpSpPr/>
          <p:nvPr/>
        </p:nvGrpSpPr>
        <p:grpSpPr>
          <a:xfrm>
            <a:off x="7077346" y="999249"/>
            <a:ext cx="1600448" cy="1622545"/>
            <a:chOff x="6297213" y="6328723"/>
            <a:chExt cx="1064977" cy="1079681"/>
          </a:xfrm>
        </p:grpSpPr>
        <p:grpSp>
          <p:nvGrpSpPr>
            <p:cNvPr id="4272" name="Google Shape;4272;p204"/>
            <p:cNvGrpSpPr/>
            <p:nvPr/>
          </p:nvGrpSpPr>
          <p:grpSpPr>
            <a:xfrm>
              <a:off x="6297213" y="6328723"/>
              <a:ext cx="1064977" cy="1079681"/>
              <a:chOff x="8946054" y="3384316"/>
              <a:chExt cx="1064977" cy="1079681"/>
            </a:xfrm>
          </p:grpSpPr>
          <p:pic>
            <p:nvPicPr>
              <p:cNvPr id="4273" name="Google Shape;4273;p204" descr="clipped result image"/>
              <p:cNvPicPr preferRelativeResize="0"/>
              <p:nvPr/>
            </p:nvPicPr>
            <p:blipFill rotWithShape="1">
              <a:blip r:embed="rId17">
                <a:alphaModFix/>
              </a:blip>
              <a:srcRect/>
              <a:stretch/>
            </p:blipFill>
            <p:spPr>
              <a:xfrm>
                <a:off x="8946439" y="3384316"/>
                <a:ext cx="1064592" cy="1078701"/>
              </a:xfrm>
              <a:prstGeom prst="rect">
                <a:avLst/>
              </a:prstGeom>
              <a:noFill/>
              <a:ln>
                <a:noFill/>
              </a:ln>
            </p:spPr>
          </p:pic>
          <p:pic>
            <p:nvPicPr>
              <p:cNvPr id="4274" name="Google Shape;4274;p204" descr="clipped result image"/>
              <p:cNvPicPr preferRelativeResize="0"/>
              <p:nvPr/>
            </p:nvPicPr>
            <p:blipFill rotWithShape="1">
              <a:blip r:embed="rId18">
                <a:alphaModFix/>
              </a:blip>
              <a:srcRect/>
              <a:stretch/>
            </p:blipFill>
            <p:spPr>
              <a:xfrm>
                <a:off x="8946054" y="3388293"/>
                <a:ext cx="1064592" cy="1075705"/>
              </a:xfrm>
              <a:prstGeom prst="rect">
                <a:avLst/>
              </a:prstGeom>
              <a:noFill/>
              <a:ln>
                <a:noFill/>
              </a:ln>
            </p:spPr>
          </p:pic>
        </p:grpSp>
        <p:grpSp>
          <p:nvGrpSpPr>
            <p:cNvPr id="4275" name="Google Shape;4275;p204"/>
            <p:cNvGrpSpPr/>
            <p:nvPr/>
          </p:nvGrpSpPr>
          <p:grpSpPr>
            <a:xfrm>
              <a:off x="6598359" y="6472107"/>
              <a:ext cx="494243" cy="837000"/>
              <a:chOff x="5817837" y="9881437"/>
              <a:chExt cx="494243" cy="837000"/>
            </a:xfrm>
          </p:grpSpPr>
          <p:pic>
            <p:nvPicPr>
              <p:cNvPr id="4276" name="Google Shape;4276;p204" descr="clipped result image"/>
              <p:cNvPicPr preferRelativeResize="0"/>
              <p:nvPr/>
            </p:nvPicPr>
            <p:blipFill rotWithShape="1">
              <a:blip r:embed="rId19">
                <a:alphaModFix/>
              </a:blip>
              <a:srcRect/>
              <a:stretch/>
            </p:blipFill>
            <p:spPr>
              <a:xfrm rot="597444" flipH="1">
                <a:off x="5861520" y="9912543"/>
                <a:ext cx="406877" cy="540695"/>
              </a:xfrm>
              <a:prstGeom prst="rect">
                <a:avLst/>
              </a:prstGeom>
              <a:noFill/>
              <a:ln>
                <a:noFill/>
              </a:ln>
              <a:effectLst>
                <a:outerShdw blurRad="57150" dist="19050" dir="5400000" algn="bl" rotWithShape="0">
                  <a:srgbClr val="000000">
                    <a:alpha val="49800"/>
                  </a:srgbClr>
                </a:outerShdw>
              </a:effectLst>
            </p:spPr>
          </p:pic>
          <p:pic>
            <p:nvPicPr>
              <p:cNvPr id="4277" name="Google Shape;4277;p204"/>
              <p:cNvPicPr preferRelativeResize="0"/>
              <p:nvPr/>
            </p:nvPicPr>
            <p:blipFill rotWithShape="1">
              <a:blip r:embed="rId20">
                <a:alphaModFix/>
              </a:blip>
              <a:srcRect/>
              <a:stretch/>
            </p:blipFill>
            <p:spPr>
              <a:xfrm>
                <a:off x="5819155" y="10362041"/>
                <a:ext cx="492925" cy="356396"/>
              </a:xfrm>
              <a:prstGeom prst="rect">
                <a:avLst/>
              </a:prstGeom>
              <a:noFill/>
              <a:ln>
                <a:noFill/>
              </a:ln>
              <a:effectLst>
                <a:outerShdw blurRad="57150" dist="19050" dir="5400000" algn="bl" rotWithShape="0">
                  <a:srgbClr val="000000">
                    <a:alpha val="49800"/>
                  </a:srgbClr>
                </a:outerShdw>
              </a:effectLst>
            </p:spPr>
          </p:pic>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941274" y="487600"/>
            <a:ext cx="7115799" cy="4292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2"/>
          <p:cNvSpPr txBox="1"/>
          <p:nvPr/>
        </p:nvSpPr>
        <p:spPr>
          <a:xfrm>
            <a:off x="582675" y="351725"/>
            <a:ext cx="8357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Amyloid = insoluble protein that can deposit in tissues </a:t>
            </a:r>
            <a:endParaRPr sz="220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4281"/>
        <p:cNvGrpSpPr/>
        <p:nvPr/>
      </p:nvGrpSpPr>
      <p:grpSpPr>
        <a:xfrm>
          <a:off x="0" y="0"/>
          <a:ext cx="0" cy="0"/>
          <a:chOff x="0" y="0"/>
          <a:chExt cx="0" cy="0"/>
        </a:xfrm>
      </p:grpSpPr>
      <p:sp>
        <p:nvSpPr>
          <p:cNvPr id="4282" name="Google Shape;4282;p205"/>
          <p:cNvSpPr txBox="1"/>
          <p:nvPr/>
        </p:nvSpPr>
        <p:spPr>
          <a:xfrm>
            <a:off x="3124350" y="190325"/>
            <a:ext cx="33378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 the same side effects and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pharmaco</a:t>
            </a:r>
            <a:r>
              <a:rPr lang="en" u="sng">
                <a:solidFill>
                  <a:schemeClr val="dk1"/>
                </a:solidFill>
              </a:rPr>
              <a:t>dynamic</a:t>
            </a:r>
            <a:r>
              <a:rPr lang="en">
                <a:solidFill>
                  <a:schemeClr val="dk1"/>
                </a:solidFill>
              </a:rPr>
              <a:t> interactions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as donepezil &amp; rivastigmine</a:t>
            </a: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In addition to inhibiting acetylcholinesterase, galantamine is also a nicotinic cholinergic receptor modulator.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3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No more effective than donepezil</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3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Rarely prescribed</a:t>
            </a:r>
            <a:endParaRPr>
              <a:solidFill>
                <a:schemeClr val="dk1"/>
              </a:solidFill>
            </a:endParaRPr>
          </a:p>
          <a:p>
            <a:pPr marL="0" lvl="0" indent="0" algn="l" rtl="0">
              <a:spcBef>
                <a:spcPts val="0"/>
              </a:spcBef>
              <a:spcAft>
                <a:spcPts val="0"/>
              </a:spcAft>
              <a:buClr>
                <a:schemeClr val="dk1"/>
              </a:buClr>
              <a:buSzPts val="1100"/>
              <a:buFont typeface="Arial"/>
              <a:buNone/>
            </a:pPr>
            <a:endParaRPr sz="3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283" name="Google Shape;4283;p205"/>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4284" name="Google Shape;4284;p205"/>
          <p:cNvGrpSpPr/>
          <p:nvPr/>
        </p:nvGrpSpPr>
        <p:grpSpPr>
          <a:xfrm>
            <a:off x="3455187" y="999254"/>
            <a:ext cx="2175009" cy="432641"/>
            <a:chOff x="4892286" y="977880"/>
            <a:chExt cx="5554159" cy="1104803"/>
          </a:xfrm>
        </p:grpSpPr>
        <p:grpSp>
          <p:nvGrpSpPr>
            <p:cNvPr id="4285" name="Google Shape;4285;p205"/>
            <p:cNvGrpSpPr/>
            <p:nvPr/>
          </p:nvGrpSpPr>
          <p:grpSpPr>
            <a:xfrm>
              <a:off x="4892286" y="1152953"/>
              <a:ext cx="5554159" cy="929730"/>
              <a:chOff x="4445344" y="1292236"/>
              <a:chExt cx="5554159" cy="929730"/>
            </a:xfrm>
          </p:grpSpPr>
          <p:pic>
            <p:nvPicPr>
              <p:cNvPr id="4286" name="Google Shape;4286;p205"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4287" name="Google Shape;4287;p205"/>
              <p:cNvGrpSpPr/>
              <p:nvPr/>
            </p:nvGrpSpPr>
            <p:grpSpPr>
              <a:xfrm>
                <a:off x="7066087" y="1309939"/>
                <a:ext cx="2635379" cy="909730"/>
                <a:chOff x="6598810" y="1342565"/>
                <a:chExt cx="2635379" cy="909730"/>
              </a:xfrm>
            </p:grpSpPr>
            <p:pic>
              <p:nvPicPr>
                <p:cNvPr id="4288" name="Google Shape;4288;p205"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4289" name="Google Shape;4289;p205"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4290" name="Google Shape;4290;p205"/>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4291" name="Google Shape;4291;p205"/>
            <p:cNvGrpSpPr/>
            <p:nvPr/>
          </p:nvGrpSpPr>
          <p:grpSpPr>
            <a:xfrm>
              <a:off x="5175092" y="977880"/>
              <a:ext cx="4765253" cy="377745"/>
              <a:chOff x="5175092" y="977880"/>
              <a:chExt cx="4765253" cy="377745"/>
            </a:xfrm>
          </p:grpSpPr>
          <p:pic>
            <p:nvPicPr>
              <p:cNvPr id="4292" name="Google Shape;4292;p205"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4293" name="Google Shape;4293;p205"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4294" name="Google Shape;4294;p205"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4295" name="Google Shape;4295;p205"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4296" name="Google Shape;4296;p205"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4297" name="Google Shape;4297;p205"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sp>
        <p:nvSpPr>
          <p:cNvPr id="4298" name="Google Shape;4298;p205"/>
          <p:cNvSpPr/>
          <p:nvPr/>
        </p:nvSpPr>
        <p:spPr>
          <a:xfrm>
            <a:off x="6773725" y="552900"/>
            <a:ext cx="2312100" cy="3639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299" name="Google Shape;4299;p205"/>
          <p:cNvGrpSpPr/>
          <p:nvPr/>
        </p:nvGrpSpPr>
        <p:grpSpPr>
          <a:xfrm>
            <a:off x="471353" y="1828237"/>
            <a:ext cx="2189264" cy="2769610"/>
            <a:chOff x="699475" y="5900402"/>
            <a:chExt cx="1788030" cy="2262014"/>
          </a:xfrm>
        </p:grpSpPr>
        <p:pic>
          <p:nvPicPr>
            <p:cNvPr id="4300" name="Google Shape;4300;p205" descr="clipped result image"/>
            <p:cNvPicPr preferRelativeResize="0"/>
            <p:nvPr/>
          </p:nvPicPr>
          <p:blipFill rotWithShape="1">
            <a:blip r:embed="rId11">
              <a:alphaModFix/>
            </a:blip>
            <a:srcRect t="43505" b="1757"/>
            <a:stretch/>
          </p:blipFill>
          <p:spPr>
            <a:xfrm>
              <a:off x="1135109" y="7035910"/>
              <a:ext cx="813510" cy="1126506"/>
            </a:xfrm>
            <a:prstGeom prst="rect">
              <a:avLst/>
            </a:prstGeom>
            <a:noFill/>
            <a:ln>
              <a:noFill/>
            </a:ln>
            <a:effectLst>
              <a:outerShdw blurRad="57150" dist="19050" dir="5400000" algn="bl" rotWithShape="0">
                <a:srgbClr val="000000">
                  <a:alpha val="49800"/>
                </a:srgbClr>
              </a:outerShdw>
            </a:effectLst>
          </p:spPr>
        </p:pic>
        <p:grpSp>
          <p:nvGrpSpPr>
            <p:cNvPr id="4301" name="Google Shape;4301;p205"/>
            <p:cNvGrpSpPr/>
            <p:nvPr/>
          </p:nvGrpSpPr>
          <p:grpSpPr>
            <a:xfrm>
              <a:off x="699475" y="5900402"/>
              <a:ext cx="1788030" cy="1855815"/>
              <a:chOff x="109215" y="1051175"/>
              <a:chExt cx="2529397" cy="2606116"/>
            </a:xfrm>
          </p:grpSpPr>
          <p:pic>
            <p:nvPicPr>
              <p:cNvPr id="4302" name="Google Shape;4302;p205"/>
              <p:cNvPicPr preferRelativeResize="0"/>
              <p:nvPr/>
            </p:nvPicPr>
            <p:blipFill rotWithShape="1">
              <a:blip r:embed="rId12">
                <a:alphaModFix/>
              </a:blip>
              <a:srcRect/>
              <a:stretch/>
            </p:blipFill>
            <p:spPr>
              <a:xfrm>
                <a:off x="1674552" y="1546799"/>
                <a:ext cx="257616" cy="184925"/>
              </a:xfrm>
              <a:prstGeom prst="rect">
                <a:avLst/>
              </a:prstGeom>
              <a:noFill/>
              <a:ln>
                <a:noFill/>
              </a:ln>
              <a:effectLst>
                <a:outerShdw blurRad="57150" dist="19050" dir="5400000" algn="bl" rotWithShape="0">
                  <a:srgbClr val="000000">
                    <a:alpha val="49800"/>
                  </a:srgbClr>
                </a:outerShdw>
              </a:effectLst>
            </p:spPr>
          </p:pic>
          <p:grpSp>
            <p:nvGrpSpPr>
              <p:cNvPr id="4303" name="Google Shape;4303;p205"/>
              <p:cNvGrpSpPr/>
              <p:nvPr/>
            </p:nvGrpSpPr>
            <p:grpSpPr>
              <a:xfrm>
                <a:off x="109215" y="1051175"/>
                <a:ext cx="2529397" cy="2606116"/>
                <a:chOff x="2319015" y="1051175"/>
                <a:chExt cx="2529397" cy="2606116"/>
              </a:xfrm>
            </p:grpSpPr>
            <p:grpSp>
              <p:nvGrpSpPr>
                <p:cNvPr id="4304" name="Google Shape;4304;p205"/>
                <p:cNvGrpSpPr/>
                <p:nvPr/>
              </p:nvGrpSpPr>
              <p:grpSpPr>
                <a:xfrm>
                  <a:off x="2952737" y="1419354"/>
                  <a:ext cx="1150761" cy="2237937"/>
                  <a:chOff x="2952737" y="1419354"/>
                  <a:chExt cx="1150761" cy="2237937"/>
                </a:xfrm>
              </p:grpSpPr>
              <p:pic>
                <p:nvPicPr>
                  <p:cNvPr id="4305" name="Google Shape;4305;p205" descr="clipped result image"/>
                  <p:cNvPicPr preferRelativeResize="0"/>
                  <p:nvPr/>
                </p:nvPicPr>
                <p:blipFill rotWithShape="1">
                  <a:blip r:embed="rId13">
                    <a:alphaModFix/>
                  </a:blip>
                  <a:srcRect b="56030"/>
                  <a:stretch/>
                </p:blipFill>
                <p:spPr>
                  <a:xfrm>
                    <a:off x="2952737" y="1419354"/>
                    <a:ext cx="1150761" cy="1270761"/>
                  </a:xfrm>
                  <a:prstGeom prst="rect">
                    <a:avLst/>
                  </a:prstGeom>
                  <a:noFill/>
                  <a:ln>
                    <a:noFill/>
                  </a:ln>
                  <a:effectLst>
                    <a:outerShdw blurRad="57150" dist="19050" dir="5400000" algn="bl" rotWithShape="0">
                      <a:srgbClr val="000000">
                        <a:alpha val="49800"/>
                      </a:srgbClr>
                    </a:outerShdw>
                  </a:effectLst>
                </p:spPr>
              </p:pic>
              <p:pic>
                <p:nvPicPr>
                  <p:cNvPr id="4306" name="Google Shape;4306;p205"/>
                  <p:cNvPicPr preferRelativeResize="0"/>
                  <p:nvPr/>
                </p:nvPicPr>
                <p:blipFill rotWithShape="1">
                  <a:blip r:embed="rId12">
                    <a:alphaModFix/>
                  </a:blip>
                  <a:srcRect/>
                  <a:stretch/>
                </p:blipFill>
                <p:spPr>
                  <a:xfrm>
                    <a:off x="3214900" y="2602562"/>
                    <a:ext cx="501521" cy="360000"/>
                  </a:xfrm>
                  <a:prstGeom prst="rect">
                    <a:avLst/>
                  </a:prstGeom>
                  <a:noFill/>
                  <a:ln>
                    <a:noFill/>
                  </a:ln>
                  <a:effectLst>
                    <a:outerShdw blurRad="57150" dist="19050" dir="5400000" algn="bl" rotWithShape="0">
                      <a:srgbClr val="000000">
                        <a:alpha val="49800"/>
                      </a:srgbClr>
                    </a:outerShdw>
                  </a:effectLst>
                </p:spPr>
              </p:pic>
              <p:pic>
                <p:nvPicPr>
                  <p:cNvPr id="4307" name="Google Shape;4307;p205" descr="clipped result image"/>
                  <p:cNvPicPr preferRelativeResize="0"/>
                  <p:nvPr/>
                </p:nvPicPr>
                <p:blipFill rotWithShape="1">
                  <a:blip r:embed="rId14">
                    <a:alphaModFix/>
                  </a:blip>
                  <a:srcRect/>
                  <a:stretch/>
                </p:blipFill>
                <p:spPr>
                  <a:xfrm>
                    <a:off x="3214900" y="2998492"/>
                    <a:ext cx="474038" cy="658799"/>
                  </a:xfrm>
                  <a:prstGeom prst="rect">
                    <a:avLst/>
                  </a:prstGeom>
                  <a:noFill/>
                  <a:ln>
                    <a:noFill/>
                  </a:ln>
                  <a:effectLst>
                    <a:outerShdw blurRad="57150" dist="19050" dir="5400000" algn="bl" rotWithShape="0">
                      <a:srgbClr val="000000">
                        <a:alpha val="49800"/>
                      </a:srgbClr>
                    </a:outerShdw>
                  </a:effectLst>
                </p:spPr>
              </p:pic>
            </p:grpSp>
            <p:pic>
              <p:nvPicPr>
                <p:cNvPr id="4308" name="Google Shape;4308;p205" descr="clipped result image"/>
                <p:cNvPicPr preferRelativeResize="0"/>
                <p:nvPr/>
              </p:nvPicPr>
              <p:blipFill rotWithShape="1">
                <a:blip r:embed="rId15">
                  <a:alphaModFix/>
                </a:blip>
                <a:srcRect/>
                <a:stretch/>
              </p:blipFill>
              <p:spPr>
                <a:xfrm flipH="1">
                  <a:off x="3857625" y="1266950"/>
                  <a:ext cx="311075" cy="360000"/>
                </a:xfrm>
                <a:prstGeom prst="rect">
                  <a:avLst/>
                </a:prstGeom>
                <a:noFill/>
                <a:ln>
                  <a:noFill/>
                </a:ln>
                <a:effectLst>
                  <a:outerShdw blurRad="57150" dist="19050" dir="5400000" algn="bl" rotWithShape="0">
                    <a:srgbClr val="000000">
                      <a:alpha val="49800"/>
                    </a:srgbClr>
                  </a:outerShdw>
                </a:effectLst>
              </p:spPr>
            </p:pic>
            <p:grpSp>
              <p:nvGrpSpPr>
                <p:cNvPr id="4309" name="Google Shape;4309;p205"/>
                <p:cNvGrpSpPr/>
                <p:nvPr/>
              </p:nvGrpSpPr>
              <p:grpSpPr>
                <a:xfrm>
                  <a:off x="4168688" y="1570268"/>
                  <a:ext cx="679724" cy="988635"/>
                  <a:chOff x="4168688" y="1570268"/>
                  <a:chExt cx="679724" cy="988635"/>
                </a:xfrm>
              </p:grpSpPr>
              <p:pic>
                <p:nvPicPr>
                  <p:cNvPr id="4310" name="Google Shape;4310;p205" descr="clipped result image"/>
                  <p:cNvPicPr preferRelativeResize="0"/>
                  <p:nvPr/>
                </p:nvPicPr>
                <p:blipFill rotWithShape="1">
                  <a:blip r:embed="rId15">
                    <a:alphaModFix/>
                  </a:blip>
                  <a:srcRect/>
                  <a:stretch/>
                </p:blipFill>
                <p:spPr>
                  <a:xfrm rot="-534121">
                    <a:off x="4223475" y="1609850"/>
                    <a:ext cx="570150" cy="752475"/>
                  </a:xfrm>
                  <a:prstGeom prst="rect">
                    <a:avLst/>
                  </a:prstGeom>
                  <a:noFill/>
                  <a:ln>
                    <a:noFill/>
                  </a:ln>
                  <a:effectLst>
                    <a:outerShdw blurRad="57150" dist="19050" dir="5400000" algn="bl" rotWithShape="0">
                      <a:srgbClr val="000000">
                        <a:alpha val="49800"/>
                      </a:srgbClr>
                    </a:outerShdw>
                  </a:effectLst>
                </p:spPr>
              </p:pic>
              <p:pic>
                <p:nvPicPr>
                  <p:cNvPr id="4311" name="Google Shape;4311;p205"/>
                  <p:cNvPicPr preferRelativeResize="0"/>
                  <p:nvPr/>
                </p:nvPicPr>
                <p:blipFill rotWithShape="1">
                  <a:blip r:embed="rId12">
                    <a:alphaModFix/>
                  </a:blip>
                  <a:srcRect/>
                  <a:stretch/>
                </p:blipFill>
                <p:spPr>
                  <a:xfrm>
                    <a:off x="4313375" y="2278703"/>
                    <a:ext cx="390353" cy="280200"/>
                  </a:xfrm>
                  <a:prstGeom prst="rect">
                    <a:avLst/>
                  </a:prstGeom>
                  <a:noFill/>
                  <a:ln>
                    <a:noFill/>
                  </a:ln>
                  <a:effectLst>
                    <a:outerShdw blurRad="57150" dist="19050" dir="5400000" algn="bl" rotWithShape="0">
                      <a:srgbClr val="000000">
                        <a:alpha val="49800"/>
                      </a:srgbClr>
                    </a:outerShdw>
                  </a:effectLst>
                </p:spPr>
              </p:pic>
            </p:grpSp>
            <p:grpSp>
              <p:nvGrpSpPr>
                <p:cNvPr id="4312" name="Google Shape;4312;p205"/>
                <p:cNvGrpSpPr/>
                <p:nvPr/>
              </p:nvGrpSpPr>
              <p:grpSpPr>
                <a:xfrm>
                  <a:off x="2598223" y="1371726"/>
                  <a:ext cx="555724" cy="725896"/>
                  <a:chOff x="2598223" y="1371726"/>
                  <a:chExt cx="555724" cy="725896"/>
                </a:xfrm>
              </p:grpSpPr>
              <p:pic>
                <p:nvPicPr>
                  <p:cNvPr id="4313" name="Google Shape;4313;p205" descr="clipped result image"/>
                  <p:cNvPicPr preferRelativeResize="0"/>
                  <p:nvPr/>
                </p:nvPicPr>
                <p:blipFill rotWithShape="1">
                  <a:blip r:embed="rId15">
                    <a:alphaModFix/>
                  </a:blip>
                  <a:srcRect/>
                  <a:stretch/>
                </p:blipFill>
                <p:spPr>
                  <a:xfrm rot="593183" flipH="1">
                    <a:off x="2646779" y="1406603"/>
                    <a:ext cx="458612" cy="605272"/>
                  </a:xfrm>
                  <a:prstGeom prst="rect">
                    <a:avLst/>
                  </a:prstGeom>
                  <a:noFill/>
                  <a:ln>
                    <a:noFill/>
                  </a:ln>
                  <a:effectLst>
                    <a:outerShdw blurRad="57150" dist="19050" dir="5400000" algn="bl" rotWithShape="0">
                      <a:srgbClr val="000000">
                        <a:alpha val="49800"/>
                      </a:srgbClr>
                    </a:outerShdw>
                  </a:effectLst>
                </p:spPr>
              </p:pic>
              <p:pic>
                <p:nvPicPr>
                  <p:cNvPr id="4314" name="Google Shape;4314;p205"/>
                  <p:cNvPicPr preferRelativeResize="0"/>
                  <p:nvPr/>
                </p:nvPicPr>
                <p:blipFill rotWithShape="1">
                  <a:blip r:embed="rId12">
                    <a:alphaModFix/>
                  </a:blip>
                  <a:srcRect/>
                  <a:stretch/>
                </p:blipFill>
                <p:spPr>
                  <a:xfrm>
                    <a:off x="2728548" y="1874328"/>
                    <a:ext cx="311075" cy="223295"/>
                  </a:xfrm>
                  <a:prstGeom prst="rect">
                    <a:avLst/>
                  </a:prstGeom>
                  <a:noFill/>
                  <a:ln>
                    <a:noFill/>
                  </a:ln>
                  <a:effectLst>
                    <a:outerShdw blurRad="57150" dist="19050" dir="5400000" algn="bl" rotWithShape="0">
                      <a:srgbClr val="000000">
                        <a:alpha val="49800"/>
                      </a:srgbClr>
                    </a:outerShdw>
                  </a:effectLst>
                </p:spPr>
              </p:pic>
            </p:grpSp>
            <p:grpSp>
              <p:nvGrpSpPr>
                <p:cNvPr id="4315" name="Google Shape;4315;p205"/>
                <p:cNvGrpSpPr/>
                <p:nvPr/>
              </p:nvGrpSpPr>
              <p:grpSpPr>
                <a:xfrm>
                  <a:off x="2319015" y="1371725"/>
                  <a:ext cx="279207" cy="464937"/>
                  <a:chOff x="2319015" y="1371725"/>
                  <a:chExt cx="279207" cy="464937"/>
                </a:xfrm>
              </p:grpSpPr>
              <p:pic>
                <p:nvPicPr>
                  <p:cNvPr id="4316" name="Google Shape;4316;p205" descr="clipped result image"/>
                  <p:cNvPicPr preferRelativeResize="0"/>
                  <p:nvPr/>
                </p:nvPicPr>
                <p:blipFill rotWithShape="1">
                  <a:blip r:embed="rId15">
                    <a:alphaModFix/>
                  </a:blip>
                  <a:srcRect/>
                  <a:stretch/>
                </p:blipFill>
                <p:spPr>
                  <a:xfrm>
                    <a:off x="2325450" y="1371725"/>
                    <a:ext cx="272772" cy="360000"/>
                  </a:xfrm>
                  <a:prstGeom prst="rect">
                    <a:avLst/>
                  </a:prstGeom>
                  <a:noFill/>
                  <a:ln>
                    <a:noFill/>
                  </a:ln>
                  <a:effectLst>
                    <a:outerShdw blurRad="57150" dist="19050" dir="5400000" algn="bl" rotWithShape="0">
                      <a:srgbClr val="000000">
                        <a:alpha val="49800"/>
                      </a:srgbClr>
                    </a:outerShdw>
                  </a:effectLst>
                </p:spPr>
              </p:pic>
              <p:pic>
                <p:nvPicPr>
                  <p:cNvPr id="4317" name="Google Shape;4317;p205"/>
                  <p:cNvPicPr preferRelativeResize="0"/>
                  <p:nvPr/>
                </p:nvPicPr>
                <p:blipFill rotWithShape="1">
                  <a:blip r:embed="rId12">
                    <a:alphaModFix/>
                  </a:blip>
                  <a:srcRect/>
                  <a:stretch/>
                </p:blipFill>
                <p:spPr>
                  <a:xfrm>
                    <a:off x="2319015" y="1651737"/>
                    <a:ext cx="257616" cy="184925"/>
                  </a:xfrm>
                  <a:prstGeom prst="rect">
                    <a:avLst/>
                  </a:prstGeom>
                  <a:noFill/>
                  <a:ln>
                    <a:noFill/>
                  </a:ln>
                  <a:effectLst>
                    <a:outerShdw blurRad="57150" dist="19050" dir="5400000" algn="bl" rotWithShape="0">
                      <a:srgbClr val="000000">
                        <a:alpha val="49800"/>
                      </a:srgbClr>
                    </a:outerShdw>
                  </a:effectLst>
                </p:spPr>
              </p:pic>
            </p:grpSp>
            <p:grpSp>
              <p:nvGrpSpPr>
                <p:cNvPr id="4318" name="Google Shape;4318;p205"/>
                <p:cNvGrpSpPr/>
                <p:nvPr/>
              </p:nvGrpSpPr>
              <p:grpSpPr>
                <a:xfrm>
                  <a:off x="2941376" y="1051175"/>
                  <a:ext cx="645789" cy="384975"/>
                  <a:chOff x="2941376" y="1051175"/>
                  <a:chExt cx="645789" cy="384975"/>
                </a:xfrm>
              </p:grpSpPr>
              <p:pic>
                <p:nvPicPr>
                  <p:cNvPr id="4319" name="Google Shape;4319;p205" descr="clipped result image"/>
                  <p:cNvPicPr preferRelativeResize="0"/>
                  <p:nvPr/>
                </p:nvPicPr>
                <p:blipFill rotWithShape="1">
                  <a:blip r:embed="rId16">
                    <a:alphaModFix/>
                  </a:blip>
                  <a:srcRect/>
                  <a:stretch/>
                </p:blipFill>
                <p:spPr>
                  <a:xfrm>
                    <a:off x="2952750" y="1051175"/>
                    <a:ext cx="634415" cy="280200"/>
                  </a:xfrm>
                  <a:prstGeom prst="rect">
                    <a:avLst/>
                  </a:prstGeom>
                  <a:noFill/>
                  <a:ln>
                    <a:noFill/>
                  </a:ln>
                  <a:effectLst>
                    <a:outerShdw blurRad="57150" dist="19050" dir="5400000" algn="bl" rotWithShape="0">
                      <a:srgbClr val="000000">
                        <a:alpha val="49800"/>
                      </a:srgbClr>
                    </a:outerShdw>
                  </a:effectLst>
                </p:spPr>
              </p:pic>
              <p:pic>
                <p:nvPicPr>
                  <p:cNvPr id="4320" name="Google Shape;4320;p205"/>
                  <p:cNvPicPr preferRelativeResize="0"/>
                  <p:nvPr/>
                </p:nvPicPr>
                <p:blipFill rotWithShape="1">
                  <a:blip r:embed="rId12">
                    <a:alphaModFix/>
                  </a:blip>
                  <a:srcRect/>
                  <a:stretch/>
                </p:blipFill>
                <p:spPr>
                  <a:xfrm>
                    <a:off x="2941376" y="1283750"/>
                    <a:ext cx="212314" cy="152400"/>
                  </a:xfrm>
                  <a:prstGeom prst="rect">
                    <a:avLst/>
                  </a:prstGeom>
                  <a:noFill/>
                  <a:ln>
                    <a:noFill/>
                  </a:ln>
                  <a:effectLst>
                    <a:outerShdw blurRad="57150" dist="19050" dir="5400000" algn="bl" rotWithShape="0">
                      <a:srgbClr val="000000">
                        <a:alpha val="49800"/>
                      </a:srgbClr>
                    </a:outerShdw>
                  </a:effectLst>
                </p:spPr>
              </p:pic>
              <p:pic>
                <p:nvPicPr>
                  <p:cNvPr id="4321" name="Google Shape;4321;p205"/>
                  <p:cNvPicPr preferRelativeResize="0"/>
                  <p:nvPr/>
                </p:nvPicPr>
                <p:blipFill rotWithShape="1">
                  <a:blip r:embed="rId12">
                    <a:alphaModFix/>
                  </a:blip>
                  <a:srcRect/>
                  <a:stretch/>
                </p:blipFill>
                <p:spPr>
                  <a:xfrm>
                    <a:off x="3374851" y="1276475"/>
                    <a:ext cx="212314" cy="152400"/>
                  </a:xfrm>
                  <a:prstGeom prst="rect">
                    <a:avLst/>
                  </a:prstGeom>
                  <a:noFill/>
                  <a:ln>
                    <a:noFill/>
                  </a:ln>
                  <a:effectLst>
                    <a:outerShdw blurRad="57150" dist="19050" dir="5400000" algn="bl" rotWithShape="0">
                      <a:srgbClr val="000000">
                        <a:alpha val="49800"/>
                      </a:srgbClr>
                    </a:outerShdw>
                  </a:effectLst>
                </p:spPr>
              </p:pic>
            </p:grpSp>
          </p:grpSp>
        </p:grpSp>
      </p:grpSp>
      <p:sp>
        <p:nvSpPr>
          <p:cNvPr id="4322" name="Google Shape;4322;p205"/>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Ga</a:t>
            </a:r>
            <a:r>
              <a:rPr lang="en" sz="1800" b="1" u="sng">
                <a:solidFill>
                  <a:schemeClr val="dk1"/>
                </a:solidFill>
              </a:rPr>
              <a:t>lant</a:t>
            </a:r>
            <a:r>
              <a:rPr lang="en" sz="1800" b="1">
                <a:solidFill>
                  <a:schemeClr val="dk1"/>
                </a:solidFill>
              </a:rPr>
              <a:t>amine </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800" b="1">
                <a:solidFill>
                  <a:schemeClr val="dk1"/>
                </a:solidFill>
              </a:rPr>
              <a:t>(RAZADYNE)</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“Go </a:t>
            </a:r>
            <a:r>
              <a:rPr lang="en" u="sng">
                <a:solidFill>
                  <a:schemeClr val="dk1"/>
                </a:solidFill>
              </a:rPr>
              <a:t>lant</a:t>
            </a:r>
            <a:r>
              <a:rPr lang="en" sz="1200">
                <a:solidFill>
                  <a:schemeClr val="dk1"/>
                </a:solidFill>
              </a:rPr>
              <a:t>ern! </a:t>
            </a:r>
            <a:r>
              <a:rPr lang="en">
                <a:solidFill>
                  <a:schemeClr val="dk1"/>
                </a:solidFill>
              </a:rPr>
              <a:t>Raise a dyin’ </a:t>
            </a:r>
            <a:r>
              <a:rPr lang="en" sz="1000">
                <a:solidFill>
                  <a:schemeClr val="dk1"/>
                </a:solidFill>
              </a:rPr>
              <a:t>(brain)</a:t>
            </a:r>
            <a:r>
              <a:rPr lang="en">
                <a:solidFill>
                  <a:schemeClr val="dk1"/>
                </a:solidFill>
              </a:rPr>
              <a:t>”</a:t>
            </a:r>
            <a:endParaRPr sz="2000"/>
          </a:p>
        </p:txBody>
      </p:sp>
      <p:sp>
        <p:nvSpPr>
          <p:cNvPr id="4323" name="Google Shape;4323;p205"/>
          <p:cNvSpPr txBox="1"/>
          <p:nvPr/>
        </p:nvSpPr>
        <p:spPr>
          <a:xfrm>
            <a:off x="6919980" y="2802188"/>
            <a:ext cx="22701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Kinetic interactions:</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2D6 substrate (minor)</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3A4 substrate (minor)</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Significant kinetic interactions unlikely – “in a b</a:t>
            </a:r>
            <a:r>
              <a:rPr lang="en" sz="1200"/>
              <a:t>ox</a:t>
            </a:r>
            <a:r>
              <a:rPr lang="en" sz="12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324" name="Google Shape;4324;p205"/>
          <p:cNvGrpSpPr/>
          <p:nvPr/>
        </p:nvGrpSpPr>
        <p:grpSpPr>
          <a:xfrm>
            <a:off x="7077346" y="999249"/>
            <a:ext cx="1600448" cy="1622545"/>
            <a:chOff x="6297213" y="6328723"/>
            <a:chExt cx="1064977" cy="1079681"/>
          </a:xfrm>
        </p:grpSpPr>
        <p:grpSp>
          <p:nvGrpSpPr>
            <p:cNvPr id="4325" name="Google Shape;4325;p205"/>
            <p:cNvGrpSpPr/>
            <p:nvPr/>
          </p:nvGrpSpPr>
          <p:grpSpPr>
            <a:xfrm>
              <a:off x="6297213" y="6328723"/>
              <a:ext cx="1064977" cy="1079681"/>
              <a:chOff x="8946054" y="3384316"/>
              <a:chExt cx="1064977" cy="1079681"/>
            </a:xfrm>
          </p:grpSpPr>
          <p:pic>
            <p:nvPicPr>
              <p:cNvPr id="4326" name="Google Shape;4326;p205" descr="clipped result image"/>
              <p:cNvPicPr preferRelativeResize="0"/>
              <p:nvPr/>
            </p:nvPicPr>
            <p:blipFill rotWithShape="1">
              <a:blip r:embed="rId17">
                <a:alphaModFix/>
              </a:blip>
              <a:srcRect/>
              <a:stretch/>
            </p:blipFill>
            <p:spPr>
              <a:xfrm>
                <a:off x="8946439" y="3384316"/>
                <a:ext cx="1064592" cy="1078701"/>
              </a:xfrm>
              <a:prstGeom prst="rect">
                <a:avLst/>
              </a:prstGeom>
              <a:noFill/>
              <a:ln>
                <a:noFill/>
              </a:ln>
            </p:spPr>
          </p:pic>
          <p:pic>
            <p:nvPicPr>
              <p:cNvPr id="4327" name="Google Shape;4327;p205" descr="clipped result image"/>
              <p:cNvPicPr preferRelativeResize="0"/>
              <p:nvPr/>
            </p:nvPicPr>
            <p:blipFill rotWithShape="1">
              <a:blip r:embed="rId18">
                <a:alphaModFix/>
              </a:blip>
              <a:srcRect/>
              <a:stretch/>
            </p:blipFill>
            <p:spPr>
              <a:xfrm>
                <a:off x="8946054" y="3388293"/>
                <a:ext cx="1064592" cy="1075705"/>
              </a:xfrm>
              <a:prstGeom prst="rect">
                <a:avLst/>
              </a:prstGeom>
              <a:noFill/>
              <a:ln>
                <a:noFill/>
              </a:ln>
            </p:spPr>
          </p:pic>
        </p:grpSp>
        <p:grpSp>
          <p:nvGrpSpPr>
            <p:cNvPr id="4328" name="Google Shape;4328;p205"/>
            <p:cNvGrpSpPr/>
            <p:nvPr/>
          </p:nvGrpSpPr>
          <p:grpSpPr>
            <a:xfrm>
              <a:off x="6598359" y="6472107"/>
              <a:ext cx="494243" cy="837000"/>
              <a:chOff x="5817837" y="9881437"/>
              <a:chExt cx="494243" cy="837000"/>
            </a:xfrm>
          </p:grpSpPr>
          <p:pic>
            <p:nvPicPr>
              <p:cNvPr id="4329" name="Google Shape;4329;p205" descr="clipped result image"/>
              <p:cNvPicPr preferRelativeResize="0"/>
              <p:nvPr/>
            </p:nvPicPr>
            <p:blipFill rotWithShape="1">
              <a:blip r:embed="rId19">
                <a:alphaModFix/>
              </a:blip>
              <a:srcRect/>
              <a:stretch/>
            </p:blipFill>
            <p:spPr>
              <a:xfrm rot="597444" flipH="1">
                <a:off x="5861520" y="9912543"/>
                <a:ext cx="406877" cy="540695"/>
              </a:xfrm>
              <a:prstGeom prst="rect">
                <a:avLst/>
              </a:prstGeom>
              <a:noFill/>
              <a:ln>
                <a:noFill/>
              </a:ln>
              <a:effectLst>
                <a:outerShdw blurRad="57150" dist="19050" dir="5400000" algn="bl" rotWithShape="0">
                  <a:srgbClr val="000000">
                    <a:alpha val="49800"/>
                  </a:srgbClr>
                </a:outerShdw>
              </a:effectLst>
            </p:spPr>
          </p:pic>
          <p:pic>
            <p:nvPicPr>
              <p:cNvPr id="4330" name="Google Shape;4330;p205"/>
              <p:cNvPicPr preferRelativeResize="0"/>
              <p:nvPr/>
            </p:nvPicPr>
            <p:blipFill rotWithShape="1">
              <a:blip r:embed="rId20">
                <a:alphaModFix/>
              </a:blip>
              <a:srcRect/>
              <a:stretch/>
            </p:blipFill>
            <p:spPr>
              <a:xfrm>
                <a:off x="5819155" y="10362041"/>
                <a:ext cx="492925" cy="356396"/>
              </a:xfrm>
              <a:prstGeom prst="rect">
                <a:avLst/>
              </a:prstGeom>
              <a:noFill/>
              <a:ln>
                <a:noFill/>
              </a:ln>
              <a:effectLst>
                <a:outerShdw blurRad="57150" dist="19050" dir="5400000" algn="bl" rotWithShape="0">
                  <a:srgbClr val="000000">
                    <a:alpha val="49800"/>
                  </a:srgbClr>
                </a:outerShdw>
              </a:effectLst>
            </p:spPr>
          </p:pic>
        </p:grpSp>
      </p:gr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4334"/>
        <p:cNvGrpSpPr/>
        <p:nvPr/>
      </p:nvGrpSpPr>
      <p:grpSpPr>
        <a:xfrm>
          <a:off x="0" y="0"/>
          <a:ext cx="0" cy="0"/>
          <a:chOff x="0" y="0"/>
          <a:chExt cx="0" cy="0"/>
        </a:xfrm>
      </p:grpSpPr>
      <p:sp>
        <p:nvSpPr>
          <p:cNvPr id="4335" name="Google Shape;4335;p206"/>
          <p:cNvSpPr txBox="1"/>
          <p:nvPr/>
        </p:nvSpPr>
        <p:spPr>
          <a:xfrm>
            <a:off x="3124350" y="190325"/>
            <a:ext cx="33378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 the same side effects and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pharmaco</a:t>
            </a:r>
            <a:r>
              <a:rPr lang="en" u="sng">
                <a:solidFill>
                  <a:schemeClr val="dk1"/>
                </a:solidFill>
              </a:rPr>
              <a:t>dynamic</a:t>
            </a:r>
            <a:r>
              <a:rPr lang="en">
                <a:solidFill>
                  <a:schemeClr val="dk1"/>
                </a:solidFill>
              </a:rPr>
              <a:t> interactions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as donepezil &amp; rivastigmine</a:t>
            </a: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6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In addition to inhibiting acetylcholinesterase, galantamine is also a nicotinic cholinergic receptor modulator.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3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No more effective than donepezil</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3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Rarely prescribed</a:t>
            </a:r>
            <a:endParaRPr>
              <a:solidFill>
                <a:schemeClr val="dk1"/>
              </a:solidFill>
            </a:endParaRPr>
          </a:p>
          <a:p>
            <a:pPr marL="0" lvl="0" indent="0" algn="l" rtl="0">
              <a:spcBef>
                <a:spcPts val="0"/>
              </a:spcBef>
              <a:spcAft>
                <a:spcPts val="0"/>
              </a:spcAft>
              <a:buClr>
                <a:schemeClr val="dk1"/>
              </a:buClr>
              <a:buSzPts val="1100"/>
              <a:buFont typeface="Arial"/>
              <a:buNone/>
            </a:pPr>
            <a:endParaRPr sz="3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 It is important to maintain adequate hydration during treatment because galantamine is excreted 95% renally and may cause diarrhea.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336" name="Google Shape;4336;p206"/>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4337" name="Google Shape;4337;p206"/>
          <p:cNvGrpSpPr/>
          <p:nvPr/>
        </p:nvGrpSpPr>
        <p:grpSpPr>
          <a:xfrm>
            <a:off x="3455187" y="999254"/>
            <a:ext cx="2175009" cy="432641"/>
            <a:chOff x="4892286" y="977880"/>
            <a:chExt cx="5554159" cy="1104803"/>
          </a:xfrm>
        </p:grpSpPr>
        <p:grpSp>
          <p:nvGrpSpPr>
            <p:cNvPr id="4338" name="Google Shape;4338;p206"/>
            <p:cNvGrpSpPr/>
            <p:nvPr/>
          </p:nvGrpSpPr>
          <p:grpSpPr>
            <a:xfrm>
              <a:off x="4892286" y="1152953"/>
              <a:ext cx="5554159" cy="929730"/>
              <a:chOff x="4445344" y="1292236"/>
              <a:chExt cx="5554159" cy="929730"/>
            </a:xfrm>
          </p:grpSpPr>
          <p:pic>
            <p:nvPicPr>
              <p:cNvPr id="4339" name="Google Shape;4339;p206" descr="A cup of coffee&#10;&#10;Description automatically generated"/>
              <p:cNvPicPr preferRelativeResize="0"/>
              <p:nvPr/>
            </p:nvPicPr>
            <p:blipFill rotWithShape="1">
              <a:blip r:embed="rId3">
                <a:alphaModFix/>
              </a:blip>
              <a:srcRect r="39693"/>
              <a:stretch/>
            </p:blipFill>
            <p:spPr>
              <a:xfrm>
                <a:off x="4445344" y="1318077"/>
                <a:ext cx="2622318" cy="903889"/>
              </a:xfrm>
              <a:prstGeom prst="rect">
                <a:avLst/>
              </a:prstGeom>
              <a:noFill/>
              <a:ln>
                <a:noFill/>
              </a:ln>
            </p:spPr>
          </p:pic>
          <p:grpSp>
            <p:nvGrpSpPr>
              <p:cNvPr id="4340" name="Google Shape;4340;p206"/>
              <p:cNvGrpSpPr/>
              <p:nvPr/>
            </p:nvGrpSpPr>
            <p:grpSpPr>
              <a:xfrm>
                <a:off x="7066087" y="1309939"/>
                <a:ext cx="2635379" cy="909730"/>
                <a:chOff x="6598810" y="1342565"/>
                <a:chExt cx="2635379" cy="909730"/>
              </a:xfrm>
            </p:grpSpPr>
            <p:pic>
              <p:nvPicPr>
                <p:cNvPr id="4341" name="Google Shape;4341;p206"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4342" name="Google Shape;4342;p206"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4343" name="Google Shape;4343;p206"/>
              <p:cNvSpPr txBox="1"/>
              <p:nvPr/>
            </p:nvSpPr>
            <p:spPr>
              <a:xfrm>
                <a:off x="4526003" y="1292236"/>
                <a:ext cx="54735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a:solidFill>
                      <a:srgbClr val="FFFFFF"/>
                    </a:solidFill>
                    <a:latin typeface="Arial"/>
                    <a:ea typeface="Arial"/>
                    <a:cs typeface="Arial"/>
                    <a:sym typeface="Arial"/>
                  </a:rPr>
                  <a:t>S</a:t>
                </a:r>
                <a:r>
                  <a:rPr lang="en" sz="1200" b="1">
                    <a:solidFill>
                      <a:srgbClr val="FFFFFF"/>
                    </a:solidFill>
                  </a:rPr>
                  <a:t>      L      U     D      G     E</a:t>
                </a:r>
                <a:endParaRPr sz="1200" b="1" i="0" u="none" strike="noStrike" cap="none">
                  <a:solidFill>
                    <a:srgbClr val="FFFFFF"/>
                  </a:solidFill>
                  <a:latin typeface="Arial"/>
                  <a:ea typeface="Arial"/>
                  <a:cs typeface="Arial"/>
                  <a:sym typeface="Arial"/>
                </a:endParaRPr>
              </a:p>
            </p:txBody>
          </p:sp>
        </p:grpSp>
        <p:grpSp>
          <p:nvGrpSpPr>
            <p:cNvPr id="4344" name="Google Shape;4344;p206"/>
            <p:cNvGrpSpPr/>
            <p:nvPr/>
          </p:nvGrpSpPr>
          <p:grpSpPr>
            <a:xfrm>
              <a:off x="5175092" y="977880"/>
              <a:ext cx="4765253" cy="377745"/>
              <a:chOff x="5175092" y="977880"/>
              <a:chExt cx="4765253" cy="377745"/>
            </a:xfrm>
          </p:grpSpPr>
          <p:pic>
            <p:nvPicPr>
              <p:cNvPr id="4345" name="Google Shape;4345;p206"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4346" name="Google Shape;4346;p206"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4347" name="Google Shape;4347;p206"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4348" name="Google Shape;4348;p206"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4349" name="Google Shape;4349;p206"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4350" name="Google Shape;4350;p206"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sp>
        <p:nvSpPr>
          <p:cNvPr id="4351" name="Google Shape;4351;p206"/>
          <p:cNvSpPr/>
          <p:nvPr/>
        </p:nvSpPr>
        <p:spPr>
          <a:xfrm>
            <a:off x="6773725" y="552900"/>
            <a:ext cx="2312100" cy="3639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352" name="Google Shape;4352;p206"/>
          <p:cNvGrpSpPr/>
          <p:nvPr/>
        </p:nvGrpSpPr>
        <p:grpSpPr>
          <a:xfrm>
            <a:off x="471353" y="1828237"/>
            <a:ext cx="2189264" cy="2769610"/>
            <a:chOff x="699475" y="5900402"/>
            <a:chExt cx="1788030" cy="2262014"/>
          </a:xfrm>
        </p:grpSpPr>
        <p:pic>
          <p:nvPicPr>
            <p:cNvPr id="4353" name="Google Shape;4353;p206" descr="clipped result image"/>
            <p:cNvPicPr preferRelativeResize="0"/>
            <p:nvPr/>
          </p:nvPicPr>
          <p:blipFill rotWithShape="1">
            <a:blip r:embed="rId11">
              <a:alphaModFix/>
            </a:blip>
            <a:srcRect t="43505" b="1757"/>
            <a:stretch/>
          </p:blipFill>
          <p:spPr>
            <a:xfrm>
              <a:off x="1135109" y="7035910"/>
              <a:ext cx="813510" cy="1126506"/>
            </a:xfrm>
            <a:prstGeom prst="rect">
              <a:avLst/>
            </a:prstGeom>
            <a:noFill/>
            <a:ln>
              <a:noFill/>
            </a:ln>
            <a:effectLst>
              <a:outerShdw blurRad="57150" dist="19050" dir="5400000" algn="bl" rotWithShape="0">
                <a:srgbClr val="000000">
                  <a:alpha val="49800"/>
                </a:srgbClr>
              </a:outerShdw>
            </a:effectLst>
          </p:spPr>
        </p:pic>
        <p:grpSp>
          <p:nvGrpSpPr>
            <p:cNvPr id="4354" name="Google Shape;4354;p206"/>
            <p:cNvGrpSpPr/>
            <p:nvPr/>
          </p:nvGrpSpPr>
          <p:grpSpPr>
            <a:xfrm>
              <a:off x="699475" y="5900402"/>
              <a:ext cx="1788030" cy="1855815"/>
              <a:chOff x="109215" y="1051175"/>
              <a:chExt cx="2529397" cy="2606116"/>
            </a:xfrm>
          </p:grpSpPr>
          <p:pic>
            <p:nvPicPr>
              <p:cNvPr id="4355" name="Google Shape;4355;p206"/>
              <p:cNvPicPr preferRelativeResize="0"/>
              <p:nvPr/>
            </p:nvPicPr>
            <p:blipFill rotWithShape="1">
              <a:blip r:embed="rId12">
                <a:alphaModFix/>
              </a:blip>
              <a:srcRect/>
              <a:stretch/>
            </p:blipFill>
            <p:spPr>
              <a:xfrm>
                <a:off x="1674552" y="1546799"/>
                <a:ext cx="257616" cy="184925"/>
              </a:xfrm>
              <a:prstGeom prst="rect">
                <a:avLst/>
              </a:prstGeom>
              <a:noFill/>
              <a:ln>
                <a:noFill/>
              </a:ln>
              <a:effectLst>
                <a:outerShdw blurRad="57150" dist="19050" dir="5400000" algn="bl" rotWithShape="0">
                  <a:srgbClr val="000000">
                    <a:alpha val="49800"/>
                  </a:srgbClr>
                </a:outerShdw>
              </a:effectLst>
            </p:spPr>
          </p:pic>
          <p:grpSp>
            <p:nvGrpSpPr>
              <p:cNvPr id="4356" name="Google Shape;4356;p206"/>
              <p:cNvGrpSpPr/>
              <p:nvPr/>
            </p:nvGrpSpPr>
            <p:grpSpPr>
              <a:xfrm>
                <a:off x="109215" y="1051175"/>
                <a:ext cx="2529397" cy="2606116"/>
                <a:chOff x="2319015" y="1051175"/>
                <a:chExt cx="2529397" cy="2606116"/>
              </a:xfrm>
            </p:grpSpPr>
            <p:grpSp>
              <p:nvGrpSpPr>
                <p:cNvPr id="4357" name="Google Shape;4357;p206"/>
                <p:cNvGrpSpPr/>
                <p:nvPr/>
              </p:nvGrpSpPr>
              <p:grpSpPr>
                <a:xfrm>
                  <a:off x="2952737" y="1419354"/>
                  <a:ext cx="1150761" cy="2237937"/>
                  <a:chOff x="2952737" y="1419354"/>
                  <a:chExt cx="1150761" cy="2237937"/>
                </a:xfrm>
              </p:grpSpPr>
              <p:pic>
                <p:nvPicPr>
                  <p:cNvPr id="4358" name="Google Shape;4358;p206" descr="clipped result image"/>
                  <p:cNvPicPr preferRelativeResize="0"/>
                  <p:nvPr/>
                </p:nvPicPr>
                <p:blipFill rotWithShape="1">
                  <a:blip r:embed="rId13">
                    <a:alphaModFix/>
                  </a:blip>
                  <a:srcRect b="56030"/>
                  <a:stretch/>
                </p:blipFill>
                <p:spPr>
                  <a:xfrm>
                    <a:off x="2952737" y="1419354"/>
                    <a:ext cx="1150761" cy="1270761"/>
                  </a:xfrm>
                  <a:prstGeom prst="rect">
                    <a:avLst/>
                  </a:prstGeom>
                  <a:noFill/>
                  <a:ln>
                    <a:noFill/>
                  </a:ln>
                  <a:effectLst>
                    <a:outerShdw blurRad="57150" dist="19050" dir="5400000" algn="bl" rotWithShape="0">
                      <a:srgbClr val="000000">
                        <a:alpha val="49800"/>
                      </a:srgbClr>
                    </a:outerShdw>
                  </a:effectLst>
                </p:spPr>
              </p:pic>
              <p:pic>
                <p:nvPicPr>
                  <p:cNvPr id="4359" name="Google Shape;4359;p206"/>
                  <p:cNvPicPr preferRelativeResize="0"/>
                  <p:nvPr/>
                </p:nvPicPr>
                <p:blipFill rotWithShape="1">
                  <a:blip r:embed="rId12">
                    <a:alphaModFix/>
                  </a:blip>
                  <a:srcRect/>
                  <a:stretch/>
                </p:blipFill>
                <p:spPr>
                  <a:xfrm>
                    <a:off x="3214900" y="2602562"/>
                    <a:ext cx="501521" cy="360000"/>
                  </a:xfrm>
                  <a:prstGeom prst="rect">
                    <a:avLst/>
                  </a:prstGeom>
                  <a:noFill/>
                  <a:ln>
                    <a:noFill/>
                  </a:ln>
                  <a:effectLst>
                    <a:outerShdw blurRad="57150" dist="19050" dir="5400000" algn="bl" rotWithShape="0">
                      <a:srgbClr val="000000">
                        <a:alpha val="49800"/>
                      </a:srgbClr>
                    </a:outerShdw>
                  </a:effectLst>
                </p:spPr>
              </p:pic>
              <p:pic>
                <p:nvPicPr>
                  <p:cNvPr id="4360" name="Google Shape;4360;p206" descr="clipped result image"/>
                  <p:cNvPicPr preferRelativeResize="0"/>
                  <p:nvPr/>
                </p:nvPicPr>
                <p:blipFill rotWithShape="1">
                  <a:blip r:embed="rId14">
                    <a:alphaModFix/>
                  </a:blip>
                  <a:srcRect/>
                  <a:stretch/>
                </p:blipFill>
                <p:spPr>
                  <a:xfrm>
                    <a:off x="3214900" y="2998492"/>
                    <a:ext cx="474038" cy="658799"/>
                  </a:xfrm>
                  <a:prstGeom prst="rect">
                    <a:avLst/>
                  </a:prstGeom>
                  <a:noFill/>
                  <a:ln>
                    <a:noFill/>
                  </a:ln>
                  <a:effectLst>
                    <a:outerShdw blurRad="57150" dist="19050" dir="5400000" algn="bl" rotWithShape="0">
                      <a:srgbClr val="000000">
                        <a:alpha val="49800"/>
                      </a:srgbClr>
                    </a:outerShdw>
                  </a:effectLst>
                </p:spPr>
              </p:pic>
            </p:grpSp>
            <p:pic>
              <p:nvPicPr>
                <p:cNvPr id="4361" name="Google Shape;4361;p206" descr="clipped result image"/>
                <p:cNvPicPr preferRelativeResize="0"/>
                <p:nvPr/>
              </p:nvPicPr>
              <p:blipFill rotWithShape="1">
                <a:blip r:embed="rId15">
                  <a:alphaModFix/>
                </a:blip>
                <a:srcRect/>
                <a:stretch/>
              </p:blipFill>
              <p:spPr>
                <a:xfrm flipH="1">
                  <a:off x="3857625" y="1266950"/>
                  <a:ext cx="311075" cy="360000"/>
                </a:xfrm>
                <a:prstGeom prst="rect">
                  <a:avLst/>
                </a:prstGeom>
                <a:noFill/>
                <a:ln>
                  <a:noFill/>
                </a:ln>
                <a:effectLst>
                  <a:outerShdw blurRad="57150" dist="19050" dir="5400000" algn="bl" rotWithShape="0">
                    <a:srgbClr val="000000">
                      <a:alpha val="49800"/>
                    </a:srgbClr>
                  </a:outerShdw>
                </a:effectLst>
              </p:spPr>
            </p:pic>
            <p:grpSp>
              <p:nvGrpSpPr>
                <p:cNvPr id="4362" name="Google Shape;4362;p206"/>
                <p:cNvGrpSpPr/>
                <p:nvPr/>
              </p:nvGrpSpPr>
              <p:grpSpPr>
                <a:xfrm>
                  <a:off x="4168688" y="1570268"/>
                  <a:ext cx="679724" cy="988635"/>
                  <a:chOff x="4168688" y="1570268"/>
                  <a:chExt cx="679724" cy="988635"/>
                </a:xfrm>
              </p:grpSpPr>
              <p:pic>
                <p:nvPicPr>
                  <p:cNvPr id="4363" name="Google Shape;4363;p206" descr="clipped result image"/>
                  <p:cNvPicPr preferRelativeResize="0"/>
                  <p:nvPr/>
                </p:nvPicPr>
                <p:blipFill rotWithShape="1">
                  <a:blip r:embed="rId15">
                    <a:alphaModFix/>
                  </a:blip>
                  <a:srcRect/>
                  <a:stretch/>
                </p:blipFill>
                <p:spPr>
                  <a:xfrm rot="-534121">
                    <a:off x="4223475" y="1609850"/>
                    <a:ext cx="570150" cy="752475"/>
                  </a:xfrm>
                  <a:prstGeom prst="rect">
                    <a:avLst/>
                  </a:prstGeom>
                  <a:noFill/>
                  <a:ln>
                    <a:noFill/>
                  </a:ln>
                  <a:effectLst>
                    <a:outerShdw blurRad="57150" dist="19050" dir="5400000" algn="bl" rotWithShape="0">
                      <a:srgbClr val="000000">
                        <a:alpha val="49800"/>
                      </a:srgbClr>
                    </a:outerShdw>
                  </a:effectLst>
                </p:spPr>
              </p:pic>
              <p:pic>
                <p:nvPicPr>
                  <p:cNvPr id="4364" name="Google Shape;4364;p206"/>
                  <p:cNvPicPr preferRelativeResize="0"/>
                  <p:nvPr/>
                </p:nvPicPr>
                <p:blipFill rotWithShape="1">
                  <a:blip r:embed="rId12">
                    <a:alphaModFix/>
                  </a:blip>
                  <a:srcRect/>
                  <a:stretch/>
                </p:blipFill>
                <p:spPr>
                  <a:xfrm>
                    <a:off x="4313375" y="2278703"/>
                    <a:ext cx="390353" cy="280200"/>
                  </a:xfrm>
                  <a:prstGeom prst="rect">
                    <a:avLst/>
                  </a:prstGeom>
                  <a:noFill/>
                  <a:ln>
                    <a:noFill/>
                  </a:ln>
                  <a:effectLst>
                    <a:outerShdw blurRad="57150" dist="19050" dir="5400000" algn="bl" rotWithShape="0">
                      <a:srgbClr val="000000">
                        <a:alpha val="49800"/>
                      </a:srgbClr>
                    </a:outerShdw>
                  </a:effectLst>
                </p:spPr>
              </p:pic>
            </p:grpSp>
            <p:grpSp>
              <p:nvGrpSpPr>
                <p:cNvPr id="4365" name="Google Shape;4365;p206"/>
                <p:cNvGrpSpPr/>
                <p:nvPr/>
              </p:nvGrpSpPr>
              <p:grpSpPr>
                <a:xfrm>
                  <a:off x="2598223" y="1371726"/>
                  <a:ext cx="555724" cy="725896"/>
                  <a:chOff x="2598223" y="1371726"/>
                  <a:chExt cx="555724" cy="725896"/>
                </a:xfrm>
              </p:grpSpPr>
              <p:pic>
                <p:nvPicPr>
                  <p:cNvPr id="4366" name="Google Shape;4366;p206" descr="clipped result image"/>
                  <p:cNvPicPr preferRelativeResize="0"/>
                  <p:nvPr/>
                </p:nvPicPr>
                <p:blipFill rotWithShape="1">
                  <a:blip r:embed="rId15">
                    <a:alphaModFix/>
                  </a:blip>
                  <a:srcRect/>
                  <a:stretch/>
                </p:blipFill>
                <p:spPr>
                  <a:xfrm rot="593183" flipH="1">
                    <a:off x="2646779" y="1406603"/>
                    <a:ext cx="458612" cy="605272"/>
                  </a:xfrm>
                  <a:prstGeom prst="rect">
                    <a:avLst/>
                  </a:prstGeom>
                  <a:noFill/>
                  <a:ln>
                    <a:noFill/>
                  </a:ln>
                  <a:effectLst>
                    <a:outerShdw blurRad="57150" dist="19050" dir="5400000" algn="bl" rotWithShape="0">
                      <a:srgbClr val="000000">
                        <a:alpha val="49800"/>
                      </a:srgbClr>
                    </a:outerShdw>
                  </a:effectLst>
                </p:spPr>
              </p:pic>
              <p:pic>
                <p:nvPicPr>
                  <p:cNvPr id="4367" name="Google Shape;4367;p206"/>
                  <p:cNvPicPr preferRelativeResize="0"/>
                  <p:nvPr/>
                </p:nvPicPr>
                <p:blipFill rotWithShape="1">
                  <a:blip r:embed="rId12">
                    <a:alphaModFix/>
                  </a:blip>
                  <a:srcRect/>
                  <a:stretch/>
                </p:blipFill>
                <p:spPr>
                  <a:xfrm>
                    <a:off x="2728548" y="1874328"/>
                    <a:ext cx="311075" cy="223295"/>
                  </a:xfrm>
                  <a:prstGeom prst="rect">
                    <a:avLst/>
                  </a:prstGeom>
                  <a:noFill/>
                  <a:ln>
                    <a:noFill/>
                  </a:ln>
                  <a:effectLst>
                    <a:outerShdw blurRad="57150" dist="19050" dir="5400000" algn="bl" rotWithShape="0">
                      <a:srgbClr val="000000">
                        <a:alpha val="49800"/>
                      </a:srgbClr>
                    </a:outerShdw>
                  </a:effectLst>
                </p:spPr>
              </p:pic>
            </p:grpSp>
            <p:grpSp>
              <p:nvGrpSpPr>
                <p:cNvPr id="4368" name="Google Shape;4368;p206"/>
                <p:cNvGrpSpPr/>
                <p:nvPr/>
              </p:nvGrpSpPr>
              <p:grpSpPr>
                <a:xfrm>
                  <a:off x="2319015" y="1371725"/>
                  <a:ext cx="279207" cy="464937"/>
                  <a:chOff x="2319015" y="1371725"/>
                  <a:chExt cx="279207" cy="464937"/>
                </a:xfrm>
              </p:grpSpPr>
              <p:pic>
                <p:nvPicPr>
                  <p:cNvPr id="4369" name="Google Shape;4369;p206" descr="clipped result image"/>
                  <p:cNvPicPr preferRelativeResize="0"/>
                  <p:nvPr/>
                </p:nvPicPr>
                <p:blipFill rotWithShape="1">
                  <a:blip r:embed="rId15">
                    <a:alphaModFix/>
                  </a:blip>
                  <a:srcRect/>
                  <a:stretch/>
                </p:blipFill>
                <p:spPr>
                  <a:xfrm>
                    <a:off x="2325450" y="1371725"/>
                    <a:ext cx="272772" cy="360000"/>
                  </a:xfrm>
                  <a:prstGeom prst="rect">
                    <a:avLst/>
                  </a:prstGeom>
                  <a:noFill/>
                  <a:ln>
                    <a:noFill/>
                  </a:ln>
                  <a:effectLst>
                    <a:outerShdw blurRad="57150" dist="19050" dir="5400000" algn="bl" rotWithShape="0">
                      <a:srgbClr val="000000">
                        <a:alpha val="49800"/>
                      </a:srgbClr>
                    </a:outerShdw>
                  </a:effectLst>
                </p:spPr>
              </p:pic>
              <p:pic>
                <p:nvPicPr>
                  <p:cNvPr id="4370" name="Google Shape;4370;p206"/>
                  <p:cNvPicPr preferRelativeResize="0"/>
                  <p:nvPr/>
                </p:nvPicPr>
                <p:blipFill rotWithShape="1">
                  <a:blip r:embed="rId12">
                    <a:alphaModFix/>
                  </a:blip>
                  <a:srcRect/>
                  <a:stretch/>
                </p:blipFill>
                <p:spPr>
                  <a:xfrm>
                    <a:off x="2319015" y="1651737"/>
                    <a:ext cx="257616" cy="184925"/>
                  </a:xfrm>
                  <a:prstGeom prst="rect">
                    <a:avLst/>
                  </a:prstGeom>
                  <a:noFill/>
                  <a:ln>
                    <a:noFill/>
                  </a:ln>
                  <a:effectLst>
                    <a:outerShdw blurRad="57150" dist="19050" dir="5400000" algn="bl" rotWithShape="0">
                      <a:srgbClr val="000000">
                        <a:alpha val="49800"/>
                      </a:srgbClr>
                    </a:outerShdw>
                  </a:effectLst>
                </p:spPr>
              </p:pic>
            </p:grpSp>
            <p:grpSp>
              <p:nvGrpSpPr>
                <p:cNvPr id="4371" name="Google Shape;4371;p206"/>
                <p:cNvGrpSpPr/>
                <p:nvPr/>
              </p:nvGrpSpPr>
              <p:grpSpPr>
                <a:xfrm>
                  <a:off x="2941376" y="1051175"/>
                  <a:ext cx="645789" cy="384975"/>
                  <a:chOff x="2941376" y="1051175"/>
                  <a:chExt cx="645789" cy="384975"/>
                </a:xfrm>
              </p:grpSpPr>
              <p:pic>
                <p:nvPicPr>
                  <p:cNvPr id="4372" name="Google Shape;4372;p206" descr="clipped result image"/>
                  <p:cNvPicPr preferRelativeResize="0"/>
                  <p:nvPr/>
                </p:nvPicPr>
                <p:blipFill rotWithShape="1">
                  <a:blip r:embed="rId16">
                    <a:alphaModFix/>
                  </a:blip>
                  <a:srcRect/>
                  <a:stretch/>
                </p:blipFill>
                <p:spPr>
                  <a:xfrm>
                    <a:off x="2952750" y="1051175"/>
                    <a:ext cx="634415" cy="280200"/>
                  </a:xfrm>
                  <a:prstGeom prst="rect">
                    <a:avLst/>
                  </a:prstGeom>
                  <a:noFill/>
                  <a:ln>
                    <a:noFill/>
                  </a:ln>
                  <a:effectLst>
                    <a:outerShdw blurRad="57150" dist="19050" dir="5400000" algn="bl" rotWithShape="0">
                      <a:srgbClr val="000000">
                        <a:alpha val="49800"/>
                      </a:srgbClr>
                    </a:outerShdw>
                  </a:effectLst>
                </p:spPr>
              </p:pic>
              <p:pic>
                <p:nvPicPr>
                  <p:cNvPr id="4373" name="Google Shape;4373;p206"/>
                  <p:cNvPicPr preferRelativeResize="0"/>
                  <p:nvPr/>
                </p:nvPicPr>
                <p:blipFill rotWithShape="1">
                  <a:blip r:embed="rId12">
                    <a:alphaModFix/>
                  </a:blip>
                  <a:srcRect/>
                  <a:stretch/>
                </p:blipFill>
                <p:spPr>
                  <a:xfrm>
                    <a:off x="2941376" y="1283750"/>
                    <a:ext cx="212314" cy="152400"/>
                  </a:xfrm>
                  <a:prstGeom prst="rect">
                    <a:avLst/>
                  </a:prstGeom>
                  <a:noFill/>
                  <a:ln>
                    <a:noFill/>
                  </a:ln>
                  <a:effectLst>
                    <a:outerShdw blurRad="57150" dist="19050" dir="5400000" algn="bl" rotWithShape="0">
                      <a:srgbClr val="000000">
                        <a:alpha val="49800"/>
                      </a:srgbClr>
                    </a:outerShdw>
                  </a:effectLst>
                </p:spPr>
              </p:pic>
              <p:pic>
                <p:nvPicPr>
                  <p:cNvPr id="4374" name="Google Shape;4374;p206"/>
                  <p:cNvPicPr preferRelativeResize="0"/>
                  <p:nvPr/>
                </p:nvPicPr>
                <p:blipFill rotWithShape="1">
                  <a:blip r:embed="rId12">
                    <a:alphaModFix/>
                  </a:blip>
                  <a:srcRect/>
                  <a:stretch/>
                </p:blipFill>
                <p:spPr>
                  <a:xfrm>
                    <a:off x="3374851" y="1276475"/>
                    <a:ext cx="212314" cy="152400"/>
                  </a:xfrm>
                  <a:prstGeom prst="rect">
                    <a:avLst/>
                  </a:prstGeom>
                  <a:noFill/>
                  <a:ln>
                    <a:noFill/>
                  </a:ln>
                  <a:effectLst>
                    <a:outerShdw blurRad="57150" dist="19050" dir="5400000" algn="bl" rotWithShape="0">
                      <a:srgbClr val="000000">
                        <a:alpha val="49800"/>
                      </a:srgbClr>
                    </a:outerShdw>
                  </a:effectLst>
                </p:spPr>
              </p:pic>
            </p:grpSp>
          </p:grpSp>
        </p:grpSp>
      </p:grpSp>
      <p:sp>
        <p:nvSpPr>
          <p:cNvPr id="4375" name="Google Shape;4375;p206"/>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Ga</a:t>
            </a:r>
            <a:r>
              <a:rPr lang="en" sz="1800" b="1" u="sng">
                <a:solidFill>
                  <a:schemeClr val="dk1"/>
                </a:solidFill>
              </a:rPr>
              <a:t>lant</a:t>
            </a:r>
            <a:r>
              <a:rPr lang="en" sz="1800" b="1">
                <a:solidFill>
                  <a:schemeClr val="dk1"/>
                </a:solidFill>
              </a:rPr>
              <a:t>amine </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800" b="1">
                <a:solidFill>
                  <a:schemeClr val="dk1"/>
                </a:solidFill>
              </a:rPr>
              <a:t>(RAZADYNE)</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“Go </a:t>
            </a:r>
            <a:r>
              <a:rPr lang="en" u="sng">
                <a:solidFill>
                  <a:schemeClr val="dk1"/>
                </a:solidFill>
              </a:rPr>
              <a:t>lant</a:t>
            </a:r>
            <a:r>
              <a:rPr lang="en" sz="1200">
                <a:solidFill>
                  <a:schemeClr val="dk1"/>
                </a:solidFill>
              </a:rPr>
              <a:t>ern! </a:t>
            </a:r>
            <a:r>
              <a:rPr lang="en">
                <a:solidFill>
                  <a:schemeClr val="dk1"/>
                </a:solidFill>
              </a:rPr>
              <a:t>Raise a dyin’ </a:t>
            </a:r>
            <a:r>
              <a:rPr lang="en" sz="1000">
                <a:solidFill>
                  <a:schemeClr val="dk1"/>
                </a:solidFill>
              </a:rPr>
              <a:t>(brain)</a:t>
            </a:r>
            <a:r>
              <a:rPr lang="en">
                <a:solidFill>
                  <a:schemeClr val="dk1"/>
                </a:solidFill>
              </a:rPr>
              <a:t>”</a:t>
            </a:r>
            <a:endParaRPr sz="2000"/>
          </a:p>
        </p:txBody>
      </p:sp>
      <p:sp>
        <p:nvSpPr>
          <p:cNvPr id="4376" name="Google Shape;4376;p206"/>
          <p:cNvSpPr txBox="1"/>
          <p:nvPr/>
        </p:nvSpPr>
        <p:spPr>
          <a:xfrm>
            <a:off x="6919980" y="2802188"/>
            <a:ext cx="22701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Kinetic interactions:</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2D6 substrate (minor)</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3A4 substrate (minor)</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Significant kinetic interactions unlikely – “in a b</a:t>
            </a:r>
            <a:r>
              <a:rPr lang="en" sz="1200"/>
              <a:t>ox</a:t>
            </a:r>
            <a:r>
              <a:rPr lang="en" sz="12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377" name="Google Shape;4377;p206"/>
          <p:cNvGrpSpPr/>
          <p:nvPr/>
        </p:nvGrpSpPr>
        <p:grpSpPr>
          <a:xfrm>
            <a:off x="7077346" y="999249"/>
            <a:ext cx="1600448" cy="1622545"/>
            <a:chOff x="6297213" y="6328723"/>
            <a:chExt cx="1064977" cy="1079681"/>
          </a:xfrm>
        </p:grpSpPr>
        <p:grpSp>
          <p:nvGrpSpPr>
            <p:cNvPr id="4378" name="Google Shape;4378;p206"/>
            <p:cNvGrpSpPr/>
            <p:nvPr/>
          </p:nvGrpSpPr>
          <p:grpSpPr>
            <a:xfrm>
              <a:off x="6297213" y="6328723"/>
              <a:ext cx="1064977" cy="1079681"/>
              <a:chOff x="8946054" y="3384316"/>
              <a:chExt cx="1064977" cy="1079681"/>
            </a:xfrm>
          </p:grpSpPr>
          <p:pic>
            <p:nvPicPr>
              <p:cNvPr id="4379" name="Google Shape;4379;p206" descr="clipped result image"/>
              <p:cNvPicPr preferRelativeResize="0"/>
              <p:nvPr/>
            </p:nvPicPr>
            <p:blipFill rotWithShape="1">
              <a:blip r:embed="rId17">
                <a:alphaModFix/>
              </a:blip>
              <a:srcRect/>
              <a:stretch/>
            </p:blipFill>
            <p:spPr>
              <a:xfrm>
                <a:off x="8946439" y="3384316"/>
                <a:ext cx="1064592" cy="1078701"/>
              </a:xfrm>
              <a:prstGeom prst="rect">
                <a:avLst/>
              </a:prstGeom>
              <a:noFill/>
              <a:ln>
                <a:noFill/>
              </a:ln>
            </p:spPr>
          </p:pic>
          <p:pic>
            <p:nvPicPr>
              <p:cNvPr id="4380" name="Google Shape;4380;p206" descr="clipped result image"/>
              <p:cNvPicPr preferRelativeResize="0"/>
              <p:nvPr/>
            </p:nvPicPr>
            <p:blipFill rotWithShape="1">
              <a:blip r:embed="rId18">
                <a:alphaModFix/>
              </a:blip>
              <a:srcRect/>
              <a:stretch/>
            </p:blipFill>
            <p:spPr>
              <a:xfrm>
                <a:off x="8946054" y="3388293"/>
                <a:ext cx="1064592" cy="1075705"/>
              </a:xfrm>
              <a:prstGeom prst="rect">
                <a:avLst/>
              </a:prstGeom>
              <a:noFill/>
              <a:ln>
                <a:noFill/>
              </a:ln>
            </p:spPr>
          </p:pic>
        </p:grpSp>
        <p:grpSp>
          <p:nvGrpSpPr>
            <p:cNvPr id="4381" name="Google Shape;4381;p206"/>
            <p:cNvGrpSpPr/>
            <p:nvPr/>
          </p:nvGrpSpPr>
          <p:grpSpPr>
            <a:xfrm>
              <a:off x="6598359" y="6472107"/>
              <a:ext cx="494243" cy="837000"/>
              <a:chOff x="5817837" y="9881437"/>
              <a:chExt cx="494243" cy="837000"/>
            </a:xfrm>
          </p:grpSpPr>
          <p:pic>
            <p:nvPicPr>
              <p:cNvPr id="4382" name="Google Shape;4382;p206" descr="clipped result image"/>
              <p:cNvPicPr preferRelativeResize="0"/>
              <p:nvPr/>
            </p:nvPicPr>
            <p:blipFill rotWithShape="1">
              <a:blip r:embed="rId19">
                <a:alphaModFix/>
              </a:blip>
              <a:srcRect/>
              <a:stretch/>
            </p:blipFill>
            <p:spPr>
              <a:xfrm rot="597444" flipH="1">
                <a:off x="5861520" y="9912543"/>
                <a:ext cx="406877" cy="540695"/>
              </a:xfrm>
              <a:prstGeom prst="rect">
                <a:avLst/>
              </a:prstGeom>
              <a:noFill/>
              <a:ln>
                <a:noFill/>
              </a:ln>
              <a:effectLst>
                <a:outerShdw blurRad="57150" dist="19050" dir="5400000" algn="bl" rotWithShape="0">
                  <a:srgbClr val="000000">
                    <a:alpha val="49800"/>
                  </a:srgbClr>
                </a:outerShdw>
              </a:effectLst>
            </p:spPr>
          </p:pic>
          <p:pic>
            <p:nvPicPr>
              <p:cNvPr id="4383" name="Google Shape;4383;p206"/>
              <p:cNvPicPr preferRelativeResize="0"/>
              <p:nvPr/>
            </p:nvPicPr>
            <p:blipFill rotWithShape="1">
              <a:blip r:embed="rId20">
                <a:alphaModFix/>
              </a:blip>
              <a:srcRect/>
              <a:stretch/>
            </p:blipFill>
            <p:spPr>
              <a:xfrm>
                <a:off x="5819155" y="10362041"/>
                <a:ext cx="492925" cy="356396"/>
              </a:xfrm>
              <a:prstGeom prst="rect">
                <a:avLst/>
              </a:prstGeom>
              <a:noFill/>
              <a:ln>
                <a:noFill/>
              </a:ln>
              <a:effectLst>
                <a:outerShdw blurRad="57150" dist="19050" dir="5400000" algn="bl" rotWithShape="0">
                  <a:srgbClr val="000000">
                    <a:alpha val="49800"/>
                  </a:srgbClr>
                </a:outerShdw>
              </a:effectLst>
            </p:spPr>
          </p:pic>
        </p:grpSp>
      </p:gr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4387"/>
        <p:cNvGrpSpPr/>
        <p:nvPr/>
      </p:nvGrpSpPr>
      <p:grpSpPr>
        <a:xfrm>
          <a:off x="0" y="0"/>
          <a:ext cx="0" cy="0"/>
          <a:chOff x="0" y="0"/>
          <a:chExt cx="0" cy="0"/>
        </a:xfrm>
      </p:grpSpPr>
      <p:grpSp>
        <p:nvGrpSpPr>
          <p:cNvPr id="4388" name="Google Shape;4388;p207"/>
          <p:cNvGrpSpPr/>
          <p:nvPr/>
        </p:nvGrpSpPr>
        <p:grpSpPr>
          <a:xfrm>
            <a:off x="266775" y="393475"/>
            <a:ext cx="2383600" cy="3636900"/>
            <a:chOff x="266775" y="393475"/>
            <a:chExt cx="2383600" cy="3636900"/>
          </a:xfrm>
        </p:grpSpPr>
        <p:pic>
          <p:nvPicPr>
            <p:cNvPr id="4389" name="Google Shape;4389;p207"/>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4390" name="Google Shape;4390;p207"/>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4391" name="Google Shape;4391;p207"/>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4392" name="Google Shape;4392;p207"/>
          <p:cNvSpPr txBox="1"/>
          <p:nvPr/>
        </p:nvSpPr>
        <p:spPr>
          <a:xfrm>
            <a:off x="3162875" y="310625"/>
            <a:ext cx="5496600" cy="209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Interventions once a diagnosis has been made</a:t>
            </a:r>
            <a:endParaRPr sz="1800" b="1"/>
          </a:p>
          <a:p>
            <a:pPr marL="0" lvl="0" indent="0" algn="l" rtl="0">
              <a:spcBef>
                <a:spcPts val="0"/>
              </a:spcBef>
              <a:spcAft>
                <a:spcPts val="0"/>
              </a:spcAft>
              <a:buNone/>
            </a:pPr>
            <a:endParaRPr sz="600" b="1"/>
          </a:p>
          <a:p>
            <a:pPr marL="0" lvl="0" indent="0" algn="l" rtl="0">
              <a:spcBef>
                <a:spcPts val="0"/>
              </a:spcBef>
              <a:spcAft>
                <a:spcPts val="0"/>
              </a:spcAft>
              <a:buNone/>
            </a:pPr>
            <a:r>
              <a:rPr lang="en" sz="1600">
                <a:solidFill>
                  <a:schemeClr val="dk1"/>
                </a:solidFill>
              </a:rPr>
              <a:t>Cholinesterase inhibitors </a:t>
            </a:r>
            <a:endParaRPr sz="1600">
              <a:solidFill>
                <a:schemeClr val="dk1"/>
              </a:solidFill>
            </a:endParaRPr>
          </a:p>
          <a:p>
            <a:pPr marL="0" lvl="0" indent="0" algn="l" rtl="0">
              <a:spcBef>
                <a:spcPts val="0"/>
              </a:spcBef>
              <a:spcAft>
                <a:spcPts val="0"/>
              </a:spcAft>
              <a:buNone/>
            </a:pPr>
            <a:endParaRPr sz="4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have a </a:t>
            </a:r>
            <a:r>
              <a:rPr lang="en" sz="1600" u="sng">
                <a:solidFill>
                  <a:schemeClr val="dk1"/>
                </a:solidFill>
              </a:rPr>
              <a:t>useful, modest role</a:t>
            </a:r>
            <a:r>
              <a:rPr lang="en" sz="1600">
                <a:solidFill>
                  <a:schemeClr val="dk1"/>
                </a:solidFill>
              </a:rPr>
              <a:t> in improving cognition and activities of daily living in patients with </a:t>
            </a:r>
            <a:r>
              <a:rPr lang="en" sz="1600" b="1">
                <a:solidFill>
                  <a:schemeClr val="dk1"/>
                </a:solidFill>
              </a:rPr>
              <a:t>mild-to-moderate</a:t>
            </a:r>
            <a:r>
              <a:rPr lang="en" sz="1600">
                <a:solidFill>
                  <a:schemeClr val="dk1"/>
                </a:solidFill>
              </a:rPr>
              <a:t> Alzheimer’s disease and</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4396"/>
        <p:cNvGrpSpPr/>
        <p:nvPr/>
      </p:nvGrpSpPr>
      <p:grpSpPr>
        <a:xfrm>
          <a:off x="0" y="0"/>
          <a:ext cx="0" cy="0"/>
          <a:chOff x="0" y="0"/>
          <a:chExt cx="0" cy="0"/>
        </a:xfrm>
      </p:grpSpPr>
      <p:grpSp>
        <p:nvGrpSpPr>
          <p:cNvPr id="4397" name="Google Shape;4397;p208"/>
          <p:cNvGrpSpPr/>
          <p:nvPr/>
        </p:nvGrpSpPr>
        <p:grpSpPr>
          <a:xfrm>
            <a:off x="266775" y="393475"/>
            <a:ext cx="2383600" cy="3636900"/>
            <a:chOff x="266775" y="393475"/>
            <a:chExt cx="2383600" cy="3636900"/>
          </a:xfrm>
        </p:grpSpPr>
        <p:pic>
          <p:nvPicPr>
            <p:cNvPr id="4398" name="Google Shape;4398;p208"/>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4399" name="Google Shape;4399;p208"/>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4400" name="Google Shape;4400;p208"/>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4401" name="Google Shape;4401;p208"/>
          <p:cNvSpPr txBox="1"/>
          <p:nvPr/>
        </p:nvSpPr>
        <p:spPr>
          <a:xfrm>
            <a:off x="3162875" y="310625"/>
            <a:ext cx="5496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Interventions once a diagnosis has been made</a:t>
            </a:r>
            <a:endParaRPr sz="1800" b="1"/>
          </a:p>
          <a:p>
            <a:pPr marL="0" lvl="0" indent="0" algn="l" rtl="0">
              <a:spcBef>
                <a:spcPts val="0"/>
              </a:spcBef>
              <a:spcAft>
                <a:spcPts val="0"/>
              </a:spcAft>
              <a:buNone/>
            </a:pPr>
            <a:endParaRPr sz="600" b="1"/>
          </a:p>
          <a:p>
            <a:pPr marL="0" lvl="0" indent="0" algn="l" rtl="0">
              <a:spcBef>
                <a:spcPts val="0"/>
              </a:spcBef>
              <a:spcAft>
                <a:spcPts val="0"/>
              </a:spcAft>
              <a:buNone/>
            </a:pPr>
            <a:r>
              <a:rPr lang="en" sz="1600">
                <a:solidFill>
                  <a:schemeClr val="dk1"/>
                </a:solidFill>
              </a:rPr>
              <a:t>Cholinesterase inhibitors </a:t>
            </a:r>
            <a:endParaRPr sz="1600">
              <a:solidFill>
                <a:schemeClr val="dk1"/>
              </a:solidFill>
            </a:endParaRPr>
          </a:p>
          <a:p>
            <a:pPr marL="0" lvl="0" indent="0" algn="l" rtl="0">
              <a:spcBef>
                <a:spcPts val="0"/>
              </a:spcBef>
              <a:spcAft>
                <a:spcPts val="0"/>
              </a:spcAft>
              <a:buNone/>
            </a:pPr>
            <a:endParaRPr sz="4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have a </a:t>
            </a:r>
            <a:r>
              <a:rPr lang="en" sz="1600" u="sng">
                <a:solidFill>
                  <a:schemeClr val="dk1"/>
                </a:solidFill>
              </a:rPr>
              <a:t>useful, modest role</a:t>
            </a:r>
            <a:r>
              <a:rPr lang="en" sz="1600">
                <a:solidFill>
                  <a:schemeClr val="dk1"/>
                </a:solidFill>
              </a:rPr>
              <a:t> in improving cognition and activities of daily living in patients with </a:t>
            </a:r>
            <a:r>
              <a:rPr lang="en" sz="1600" b="1">
                <a:solidFill>
                  <a:schemeClr val="dk1"/>
                </a:solidFill>
              </a:rPr>
              <a:t>mild-to-moderate</a:t>
            </a:r>
            <a:r>
              <a:rPr lang="en" sz="1600">
                <a:solidFill>
                  <a:schemeClr val="dk1"/>
                </a:solidFill>
              </a:rPr>
              <a:t> Alzheimer’s disease and</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Memantine can be prescribed in combination or each drug used separately for </a:t>
            </a:r>
            <a:r>
              <a:rPr lang="en" sz="1600" b="1">
                <a:solidFill>
                  <a:schemeClr val="dk1"/>
                </a:solidFill>
              </a:rPr>
              <a:t>moderate and severe </a:t>
            </a:r>
            <a:r>
              <a:rPr lang="en" sz="1600">
                <a:solidFill>
                  <a:schemeClr val="dk1"/>
                </a:solidFill>
              </a:rPr>
              <a:t>Alzheimer’s disease.</a:t>
            </a:r>
            <a:endParaRPr sz="1600">
              <a:solidFill>
                <a:schemeClr val="dk1"/>
              </a:solidFill>
            </a:endParaRPr>
          </a:p>
          <a:p>
            <a:pPr marL="0" lvl="0" indent="0" algn="l" rtl="0">
              <a:spcBef>
                <a:spcPts val="0"/>
              </a:spcBef>
              <a:spcAft>
                <a:spcPts val="0"/>
              </a:spcAft>
              <a:buNone/>
            </a:pPr>
            <a:endParaRPr sz="160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4405"/>
        <p:cNvGrpSpPr/>
        <p:nvPr/>
      </p:nvGrpSpPr>
      <p:grpSpPr>
        <a:xfrm>
          <a:off x="0" y="0"/>
          <a:ext cx="0" cy="0"/>
          <a:chOff x="0" y="0"/>
          <a:chExt cx="0" cy="0"/>
        </a:xfrm>
      </p:grpSpPr>
      <p:grpSp>
        <p:nvGrpSpPr>
          <p:cNvPr id="4406" name="Google Shape;4406;p209"/>
          <p:cNvGrpSpPr/>
          <p:nvPr/>
        </p:nvGrpSpPr>
        <p:grpSpPr>
          <a:xfrm>
            <a:off x="266775" y="393475"/>
            <a:ext cx="2383600" cy="3636900"/>
            <a:chOff x="266775" y="393475"/>
            <a:chExt cx="2383600" cy="3636900"/>
          </a:xfrm>
        </p:grpSpPr>
        <p:pic>
          <p:nvPicPr>
            <p:cNvPr id="4407" name="Google Shape;4407;p209"/>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4408" name="Google Shape;4408;p209"/>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4409" name="Google Shape;4409;p209"/>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4410" name="Google Shape;4410;p209"/>
          <p:cNvSpPr txBox="1"/>
          <p:nvPr/>
        </p:nvSpPr>
        <p:spPr>
          <a:xfrm>
            <a:off x="3162875" y="310625"/>
            <a:ext cx="54966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Interventions once a diagnosis has been made</a:t>
            </a:r>
            <a:endParaRPr sz="1800" b="1"/>
          </a:p>
          <a:p>
            <a:pPr marL="0" lvl="0" indent="0" algn="l" rtl="0">
              <a:spcBef>
                <a:spcPts val="0"/>
              </a:spcBef>
              <a:spcAft>
                <a:spcPts val="0"/>
              </a:spcAft>
              <a:buNone/>
            </a:pPr>
            <a:endParaRPr sz="600" b="1"/>
          </a:p>
          <a:p>
            <a:pPr marL="0" lvl="0" indent="0" algn="l" rtl="0">
              <a:spcBef>
                <a:spcPts val="0"/>
              </a:spcBef>
              <a:spcAft>
                <a:spcPts val="0"/>
              </a:spcAft>
              <a:buNone/>
            </a:pPr>
            <a:r>
              <a:rPr lang="en" sz="1600">
                <a:solidFill>
                  <a:schemeClr val="dk1"/>
                </a:solidFill>
              </a:rPr>
              <a:t>Cholinesterase inhibitors </a:t>
            </a:r>
            <a:endParaRPr sz="1600">
              <a:solidFill>
                <a:schemeClr val="dk1"/>
              </a:solidFill>
            </a:endParaRPr>
          </a:p>
          <a:p>
            <a:pPr marL="0" lvl="0" indent="0" algn="l" rtl="0">
              <a:spcBef>
                <a:spcPts val="0"/>
              </a:spcBef>
              <a:spcAft>
                <a:spcPts val="0"/>
              </a:spcAft>
              <a:buNone/>
            </a:pPr>
            <a:endParaRPr sz="4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have a </a:t>
            </a:r>
            <a:r>
              <a:rPr lang="en" sz="1600" u="sng">
                <a:solidFill>
                  <a:schemeClr val="dk1"/>
                </a:solidFill>
              </a:rPr>
              <a:t>useful, modest role</a:t>
            </a:r>
            <a:r>
              <a:rPr lang="en" sz="1600">
                <a:solidFill>
                  <a:schemeClr val="dk1"/>
                </a:solidFill>
              </a:rPr>
              <a:t> in improving cognition and activities of daily living in patients with </a:t>
            </a:r>
            <a:r>
              <a:rPr lang="en" sz="1600" b="1">
                <a:solidFill>
                  <a:schemeClr val="dk1"/>
                </a:solidFill>
              </a:rPr>
              <a:t>mild-to-moderate</a:t>
            </a:r>
            <a:r>
              <a:rPr lang="en" sz="1600">
                <a:solidFill>
                  <a:schemeClr val="dk1"/>
                </a:solidFill>
              </a:rPr>
              <a:t> Alzheimer’s disease and</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Memantine can be prescribed in combination or each drug used separately for </a:t>
            </a:r>
            <a:r>
              <a:rPr lang="en" sz="1600" b="1">
                <a:solidFill>
                  <a:schemeClr val="dk1"/>
                </a:solidFill>
              </a:rPr>
              <a:t>moderate and severe </a:t>
            </a:r>
            <a:r>
              <a:rPr lang="en" sz="1600">
                <a:solidFill>
                  <a:schemeClr val="dk1"/>
                </a:solidFill>
              </a:rPr>
              <a:t>Alzheimer’s disease.</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r>
              <a:rPr lang="en" sz="1600">
                <a:solidFill>
                  <a:schemeClr val="dk1"/>
                </a:solidFill>
              </a:rPr>
              <a:t>These drugs are no longer remunerated in France because it is felt that they offer only a small benefit while shifting clinician’s attention from other interventions. </a:t>
            </a:r>
            <a:endParaRPr sz="160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4414"/>
        <p:cNvGrpSpPr/>
        <p:nvPr/>
      </p:nvGrpSpPr>
      <p:grpSpPr>
        <a:xfrm>
          <a:off x="0" y="0"/>
          <a:ext cx="0" cy="0"/>
          <a:chOff x="0" y="0"/>
          <a:chExt cx="0" cy="0"/>
        </a:xfrm>
      </p:grpSpPr>
      <p:sp>
        <p:nvSpPr>
          <p:cNvPr id="4415" name="Google Shape;4415;p210"/>
          <p:cNvSpPr txBox="1"/>
          <p:nvPr/>
        </p:nvSpPr>
        <p:spPr>
          <a:xfrm>
            <a:off x="7119520" y="360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#147</a:t>
            </a:r>
            <a:endParaRPr sz="1600"/>
          </a:p>
          <a:p>
            <a:pPr marL="0" marR="0" lvl="0" indent="0" algn="l" rtl="0">
              <a:lnSpc>
                <a:spcPct val="100000"/>
              </a:lnSpc>
              <a:spcBef>
                <a:spcPts val="0"/>
              </a:spcBef>
              <a:spcAft>
                <a:spcPts val="0"/>
              </a:spcAft>
              <a:buClr>
                <a:schemeClr val="dk1"/>
              </a:buClr>
              <a:buSzPts val="1100"/>
              <a:buFont typeface="Arial"/>
              <a:buNone/>
            </a:pPr>
            <a:r>
              <a:rPr lang="en" sz="1600"/>
              <a:t>2003</a:t>
            </a:r>
            <a:endParaRPr sz="1600"/>
          </a:p>
          <a:p>
            <a:pPr marL="0" marR="0" lvl="0" indent="0" algn="l" rtl="0">
              <a:lnSpc>
                <a:spcPct val="100000"/>
              </a:lnSpc>
              <a:spcBef>
                <a:spcPts val="0"/>
              </a:spcBef>
              <a:spcAft>
                <a:spcPts val="0"/>
              </a:spcAft>
              <a:buClr>
                <a:schemeClr val="dk1"/>
              </a:buClr>
              <a:buSzPts val="1100"/>
              <a:buFont typeface="Arial"/>
              <a:buNone/>
            </a:pPr>
            <a:r>
              <a:rPr lang="en" sz="1600"/>
              <a:t>IR $15–$285</a:t>
            </a:r>
            <a:endParaRPr sz="1600"/>
          </a:p>
          <a:p>
            <a:pPr marL="0" marR="0" lvl="0" indent="0" algn="l" rtl="0">
              <a:lnSpc>
                <a:spcPct val="100000"/>
              </a:lnSpc>
              <a:spcBef>
                <a:spcPts val="0"/>
              </a:spcBef>
              <a:spcAft>
                <a:spcPts val="0"/>
              </a:spcAft>
              <a:buClr>
                <a:schemeClr val="dk1"/>
              </a:buClr>
              <a:buSzPts val="1100"/>
              <a:buFont typeface="Arial"/>
              <a:buNone/>
            </a:pPr>
            <a:r>
              <a:rPr lang="en" sz="1600"/>
              <a:t>ER $70–$1275</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4416" name="Google Shape;4416;p210"/>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4417" name="Google Shape;4417;p210"/>
          <p:cNvSpPr txBox="1"/>
          <p:nvPr/>
        </p:nvSpPr>
        <p:spPr>
          <a:xfrm>
            <a:off x="357050" y="1154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418" name="Google Shape;4418;p210"/>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lnSpc>
                <a:spcPct val="115000"/>
              </a:lnSpc>
              <a:spcBef>
                <a:spcPts val="0"/>
              </a:spcBef>
              <a:spcAft>
                <a:spcPts val="0"/>
              </a:spcAft>
              <a:buClr>
                <a:schemeClr val="dk1"/>
              </a:buClr>
              <a:buSzPts val="1800"/>
              <a:buFont typeface="Arial"/>
              <a:buNone/>
            </a:pPr>
            <a:r>
              <a:rPr lang="en" sz="1200">
                <a:solidFill>
                  <a:schemeClr val="dk1"/>
                </a:solidFill>
              </a:rPr>
              <a:t> mem an tine / na MEN da</a:t>
            </a:r>
            <a:endParaRPr sz="12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r>
              <a:rPr lang="en" sz="1300">
                <a:solidFill>
                  <a:schemeClr val="dk1"/>
                </a:solidFill>
              </a:rPr>
              <a:t>re</a:t>
            </a:r>
            <a:r>
              <a:rPr lang="en" sz="1700">
                <a:solidFill>
                  <a:schemeClr val="dk1"/>
                </a:solidFill>
              </a:rPr>
              <a:t>minder”</a:t>
            </a:r>
            <a:endParaRPr sz="20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800" b="1">
              <a:solidFill>
                <a:schemeClr val="dk1"/>
              </a:solidFill>
            </a:endParaRPr>
          </a:p>
        </p:txBody>
      </p:sp>
      <p:sp>
        <p:nvSpPr>
          <p:cNvPr id="4419" name="Google Shape;4419;p210"/>
          <p:cNvSpPr txBox="1"/>
          <p:nvPr/>
        </p:nvSpPr>
        <p:spPr>
          <a:xfrm>
            <a:off x="433857" y="1198650"/>
            <a:ext cx="26571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NMDA receptor antagonist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5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Alzheimer’s dementia,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moderate–severe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4420" name="Google Shape;4420;p210"/>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4421" name="Google Shape;4421;p210"/>
          <p:cNvSpPr txBox="1"/>
          <p:nvPr/>
        </p:nvSpPr>
        <p:spPr>
          <a:xfrm>
            <a:off x="7167452" y="28293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grpSp>
        <p:nvGrpSpPr>
          <p:cNvPr id="4422" name="Google Shape;4422;p210"/>
          <p:cNvGrpSpPr/>
          <p:nvPr/>
        </p:nvGrpSpPr>
        <p:grpSpPr>
          <a:xfrm>
            <a:off x="3729038" y="327788"/>
            <a:ext cx="2666038" cy="1997225"/>
            <a:chOff x="443700" y="1522275"/>
            <a:chExt cx="2666038" cy="1997225"/>
          </a:xfrm>
        </p:grpSpPr>
        <p:pic>
          <p:nvPicPr>
            <p:cNvPr id="4423" name="Google Shape;4423;p210"/>
            <p:cNvPicPr preferRelativeResize="0"/>
            <p:nvPr/>
          </p:nvPicPr>
          <p:blipFill rotWithShape="1">
            <a:blip r:embed="rId3">
              <a:alphaModFix/>
            </a:blip>
            <a:srcRect/>
            <a:stretch/>
          </p:blipFill>
          <p:spPr>
            <a:xfrm>
              <a:off x="443700" y="1522275"/>
              <a:ext cx="2666038" cy="1997224"/>
            </a:xfrm>
            <a:prstGeom prst="rect">
              <a:avLst/>
            </a:prstGeom>
            <a:noFill/>
            <a:ln>
              <a:noFill/>
            </a:ln>
          </p:spPr>
        </p:pic>
        <p:pic>
          <p:nvPicPr>
            <p:cNvPr id="4424" name="Google Shape;4424;p210"/>
            <p:cNvPicPr preferRelativeResize="0"/>
            <p:nvPr/>
          </p:nvPicPr>
          <p:blipFill rotWithShape="1">
            <a:blip r:embed="rId4">
              <a:alphaModFix/>
            </a:blip>
            <a:srcRect t="11668"/>
            <a:stretch/>
          </p:blipFill>
          <p:spPr>
            <a:xfrm>
              <a:off x="443700" y="1755307"/>
              <a:ext cx="2666038" cy="1764192"/>
            </a:xfrm>
            <a:prstGeom prst="rect">
              <a:avLst/>
            </a:prstGeom>
            <a:noFill/>
            <a:ln>
              <a:noFill/>
            </a:ln>
          </p:spPr>
        </p:pic>
      </p:grpSp>
      <p:pic>
        <p:nvPicPr>
          <p:cNvPr id="4425" name="Google Shape;4425;p210" descr="A close up of a logo&#10;&#10;Description automatically generated"/>
          <p:cNvPicPr preferRelativeResize="0"/>
          <p:nvPr/>
        </p:nvPicPr>
        <p:blipFill rotWithShape="1">
          <a:blip r:embed="rId5">
            <a:alphaModFix/>
          </a:blip>
          <a:srcRect/>
          <a:stretch/>
        </p:blipFill>
        <p:spPr>
          <a:xfrm>
            <a:off x="1057275" y="2734650"/>
            <a:ext cx="1232899" cy="2182251"/>
          </a:xfrm>
          <a:prstGeom prst="rect">
            <a:avLst/>
          </a:prstGeom>
          <a:noFill/>
          <a:ln>
            <a:noFill/>
          </a:ln>
        </p:spPr>
      </p:pic>
      <p:sp>
        <p:nvSpPr>
          <p:cNvPr id="4426" name="Google Shape;4426;p210"/>
          <p:cNvSpPr txBox="1"/>
          <p:nvPr/>
        </p:nvSpPr>
        <p:spPr>
          <a:xfrm>
            <a:off x="3933100" y="3513425"/>
            <a:ext cx="2388900" cy="10857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800"/>
              <a:buFont typeface="Arial"/>
              <a:buNone/>
            </a:pPr>
            <a:r>
              <a:rPr lang="en" sz="1100" b="0" i="1" u="none" strike="noStrike" cap="none">
                <a:solidFill>
                  <a:srgbClr val="000000"/>
                </a:solidFill>
                <a:latin typeface="Arial"/>
                <a:ea typeface="Arial"/>
                <a:cs typeface="Arial"/>
                <a:sym typeface="Arial"/>
              </a:rPr>
              <a:t>In a 2017 Saturday Night Live skit, Amazon partnered with AARP to present the Amazon Echo Silver, the only smart speaker device designed specifically to be used by the Greatest Generation. It's super loud and responds to any name even remotely close to Alexa.</a:t>
            </a:r>
            <a:endParaRPr sz="1100" b="0" i="1"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endParaRPr sz="1100" b="0" i="1"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endParaRPr sz="1100" b="0" i="1" u="none" strike="noStrike" cap="none">
              <a:solidFill>
                <a:srgbClr val="000000"/>
              </a:solidFill>
              <a:latin typeface="Arial"/>
              <a:ea typeface="Arial"/>
              <a:cs typeface="Arial"/>
              <a:sym typeface="Arial"/>
            </a:endParaRPr>
          </a:p>
        </p:txBody>
      </p:sp>
      <p:pic>
        <p:nvPicPr>
          <p:cNvPr id="4427" name="Google Shape;4427;p210" descr="clipped result image"/>
          <p:cNvPicPr preferRelativeResize="0"/>
          <p:nvPr/>
        </p:nvPicPr>
        <p:blipFill rotWithShape="1">
          <a:blip r:embed="rId6">
            <a:alphaModFix/>
          </a:blip>
          <a:srcRect/>
          <a:stretch/>
        </p:blipFill>
        <p:spPr>
          <a:xfrm rot="-5400000">
            <a:off x="8004856" y="3939818"/>
            <a:ext cx="661708" cy="287405"/>
          </a:xfrm>
          <a:prstGeom prst="rect">
            <a:avLst/>
          </a:prstGeom>
          <a:noFill/>
          <a:ln>
            <a:noFill/>
          </a:ln>
          <a:effectLst>
            <a:outerShdw blurRad="28575" dist="9525" dir="5400000" algn="bl" rotWithShape="0">
              <a:srgbClr val="000000">
                <a:alpha val="49800"/>
              </a:srgbClr>
            </a:outerShdw>
          </a:effectLst>
        </p:spPr>
      </p:pic>
      <p:sp>
        <p:nvSpPr>
          <p:cNvPr id="4428" name="Google Shape;4428;p210"/>
          <p:cNvSpPr txBox="1"/>
          <p:nvPr/>
        </p:nvSpPr>
        <p:spPr>
          <a:xfrm>
            <a:off x="8459775" y="3694442"/>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429" name="Google Shape;4429;p210" descr="clipped result image"/>
          <p:cNvPicPr preferRelativeResize="0"/>
          <p:nvPr/>
        </p:nvPicPr>
        <p:blipFill rotWithShape="1">
          <a:blip r:embed="rId7">
            <a:alphaModFix/>
          </a:blip>
          <a:srcRect/>
          <a:stretch/>
        </p:blipFill>
        <p:spPr>
          <a:xfrm>
            <a:off x="7039708" y="3694457"/>
            <a:ext cx="249586" cy="778110"/>
          </a:xfrm>
          <a:prstGeom prst="rect">
            <a:avLst/>
          </a:prstGeom>
          <a:noFill/>
          <a:ln>
            <a:noFill/>
          </a:ln>
          <a:effectLst>
            <a:outerShdw blurRad="28575" dist="9525" dir="2700000" algn="tl" rotWithShape="0">
              <a:srgbClr val="000000">
                <a:alpha val="36000"/>
              </a:srgbClr>
            </a:outerShdw>
          </a:effectLst>
        </p:spPr>
      </p:pic>
      <p:sp>
        <p:nvSpPr>
          <p:cNvPr id="4430" name="Google Shape;4430;p210"/>
          <p:cNvSpPr txBox="1"/>
          <p:nvPr/>
        </p:nvSpPr>
        <p:spPr>
          <a:xfrm>
            <a:off x="7289305" y="3589516"/>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431" name="Google Shape;4431;p210" descr="Resultado de imagen para memantine structure"/>
          <p:cNvPicPr preferRelativeResize="0"/>
          <p:nvPr/>
        </p:nvPicPr>
        <p:blipFill rotWithShape="1">
          <a:blip r:embed="rId8">
            <a:alphaModFix/>
          </a:blip>
          <a:srcRect/>
          <a:stretch/>
        </p:blipFill>
        <p:spPr>
          <a:xfrm>
            <a:off x="7289297" y="1786048"/>
            <a:ext cx="1352895" cy="1300674"/>
          </a:xfrm>
          <a:prstGeom prst="rect">
            <a:avLst/>
          </a:prstGeom>
          <a:noFill/>
          <a:ln>
            <a:noFill/>
          </a:ln>
        </p:spPr>
      </p:pic>
      <p:grpSp>
        <p:nvGrpSpPr>
          <p:cNvPr id="4432" name="Google Shape;4432;p210"/>
          <p:cNvGrpSpPr/>
          <p:nvPr/>
        </p:nvGrpSpPr>
        <p:grpSpPr>
          <a:xfrm>
            <a:off x="3885972" y="2395660"/>
            <a:ext cx="2331612" cy="1085700"/>
            <a:chOff x="1796005" y="2909059"/>
            <a:chExt cx="2331612" cy="1085700"/>
          </a:xfrm>
        </p:grpSpPr>
        <p:sp>
          <p:nvSpPr>
            <p:cNvPr id="4433" name="Google Shape;4433;p210"/>
            <p:cNvSpPr txBox="1"/>
            <p:nvPr/>
          </p:nvSpPr>
          <p:spPr>
            <a:xfrm>
              <a:off x="2528581" y="3049725"/>
              <a:ext cx="7566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“Anita..”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“Alberta..”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“Alaina..”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“Aretha..”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“Alisha..”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800" b="0" i="0" u="none" strike="noStrike" cap="none">
                  <a:solidFill>
                    <a:srgbClr val="000000"/>
                  </a:solidFill>
                  <a:latin typeface="Arial"/>
                  <a:ea typeface="Arial"/>
                  <a:cs typeface="Arial"/>
                  <a:sym typeface="Arial"/>
                </a:rPr>
                <a:t>“Aldis..”</a:t>
              </a:r>
              <a:endParaRPr sz="800" b="0" i="0" u="none" strike="noStrike" cap="none">
                <a:solidFill>
                  <a:srgbClr val="000000"/>
                </a:solidFill>
                <a:latin typeface="Arial"/>
                <a:ea typeface="Arial"/>
                <a:cs typeface="Arial"/>
                <a:sym typeface="Arial"/>
              </a:endParaRPr>
            </a:p>
          </p:txBody>
        </p:sp>
        <p:sp>
          <p:nvSpPr>
            <p:cNvPr id="4434" name="Google Shape;4434;p210"/>
            <p:cNvSpPr txBox="1"/>
            <p:nvPr/>
          </p:nvSpPr>
          <p:spPr>
            <a:xfrm>
              <a:off x="3206318" y="3008000"/>
              <a:ext cx="921300" cy="888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“Arashel..”</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“Excedrin..”</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t>
              </a:r>
              <a:r>
                <a:rPr lang="en" sz="800"/>
                <a:t>Alopecia</a:t>
              </a:r>
              <a:r>
                <a:rPr lang="en" sz="800" b="0" i="0" u="none" strike="noStrike" cap="none">
                  <a:solidFill>
                    <a:srgbClr val="000000"/>
                  </a:solidFill>
                  <a:latin typeface="Arial"/>
                  <a:ea typeface="Arial"/>
                  <a:cs typeface="Arial"/>
                  <a:sym typeface="Arial"/>
                </a:rPr>
                <a:t>..”</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“Clarissa..”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“Alexandra..”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“Namenda…”</a:t>
              </a:r>
              <a:endParaRPr sz="800" b="0" i="0" u="none" strike="noStrike" cap="none">
                <a:solidFill>
                  <a:srgbClr val="000000"/>
                </a:solidFill>
                <a:latin typeface="Arial"/>
                <a:ea typeface="Arial"/>
                <a:cs typeface="Arial"/>
                <a:sym typeface="Arial"/>
              </a:endParaRPr>
            </a:p>
          </p:txBody>
        </p:sp>
        <p:sp>
          <p:nvSpPr>
            <p:cNvPr id="4435" name="Google Shape;4435;p210"/>
            <p:cNvSpPr txBox="1"/>
            <p:nvPr/>
          </p:nvSpPr>
          <p:spPr>
            <a:xfrm>
              <a:off x="1796005" y="2909059"/>
              <a:ext cx="819000" cy="108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t>
              </a:r>
              <a:r>
                <a:rPr lang="en" sz="800"/>
                <a:t>Alfonzo</a:t>
              </a:r>
              <a:r>
                <a:rPr lang="en" sz="800" b="0" i="0" u="none" strike="noStrike" cap="none">
                  <a:solidFill>
                    <a:srgbClr val="000000"/>
                  </a:solidFill>
                  <a:latin typeface="Arial"/>
                  <a:ea typeface="Arial"/>
                  <a:cs typeface="Arial"/>
                  <a:sym typeface="Arial"/>
                </a:rPr>
                <a:t>..”</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“Alexa..”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“Amanda..”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“Odessa..”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“Allegra..”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“Amelia..”</a:t>
              </a:r>
              <a:endParaRPr sz="800" b="0" i="0" u="none" strike="noStrike" cap="none">
                <a:solidFill>
                  <a:srgbClr val="000000"/>
                </a:solidFill>
                <a:latin typeface="Arial"/>
                <a:ea typeface="Arial"/>
                <a:cs typeface="Arial"/>
                <a:sym typeface="Arial"/>
              </a:endParaRPr>
            </a:p>
          </p:txBody>
        </p:sp>
      </p:grpSp>
      <p:sp>
        <p:nvSpPr>
          <p:cNvPr id="4436" name="Google Shape;4436;p210"/>
          <p:cNvSpPr/>
          <p:nvPr/>
        </p:nvSpPr>
        <p:spPr>
          <a:xfrm>
            <a:off x="720650" y="2341000"/>
            <a:ext cx="1476600" cy="190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t>
            </a:r>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4440"/>
        <p:cNvGrpSpPr/>
        <p:nvPr/>
      </p:nvGrpSpPr>
      <p:grpSpPr>
        <a:xfrm>
          <a:off x="0" y="0"/>
          <a:ext cx="0" cy="0"/>
          <a:chOff x="0" y="0"/>
          <a:chExt cx="0" cy="0"/>
        </a:xfrm>
      </p:grpSpPr>
      <p:sp>
        <p:nvSpPr>
          <p:cNvPr id="4441" name="Google Shape;4441;p211"/>
          <p:cNvSpPr txBox="1"/>
          <p:nvPr/>
        </p:nvSpPr>
        <p:spPr>
          <a:xfrm>
            <a:off x="7119520" y="360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#147</a:t>
            </a:r>
            <a:endParaRPr sz="1600"/>
          </a:p>
          <a:p>
            <a:pPr marL="0" marR="0" lvl="0" indent="0" algn="l" rtl="0">
              <a:lnSpc>
                <a:spcPct val="100000"/>
              </a:lnSpc>
              <a:spcBef>
                <a:spcPts val="0"/>
              </a:spcBef>
              <a:spcAft>
                <a:spcPts val="0"/>
              </a:spcAft>
              <a:buClr>
                <a:schemeClr val="dk1"/>
              </a:buClr>
              <a:buSzPts val="1100"/>
              <a:buFont typeface="Arial"/>
              <a:buNone/>
            </a:pPr>
            <a:r>
              <a:rPr lang="en" sz="1600"/>
              <a:t>2003</a:t>
            </a:r>
            <a:endParaRPr sz="1600"/>
          </a:p>
          <a:p>
            <a:pPr marL="0" marR="0" lvl="0" indent="0" algn="l" rtl="0">
              <a:lnSpc>
                <a:spcPct val="100000"/>
              </a:lnSpc>
              <a:spcBef>
                <a:spcPts val="0"/>
              </a:spcBef>
              <a:spcAft>
                <a:spcPts val="0"/>
              </a:spcAft>
              <a:buClr>
                <a:schemeClr val="dk1"/>
              </a:buClr>
              <a:buSzPts val="1100"/>
              <a:buFont typeface="Arial"/>
              <a:buNone/>
            </a:pPr>
            <a:r>
              <a:rPr lang="en" sz="1600"/>
              <a:t>IR $15–$285</a:t>
            </a:r>
            <a:endParaRPr sz="1600"/>
          </a:p>
          <a:p>
            <a:pPr marL="0" marR="0" lvl="0" indent="0" algn="l" rtl="0">
              <a:lnSpc>
                <a:spcPct val="100000"/>
              </a:lnSpc>
              <a:spcBef>
                <a:spcPts val="0"/>
              </a:spcBef>
              <a:spcAft>
                <a:spcPts val="0"/>
              </a:spcAft>
              <a:buClr>
                <a:schemeClr val="dk1"/>
              </a:buClr>
              <a:buSzPts val="1100"/>
              <a:buFont typeface="Arial"/>
              <a:buNone/>
            </a:pPr>
            <a:r>
              <a:rPr lang="en" sz="1600"/>
              <a:t>ER $70–$1275</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4442" name="Google Shape;4442;p211"/>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4443" name="Google Shape;4443;p211"/>
          <p:cNvSpPr txBox="1"/>
          <p:nvPr/>
        </p:nvSpPr>
        <p:spPr>
          <a:xfrm>
            <a:off x="357050" y="1154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444" name="Google Shape;4444;p211"/>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lnSpc>
                <a:spcPct val="115000"/>
              </a:lnSpc>
              <a:spcBef>
                <a:spcPts val="0"/>
              </a:spcBef>
              <a:spcAft>
                <a:spcPts val="0"/>
              </a:spcAft>
              <a:buClr>
                <a:schemeClr val="dk1"/>
              </a:buClr>
              <a:buSzPts val="1800"/>
              <a:buFont typeface="Arial"/>
              <a:buNone/>
            </a:pPr>
            <a:r>
              <a:rPr lang="en" sz="1200">
                <a:solidFill>
                  <a:schemeClr val="dk1"/>
                </a:solidFill>
              </a:rPr>
              <a:t> mem an tine / na MEN da</a:t>
            </a:r>
            <a:endParaRPr sz="12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r>
              <a:rPr lang="en" sz="1300">
                <a:solidFill>
                  <a:schemeClr val="dk1"/>
                </a:solidFill>
              </a:rPr>
              <a:t>re</a:t>
            </a:r>
            <a:r>
              <a:rPr lang="en" sz="1700">
                <a:solidFill>
                  <a:schemeClr val="dk1"/>
                </a:solidFill>
              </a:rPr>
              <a:t>minder”</a:t>
            </a:r>
            <a:endParaRPr sz="20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800" b="1">
              <a:solidFill>
                <a:schemeClr val="dk1"/>
              </a:solidFill>
            </a:endParaRPr>
          </a:p>
        </p:txBody>
      </p:sp>
      <p:sp>
        <p:nvSpPr>
          <p:cNvPr id="4445" name="Google Shape;4445;p211"/>
          <p:cNvSpPr txBox="1"/>
          <p:nvPr/>
        </p:nvSpPr>
        <p:spPr>
          <a:xfrm>
            <a:off x="433857" y="1198650"/>
            <a:ext cx="26571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NMDA receptor antagonist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5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Alzheimer’s dementia,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moderate–severe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4446" name="Google Shape;4446;p211"/>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4447" name="Google Shape;4447;p211"/>
          <p:cNvSpPr txBox="1"/>
          <p:nvPr/>
        </p:nvSpPr>
        <p:spPr>
          <a:xfrm>
            <a:off x="7167452" y="28293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grpSp>
        <p:nvGrpSpPr>
          <p:cNvPr id="4448" name="Google Shape;4448;p211"/>
          <p:cNvGrpSpPr/>
          <p:nvPr/>
        </p:nvGrpSpPr>
        <p:grpSpPr>
          <a:xfrm>
            <a:off x="3729038" y="327788"/>
            <a:ext cx="2666038" cy="1997225"/>
            <a:chOff x="443700" y="1522275"/>
            <a:chExt cx="2666038" cy="1997225"/>
          </a:xfrm>
        </p:grpSpPr>
        <p:pic>
          <p:nvPicPr>
            <p:cNvPr id="4449" name="Google Shape;4449;p211"/>
            <p:cNvPicPr preferRelativeResize="0"/>
            <p:nvPr/>
          </p:nvPicPr>
          <p:blipFill rotWithShape="1">
            <a:blip r:embed="rId3">
              <a:alphaModFix/>
            </a:blip>
            <a:srcRect/>
            <a:stretch/>
          </p:blipFill>
          <p:spPr>
            <a:xfrm>
              <a:off x="443700" y="1522275"/>
              <a:ext cx="2666038" cy="1997224"/>
            </a:xfrm>
            <a:prstGeom prst="rect">
              <a:avLst/>
            </a:prstGeom>
            <a:noFill/>
            <a:ln>
              <a:noFill/>
            </a:ln>
          </p:spPr>
        </p:pic>
        <p:pic>
          <p:nvPicPr>
            <p:cNvPr id="4450" name="Google Shape;4450;p211"/>
            <p:cNvPicPr preferRelativeResize="0"/>
            <p:nvPr/>
          </p:nvPicPr>
          <p:blipFill rotWithShape="1">
            <a:blip r:embed="rId4">
              <a:alphaModFix/>
            </a:blip>
            <a:srcRect t="11668"/>
            <a:stretch/>
          </p:blipFill>
          <p:spPr>
            <a:xfrm>
              <a:off x="443700" y="1755307"/>
              <a:ext cx="2666038" cy="1764192"/>
            </a:xfrm>
            <a:prstGeom prst="rect">
              <a:avLst/>
            </a:prstGeom>
            <a:noFill/>
            <a:ln>
              <a:noFill/>
            </a:ln>
          </p:spPr>
        </p:pic>
      </p:grpSp>
      <p:pic>
        <p:nvPicPr>
          <p:cNvPr id="4451" name="Google Shape;4451;p211" descr="A close up of a logo&#10;&#10;Description automatically generated"/>
          <p:cNvPicPr preferRelativeResize="0"/>
          <p:nvPr/>
        </p:nvPicPr>
        <p:blipFill rotWithShape="1">
          <a:blip r:embed="rId5">
            <a:alphaModFix/>
          </a:blip>
          <a:srcRect/>
          <a:stretch/>
        </p:blipFill>
        <p:spPr>
          <a:xfrm>
            <a:off x="1057275" y="2734650"/>
            <a:ext cx="1232899" cy="2182251"/>
          </a:xfrm>
          <a:prstGeom prst="rect">
            <a:avLst/>
          </a:prstGeom>
          <a:noFill/>
          <a:ln>
            <a:noFill/>
          </a:ln>
        </p:spPr>
      </p:pic>
      <p:sp>
        <p:nvSpPr>
          <p:cNvPr id="4452" name="Google Shape;4452;p211"/>
          <p:cNvSpPr txBox="1"/>
          <p:nvPr/>
        </p:nvSpPr>
        <p:spPr>
          <a:xfrm>
            <a:off x="3933100" y="3513425"/>
            <a:ext cx="2388900" cy="10857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800"/>
              <a:buFont typeface="Arial"/>
              <a:buNone/>
            </a:pPr>
            <a:r>
              <a:rPr lang="en" sz="1100" b="0" i="1" u="none" strike="noStrike" cap="none">
                <a:solidFill>
                  <a:srgbClr val="000000"/>
                </a:solidFill>
                <a:latin typeface="Arial"/>
                <a:ea typeface="Arial"/>
                <a:cs typeface="Arial"/>
                <a:sym typeface="Arial"/>
              </a:rPr>
              <a:t>In a 2017 Saturday Night Live skit, Amazon partnered with AARP to present the Amazon Echo Silver, the only smart speaker device designed specifically to be used by the Greatest Generation. It's super loud and responds to any name even remotely close to Alexa.</a:t>
            </a:r>
            <a:endParaRPr sz="1100" b="0" i="1"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endParaRPr sz="1100" b="0" i="1"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endParaRPr sz="1100" b="0" i="1" u="none" strike="noStrike" cap="none">
              <a:solidFill>
                <a:srgbClr val="000000"/>
              </a:solidFill>
              <a:latin typeface="Arial"/>
              <a:ea typeface="Arial"/>
              <a:cs typeface="Arial"/>
              <a:sym typeface="Arial"/>
            </a:endParaRPr>
          </a:p>
        </p:txBody>
      </p:sp>
      <p:pic>
        <p:nvPicPr>
          <p:cNvPr id="4453" name="Google Shape;4453;p211" descr="clipped result image"/>
          <p:cNvPicPr preferRelativeResize="0"/>
          <p:nvPr/>
        </p:nvPicPr>
        <p:blipFill rotWithShape="1">
          <a:blip r:embed="rId6">
            <a:alphaModFix/>
          </a:blip>
          <a:srcRect/>
          <a:stretch/>
        </p:blipFill>
        <p:spPr>
          <a:xfrm rot="-5400000">
            <a:off x="8004856" y="3939818"/>
            <a:ext cx="661708" cy="287405"/>
          </a:xfrm>
          <a:prstGeom prst="rect">
            <a:avLst/>
          </a:prstGeom>
          <a:noFill/>
          <a:ln>
            <a:noFill/>
          </a:ln>
          <a:effectLst>
            <a:outerShdw blurRad="28575" dist="9525" dir="5400000" algn="bl" rotWithShape="0">
              <a:srgbClr val="000000">
                <a:alpha val="49800"/>
              </a:srgbClr>
            </a:outerShdw>
          </a:effectLst>
        </p:spPr>
      </p:pic>
      <p:sp>
        <p:nvSpPr>
          <p:cNvPr id="4454" name="Google Shape;4454;p211"/>
          <p:cNvSpPr txBox="1"/>
          <p:nvPr/>
        </p:nvSpPr>
        <p:spPr>
          <a:xfrm>
            <a:off x="8459775" y="3694442"/>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455" name="Google Shape;4455;p211" descr="clipped result image"/>
          <p:cNvPicPr preferRelativeResize="0"/>
          <p:nvPr/>
        </p:nvPicPr>
        <p:blipFill rotWithShape="1">
          <a:blip r:embed="rId7">
            <a:alphaModFix/>
          </a:blip>
          <a:srcRect/>
          <a:stretch/>
        </p:blipFill>
        <p:spPr>
          <a:xfrm>
            <a:off x="7039708" y="3694457"/>
            <a:ext cx="249586" cy="778110"/>
          </a:xfrm>
          <a:prstGeom prst="rect">
            <a:avLst/>
          </a:prstGeom>
          <a:noFill/>
          <a:ln>
            <a:noFill/>
          </a:ln>
          <a:effectLst>
            <a:outerShdw blurRad="28575" dist="9525" dir="2700000" algn="tl" rotWithShape="0">
              <a:srgbClr val="000000">
                <a:alpha val="36000"/>
              </a:srgbClr>
            </a:outerShdw>
          </a:effectLst>
        </p:spPr>
      </p:pic>
      <p:sp>
        <p:nvSpPr>
          <p:cNvPr id="4456" name="Google Shape;4456;p211"/>
          <p:cNvSpPr txBox="1"/>
          <p:nvPr/>
        </p:nvSpPr>
        <p:spPr>
          <a:xfrm>
            <a:off x="7289305" y="3589516"/>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457" name="Google Shape;4457;p211" descr="Resultado de imagen para memantine structure"/>
          <p:cNvPicPr preferRelativeResize="0"/>
          <p:nvPr/>
        </p:nvPicPr>
        <p:blipFill rotWithShape="1">
          <a:blip r:embed="rId8">
            <a:alphaModFix/>
          </a:blip>
          <a:srcRect/>
          <a:stretch/>
        </p:blipFill>
        <p:spPr>
          <a:xfrm>
            <a:off x="7289297" y="1786048"/>
            <a:ext cx="1352895" cy="1300674"/>
          </a:xfrm>
          <a:prstGeom prst="rect">
            <a:avLst/>
          </a:prstGeom>
          <a:noFill/>
          <a:ln>
            <a:noFill/>
          </a:ln>
        </p:spPr>
      </p:pic>
      <p:grpSp>
        <p:nvGrpSpPr>
          <p:cNvPr id="4458" name="Google Shape;4458;p211"/>
          <p:cNvGrpSpPr/>
          <p:nvPr/>
        </p:nvGrpSpPr>
        <p:grpSpPr>
          <a:xfrm>
            <a:off x="3885972" y="2395660"/>
            <a:ext cx="2331612" cy="1085700"/>
            <a:chOff x="1796005" y="2909059"/>
            <a:chExt cx="2331612" cy="1085700"/>
          </a:xfrm>
        </p:grpSpPr>
        <p:sp>
          <p:nvSpPr>
            <p:cNvPr id="4459" name="Google Shape;4459;p211"/>
            <p:cNvSpPr txBox="1"/>
            <p:nvPr/>
          </p:nvSpPr>
          <p:spPr>
            <a:xfrm>
              <a:off x="2528581" y="3049725"/>
              <a:ext cx="7566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“Anita..”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“Alberta..”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“Alaina..”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“Aretha..”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“Alisha..”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800" b="0" i="0" u="none" strike="noStrike" cap="none">
                  <a:solidFill>
                    <a:srgbClr val="000000"/>
                  </a:solidFill>
                  <a:latin typeface="Arial"/>
                  <a:ea typeface="Arial"/>
                  <a:cs typeface="Arial"/>
                  <a:sym typeface="Arial"/>
                </a:rPr>
                <a:t>“Aldis..”</a:t>
              </a:r>
              <a:endParaRPr sz="800" b="0" i="0" u="none" strike="noStrike" cap="none">
                <a:solidFill>
                  <a:srgbClr val="000000"/>
                </a:solidFill>
                <a:latin typeface="Arial"/>
                <a:ea typeface="Arial"/>
                <a:cs typeface="Arial"/>
                <a:sym typeface="Arial"/>
              </a:endParaRPr>
            </a:p>
          </p:txBody>
        </p:sp>
        <p:sp>
          <p:nvSpPr>
            <p:cNvPr id="4460" name="Google Shape;4460;p211"/>
            <p:cNvSpPr txBox="1"/>
            <p:nvPr/>
          </p:nvSpPr>
          <p:spPr>
            <a:xfrm>
              <a:off x="3206318" y="3008000"/>
              <a:ext cx="921300" cy="888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“Arashel..”</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“Excedrin..”</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t>
              </a:r>
              <a:r>
                <a:rPr lang="en" sz="800"/>
                <a:t>Alopecia</a:t>
              </a:r>
              <a:r>
                <a:rPr lang="en" sz="800" b="0" i="0" u="none" strike="noStrike" cap="none">
                  <a:solidFill>
                    <a:srgbClr val="000000"/>
                  </a:solidFill>
                  <a:latin typeface="Arial"/>
                  <a:ea typeface="Arial"/>
                  <a:cs typeface="Arial"/>
                  <a:sym typeface="Arial"/>
                </a:rPr>
                <a:t>..”</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“Clarissa..”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“Alexandra..”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“Namenda…”</a:t>
              </a:r>
              <a:endParaRPr sz="800" b="0" i="0" u="none" strike="noStrike" cap="none">
                <a:solidFill>
                  <a:srgbClr val="000000"/>
                </a:solidFill>
                <a:latin typeface="Arial"/>
                <a:ea typeface="Arial"/>
                <a:cs typeface="Arial"/>
                <a:sym typeface="Arial"/>
              </a:endParaRPr>
            </a:p>
          </p:txBody>
        </p:sp>
        <p:sp>
          <p:nvSpPr>
            <p:cNvPr id="4461" name="Google Shape;4461;p211"/>
            <p:cNvSpPr txBox="1"/>
            <p:nvPr/>
          </p:nvSpPr>
          <p:spPr>
            <a:xfrm>
              <a:off x="1796005" y="2909059"/>
              <a:ext cx="819000" cy="108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t>
              </a:r>
              <a:r>
                <a:rPr lang="en" sz="800"/>
                <a:t>Alfonzo</a:t>
              </a:r>
              <a:r>
                <a:rPr lang="en" sz="800" b="0" i="0" u="none" strike="noStrike" cap="none">
                  <a:solidFill>
                    <a:srgbClr val="000000"/>
                  </a:solidFill>
                  <a:latin typeface="Arial"/>
                  <a:ea typeface="Arial"/>
                  <a:cs typeface="Arial"/>
                  <a:sym typeface="Arial"/>
                </a:rPr>
                <a:t>..”</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“Alexa..”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“Amanda..”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“Odessa..”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“Allegra..”</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“Amelia..”</a:t>
              </a:r>
              <a:endParaRPr sz="800" b="0" i="0" u="none" strike="noStrike" cap="none">
                <a:solidFill>
                  <a:srgbClr val="000000"/>
                </a:solidFill>
                <a:latin typeface="Arial"/>
                <a:ea typeface="Arial"/>
                <a:cs typeface="Arial"/>
                <a:sym typeface="Arial"/>
              </a:endParaRPr>
            </a:p>
          </p:txBody>
        </p:sp>
      </p:gr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4465"/>
        <p:cNvGrpSpPr/>
        <p:nvPr/>
      </p:nvGrpSpPr>
      <p:grpSpPr>
        <a:xfrm>
          <a:off x="0" y="0"/>
          <a:ext cx="0" cy="0"/>
          <a:chOff x="0" y="0"/>
          <a:chExt cx="0" cy="0"/>
        </a:xfrm>
      </p:grpSpPr>
      <p:sp>
        <p:nvSpPr>
          <p:cNvPr id="4466" name="Google Shape;4466;p212"/>
          <p:cNvSpPr txBox="1"/>
          <p:nvPr/>
        </p:nvSpPr>
        <p:spPr>
          <a:xfrm>
            <a:off x="7119520" y="360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#147</a:t>
            </a:r>
            <a:endParaRPr sz="1600"/>
          </a:p>
          <a:p>
            <a:pPr marL="0" marR="0" lvl="0" indent="0" algn="l" rtl="0">
              <a:lnSpc>
                <a:spcPct val="100000"/>
              </a:lnSpc>
              <a:spcBef>
                <a:spcPts val="0"/>
              </a:spcBef>
              <a:spcAft>
                <a:spcPts val="0"/>
              </a:spcAft>
              <a:buClr>
                <a:schemeClr val="dk1"/>
              </a:buClr>
              <a:buSzPts val="1100"/>
              <a:buFont typeface="Arial"/>
              <a:buNone/>
            </a:pPr>
            <a:r>
              <a:rPr lang="en" sz="1600"/>
              <a:t>2003</a:t>
            </a:r>
            <a:endParaRPr sz="1600"/>
          </a:p>
          <a:p>
            <a:pPr marL="0" marR="0" lvl="0" indent="0" algn="l" rtl="0">
              <a:lnSpc>
                <a:spcPct val="100000"/>
              </a:lnSpc>
              <a:spcBef>
                <a:spcPts val="0"/>
              </a:spcBef>
              <a:spcAft>
                <a:spcPts val="0"/>
              </a:spcAft>
              <a:buClr>
                <a:schemeClr val="dk1"/>
              </a:buClr>
              <a:buSzPts val="1100"/>
              <a:buFont typeface="Arial"/>
              <a:buNone/>
            </a:pPr>
            <a:r>
              <a:rPr lang="en" sz="1600"/>
              <a:t>IR $15–$285</a:t>
            </a:r>
            <a:endParaRPr sz="1600"/>
          </a:p>
          <a:p>
            <a:pPr marL="0" marR="0" lvl="0" indent="0" algn="l" rtl="0">
              <a:lnSpc>
                <a:spcPct val="100000"/>
              </a:lnSpc>
              <a:spcBef>
                <a:spcPts val="0"/>
              </a:spcBef>
              <a:spcAft>
                <a:spcPts val="0"/>
              </a:spcAft>
              <a:buClr>
                <a:schemeClr val="dk1"/>
              </a:buClr>
              <a:buSzPts val="1100"/>
              <a:buFont typeface="Arial"/>
              <a:buNone/>
            </a:pPr>
            <a:r>
              <a:rPr lang="en" sz="1600"/>
              <a:t>ER $70–$1275</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4467" name="Google Shape;4467;p212"/>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4468" name="Google Shape;4468;p212"/>
          <p:cNvSpPr txBox="1"/>
          <p:nvPr/>
        </p:nvSpPr>
        <p:spPr>
          <a:xfrm>
            <a:off x="357050" y="1154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469" name="Google Shape;4469;p212"/>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2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a:t>
            </a:r>
            <a:endParaRPr sz="17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Name </a:t>
            </a:r>
            <a:r>
              <a:rPr lang="en" sz="1300">
                <a:solidFill>
                  <a:schemeClr val="dk1"/>
                </a:solidFill>
              </a:rPr>
              <a:t>re</a:t>
            </a:r>
            <a:r>
              <a:rPr lang="en" sz="1700">
                <a:solidFill>
                  <a:schemeClr val="dk1"/>
                </a:solidFill>
              </a:rPr>
              <a:t>minder”</a:t>
            </a:r>
            <a:endParaRPr sz="20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800" b="1">
              <a:solidFill>
                <a:schemeClr val="dk1"/>
              </a:solidFill>
            </a:endParaRPr>
          </a:p>
        </p:txBody>
      </p:sp>
      <p:sp>
        <p:nvSpPr>
          <p:cNvPr id="4470" name="Google Shape;4470;p212"/>
          <p:cNvSpPr txBox="1"/>
          <p:nvPr/>
        </p:nvSpPr>
        <p:spPr>
          <a:xfrm>
            <a:off x="2675152" y="282500"/>
            <a:ext cx="37956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Low-affinity NMDA receptor antagonist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4471" name="Google Shape;4471;p212"/>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4472" name="Google Shape;4472;p212"/>
          <p:cNvSpPr txBox="1"/>
          <p:nvPr/>
        </p:nvSpPr>
        <p:spPr>
          <a:xfrm>
            <a:off x="7167452" y="28293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pic>
        <p:nvPicPr>
          <p:cNvPr id="4473" name="Google Shape;4473;p212" descr="A close up of a logo&#10;&#10;Description automatically generated"/>
          <p:cNvPicPr preferRelativeResize="0"/>
          <p:nvPr/>
        </p:nvPicPr>
        <p:blipFill rotWithShape="1">
          <a:blip r:embed="rId3">
            <a:alphaModFix/>
          </a:blip>
          <a:srcRect/>
          <a:stretch/>
        </p:blipFill>
        <p:spPr>
          <a:xfrm>
            <a:off x="726851" y="1786050"/>
            <a:ext cx="1446750" cy="2560777"/>
          </a:xfrm>
          <a:prstGeom prst="rect">
            <a:avLst/>
          </a:prstGeom>
          <a:noFill/>
          <a:ln>
            <a:noFill/>
          </a:ln>
        </p:spPr>
      </p:pic>
      <p:pic>
        <p:nvPicPr>
          <p:cNvPr id="4474" name="Google Shape;4474;p212" descr="clipped result image"/>
          <p:cNvPicPr preferRelativeResize="0"/>
          <p:nvPr/>
        </p:nvPicPr>
        <p:blipFill rotWithShape="1">
          <a:blip r:embed="rId4">
            <a:alphaModFix/>
          </a:blip>
          <a:srcRect/>
          <a:stretch/>
        </p:blipFill>
        <p:spPr>
          <a:xfrm rot="-5400000">
            <a:off x="8004856" y="3939818"/>
            <a:ext cx="661708" cy="287405"/>
          </a:xfrm>
          <a:prstGeom prst="rect">
            <a:avLst/>
          </a:prstGeom>
          <a:noFill/>
          <a:ln>
            <a:noFill/>
          </a:ln>
          <a:effectLst>
            <a:outerShdw blurRad="28575" dist="9525" dir="5400000" algn="bl" rotWithShape="0">
              <a:srgbClr val="000000">
                <a:alpha val="49800"/>
              </a:srgbClr>
            </a:outerShdw>
          </a:effectLst>
        </p:spPr>
      </p:pic>
      <p:sp>
        <p:nvSpPr>
          <p:cNvPr id="4475" name="Google Shape;4475;p212"/>
          <p:cNvSpPr txBox="1"/>
          <p:nvPr/>
        </p:nvSpPr>
        <p:spPr>
          <a:xfrm>
            <a:off x="8459775" y="3694442"/>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476" name="Google Shape;4476;p212" descr="clipped result image"/>
          <p:cNvPicPr preferRelativeResize="0"/>
          <p:nvPr/>
        </p:nvPicPr>
        <p:blipFill rotWithShape="1">
          <a:blip r:embed="rId5">
            <a:alphaModFix/>
          </a:blip>
          <a:srcRect/>
          <a:stretch/>
        </p:blipFill>
        <p:spPr>
          <a:xfrm>
            <a:off x="7039708" y="3694457"/>
            <a:ext cx="249586" cy="778110"/>
          </a:xfrm>
          <a:prstGeom prst="rect">
            <a:avLst/>
          </a:prstGeom>
          <a:noFill/>
          <a:ln>
            <a:noFill/>
          </a:ln>
          <a:effectLst>
            <a:outerShdw blurRad="28575" dist="9525" dir="2700000" algn="tl" rotWithShape="0">
              <a:srgbClr val="000000">
                <a:alpha val="36000"/>
              </a:srgbClr>
            </a:outerShdw>
          </a:effectLst>
        </p:spPr>
      </p:pic>
      <p:sp>
        <p:nvSpPr>
          <p:cNvPr id="4477" name="Google Shape;4477;p212"/>
          <p:cNvSpPr txBox="1"/>
          <p:nvPr/>
        </p:nvSpPr>
        <p:spPr>
          <a:xfrm>
            <a:off x="7289305" y="3589516"/>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478" name="Google Shape;4478;p212" descr="Resultado de imagen para memantine structure"/>
          <p:cNvPicPr preferRelativeResize="0"/>
          <p:nvPr/>
        </p:nvPicPr>
        <p:blipFill rotWithShape="1">
          <a:blip r:embed="rId6">
            <a:alphaModFix/>
          </a:blip>
          <a:srcRect/>
          <a:stretch/>
        </p:blipFill>
        <p:spPr>
          <a:xfrm>
            <a:off x="7289297" y="1786048"/>
            <a:ext cx="1352895" cy="1300674"/>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sp>
        <p:nvSpPr>
          <p:cNvPr id="4483" name="Google Shape;4483;p213"/>
          <p:cNvSpPr txBox="1"/>
          <p:nvPr/>
        </p:nvSpPr>
        <p:spPr>
          <a:xfrm>
            <a:off x="7119520" y="360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#147</a:t>
            </a:r>
            <a:endParaRPr sz="1600"/>
          </a:p>
          <a:p>
            <a:pPr marL="0" marR="0" lvl="0" indent="0" algn="l" rtl="0">
              <a:lnSpc>
                <a:spcPct val="100000"/>
              </a:lnSpc>
              <a:spcBef>
                <a:spcPts val="0"/>
              </a:spcBef>
              <a:spcAft>
                <a:spcPts val="0"/>
              </a:spcAft>
              <a:buClr>
                <a:schemeClr val="dk1"/>
              </a:buClr>
              <a:buSzPts val="1100"/>
              <a:buFont typeface="Arial"/>
              <a:buNone/>
            </a:pPr>
            <a:r>
              <a:rPr lang="en" sz="1600"/>
              <a:t>2003</a:t>
            </a:r>
            <a:endParaRPr sz="1600"/>
          </a:p>
          <a:p>
            <a:pPr marL="0" marR="0" lvl="0" indent="0" algn="l" rtl="0">
              <a:lnSpc>
                <a:spcPct val="100000"/>
              </a:lnSpc>
              <a:spcBef>
                <a:spcPts val="0"/>
              </a:spcBef>
              <a:spcAft>
                <a:spcPts val="0"/>
              </a:spcAft>
              <a:buClr>
                <a:schemeClr val="dk1"/>
              </a:buClr>
              <a:buSzPts val="1100"/>
              <a:buFont typeface="Arial"/>
              <a:buNone/>
            </a:pPr>
            <a:r>
              <a:rPr lang="en" sz="1600"/>
              <a:t>IR $15–$285</a:t>
            </a:r>
            <a:endParaRPr sz="1600"/>
          </a:p>
          <a:p>
            <a:pPr marL="0" marR="0" lvl="0" indent="0" algn="l" rtl="0">
              <a:lnSpc>
                <a:spcPct val="100000"/>
              </a:lnSpc>
              <a:spcBef>
                <a:spcPts val="0"/>
              </a:spcBef>
              <a:spcAft>
                <a:spcPts val="0"/>
              </a:spcAft>
              <a:buClr>
                <a:schemeClr val="dk1"/>
              </a:buClr>
              <a:buSzPts val="1100"/>
              <a:buFont typeface="Arial"/>
              <a:buNone/>
            </a:pPr>
            <a:r>
              <a:rPr lang="en" sz="1600"/>
              <a:t>ER $70–$1275</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4484" name="Google Shape;4484;p213"/>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4485" name="Google Shape;4485;p213"/>
          <p:cNvSpPr txBox="1"/>
          <p:nvPr/>
        </p:nvSpPr>
        <p:spPr>
          <a:xfrm>
            <a:off x="357050" y="1154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486" name="Google Shape;4486;p213"/>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2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a:t>
            </a:r>
            <a:endParaRPr sz="17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Name </a:t>
            </a:r>
            <a:r>
              <a:rPr lang="en" sz="1300">
                <a:solidFill>
                  <a:schemeClr val="dk1"/>
                </a:solidFill>
              </a:rPr>
              <a:t>re</a:t>
            </a:r>
            <a:r>
              <a:rPr lang="en" sz="1700">
                <a:solidFill>
                  <a:schemeClr val="dk1"/>
                </a:solidFill>
              </a:rPr>
              <a:t>minder”</a:t>
            </a:r>
            <a:endParaRPr sz="20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800" b="1">
              <a:solidFill>
                <a:schemeClr val="dk1"/>
              </a:solidFill>
            </a:endParaRPr>
          </a:p>
        </p:txBody>
      </p:sp>
      <p:sp>
        <p:nvSpPr>
          <p:cNvPr id="4487" name="Google Shape;4487;p213"/>
          <p:cNvSpPr txBox="1"/>
          <p:nvPr/>
        </p:nvSpPr>
        <p:spPr>
          <a:xfrm>
            <a:off x="2675152" y="282500"/>
            <a:ext cx="37956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Low-affinity NMDA receptor antagonist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Alzheimer’s dementia, moderate–severe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4488" name="Google Shape;4488;p213"/>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4489" name="Google Shape;4489;p213"/>
          <p:cNvSpPr txBox="1"/>
          <p:nvPr/>
        </p:nvSpPr>
        <p:spPr>
          <a:xfrm>
            <a:off x="7167452" y="28293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pic>
        <p:nvPicPr>
          <p:cNvPr id="4490" name="Google Shape;4490;p213" descr="A close up of a logo&#10;&#10;Description automatically generated"/>
          <p:cNvPicPr preferRelativeResize="0"/>
          <p:nvPr/>
        </p:nvPicPr>
        <p:blipFill rotWithShape="1">
          <a:blip r:embed="rId3">
            <a:alphaModFix/>
          </a:blip>
          <a:srcRect/>
          <a:stretch/>
        </p:blipFill>
        <p:spPr>
          <a:xfrm>
            <a:off x="726851" y="1786050"/>
            <a:ext cx="1446750" cy="2560777"/>
          </a:xfrm>
          <a:prstGeom prst="rect">
            <a:avLst/>
          </a:prstGeom>
          <a:noFill/>
          <a:ln>
            <a:noFill/>
          </a:ln>
        </p:spPr>
      </p:pic>
      <p:pic>
        <p:nvPicPr>
          <p:cNvPr id="4491" name="Google Shape;4491;p213" descr="clipped result image"/>
          <p:cNvPicPr preferRelativeResize="0"/>
          <p:nvPr/>
        </p:nvPicPr>
        <p:blipFill rotWithShape="1">
          <a:blip r:embed="rId4">
            <a:alphaModFix/>
          </a:blip>
          <a:srcRect/>
          <a:stretch/>
        </p:blipFill>
        <p:spPr>
          <a:xfrm rot="-5400000">
            <a:off x="8004856" y="3939818"/>
            <a:ext cx="661708" cy="287405"/>
          </a:xfrm>
          <a:prstGeom prst="rect">
            <a:avLst/>
          </a:prstGeom>
          <a:noFill/>
          <a:ln>
            <a:noFill/>
          </a:ln>
          <a:effectLst>
            <a:outerShdw blurRad="28575" dist="9525" dir="5400000" algn="bl" rotWithShape="0">
              <a:srgbClr val="000000">
                <a:alpha val="49800"/>
              </a:srgbClr>
            </a:outerShdw>
          </a:effectLst>
        </p:spPr>
      </p:pic>
      <p:sp>
        <p:nvSpPr>
          <p:cNvPr id="4492" name="Google Shape;4492;p213"/>
          <p:cNvSpPr txBox="1"/>
          <p:nvPr/>
        </p:nvSpPr>
        <p:spPr>
          <a:xfrm>
            <a:off x="8459775" y="3694442"/>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493" name="Google Shape;4493;p213" descr="clipped result image"/>
          <p:cNvPicPr preferRelativeResize="0"/>
          <p:nvPr/>
        </p:nvPicPr>
        <p:blipFill rotWithShape="1">
          <a:blip r:embed="rId5">
            <a:alphaModFix/>
          </a:blip>
          <a:srcRect/>
          <a:stretch/>
        </p:blipFill>
        <p:spPr>
          <a:xfrm>
            <a:off x="7039708" y="3694457"/>
            <a:ext cx="249586" cy="778110"/>
          </a:xfrm>
          <a:prstGeom prst="rect">
            <a:avLst/>
          </a:prstGeom>
          <a:noFill/>
          <a:ln>
            <a:noFill/>
          </a:ln>
          <a:effectLst>
            <a:outerShdw blurRad="28575" dist="9525" dir="2700000" algn="tl" rotWithShape="0">
              <a:srgbClr val="000000">
                <a:alpha val="36000"/>
              </a:srgbClr>
            </a:outerShdw>
          </a:effectLst>
        </p:spPr>
      </p:pic>
      <p:sp>
        <p:nvSpPr>
          <p:cNvPr id="4494" name="Google Shape;4494;p213"/>
          <p:cNvSpPr txBox="1"/>
          <p:nvPr/>
        </p:nvSpPr>
        <p:spPr>
          <a:xfrm>
            <a:off x="7289305" y="3589516"/>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495" name="Google Shape;4495;p213" descr="Resultado de imagen para memantine structure"/>
          <p:cNvPicPr preferRelativeResize="0"/>
          <p:nvPr/>
        </p:nvPicPr>
        <p:blipFill rotWithShape="1">
          <a:blip r:embed="rId6">
            <a:alphaModFix/>
          </a:blip>
          <a:srcRect/>
          <a:stretch/>
        </p:blipFill>
        <p:spPr>
          <a:xfrm>
            <a:off x="7289297" y="1786048"/>
            <a:ext cx="1352895" cy="1300674"/>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4499"/>
        <p:cNvGrpSpPr/>
        <p:nvPr/>
      </p:nvGrpSpPr>
      <p:grpSpPr>
        <a:xfrm>
          <a:off x="0" y="0"/>
          <a:ext cx="0" cy="0"/>
          <a:chOff x="0" y="0"/>
          <a:chExt cx="0" cy="0"/>
        </a:xfrm>
      </p:grpSpPr>
      <p:sp>
        <p:nvSpPr>
          <p:cNvPr id="4500" name="Google Shape;4500;p214"/>
          <p:cNvSpPr txBox="1"/>
          <p:nvPr/>
        </p:nvSpPr>
        <p:spPr>
          <a:xfrm>
            <a:off x="7119520" y="360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#147</a:t>
            </a:r>
            <a:endParaRPr sz="1600"/>
          </a:p>
          <a:p>
            <a:pPr marL="0" marR="0" lvl="0" indent="0" algn="l" rtl="0">
              <a:lnSpc>
                <a:spcPct val="100000"/>
              </a:lnSpc>
              <a:spcBef>
                <a:spcPts val="0"/>
              </a:spcBef>
              <a:spcAft>
                <a:spcPts val="0"/>
              </a:spcAft>
              <a:buClr>
                <a:schemeClr val="dk1"/>
              </a:buClr>
              <a:buSzPts val="1100"/>
              <a:buFont typeface="Arial"/>
              <a:buNone/>
            </a:pPr>
            <a:r>
              <a:rPr lang="en" sz="1600"/>
              <a:t>2003</a:t>
            </a:r>
            <a:endParaRPr sz="1600"/>
          </a:p>
          <a:p>
            <a:pPr marL="0" marR="0" lvl="0" indent="0" algn="l" rtl="0">
              <a:lnSpc>
                <a:spcPct val="100000"/>
              </a:lnSpc>
              <a:spcBef>
                <a:spcPts val="0"/>
              </a:spcBef>
              <a:spcAft>
                <a:spcPts val="0"/>
              </a:spcAft>
              <a:buClr>
                <a:schemeClr val="dk1"/>
              </a:buClr>
              <a:buSzPts val="1100"/>
              <a:buFont typeface="Arial"/>
              <a:buNone/>
            </a:pPr>
            <a:r>
              <a:rPr lang="en" sz="1600"/>
              <a:t>IR $15–$285</a:t>
            </a:r>
            <a:endParaRPr sz="1600"/>
          </a:p>
          <a:p>
            <a:pPr marL="0" marR="0" lvl="0" indent="0" algn="l" rtl="0">
              <a:lnSpc>
                <a:spcPct val="100000"/>
              </a:lnSpc>
              <a:spcBef>
                <a:spcPts val="0"/>
              </a:spcBef>
              <a:spcAft>
                <a:spcPts val="0"/>
              </a:spcAft>
              <a:buClr>
                <a:schemeClr val="dk1"/>
              </a:buClr>
              <a:buSzPts val="1100"/>
              <a:buFont typeface="Arial"/>
              <a:buNone/>
            </a:pPr>
            <a:r>
              <a:rPr lang="en" sz="1600"/>
              <a:t>ER $70–$1275</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4501" name="Google Shape;4501;p214"/>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4502" name="Google Shape;4502;p214"/>
          <p:cNvSpPr txBox="1"/>
          <p:nvPr/>
        </p:nvSpPr>
        <p:spPr>
          <a:xfrm>
            <a:off x="357050" y="1154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503" name="Google Shape;4503;p214"/>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2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a:t>
            </a:r>
            <a:endParaRPr sz="17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Name </a:t>
            </a:r>
            <a:r>
              <a:rPr lang="en" sz="1300">
                <a:solidFill>
                  <a:schemeClr val="dk1"/>
                </a:solidFill>
              </a:rPr>
              <a:t>re</a:t>
            </a:r>
            <a:r>
              <a:rPr lang="en" sz="1700">
                <a:solidFill>
                  <a:schemeClr val="dk1"/>
                </a:solidFill>
              </a:rPr>
              <a:t>minder”</a:t>
            </a:r>
            <a:endParaRPr sz="20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800" b="1">
              <a:solidFill>
                <a:schemeClr val="dk1"/>
              </a:solidFill>
            </a:endParaRPr>
          </a:p>
        </p:txBody>
      </p:sp>
      <p:sp>
        <p:nvSpPr>
          <p:cNvPr id="4504" name="Google Shape;4504;p214"/>
          <p:cNvSpPr txBox="1"/>
          <p:nvPr/>
        </p:nvSpPr>
        <p:spPr>
          <a:xfrm>
            <a:off x="2675152" y="282500"/>
            <a:ext cx="37956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Low-affinity NMDA receptor antagonist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Alzheimer’s dementia, moderate–severe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Used off-label for: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Other types of dementia</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4505" name="Google Shape;4505;p214"/>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4506" name="Google Shape;4506;p214"/>
          <p:cNvSpPr txBox="1"/>
          <p:nvPr/>
        </p:nvSpPr>
        <p:spPr>
          <a:xfrm>
            <a:off x="7167452" y="28293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pic>
        <p:nvPicPr>
          <p:cNvPr id="4507" name="Google Shape;4507;p214" descr="A close up of a logo&#10;&#10;Description automatically generated"/>
          <p:cNvPicPr preferRelativeResize="0"/>
          <p:nvPr/>
        </p:nvPicPr>
        <p:blipFill rotWithShape="1">
          <a:blip r:embed="rId3">
            <a:alphaModFix/>
          </a:blip>
          <a:srcRect/>
          <a:stretch/>
        </p:blipFill>
        <p:spPr>
          <a:xfrm>
            <a:off x="726851" y="1786050"/>
            <a:ext cx="1446750" cy="2560777"/>
          </a:xfrm>
          <a:prstGeom prst="rect">
            <a:avLst/>
          </a:prstGeom>
          <a:noFill/>
          <a:ln>
            <a:noFill/>
          </a:ln>
        </p:spPr>
      </p:pic>
      <p:pic>
        <p:nvPicPr>
          <p:cNvPr id="4508" name="Google Shape;4508;p214" descr="clipped result image"/>
          <p:cNvPicPr preferRelativeResize="0"/>
          <p:nvPr/>
        </p:nvPicPr>
        <p:blipFill rotWithShape="1">
          <a:blip r:embed="rId4">
            <a:alphaModFix/>
          </a:blip>
          <a:srcRect/>
          <a:stretch/>
        </p:blipFill>
        <p:spPr>
          <a:xfrm rot="-5400000">
            <a:off x="8004856" y="3939818"/>
            <a:ext cx="661708" cy="287405"/>
          </a:xfrm>
          <a:prstGeom prst="rect">
            <a:avLst/>
          </a:prstGeom>
          <a:noFill/>
          <a:ln>
            <a:noFill/>
          </a:ln>
          <a:effectLst>
            <a:outerShdw blurRad="28575" dist="9525" dir="5400000" algn="bl" rotWithShape="0">
              <a:srgbClr val="000000">
                <a:alpha val="49800"/>
              </a:srgbClr>
            </a:outerShdw>
          </a:effectLst>
        </p:spPr>
      </p:pic>
      <p:sp>
        <p:nvSpPr>
          <p:cNvPr id="4509" name="Google Shape;4509;p214"/>
          <p:cNvSpPr txBox="1"/>
          <p:nvPr/>
        </p:nvSpPr>
        <p:spPr>
          <a:xfrm>
            <a:off x="8459775" y="3694442"/>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510" name="Google Shape;4510;p214" descr="clipped result image"/>
          <p:cNvPicPr preferRelativeResize="0"/>
          <p:nvPr/>
        </p:nvPicPr>
        <p:blipFill rotWithShape="1">
          <a:blip r:embed="rId5">
            <a:alphaModFix/>
          </a:blip>
          <a:srcRect/>
          <a:stretch/>
        </p:blipFill>
        <p:spPr>
          <a:xfrm>
            <a:off x="7039708" y="3694457"/>
            <a:ext cx="249586" cy="778110"/>
          </a:xfrm>
          <a:prstGeom prst="rect">
            <a:avLst/>
          </a:prstGeom>
          <a:noFill/>
          <a:ln>
            <a:noFill/>
          </a:ln>
          <a:effectLst>
            <a:outerShdw blurRad="28575" dist="9525" dir="2700000" algn="tl" rotWithShape="0">
              <a:srgbClr val="000000">
                <a:alpha val="36000"/>
              </a:srgbClr>
            </a:outerShdw>
          </a:effectLst>
        </p:spPr>
      </p:pic>
      <p:sp>
        <p:nvSpPr>
          <p:cNvPr id="4511" name="Google Shape;4511;p214"/>
          <p:cNvSpPr txBox="1"/>
          <p:nvPr/>
        </p:nvSpPr>
        <p:spPr>
          <a:xfrm>
            <a:off x="7289305" y="3589516"/>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512" name="Google Shape;4512;p214" descr="Resultado de imagen para memantine structure"/>
          <p:cNvPicPr preferRelativeResize="0"/>
          <p:nvPr/>
        </p:nvPicPr>
        <p:blipFill rotWithShape="1">
          <a:blip r:embed="rId6">
            <a:alphaModFix/>
          </a:blip>
          <a:srcRect/>
          <a:stretch/>
        </p:blipFill>
        <p:spPr>
          <a:xfrm>
            <a:off x="7289297" y="1786048"/>
            <a:ext cx="1352895" cy="13006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p:nvPr/>
        </p:nvSpPr>
        <p:spPr>
          <a:xfrm>
            <a:off x="3308550" y="2067663"/>
            <a:ext cx="946500" cy="103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5500"/>
              <a:t>=</a:t>
            </a:r>
            <a:endParaRPr sz="5500"/>
          </a:p>
        </p:txBody>
      </p:sp>
      <p:sp>
        <p:nvSpPr>
          <p:cNvPr id="233" name="Google Shape;233;p33"/>
          <p:cNvSpPr txBox="1"/>
          <p:nvPr/>
        </p:nvSpPr>
        <p:spPr>
          <a:xfrm>
            <a:off x="582675" y="351725"/>
            <a:ext cx="8357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Amyloid = insoluble protein that can deposit in tissues </a:t>
            </a:r>
            <a:endParaRPr sz="2200"/>
          </a:p>
        </p:txBody>
      </p:sp>
      <p:cxnSp>
        <p:nvCxnSpPr>
          <p:cNvPr id="234" name="Google Shape;234;p33"/>
          <p:cNvCxnSpPr/>
          <p:nvPr/>
        </p:nvCxnSpPr>
        <p:spPr>
          <a:xfrm>
            <a:off x="-600" y="1147613"/>
            <a:ext cx="9144600" cy="0"/>
          </a:xfrm>
          <a:prstGeom prst="straightConnector1">
            <a:avLst/>
          </a:prstGeom>
          <a:noFill/>
          <a:ln w="9525" cap="flat" cmpd="sng">
            <a:solidFill>
              <a:schemeClr val="dk2"/>
            </a:solidFill>
            <a:prstDash val="solid"/>
            <a:round/>
            <a:headEnd type="none" w="med" len="med"/>
            <a:tailEnd type="none" w="med" len="med"/>
          </a:ln>
        </p:spPr>
      </p:cxnSp>
      <p:pic>
        <p:nvPicPr>
          <p:cNvPr id="235" name="Google Shape;235;p33"/>
          <p:cNvPicPr preferRelativeResize="0"/>
          <p:nvPr/>
        </p:nvPicPr>
        <p:blipFill>
          <a:blip r:embed="rId3">
            <a:alphaModFix/>
          </a:blip>
          <a:stretch>
            <a:fillRect/>
          </a:stretch>
        </p:blipFill>
        <p:spPr>
          <a:xfrm>
            <a:off x="1364187" y="2080500"/>
            <a:ext cx="1245971" cy="1262575"/>
          </a:xfrm>
          <a:prstGeom prst="rect">
            <a:avLst/>
          </a:prstGeom>
          <a:noFill/>
          <a:ln>
            <a:noFill/>
          </a:ln>
        </p:spPr>
      </p:pic>
      <p:sp>
        <p:nvSpPr>
          <p:cNvPr id="236" name="Google Shape;236;p33"/>
          <p:cNvSpPr txBox="1"/>
          <p:nvPr/>
        </p:nvSpPr>
        <p:spPr>
          <a:xfrm>
            <a:off x="618000" y="1420313"/>
            <a:ext cx="4865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202124"/>
                </a:solidFill>
                <a:highlight>
                  <a:srgbClr val="FFFFFF"/>
                </a:highlight>
                <a:latin typeface="Roboto"/>
                <a:ea typeface="Roboto"/>
                <a:cs typeface="Roboto"/>
                <a:sym typeface="Roboto"/>
              </a:rPr>
              <a:t>Amyloid </a:t>
            </a:r>
            <a:r>
              <a:rPr lang="en" sz="2200">
                <a:solidFill>
                  <a:schemeClr val="dk1"/>
                </a:solidFill>
              </a:rPr>
              <a:t>β </a:t>
            </a:r>
            <a:r>
              <a:rPr lang="en" sz="2200">
                <a:solidFill>
                  <a:srgbClr val="202124"/>
                </a:solidFill>
                <a:highlight>
                  <a:srgbClr val="FFFFFF"/>
                </a:highlight>
                <a:latin typeface="Roboto"/>
                <a:ea typeface="Roboto"/>
                <a:cs typeface="Roboto"/>
                <a:sym typeface="Roboto"/>
              </a:rPr>
              <a:t>plaques </a:t>
            </a:r>
            <a:endParaRPr sz="2200"/>
          </a:p>
        </p:txBody>
      </p:sp>
      <p:sp>
        <p:nvSpPr>
          <p:cNvPr id="237" name="Google Shape;237;p33"/>
          <p:cNvSpPr txBox="1"/>
          <p:nvPr/>
        </p:nvSpPr>
        <p:spPr>
          <a:xfrm>
            <a:off x="448300" y="3375625"/>
            <a:ext cx="3154800" cy="1293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a:t>aggregates of misfolded proteins that form in the spaces between nerve cells</a:t>
            </a:r>
            <a:endParaRPr sz="1800"/>
          </a:p>
        </p:txBody>
      </p:sp>
      <p:pic>
        <p:nvPicPr>
          <p:cNvPr id="238" name="Google Shape;238;p33"/>
          <p:cNvPicPr preferRelativeResize="0"/>
          <p:nvPr/>
        </p:nvPicPr>
        <p:blipFill>
          <a:blip r:embed="rId4">
            <a:alphaModFix/>
          </a:blip>
          <a:stretch>
            <a:fillRect/>
          </a:stretch>
        </p:blipFill>
        <p:spPr>
          <a:xfrm>
            <a:off x="4111449" y="1516150"/>
            <a:ext cx="4929925" cy="3288225"/>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4516"/>
        <p:cNvGrpSpPr/>
        <p:nvPr/>
      </p:nvGrpSpPr>
      <p:grpSpPr>
        <a:xfrm>
          <a:off x="0" y="0"/>
          <a:ext cx="0" cy="0"/>
          <a:chOff x="0" y="0"/>
          <a:chExt cx="0" cy="0"/>
        </a:xfrm>
      </p:grpSpPr>
      <p:sp>
        <p:nvSpPr>
          <p:cNvPr id="4517" name="Google Shape;4517;p215"/>
          <p:cNvSpPr txBox="1"/>
          <p:nvPr/>
        </p:nvSpPr>
        <p:spPr>
          <a:xfrm>
            <a:off x="7119520" y="360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#147</a:t>
            </a:r>
            <a:endParaRPr sz="1600"/>
          </a:p>
          <a:p>
            <a:pPr marL="0" marR="0" lvl="0" indent="0" algn="l" rtl="0">
              <a:lnSpc>
                <a:spcPct val="100000"/>
              </a:lnSpc>
              <a:spcBef>
                <a:spcPts val="0"/>
              </a:spcBef>
              <a:spcAft>
                <a:spcPts val="0"/>
              </a:spcAft>
              <a:buClr>
                <a:schemeClr val="dk1"/>
              </a:buClr>
              <a:buSzPts val="1100"/>
              <a:buFont typeface="Arial"/>
              <a:buNone/>
            </a:pPr>
            <a:r>
              <a:rPr lang="en" sz="1600"/>
              <a:t>2003</a:t>
            </a:r>
            <a:endParaRPr sz="1600"/>
          </a:p>
          <a:p>
            <a:pPr marL="0" marR="0" lvl="0" indent="0" algn="l" rtl="0">
              <a:lnSpc>
                <a:spcPct val="100000"/>
              </a:lnSpc>
              <a:spcBef>
                <a:spcPts val="0"/>
              </a:spcBef>
              <a:spcAft>
                <a:spcPts val="0"/>
              </a:spcAft>
              <a:buClr>
                <a:schemeClr val="dk1"/>
              </a:buClr>
              <a:buSzPts val="1100"/>
              <a:buFont typeface="Arial"/>
              <a:buNone/>
            </a:pPr>
            <a:r>
              <a:rPr lang="en" sz="1600"/>
              <a:t>IR $15–$285</a:t>
            </a:r>
            <a:endParaRPr sz="1600"/>
          </a:p>
          <a:p>
            <a:pPr marL="0" marR="0" lvl="0" indent="0" algn="l" rtl="0">
              <a:lnSpc>
                <a:spcPct val="100000"/>
              </a:lnSpc>
              <a:spcBef>
                <a:spcPts val="0"/>
              </a:spcBef>
              <a:spcAft>
                <a:spcPts val="0"/>
              </a:spcAft>
              <a:buClr>
                <a:schemeClr val="dk1"/>
              </a:buClr>
              <a:buSzPts val="1100"/>
              <a:buFont typeface="Arial"/>
              <a:buNone/>
            </a:pPr>
            <a:r>
              <a:rPr lang="en" sz="1600"/>
              <a:t>ER $70–$1275</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4518" name="Google Shape;4518;p215"/>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4519" name="Google Shape;4519;p215"/>
          <p:cNvSpPr txBox="1"/>
          <p:nvPr/>
        </p:nvSpPr>
        <p:spPr>
          <a:xfrm>
            <a:off x="357050" y="1154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520" name="Google Shape;4520;p215"/>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2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a:t>
            </a:r>
            <a:endParaRPr sz="17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Name </a:t>
            </a:r>
            <a:r>
              <a:rPr lang="en" sz="1300">
                <a:solidFill>
                  <a:schemeClr val="dk1"/>
                </a:solidFill>
              </a:rPr>
              <a:t>re</a:t>
            </a:r>
            <a:r>
              <a:rPr lang="en" sz="1700">
                <a:solidFill>
                  <a:schemeClr val="dk1"/>
                </a:solidFill>
              </a:rPr>
              <a:t>minder”</a:t>
            </a:r>
            <a:endParaRPr sz="20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800" b="1">
              <a:solidFill>
                <a:schemeClr val="dk1"/>
              </a:solidFill>
            </a:endParaRPr>
          </a:p>
        </p:txBody>
      </p:sp>
      <p:sp>
        <p:nvSpPr>
          <p:cNvPr id="4521" name="Google Shape;4521;p215"/>
          <p:cNvSpPr txBox="1"/>
          <p:nvPr/>
        </p:nvSpPr>
        <p:spPr>
          <a:xfrm>
            <a:off x="2675152" y="282500"/>
            <a:ext cx="37956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Low-affinity NMDA receptor antagonist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Alzheimer’s dementia, moderate–severe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Used off-label for: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Other types of dementia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Substance use disorders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ADHD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OCD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Neuropathic pain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Bipolar disorder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4522" name="Google Shape;4522;p215"/>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4523" name="Google Shape;4523;p215"/>
          <p:cNvSpPr txBox="1"/>
          <p:nvPr/>
        </p:nvSpPr>
        <p:spPr>
          <a:xfrm>
            <a:off x="7167452" y="28293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pic>
        <p:nvPicPr>
          <p:cNvPr id="4524" name="Google Shape;4524;p215" descr="A close up of a logo&#10;&#10;Description automatically generated"/>
          <p:cNvPicPr preferRelativeResize="0"/>
          <p:nvPr/>
        </p:nvPicPr>
        <p:blipFill rotWithShape="1">
          <a:blip r:embed="rId3">
            <a:alphaModFix/>
          </a:blip>
          <a:srcRect/>
          <a:stretch/>
        </p:blipFill>
        <p:spPr>
          <a:xfrm>
            <a:off x="726851" y="1786050"/>
            <a:ext cx="1446750" cy="2560777"/>
          </a:xfrm>
          <a:prstGeom prst="rect">
            <a:avLst/>
          </a:prstGeom>
          <a:noFill/>
          <a:ln>
            <a:noFill/>
          </a:ln>
        </p:spPr>
      </p:pic>
      <p:pic>
        <p:nvPicPr>
          <p:cNvPr id="4525" name="Google Shape;4525;p215" descr="clipped result image"/>
          <p:cNvPicPr preferRelativeResize="0"/>
          <p:nvPr/>
        </p:nvPicPr>
        <p:blipFill rotWithShape="1">
          <a:blip r:embed="rId4">
            <a:alphaModFix/>
          </a:blip>
          <a:srcRect/>
          <a:stretch/>
        </p:blipFill>
        <p:spPr>
          <a:xfrm rot="-5400000">
            <a:off x="8004856" y="3939818"/>
            <a:ext cx="661708" cy="287405"/>
          </a:xfrm>
          <a:prstGeom prst="rect">
            <a:avLst/>
          </a:prstGeom>
          <a:noFill/>
          <a:ln>
            <a:noFill/>
          </a:ln>
          <a:effectLst>
            <a:outerShdw blurRad="28575" dist="9525" dir="5400000" algn="bl" rotWithShape="0">
              <a:srgbClr val="000000">
                <a:alpha val="49800"/>
              </a:srgbClr>
            </a:outerShdw>
          </a:effectLst>
        </p:spPr>
      </p:pic>
      <p:sp>
        <p:nvSpPr>
          <p:cNvPr id="4526" name="Google Shape;4526;p215"/>
          <p:cNvSpPr txBox="1"/>
          <p:nvPr/>
        </p:nvSpPr>
        <p:spPr>
          <a:xfrm>
            <a:off x="8459775" y="3694442"/>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527" name="Google Shape;4527;p215" descr="clipped result image"/>
          <p:cNvPicPr preferRelativeResize="0"/>
          <p:nvPr/>
        </p:nvPicPr>
        <p:blipFill rotWithShape="1">
          <a:blip r:embed="rId5">
            <a:alphaModFix/>
          </a:blip>
          <a:srcRect/>
          <a:stretch/>
        </p:blipFill>
        <p:spPr>
          <a:xfrm>
            <a:off x="7039708" y="3694457"/>
            <a:ext cx="249586" cy="778110"/>
          </a:xfrm>
          <a:prstGeom prst="rect">
            <a:avLst/>
          </a:prstGeom>
          <a:noFill/>
          <a:ln>
            <a:noFill/>
          </a:ln>
          <a:effectLst>
            <a:outerShdw blurRad="28575" dist="9525" dir="2700000" algn="tl" rotWithShape="0">
              <a:srgbClr val="000000">
                <a:alpha val="36000"/>
              </a:srgbClr>
            </a:outerShdw>
          </a:effectLst>
        </p:spPr>
      </p:pic>
      <p:sp>
        <p:nvSpPr>
          <p:cNvPr id="4528" name="Google Shape;4528;p215"/>
          <p:cNvSpPr txBox="1"/>
          <p:nvPr/>
        </p:nvSpPr>
        <p:spPr>
          <a:xfrm>
            <a:off x="7289305" y="3589516"/>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529" name="Google Shape;4529;p215" descr="Resultado de imagen para memantine structure"/>
          <p:cNvPicPr preferRelativeResize="0"/>
          <p:nvPr/>
        </p:nvPicPr>
        <p:blipFill rotWithShape="1">
          <a:blip r:embed="rId6">
            <a:alphaModFix/>
          </a:blip>
          <a:srcRect/>
          <a:stretch/>
        </p:blipFill>
        <p:spPr>
          <a:xfrm>
            <a:off x="7289297" y="1786048"/>
            <a:ext cx="1352895" cy="1300674"/>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4533"/>
        <p:cNvGrpSpPr/>
        <p:nvPr/>
      </p:nvGrpSpPr>
      <p:grpSpPr>
        <a:xfrm>
          <a:off x="0" y="0"/>
          <a:ext cx="0" cy="0"/>
          <a:chOff x="0" y="0"/>
          <a:chExt cx="0" cy="0"/>
        </a:xfrm>
      </p:grpSpPr>
      <p:sp>
        <p:nvSpPr>
          <p:cNvPr id="4534" name="Google Shape;4534;p216"/>
          <p:cNvSpPr txBox="1"/>
          <p:nvPr/>
        </p:nvSpPr>
        <p:spPr>
          <a:xfrm>
            <a:off x="7119520" y="360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#147</a:t>
            </a:r>
            <a:endParaRPr sz="1600"/>
          </a:p>
          <a:p>
            <a:pPr marL="0" marR="0" lvl="0" indent="0" algn="l" rtl="0">
              <a:lnSpc>
                <a:spcPct val="100000"/>
              </a:lnSpc>
              <a:spcBef>
                <a:spcPts val="0"/>
              </a:spcBef>
              <a:spcAft>
                <a:spcPts val="0"/>
              </a:spcAft>
              <a:buClr>
                <a:schemeClr val="dk1"/>
              </a:buClr>
              <a:buSzPts val="1100"/>
              <a:buFont typeface="Arial"/>
              <a:buNone/>
            </a:pPr>
            <a:r>
              <a:rPr lang="en" sz="1600"/>
              <a:t>2003</a:t>
            </a:r>
            <a:endParaRPr sz="1600"/>
          </a:p>
          <a:p>
            <a:pPr marL="0" marR="0" lvl="0" indent="0" algn="l" rtl="0">
              <a:lnSpc>
                <a:spcPct val="100000"/>
              </a:lnSpc>
              <a:spcBef>
                <a:spcPts val="0"/>
              </a:spcBef>
              <a:spcAft>
                <a:spcPts val="0"/>
              </a:spcAft>
              <a:buClr>
                <a:schemeClr val="dk1"/>
              </a:buClr>
              <a:buSzPts val="1100"/>
              <a:buFont typeface="Arial"/>
              <a:buNone/>
            </a:pPr>
            <a:r>
              <a:rPr lang="en" sz="1600"/>
              <a:t>IR $15–$285</a:t>
            </a:r>
            <a:endParaRPr sz="1600"/>
          </a:p>
          <a:p>
            <a:pPr marL="0" marR="0" lvl="0" indent="0" algn="l" rtl="0">
              <a:lnSpc>
                <a:spcPct val="100000"/>
              </a:lnSpc>
              <a:spcBef>
                <a:spcPts val="0"/>
              </a:spcBef>
              <a:spcAft>
                <a:spcPts val="0"/>
              </a:spcAft>
              <a:buClr>
                <a:schemeClr val="dk1"/>
              </a:buClr>
              <a:buSzPts val="1100"/>
              <a:buFont typeface="Arial"/>
              <a:buNone/>
            </a:pPr>
            <a:r>
              <a:rPr lang="en" sz="1600"/>
              <a:t>ER $70–$1275</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4535" name="Google Shape;4535;p216"/>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4536" name="Google Shape;4536;p216"/>
          <p:cNvSpPr txBox="1"/>
          <p:nvPr/>
        </p:nvSpPr>
        <p:spPr>
          <a:xfrm>
            <a:off x="357050" y="1154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537" name="Google Shape;4537;p216"/>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2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a:t>
            </a:r>
            <a:endParaRPr sz="17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Name </a:t>
            </a:r>
            <a:r>
              <a:rPr lang="en" sz="1300">
                <a:solidFill>
                  <a:schemeClr val="dk1"/>
                </a:solidFill>
              </a:rPr>
              <a:t>re</a:t>
            </a:r>
            <a:r>
              <a:rPr lang="en" sz="1700">
                <a:solidFill>
                  <a:schemeClr val="dk1"/>
                </a:solidFill>
              </a:rPr>
              <a:t>minder”</a:t>
            </a:r>
            <a:endParaRPr sz="20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800" b="1">
              <a:solidFill>
                <a:schemeClr val="dk1"/>
              </a:solidFill>
            </a:endParaRPr>
          </a:p>
        </p:txBody>
      </p:sp>
      <p:sp>
        <p:nvSpPr>
          <p:cNvPr id="4538" name="Google Shape;4538;p216"/>
          <p:cNvSpPr txBox="1"/>
          <p:nvPr/>
        </p:nvSpPr>
        <p:spPr>
          <a:xfrm>
            <a:off x="2675152" y="282500"/>
            <a:ext cx="37956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Low-affinity NMDA receptor antagonist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Alzheimer’s dementia, moderate–severe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Used off-label for: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Other types of dementia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Substance use disorders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ADHD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OCD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Neuropathic pain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Bipolar disorder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Augmentation of clozapine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for refractory psychosis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4539" name="Google Shape;4539;p216"/>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4540" name="Google Shape;4540;p216"/>
          <p:cNvSpPr txBox="1"/>
          <p:nvPr/>
        </p:nvSpPr>
        <p:spPr>
          <a:xfrm>
            <a:off x="7167452" y="28293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pic>
        <p:nvPicPr>
          <p:cNvPr id="4541" name="Google Shape;4541;p216" descr="A close up of a logo&#10;&#10;Description automatically generated"/>
          <p:cNvPicPr preferRelativeResize="0"/>
          <p:nvPr/>
        </p:nvPicPr>
        <p:blipFill rotWithShape="1">
          <a:blip r:embed="rId3">
            <a:alphaModFix/>
          </a:blip>
          <a:srcRect/>
          <a:stretch/>
        </p:blipFill>
        <p:spPr>
          <a:xfrm>
            <a:off x="726851" y="1786050"/>
            <a:ext cx="1446750" cy="2560777"/>
          </a:xfrm>
          <a:prstGeom prst="rect">
            <a:avLst/>
          </a:prstGeom>
          <a:noFill/>
          <a:ln>
            <a:noFill/>
          </a:ln>
        </p:spPr>
      </p:pic>
      <p:pic>
        <p:nvPicPr>
          <p:cNvPr id="4542" name="Google Shape;4542;p216" descr="clipped result image"/>
          <p:cNvPicPr preferRelativeResize="0"/>
          <p:nvPr/>
        </p:nvPicPr>
        <p:blipFill rotWithShape="1">
          <a:blip r:embed="rId4">
            <a:alphaModFix/>
          </a:blip>
          <a:srcRect/>
          <a:stretch/>
        </p:blipFill>
        <p:spPr>
          <a:xfrm rot="-5400000">
            <a:off x="8004856" y="3939818"/>
            <a:ext cx="661708" cy="287405"/>
          </a:xfrm>
          <a:prstGeom prst="rect">
            <a:avLst/>
          </a:prstGeom>
          <a:noFill/>
          <a:ln>
            <a:noFill/>
          </a:ln>
          <a:effectLst>
            <a:outerShdw blurRad="28575" dist="9525" dir="5400000" algn="bl" rotWithShape="0">
              <a:srgbClr val="000000">
                <a:alpha val="49800"/>
              </a:srgbClr>
            </a:outerShdw>
          </a:effectLst>
        </p:spPr>
      </p:pic>
      <p:sp>
        <p:nvSpPr>
          <p:cNvPr id="4543" name="Google Shape;4543;p216"/>
          <p:cNvSpPr txBox="1"/>
          <p:nvPr/>
        </p:nvSpPr>
        <p:spPr>
          <a:xfrm>
            <a:off x="8459775" y="3694442"/>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544" name="Google Shape;4544;p216" descr="clipped result image"/>
          <p:cNvPicPr preferRelativeResize="0"/>
          <p:nvPr/>
        </p:nvPicPr>
        <p:blipFill rotWithShape="1">
          <a:blip r:embed="rId5">
            <a:alphaModFix/>
          </a:blip>
          <a:srcRect/>
          <a:stretch/>
        </p:blipFill>
        <p:spPr>
          <a:xfrm>
            <a:off x="7039708" y="3694457"/>
            <a:ext cx="249586" cy="778110"/>
          </a:xfrm>
          <a:prstGeom prst="rect">
            <a:avLst/>
          </a:prstGeom>
          <a:noFill/>
          <a:ln>
            <a:noFill/>
          </a:ln>
          <a:effectLst>
            <a:outerShdw blurRad="28575" dist="9525" dir="2700000" algn="tl" rotWithShape="0">
              <a:srgbClr val="000000">
                <a:alpha val="36000"/>
              </a:srgbClr>
            </a:outerShdw>
          </a:effectLst>
        </p:spPr>
      </p:pic>
      <p:sp>
        <p:nvSpPr>
          <p:cNvPr id="4545" name="Google Shape;4545;p216"/>
          <p:cNvSpPr txBox="1"/>
          <p:nvPr/>
        </p:nvSpPr>
        <p:spPr>
          <a:xfrm>
            <a:off x="7289305" y="3589516"/>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546" name="Google Shape;4546;p216" descr="Resultado de imagen para memantine structure"/>
          <p:cNvPicPr preferRelativeResize="0"/>
          <p:nvPr/>
        </p:nvPicPr>
        <p:blipFill rotWithShape="1">
          <a:blip r:embed="rId6">
            <a:alphaModFix/>
          </a:blip>
          <a:srcRect/>
          <a:stretch/>
        </p:blipFill>
        <p:spPr>
          <a:xfrm>
            <a:off x="7289297" y="1786048"/>
            <a:ext cx="1352895" cy="1300674"/>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4550"/>
        <p:cNvGrpSpPr/>
        <p:nvPr/>
      </p:nvGrpSpPr>
      <p:grpSpPr>
        <a:xfrm>
          <a:off x="0" y="0"/>
          <a:ext cx="0" cy="0"/>
          <a:chOff x="0" y="0"/>
          <a:chExt cx="0" cy="0"/>
        </a:xfrm>
      </p:grpSpPr>
      <p:sp>
        <p:nvSpPr>
          <p:cNvPr id="4551" name="Google Shape;4551;p217"/>
          <p:cNvSpPr txBox="1"/>
          <p:nvPr/>
        </p:nvSpPr>
        <p:spPr>
          <a:xfrm>
            <a:off x="7119520" y="360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#147</a:t>
            </a:r>
            <a:endParaRPr sz="1600"/>
          </a:p>
          <a:p>
            <a:pPr marL="0" marR="0" lvl="0" indent="0" algn="l" rtl="0">
              <a:lnSpc>
                <a:spcPct val="100000"/>
              </a:lnSpc>
              <a:spcBef>
                <a:spcPts val="0"/>
              </a:spcBef>
              <a:spcAft>
                <a:spcPts val="0"/>
              </a:spcAft>
              <a:buClr>
                <a:schemeClr val="dk1"/>
              </a:buClr>
              <a:buSzPts val="1100"/>
              <a:buFont typeface="Arial"/>
              <a:buNone/>
            </a:pPr>
            <a:r>
              <a:rPr lang="en" sz="1600"/>
              <a:t>2003</a:t>
            </a:r>
            <a:endParaRPr sz="1600"/>
          </a:p>
          <a:p>
            <a:pPr marL="0" marR="0" lvl="0" indent="0" algn="l" rtl="0">
              <a:lnSpc>
                <a:spcPct val="100000"/>
              </a:lnSpc>
              <a:spcBef>
                <a:spcPts val="0"/>
              </a:spcBef>
              <a:spcAft>
                <a:spcPts val="0"/>
              </a:spcAft>
              <a:buClr>
                <a:schemeClr val="dk1"/>
              </a:buClr>
              <a:buSzPts val="1100"/>
              <a:buFont typeface="Arial"/>
              <a:buNone/>
            </a:pPr>
            <a:r>
              <a:rPr lang="en" sz="1600"/>
              <a:t>IR $15–$285</a:t>
            </a:r>
            <a:endParaRPr sz="1600"/>
          </a:p>
          <a:p>
            <a:pPr marL="0" marR="0" lvl="0" indent="0" algn="l" rtl="0">
              <a:lnSpc>
                <a:spcPct val="100000"/>
              </a:lnSpc>
              <a:spcBef>
                <a:spcPts val="0"/>
              </a:spcBef>
              <a:spcAft>
                <a:spcPts val="0"/>
              </a:spcAft>
              <a:buClr>
                <a:schemeClr val="dk1"/>
              </a:buClr>
              <a:buSzPts val="1100"/>
              <a:buFont typeface="Arial"/>
              <a:buNone/>
            </a:pPr>
            <a:r>
              <a:rPr lang="en" sz="1600"/>
              <a:t>ER $70–$1275</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4552" name="Google Shape;4552;p217"/>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4553" name="Google Shape;4553;p217"/>
          <p:cNvSpPr txBox="1"/>
          <p:nvPr/>
        </p:nvSpPr>
        <p:spPr>
          <a:xfrm>
            <a:off x="357050" y="1154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554" name="Google Shape;4554;p217"/>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2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a:t>
            </a:r>
            <a:endParaRPr sz="17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Name </a:t>
            </a:r>
            <a:r>
              <a:rPr lang="en" sz="1300">
                <a:solidFill>
                  <a:schemeClr val="dk1"/>
                </a:solidFill>
              </a:rPr>
              <a:t>re</a:t>
            </a:r>
            <a:r>
              <a:rPr lang="en" sz="1700">
                <a:solidFill>
                  <a:schemeClr val="dk1"/>
                </a:solidFill>
              </a:rPr>
              <a:t>minder”</a:t>
            </a:r>
            <a:endParaRPr sz="20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800" b="1">
              <a:solidFill>
                <a:schemeClr val="dk1"/>
              </a:solidFill>
            </a:endParaRPr>
          </a:p>
        </p:txBody>
      </p:sp>
      <p:sp>
        <p:nvSpPr>
          <p:cNvPr id="4555" name="Google Shape;4555;p217"/>
          <p:cNvSpPr txBox="1"/>
          <p:nvPr/>
        </p:nvSpPr>
        <p:spPr>
          <a:xfrm>
            <a:off x="2675152" y="282500"/>
            <a:ext cx="37956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Low-affinity NMDA receptor antagonist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Alzheimer’s dementia, moderate–severe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Used off-label for: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Other types of dementia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Substance use disorders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ADHD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OCD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Neuropathic pain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Bipolar disorder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Augmentation of clozapine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for refractory psychosis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“Memantine is for memory”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dk1"/>
                </a:solidFill>
              </a:rPr>
              <a:t>N</a:t>
            </a:r>
            <a:r>
              <a:rPr lang="en">
                <a:solidFill>
                  <a:schemeClr val="dk1"/>
                </a:solidFill>
              </a:rPr>
              <a:t>a</a:t>
            </a:r>
            <a:r>
              <a:rPr lang="en" u="sng">
                <a:solidFill>
                  <a:schemeClr val="dk1"/>
                </a:solidFill>
              </a:rPr>
              <a:t>M</a:t>
            </a:r>
            <a:r>
              <a:rPr lang="en">
                <a:solidFill>
                  <a:schemeClr val="dk1"/>
                </a:solidFill>
              </a:rPr>
              <a:t>en</a:t>
            </a:r>
            <a:r>
              <a:rPr lang="en" u="sng">
                <a:solidFill>
                  <a:schemeClr val="dk1"/>
                </a:solidFill>
              </a:rPr>
              <a:t>DA</a:t>
            </a:r>
            <a:r>
              <a:rPr lang="en">
                <a:solidFill>
                  <a:schemeClr val="dk1"/>
                </a:solidFill>
              </a:rPr>
              <a:t> has NMDA in its name.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4556" name="Google Shape;4556;p217"/>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4557" name="Google Shape;4557;p217"/>
          <p:cNvSpPr txBox="1"/>
          <p:nvPr/>
        </p:nvSpPr>
        <p:spPr>
          <a:xfrm>
            <a:off x="7167452" y="28293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pic>
        <p:nvPicPr>
          <p:cNvPr id="4558" name="Google Shape;4558;p217" descr="A close up of a logo&#10;&#10;Description automatically generated"/>
          <p:cNvPicPr preferRelativeResize="0"/>
          <p:nvPr/>
        </p:nvPicPr>
        <p:blipFill rotWithShape="1">
          <a:blip r:embed="rId3">
            <a:alphaModFix/>
          </a:blip>
          <a:srcRect/>
          <a:stretch/>
        </p:blipFill>
        <p:spPr>
          <a:xfrm>
            <a:off x="726851" y="1786050"/>
            <a:ext cx="1446750" cy="2560777"/>
          </a:xfrm>
          <a:prstGeom prst="rect">
            <a:avLst/>
          </a:prstGeom>
          <a:noFill/>
          <a:ln>
            <a:noFill/>
          </a:ln>
        </p:spPr>
      </p:pic>
      <p:pic>
        <p:nvPicPr>
          <p:cNvPr id="4559" name="Google Shape;4559;p217" descr="clipped result image"/>
          <p:cNvPicPr preferRelativeResize="0"/>
          <p:nvPr/>
        </p:nvPicPr>
        <p:blipFill rotWithShape="1">
          <a:blip r:embed="rId4">
            <a:alphaModFix/>
          </a:blip>
          <a:srcRect/>
          <a:stretch/>
        </p:blipFill>
        <p:spPr>
          <a:xfrm rot="-5400000">
            <a:off x="8004856" y="3939818"/>
            <a:ext cx="661708" cy="287405"/>
          </a:xfrm>
          <a:prstGeom prst="rect">
            <a:avLst/>
          </a:prstGeom>
          <a:noFill/>
          <a:ln>
            <a:noFill/>
          </a:ln>
          <a:effectLst>
            <a:outerShdw blurRad="28575" dist="9525" dir="5400000" algn="bl" rotWithShape="0">
              <a:srgbClr val="000000">
                <a:alpha val="49800"/>
              </a:srgbClr>
            </a:outerShdw>
          </a:effectLst>
        </p:spPr>
      </p:pic>
      <p:sp>
        <p:nvSpPr>
          <p:cNvPr id="4560" name="Google Shape;4560;p217"/>
          <p:cNvSpPr txBox="1"/>
          <p:nvPr/>
        </p:nvSpPr>
        <p:spPr>
          <a:xfrm>
            <a:off x="8459775" y="3694442"/>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561" name="Google Shape;4561;p217" descr="clipped result image"/>
          <p:cNvPicPr preferRelativeResize="0"/>
          <p:nvPr/>
        </p:nvPicPr>
        <p:blipFill rotWithShape="1">
          <a:blip r:embed="rId5">
            <a:alphaModFix/>
          </a:blip>
          <a:srcRect/>
          <a:stretch/>
        </p:blipFill>
        <p:spPr>
          <a:xfrm>
            <a:off x="7039708" y="3694457"/>
            <a:ext cx="249586" cy="778110"/>
          </a:xfrm>
          <a:prstGeom prst="rect">
            <a:avLst/>
          </a:prstGeom>
          <a:noFill/>
          <a:ln>
            <a:noFill/>
          </a:ln>
          <a:effectLst>
            <a:outerShdw blurRad="28575" dist="9525" dir="2700000" algn="tl" rotWithShape="0">
              <a:srgbClr val="000000">
                <a:alpha val="36000"/>
              </a:srgbClr>
            </a:outerShdw>
          </a:effectLst>
        </p:spPr>
      </p:pic>
      <p:sp>
        <p:nvSpPr>
          <p:cNvPr id="4562" name="Google Shape;4562;p217"/>
          <p:cNvSpPr txBox="1"/>
          <p:nvPr/>
        </p:nvSpPr>
        <p:spPr>
          <a:xfrm>
            <a:off x="7289305" y="3589516"/>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563" name="Google Shape;4563;p217" descr="Resultado de imagen para memantine structure"/>
          <p:cNvPicPr preferRelativeResize="0"/>
          <p:nvPr/>
        </p:nvPicPr>
        <p:blipFill rotWithShape="1">
          <a:blip r:embed="rId6">
            <a:alphaModFix/>
          </a:blip>
          <a:srcRect/>
          <a:stretch/>
        </p:blipFill>
        <p:spPr>
          <a:xfrm>
            <a:off x="7289297" y="1786048"/>
            <a:ext cx="1352895" cy="1300674"/>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4567"/>
        <p:cNvGrpSpPr/>
        <p:nvPr/>
      </p:nvGrpSpPr>
      <p:grpSpPr>
        <a:xfrm>
          <a:off x="0" y="0"/>
          <a:ext cx="0" cy="0"/>
          <a:chOff x="0" y="0"/>
          <a:chExt cx="0" cy="0"/>
        </a:xfrm>
      </p:grpSpPr>
      <p:sp>
        <p:nvSpPr>
          <p:cNvPr id="4568" name="Google Shape;4568;p218"/>
          <p:cNvSpPr txBox="1"/>
          <p:nvPr/>
        </p:nvSpPr>
        <p:spPr>
          <a:xfrm>
            <a:off x="7119520" y="360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#147</a:t>
            </a:r>
            <a:endParaRPr sz="1600"/>
          </a:p>
          <a:p>
            <a:pPr marL="0" marR="0" lvl="0" indent="0" algn="l" rtl="0">
              <a:lnSpc>
                <a:spcPct val="100000"/>
              </a:lnSpc>
              <a:spcBef>
                <a:spcPts val="0"/>
              </a:spcBef>
              <a:spcAft>
                <a:spcPts val="0"/>
              </a:spcAft>
              <a:buClr>
                <a:schemeClr val="dk1"/>
              </a:buClr>
              <a:buSzPts val="1100"/>
              <a:buFont typeface="Arial"/>
              <a:buNone/>
            </a:pPr>
            <a:r>
              <a:rPr lang="en" sz="1600"/>
              <a:t>2003</a:t>
            </a:r>
            <a:endParaRPr sz="1600"/>
          </a:p>
          <a:p>
            <a:pPr marL="0" marR="0" lvl="0" indent="0" algn="l" rtl="0">
              <a:lnSpc>
                <a:spcPct val="100000"/>
              </a:lnSpc>
              <a:spcBef>
                <a:spcPts val="0"/>
              </a:spcBef>
              <a:spcAft>
                <a:spcPts val="0"/>
              </a:spcAft>
              <a:buClr>
                <a:schemeClr val="dk1"/>
              </a:buClr>
              <a:buSzPts val="1100"/>
              <a:buFont typeface="Arial"/>
              <a:buNone/>
            </a:pPr>
            <a:r>
              <a:rPr lang="en" sz="1600"/>
              <a:t>IR $15–$285</a:t>
            </a:r>
            <a:endParaRPr sz="1600"/>
          </a:p>
          <a:p>
            <a:pPr marL="0" marR="0" lvl="0" indent="0" algn="l" rtl="0">
              <a:lnSpc>
                <a:spcPct val="100000"/>
              </a:lnSpc>
              <a:spcBef>
                <a:spcPts val="0"/>
              </a:spcBef>
              <a:spcAft>
                <a:spcPts val="0"/>
              </a:spcAft>
              <a:buClr>
                <a:schemeClr val="dk1"/>
              </a:buClr>
              <a:buSzPts val="1100"/>
              <a:buFont typeface="Arial"/>
              <a:buNone/>
            </a:pPr>
            <a:r>
              <a:rPr lang="en" sz="1600"/>
              <a:t>ER $70–$1275</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4569" name="Google Shape;4569;p218"/>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4570" name="Google Shape;4570;p218"/>
          <p:cNvSpPr txBox="1"/>
          <p:nvPr/>
        </p:nvSpPr>
        <p:spPr>
          <a:xfrm>
            <a:off x="357050" y="115479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571" name="Google Shape;4571;p218"/>
          <p:cNvSpPr txBox="1"/>
          <p:nvPr/>
        </p:nvSpPr>
        <p:spPr>
          <a:xfrm>
            <a:off x="357050" y="2829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highlight>
                  <a:srgbClr val="FFFF00"/>
                </a:highlight>
              </a:rPr>
              <a:t>N</a:t>
            </a:r>
            <a:r>
              <a:rPr lang="en" sz="1800" b="1">
                <a:solidFill>
                  <a:schemeClr val="dk1"/>
                </a:solidFill>
                <a:highlight>
                  <a:srgbClr val="FFFF00"/>
                </a:highlight>
              </a:rPr>
              <a:t>A</a:t>
            </a:r>
            <a:r>
              <a:rPr lang="en" sz="1800" b="1" u="sng">
                <a:solidFill>
                  <a:schemeClr val="dk1"/>
                </a:solidFill>
                <a:highlight>
                  <a:srgbClr val="FFFF00"/>
                </a:highlight>
              </a:rPr>
              <a:t>M</a:t>
            </a:r>
            <a:r>
              <a:rPr lang="en" sz="1800" b="1">
                <a:solidFill>
                  <a:schemeClr val="dk1"/>
                </a:solidFill>
                <a:highlight>
                  <a:srgbClr val="FFFF00"/>
                </a:highlight>
              </a:rPr>
              <a:t>EN</a:t>
            </a:r>
            <a:r>
              <a:rPr lang="en" sz="1800" b="1" u="sng">
                <a:solidFill>
                  <a:schemeClr val="dk1"/>
                </a:solidFill>
                <a:highlight>
                  <a:srgbClr val="FFFF00"/>
                </a:highlight>
              </a:rPr>
              <a:t>DA</a:t>
            </a:r>
            <a:r>
              <a:rPr lang="en" sz="1800" b="1">
                <a:solidFill>
                  <a:schemeClr val="dk1"/>
                </a:solidFill>
              </a:rPr>
              <a:t>)</a:t>
            </a:r>
            <a:endParaRPr sz="12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a:t>
            </a:r>
            <a:endParaRPr sz="17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Name </a:t>
            </a:r>
            <a:r>
              <a:rPr lang="en" sz="1300">
                <a:solidFill>
                  <a:schemeClr val="dk1"/>
                </a:solidFill>
              </a:rPr>
              <a:t>re</a:t>
            </a:r>
            <a:r>
              <a:rPr lang="en" sz="1700">
                <a:solidFill>
                  <a:schemeClr val="dk1"/>
                </a:solidFill>
              </a:rPr>
              <a:t>minder”</a:t>
            </a:r>
            <a:endParaRPr sz="20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800" b="1">
              <a:solidFill>
                <a:schemeClr val="dk1"/>
              </a:solidFill>
            </a:endParaRPr>
          </a:p>
        </p:txBody>
      </p:sp>
      <p:sp>
        <p:nvSpPr>
          <p:cNvPr id="4572" name="Google Shape;4572;p218"/>
          <p:cNvSpPr txBox="1"/>
          <p:nvPr/>
        </p:nvSpPr>
        <p:spPr>
          <a:xfrm>
            <a:off x="2675152" y="282500"/>
            <a:ext cx="37956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Low-affinity NMDA receptor antagonist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Alzheimer’s dementia, moderate–severe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Used off-label for: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Other types of dementia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Substance use disorders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ADHD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OCD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Neuropathic pain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Bipolar disorder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Augmentation of clozapine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for refractory psychosis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t>
            </a:r>
            <a:r>
              <a:rPr lang="en" u="sng">
                <a:solidFill>
                  <a:schemeClr val="dk1"/>
                </a:solidFill>
              </a:rPr>
              <a:t>Mem</a:t>
            </a:r>
            <a:r>
              <a:rPr lang="en">
                <a:solidFill>
                  <a:schemeClr val="dk1"/>
                </a:solidFill>
              </a:rPr>
              <a:t>antine is for </a:t>
            </a:r>
            <a:r>
              <a:rPr lang="en" u="sng">
                <a:solidFill>
                  <a:schemeClr val="dk1"/>
                </a:solidFill>
              </a:rPr>
              <a:t>mem</a:t>
            </a:r>
            <a:r>
              <a:rPr lang="en">
                <a:solidFill>
                  <a:schemeClr val="dk1"/>
                </a:solidFill>
              </a:rPr>
              <a:t>ory”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dk1"/>
                </a:solidFill>
                <a:highlight>
                  <a:srgbClr val="FFFF00"/>
                </a:highlight>
              </a:rPr>
              <a:t>N</a:t>
            </a:r>
            <a:r>
              <a:rPr lang="en">
                <a:solidFill>
                  <a:schemeClr val="dk1"/>
                </a:solidFill>
                <a:highlight>
                  <a:srgbClr val="FFFF00"/>
                </a:highlight>
              </a:rPr>
              <a:t>a</a:t>
            </a:r>
            <a:r>
              <a:rPr lang="en" u="sng">
                <a:solidFill>
                  <a:schemeClr val="dk1"/>
                </a:solidFill>
                <a:highlight>
                  <a:srgbClr val="FFFF00"/>
                </a:highlight>
              </a:rPr>
              <a:t>M</a:t>
            </a:r>
            <a:r>
              <a:rPr lang="en">
                <a:solidFill>
                  <a:schemeClr val="dk1"/>
                </a:solidFill>
                <a:highlight>
                  <a:srgbClr val="FFFF00"/>
                </a:highlight>
              </a:rPr>
              <a:t>en</a:t>
            </a:r>
            <a:r>
              <a:rPr lang="en" u="sng">
                <a:solidFill>
                  <a:schemeClr val="dk1"/>
                </a:solidFill>
                <a:highlight>
                  <a:srgbClr val="FFFF00"/>
                </a:highlight>
              </a:rPr>
              <a:t>DA</a:t>
            </a:r>
            <a:r>
              <a:rPr lang="en">
                <a:solidFill>
                  <a:schemeClr val="dk1"/>
                </a:solidFill>
                <a:highlight>
                  <a:srgbClr val="FFFF00"/>
                </a:highlight>
              </a:rPr>
              <a:t> has NMDA in its name</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4573" name="Google Shape;4573;p218"/>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4574" name="Google Shape;4574;p218"/>
          <p:cNvSpPr txBox="1"/>
          <p:nvPr/>
        </p:nvSpPr>
        <p:spPr>
          <a:xfrm>
            <a:off x="7167452" y="28293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pic>
        <p:nvPicPr>
          <p:cNvPr id="4575" name="Google Shape;4575;p218" descr="A close up of a logo&#10;&#10;Description automatically generated"/>
          <p:cNvPicPr preferRelativeResize="0"/>
          <p:nvPr/>
        </p:nvPicPr>
        <p:blipFill rotWithShape="1">
          <a:blip r:embed="rId3">
            <a:alphaModFix/>
          </a:blip>
          <a:srcRect/>
          <a:stretch/>
        </p:blipFill>
        <p:spPr>
          <a:xfrm>
            <a:off x="726851" y="1786050"/>
            <a:ext cx="1446750" cy="2560777"/>
          </a:xfrm>
          <a:prstGeom prst="rect">
            <a:avLst/>
          </a:prstGeom>
          <a:noFill/>
          <a:ln>
            <a:noFill/>
          </a:ln>
        </p:spPr>
      </p:pic>
      <p:pic>
        <p:nvPicPr>
          <p:cNvPr id="4576" name="Google Shape;4576;p218" descr="clipped result image"/>
          <p:cNvPicPr preferRelativeResize="0"/>
          <p:nvPr/>
        </p:nvPicPr>
        <p:blipFill rotWithShape="1">
          <a:blip r:embed="rId4">
            <a:alphaModFix/>
          </a:blip>
          <a:srcRect/>
          <a:stretch/>
        </p:blipFill>
        <p:spPr>
          <a:xfrm rot="-5400000">
            <a:off x="8004856" y="3939818"/>
            <a:ext cx="661708" cy="287405"/>
          </a:xfrm>
          <a:prstGeom prst="rect">
            <a:avLst/>
          </a:prstGeom>
          <a:noFill/>
          <a:ln>
            <a:noFill/>
          </a:ln>
          <a:effectLst>
            <a:outerShdw blurRad="28575" dist="9525" dir="5400000" algn="bl" rotWithShape="0">
              <a:srgbClr val="000000">
                <a:alpha val="49800"/>
              </a:srgbClr>
            </a:outerShdw>
          </a:effectLst>
        </p:spPr>
      </p:pic>
      <p:sp>
        <p:nvSpPr>
          <p:cNvPr id="4577" name="Google Shape;4577;p218"/>
          <p:cNvSpPr txBox="1"/>
          <p:nvPr/>
        </p:nvSpPr>
        <p:spPr>
          <a:xfrm>
            <a:off x="8459775" y="3694442"/>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578" name="Google Shape;4578;p218" descr="clipped result image"/>
          <p:cNvPicPr preferRelativeResize="0"/>
          <p:nvPr/>
        </p:nvPicPr>
        <p:blipFill rotWithShape="1">
          <a:blip r:embed="rId5">
            <a:alphaModFix/>
          </a:blip>
          <a:srcRect/>
          <a:stretch/>
        </p:blipFill>
        <p:spPr>
          <a:xfrm>
            <a:off x="7039708" y="3694457"/>
            <a:ext cx="249586" cy="778110"/>
          </a:xfrm>
          <a:prstGeom prst="rect">
            <a:avLst/>
          </a:prstGeom>
          <a:noFill/>
          <a:ln>
            <a:noFill/>
          </a:ln>
          <a:effectLst>
            <a:outerShdw blurRad="28575" dist="9525" dir="2700000" algn="tl" rotWithShape="0">
              <a:srgbClr val="000000">
                <a:alpha val="36000"/>
              </a:srgbClr>
            </a:outerShdw>
          </a:effectLst>
        </p:spPr>
      </p:pic>
      <p:sp>
        <p:nvSpPr>
          <p:cNvPr id="4579" name="Google Shape;4579;p218"/>
          <p:cNvSpPr txBox="1"/>
          <p:nvPr/>
        </p:nvSpPr>
        <p:spPr>
          <a:xfrm>
            <a:off x="7289305" y="3589516"/>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580" name="Google Shape;4580;p218" descr="Resultado de imagen para memantine structure"/>
          <p:cNvPicPr preferRelativeResize="0"/>
          <p:nvPr/>
        </p:nvPicPr>
        <p:blipFill rotWithShape="1">
          <a:blip r:embed="rId6">
            <a:alphaModFix/>
          </a:blip>
          <a:srcRect/>
          <a:stretch/>
        </p:blipFill>
        <p:spPr>
          <a:xfrm>
            <a:off x="7289297" y="1786048"/>
            <a:ext cx="1352895" cy="1300674"/>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4584"/>
        <p:cNvGrpSpPr/>
        <p:nvPr/>
      </p:nvGrpSpPr>
      <p:grpSpPr>
        <a:xfrm>
          <a:off x="0" y="0"/>
          <a:ext cx="0" cy="0"/>
          <a:chOff x="0" y="0"/>
          <a:chExt cx="0" cy="0"/>
        </a:xfrm>
      </p:grpSpPr>
      <p:sp>
        <p:nvSpPr>
          <p:cNvPr id="4585" name="Google Shape;4585;p219"/>
          <p:cNvSpPr txBox="1"/>
          <p:nvPr/>
        </p:nvSpPr>
        <p:spPr>
          <a:xfrm>
            <a:off x="2636525" y="210925"/>
            <a:ext cx="42669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Approved for Alzheimer’s dementia, moderate–severe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7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586" name="Google Shape;4586;p219"/>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4587" name="Google Shape;4587;p219"/>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a:t>
            </a:r>
            <a:r>
              <a:rPr lang="en" sz="1800" b="1">
                <a:solidFill>
                  <a:schemeClr val="dk1"/>
                </a:solidFill>
                <a:highlight>
                  <a:srgbClr val="FFFF00"/>
                </a:highlight>
              </a:rPr>
              <a:t>mant</a:t>
            </a:r>
            <a:r>
              <a:rPr lang="en" sz="1800" b="1">
                <a:solidFill>
                  <a:schemeClr val="dk1"/>
                </a:solidFill>
              </a:rPr>
              <a: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sp>
        <p:nvSpPr>
          <p:cNvPr id="4588" name="Google Shape;4588;p219"/>
          <p:cNvSpPr txBox="1"/>
          <p:nvPr/>
        </p:nvSpPr>
        <p:spPr>
          <a:xfrm>
            <a:off x="7233301" y="4218625"/>
            <a:ext cx="18069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Significant kinetic interactions unlikely – “in a bubble”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SzPts val="1100"/>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589" name="Google Shape;4589;p219"/>
          <p:cNvGrpSpPr/>
          <p:nvPr/>
        </p:nvGrpSpPr>
        <p:grpSpPr>
          <a:xfrm>
            <a:off x="7283034" y="2480686"/>
            <a:ext cx="1607583" cy="1629779"/>
            <a:chOff x="6472066" y="5902359"/>
            <a:chExt cx="1064977" cy="1079681"/>
          </a:xfrm>
        </p:grpSpPr>
        <p:grpSp>
          <p:nvGrpSpPr>
            <p:cNvPr id="4590" name="Google Shape;4590;p219"/>
            <p:cNvGrpSpPr/>
            <p:nvPr/>
          </p:nvGrpSpPr>
          <p:grpSpPr>
            <a:xfrm>
              <a:off x="6472066" y="5902359"/>
              <a:ext cx="1064977" cy="1079681"/>
              <a:chOff x="8946054" y="3384316"/>
              <a:chExt cx="1064977" cy="1079681"/>
            </a:xfrm>
          </p:grpSpPr>
          <p:pic>
            <p:nvPicPr>
              <p:cNvPr id="4591" name="Google Shape;4591;p219" descr="clipped result image"/>
              <p:cNvPicPr preferRelativeResize="0"/>
              <p:nvPr/>
            </p:nvPicPr>
            <p:blipFill rotWithShape="1">
              <a:blip r:embed="rId3">
                <a:alphaModFix/>
              </a:blip>
              <a:srcRect/>
              <a:stretch/>
            </p:blipFill>
            <p:spPr>
              <a:xfrm>
                <a:off x="8946439" y="3384316"/>
                <a:ext cx="1064592" cy="1078701"/>
              </a:xfrm>
              <a:prstGeom prst="rect">
                <a:avLst/>
              </a:prstGeom>
              <a:noFill/>
              <a:ln>
                <a:noFill/>
              </a:ln>
            </p:spPr>
          </p:pic>
          <p:pic>
            <p:nvPicPr>
              <p:cNvPr id="4592" name="Google Shape;4592;p219" descr="clipped result image"/>
              <p:cNvPicPr preferRelativeResize="0"/>
              <p:nvPr/>
            </p:nvPicPr>
            <p:blipFill rotWithShape="1">
              <a:blip r:embed="rId4">
                <a:alphaModFix/>
              </a:blip>
              <a:srcRect/>
              <a:stretch/>
            </p:blipFill>
            <p:spPr>
              <a:xfrm>
                <a:off x="8946054" y="3388293"/>
                <a:ext cx="1064592" cy="1075705"/>
              </a:xfrm>
              <a:prstGeom prst="rect">
                <a:avLst/>
              </a:prstGeom>
              <a:noFill/>
              <a:ln>
                <a:noFill/>
              </a:ln>
            </p:spPr>
          </p:pic>
        </p:grpSp>
        <p:pic>
          <p:nvPicPr>
            <p:cNvPr id="4593" name="Google Shape;4593;p219" descr="A close up of a logo&#10;&#10;Description automatically generated"/>
            <p:cNvPicPr preferRelativeResize="0"/>
            <p:nvPr/>
          </p:nvPicPr>
          <p:blipFill rotWithShape="1">
            <a:blip r:embed="rId5">
              <a:alphaModFix/>
            </a:blip>
            <a:srcRect/>
            <a:stretch/>
          </p:blipFill>
          <p:spPr>
            <a:xfrm>
              <a:off x="6844265" y="6091813"/>
              <a:ext cx="463049" cy="819627"/>
            </a:xfrm>
            <a:prstGeom prst="rect">
              <a:avLst/>
            </a:prstGeom>
            <a:noFill/>
            <a:ln>
              <a:noFill/>
            </a:ln>
          </p:spPr>
        </p:pic>
      </p:grpSp>
      <p:pic>
        <p:nvPicPr>
          <p:cNvPr id="4594" name="Google Shape;4594;p219" descr="A close up of a logo&#10;&#10;Description automatically generated"/>
          <p:cNvPicPr preferRelativeResize="0"/>
          <p:nvPr/>
        </p:nvPicPr>
        <p:blipFill rotWithShape="1">
          <a:blip r:embed="rId6">
            <a:alphaModFix/>
          </a:blip>
          <a:srcRect/>
          <a:stretch/>
        </p:blipFill>
        <p:spPr>
          <a:xfrm>
            <a:off x="428876" y="2328500"/>
            <a:ext cx="1446750" cy="2560777"/>
          </a:xfrm>
          <a:prstGeom prst="rect">
            <a:avLst/>
          </a:prstGeom>
          <a:noFill/>
          <a:ln>
            <a:noFill/>
          </a:ln>
        </p:spPr>
      </p:pic>
      <p:sp>
        <p:nvSpPr>
          <p:cNvPr id="4595" name="Google Shape;4595;p219"/>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NMDA receptor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antagonist</a:t>
            </a:r>
            <a:endParaRPr sz="1900"/>
          </a:p>
        </p:txBody>
      </p:sp>
      <p:cxnSp>
        <p:nvCxnSpPr>
          <p:cNvPr id="4596" name="Google Shape;4596;p219"/>
          <p:cNvCxnSpPr/>
          <p:nvPr/>
        </p:nvCxnSpPr>
        <p:spPr>
          <a:xfrm>
            <a:off x="7045213" y="-35675"/>
            <a:ext cx="0" cy="5141100"/>
          </a:xfrm>
          <a:prstGeom prst="straightConnector1">
            <a:avLst/>
          </a:prstGeom>
          <a:noFill/>
          <a:ln w="9525" cap="flat" cmpd="sng">
            <a:solidFill>
              <a:schemeClr val="dk2"/>
            </a:solidFill>
            <a:prstDash val="solid"/>
            <a:round/>
            <a:headEnd type="none" w="med" len="med"/>
            <a:tailEnd type="none" w="med" len="med"/>
          </a:ln>
        </p:spPr>
      </p:cxnSp>
      <p:pic>
        <p:nvPicPr>
          <p:cNvPr id="4597" name="Google Shape;4597;p219" descr="clipped result image"/>
          <p:cNvPicPr preferRelativeResize="0"/>
          <p:nvPr/>
        </p:nvPicPr>
        <p:blipFill rotWithShape="1">
          <a:blip r:embed="rId7">
            <a:alphaModFix/>
          </a:blip>
          <a:srcRect/>
          <a:stretch/>
        </p:blipFill>
        <p:spPr>
          <a:xfrm rot="-5400000">
            <a:off x="8198456" y="1573193"/>
            <a:ext cx="661708" cy="287405"/>
          </a:xfrm>
          <a:prstGeom prst="rect">
            <a:avLst/>
          </a:prstGeom>
          <a:noFill/>
          <a:ln>
            <a:noFill/>
          </a:ln>
          <a:effectLst>
            <a:outerShdw blurRad="28575" dist="9525" dir="5400000" algn="bl" rotWithShape="0">
              <a:srgbClr val="000000">
                <a:alpha val="49800"/>
              </a:srgbClr>
            </a:outerShdw>
          </a:effectLst>
        </p:spPr>
      </p:pic>
      <p:sp>
        <p:nvSpPr>
          <p:cNvPr id="4598" name="Google Shape;4598;p219"/>
          <p:cNvSpPr txBox="1"/>
          <p:nvPr/>
        </p:nvSpPr>
        <p:spPr>
          <a:xfrm>
            <a:off x="8653375" y="1327817"/>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599" name="Google Shape;4599;p219" descr="clipped result image"/>
          <p:cNvPicPr preferRelativeResize="0"/>
          <p:nvPr/>
        </p:nvPicPr>
        <p:blipFill rotWithShape="1">
          <a:blip r:embed="rId8">
            <a:alphaModFix/>
          </a:blip>
          <a:srcRect/>
          <a:stretch/>
        </p:blipFill>
        <p:spPr>
          <a:xfrm>
            <a:off x="7233308" y="1327832"/>
            <a:ext cx="249586" cy="778110"/>
          </a:xfrm>
          <a:prstGeom prst="rect">
            <a:avLst/>
          </a:prstGeom>
          <a:noFill/>
          <a:ln>
            <a:noFill/>
          </a:ln>
          <a:effectLst>
            <a:outerShdw blurRad="28575" dist="9525" dir="2700000" algn="tl" rotWithShape="0">
              <a:srgbClr val="000000">
                <a:alpha val="36000"/>
              </a:srgbClr>
            </a:outerShdw>
          </a:effectLst>
        </p:spPr>
      </p:pic>
      <p:sp>
        <p:nvSpPr>
          <p:cNvPr id="4600" name="Google Shape;4600;p219"/>
          <p:cNvSpPr txBox="1"/>
          <p:nvPr/>
        </p:nvSpPr>
        <p:spPr>
          <a:xfrm>
            <a:off x="7482905" y="1222891"/>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sp>
        <p:nvSpPr>
          <p:cNvPr id="4601" name="Google Shape;4601;p219"/>
          <p:cNvSpPr txBox="1"/>
          <p:nvPr/>
        </p:nvSpPr>
        <p:spPr>
          <a:xfrm>
            <a:off x="7187024" y="282950"/>
            <a:ext cx="737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2003</a:t>
            </a:r>
            <a:endParaRPr b="0" i="0" u="none" strike="noStrike" cap="none">
              <a:solidFill>
                <a:srgbClr val="000000"/>
              </a:solidFill>
              <a:latin typeface="Arial"/>
              <a:ea typeface="Arial"/>
              <a:cs typeface="Arial"/>
              <a:sym typeface="Arial"/>
            </a:endParaRPr>
          </a:p>
        </p:txBody>
      </p:sp>
      <p:pic>
        <p:nvPicPr>
          <p:cNvPr id="4602" name="Google Shape;4602;p219" descr="Resultado de imagen para memantine structure"/>
          <p:cNvPicPr preferRelativeResize="0"/>
          <p:nvPr/>
        </p:nvPicPr>
        <p:blipFill rotWithShape="1">
          <a:blip r:embed="rId9">
            <a:alphaModFix/>
          </a:blip>
          <a:srcRect/>
          <a:stretch/>
        </p:blipFill>
        <p:spPr>
          <a:xfrm>
            <a:off x="7794324" y="139844"/>
            <a:ext cx="1096299" cy="1053981"/>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4606"/>
        <p:cNvGrpSpPr/>
        <p:nvPr/>
      </p:nvGrpSpPr>
      <p:grpSpPr>
        <a:xfrm>
          <a:off x="0" y="0"/>
          <a:ext cx="0" cy="0"/>
          <a:chOff x="0" y="0"/>
          <a:chExt cx="0" cy="0"/>
        </a:xfrm>
      </p:grpSpPr>
      <p:sp>
        <p:nvSpPr>
          <p:cNvPr id="4607" name="Google Shape;4607;p220"/>
          <p:cNvSpPr txBox="1"/>
          <p:nvPr/>
        </p:nvSpPr>
        <p:spPr>
          <a:xfrm>
            <a:off x="2636525" y="210925"/>
            <a:ext cx="42669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Approved for Alzheimer’s dementia, moderate–severe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Slightly more effective than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7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608" name="Google Shape;4608;p220"/>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4609" name="Google Shape;4609;p220"/>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a:t>
            </a:r>
            <a:r>
              <a:rPr lang="en" sz="1800" b="1">
                <a:solidFill>
                  <a:schemeClr val="dk1"/>
                </a:solidFill>
                <a:highlight>
                  <a:srgbClr val="FFFF00"/>
                </a:highlight>
              </a:rPr>
              <a:t>mant</a:t>
            </a:r>
            <a:r>
              <a:rPr lang="en" sz="1800" b="1">
                <a:solidFill>
                  <a:schemeClr val="dk1"/>
                </a:solidFill>
              </a:rPr>
              <a: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sp>
        <p:nvSpPr>
          <p:cNvPr id="4610" name="Google Shape;4610;p220"/>
          <p:cNvSpPr txBox="1"/>
          <p:nvPr/>
        </p:nvSpPr>
        <p:spPr>
          <a:xfrm>
            <a:off x="7233301" y="4218625"/>
            <a:ext cx="18069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Significant kinetic interactions unlikely – “in a bubble”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SzPts val="1100"/>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611" name="Google Shape;4611;p220"/>
          <p:cNvGrpSpPr/>
          <p:nvPr/>
        </p:nvGrpSpPr>
        <p:grpSpPr>
          <a:xfrm>
            <a:off x="7283034" y="2480686"/>
            <a:ext cx="1607583" cy="1629779"/>
            <a:chOff x="6472066" y="5902359"/>
            <a:chExt cx="1064977" cy="1079681"/>
          </a:xfrm>
        </p:grpSpPr>
        <p:grpSp>
          <p:nvGrpSpPr>
            <p:cNvPr id="4612" name="Google Shape;4612;p220"/>
            <p:cNvGrpSpPr/>
            <p:nvPr/>
          </p:nvGrpSpPr>
          <p:grpSpPr>
            <a:xfrm>
              <a:off x="6472066" y="5902359"/>
              <a:ext cx="1064977" cy="1079681"/>
              <a:chOff x="8946054" y="3384316"/>
              <a:chExt cx="1064977" cy="1079681"/>
            </a:xfrm>
          </p:grpSpPr>
          <p:pic>
            <p:nvPicPr>
              <p:cNvPr id="4613" name="Google Shape;4613;p220" descr="clipped result image"/>
              <p:cNvPicPr preferRelativeResize="0"/>
              <p:nvPr/>
            </p:nvPicPr>
            <p:blipFill rotWithShape="1">
              <a:blip r:embed="rId3">
                <a:alphaModFix/>
              </a:blip>
              <a:srcRect/>
              <a:stretch/>
            </p:blipFill>
            <p:spPr>
              <a:xfrm>
                <a:off x="8946439" y="3384316"/>
                <a:ext cx="1064592" cy="1078701"/>
              </a:xfrm>
              <a:prstGeom prst="rect">
                <a:avLst/>
              </a:prstGeom>
              <a:noFill/>
              <a:ln>
                <a:noFill/>
              </a:ln>
            </p:spPr>
          </p:pic>
          <p:pic>
            <p:nvPicPr>
              <p:cNvPr id="4614" name="Google Shape;4614;p220" descr="clipped result image"/>
              <p:cNvPicPr preferRelativeResize="0"/>
              <p:nvPr/>
            </p:nvPicPr>
            <p:blipFill rotWithShape="1">
              <a:blip r:embed="rId4">
                <a:alphaModFix/>
              </a:blip>
              <a:srcRect/>
              <a:stretch/>
            </p:blipFill>
            <p:spPr>
              <a:xfrm>
                <a:off x="8946054" y="3388293"/>
                <a:ext cx="1064592" cy="1075705"/>
              </a:xfrm>
              <a:prstGeom prst="rect">
                <a:avLst/>
              </a:prstGeom>
              <a:noFill/>
              <a:ln>
                <a:noFill/>
              </a:ln>
            </p:spPr>
          </p:pic>
        </p:grpSp>
        <p:pic>
          <p:nvPicPr>
            <p:cNvPr id="4615" name="Google Shape;4615;p220" descr="A close up of a logo&#10;&#10;Description automatically generated"/>
            <p:cNvPicPr preferRelativeResize="0"/>
            <p:nvPr/>
          </p:nvPicPr>
          <p:blipFill rotWithShape="1">
            <a:blip r:embed="rId5">
              <a:alphaModFix/>
            </a:blip>
            <a:srcRect/>
            <a:stretch/>
          </p:blipFill>
          <p:spPr>
            <a:xfrm>
              <a:off x="6844265" y="6091813"/>
              <a:ext cx="463049" cy="819627"/>
            </a:xfrm>
            <a:prstGeom prst="rect">
              <a:avLst/>
            </a:prstGeom>
            <a:noFill/>
            <a:ln>
              <a:noFill/>
            </a:ln>
          </p:spPr>
        </p:pic>
      </p:grpSp>
      <p:pic>
        <p:nvPicPr>
          <p:cNvPr id="4616" name="Google Shape;4616;p220" descr="A close up of a logo&#10;&#10;Description automatically generated"/>
          <p:cNvPicPr preferRelativeResize="0"/>
          <p:nvPr/>
        </p:nvPicPr>
        <p:blipFill rotWithShape="1">
          <a:blip r:embed="rId6">
            <a:alphaModFix/>
          </a:blip>
          <a:srcRect/>
          <a:stretch/>
        </p:blipFill>
        <p:spPr>
          <a:xfrm>
            <a:off x="428876" y="2328500"/>
            <a:ext cx="1446750" cy="2560777"/>
          </a:xfrm>
          <a:prstGeom prst="rect">
            <a:avLst/>
          </a:prstGeom>
          <a:noFill/>
          <a:ln>
            <a:noFill/>
          </a:ln>
        </p:spPr>
      </p:pic>
      <p:sp>
        <p:nvSpPr>
          <p:cNvPr id="4617" name="Google Shape;4617;p220"/>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NMDA receptor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antagonist</a:t>
            </a:r>
            <a:endParaRPr sz="1900"/>
          </a:p>
        </p:txBody>
      </p:sp>
      <p:cxnSp>
        <p:nvCxnSpPr>
          <p:cNvPr id="4618" name="Google Shape;4618;p220"/>
          <p:cNvCxnSpPr/>
          <p:nvPr/>
        </p:nvCxnSpPr>
        <p:spPr>
          <a:xfrm>
            <a:off x="7045213" y="-35675"/>
            <a:ext cx="0" cy="5141100"/>
          </a:xfrm>
          <a:prstGeom prst="straightConnector1">
            <a:avLst/>
          </a:prstGeom>
          <a:noFill/>
          <a:ln w="9525" cap="flat" cmpd="sng">
            <a:solidFill>
              <a:schemeClr val="dk2"/>
            </a:solidFill>
            <a:prstDash val="solid"/>
            <a:round/>
            <a:headEnd type="none" w="med" len="med"/>
            <a:tailEnd type="none" w="med" len="med"/>
          </a:ln>
        </p:spPr>
      </p:cxnSp>
      <p:pic>
        <p:nvPicPr>
          <p:cNvPr id="4619" name="Google Shape;4619;p220" descr="clipped result image"/>
          <p:cNvPicPr preferRelativeResize="0"/>
          <p:nvPr/>
        </p:nvPicPr>
        <p:blipFill rotWithShape="1">
          <a:blip r:embed="rId7">
            <a:alphaModFix/>
          </a:blip>
          <a:srcRect/>
          <a:stretch/>
        </p:blipFill>
        <p:spPr>
          <a:xfrm rot="-5400000">
            <a:off x="8198456" y="1573193"/>
            <a:ext cx="661708" cy="287405"/>
          </a:xfrm>
          <a:prstGeom prst="rect">
            <a:avLst/>
          </a:prstGeom>
          <a:noFill/>
          <a:ln>
            <a:noFill/>
          </a:ln>
          <a:effectLst>
            <a:outerShdw blurRad="28575" dist="9525" dir="5400000" algn="bl" rotWithShape="0">
              <a:srgbClr val="000000">
                <a:alpha val="49800"/>
              </a:srgbClr>
            </a:outerShdw>
          </a:effectLst>
        </p:spPr>
      </p:pic>
      <p:sp>
        <p:nvSpPr>
          <p:cNvPr id="4620" name="Google Shape;4620;p220"/>
          <p:cNvSpPr txBox="1"/>
          <p:nvPr/>
        </p:nvSpPr>
        <p:spPr>
          <a:xfrm>
            <a:off x="8653375" y="1327817"/>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621" name="Google Shape;4621;p220" descr="clipped result image"/>
          <p:cNvPicPr preferRelativeResize="0"/>
          <p:nvPr/>
        </p:nvPicPr>
        <p:blipFill rotWithShape="1">
          <a:blip r:embed="rId8">
            <a:alphaModFix/>
          </a:blip>
          <a:srcRect/>
          <a:stretch/>
        </p:blipFill>
        <p:spPr>
          <a:xfrm>
            <a:off x="7233308" y="1327832"/>
            <a:ext cx="249586" cy="778110"/>
          </a:xfrm>
          <a:prstGeom prst="rect">
            <a:avLst/>
          </a:prstGeom>
          <a:noFill/>
          <a:ln>
            <a:noFill/>
          </a:ln>
          <a:effectLst>
            <a:outerShdw blurRad="28575" dist="9525" dir="2700000" algn="tl" rotWithShape="0">
              <a:srgbClr val="000000">
                <a:alpha val="36000"/>
              </a:srgbClr>
            </a:outerShdw>
          </a:effectLst>
        </p:spPr>
      </p:pic>
      <p:sp>
        <p:nvSpPr>
          <p:cNvPr id="4622" name="Google Shape;4622;p220"/>
          <p:cNvSpPr txBox="1"/>
          <p:nvPr/>
        </p:nvSpPr>
        <p:spPr>
          <a:xfrm>
            <a:off x="7482905" y="1222891"/>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sp>
        <p:nvSpPr>
          <p:cNvPr id="4623" name="Google Shape;4623;p220"/>
          <p:cNvSpPr txBox="1"/>
          <p:nvPr/>
        </p:nvSpPr>
        <p:spPr>
          <a:xfrm>
            <a:off x="7187024" y="282950"/>
            <a:ext cx="737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2003</a:t>
            </a:r>
            <a:endParaRPr b="0" i="0" u="none" strike="noStrike" cap="none">
              <a:solidFill>
                <a:srgbClr val="000000"/>
              </a:solidFill>
              <a:latin typeface="Arial"/>
              <a:ea typeface="Arial"/>
              <a:cs typeface="Arial"/>
              <a:sym typeface="Arial"/>
            </a:endParaRPr>
          </a:p>
        </p:txBody>
      </p:sp>
      <p:pic>
        <p:nvPicPr>
          <p:cNvPr id="4624" name="Google Shape;4624;p220" descr="Resultado de imagen para memantine structure"/>
          <p:cNvPicPr preferRelativeResize="0"/>
          <p:nvPr/>
        </p:nvPicPr>
        <p:blipFill rotWithShape="1">
          <a:blip r:embed="rId9">
            <a:alphaModFix/>
          </a:blip>
          <a:srcRect/>
          <a:stretch/>
        </p:blipFill>
        <p:spPr>
          <a:xfrm>
            <a:off x="7794324" y="139844"/>
            <a:ext cx="1096299" cy="1053981"/>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4628"/>
        <p:cNvGrpSpPr/>
        <p:nvPr/>
      </p:nvGrpSpPr>
      <p:grpSpPr>
        <a:xfrm>
          <a:off x="0" y="0"/>
          <a:ext cx="0" cy="0"/>
          <a:chOff x="0" y="0"/>
          <a:chExt cx="0" cy="0"/>
        </a:xfrm>
      </p:grpSpPr>
      <p:sp>
        <p:nvSpPr>
          <p:cNvPr id="4629" name="Google Shape;4629;p221"/>
          <p:cNvSpPr txBox="1"/>
          <p:nvPr/>
        </p:nvSpPr>
        <p:spPr>
          <a:xfrm>
            <a:off x="2636525" y="210925"/>
            <a:ext cx="42669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Approved for Alzheimer’s dementia, moderate–severe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Slightly more effective than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Often added after donepezil is established</a:t>
            </a:r>
            <a:endParaRPr>
              <a:solidFill>
                <a:schemeClr val="dk1"/>
              </a:solidFill>
            </a:endParaRPr>
          </a:p>
          <a:p>
            <a:pPr marL="0" lvl="0" indent="0" algn="l" rtl="0">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7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630" name="Google Shape;4630;p221"/>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4631" name="Google Shape;4631;p221"/>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a:t>
            </a:r>
            <a:r>
              <a:rPr lang="en" sz="1800" b="1">
                <a:solidFill>
                  <a:schemeClr val="dk1"/>
                </a:solidFill>
                <a:highlight>
                  <a:srgbClr val="FFFF00"/>
                </a:highlight>
              </a:rPr>
              <a:t>mant</a:t>
            </a:r>
            <a:r>
              <a:rPr lang="en" sz="1800" b="1">
                <a:solidFill>
                  <a:schemeClr val="dk1"/>
                </a:solidFill>
              </a:rPr>
              <a: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sp>
        <p:nvSpPr>
          <p:cNvPr id="4632" name="Google Shape;4632;p221"/>
          <p:cNvSpPr txBox="1"/>
          <p:nvPr/>
        </p:nvSpPr>
        <p:spPr>
          <a:xfrm>
            <a:off x="7233301" y="4218625"/>
            <a:ext cx="18069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Significant kinetic interactions unlikely – “in a bubble”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SzPts val="1100"/>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633" name="Google Shape;4633;p221"/>
          <p:cNvGrpSpPr/>
          <p:nvPr/>
        </p:nvGrpSpPr>
        <p:grpSpPr>
          <a:xfrm>
            <a:off x="7283034" y="2480686"/>
            <a:ext cx="1607583" cy="1629779"/>
            <a:chOff x="6472066" y="5902359"/>
            <a:chExt cx="1064977" cy="1079681"/>
          </a:xfrm>
        </p:grpSpPr>
        <p:grpSp>
          <p:nvGrpSpPr>
            <p:cNvPr id="4634" name="Google Shape;4634;p221"/>
            <p:cNvGrpSpPr/>
            <p:nvPr/>
          </p:nvGrpSpPr>
          <p:grpSpPr>
            <a:xfrm>
              <a:off x="6472066" y="5902359"/>
              <a:ext cx="1064977" cy="1079681"/>
              <a:chOff x="8946054" y="3384316"/>
              <a:chExt cx="1064977" cy="1079681"/>
            </a:xfrm>
          </p:grpSpPr>
          <p:pic>
            <p:nvPicPr>
              <p:cNvPr id="4635" name="Google Shape;4635;p221" descr="clipped result image"/>
              <p:cNvPicPr preferRelativeResize="0"/>
              <p:nvPr/>
            </p:nvPicPr>
            <p:blipFill rotWithShape="1">
              <a:blip r:embed="rId3">
                <a:alphaModFix/>
              </a:blip>
              <a:srcRect/>
              <a:stretch/>
            </p:blipFill>
            <p:spPr>
              <a:xfrm>
                <a:off x="8946439" y="3384316"/>
                <a:ext cx="1064592" cy="1078701"/>
              </a:xfrm>
              <a:prstGeom prst="rect">
                <a:avLst/>
              </a:prstGeom>
              <a:noFill/>
              <a:ln>
                <a:noFill/>
              </a:ln>
            </p:spPr>
          </p:pic>
          <p:pic>
            <p:nvPicPr>
              <p:cNvPr id="4636" name="Google Shape;4636;p221" descr="clipped result image"/>
              <p:cNvPicPr preferRelativeResize="0"/>
              <p:nvPr/>
            </p:nvPicPr>
            <p:blipFill rotWithShape="1">
              <a:blip r:embed="rId4">
                <a:alphaModFix/>
              </a:blip>
              <a:srcRect/>
              <a:stretch/>
            </p:blipFill>
            <p:spPr>
              <a:xfrm>
                <a:off x="8946054" y="3388293"/>
                <a:ext cx="1064592" cy="1075705"/>
              </a:xfrm>
              <a:prstGeom prst="rect">
                <a:avLst/>
              </a:prstGeom>
              <a:noFill/>
              <a:ln>
                <a:noFill/>
              </a:ln>
            </p:spPr>
          </p:pic>
        </p:grpSp>
        <p:pic>
          <p:nvPicPr>
            <p:cNvPr id="4637" name="Google Shape;4637;p221" descr="A close up of a logo&#10;&#10;Description automatically generated"/>
            <p:cNvPicPr preferRelativeResize="0"/>
            <p:nvPr/>
          </p:nvPicPr>
          <p:blipFill rotWithShape="1">
            <a:blip r:embed="rId5">
              <a:alphaModFix/>
            </a:blip>
            <a:srcRect/>
            <a:stretch/>
          </p:blipFill>
          <p:spPr>
            <a:xfrm>
              <a:off x="6844265" y="6091813"/>
              <a:ext cx="463049" cy="819627"/>
            </a:xfrm>
            <a:prstGeom prst="rect">
              <a:avLst/>
            </a:prstGeom>
            <a:noFill/>
            <a:ln>
              <a:noFill/>
            </a:ln>
          </p:spPr>
        </p:pic>
      </p:grpSp>
      <p:pic>
        <p:nvPicPr>
          <p:cNvPr id="4638" name="Google Shape;4638;p221" descr="A close up of a logo&#10;&#10;Description automatically generated"/>
          <p:cNvPicPr preferRelativeResize="0"/>
          <p:nvPr/>
        </p:nvPicPr>
        <p:blipFill rotWithShape="1">
          <a:blip r:embed="rId6">
            <a:alphaModFix/>
          </a:blip>
          <a:srcRect/>
          <a:stretch/>
        </p:blipFill>
        <p:spPr>
          <a:xfrm>
            <a:off x="428876" y="2328500"/>
            <a:ext cx="1446750" cy="2560777"/>
          </a:xfrm>
          <a:prstGeom prst="rect">
            <a:avLst/>
          </a:prstGeom>
          <a:noFill/>
          <a:ln>
            <a:noFill/>
          </a:ln>
        </p:spPr>
      </p:pic>
      <p:sp>
        <p:nvSpPr>
          <p:cNvPr id="4639" name="Google Shape;4639;p221"/>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NMDA receptor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antagonist</a:t>
            </a:r>
            <a:endParaRPr sz="1900"/>
          </a:p>
        </p:txBody>
      </p:sp>
      <p:cxnSp>
        <p:nvCxnSpPr>
          <p:cNvPr id="4640" name="Google Shape;4640;p221"/>
          <p:cNvCxnSpPr/>
          <p:nvPr/>
        </p:nvCxnSpPr>
        <p:spPr>
          <a:xfrm>
            <a:off x="7045213" y="-35675"/>
            <a:ext cx="0" cy="5141100"/>
          </a:xfrm>
          <a:prstGeom prst="straightConnector1">
            <a:avLst/>
          </a:prstGeom>
          <a:noFill/>
          <a:ln w="9525" cap="flat" cmpd="sng">
            <a:solidFill>
              <a:schemeClr val="dk2"/>
            </a:solidFill>
            <a:prstDash val="solid"/>
            <a:round/>
            <a:headEnd type="none" w="med" len="med"/>
            <a:tailEnd type="none" w="med" len="med"/>
          </a:ln>
        </p:spPr>
      </p:cxnSp>
      <p:pic>
        <p:nvPicPr>
          <p:cNvPr id="4641" name="Google Shape;4641;p221" descr="clipped result image"/>
          <p:cNvPicPr preferRelativeResize="0"/>
          <p:nvPr/>
        </p:nvPicPr>
        <p:blipFill rotWithShape="1">
          <a:blip r:embed="rId7">
            <a:alphaModFix/>
          </a:blip>
          <a:srcRect/>
          <a:stretch/>
        </p:blipFill>
        <p:spPr>
          <a:xfrm rot="-5400000">
            <a:off x="8198456" y="1573193"/>
            <a:ext cx="661708" cy="287405"/>
          </a:xfrm>
          <a:prstGeom prst="rect">
            <a:avLst/>
          </a:prstGeom>
          <a:noFill/>
          <a:ln>
            <a:noFill/>
          </a:ln>
          <a:effectLst>
            <a:outerShdw blurRad="28575" dist="9525" dir="5400000" algn="bl" rotWithShape="0">
              <a:srgbClr val="000000">
                <a:alpha val="49800"/>
              </a:srgbClr>
            </a:outerShdw>
          </a:effectLst>
        </p:spPr>
      </p:pic>
      <p:sp>
        <p:nvSpPr>
          <p:cNvPr id="4642" name="Google Shape;4642;p221"/>
          <p:cNvSpPr txBox="1"/>
          <p:nvPr/>
        </p:nvSpPr>
        <p:spPr>
          <a:xfrm>
            <a:off x="8653375" y="1327817"/>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643" name="Google Shape;4643;p221" descr="clipped result image"/>
          <p:cNvPicPr preferRelativeResize="0"/>
          <p:nvPr/>
        </p:nvPicPr>
        <p:blipFill rotWithShape="1">
          <a:blip r:embed="rId8">
            <a:alphaModFix/>
          </a:blip>
          <a:srcRect/>
          <a:stretch/>
        </p:blipFill>
        <p:spPr>
          <a:xfrm>
            <a:off x="7233308" y="1327832"/>
            <a:ext cx="249586" cy="778110"/>
          </a:xfrm>
          <a:prstGeom prst="rect">
            <a:avLst/>
          </a:prstGeom>
          <a:noFill/>
          <a:ln>
            <a:noFill/>
          </a:ln>
          <a:effectLst>
            <a:outerShdw blurRad="28575" dist="9525" dir="2700000" algn="tl" rotWithShape="0">
              <a:srgbClr val="000000">
                <a:alpha val="36000"/>
              </a:srgbClr>
            </a:outerShdw>
          </a:effectLst>
        </p:spPr>
      </p:pic>
      <p:sp>
        <p:nvSpPr>
          <p:cNvPr id="4644" name="Google Shape;4644;p221"/>
          <p:cNvSpPr txBox="1"/>
          <p:nvPr/>
        </p:nvSpPr>
        <p:spPr>
          <a:xfrm>
            <a:off x="7482905" y="1222891"/>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sp>
        <p:nvSpPr>
          <p:cNvPr id="4645" name="Google Shape;4645;p221"/>
          <p:cNvSpPr txBox="1"/>
          <p:nvPr/>
        </p:nvSpPr>
        <p:spPr>
          <a:xfrm>
            <a:off x="7187024" y="282950"/>
            <a:ext cx="737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2003</a:t>
            </a:r>
            <a:endParaRPr b="0" i="0" u="none" strike="noStrike" cap="none">
              <a:solidFill>
                <a:srgbClr val="000000"/>
              </a:solidFill>
              <a:latin typeface="Arial"/>
              <a:ea typeface="Arial"/>
              <a:cs typeface="Arial"/>
              <a:sym typeface="Arial"/>
            </a:endParaRPr>
          </a:p>
        </p:txBody>
      </p:sp>
      <p:pic>
        <p:nvPicPr>
          <p:cNvPr id="4646" name="Google Shape;4646;p221" descr="Resultado de imagen para memantine structure"/>
          <p:cNvPicPr preferRelativeResize="0"/>
          <p:nvPr/>
        </p:nvPicPr>
        <p:blipFill rotWithShape="1">
          <a:blip r:embed="rId9">
            <a:alphaModFix/>
          </a:blip>
          <a:srcRect/>
          <a:stretch/>
        </p:blipFill>
        <p:spPr>
          <a:xfrm>
            <a:off x="7794324" y="139844"/>
            <a:ext cx="1096299" cy="1053981"/>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4650"/>
        <p:cNvGrpSpPr/>
        <p:nvPr/>
      </p:nvGrpSpPr>
      <p:grpSpPr>
        <a:xfrm>
          <a:off x="0" y="0"/>
          <a:ext cx="0" cy="0"/>
          <a:chOff x="0" y="0"/>
          <a:chExt cx="0" cy="0"/>
        </a:xfrm>
      </p:grpSpPr>
      <p:sp>
        <p:nvSpPr>
          <p:cNvPr id="4651" name="Google Shape;4651;p222"/>
          <p:cNvSpPr txBox="1"/>
          <p:nvPr/>
        </p:nvSpPr>
        <p:spPr>
          <a:xfrm>
            <a:off x="2636525" y="210925"/>
            <a:ext cx="42669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Approved for Alzheimer’s dementia, moderate–severe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Slightly more effective than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Often added after donepezil is established</a:t>
            </a:r>
            <a:endParaRPr>
              <a:solidFill>
                <a:schemeClr val="dk1"/>
              </a:solidFill>
            </a:endParaRPr>
          </a:p>
          <a:p>
            <a:pPr marL="0" lvl="0" indent="0" algn="l" rtl="0">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Safe with outstanding tolerability profile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7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652" name="Google Shape;4652;p222"/>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4653" name="Google Shape;4653;p222"/>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a:t>
            </a:r>
            <a:r>
              <a:rPr lang="en" sz="1800" b="1">
                <a:solidFill>
                  <a:schemeClr val="dk1"/>
                </a:solidFill>
                <a:highlight>
                  <a:srgbClr val="FFFF00"/>
                </a:highlight>
              </a:rPr>
              <a:t>mant</a:t>
            </a:r>
            <a:r>
              <a:rPr lang="en" sz="1800" b="1">
                <a:solidFill>
                  <a:schemeClr val="dk1"/>
                </a:solidFill>
              </a:rPr>
              <a: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sp>
        <p:nvSpPr>
          <p:cNvPr id="4654" name="Google Shape;4654;p222"/>
          <p:cNvSpPr txBox="1"/>
          <p:nvPr/>
        </p:nvSpPr>
        <p:spPr>
          <a:xfrm>
            <a:off x="7233301" y="4218625"/>
            <a:ext cx="18069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Significant kinetic interactions unlikely – “in a bubble”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SzPts val="1100"/>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655" name="Google Shape;4655;p222"/>
          <p:cNvGrpSpPr/>
          <p:nvPr/>
        </p:nvGrpSpPr>
        <p:grpSpPr>
          <a:xfrm>
            <a:off x="7283034" y="2480686"/>
            <a:ext cx="1607583" cy="1629779"/>
            <a:chOff x="6472066" y="5902359"/>
            <a:chExt cx="1064977" cy="1079681"/>
          </a:xfrm>
        </p:grpSpPr>
        <p:grpSp>
          <p:nvGrpSpPr>
            <p:cNvPr id="4656" name="Google Shape;4656;p222"/>
            <p:cNvGrpSpPr/>
            <p:nvPr/>
          </p:nvGrpSpPr>
          <p:grpSpPr>
            <a:xfrm>
              <a:off x="6472066" y="5902359"/>
              <a:ext cx="1064977" cy="1079681"/>
              <a:chOff x="8946054" y="3384316"/>
              <a:chExt cx="1064977" cy="1079681"/>
            </a:xfrm>
          </p:grpSpPr>
          <p:pic>
            <p:nvPicPr>
              <p:cNvPr id="4657" name="Google Shape;4657;p222" descr="clipped result image"/>
              <p:cNvPicPr preferRelativeResize="0"/>
              <p:nvPr/>
            </p:nvPicPr>
            <p:blipFill rotWithShape="1">
              <a:blip r:embed="rId3">
                <a:alphaModFix/>
              </a:blip>
              <a:srcRect/>
              <a:stretch/>
            </p:blipFill>
            <p:spPr>
              <a:xfrm>
                <a:off x="8946439" y="3384316"/>
                <a:ext cx="1064592" cy="1078701"/>
              </a:xfrm>
              <a:prstGeom prst="rect">
                <a:avLst/>
              </a:prstGeom>
              <a:noFill/>
              <a:ln>
                <a:noFill/>
              </a:ln>
            </p:spPr>
          </p:pic>
          <p:pic>
            <p:nvPicPr>
              <p:cNvPr id="4658" name="Google Shape;4658;p222" descr="clipped result image"/>
              <p:cNvPicPr preferRelativeResize="0"/>
              <p:nvPr/>
            </p:nvPicPr>
            <p:blipFill rotWithShape="1">
              <a:blip r:embed="rId4">
                <a:alphaModFix/>
              </a:blip>
              <a:srcRect/>
              <a:stretch/>
            </p:blipFill>
            <p:spPr>
              <a:xfrm>
                <a:off x="8946054" y="3388293"/>
                <a:ext cx="1064592" cy="1075705"/>
              </a:xfrm>
              <a:prstGeom prst="rect">
                <a:avLst/>
              </a:prstGeom>
              <a:noFill/>
              <a:ln>
                <a:noFill/>
              </a:ln>
            </p:spPr>
          </p:pic>
        </p:grpSp>
        <p:pic>
          <p:nvPicPr>
            <p:cNvPr id="4659" name="Google Shape;4659;p222" descr="A close up of a logo&#10;&#10;Description automatically generated"/>
            <p:cNvPicPr preferRelativeResize="0"/>
            <p:nvPr/>
          </p:nvPicPr>
          <p:blipFill rotWithShape="1">
            <a:blip r:embed="rId5">
              <a:alphaModFix/>
            </a:blip>
            <a:srcRect/>
            <a:stretch/>
          </p:blipFill>
          <p:spPr>
            <a:xfrm>
              <a:off x="6844265" y="6091813"/>
              <a:ext cx="463049" cy="819627"/>
            </a:xfrm>
            <a:prstGeom prst="rect">
              <a:avLst/>
            </a:prstGeom>
            <a:noFill/>
            <a:ln>
              <a:noFill/>
            </a:ln>
          </p:spPr>
        </p:pic>
      </p:grpSp>
      <p:pic>
        <p:nvPicPr>
          <p:cNvPr id="4660" name="Google Shape;4660;p222" descr="A close up of a logo&#10;&#10;Description automatically generated"/>
          <p:cNvPicPr preferRelativeResize="0"/>
          <p:nvPr/>
        </p:nvPicPr>
        <p:blipFill rotWithShape="1">
          <a:blip r:embed="rId6">
            <a:alphaModFix/>
          </a:blip>
          <a:srcRect/>
          <a:stretch/>
        </p:blipFill>
        <p:spPr>
          <a:xfrm>
            <a:off x="428876" y="2328500"/>
            <a:ext cx="1446750" cy="2560777"/>
          </a:xfrm>
          <a:prstGeom prst="rect">
            <a:avLst/>
          </a:prstGeom>
          <a:noFill/>
          <a:ln>
            <a:noFill/>
          </a:ln>
        </p:spPr>
      </p:pic>
      <p:sp>
        <p:nvSpPr>
          <p:cNvPr id="4661" name="Google Shape;4661;p222"/>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NMDA receptor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antagonist</a:t>
            </a:r>
            <a:endParaRPr sz="1900"/>
          </a:p>
        </p:txBody>
      </p:sp>
      <p:cxnSp>
        <p:nvCxnSpPr>
          <p:cNvPr id="4662" name="Google Shape;4662;p222"/>
          <p:cNvCxnSpPr/>
          <p:nvPr/>
        </p:nvCxnSpPr>
        <p:spPr>
          <a:xfrm>
            <a:off x="7045213" y="-35675"/>
            <a:ext cx="0" cy="5141100"/>
          </a:xfrm>
          <a:prstGeom prst="straightConnector1">
            <a:avLst/>
          </a:prstGeom>
          <a:noFill/>
          <a:ln w="9525" cap="flat" cmpd="sng">
            <a:solidFill>
              <a:schemeClr val="dk2"/>
            </a:solidFill>
            <a:prstDash val="solid"/>
            <a:round/>
            <a:headEnd type="none" w="med" len="med"/>
            <a:tailEnd type="none" w="med" len="med"/>
          </a:ln>
        </p:spPr>
      </p:cxnSp>
      <p:pic>
        <p:nvPicPr>
          <p:cNvPr id="4663" name="Google Shape;4663;p222" descr="clipped result image"/>
          <p:cNvPicPr preferRelativeResize="0"/>
          <p:nvPr/>
        </p:nvPicPr>
        <p:blipFill rotWithShape="1">
          <a:blip r:embed="rId7">
            <a:alphaModFix/>
          </a:blip>
          <a:srcRect/>
          <a:stretch/>
        </p:blipFill>
        <p:spPr>
          <a:xfrm rot="-5400000">
            <a:off x="8198456" y="1573193"/>
            <a:ext cx="661708" cy="287405"/>
          </a:xfrm>
          <a:prstGeom prst="rect">
            <a:avLst/>
          </a:prstGeom>
          <a:noFill/>
          <a:ln>
            <a:noFill/>
          </a:ln>
          <a:effectLst>
            <a:outerShdw blurRad="28575" dist="9525" dir="5400000" algn="bl" rotWithShape="0">
              <a:srgbClr val="000000">
                <a:alpha val="49800"/>
              </a:srgbClr>
            </a:outerShdw>
          </a:effectLst>
        </p:spPr>
      </p:pic>
      <p:sp>
        <p:nvSpPr>
          <p:cNvPr id="4664" name="Google Shape;4664;p222"/>
          <p:cNvSpPr txBox="1"/>
          <p:nvPr/>
        </p:nvSpPr>
        <p:spPr>
          <a:xfrm>
            <a:off x="8653375" y="1327817"/>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665" name="Google Shape;4665;p222" descr="clipped result image"/>
          <p:cNvPicPr preferRelativeResize="0"/>
          <p:nvPr/>
        </p:nvPicPr>
        <p:blipFill rotWithShape="1">
          <a:blip r:embed="rId8">
            <a:alphaModFix/>
          </a:blip>
          <a:srcRect/>
          <a:stretch/>
        </p:blipFill>
        <p:spPr>
          <a:xfrm>
            <a:off x="7233308" y="1327832"/>
            <a:ext cx="249586" cy="778110"/>
          </a:xfrm>
          <a:prstGeom prst="rect">
            <a:avLst/>
          </a:prstGeom>
          <a:noFill/>
          <a:ln>
            <a:noFill/>
          </a:ln>
          <a:effectLst>
            <a:outerShdw blurRad="28575" dist="9525" dir="2700000" algn="tl" rotWithShape="0">
              <a:srgbClr val="000000">
                <a:alpha val="36000"/>
              </a:srgbClr>
            </a:outerShdw>
          </a:effectLst>
        </p:spPr>
      </p:pic>
      <p:sp>
        <p:nvSpPr>
          <p:cNvPr id="4666" name="Google Shape;4666;p222"/>
          <p:cNvSpPr txBox="1"/>
          <p:nvPr/>
        </p:nvSpPr>
        <p:spPr>
          <a:xfrm>
            <a:off x="7482905" y="1222891"/>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sp>
        <p:nvSpPr>
          <p:cNvPr id="4667" name="Google Shape;4667;p222"/>
          <p:cNvSpPr txBox="1"/>
          <p:nvPr/>
        </p:nvSpPr>
        <p:spPr>
          <a:xfrm>
            <a:off x="7187024" y="282950"/>
            <a:ext cx="737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2003</a:t>
            </a:r>
            <a:endParaRPr b="0" i="0" u="none" strike="noStrike" cap="none">
              <a:solidFill>
                <a:srgbClr val="000000"/>
              </a:solidFill>
              <a:latin typeface="Arial"/>
              <a:ea typeface="Arial"/>
              <a:cs typeface="Arial"/>
              <a:sym typeface="Arial"/>
            </a:endParaRPr>
          </a:p>
        </p:txBody>
      </p:sp>
      <p:pic>
        <p:nvPicPr>
          <p:cNvPr id="4668" name="Google Shape;4668;p222" descr="Resultado de imagen para memantine structure"/>
          <p:cNvPicPr preferRelativeResize="0"/>
          <p:nvPr/>
        </p:nvPicPr>
        <p:blipFill rotWithShape="1">
          <a:blip r:embed="rId9">
            <a:alphaModFix/>
          </a:blip>
          <a:srcRect/>
          <a:stretch/>
        </p:blipFill>
        <p:spPr>
          <a:xfrm>
            <a:off x="7794324" y="139844"/>
            <a:ext cx="1096299" cy="1053981"/>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4672"/>
        <p:cNvGrpSpPr/>
        <p:nvPr/>
      </p:nvGrpSpPr>
      <p:grpSpPr>
        <a:xfrm>
          <a:off x="0" y="0"/>
          <a:ext cx="0" cy="0"/>
          <a:chOff x="0" y="0"/>
          <a:chExt cx="0" cy="0"/>
        </a:xfrm>
      </p:grpSpPr>
      <p:sp>
        <p:nvSpPr>
          <p:cNvPr id="4673" name="Google Shape;4673;p223"/>
          <p:cNvSpPr txBox="1"/>
          <p:nvPr/>
        </p:nvSpPr>
        <p:spPr>
          <a:xfrm>
            <a:off x="2636525" y="210925"/>
            <a:ext cx="42669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Approved for Alzheimer’s dementia, moderate–severe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Slightly more effective than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Often added after donepezil is established</a:t>
            </a:r>
            <a:endParaRPr>
              <a:solidFill>
                <a:schemeClr val="dk1"/>
              </a:solidFill>
            </a:endParaRPr>
          </a:p>
          <a:p>
            <a:pPr marL="0" lvl="0" indent="0" algn="l" rtl="0">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Safe with outstanding tolerability profile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Headache 5.7% (vs 2% for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7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674" name="Google Shape;4674;p223"/>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4675" name="Google Shape;4675;p223"/>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a:t>
            </a:r>
            <a:r>
              <a:rPr lang="en" sz="1800" b="1">
                <a:solidFill>
                  <a:schemeClr val="dk1"/>
                </a:solidFill>
                <a:highlight>
                  <a:srgbClr val="FFFF00"/>
                </a:highlight>
              </a:rPr>
              <a:t>mant</a:t>
            </a:r>
            <a:r>
              <a:rPr lang="en" sz="1800" b="1">
                <a:solidFill>
                  <a:schemeClr val="dk1"/>
                </a:solidFill>
              </a:rPr>
              <a: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sp>
        <p:nvSpPr>
          <p:cNvPr id="4676" name="Google Shape;4676;p223"/>
          <p:cNvSpPr txBox="1"/>
          <p:nvPr/>
        </p:nvSpPr>
        <p:spPr>
          <a:xfrm>
            <a:off x="7233301" y="4218625"/>
            <a:ext cx="18069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Significant kinetic interactions unlikely – “in a bubble”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SzPts val="1100"/>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677" name="Google Shape;4677;p223"/>
          <p:cNvGrpSpPr/>
          <p:nvPr/>
        </p:nvGrpSpPr>
        <p:grpSpPr>
          <a:xfrm>
            <a:off x="7283034" y="2480686"/>
            <a:ext cx="1607583" cy="1629779"/>
            <a:chOff x="6472066" y="5902359"/>
            <a:chExt cx="1064977" cy="1079681"/>
          </a:xfrm>
        </p:grpSpPr>
        <p:grpSp>
          <p:nvGrpSpPr>
            <p:cNvPr id="4678" name="Google Shape;4678;p223"/>
            <p:cNvGrpSpPr/>
            <p:nvPr/>
          </p:nvGrpSpPr>
          <p:grpSpPr>
            <a:xfrm>
              <a:off x="6472066" y="5902359"/>
              <a:ext cx="1064977" cy="1079681"/>
              <a:chOff x="8946054" y="3384316"/>
              <a:chExt cx="1064977" cy="1079681"/>
            </a:xfrm>
          </p:grpSpPr>
          <p:pic>
            <p:nvPicPr>
              <p:cNvPr id="4679" name="Google Shape;4679;p223" descr="clipped result image"/>
              <p:cNvPicPr preferRelativeResize="0"/>
              <p:nvPr/>
            </p:nvPicPr>
            <p:blipFill rotWithShape="1">
              <a:blip r:embed="rId3">
                <a:alphaModFix/>
              </a:blip>
              <a:srcRect/>
              <a:stretch/>
            </p:blipFill>
            <p:spPr>
              <a:xfrm>
                <a:off x="8946439" y="3384316"/>
                <a:ext cx="1064592" cy="1078701"/>
              </a:xfrm>
              <a:prstGeom prst="rect">
                <a:avLst/>
              </a:prstGeom>
              <a:noFill/>
              <a:ln>
                <a:noFill/>
              </a:ln>
            </p:spPr>
          </p:pic>
          <p:pic>
            <p:nvPicPr>
              <p:cNvPr id="4680" name="Google Shape;4680;p223" descr="clipped result image"/>
              <p:cNvPicPr preferRelativeResize="0"/>
              <p:nvPr/>
            </p:nvPicPr>
            <p:blipFill rotWithShape="1">
              <a:blip r:embed="rId4">
                <a:alphaModFix/>
              </a:blip>
              <a:srcRect/>
              <a:stretch/>
            </p:blipFill>
            <p:spPr>
              <a:xfrm>
                <a:off x="8946054" y="3388293"/>
                <a:ext cx="1064592" cy="1075705"/>
              </a:xfrm>
              <a:prstGeom prst="rect">
                <a:avLst/>
              </a:prstGeom>
              <a:noFill/>
              <a:ln>
                <a:noFill/>
              </a:ln>
            </p:spPr>
          </p:pic>
        </p:grpSp>
        <p:pic>
          <p:nvPicPr>
            <p:cNvPr id="4681" name="Google Shape;4681;p223" descr="A close up of a logo&#10;&#10;Description automatically generated"/>
            <p:cNvPicPr preferRelativeResize="0"/>
            <p:nvPr/>
          </p:nvPicPr>
          <p:blipFill rotWithShape="1">
            <a:blip r:embed="rId5">
              <a:alphaModFix/>
            </a:blip>
            <a:srcRect/>
            <a:stretch/>
          </p:blipFill>
          <p:spPr>
            <a:xfrm>
              <a:off x="6844265" y="6091813"/>
              <a:ext cx="463049" cy="819627"/>
            </a:xfrm>
            <a:prstGeom prst="rect">
              <a:avLst/>
            </a:prstGeom>
            <a:noFill/>
            <a:ln>
              <a:noFill/>
            </a:ln>
          </p:spPr>
        </p:pic>
      </p:grpSp>
      <p:pic>
        <p:nvPicPr>
          <p:cNvPr id="4682" name="Google Shape;4682;p223" descr="A close up of a logo&#10;&#10;Description automatically generated"/>
          <p:cNvPicPr preferRelativeResize="0"/>
          <p:nvPr/>
        </p:nvPicPr>
        <p:blipFill rotWithShape="1">
          <a:blip r:embed="rId6">
            <a:alphaModFix/>
          </a:blip>
          <a:srcRect/>
          <a:stretch/>
        </p:blipFill>
        <p:spPr>
          <a:xfrm>
            <a:off x="428876" y="2328500"/>
            <a:ext cx="1446750" cy="2560777"/>
          </a:xfrm>
          <a:prstGeom prst="rect">
            <a:avLst/>
          </a:prstGeom>
          <a:noFill/>
          <a:ln>
            <a:noFill/>
          </a:ln>
        </p:spPr>
      </p:pic>
      <p:sp>
        <p:nvSpPr>
          <p:cNvPr id="4683" name="Google Shape;4683;p223"/>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NMDA receptor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antagonist</a:t>
            </a:r>
            <a:endParaRPr sz="1900"/>
          </a:p>
        </p:txBody>
      </p:sp>
      <p:cxnSp>
        <p:nvCxnSpPr>
          <p:cNvPr id="4684" name="Google Shape;4684;p223"/>
          <p:cNvCxnSpPr/>
          <p:nvPr/>
        </p:nvCxnSpPr>
        <p:spPr>
          <a:xfrm>
            <a:off x="7045213" y="-35675"/>
            <a:ext cx="0" cy="5141100"/>
          </a:xfrm>
          <a:prstGeom prst="straightConnector1">
            <a:avLst/>
          </a:prstGeom>
          <a:noFill/>
          <a:ln w="9525" cap="flat" cmpd="sng">
            <a:solidFill>
              <a:schemeClr val="dk2"/>
            </a:solidFill>
            <a:prstDash val="solid"/>
            <a:round/>
            <a:headEnd type="none" w="med" len="med"/>
            <a:tailEnd type="none" w="med" len="med"/>
          </a:ln>
        </p:spPr>
      </p:cxnSp>
      <p:pic>
        <p:nvPicPr>
          <p:cNvPr id="4685" name="Google Shape;4685;p223" descr="clipped result image"/>
          <p:cNvPicPr preferRelativeResize="0"/>
          <p:nvPr/>
        </p:nvPicPr>
        <p:blipFill rotWithShape="1">
          <a:blip r:embed="rId7">
            <a:alphaModFix/>
          </a:blip>
          <a:srcRect/>
          <a:stretch/>
        </p:blipFill>
        <p:spPr>
          <a:xfrm rot="-5400000">
            <a:off x="8198456" y="1573193"/>
            <a:ext cx="661708" cy="287405"/>
          </a:xfrm>
          <a:prstGeom prst="rect">
            <a:avLst/>
          </a:prstGeom>
          <a:noFill/>
          <a:ln>
            <a:noFill/>
          </a:ln>
          <a:effectLst>
            <a:outerShdw blurRad="28575" dist="9525" dir="5400000" algn="bl" rotWithShape="0">
              <a:srgbClr val="000000">
                <a:alpha val="49800"/>
              </a:srgbClr>
            </a:outerShdw>
          </a:effectLst>
        </p:spPr>
      </p:pic>
      <p:sp>
        <p:nvSpPr>
          <p:cNvPr id="4686" name="Google Shape;4686;p223"/>
          <p:cNvSpPr txBox="1"/>
          <p:nvPr/>
        </p:nvSpPr>
        <p:spPr>
          <a:xfrm>
            <a:off x="8653375" y="1327817"/>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687" name="Google Shape;4687;p223" descr="clipped result image"/>
          <p:cNvPicPr preferRelativeResize="0"/>
          <p:nvPr/>
        </p:nvPicPr>
        <p:blipFill rotWithShape="1">
          <a:blip r:embed="rId8">
            <a:alphaModFix/>
          </a:blip>
          <a:srcRect/>
          <a:stretch/>
        </p:blipFill>
        <p:spPr>
          <a:xfrm>
            <a:off x="7233308" y="1327832"/>
            <a:ext cx="249586" cy="778110"/>
          </a:xfrm>
          <a:prstGeom prst="rect">
            <a:avLst/>
          </a:prstGeom>
          <a:noFill/>
          <a:ln>
            <a:noFill/>
          </a:ln>
          <a:effectLst>
            <a:outerShdw blurRad="28575" dist="9525" dir="2700000" algn="tl" rotWithShape="0">
              <a:srgbClr val="000000">
                <a:alpha val="36000"/>
              </a:srgbClr>
            </a:outerShdw>
          </a:effectLst>
        </p:spPr>
      </p:pic>
      <p:sp>
        <p:nvSpPr>
          <p:cNvPr id="4688" name="Google Shape;4688;p223"/>
          <p:cNvSpPr txBox="1"/>
          <p:nvPr/>
        </p:nvSpPr>
        <p:spPr>
          <a:xfrm>
            <a:off x="7482905" y="1222891"/>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sp>
        <p:nvSpPr>
          <p:cNvPr id="4689" name="Google Shape;4689;p223"/>
          <p:cNvSpPr txBox="1"/>
          <p:nvPr/>
        </p:nvSpPr>
        <p:spPr>
          <a:xfrm>
            <a:off x="7187024" y="282950"/>
            <a:ext cx="737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2003</a:t>
            </a:r>
            <a:endParaRPr b="0" i="0" u="none" strike="noStrike" cap="none">
              <a:solidFill>
                <a:srgbClr val="000000"/>
              </a:solidFill>
              <a:latin typeface="Arial"/>
              <a:ea typeface="Arial"/>
              <a:cs typeface="Arial"/>
              <a:sym typeface="Arial"/>
            </a:endParaRPr>
          </a:p>
        </p:txBody>
      </p:sp>
      <p:pic>
        <p:nvPicPr>
          <p:cNvPr id="4690" name="Google Shape;4690;p223" descr="Resultado de imagen para memantine structure"/>
          <p:cNvPicPr preferRelativeResize="0"/>
          <p:nvPr/>
        </p:nvPicPr>
        <p:blipFill rotWithShape="1">
          <a:blip r:embed="rId9">
            <a:alphaModFix/>
          </a:blip>
          <a:srcRect/>
          <a:stretch/>
        </p:blipFill>
        <p:spPr>
          <a:xfrm>
            <a:off x="7794324" y="139844"/>
            <a:ext cx="1096299" cy="1053981"/>
          </a:xfrm>
          <a:prstGeom prst="rect">
            <a:avLst/>
          </a:prstGeom>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4694"/>
        <p:cNvGrpSpPr/>
        <p:nvPr/>
      </p:nvGrpSpPr>
      <p:grpSpPr>
        <a:xfrm>
          <a:off x="0" y="0"/>
          <a:ext cx="0" cy="0"/>
          <a:chOff x="0" y="0"/>
          <a:chExt cx="0" cy="0"/>
        </a:xfrm>
      </p:grpSpPr>
      <p:sp>
        <p:nvSpPr>
          <p:cNvPr id="4695" name="Google Shape;4695;p224"/>
          <p:cNvSpPr txBox="1"/>
          <p:nvPr/>
        </p:nvSpPr>
        <p:spPr>
          <a:xfrm>
            <a:off x="2636525" y="210925"/>
            <a:ext cx="42669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Approved for Alzheimer’s dementia, moderate–severe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Slightly more effective than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Often added after donepezil is established</a:t>
            </a:r>
            <a:endParaRPr>
              <a:solidFill>
                <a:schemeClr val="dk1"/>
              </a:solidFill>
            </a:endParaRPr>
          </a:p>
          <a:p>
            <a:pPr marL="0" lvl="0" indent="0" algn="l" rtl="0">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Safe with outstanding tolerability profile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Headache 5.7% (vs 2% for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Agitation (1.6%) was </a:t>
            </a:r>
            <a:r>
              <a:rPr lang="en" u="sng">
                <a:solidFill>
                  <a:schemeClr val="dk1"/>
                </a:solidFill>
              </a:rPr>
              <a:t>less than</a:t>
            </a:r>
            <a:r>
              <a:rPr lang="en">
                <a:solidFill>
                  <a:schemeClr val="dk1"/>
                </a:solidFill>
              </a:rPr>
              <a:t> placebo (4.6%).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7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696" name="Google Shape;4696;p224"/>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4697" name="Google Shape;4697;p224"/>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a:t>
            </a:r>
            <a:r>
              <a:rPr lang="en" sz="1800" b="1">
                <a:solidFill>
                  <a:schemeClr val="dk1"/>
                </a:solidFill>
                <a:highlight>
                  <a:srgbClr val="FFFF00"/>
                </a:highlight>
              </a:rPr>
              <a:t>mant</a:t>
            </a:r>
            <a:r>
              <a:rPr lang="en" sz="1800" b="1">
                <a:solidFill>
                  <a:schemeClr val="dk1"/>
                </a:solidFill>
              </a:rPr>
              <a: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sp>
        <p:nvSpPr>
          <p:cNvPr id="4698" name="Google Shape;4698;p224"/>
          <p:cNvSpPr txBox="1"/>
          <p:nvPr/>
        </p:nvSpPr>
        <p:spPr>
          <a:xfrm>
            <a:off x="7233301" y="4218625"/>
            <a:ext cx="18069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Significant kinetic interactions unlikely – “in a bubble”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SzPts val="1100"/>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699" name="Google Shape;4699;p224"/>
          <p:cNvGrpSpPr/>
          <p:nvPr/>
        </p:nvGrpSpPr>
        <p:grpSpPr>
          <a:xfrm>
            <a:off x="7283034" y="2480686"/>
            <a:ext cx="1607583" cy="1629779"/>
            <a:chOff x="6472066" y="5902359"/>
            <a:chExt cx="1064977" cy="1079681"/>
          </a:xfrm>
        </p:grpSpPr>
        <p:grpSp>
          <p:nvGrpSpPr>
            <p:cNvPr id="4700" name="Google Shape;4700;p224"/>
            <p:cNvGrpSpPr/>
            <p:nvPr/>
          </p:nvGrpSpPr>
          <p:grpSpPr>
            <a:xfrm>
              <a:off x="6472066" y="5902359"/>
              <a:ext cx="1064977" cy="1079681"/>
              <a:chOff x="8946054" y="3384316"/>
              <a:chExt cx="1064977" cy="1079681"/>
            </a:xfrm>
          </p:grpSpPr>
          <p:pic>
            <p:nvPicPr>
              <p:cNvPr id="4701" name="Google Shape;4701;p224" descr="clipped result image"/>
              <p:cNvPicPr preferRelativeResize="0"/>
              <p:nvPr/>
            </p:nvPicPr>
            <p:blipFill rotWithShape="1">
              <a:blip r:embed="rId3">
                <a:alphaModFix/>
              </a:blip>
              <a:srcRect/>
              <a:stretch/>
            </p:blipFill>
            <p:spPr>
              <a:xfrm>
                <a:off x="8946439" y="3384316"/>
                <a:ext cx="1064592" cy="1078701"/>
              </a:xfrm>
              <a:prstGeom prst="rect">
                <a:avLst/>
              </a:prstGeom>
              <a:noFill/>
              <a:ln>
                <a:noFill/>
              </a:ln>
            </p:spPr>
          </p:pic>
          <p:pic>
            <p:nvPicPr>
              <p:cNvPr id="4702" name="Google Shape;4702;p224" descr="clipped result image"/>
              <p:cNvPicPr preferRelativeResize="0"/>
              <p:nvPr/>
            </p:nvPicPr>
            <p:blipFill rotWithShape="1">
              <a:blip r:embed="rId4">
                <a:alphaModFix/>
              </a:blip>
              <a:srcRect/>
              <a:stretch/>
            </p:blipFill>
            <p:spPr>
              <a:xfrm>
                <a:off x="8946054" y="3388293"/>
                <a:ext cx="1064592" cy="1075705"/>
              </a:xfrm>
              <a:prstGeom prst="rect">
                <a:avLst/>
              </a:prstGeom>
              <a:noFill/>
              <a:ln>
                <a:noFill/>
              </a:ln>
            </p:spPr>
          </p:pic>
        </p:grpSp>
        <p:pic>
          <p:nvPicPr>
            <p:cNvPr id="4703" name="Google Shape;4703;p224" descr="A close up of a logo&#10;&#10;Description automatically generated"/>
            <p:cNvPicPr preferRelativeResize="0"/>
            <p:nvPr/>
          </p:nvPicPr>
          <p:blipFill rotWithShape="1">
            <a:blip r:embed="rId5">
              <a:alphaModFix/>
            </a:blip>
            <a:srcRect/>
            <a:stretch/>
          </p:blipFill>
          <p:spPr>
            <a:xfrm>
              <a:off x="6844265" y="6091813"/>
              <a:ext cx="463049" cy="819627"/>
            </a:xfrm>
            <a:prstGeom prst="rect">
              <a:avLst/>
            </a:prstGeom>
            <a:noFill/>
            <a:ln>
              <a:noFill/>
            </a:ln>
          </p:spPr>
        </p:pic>
      </p:grpSp>
      <p:pic>
        <p:nvPicPr>
          <p:cNvPr id="4704" name="Google Shape;4704;p224" descr="A close up of a logo&#10;&#10;Description automatically generated"/>
          <p:cNvPicPr preferRelativeResize="0"/>
          <p:nvPr/>
        </p:nvPicPr>
        <p:blipFill rotWithShape="1">
          <a:blip r:embed="rId6">
            <a:alphaModFix/>
          </a:blip>
          <a:srcRect/>
          <a:stretch/>
        </p:blipFill>
        <p:spPr>
          <a:xfrm>
            <a:off x="428876" y="2328500"/>
            <a:ext cx="1446750" cy="2560777"/>
          </a:xfrm>
          <a:prstGeom prst="rect">
            <a:avLst/>
          </a:prstGeom>
          <a:noFill/>
          <a:ln>
            <a:noFill/>
          </a:ln>
        </p:spPr>
      </p:pic>
      <p:sp>
        <p:nvSpPr>
          <p:cNvPr id="4705" name="Google Shape;4705;p224"/>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NMDA receptor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antagonist</a:t>
            </a:r>
            <a:endParaRPr sz="1900"/>
          </a:p>
        </p:txBody>
      </p:sp>
      <p:cxnSp>
        <p:nvCxnSpPr>
          <p:cNvPr id="4706" name="Google Shape;4706;p224"/>
          <p:cNvCxnSpPr/>
          <p:nvPr/>
        </p:nvCxnSpPr>
        <p:spPr>
          <a:xfrm>
            <a:off x="7045213" y="-35675"/>
            <a:ext cx="0" cy="5141100"/>
          </a:xfrm>
          <a:prstGeom prst="straightConnector1">
            <a:avLst/>
          </a:prstGeom>
          <a:noFill/>
          <a:ln w="9525" cap="flat" cmpd="sng">
            <a:solidFill>
              <a:schemeClr val="dk2"/>
            </a:solidFill>
            <a:prstDash val="solid"/>
            <a:round/>
            <a:headEnd type="none" w="med" len="med"/>
            <a:tailEnd type="none" w="med" len="med"/>
          </a:ln>
        </p:spPr>
      </p:cxnSp>
      <p:pic>
        <p:nvPicPr>
          <p:cNvPr id="4707" name="Google Shape;4707;p224" descr="clipped result image"/>
          <p:cNvPicPr preferRelativeResize="0"/>
          <p:nvPr/>
        </p:nvPicPr>
        <p:blipFill rotWithShape="1">
          <a:blip r:embed="rId7">
            <a:alphaModFix/>
          </a:blip>
          <a:srcRect/>
          <a:stretch/>
        </p:blipFill>
        <p:spPr>
          <a:xfrm rot="-5400000">
            <a:off x="8198456" y="1573193"/>
            <a:ext cx="661708" cy="287405"/>
          </a:xfrm>
          <a:prstGeom prst="rect">
            <a:avLst/>
          </a:prstGeom>
          <a:noFill/>
          <a:ln>
            <a:noFill/>
          </a:ln>
          <a:effectLst>
            <a:outerShdw blurRad="28575" dist="9525" dir="5400000" algn="bl" rotWithShape="0">
              <a:srgbClr val="000000">
                <a:alpha val="49800"/>
              </a:srgbClr>
            </a:outerShdw>
          </a:effectLst>
        </p:spPr>
      </p:pic>
      <p:sp>
        <p:nvSpPr>
          <p:cNvPr id="4708" name="Google Shape;4708;p224"/>
          <p:cNvSpPr txBox="1"/>
          <p:nvPr/>
        </p:nvSpPr>
        <p:spPr>
          <a:xfrm>
            <a:off x="8653375" y="1327817"/>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709" name="Google Shape;4709;p224" descr="clipped result image"/>
          <p:cNvPicPr preferRelativeResize="0"/>
          <p:nvPr/>
        </p:nvPicPr>
        <p:blipFill rotWithShape="1">
          <a:blip r:embed="rId8">
            <a:alphaModFix/>
          </a:blip>
          <a:srcRect/>
          <a:stretch/>
        </p:blipFill>
        <p:spPr>
          <a:xfrm>
            <a:off x="7233308" y="1327832"/>
            <a:ext cx="249586" cy="778110"/>
          </a:xfrm>
          <a:prstGeom prst="rect">
            <a:avLst/>
          </a:prstGeom>
          <a:noFill/>
          <a:ln>
            <a:noFill/>
          </a:ln>
          <a:effectLst>
            <a:outerShdw blurRad="28575" dist="9525" dir="2700000" algn="tl" rotWithShape="0">
              <a:srgbClr val="000000">
                <a:alpha val="36000"/>
              </a:srgbClr>
            </a:outerShdw>
          </a:effectLst>
        </p:spPr>
      </p:pic>
      <p:sp>
        <p:nvSpPr>
          <p:cNvPr id="4710" name="Google Shape;4710;p224"/>
          <p:cNvSpPr txBox="1"/>
          <p:nvPr/>
        </p:nvSpPr>
        <p:spPr>
          <a:xfrm>
            <a:off x="7482905" y="1222891"/>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sp>
        <p:nvSpPr>
          <p:cNvPr id="4711" name="Google Shape;4711;p224"/>
          <p:cNvSpPr txBox="1"/>
          <p:nvPr/>
        </p:nvSpPr>
        <p:spPr>
          <a:xfrm>
            <a:off x="7187024" y="282950"/>
            <a:ext cx="737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2003</a:t>
            </a:r>
            <a:endParaRPr b="0" i="0" u="none" strike="noStrike" cap="none">
              <a:solidFill>
                <a:srgbClr val="000000"/>
              </a:solidFill>
              <a:latin typeface="Arial"/>
              <a:ea typeface="Arial"/>
              <a:cs typeface="Arial"/>
              <a:sym typeface="Arial"/>
            </a:endParaRPr>
          </a:p>
        </p:txBody>
      </p:sp>
      <p:pic>
        <p:nvPicPr>
          <p:cNvPr id="4712" name="Google Shape;4712;p224" descr="Resultado de imagen para memantine structure"/>
          <p:cNvPicPr preferRelativeResize="0"/>
          <p:nvPr/>
        </p:nvPicPr>
        <p:blipFill rotWithShape="1">
          <a:blip r:embed="rId9">
            <a:alphaModFix/>
          </a:blip>
          <a:srcRect/>
          <a:stretch/>
        </p:blipFill>
        <p:spPr>
          <a:xfrm>
            <a:off x="7794324" y="139844"/>
            <a:ext cx="1096299" cy="105398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4"/>
          <p:cNvSpPr txBox="1"/>
          <p:nvPr/>
        </p:nvSpPr>
        <p:spPr>
          <a:xfrm>
            <a:off x="3308550" y="2067663"/>
            <a:ext cx="946500" cy="103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5500"/>
              <a:t>=</a:t>
            </a:r>
            <a:endParaRPr sz="5500"/>
          </a:p>
        </p:txBody>
      </p:sp>
      <p:sp>
        <p:nvSpPr>
          <p:cNvPr id="244" name="Google Shape;244;p34"/>
          <p:cNvSpPr txBox="1"/>
          <p:nvPr/>
        </p:nvSpPr>
        <p:spPr>
          <a:xfrm>
            <a:off x="582675" y="351725"/>
            <a:ext cx="8357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Amyloid = insoluble protein that can deposit in tissues </a:t>
            </a:r>
            <a:endParaRPr sz="2200"/>
          </a:p>
        </p:txBody>
      </p:sp>
      <p:cxnSp>
        <p:nvCxnSpPr>
          <p:cNvPr id="245" name="Google Shape;245;p34"/>
          <p:cNvCxnSpPr/>
          <p:nvPr/>
        </p:nvCxnSpPr>
        <p:spPr>
          <a:xfrm>
            <a:off x="-600" y="1147613"/>
            <a:ext cx="9144600" cy="0"/>
          </a:xfrm>
          <a:prstGeom prst="straightConnector1">
            <a:avLst/>
          </a:prstGeom>
          <a:noFill/>
          <a:ln w="9525" cap="flat" cmpd="sng">
            <a:solidFill>
              <a:schemeClr val="dk2"/>
            </a:solidFill>
            <a:prstDash val="solid"/>
            <a:round/>
            <a:headEnd type="none" w="med" len="med"/>
            <a:tailEnd type="none" w="med" len="med"/>
          </a:ln>
        </p:spPr>
      </p:cxnSp>
      <p:pic>
        <p:nvPicPr>
          <p:cNvPr id="246" name="Google Shape;246;p34"/>
          <p:cNvPicPr preferRelativeResize="0"/>
          <p:nvPr/>
        </p:nvPicPr>
        <p:blipFill>
          <a:blip r:embed="rId3">
            <a:alphaModFix/>
          </a:blip>
          <a:stretch>
            <a:fillRect/>
          </a:stretch>
        </p:blipFill>
        <p:spPr>
          <a:xfrm>
            <a:off x="1364187" y="2080500"/>
            <a:ext cx="1245971" cy="1262575"/>
          </a:xfrm>
          <a:prstGeom prst="rect">
            <a:avLst/>
          </a:prstGeom>
          <a:noFill/>
          <a:ln>
            <a:noFill/>
          </a:ln>
        </p:spPr>
      </p:pic>
      <p:sp>
        <p:nvSpPr>
          <p:cNvPr id="247" name="Google Shape;247;p34"/>
          <p:cNvSpPr txBox="1"/>
          <p:nvPr/>
        </p:nvSpPr>
        <p:spPr>
          <a:xfrm>
            <a:off x="618000" y="1420313"/>
            <a:ext cx="4865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202124"/>
                </a:solidFill>
                <a:highlight>
                  <a:srgbClr val="FFFF00"/>
                </a:highlight>
                <a:latin typeface="Roboto"/>
                <a:ea typeface="Roboto"/>
                <a:cs typeface="Roboto"/>
                <a:sym typeface="Roboto"/>
              </a:rPr>
              <a:t>Amyloid </a:t>
            </a:r>
            <a:r>
              <a:rPr lang="en" sz="2200">
                <a:solidFill>
                  <a:schemeClr val="dk1"/>
                </a:solidFill>
                <a:highlight>
                  <a:srgbClr val="FFFF00"/>
                </a:highlight>
              </a:rPr>
              <a:t>β </a:t>
            </a:r>
            <a:r>
              <a:rPr lang="en" sz="2200">
                <a:solidFill>
                  <a:srgbClr val="202124"/>
                </a:solidFill>
                <a:highlight>
                  <a:srgbClr val="FFFF00"/>
                </a:highlight>
                <a:latin typeface="Roboto"/>
                <a:ea typeface="Roboto"/>
                <a:cs typeface="Roboto"/>
                <a:sym typeface="Roboto"/>
              </a:rPr>
              <a:t>plaques</a:t>
            </a:r>
            <a:r>
              <a:rPr lang="en" sz="2200">
                <a:solidFill>
                  <a:srgbClr val="202124"/>
                </a:solidFill>
                <a:highlight>
                  <a:srgbClr val="FFFFFF"/>
                </a:highlight>
                <a:latin typeface="Roboto"/>
                <a:ea typeface="Roboto"/>
                <a:cs typeface="Roboto"/>
                <a:sym typeface="Roboto"/>
              </a:rPr>
              <a:t> </a:t>
            </a:r>
            <a:endParaRPr sz="2200"/>
          </a:p>
        </p:txBody>
      </p:sp>
      <p:sp>
        <p:nvSpPr>
          <p:cNvPr id="248" name="Google Shape;248;p34"/>
          <p:cNvSpPr txBox="1"/>
          <p:nvPr/>
        </p:nvSpPr>
        <p:spPr>
          <a:xfrm>
            <a:off x="448300" y="3375625"/>
            <a:ext cx="3154800" cy="1293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a:t>aggregates of misfolded proteins that form in the spaces between nerve cells</a:t>
            </a:r>
            <a:endParaRPr sz="1800"/>
          </a:p>
        </p:txBody>
      </p:sp>
      <p:pic>
        <p:nvPicPr>
          <p:cNvPr id="249" name="Google Shape;249;p34"/>
          <p:cNvPicPr preferRelativeResize="0"/>
          <p:nvPr/>
        </p:nvPicPr>
        <p:blipFill>
          <a:blip r:embed="rId4">
            <a:alphaModFix/>
          </a:blip>
          <a:stretch>
            <a:fillRect/>
          </a:stretch>
        </p:blipFill>
        <p:spPr>
          <a:xfrm>
            <a:off x="4111449" y="1516150"/>
            <a:ext cx="4929925" cy="3288225"/>
          </a:xfrm>
          <a:prstGeom prst="rect">
            <a:avLst/>
          </a:prstGeom>
          <a:noFill/>
          <a:ln>
            <a:noFill/>
          </a:ln>
        </p:spPr>
      </p:pic>
      <p:sp>
        <p:nvSpPr>
          <p:cNvPr id="250" name="Google Shape;250;p34"/>
          <p:cNvSpPr/>
          <p:nvPr/>
        </p:nvSpPr>
        <p:spPr>
          <a:xfrm>
            <a:off x="1215225" y="1896575"/>
            <a:ext cx="1479000" cy="14790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1" name="Google Shape;251;p34"/>
          <p:cNvSpPr/>
          <p:nvPr/>
        </p:nvSpPr>
        <p:spPr>
          <a:xfrm>
            <a:off x="5719825" y="3423425"/>
            <a:ext cx="1126500" cy="1126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4716"/>
        <p:cNvGrpSpPr/>
        <p:nvPr/>
      </p:nvGrpSpPr>
      <p:grpSpPr>
        <a:xfrm>
          <a:off x="0" y="0"/>
          <a:ext cx="0" cy="0"/>
          <a:chOff x="0" y="0"/>
          <a:chExt cx="0" cy="0"/>
        </a:xfrm>
      </p:grpSpPr>
      <p:sp>
        <p:nvSpPr>
          <p:cNvPr id="4717" name="Google Shape;4717;p225"/>
          <p:cNvSpPr txBox="1"/>
          <p:nvPr/>
        </p:nvSpPr>
        <p:spPr>
          <a:xfrm>
            <a:off x="2636525" y="210925"/>
            <a:ext cx="42669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Approved for Alzheimer’s dementia, moderate–severe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Slightly more effective than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Often added after donepezil is established</a:t>
            </a:r>
            <a:endParaRPr>
              <a:solidFill>
                <a:schemeClr val="dk1"/>
              </a:solidFill>
            </a:endParaRPr>
          </a:p>
          <a:p>
            <a:pPr marL="0" lvl="0" indent="0" algn="l" rtl="0">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Safe with outstanding tolerability profile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Headache 5.7% (vs 2% for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Agitation (1.6%) was </a:t>
            </a:r>
            <a:r>
              <a:rPr lang="en" u="sng">
                <a:solidFill>
                  <a:schemeClr val="dk1"/>
                </a:solidFill>
              </a:rPr>
              <a:t>less than</a:t>
            </a:r>
            <a:r>
              <a:rPr lang="en">
                <a:solidFill>
                  <a:schemeClr val="dk1"/>
                </a:solidFill>
              </a:rPr>
              <a:t> placebo (4.6%).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Does not cause weight gain, sedation, or nausea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7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718" name="Google Shape;4718;p225"/>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4719" name="Google Shape;4719;p225"/>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a:t>
            </a:r>
            <a:r>
              <a:rPr lang="en" sz="1800" b="1">
                <a:solidFill>
                  <a:schemeClr val="dk1"/>
                </a:solidFill>
                <a:highlight>
                  <a:srgbClr val="FFFF00"/>
                </a:highlight>
              </a:rPr>
              <a:t>mant</a:t>
            </a:r>
            <a:r>
              <a:rPr lang="en" sz="1800" b="1">
                <a:solidFill>
                  <a:schemeClr val="dk1"/>
                </a:solidFill>
              </a:rPr>
              <a: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sp>
        <p:nvSpPr>
          <p:cNvPr id="4720" name="Google Shape;4720;p225"/>
          <p:cNvSpPr txBox="1"/>
          <p:nvPr/>
        </p:nvSpPr>
        <p:spPr>
          <a:xfrm>
            <a:off x="7233301" y="4218625"/>
            <a:ext cx="18069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Significant kinetic interactions unlikely – “in a bubble”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SzPts val="1100"/>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721" name="Google Shape;4721;p225"/>
          <p:cNvGrpSpPr/>
          <p:nvPr/>
        </p:nvGrpSpPr>
        <p:grpSpPr>
          <a:xfrm>
            <a:off x="7283034" y="2480686"/>
            <a:ext cx="1607583" cy="1629779"/>
            <a:chOff x="6472066" y="5902359"/>
            <a:chExt cx="1064977" cy="1079681"/>
          </a:xfrm>
        </p:grpSpPr>
        <p:grpSp>
          <p:nvGrpSpPr>
            <p:cNvPr id="4722" name="Google Shape;4722;p225"/>
            <p:cNvGrpSpPr/>
            <p:nvPr/>
          </p:nvGrpSpPr>
          <p:grpSpPr>
            <a:xfrm>
              <a:off x="6472066" y="5902359"/>
              <a:ext cx="1064977" cy="1079681"/>
              <a:chOff x="8946054" y="3384316"/>
              <a:chExt cx="1064977" cy="1079681"/>
            </a:xfrm>
          </p:grpSpPr>
          <p:pic>
            <p:nvPicPr>
              <p:cNvPr id="4723" name="Google Shape;4723;p225" descr="clipped result image"/>
              <p:cNvPicPr preferRelativeResize="0"/>
              <p:nvPr/>
            </p:nvPicPr>
            <p:blipFill rotWithShape="1">
              <a:blip r:embed="rId3">
                <a:alphaModFix/>
              </a:blip>
              <a:srcRect/>
              <a:stretch/>
            </p:blipFill>
            <p:spPr>
              <a:xfrm>
                <a:off x="8946439" y="3384316"/>
                <a:ext cx="1064592" cy="1078701"/>
              </a:xfrm>
              <a:prstGeom prst="rect">
                <a:avLst/>
              </a:prstGeom>
              <a:noFill/>
              <a:ln>
                <a:noFill/>
              </a:ln>
            </p:spPr>
          </p:pic>
          <p:pic>
            <p:nvPicPr>
              <p:cNvPr id="4724" name="Google Shape;4724;p225" descr="clipped result image"/>
              <p:cNvPicPr preferRelativeResize="0"/>
              <p:nvPr/>
            </p:nvPicPr>
            <p:blipFill rotWithShape="1">
              <a:blip r:embed="rId4">
                <a:alphaModFix/>
              </a:blip>
              <a:srcRect/>
              <a:stretch/>
            </p:blipFill>
            <p:spPr>
              <a:xfrm>
                <a:off x="8946054" y="3388293"/>
                <a:ext cx="1064592" cy="1075705"/>
              </a:xfrm>
              <a:prstGeom prst="rect">
                <a:avLst/>
              </a:prstGeom>
              <a:noFill/>
              <a:ln>
                <a:noFill/>
              </a:ln>
            </p:spPr>
          </p:pic>
        </p:grpSp>
        <p:pic>
          <p:nvPicPr>
            <p:cNvPr id="4725" name="Google Shape;4725;p225" descr="A close up of a logo&#10;&#10;Description automatically generated"/>
            <p:cNvPicPr preferRelativeResize="0"/>
            <p:nvPr/>
          </p:nvPicPr>
          <p:blipFill rotWithShape="1">
            <a:blip r:embed="rId5">
              <a:alphaModFix/>
            </a:blip>
            <a:srcRect/>
            <a:stretch/>
          </p:blipFill>
          <p:spPr>
            <a:xfrm>
              <a:off x="6844265" y="6091813"/>
              <a:ext cx="463049" cy="819627"/>
            </a:xfrm>
            <a:prstGeom prst="rect">
              <a:avLst/>
            </a:prstGeom>
            <a:noFill/>
            <a:ln>
              <a:noFill/>
            </a:ln>
          </p:spPr>
        </p:pic>
      </p:grpSp>
      <p:pic>
        <p:nvPicPr>
          <p:cNvPr id="4726" name="Google Shape;4726;p225" descr="A close up of a logo&#10;&#10;Description automatically generated"/>
          <p:cNvPicPr preferRelativeResize="0"/>
          <p:nvPr/>
        </p:nvPicPr>
        <p:blipFill rotWithShape="1">
          <a:blip r:embed="rId6">
            <a:alphaModFix/>
          </a:blip>
          <a:srcRect/>
          <a:stretch/>
        </p:blipFill>
        <p:spPr>
          <a:xfrm>
            <a:off x="428876" y="2328500"/>
            <a:ext cx="1446750" cy="2560777"/>
          </a:xfrm>
          <a:prstGeom prst="rect">
            <a:avLst/>
          </a:prstGeom>
          <a:noFill/>
          <a:ln>
            <a:noFill/>
          </a:ln>
        </p:spPr>
      </p:pic>
      <p:sp>
        <p:nvSpPr>
          <p:cNvPr id="4727" name="Google Shape;4727;p225"/>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NMDA receptor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antagonist</a:t>
            </a:r>
            <a:endParaRPr sz="1900"/>
          </a:p>
        </p:txBody>
      </p:sp>
      <p:cxnSp>
        <p:nvCxnSpPr>
          <p:cNvPr id="4728" name="Google Shape;4728;p225"/>
          <p:cNvCxnSpPr/>
          <p:nvPr/>
        </p:nvCxnSpPr>
        <p:spPr>
          <a:xfrm>
            <a:off x="7045213" y="-35675"/>
            <a:ext cx="0" cy="5141100"/>
          </a:xfrm>
          <a:prstGeom prst="straightConnector1">
            <a:avLst/>
          </a:prstGeom>
          <a:noFill/>
          <a:ln w="9525" cap="flat" cmpd="sng">
            <a:solidFill>
              <a:schemeClr val="dk2"/>
            </a:solidFill>
            <a:prstDash val="solid"/>
            <a:round/>
            <a:headEnd type="none" w="med" len="med"/>
            <a:tailEnd type="none" w="med" len="med"/>
          </a:ln>
        </p:spPr>
      </p:cxnSp>
      <p:pic>
        <p:nvPicPr>
          <p:cNvPr id="4729" name="Google Shape;4729;p225" descr="clipped result image"/>
          <p:cNvPicPr preferRelativeResize="0"/>
          <p:nvPr/>
        </p:nvPicPr>
        <p:blipFill rotWithShape="1">
          <a:blip r:embed="rId7">
            <a:alphaModFix/>
          </a:blip>
          <a:srcRect/>
          <a:stretch/>
        </p:blipFill>
        <p:spPr>
          <a:xfrm rot="-5400000">
            <a:off x="8198456" y="1573193"/>
            <a:ext cx="661708" cy="287405"/>
          </a:xfrm>
          <a:prstGeom prst="rect">
            <a:avLst/>
          </a:prstGeom>
          <a:noFill/>
          <a:ln>
            <a:noFill/>
          </a:ln>
          <a:effectLst>
            <a:outerShdw blurRad="28575" dist="9525" dir="5400000" algn="bl" rotWithShape="0">
              <a:srgbClr val="000000">
                <a:alpha val="49800"/>
              </a:srgbClr>
            </a:outerShdw>
          </a:effectLst>
        </p:spPr>
      </p:pic>
      <p:sp>
        <p:nvSpPr>
          <p:cNvPr id="4730" name="Google Shape;4730;p225"/>
          <p:cNvSpPr txBox="1"/>
          <p:nvPr/>
        </p:nvSpPr>
        <p:spPr>
          <a:xfrm>
            <a:off x="8653375" y="1327817"/>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731" name="Google Shape;4731;p225" descr="clipped result image"/>
          <p:cNvPicPr preferRelativeResize="0"/>
          <p:nvPr/>
        </p:nvPicPr>
        <p:blipFill rotWithShape="1">
          <a:blip r:embed="rId8">
            <a:alphaModFix/>
          </a:blip>
          <a:srcRect/>
          <a:stretch/>
        </p:blipFill>
        <p:spPr>
          <a:xfrm>
            <a:off x="7233308" y="1327832"/>
            <a:ext cx="249586" cy="778110"/>
          </a:xfrm>
          <a:prstGeom prst="rect">
            <a:avLst/>
          </a:prstGeom>
          <a:noFill/>
          <a:ln>
            <a:noFill/>
          </a:ln>
          <a:effectLst>
            <a:outerShdw blurRad="28575" dist="9525" dir="2700000" algn="tl" rotWithShape="0">
              <a:srgbClr val="000000">
                <a:alpha val="36000"/>
              </a:srgbClr>
            </a:outerShdw>
          </a:effectLst>
        </p:spPr>
      </p:pic>
      <p:sp>
        <p:nvSpPr>
          <p:cNvPr id="4732" name="Google Shape;4732;p225"/>
          <p:cNvSpPr txBox="1"/>
          <p:nvPr/>
        </p:nvSpPr>
        <p:spPr>
          <a:xfrm>
            <a:off x="7482905" y="1222891"/>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sp>
        <p:nvSpPr>
          <p:cNvPr id="4733" name="Google Shape;4733;p225"/>
          <p:cNvSpPr txBox="1"/>
          <p:nvPr/>
        </p:nvSpPr>
        <p:spPr>
          <a:xfrm>
            <a:off x="7187024" y="282950"/>
            <a:ext cx="737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2003</a:t>
            </a:r>
            <a:endParaRPr b="0" i="0" u="none" strike="noStrike" cap="none">
              <a:solidFill>
                <a:srgbClr val="000000"/>
              </a:solidFill>
              <a:latin typeface="Arial"/>
              <a:ea typeface="Arial"/>
              <a:cs typeface="Arial"/>
              <a:sym typeface="Arial"/>
            </a:endParaRPr>
          </a:p>
        </p:txBody>
      </p:sp>
      <p:pic>
        <p:nvPicPr>
          <p:cNvPr id="4734" name="Google Shape;4734;p225" descr="Resultado de imagen para memantine structure"/>
          <p:cNvPicPr preferRelativeResize="0"/>
          <p:nvPr/>
        </p:nvPicPr>
        <p:blipFill rotWithShape="1">
          <a:blip r:embed="rId9">
            <a:alphaModFix/>
          </a:blip>
          <a:srcRect/>
          <a:stretch/>
        </p:blipFill>
        <p:spPr>
          <a:xfrm>
            <a:off x="7794324" y="139844"/>
            <a:ext cx="1096299" cy="1053981"/>
          </a:xfrm>
          <a:prstGeom prst="rect">
            <a:avLst/>
          </a:prstGeom>
          <a:noFill/>
          <a:ln>
            <a:noFill/>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4738"/>
        <p:cNvGrpSpPr/>
        <p:nvPr/>
      </p:nvGrpSpPr>
      <p:grpSpPr>
        <a:xfrm>
          <a:off x="0" y="0"/>
          <a:ext cx="0" cy="0"/>
          <a:chOff x="0" y="0"/>
          <a:chExt cx="0" cy="0"/>
        </a:xfrm>
      </p:grpSpPr>
      <p:sp>
        <p:nvSpPr>
          <p:cNvPr id="4739" name="Google Shape;4739;p226"/>
          <p:cNvSpPr txBox="1"/>
          <p:nvPr/>
        </p:nvSpPr>
        <p:spPr>
          <a:xfrm>
            <a:off x="2636525" y="210925"/>
            <a:ext cx="42669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Approved for Alzheimer’s dementia, moderate–severe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Slightly more effective than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Often added after donepezil is established</a:t>
            </a:r>
            <a:endParaRPr>
              <a:solidFill>
                <a:schemeClr val="dk1"/>
              </a:solidFill>
            </a:endParaRPr>
          </a:p>
          <a:p>
            <a:pPr marL="0" lvl="0" indent="0" algn="l" rtl="0">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Safe with outstanding tolerability profile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Headache 5.7% (vs 2% for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Agitation (1.6%) was </a:t>
            </a:r>
            <a:r>
              <a:rPr lang="en" u="sng">
                <a:solidFill>
                  <a:schemeClr val="dk1"/>
                </a:solidFill>
              </a:rPr>
              <a:t>less than</a:t>
            </a:r>
            <a:r>
              <a:rPr lang="en">
                <a:solidFill>
                  <a:schemeClr val="dk1"/>
                </a:solidFill>
              </a:rPr>
              <a:t> placebo (4.6%).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Does not cause weight gain, sedation, or nausea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Used as a nootropic [ noh a TROP ik ]— a brain enhancing pill— by some healthy individuals, without evidence.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7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740" name="Google Shape;4740;p226"/>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4741" name="Google Shape;4741;p226"/>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a:t>
            </a:r>
            <a:r>
              <a:rPr lang="en" sz="1800" b="1">
                <a:solidFill>
                  <a:schemeClr val="dk1"/>
                </a:solidFill>
                <a:highlight>
                  <a:srgbClr val="FFFF00"/>
                </a:highlight>
              </a:rPr>
              <a:t>mant</a:t>
            </a:r>
            <a:r>
              <a:rPr lang="en" sz="1800" b="1">
                <a:solidFill>
                  <a:schemeClr val="dk1"/>
                </a:solidFill>
              </a:rPr>
              <a: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sp>
        <p:nvSpPr>
          <p:cNvPr id="4742" name="Google Shape;4742;p226"/>
          <p:cNvSpPr txBox="1"/>
          <p:nvPr/>
        </p:nvSpPr>
        <p:spPr>
          <a:xfrm>
            <a:off x="7233301" y="4218625"/>
            <a:ext cx="18069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Significant kinetic interactions unlikely – “in a bubble”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SzPts val="1100"/>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743" name="Google Shape;4743;p226"/>
          <p:cNvGrpSpPr/>
          <p:nvPr/>
        </p:nvGrpSpPr>
        <p:grpSpPr>
          <a:xfrm>
            <a:off x="7283034" y="2480686"/>
            <a:ext cx="1607583" cy="1629779"/>
            <a:chOff x="6472066" y="5902359"/>
            <a:chExt cx="1064977" cy="1079681"/>
          </a:xfrm>
        </p:grpSpPr>
        <p:grpSp>
          <p:nvGrpSpPr>
            <p:cNvPr id="4744" name="Google Shape;4744;p226"/>
            <p:cNvGrpSpPr/>
            <p:nvPr/>
          </p:nvGrpSpPr>
          <p:grpSpPr>
            <a:xfrm>
              <a:off x="6472066" y="5902359"/>
              <a:ext cx="1064977" cy="1079681"/>
              <a:chOff x="8946054" y="3384316"/>
              <a:chExt cx="1064977" cy="1079681"/>
            </a:xfrm>
          </p:grpSpPr>
          <p:pic>
            <p:nvPicPr>
              <p:cNvPr id="4745" name="Google Shape;4745;p226" descr="clipped result image"/>
              <p:cNvPicPr preferRelativeResize="0"/>
              <p:nvPr/>
            </p:nvPicPr>
            <p:blipFill rotWithShape="1">
              <a:blip r:embed="rId3">
                <a:alphaModFix/>
              </a:blip>
              <a:srcRect/>
              <a:stretch/>
            </p:blipFill>
            <p:spPr>
              <a:xfrm>
                <a:off x="8946439" y="3384316"/>
                <a:ext cx="1064592" cy="1078701"/>
              </a:xfrm>
              <a:prstGeom prst="rect">
                <a:avLst/>
              </a:prstGeom>
              <a:noFill/>
              <a:ln>
                <a:noFill/>
              </a:ln>
            </p:spPr>
          </p:pic>
          <p:pic>
            <p:nvPicPr>
              <p:cNvPr id="4746" name="Google Shape;4746;p226" descr="clipped result image"/>
              <p:cNvPicPr preferRelativeResize="0"/>
              <p:nvPr/>
            </p:nvPicPr>
            <p:blipFill rotWithShape="1">
              <a:blip r:embed="rId4">
                <a:alphaModFix/>
              </a:blip>
              <a:srcRect/>
              <a:stretch/>
            </p:blipFill>
            <p:spPr>
              <a:xfrm>
                <a:off x="8946054" y="3388293"/>
                <a:ext cx="1064592" cy="1075705"/>
              </a:xfrm>
              <a:prstGeom prst="rect">
                <a:avLst/>
              </a:prstGeom>
              <a:noFill/>
              <a:ln>
                <a:noFill/>
              </a:ln>
            </p:spPr>
          </p:pic>
        </p:grpSp>
        <p:pic>
          <p:nvPicPr>
            <p:cNvPr id="4747" name="Google Shape;4747;p226" descr="A close up of a logo&#10;&#10;Description automatically generated"/>
            <p:cNvPicPr preferRelativeResize="0"/>
            <p:nvPr/>
          </p:nvPicPr>
          <p:blipFill rotWithShape="1">
            <a:blip r:embed="rId5">
              <a:alphaModFix/>
            </a:blip>
            <a:srcRect/>
            <a:stretch/>
          </p:blipFill>
          <p:spPr>
            <a:xfrm>
              <a:off x="6844265" y="6091813"/>
              <a:ext cx="463049" cy="819627"/>
            </a:xfrm>
            <a:prstGeom prst="rect">
              <a:avLst/>
            </a:prstGeom>
            <a:noFill/>
            <a:ln>
              <a:noFill/>
            </a:ln>
          </p:spPr>
        </p:pic>
      </p:grpSp>
      <p:pic>
        <p:nvPicPr>
          <p:cNvPr id="4748" name="Google Shape;4748;p226" descr="A close up of a logo&#10;&#10;Description automatically generated"/>
          <p:cNvPicPr preferRelativeResize="0"/>
          <p:nvPr/>
        </p:nvPicPr>
        <p:blipFill rotWithShape="1">
          <a:blip r:embed="rId6">
            <a:alphaModFix/>
          </a:blip>
          <a:srcRect/>
          <a:stretch/>
        </p:blipFill>
        <p:spPr>
          <a:xfrm>
            <a:off x="428876" y="2328500"/>
            <a:ext cx="1446750" cy="2560777"/>
          </a:xfrm>
          <a:prstGeom prst="rect">
            <a:avLst/>
          </a:prstGeom>
          <a:noFill/>
          <a:ln>
            <a:noFill/>
          </a:ln>
        </p:spPr>
      </p:pic>
      <p:sp>
        <p:nvSpPr>
          <p:cNvPr id="4749" name="Google Shape;4749;p226"/>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NMDA receptor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antagonist</a:t>
            </a:r>
            <a:endParaRPr sz="1900"/>
          </a:p>
        </p:txBody>
      </p:sp>
      <p:cxnSp>
        <p:nvCxnSpPr>
          <p:cNvPr id="4750" name="Google Shape;4750;p226"/>
          <p:cNvCxnSpPr/>
          <p:nvPr/>
        </p:nvCxnSpPr>
        <p:spPr>
          <a:xfrm>
            <a:off x="7045213" y="-35675"/>
            <a:ext cx="0" cy="5141100"/>
          </a:xfrm>
          <a:prstGeom prst="straightConnector1">
            <a:avLst/>
          </a:prstGeom>
          <a:noFill/>
          <a:ln w="9525" cap="flat" cmpd="sng">
            <a:solidFill>
              <a:schemeClr val="dk2"/>
            </a:solidFill>
            <a:prstDash val="solid"/>
            <a:round/>
            <a:headEnd type="none" w="med" len="med"/>
            <a:tailEnd type="none" w="med" len="med"/>
          </a:ln>
        </p:spPr>
      </p:cxnSp>
      <p:pic>
        <p:nvPicPr>
          <p:cNvPr id="4751" name="Google Shape;4751;p226" descr="clipped result image"/>
          <p:cNvPicPr preferRelativeResize="0"/>
          <p:nvPr/>
        </p:nvPicPr>
        <p:blipFill rotWithShape="1">
          <a:blip r:embed="rId7">
            <a:alphaModFix/>
          </a:blip>
          <a:srcRect/>
          <a:stretch/>
        </p:blipFill>
        <p:spPr>
          <a:xfrm rot="-5400000">
            <a:off x="8198456" y="1573193"/>
            <a:ext cx="661708" cy="287405"/>
          </a:xfrm>
          <a:prstGeom prst="rect">
            <a:avLst/>
          </a:prstGeom>
          <a:noFill/>
          <a:ln>
            <a:noFill/>
          </a:ln>
          <a:effectLst>
            <a:outerShdw blurRad="28575" dist="9525" dir="5400000" algn="bl" rotWithShape="0">
              <a:srgbClr val="000000">
                <a:alpha val="49800"/>
              </a:srgbClr>
            </a:outerShdw>
          </a:effectLst>
        </p:spPr>
      </p:pic>
      <p:sp>
        <p:nvSpPr>
          <p:cNvPr id="4752" name="Google Shape;4752;p226"/>
          <p:cNvSpPr txBox="1"/>
          <p:nvPr/>
        </p:nvSpPr>
        <p:spPr>
          <a:xfrm>
            <a:off x="8653375" y="1327817"/>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753" name="Google Shape;4753;p226" descr="clipped result image"/>
          <p:cNvPicPr preferRelativeResize="0"/>
          <p:nvPr/>
        </p:nvPicPr>
        <p:blipFill rotWithShape="1">
          <a:blip r:embed="rId8">
            <a:alphaModFix/>
          </a:blip>
          <a:srcRect/>
          <a:stretch/>
        </p:blipFill>
        <p:spPr>
          <a:xfrm>
            <a:off x="7233308" y="1327832"/>
            <a:ext cx="249586" cy="778110"/>
          </a:xfrm>
          <a:prstGeom prst="rect">
            <a:avLst/>
          </a:prstGeom>
          <a:noFill/>
          <a:ln>
            <a:noFill/>
          </a:ln>
          <a:effectLst>
            <a:outerShdw blurRad="28575" dist="9525" dir="2700000" algn="tl" rotWithShape="0">
              <a:srgbClr val="000000">
                <a:alpha val="36000"/>
              </a:srgbClr>
            </a:outerShdw>
          </a:effectLst>
        </p:spPr>
      </p:pic>
      <p:sp>
        <p:nvSpPr>
          <p:cNvPr id="4754" name="Google Shape;4754;p226"/>
          <p:cNvSpPr txBox="1"/>
          <p:nvPr/>
        </p:nvSpPr>
        <p:spPr>
          <a:xfrm>
            <a:off x="7482905" y="1222891"/>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sp>
        <p:nvSpPr>
          <p:cNvPr id="4755" name="Google Shape;4755;p226"/>
          <p:cNvSpPr txBox="1"/>
          <p:nvPr/>
        </p:nvSpPr>
        <p:spPr>
          <a:xfrm>
            <a:off x="7187024" y="282950"/>
            <a:ext cx="737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2003</a:t>
            </a:r>
            <a:endParaRPr b="0" i="0" u="none" strike="noStrike" cap="none">
              <a:solidFill>
                <a:srgbClr val="000000"/>
              </a:solidFill>
              <a:latin typeface="Arial"/>
              <a:ea typeface="Arial"/>
              <a:cs typeface="Arial"/>
              <a:sym typeface="Arial"/>
            </a:endParaRPr>
          </a:p>
        </p:txBody>
      </p:sp>
      <p:pic>
        <p:nvPicPr>
          <p:cNvPr id="4756" name="Google Shape;4756;p226" descr="Resultado de imagen para memantine structure"/>
          <p:cNvPicPr preferRelativeResize="0"/>
          <p:nvPr/>
        </p:nvPicPr>
        <p:blipFill rotWithShape="1">
          <a:blip r:embed="rId9">
            <a:alphaModFix/>
          </a:blip>
          <a:srcRect/>
          <a:stretch/>
        </p:blipFill>
        <p:spPr>
          <a:xfrm>
            <a:off x="7794324" y="139844"/>
            <a:ext cx="1096299" cy="1053981"/>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sp>
        <p:nvSpPr>
          <p:cNvPr id="4761" name="Google Shape;4761;p227"/>
          <p:cNvSpPr txBox="1"/>
          <p:nvPr/>
        </p:nvSpPr>
        <p:spPr>
          <a:xfrm>
            <a:off x="2636525" y="210925"/>
            <a:ext cx="42669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Approved for Alzheimer’s dementia, moderate–severe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Slightly more effective than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Often added after donepezil is established</a:t>
            </a:r>
            <a:endParaRPr>
              <a:solidFill>
                <a:schemeClr val="dk1"/>
              </a:solidFill>
            </a:endParaRPr>
          </a:p>
          <a:p>
            <a:pPr marL="0" lvl="0" indent="0" algn="l" rtl="0">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Safe with outstanding tolerability profile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Headache 5.7% (vs 2% for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Agitation (1.6%) was </a:t>
            </a:r>
            <a:r>
              <a:rPr lang="en" u="sng">
                <a:solidFill>
                  <a:schemeClr val="dk1"/>
                </a:solidFill>
              </a:rPr>
              <a:t>less than</a:t>
            </a:r>
            <a:r>
              <a:rPr lang="en">
                <a:solidFill>
                  <a:schemeClr val="dk1"/>
                </a:solidFill>
              </a:rPr>
              <a:t> placebo (4.6%).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Does not cause weight gain, sedation, or nausea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Used as a nootropic [ noh a TROP ik ]— a brain enhancing pill— by some healthy individuals, without evidence.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No contraindications except severe renal insufficiency or allergy to a</a:t>
            </a:r>
            <a:r>
              <a:rPr lang="en" b="1" u="sng">
                <a:solidFill>
                  <a:schemeClr val="dk1"/>
                </a:solidFill>
                <a:highlight>
                  <a:srgbClr val="FFFF00"/>
                </a:highlight>
              </a:rPr>
              <a:t>mant</a:t>
            </a:r>
            <a:r>
              <a:rPr lang="en">
                <a:solidFill>
                  <a:schemeClr val="dk1"/>
                </a:solidFill>
              </a:rPr>
              <a:t>adine</a:t>
            </a: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7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762" name="Google Shape;4762;p227"/>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4763" name="Google Shape;4763;p227"/>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a:t>
            </a:r>
            <a:r>
              <a:rPr lang="en" sz="1800" b="1">
                <a:solidFill>
                  <a:schemeClr val="dk1"/>
                </a:solidFill>
                <a:highlight>
                  <a:srgbClr val="FFFF00"/>
                </a:highlight>
              </a:rPr>
              <a:t>mant</a:t>
            </a:r>
            <a:r>
              <a:rPr lang="en" sz="1800" b="1">
                <a:solidFill>
                  <a:schemeClr val="dk1"/>
                </a:solidFill>
              </a:rPr>
              <a: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sp>
        <p:nvSpPr>
          <p:cNvPr id="4764" name="Google Shape;4764;p227"/>
          <p:cNvSpPr txBox="1"/>
          <p:nvPr/>
        </p:nvSpPr>
        <p:spPr>
          <a:xfrm>
            <a:off x="7233301" y="4218625"/>
            <a:ext cx="18069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Significant kinetic interactions unlikely – “in a bubble”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SzPts val="1100"/>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765" name="Google Shape;4765;p227"/>
          <p:cNvGrpSpPr/>
          <p:nvPr/>
        </p:nvGrpSpPr>
        <p:grpSpPr>
          <a:xfrm>
            <a:off x="7283034" y="2480686"/>
            <a:ext cx="1607583" cy="1629779"/>
            <a:chOff x="6472066" y="5902359"/>
            <a:chExt cx="1064977" cy="1079681"/>
          </a:xfrm>
        </p:grpSpPr>
        <p:grpSp>
          <p:nvGrpSpPr>
            <p:cNvPr id="4766" name="Google Shape;4766;p227"/>
            <p:cNvGrpSpPr/>
            <p:nvPr/>
          </p:nvGrpSpPr>
          <p:grpSpPr>
            <a:xfrm>
              <a:off x="6472066" y="5902359"/>
              <a:ext cx="1064977" cy="1079681"/>
              <a:chOff x="8946054" y="3384316"/>
              <a:chExt cx="1064977" cy="1079681"/>
            </a:xfrm>
          </p:grpSpPr>
          <p:pic>
            <p:nvPicPr>
              <p:cNvPr id="4767" name="Google Shape;4767;p227" descr="clipped result image"/>
              <p:cNvPicPr preferRelativeResize="0"/>
              <p:nvPr/>
            </p:nvPicPr>
            <p:blipFill rotWithShape="1">
              <a:blip r:embed="rId3">
                <a:alphaModFix/>
              </a:blip>
              <a:srcRect/>
              <a:stretch/>
            </p:blipFill>
            <p:spPr>
              <a:xfrm>
                <a:off x="8946439" y="3384316"/>
                <a:ext cx="1064592" cy="1078701"/>
              </a:xfrm>
              <a:prstGeom prst="rect">
                <a:avLst/>
              </a:prstGeom>
              <a:noFill/>
              <a:ln>
                <a:noFill/>
              </a:ln>
            </p:spPr>
          </p:pic>
          <p:pic>
            <p:nvPicPr>
              <p:cNvPr id="4768" name="Google Shape;4768;p227" descr="clipped result image"/>
              <p:cNvPicPr preferRelativeResize="0"/>
              <p:nvPr/>
            </p:nvPicPr>
            <p:blipFill rotWithShape="1">
              <a:blip r:embed="rId4">
                <a:alphaModFix/>
              </a:blip>
              <a:srcRect/>
              <a:stretch/>
            </p:blipFill>
            <p:spPr>
              <a:xfrm>
                <a:off x="8946054" y="3388293"/>
                <a:ext cx="1064592" cy="1075705"/>
              </a:xfrm>
              <a:prstGeom prst="rect">
                <a:avLst/>
              </a:prstGeom>
              <a:noFill/>
              <a:ln>
                <a:noFill/>
              </a:ln>
            </p:spPr>
          </p:pic>
        </p:grpSp>
        <p:pic>
          <p:nvPicPr>
            <p:cNvPr id="4769" name="Google Shape;4769;p227" descr="A close up of a logo&#10;&#10;Description automatically generated"/>
            <p:cNvPicPr preferRelativeResize="0"/>
            <p:nvPr/>
          </p:nvPicPr>
          <p:blipFill rotWithShape="1">
            <a:blip r:embed="rId5">
              <a:alphaModFix/>
            </a:blip>
            <a:srcRect/>
            <a:stretch/>
          </p:blipFill>
          <p:spPr>
            <a:xfrm>
              <a:off x="6844265" y="6091813"/>
              <a:ext cx="463049" cy="819627"/>
            </a:xfrm>
            <a:prstGeom prst="rect">
              <a:avLst/>
            </a:prstGeom>
            <a:noFill/>
            <a:ln>
              <a:noFill/>
            </a:ln>
          </p:spPr>
        </p:pic>
      </p:grpSp>
      <p:pic>
        <p:nvPicPr>
          <p:cNvPr id="4770" name="Google Shape;4770;p227" descr="A close up of a logo&#10;&#10;Description automatically generated"/>
          <p:cNvPicPr preferRelativeResize="0"/>
          <p:nvPr/>
        </p:nvPicPr>
        <p:blipFill rotWithShape="1">
          <a:blip r:embed="rId6">
            <a:alphaModFix/>
          </a:blip>
          <a:srcRect/>
          <a:stretch/>
        </p:blipFill>
        <p:spPr>
          <a:xfrm>
            <a:off x="428876" y="2328500"/>
            <a:ext cx="1446750" cy="2560777"/>
          </a:xfrm>
          <a:prstGeom prst="rect">
            <a:avLst/>
          </a:prstGeom>
          <a:noFill/>
          <a:ln>
            <a:noFill/>
          </a:ln>
        </p:spPr>
      </p:pic>
      <p:sp>
        <p:nvSpPr>
          <p:cNvPr id="4771" name="Google Shape;4771;p227"/>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NMDA receptor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antagonist</a:t>
            </a:r>
            <a:endParaRPr sz="1900"/>
          </a:p>
        </p:txBody>
      </p:sp>
      <p:cxnSp>
        <p:nvCxnSpPr>
          <p:cNvPr id="4772" name="Google Shape;4772;p227"/>
          <p:cNvCxnSpPr/>
          <p:nvPr/>
        </p:nvCxnSpPr>
        <p:spPr>
          <a:xfrm>
            <a:off x="7045213" y="-35675"/>
            <a:ext cx="0" cy="5141100"/>
          </a:xfrm>
          <a:prstGeom prst="straightConnector1">
            <a:avLst/>
          </a:prstGeom>
          <a:noFill/>
          <a:ln w="9525" cap="flat" cmpd="sng">
            <a:solidFill>
              <a:schemeClr val="dk2"/>
            </a:solidFill>
            <a:prstDash val="solid"/>
            <a:round/>
            <a:headEnd type="none" w="med" len="med"/>
            <a:tailEnd type="none" w="med" len="med"/>
          </a:ln>
        </p:spPr>
      </p:cxnSp>
      <p:pic>
        <p:nvPicPr>
          <p:cNvPr id="4773" name="Google Shape;4773;p227" descr="clipped result image"/>
          <p:cNvPicPr preferRelativeResize="0"/>
          <p:nvPr/>
        </p:nvPicPr>
        <p:blipFill rotWithShape="1">
          <a:blip r:embed="rId7">
            <a:alphaModFix/>
          </a:blip>
          <a:srcRect/>
          <a:stretch/>
        </p:blipFill>
        <p:spPr>
          <a:xfrm rot="-5400000">
            <a:off x="8198456" y="1573193"/>
            <a:ext cx="661708" cy="287405"/>
          </a:xfrm>
          <a:prstGeom prst="rect">
            <a:avLst/>
          </a:prstGeom>
          <a:noFill/>
          <a:ln>
            <a:noFill/>
          </a:ln>
          <a:effectLst>
            <a:outerShdw blurRad="28575" dist="9525" dir="5400000" algn="bl" rotWithShape="0">
              <a:srgbClr val="000000">
                <a:alpha val="49800"/>
              </a:srgbClr>
            </a:outerShdw>
          </a:effectLst>
        </p:spPr>
      </p:pic>
      <p:sp>
        <p:nvSpPr>
          <p:cNvPr id="4774" name="Google Shape;4774;p227"/>
          <p:cNvSpPr txBox="1"/>
          <p:nvPr/>
        </p:nvSpPr>
        <p:spPr>
          <a:xfrm>
            <a:off x="8653375" y="1327817"/>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775" name="Google Shape;4775;p227" descr="clipped result image"/>
          <p:cNvPicPr preferRelativeResize="0"/>
          <p:nvPr/>
        </p:nvPicPr>
        <p:blipFill rotWithShape="1">
          <a:blip r:embed="rId8">
            <a:alphaModFix/>
          </a:blip>
          <a:srcRect/>
          <a:stretch/>
        </p:blipFill>
        <p:spPr>
          <a:xfrm>
            <a:off x="7233308" y="1327832"/>
            <a:ext cx="249586" cy="778110"/>
          </a:xfrm>
          <a:prstGeom prst="rect">
            <a:avLst/>
          </a:prstGeom>
          <a:noFill/>
          <a:ln>
            <a:noFill/>
          </a:ln>
          <a:effectLst>
            <a:outerShdw blurRad="28575" dist="9525" dir="2700000" algn="tl" rotWithShape="0">
              <a:srgbClr val="000000">
                <a:alpha val="36000"/>
              </a:srgbClr>
            </a:outerShdw>
          </a:effectLst>
        </p:spPr>
      </p:pic>
      <p:sp>
        <p:nvSpPr>
          <p:cNvPr id="4776" name="Google Shape;4776;p227"/>
          <p:cNvSpPr txBox="1"/>
          <p:nvPr/>
        </p:nvSpPr>
        <p:spPr>
          <a:xfrm>
            <a:off x="7482905" y="1222891"/>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sp>
        <p:nvSpPr>
          <p:cNvPr id="4777" name="Google Shape;4777;p227"/>
          <p:cNvSpPr txBox="1"/>
          <p:nvPr/>
        </p:nvSpPr>
        <p:spPr>
          <a:xfrm>
            <a:off x="7187024" y="282950"/>
            <a:ext cx="737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2003</a:t>
            </a:r>
            <a:endParaRPr b="0" i="0" u="none" strike="noStrike" cap="none">
              <a:solidFill>
                <a:srgbClr val="000000"/>
              </a:solidFill>
              <a:latin typeface="Arial"/>
              <a:ea typeface="Arial"/>
              <a:cs typeface="Arial"/>
              <a:sym typeface="Arial"/>
            </a:endParaRPr>
          </a:p>
        </p:txBody>
      </p:sp>
      <p:pic>
        <p:nvPicPr>
          <p:cNvPr id="4778" name="Google Shape;4778;p227" descr="Resultado de imagen para memantine structure"/>
          <p:cNvPicPr preferRelativeResize="0"/>
          <p:nvPr/>
        </p:nvPicPr>
        <p:blipFill rotWithShape="1">
          <a:blip r:embed="rId9">
            <a:alphaModFix/>
          </a:blip>
          <a:srcRect/>
          <a:stretch/>
        </p:blipFill>
        <p:spPr>
          <a:xfrm>
            <a:off x="7794324" y="139844"/>
            <a:ext cx="1096299" cy="1053981"/>
          </a:xfrm>
          <a:prstGeom prst="rect">
            <a:avLst/>
          </a:prstGeom>
          <a:noFill/>
          <a:ln>
            <a:noFill/>
          </a:ln>
        </p:spPr>
      </p:pic>
      <p:pic>
        <p:nvPicPr>
          <p:cNvPr id="4779" name="Google Shape;4779;p227"/>
          <p:cNvPicPr preferRelativeResize="0"/>
          <p:nvPr/>
        </p:nvPicPr>
        <p:blipFill>
          <a:blip r:embed="rId10">
            <a:alphaModFix/>
          </a:blip>
          <a:stretch>
            <a:fillRect/>
          </a:stretch>
        </p:blipFill>
        <p:spPr>
          <a:xfrm>
            <a:off x="6290525" y="2726997"/>
            <a:ext cx="554160" cy="778125"/>
          </a:xfrm>
          <a:prstGeom prst="rect">
            <a:avLst/>
          </a:prstGeom>
          <a:noFill/>
          <a:ln>
            <a:noFill/>
          </a:ln>
        </p:spPr>
      </p:pic>
      <p:cxnSp>
        <p:nvCxnSpPr>
          <p:cNvPr id="4780" name="Google Shape;4780;p227"/>
          <p:cNvCxnSpPr/>
          <p:nvPr/>
        </p:nvCxnSpPr>
        <p:spPr>
          <a:xfrm>
            <a:off x="5696450" y="3244050"/>
            <a:ext cx="6267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4784"/>
        <p:cNvGrpSpPr/>
        <p:nvPr/>
      </p:nvGrpSpPr>
      <p:grpSpPr>
        <a:xfrm>
          <a:off x="0" y="0"/>
          <a:ext cx="0" cy="0"/>
          <a:chOff x="0" y="0"/>
          <a:chExt cx="0" cy="0"/>
        </a:xfrm>
      </p:grpSpPr>
      <p:sp>
        <p:nvSpPr>
          <p:cNvPr id="4785" name="Google Shape;4785;p228"/>
          <p:cNvSpPr txBox="1"/>
          <p:nvPr/>
        </p:nvSpPr>
        <p:spPr>
          <a:xfrm>
            <a:off x="2636525" y="210925"/>
            <a:ext cx="42669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Approved for Alzheimer’s dementia, moderate–severe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Slightly more effective than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Often added after donepezil is established</a:t>
            </a:r>
            <a:endParaRPr>
              <a:solidFill>
                <a:schemeClr val="dk1"/>
              </a:solidFill>
            </a:endParaRPr>
          </a:p>
          <a:p>
            <a:pPr marL="0" lvl="0" indent="0" algn="l" rtl="0">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Safe with outstanding tolerability profile</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Headache 5.7% (vs 2% for placebo)</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Agitation (1.6%) was </a:t>
            </a:r>
            <a:r>
              <a:rPr lang="en" u="sng">
                <a:solidFill>
                  <a:schemeClr val="dk1"/>
                </a:solidFill>
              </a:rPr>
              <a:t>less than</a:t>
            </a:r>
            <a:r>
              <a:rPr lang="en">
                <a:solidFill>
                  <a:schemeClr val="dk1"/>
                </a:solidFill>
              </a:rPr>
              <a:t> placebo (4.6%).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Does not cause weight gain, sedation, or nausea</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Used as a nootropic [ noh a TROP ik ]— a brain enhancing pill— by some healthy individuals, without evidence.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No contraindications except severe renal insufficiency or allergy to a</a:t>
            </a:r>
            <a:r>
              <a:rPr lang="en" b="1" u="sng">
                <a:solidFill>
                  <a:schemeClr val="dk1"/>
                </a:solidFill>
                <a:highlight>
                  <a:srgbClr val="FFFF00"/>
                </a:highlight>
              </a:rPr>
              <a:t>mant</a:t>
            </a:r>
            <a:r>
              <a:rPr lang="en">
                <a:solidFill>
                  <a:schemeClr val="dk1"/>
                </a:solidFill>
              </a:rPr>
              <a:t>adine</a:t>
            </a: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7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Start 5 mg q AM x 1 week, then 5 mg BID x 1 week, then 10 mg q AM + 5 mg q PM x 1 week, then 10 mg BID which is the target dose (also max dose). </a:t>
            </a:r>
            <a:endParaRPr>
              <a:solidFill>
                <a:schemeClr val="dk1"/>
              </a:solidFill>
            </a:endParaRPr>
          </a:p>
          <a:p>
            <a:pPr marL="0" lvl="0" indent="0" algn="l" rtl="0">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28 mg of ER = 10 mg BID of IR</a:t>
            </a:r>
            <a:endParaRPr>
              <a:solidFill>
                <a:schemeClr val="dk1"/>
              </a:solidFill>
            </a:endParaRPr>
          </a:p>
          <a:p>
            <a:pPr marL="0" lvl="0" indent="0" algn="l" rtl="0">
              <a:spcBef>
                <a:spcPts val="0"/>
              </a:spcBef>
              <a:spcAft>
                <a:spcPts val="0"/>
              </a:spcAft>
              <a:buClr>
                <a:schemeClr val="dk1"/>
              </a:buClr>
              <a:buSzPts val="1100"/>
              <a:buFont typeface="Arial"/>
              <a:buNone/>
            </a:pPr>
            <a:endParaRPr sz="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Use a lower dose if renal insufficiency</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cxnSp>
        <p:nvCxnSpPr>
          <p:cNvPr id="4786" name="Google Shape;4786;p228"/>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4787" name="Google Shape;4787;p228"/>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a:t>
            </a:r>
            <a:r>
              <a:rPr lang="en" sz="1800" b="1">
                <a:solidFill>
                  <a:schemeClr val="dk1"/>
                </a:solidFill>
                <a:highlight>
                  <a:srgbClr val="FFFF00"/>
                </a:highlight>
              </a:rPr>
              <a:t>mant</a:t>
            </a:r>
            <a:r>
              <a:rPr lang="en" sz="1800" b="1">
                <a:solidFill>
                  <a:schemeClr val="dk1"/>
                </a:solidFill>
              </a:rPr>
              <a: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sp>
        <p:nvSpPr>
          <p:cNvPr id="4788" name="Google Shape;4788;p228"/>
          <p:cNvSpPr txBox="1"/>
          <p:nvPr/>
        </p:nvSpPr>
        <p:spPr>
          <a:xfrm>
            <a:off x="7233301" y="4218625"/>
            <a:ext cx="1806900" cy="7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Significant kinetic interactions unlikely – “in a bubble”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SzPts val="1100"/>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a:t>
            </a:r>
            <a:endParaRPr sz="1800"/>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rial"/>
              <a:ea typeface="Arial"/>
              <a:cs typeface="Arial"/>
              <a:sym typeface="Arial"/>
            </a:endParaRPr>
          </a:p>
        </p:txBody>
      </p:sp>
      <p:grpSp>
        <p:nvGrpSpPr>
          <p:cNvPr id="4789" name="Google Shape;4789;p228"/>
          <p:cNvGrpSpPr/>
          <p:nvPr/>
        </p:nvGrpSpPr>
        <p:grpSpPr>
          <a:xfrm>
            <a:off x="7283034" y="2480686"/>
            <a:ext cx="1607583" cy="1629779"/>
            <a:chOff x="6472066" y="5902359"/>
            <a:chExt cx="1064977" cy="1079681"/>
          </a:xfrm>
        </p:grpSpPr>
        <p:grpSp>
          <p:nvGrpSpPr>
            <p:cNvPr id="4790" name="Google Shape;4790;p228"/>
            <p:cNvGrpSpPr/>
            <p:nvPr/>
          </p:nvGrpSpPr>
          <p:grpSpPr>
            <a:xfrm>
              <a:off x="6472066" y="5902359"/>
              <a:ext cx="1064977" cy="1079681"/>
              <a:chOff x="8946054" y="3384316"/>
              <a:chExt cx="1064977" cy="1079681"/>
            </a:xfrm>
          </p:grpSpPr>
          <p:pic>
            <p:nvPicPr>
              <p:cNvPr id="4791" name="Google Shape;4791;p228" descr="clipped result image"/>
              <p:cNvPicPr preferRelativeResize="0"/>
              <p:nvPr/>
            </p:nvPicPr>
            <p:blipFill rotWithShape="1">
              <a:blip r:embed="rId3">
                <a:alphaModFix/>
              </a:blip>
              <a:srcRect/>
              <a:stretch/>
            </p:blipFill>
            <p:spPr>
              <a:xfrm>
                <a:off x="8946439" y="3384316"/>
                <a:ext cx="1064592" cy="1078701"/>
              </a:xfrm>
              <a:prstGeom prst="rect">
                <a:avLst/>
              </a:prstGeom>
              <a:noFill/>
              <a:ln>
                <a:noFill/>
              </a:ln>
            </p:spPr>
          </p:pic>
          <p:pic>
            <p:nvPicPr>
              <p:cNvPr id="4792" name="Google Shape;4792;p228" descr="clipped result image"/>
              <p:cNvPicPr preferRelativeResize="0"/>
              <p:nvPr/>
            </p:nvPicPr>
            <p:blipFill rotWithShape="1">
              <a:blip r:embed="rId4">
                <a:alphaModFix/>
              </a:blip>
              <a:srcRect/>
              <a:stretch/>
            </p:blipFill>
            <p:spPr>
              <a:xfrm>
                <a:off x="8946054" y="3388293"/>
                <a:ext cx="1064592" cy="1075705"/>
              </a:xfrm>
              <a:prstGeom prst="rect">
                <a:avLst/>
              </a:prstGeom>
              <a:noFill/>
              <a:ln>
                <a:noFill/>
              </a:ln>
            </p:spPr>
          </p:pic>
        </p:grpSp>
        <p:pic>
          <p:nvPicPr>
            <p:cNvPr id="4793" name="Google Shape;4793;p228" descr="A close up of a logo&#10;&#10;Description automatically generated"/>
            <p:cNvPicPr preferRelativeResize="0"/>
            <p:nvPr/>
          </p:nvPicPr>
          <p:blipFill rotWithShape="1">
            <a:blip r:embed="rId5">
              <a:alphaModFix/>
            </a:blip>
            <a:srcRect/>
            <a:stretch/>
          </p:blipFill>
          <p:spPr>
            <a:xfrm>
              <a:off x="6844265" y="6091813"/>
              <a:ext cx="463049" cy="819627"/>
            </a:xfrm>
            <a:prstGeom prst="rect">
              <a:avLst/>
            </a:prstGeom>
            <a:noFill/>
            <a:ln>
              <a:noFill/>
            </a:ln>
          </p:spPr>
        </p:pic>
      </p:grpSp>
      <p:pic>
        <p:nvPicPr>
          <p:cNvPr id="4794" name="Google Shape;4794;p228" descr="A close up of a logo&#10;&#10;Description automatically generated"/>
          <p:cNvPicPr preferRelativeResize="0"/>
          <p:nvPr/>
        </p:nvPicPr>
        <p:blipFill rotWithShape="1">
          <a:blip r:embed="rId6">
            <a:alphaModFix/>
          </a:blip>
          <a:srcRect/>
          <a:stretch/>
        </p:blipFill>
        <p:spPr>
          <a:xfrm>
            <a:off x="428876" y="2328500"/>
            <a:ext cx="1446750" cy="2560777"/>
          </a:xfrm>
          <a:prstGeom prst="rect">
            <a:avLst/>
          </a:prstGeom>
          <a:noFill/>
          <a:ln>
            <a:noFill/>
          </a:ln>
        </p:spPr>
      </p:pic>
      <p:sp>
        <p:nvSpPr>
          <p:cNvPr id="4795" name="Google Shape;4795;p228"/>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NMDA receptor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antagonist</a:t>
            </a:r>
            <a:endParaRPr sz="1900"/>
          </a:p>
        </p:txBody>
      </p:sp>
      <p:cxnSp>
        <p:nvCxnSpPr>
          <p:cNvPr id="4796" name="Google Shape;4796;p228"/>
          <p:cNvCxnSpPr/>
          <p:nvPr/>
        </p:nvCxnSpPr>
        <p:spPr>
          <a:xfrm>
            <a:off x="7045213" y="-35675"/>
            <a:ext cx="0" cy="5141100"/>
          </a:xfrm>
          <a:prstGeom prst="straightConnector1">
            <a:avLst/>
          </a:prstGeom>
          <a:noFill/>
          <a:ln w="9525" cap="flat" cmpd="sng">
            <a:solidFill>
              <a:schemeClr val="dk2"/>
            </a:solidFill>
            <a:prstDash val="solid"/>
            <a:round/>
            <a:headEnd type="none" w="med" len="med"/>
            <a:tailEnd type="none" w="med" len="med"/>
          </a:ln>
        </p:spPr>
      </p:cxnSp>
      <p:pic>
        <p:nvPicPr>
          <p:cNvPr id="4797" name="Google Shape;4797;p228" descr="clipped result image"/>
          <p:cNvPicPr preferRelativeResize="0"/>
          <p:nvPr/>
        </p:nvPicPr>
        <p:blipFill rotWithShape="1">
          <a:blip r:embed="rId7">
            <a:alphaModFix/>
          </a:blip>
          <a:srcRect/>
          <a:stretch/>
        </p:blipFill>
        <p:spPr>
          <a:xfrm rot="-5400000">
            <a:off x="8198456" y="1573193"/>
            <a:ext cx="661708" cy="287405"/>
          </a:xfrm>
          <a:prstGeom prst="rect">
            <a:avLst/>
          </a:prstGeom>
          <a:noFill/>
          <a:ln>
            <a:noFill/>
          </a:ln>
          <a:effectLst>
            <a:outerShdw blurRad="28575" dist="9525" dir="5400000" algn="bl" rotWithShape="0">
              <a:srgbClr val="000000">
                <a:alpha val="49800"/>
              </a:srgbClr>
            </a:outerShdw>
          </a:effectLst>
        </p:spPr>
      </p:pic>
      <p:sp>
        <p:nvSpPr>
          <p:cNvPr id="4798" name="Google Shape;4798;p228"/>
          <p:cNvSpPr txBox="1"/>
          <p:nvPr/>
        </p:nvSpPr>
        <p:spPr>
          <a:xfrm>
            <a:off x="8653375" y="1327817"/>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5</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10</a:t>
            </a:r>
            <a:r>
              <a:rPr lang="en" b="0" i="0" u="none" strike="noStrike" cap="none">
                <a:solidFill>
                  <a:srgbClr val="000000"/>
                </a:solidFill>
                <a:latin typeface="Arial"/>
                <a:ea typeface="Arial"/>
                <a:cs typeface="Arial"/>
                <a:sym typeface="Arial"/>
              </a:rPr>
              <a:t> </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pic>
        <p:nvPicPr>
          <p:cNvPr id="4799" name="Google Shape;4799;p228" descr="clipped result image"/>
          <p:cNvPicPr preferRelativeResize="0"/>
          <p:nvPr/>
        </p:nvPicPr>
        <p:blipFill rotWithShape="1">
          <a:blip r:embed="rId8">
            <a:alphaModFix/>
          </a:blip>
          <a:srcRect/>
          <a:stretch/>
        </p:blipFill>
        <p:spPr>
          <a:xfrm>
            <a:off x="7233308" y="1327832"/>
            <a:ext cx="249586" cy="778110"/>
          </a:xfrm>
          <a:prstGeom prst="rect">
            <a:avLst/>
          </a:prstGeom>
          <a:noFill/>
          <a:ln>
            <a:noFill/>
          </a:ln>
          <a:effectLst>
            <a:outerShdw blurRad="28575" dist="9525" dir="2700000" algn="tl" rotWithShape="0">
              <a:srgbClr val="000000">
                <a:alpha val="36000"/>
              </a:srgbClr>
            </a:outerShdw>
          </a:effectLst>
        </p:spPr>
      </p:pic>
      <p:sp>
        <p:nvSpPr>
          <p:cNvPr id="4800" name="Google Shape;4800;p228"/>
          <p:cNvSpPr txBox="1"/>
          <p:nvPr/>
        </p:nvSpPr>
        <p:spPr>
          <a:xfrm>
            <a:off x="7482905" y="1222891"/>
            <a:ext cx="902700" cy="4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7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14 ER</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21 ER</a:t>
            </a:r>
            <a:endParaRPr sz="2000"/>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28</a:t>
            </a:r>
            <a:r>
              <a:rPr lang="en" b="0" i="0" u="none" strike="noStrike" cap="none">
                <a:solidFill>
                  <a:srgbClr val="000000"/>
                </a:solidFill>
                <a:latin typeface="Arial"/>
                <a:ea typeface="Arial"/>
                <a:cs typeface="Arial"/>
                <a:sym typeface="Arial"/>
              </a:rPr>
              <a:t> ER</a:t>
            </a:r>
            <a:endParaRPr sz="20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mg</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sp>
        <p:nvSpPr>
          <p:cNvPr id="4801" name="Google Shape;4801;p228"/>
          <p:cNvSpPr txBox="1"/>
          <p:nvPr/>
        </p:nvSpPr>
        <p:spPr>
          <a:xfrm>
            <a:off x="7187024" y="282950"/>
            <a:ext cx="737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2003</a:t>
            </a:r>
            <a:endParaRPr b="0" i="0" u="none" strike="noStrike" cap="none">
              <a:solidFill>
                <a:srgbClr val="000000"/>
              </a:solidFill>
              <a:latin typeface="Arial"/>
              <a:ea typeface="Arial"/>
              <a:cs typeface="Arial"/>
              <a:sym typeface="Arial"/>
            </a:endParaRPr>
          </a:p>
        </p:txBody>
      </p:sp>
      <p:pic>
        <p:nvPicPr>
          <p:cNvPr id="4802" name="Google Shape;4802;p228" descr="Resultado de imagen para memantine structure"/>
          <p:cNvPicPr preferRelativeResize="0"/>
          <p:nvPr/>
        </p:nvPicPr>
        <p:blipFill rotWithShape="1">
          <a:blip r:embed="rId9">
            <a:alphaModFix/>
          </a:blip>
          <a:srcRect/>
          <a:stretch/>
        </p:blipFill>
        <p:spPr>
          <a:xfrm>
            <a:off x="7794324" y="139844"/>
            <a:ext cx="1096299" cy="1053981"/>
          </a:xfrm>
          <a:prstGeom prst="rect">
            <a:avLst/>
          </a:prstGeom>
          <a:noFill/>
          <a:ln>
            <a:noFill/>
          </a:ln>
        </p:spPr>
      </p:pic>
      <p:pic>
        <p:nvPicPr>
          <p:cNvPr id="4803" name="Google Shape;4803;p228"/>
          <p:cNvPicPr preferRelativeResize="0"/>
          <p:nvPr/>
        </p:nvPicPr>
        <p:blipFill>
          <a:blip r:embed="rId10">
            <a:alphaModFix/>
          </a:blip>
          <a:stretch>
            <a:fillRect/>
          </a:stretch>
        </p:blipFill>
        <p:spPr>
          <a:xfrm>
            <a:off x="6290525" y="2726997"/>
            <a:ext cx="554160" cy="778125"/>
          </a:xfrm>
          <a:prstGeom prst="rect">
            <a:avLst/>
          </a:prstGeom>
          <a:noFill/>
          <a:ln>
            <a:noFill/>
          </a:ln>
        </p:spPr>
      </p:pic>
      <p:cxnSp>
        <p:nvCxnSpPr>
          <p:cNvPr id="4804" name="Google Shape;4804;p228"/>
          <p:cNvCxnSpPr/>
          <p:nvPr/>
        </p:nvCxnSpPr>
        <p:spPr>
          <a:xfrm>
            <a:off x="5696450" y="3244050"/>
            <a:ext cx="6267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4808"/>
        <p:cNvGrpSpPr/>
        <p:nvPr/>
      </p:nvGrpSpPr>
      <p:grpSpPr>
        <a:xfrm>
          <a:off x="0" y="0"/>
          <a:ext cx="0" cy="0"/>
          <a:chOff x="0" y="0"/>
          <a:chExt cx="0" cy="0"/>
        </a:xfrm>
      </p:grpSpPr>
      <p:sp>
        <p:nvSpPr>
          <p:cNvPr id="4809" name="Google Shape;4809;p229"/>
          <p:cNvSpPr txBox="1"/>
          <p:nvPr/>
        </p:nvSpPr>
        <p:spPr>
          <a:xfrm>
            <a:off x="5626475" y="2553850"/>
            <a:ext cx="2470200" cy="10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3200">
                <a:solidFill>
                  <a:schemeClr val="dk1"/>
                </a:solidFill>
              </a:rPr>
              <a:t>Memantine </a:t>
            </a:r>
            <a:endParaRPr sz="3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3200">
                <a:solidFill>
                  <a:schemeClr val="dk1"/>
                </a:solidFill>
              </a:rPr>
              <a:t>(Namenda)</a:t>
            </a:r>
            <a:endParaRPr sz="3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3200">
              <a:solidFill>
                <a:schemeClr val="dk1"/>
              </a:solidFill>
            </a:endParaRPr>
          </a:p>
        </p:txBody>
      </p:sp>
      <p:grpSp>
        <p:nvGrpSpPr>
          <p:cNvPr id="4810" name="Google Shape;4810;p229"/>
          <p:cNvGrpSpPr/>
          <p:nvPr/>
        </p:nvGrpSpPr>
        <p:grpSpPr>
          <a:xfrm>
            <a:off x="6729463" y="493834"/>
            <a:ext cx="2442883" cy="1993708"/>
            <a:chOff x="5861815" y="706978"/>
            <a:chExt cx="3356531" cy="2739362"/>
          </a:xfrm>
        </p:grpSpPr>
        <p:pic>
          <p:nvPicPr>
            <p:cNvPr id="4811" name="Google Shape;4811;p229"/>
            <p:cNvPicPr preferRelativeResize="0"/>
            <p:nvPr/>
          </p:nvPicPr>
          <p:blipFill rotWithShape="1">
            <a:blip r:embed="rId3">
              <a:alphaModFix/>
            </a:blip>
            <a:srcRect r="72134"/>
            <a:stretch/>
          </p:blipFill>
          <p:spPr>
            <a:xfrm rot="644099">
              <a:off x="6265555" y="1058916"/>
              <a:ext cx="700481" cy="2191044"/>
            </a:xfrm>
            <a:prstGeom prst="rect">
              <a:avLst/>
            </a:prstGeom>
            <a:noFill/>
            <a:ln>
              <a:noFill/>
            </a:ln>
          </p:spPr>
        </p:pic>
        <p:grpSp>
          <p:nvGrpSpPr>
            <p:cNvPr id="4812" name="Google Shape;4812;p229"/>
            <p:cNvGrpSpPr/>
            <p:nvPr/>
          </p:nvGrpSpPr>
          <p:grpSpPr>
            <a:xfrm>
              <a:off x="5861815" y="706978"/>
              <a:ext cx="3356531" cy="2739362"/>
              <a:chOff x="5861815" y="706978"/>
              <a:chExt cx="3356531" cy="2739362"/>
            </a:xfrm>
          </p:grpSpPr>
          <p:pic>
            <p:nvPicPr>
              <p:cNvPr id="4813" name="Google Shape;4813;p229"/>
              <p:cNvPicPr preferRelativeResize="0"/>
              <p:nvPr/>
            </p:nvPicPr>
            <p:blipFill>
              <a:blip r:embed="rId4">
                <a:alphaModFix/>
              </a:blip>
              <a:stretch>
                <a:fillRect/>
              </a:stretch>
            </p:blipFill>
            <p:spPr>
              <a:xfrm>
                <a:off x="5861815" y="927772"/>
                <a:ext cx="2513844" cy="2518569"/>
              </a:xfrm>
              <a:prstGeom prst="rect">
                <a:avLst/>
              </a:prstGeom>
              <a:noFill/>
              <a:ln>
                <a:noFill/>
              </a:ln>
            </p:spPr>
          </p:pic>
          <p:pic>
            <p:nvPicPr>
              <p:cNvPr id="4814" name="Google Shape;4814;p229"/>
              <p:cNvPicPr preferRelativeResize="0"/>
              <p:nvPr/>
            </p:nvPicPr>
            <p:blipFill rotWithShape="1">
              <a:blip r:embed="rId3">
                <a:alphaModFix/>
              </a:blip>
              <a:srcRect l="48070"/>
              <a:stretch/>
            </p:blipFill>
            <p:spPr>
              <a:xfrm rot="644088">
                <a:off x="7720264" y="809383"/>
                <a:ext cx="1305439" cy="2191039"/>
              </a:xfrm>
              <a:prstGeom prst="rect">
                <a:avLst/>
              </a:prstGeom>
              <a:noFill/>
              <a:ln>
                <a:noFill/>
              </a:ln>
            </p:spPr>
          </p:pic>
        </p:grpSp>
      </p:grpSp>
      <p:pic>
        <p:nvPicPr>
          <p:cNvPr id="4815" name="Google Shape;4815;p229"/>
          <p:cNvPicPr preferRelativeResize="0"/>
          <p:nvPr/>
        </p:nvPicPr>
        <p:blipFill>
          <a:blip r:embed="rId4">
            <a:alphaModFix/>
          </a:blip>
          <a:stretch>
            <a:fillRect/>
          </a:stretch>
        </p:blipFill>
        <p:spPr>
          <a:xfrm>
            <a:off x="2210960" y="469128"/>
            <a:ext cx="2039323" cy="2043132"/>
          </a:xfrm>
          <a:prstGeom prst="rect">
            <a:avLst/>
          </a:prstGeom>
          <a:noFill/>
          <a:ln>
            <a:noFill/>
          </a:ln>
        </p:spPr>
      </p:pic>
      <p:pic>
        <p:nvPicPr>
          <p:cNvPr id="4816" name="Google Shape;4816;p229"/>
          <p:cNvPicPr preferRelativeResize="0"/>
          <p:nvPr/>
        </p:nvPicPr>
        <p:blipFill>
          <a:blip r:embed="rId5">
            <a:alphaModFix/>
          </a:blip>
          <a:stretch>
            <a:fillRect/>
          </a:stretch>
        </p:blipFill>
        <p:spPr>
          <a:xfrm>
            <a:off x="483026" y="273351"/>
            <a:ext cx="1575858" cy="2212746"/>
          </a:xfrm>
          <a:prstGeom prst="rect">
            <a:avLst/>
          </a:prstGeom>
          <a:noFill/>
          <a:ln>
            <a:noFill/>
          </a:ln>
        </p:spPr>
      </p:pic>
      <p:pic>
        <p:nvPicPr>
          <p:cNvPr id="4817" name="Google Shape;4817;p229" descr="Resultado de imagen para memantine structure"/>
          <p:cNvPicPr preferRelativeResize="0"/>
          <p:nvPr/>
        </p:nvPicPr>
        <p:blipFill rotWithShape="1">
          <a:blip r:embed="rId6">
            <a:alphaModFix/>
          </a:blip>
          <a:srcRect/>
          <a:stretch/>
        </p:blipFill>
        <p:spPr>
          <a:xfrm>
            <a:off x="4606007" y="305015"/>
            <a:ext cx="2224989" cy="2139109"/>
          </a:xfrm>
          <a:prstGeom prst="rect">
            <a:avLst/>
          </a:prstGeom>
          <a:noFill/>
          <a:ln>
            <a:noFill/>
          </a:ln>
        </p:spPr>
      </p:pic>
      <p:cxnSp>
        <p:nvCxnSpPr>
          <p:cNvPr id="4818" name="Google Shape;4818;p229"/>
          <p:cNvCxnSpPr/>
          <p:nvPr/>
        </p:nvCxnSpPr>
        <p:spPr>
          <a:xfrm>
            <a:off x="4582150" y="-263175"/>
            <a:ext cx="0" cy="5176200"/>
          </a:xfrm>
          <a:prstGeom prst="straightConnector1">
            <a:avLst/>
          </a:prstGeom>
          <a:noFill/>
          <a:ln w="9525" cap="flat" cmpd="sng">
            <a:solidFill>
              <a:schemeClr val="dk2"/>
            </a:solidFill>
            <a:prstDash val="solid"/>
            <a:round/>
            <a:headEnd type="none" w="med" len="med"/>
            <a:tailEnd type="none" w="med" len="med"/>
          </a:ln>
        </p:spPr>
      </p:cxnSp>
      <p:sp>
        <p:nvSpPr>
          <p:cNvPr id="4819" name="Google Shape;4819;p229"/>
          <p:cNvSpPr txBox="1"/>
          <p:nvPr/>
        </p:nvSpPr>
        <p:spPr>
          <a:xfrm>
            <a:off x="1151025" y="2586475"/>
            <a:ext cx="2470200" cy="10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3200">
                <a:solidFill>
                  <a:schemeClr val="dk1"/>
                </a:solidFill>
              </a:rPr>
              <a:t>Amantadine (Symmetrel)</a:t>
            </a:r>
            <a:endParaRPr sz="3200">
              <a:solidFill>
                <a:schemeClr val="dk1"/>
              </a:solidFill>
            </a:endParaRPr>
          </a:p>
        </p:txBody>
      </p:sp>
      <p:sp>
        <p:nvSpPr>
          <p:cNvPr id="4820" name="Google Shape;4820;p229"/>
          <p:cNvSpPr txBox="1"/>
          <p:nvPr/>
        </p:nvSpPr>
        <p:spPr>
          <a:xfrm>
            <a:off x="5014175" y="3770150"/>
            <a:ext cx="42669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NMDA antagonist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The 2 contraindications are severe renal insufficiency and allergy to amantadine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
        <p:nvSpPr>
          <p:cNvPr id="4821" name="Google Shape;4821;p229"/>
          <p:cNvSpPr txBox="1"/>
          <p:nvPr/>
        </p:nvSpPr>
        <p:spPr>
          <a:xfrm>
            <a:off x="1229451" y="3770150"/>
            <a:ext cx="26397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a:solidFill>
                  <a:srgbClr val="000000"/>
                </a:solidFill>
              </a:rPr>
              <a:t>❖ </a:t>
            </a:r>
            <a:r>
              <a:rPr lang="en" b="0" i="0" u="none" strike="noStrike" cap="none">
                <a:solidFill>
                  <a:srgbClr val="000000"/>
                </a:solidFill>
                <a:latin typeface="Arial"/>
                <a:ea typeface="Arial"/>
                <a:cs typeface="Arial"/>
                <a:sym typeface="Arial"/>
              </a:rPr>
              <a:t>Anti-Parkinson agent</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 NMDA antagonist</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 </a:t>
            </a:r>
            <a:r>
              <a:rPr lang="en"/>
              <a:t>D</a:t>
            </a:r>
            <a:r>
              <a:rPr lang="en" b="0" i="0" u="none" strike="noStrike" cap="none">
                <a:solidFill>
                  <a:srgbClr val="000000"/>
                </a:solidFill>
                <a:latin typeface="Arial"/>
                <a:ea typeface="Arial"/>
                <a:cs typeface="Arial"/>
                <a:sym typeface="Arial"/>
              </a:rPr>
              <a:t>opaminergic</a:t>
            </a:r>
            <a:endParaRPr b="0" i="0" u="none" strike="noStrike" cap="none">
              <a:solidFill>
                <a:srgbClr val="000000"/>
              </a:solidFill>
              <a:latin typeface="Arial"/>
              <a:ea typeface="Arial"/>
              <a:cs typeface="Arial"/>
              <a:sym typeface="Arial"/>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4825"/>
        <p:cNvGrpSpPr/>
        <p:nvPr/>
      </p:nvGrpSpPr>
      <p:grpSpPr>
        <a:xfrm>
          <a:off x="0" y="0"/>
          <a:ext cx="0" cy="0"/>
          <a:chOff x="0" y="0"/>
          <a:chExt cx="0" cy="0"/>
        </a:xfrm>
      </p:grpSpPr>
      <p:sp>
        <p:nvSpPr>
          <p:cNvPr id="4826" name="Google Shape;4826;p230"/>
          <p:cNvSpPr txBox="1"/>
          <p:nvPr/>
        </p:nvSpPr>
        <p:spPr>
          <a:xfrm>
            <a:off x="5626475" y="2553850"/>
            <a:ext cx="2470200" cy="10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3200">
                <a:solidFill>
                  <a:schemeClr val="dk1"/>
                </a:solidFill>
              </a:rPr>
              <a:t>Memantine </a:t>
            </a:r>
            <a:endParaRPr sz="32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3200">
                <a:solidFill>
                  <a:schemeClr val="dk1"/>
                </a:solidFill>
              </a:rPr>
              <a:t>(Namenda)</a:t>
            </a:r>
            <a:endParaRPr sz="32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3200">
              <a:solidFill>
                <a:schemeClr val="dk1"/>
              </a:solidFill>
            </a:endParaRPr>
          </a:p>
        </p:txBody>
      </p:sp>
      <p:grpSp>
        <p:nvGrpSpPr>
          <p:cNvPr id="4827" name="Google Shape;4827;p230"/>
          <p:cNvGrpSpPr/>
          <p:nvPr/>
        </p:nvGrpSpPr>
        <p:grpSpPr>
          <a:xfrm>
            <a:off x="6729463" y="493834"/>
            <a:ext cx="2442883" cy="1993708"/>
            <a:chOff x="5861815" y="706978"/>
            <a:chExt cx="3356531" cy="2739362"/>
          </a:xfrm>
        </p:grpSpPr>
        <p:pic>
          <p:nvPicPr>
            <p:cNvPr id="4828" name="Google Shape;4828;p230"/>
            <p:cNvPicPr preferRelativeResize="0"/>
            <p:nvPr/>
          </p:nvPicPr>
          <p:blipFill rotWithShape="1">
            <a:blip r:embed="rId3">
              <a:alphaModFix/>
            </a:blip>
            <a:srcRect r="72134"/>
            <a:stretch/>
          </p:blipFill>
          <p:spPr>
            <a:xfrm rot="644099">
              <a:off x="6265555" y="1058916"/>
              <a:ext cx="700481" cy="2191044"/>
            </a:xfrm>
            <a:prstGeom prst="rect">
              <a:avLst/>
            </a:prstGeom>
            <a:noFill/>
            <a:ln>
              <a:noFill/>
            </a:ln>
          </p:spPr>
        </p:pic>
        <p:grpSp>
          <p:nvGrpSpPr>
            <p:cNvPr id="4829" name="Google Shape;4829;p230"/>
            <p:cNvGrpSpPr/>
            <p:nvPr/>
          </p:nvGrpSpPr>
          <p:grpSpPr>
            <a:xfrm>
              <a:off x="5861815" y="706978"/>
              <a:ext cx="3356531" cy="2739362"/>
              <a:chOff x="5861815" y="706978"/>
              <a:chExt cx="3356531" cy="2739362"/>
            </a:xfrm>
          </p:grpSpPr>
          <p:pic>
            <p:nvPicPr>
              <p:cNvPr id="4830" name="Google Shape;4830;p230"/>
              <p:cNvPicPr preferRelativeResize="0"/>
              <p:nvPr/>
            </p:nvPicPr>
            <p:blipFill>
              <a:blip r:embed="rId4">
                <a:alphaModFix/>
              </a:blip>
              <a:stretch>
                <a:fillRect/>
              </a:stretch>
            </p:blipFill>
            <p:spPr>
              <a:xfrm>
                <a:off x="5861815" y="927772"/>
                <a:ext cx="2513844" cy="2518569"/>
              </a:xfrm>
              <a:prstGeom prst="rect">
                <a:avLst/>
              </a:prstGeom>
              <a:noFill/>
              <a:ln>
                <a:noFill/>
              </a:ln>
            </p:spPr>
          </p:pic>
          <p:pic>
            <p:nvPicPr>
              <p:cNvPr id="4831" name="Google Shape;4831;p230"/>
              <p:cNvPicPr preferRelativeResize="0"/>
              <p:nvPr/>
            </p:nvPicPr>
            <p:blipFill rotWithShape="1">
              <a:blip r:embed="rId3">
                <a:alphaModFix/>
              </a:blip>
              <a:srcRect l="48070"/>
              <a:stretch/>
            </p:blipFill>
            <p:spPr>
              <a:xfrm rot="644088">
                <a:off x="7720264" y="809383"/>
                <a:ext cx="1305439" cy="2191039"/>
              </a:xfrm>
              <a:prstGeom prst="rect">
                <a:avLst/>
              </a:prstGeom>
              <a:noFill/>
              <a:ln>
                <a:noFill/>
              </a:ln>
            </p:spPr>
          </p:pic>
        </p:grpSp>
      </p:grpSp>
      <p:pic>
        <p:nvPicPr>
          <p:cNvPr id="4832" name="Google Shape;4832;p230"/>
          <p:cNvPicPr preferRelativeResize="0"/>
          <p:nvPr/>
        </p:nvPicPr>
        <p:blipFill>
          <a:blip r:embed="rId4">
            <a:alphaModFix/>
          </a:blip>
          <a:stretch>
            <a:fillRect/>
          </a:stretch>
        </p:blipFill>
        <p:spPr>
          <a:xfrm>
            <a:off x="2210960" y="469128"/>
            <a:ext cx="2039323" cy="2043132"/>
          </a:xfrm>
          <a:prstGeom prst="rect">
            <a:avLst/>
          </a:prstGeom>
          <a:noFill/>
          <a:ln>
            <a:noFill/>
          </a:ln>
        </p:spPr>
      </p:pic>
      <p:pic>
        <p:nvPicPr>
          <p:cNvPr id="4833" name="Google Shape;4833;p230"/>
          <p:cNvPicPr preferRelativeResize="0"/>
          <p:nvPr/>
        </p:nvPicPr>
        <p:blipFill>
          <a:blip r:embed="rId5">
            <a:alphaModFix/>
          </a:blip>
          <a:stretch>
            <a:fillRect/>
          </a:stretch>
        </p:blipFill>
        <p:spPr>
          <a:xfrm>
            <a:off x="483026" y="273351"/>
            <a:ext cx="1575858" cy="2212746"/>
          </a:xfrm>
          <a:prstGeom prst="rect">
            <a:avLst/>
          </a:prstGeom>
          <a:noFill/>
          <a:ln>
            <a:noFill/>
          </a:ln>
        </p:spPr>
      </p:pic>
      <p:pic>
        <p:nvPicPr>
          <p:cNvPr id="4834" name="Google Shape;4834;p230" descr="Resultado de imagen para memantine structure"/>
          <p:cNvPicPr preferRelativeResize="0"/>
          <p:nvPr/>
        </p:nvPicPr>
        <p:blipFill rotWithShape="1">
          <a:blip r:embed="rId6">
            <a:alphaModFix/>
          </a:blip>
          <a:srcRect/>
          <a:stretch/>
        </p:blipFill>
        <p:spPr>
          <a:xfrm>
            <a:off x="4606007" y="305015"/>
            <a:ext cx="2224989" cy="2139109"/>
          </a:xfrm>
          <a:prstGeom prst="rect">
            <a:avLst/>
          </a:prstGeom>
          <a:noFill/>
          <a:ln>
            <a:noFill/>
          </a:ln>
        </p:spPr>
      </p:pic>
      <p:cxnSp>
        <p:nvCxnSpPr>
          <p:cNvPr id="4835" name="Google Shape;4835;p230"/>
          <p:cNvCxnSpPr/>
          <p:nvPr/>
        </p:nvCxnSpPr>
        <p:spPr>
          <a:xfrm>
            <a:off x="4582150" y="-415575"/>
            <a:ext cx="0" cy="5176200"/>
          </a:xfrm>
          <a:prstGeom prst="straightConnector1">
            <a:avLst/>
          </a:prstGeom>
          <a:noFill/>
          <a:ln w="9525" cap="flat" cmpd="sng">
            <a:solidFill>
              <a:schemeClr val="dk2"/>
            </a:solidFill>
            <a:prstDash val="solid"/>
            <a:round/>
            <a:headEnd type="none" w="med" len="med"/>
            <a:tailEnd type="none" w="med" len="med"/>
          </a:ln>
        </p:spPr>
      </p:cxnSp>
      <p:sp>
        <p:nvSpPr>
          <p:cNvPr id="4836" name="Google Shape;4836;p230"/>
          <p:cNvSpPr txBox="1"/>
          <p:nvPr/>
        </p:nvSpPr>
        <p:spPr>
          <a:xfrm>
            <a:off x="1151025" y="2586475"/>
            <a:ext cx="2470200" cy="10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3200">
                <a:solidFill>
                  <a:schemeClr val="dk1"/>
                </a:solidFill>
              </a:rPr>
              <a:t>Amantadine (Symmetrel)</a:t>
            </a:r>
            <a:endParaRPr sz="3200">
              <a:solidFill>
                <a:schemeClr val="dk1"/>
              </a:solidFill>
            </a:endParaRPr>
          </a:p>
        </p:txBody>
      </p:sp>
      <p:sp>
        <p:nvSpPr>
          <p:cNvPr id="4837" name="Google Shape;4837;p230"/>
          <p:cNvSpPr txBox="1"/>
          <p:nvPr/>
        </p:nvSpPr>
        <p:spPr>
          <a:xfrm>
            <a:off x="5014175" y="3770150"/>
            <a:ext cx="42669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NMDA antagonist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The 2 contraindications are severe </a:t>
            </a:r>
            <a:r>
              <a:rPr lang="en">
                <a:solidFill>
                  <a:schemeClr val="dk1"/>
                </a:solidFill>
                <a:highlight>
                  <a:srgbClr val="FFFF00"/>
                </a:highlight>
              </a:rPr>
              <a:t>renal </a:t>
            </a:r>
            <a:r>
              <a:rPr lang="en">
                <a:solidFill>
                  <a:schemeClr val="dk1"/>
                </a:solidFill>
              </a:rPr>
              <a:t>insufficiency and allergy to amantadine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
        <p:nvSpPr>
          <p:cNvPr id="4838" name="Google Shape;4838;p230"/>
          <p:cNvSpPr txBox="1"/>
          <p:nvPr/>
        </p:nvSpPr>
        <p:spPr>
          <a:xfrm>
            <a:off x="1229450" y="3770150"/>
            <a:ext cx="3254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a:solidFill>
                  <a:srgbClr val="000000"/>
                </a:solidFill>
              </a:rPr>
              <a:t>❖ </a:t>
            </a:r>
            <a:r>
              <a:rPr lang="en" b="0" i="0" u="none" strike="noStrike" cap="none">
                <a:solidFill>
                  <a:srgbClr val="000000"/>
                </a:solidFill>
                <a:latin typeface="Arial"/>
                <a:ea typeface="Arial"/>
                <a:cs typeface="Arial"/>
                <a:sym typeface="Arial"/>
              </a:rPr>
              <a:t>Anti-Parkinson agent</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 NMDA antagonist</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 </a:t>
            </a:r>
            <a:r>
              <a:rPr lang="en"/>
              <a:t>D</a:t>
            </a:r>
            <a:r>
              <a:rPr lang="en" b="0" i="0" u="none" strike="noStrike" cap="none">
                <a:solidFill>
                  <a:srgbClr val="000000"/>
                </a:solidFill>
                <a:latin typeface="Arial"/>
                <a:ea typeface="Arial"/>
                <a:cs typeface="Arial"/>
                <a:sym typeface="Arial"/>
              </a:rPr>
              <a:t>opaminergic</a:t>
            </a:r>
            <a:endParaRPr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800"/>
              <a:buFont typeface="Arial"/>
              <a:buNone/>
            </a:pPr>
            <a:r>
              <a:rPr lang="en">
                <a:solidFill>
                  <a:schemeClr val="dk1"/>
                </a:solidFill>
              </a:rPr>
              <a:t>❖ Also contraindicated in severe </a:t>
            </a:r>
            <a:r>
              <a:rPr lang="en">
                <a:solidFill>
                  <a:schemeClr val="dk1"/>
                </a:solidFill>
                <a:highlight>
                  <a:srgbClr val="FFFF00"/>
                </a:highlight>
              </a:rPr>
              <a:t>renal</a:t>
            </a:r>
            <a:r>
              <a:rPr lang="en">
                <a:solidFill>
                  <a:schemeClr val="dk1"/>
                </a:solidFill>
              </a:rPr>
              <a:t> insufficiency</a:t>
            </a:r>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4842"/>
        <p:cNvGrpSpPr/>
        <p:nvPr/>
      </p:nvGrpSpPr>
      <p:grpSpPr>
        <a:xfrm>
          <a:off x="0" y="0"/>
          <a:ext cx="0" cy="0"/>
          <a:chOff x="0" y="0"/>
          <a:chExt cx="0" cy="0"/>
        </a:xfrm>
      </p:grpSpPr>
      <p:grpSp>
        <p:nvGrpSpPr>
          <p:cNvPr id="4843" name="Google Shape;4843;p231"/>
          <p:cNvGrpSpPr/>
          <p:nvPr/>
        </p:nvGrpSpPr>
        <p:grpSpPr>
          <a:xfrm>
            <a:off x="1671895" y="96450"/>
            <a:ext cx="5654191" cy="3429007"/>
            <a:chOff x="7874428" y="3053354"/>
            <a:chExt cx="4159634" cy="2516148"/>
          </a:xfrm>
        </p:grpSpPr>
        <p:grpSp>
          <p:nvGrpSpPr>
            <p:cNvPr id="4844" name="Google Shape;4844;p231"/>
            <p:cNvGrpSpPr/>
            <p:nvPr/>
          </p:nvGrpSpPr>
          <p:grpSpPr>
            <a:xfrm>
              <a:off x="7874428" y="3053354"/>
              <a:ext cx="4159634" cy="2516148"/>
              <a:chOff x="3532567" y="3138159"/>
              <a:chExt cx="4159634" cy="2516148"/>
            </a:xfrm>
          </p:grpSpPr>
          <p:grpSp>
            <p:nvGrpSpPr>
              <p:cNvPr id="4845" name="Google Shape;4845;p231"/>
              <p:cNvGrpSpPr/>
              <p:nvPr/>
            </p:nvGrpSpPr>
            <p:grpSpPr>
              <a:xfrm>
                <a:off x="3565897" y="3138159"/>
                <a:ext cx="4126305" cy="2516148"/>
                <a:chOff x="3323501" y="3036512"/>
                <a:chExt cx="4126305" cy="2516148"/>
              </a:xfrm>
            </p:grpSpPr>
            <p:grpSp>
              <p:nvGrpSpPr>
                <p:cNvPr id="4846" name="Google Shape;4846;p231"/>
                <p:cNvGrpSpPr/>
                <p:nvPr/>
              </p:nvGrpSpPr>
              <p:grpSpPr>
                <a:xfrm>
                  <a:off x="3325348" y="3036512"/>
                  <a:ext cx="4124458" cy="2516148"/>
                  <a:chOff x="3468337" y="3131337"/>
                  <a:chExt cx="4124458" cy="2516148"/>
                </a:xfrm>
              </p:grpSpPr>
              <p:grpSp>
                <p:nvGrpSpPr>
                  <p:cNvPr id="4847" name="Google Shape;4847;p231"/>
                  <p:cNvGrpSpPr/>
                  <p:nvPr/>
                </p:nvGrpSpPr>
                <p:grpSpPr>
                  <a:xfrm>
                    <a:off x="3468337" y="3193631"/>
                    <a:ext cx="4124458" cy="2453854"/>
                    <a:chOff x="3423548" y="2788860"/>
                    <a:chExt cx="4124458" cy="2453854"/>
                  </a:xfrm>
                </p:grpSpPr>
                <p:sp>
                  <p:nvSpPr>
                    <p:cNvPr id="4848" name="Google Shape;4848;p231"/>
                    <p:cNvSpPr/>
                    <p:nvPr/>
                  </p:nvSpPr>
                  <p:spPr>
                    <a:xfrm>
                      <a:off x="3423548" y="2990914"/>
                      <a:ext cx="2236800" cy="22518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9" name="Google Shape;4849;p231"/>
                    <p:cNvSpPr/>
                    <p:nvPr/>
                  </p:nvSpPr>
                  <p:spPr>
                    <a:xfrm>
                      <a:off x="3424506" y="2788860"/>
                      <a:ext cx="4123500" cy="190500"/>
                    </a:xfrm>
                    <a:prstGeom prst="rect">
                      <a:avLst/>
                    </a:prstGeom>
                    <a:solidFill>
                      <a:srgbClr val="66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50" name="Google Shape;4850;p231"/>
                  <p:cNvSpPr txBox="1"/>
                  <p:nvPr/>
                </p:nvSpPr>
                <p:spPr>
                  <a:xfrm>
                    <a:off x="4704020" y="3131337"/>
                    <a:ext cx="2350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b="1" i="0" u="none" strike="noStrike" cap="none">
                        <a:solidFill>
                          <a:srgbClr val="FFFFFF"/>
                        </a:solidFill>
                        <a:latin typeface="Arial"/>
                        <a:ea typeface="Arial"/>
                        <a:cs typeface="Arial"/>
                        <a:sym typeface="Arial"/>
                      </a:rPr>
                      <a:t>NMDA receptor (</a:t>
                    </a:r>
                    <a:r>
                      <a:rPr lang="en" b="1">
                        <a:solidFill>
                          <a:srgbClr val="FFFFFF"/>
                        </a:solidFill>
                      </a:rPr>
                      <a:t>simplified)</a:t>
                    </a:r>
                    <a:endParaRPr b="1" i="0" u="none" strike="noStrike" cap="none">
                      <a:solidFill>
                        <a:srgbClr val="FFFFFF"/>
                      </a:solidFill>
                      <a:latin typeface="Arial"/>
                      <a:ea typeface="Arial"/>
                      <a:cs typeface="Arial"/>
                      <a:sym typeface="Arial"/>
                    </a:endParaRPr>
                  </a:p>
                </p:txBody>
              </p:sp>
            </p:grpSp>
            <p:sp>
              <p:nvSpPr>
                <p:cNvPr id="4851" name="Google Shape;4851;p231"/>
                <p:cNvSpPr/>
                <p:nvPr/>
              </p:nvSpPr>
              <p:spPr>
                <a:xfrm>
                  <a:off x="3323501" y="3319349"/>
                  <a:ext cx="4123500" cy="2233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52" name="Google Shape;4852;p231"/>
              <p:cNvSpPr txBox="1"/>
              <p:nvPr/>
            </p:nvSpPr>
            <p:spPr>
              <a:xfrm>
                <a:off x="3532567" y="3619439"/>
                <a:ext cx="7968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glutamate in glutamate binding site</a:t>
                </a:r>
                <a:endParaRPr sz="1700"/>
              </a:p>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 </a:t>
                </a:r>
                <a:endParaRPr sz="1100" b="0" i="0" u="none" strike="noStrike" cap="none">
                  <a:solidFill>
                    <a:srgbClr val="000000"/>
                  </a:solidFill>
                  <a:latin typeface="Ubuntu"/>
                  <a:ea typeface="Ubuntu"/>
                  <a:cs typeface="Ubuntu"/>
                  <a:sym typeface="Ubuntu"/>
                </a:endParaRPr>
              </a:p>
            </p:txBody>
          </p:sp>
          <p:sp>
            <p:nvSpPr>
              <p:cNvPr id="4853" name="Google Shape;4853;p231"/>
              <p:cNvSpPr txBox="1"/>
              <p:nvPr/>
            </p:nvSpPr>
            <p:spPr>
              <a:xfrm>
                <a:off x="5120739" y="3689198"/>
                <a:ext cx="7578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glycine in glycine binding site</a:t>
                </a:r>
                <a:endParaRPr sz="1700"/>
              </a:p>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 </a:t>
                </a:r>
                <a:endParaRPr sz="1100" b="0" i="0" u="none" strike="noStrike" cap="none">
                  <a:solidFill>
                    <a:srgbClr val="000000"/>
                  </a:solidFill>
                  <a:latin typeface="Ubuntu"/>
                  <a:ea typeface="Ubuntu"/>
                  <a:cs typeface="Ubuntu"/>
                  <a:sym typeface="Ubuntu"/>
                </a:endParaRPr>
              </a:p>
            </p:txBody>
          </p:sp>
          <p:sp>
            <p:nvSpPr>
              <p:cNvPr id="4854" name="Google Shape;4854;p231"/>
              <p:cNvSpPr txBox="1"/>
              <p:nvPr/>
            </p:nvSpPr>
            <p:spPr>
              <a:xfrm>
                <a:off x="5120644" y="4836214"/>
                <a:ext cx="772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intracellular</a:t>
                </a:r>
                <a:endParaRPr sz="1100" b="0" i="0" u="none" strike="noStrike" cap="none">
                  <a:solidFill>
                    <a:srgbClr val="000000"/>
                  </a:solidFill>
                  <a:latin typeface="Ubuntu"/>
                  <a:ea typeface="Ubuntu"/>
                  <a:cs typeface="Ubuntu"/>
                  <a:sym typeface="Ubuntu"/>
                </a:endParaRPr>
              </a:p>
            </p:txBody>
          </p:sp>
          <p:sp>
            <p:nvSpPr>
              <p:cNvPr id="4855" name="Google Shape;4855;p231"/>
              <p:cNvSpPr txBox="1"/>
              <p:nvPr/>
            </p:nvSpPr>
            <p:spPr>
              <a:xfrm>
                <a:off x="5129789" y="4419985"/>
                <a:ext cx="772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extracellular</a:t>
                </a:r>
                <a:endParaRPr sz="1100" b="0" i="0" u="none" strike="noStrike" cap="none">
                  <a:solidFill>
                    <a:srgbClr val="000000"/>
                  </a:solidFill>
                  <a:latin typeface="Ubuntu"/>
                  <a:ea typeface="Ubuntu"/>
                  <a:cs typeface="Ubuntu"/>
                  <a:sym typeface="Ubuntu"/>
                </a:endParaRPr>
              </a:p>
            </p:txBody>
          </p:sp>
        </p:grpSp>
        <p:grpSp>
          <p:nvGrpSpPr>
            <p:cNvPr id="4856" name="Google Shape;4856;p231"/>
            <p:cNvGrpSpPr/>
            <p:nvPr/>
          </p:nvGrpSpPr>
          <p:grpSpPr>
            <a:xfrm>
              <a:off x="7899390" y="4030914"/>
              <a:ext cx="2240077" cy="1375570"/>
              <a:chOff x="3569278" y="4117422"/>
              <a:chExt cx="2240077" cy="1375570"/>
            </a:xfrm>
          </p:grpSpPr>
          <p:pic>
            <p:nvPicPr>
              <p:cNvPr id="4857" name="Google Shape;4857;p231" descr="clipped result image"/>
              <p:cNvPicPr preferRelativeResize="0"/>
              <p:nvPr/>
            </p:nvPicPr>
            <p:blipFill rotWithShape="1">
              <a:blip r:embed="rId3">
                <a:alphaModFix/>
              </a:blip>
              <a:srcRect r="81818" b="17321"/>
              <a:stretch/>
            </p:blipFill>
            <p:spPr>
              <a:xfrm>
                <a:off x="4272397" y="4362958"/>
                <a:ext cx="121935" cy="145228"/>
              </a:xfrm>
              <a:prstGeom prst="rect">
                <a:avLst/>
              </a:prstGeom>
              <a:noFill/>
              <a:ln>
                <a:noFill/>
              </a:ln>
            </p:spPr>
          </p:pic>
          <p:grpSp>
            <p:nvGrpSpPr>
              <p:cNvPr id="4858" name="Google Shape;4858;p231"/>
              <p:cNvGrpSpPr/>
              <p:nvPr/>
            </p:nvGrpSpPr>
            <p:grpSpPr>
              <a:xfrm>
                <a:off x="3569278" y="4582539"/>
                <a:ext cx="826742" cy="369394"/>
                <a:chOff x="798978" y="4174661"/>
                <a:chExt cx="826742" cy="369394"/>
              </a:xfrm>
            </p:grpSpPr>
            <p:pic>
              <p:nvPicPr>
                <p:cNvPr id="4859" name="Google Shape;4859;p231"/>
                <p:cNvPicPr preferRelativeResize="0"/>
                <p:nvPr/>
              </p:nvPicPr>
              <p:blipFill rotWithShape="1">
                <a:blip r:embed="rId4">
                  <a:alphaModFix/>
                </a:blip>
                <a:srcRect l="94779" t="31062" b="32329"/>
                <a:stretch/>
              </p:blipFill>
              <p:spPr>
                <a:xfrm rot="-59957">
                  <a:off x="802085" y="4176407"/>
                  <a:ext cx="99459" cy="356972"/>
                </a:xfrm>
                <a:prstGeom prst="rect">
                  <a:avLst/>
                </a:prstGeom>
                <a:noFill/>
                <a:ln>
                  <a:noFill/>
                </a:ln>
              </p:spPr>
            </p:pic>
            <p:pic>
              <p:nvPicPr>
                <p:cNvPr id="4860" name="Google Shape;4860;p231"/>
                <p:cNvPicPr preferRelativeResize="0"/>
                <p:nvPr/>
              </p:nvPicPr>
              <p:blipFill rotWithShape="1">
                <a:blip r:embed="rId4">
                  <a:alphaModFix/>
                </a:blip>
                <a:srcRect l="62472" t="31062" b="32329"/>
                <a:stretch/>
              </p:blipFill>
              <p:spPr>
                <a:xfrm rot="-59994">
                  <a:off x="907711" y="4180873"/>
                  <a:ext cx="714949" cy="356972"/>
                </a:xfrm>
                <a:prstGeom prst="rect">
                  <a:avLst/>
                </a:prstGeom>
                <a:noFill/>
                <a:ln>
                  <a:noFill/>
                </a:ln>
              </p:spPr>
            </p:pic>
          </p:grpSp>
          <p:grpSp>
            <p:nvGrpSpPr>
              <p:cNvPr id="4861" name="Google Shape;4861;p231"/>
              <p:cNvGrpSpPr/>
              <p:nvPr/>
            </p:nvGrpSpPr>
            <p:grpSpPr>
              <a:xfrm>
                <a:off x="4823675" y="4589323"/>
                <a:ext cx="985679" cy="369394"/>
                <a:chOff x="-1173509" y="4129851"/>
                <a:chExt cx="985679" cy="369394"/>
              </a:xfrm>
            </p:grpSpPr>
            <p:pic>
              <p:nvPicPr>
                <p:cNvPr id="4862" name="Google Shape;4862;p231"/>
                <p:cNvPicPr preferRelativeResize="0"/>
                <p:nvPr/>
              </p:nvPicPr>
              <p:blipFill rotWithShape="1">
                <a:blip r:embed="rId4">
                  <a:alphaModFix/>
                </a:blip>
                <a:srcRect l="62472" t="31062" b="32329"/>
                <a:stretch/>
              </p:blipFill>
              <p:spPr>
                <a:xfrm rot="-59994">
                  <a:off x="-1170448" y="4136062"/>
                  <a:ext cx="714949" cy="356972"/>
                </a:xfrm>
                <a:prstGeom prst="rect">
                  <a:avLst/>
                </a:prstGeom>
                <a:noFill/>
                <a:ln>
                  <a:noFill/>
                </a:ln>
              </p:spPr>
            </p:pic>
            <p:pic>
              <p:nvPicPr>
                <p:cNvPr id="4863" name="Google Shape;4863;p231"/>
                <p:cNvPicPr preferRelativeResize="0"/>
                <p:nvPr/>
              </p:nvPicPr>
              <p:blipFill rotWithShape="1">
                <a:blip r:embed="rId4">
                  <a:alphaModFix/>
                </a:blip>
                <a:srcRect l="62472" t="31062" r="23587" b="32329"/>
                <a:stretch/>
              </p:blipFill>
              <p:spPr>
                <a:xfrm rot="-60009">
                  <a:off x="-456485" y="4137352"/>
                  <a:ext cx="265561" cy="356972"/>
                </a:xfrm>
                <a:prstGeom prst="rect">
                  <a:avLst/>
                </a:prstGeom>
                <a:noFill/>
                <a:ln>
                  <a:noFill/>
                </a:ln>
              </p:spPr>
            </p:pic>
          </p:grpSp>
          <p:pic>
            <p:nvPicPr>
              <p:cNvPr id="4864" name="Google Shape;4864;p231" descr="clipped result image"/>
              <p:cNvPicPr preferRelativeResize="0"/>
              <p:nvPr/>
            </p:nvPicPr>
            <p:blipFill rotWithShape="1">
              <a:blip r:embed="rId5">
                <a:alphaModFix/>
              </a:blip>
              <a:srcRect l="85376" t="47997"/>
              <a:stretch/>
            </p:blipFill>
            <p:spPr>
              <a:xfrm>
                <a:off x="4888927" y="4443955"/>
                <a:ext cx="98079" cy="91343"/>
              </a:xfrm>
              <a:prstGeom prst="rect">
                <a:avLst/>
              </a:prstGeom>
              <a:noFill/>
              <a:ln>
                <a:noFill/>
              </a:ln>
            </p:spPr>
          </p:pic>
          <p:cxnSp>
            <p:nvCxnSpPr>
              <p:cNvPr id="4865" name="Google Shape;4865;p231"/>
              <p:cNvCxnSpPr/>
              <p:nvPr/>
            </p:nvCxnSpPr>
            <p:spPr>
              <a:xfrm>
                <a:off x="4050920" y="4117422"/>
                <a:ext cx="219300" cy="244200"/>
              </a:xfrm>
              <a:prstGeom prst="straightConnector1">
                <a:avLst/>
              </a:prstGeom>
              <a:noFill/>
              <a:ln w="9525" cap="flat" cmpd="sng">
                <a:solidFill>
                  <a:srgbClr val="9B9B9B"/>
                </a:solidFill>
                <a:prstDash val="solid"/>
                <a:round/>
                <a:headEnd type="none" w="sm" len="sm"/>
                <a:tailEnd type="none" w="sm" len="sm"/>
              </a:ln>
            </p:spPr>
          </p:cxnSp>
          <p:cxnSp>
            <p:nvCxnSpPr>
              <p:cNvPr id="4866" name="Google Shape;4866;p231"/>
              <p:cNvCxnSpPr/>
              <p:nvPr/>
            </p:nvCxnSpPr>
            <p:spPr>
              <a:xfrm rot="10800000" flipH="1">
                <a:off x="4987006" y="4155910"/>
                <a:ext cx="387600" cy="294300"/>
              </a:xfrm>
              <a:prstGeom prst="straightConnector1">
                <a:avLst/>
              </a:prstGeom>
              <a:noFill/>
              <a:ln w="9525" cap="flat" cmpd="sng">
                <a:solidFill>
                  <a:srgbClr val="9B9B9B"/>
                </a:solidFill>
                <a:prstDash val="solid"/>
                <a:round/>
                <a:headEnd type="none" w="sm" len="sm"/>
                <a:tailEnd type="none" w="sm" len="sm"/>
              </a:ln>
            </p:spPr>
          </p:cxnSp>
          <p:cxnSp>
            <p:nvCxnSpPr>
              <p:cNvPr id="4867" name="Google Shape;4867;p231"/>
              <p:cNvCxnSpPr/>
              <p:nvPr/>
            </p:nvCxnSpPr>
            <p:spPr>
              <a:xfrm rot="10800000">
                <a:off x="4479908" y="4254349"/>
                <a:ext cx="243300" cy="243300"/>
              </a:xfrm>
              <a:prstGeom prst="straightConnector1">
                <a:avLst/>
              </a:prstGeom>
              <a:noFill/>
              <a:ln w="9525" cap="flat" cmpd="sng">
                <a:solidFill>
                  <a:srgbClr val="9B9B9B"/>
                </a:solidFill>
                <a:prstDash val="solid"/>
                <a:round/>
                <a:headEnd type="none" w="sm" len="sm"/>
                <a:tailEnd type="none" w="sm" len="sm"/>
              </a:ln>
            </p:spPr>
          </p:cxnSp>
          <p:cxnSp>
            <p:nvCxnSpPr>
              <p:cNvPr id="4868" name="Google Shape;4868;p231"/>
              <p:cNvCxnSpPr/>
              <p:nvPr/>
            </p:nvCxnSpPr>
            <p:spPr>
              <a:xfrm>
                <a:off x="4565210" y="4919923"/>
                <a:ext cx="0" cy="367500"/>
              </a:xfrm>
              <a:prstGeom prst="straightConnector1">
                <a:avLst/>
              </a:prstGeom>
              <a:noFill/>
              <a:ln w="9525" cap="flat" cmpd="sng">
                <a:solidFill>
                  <a:srgbClr val="9B9B9B"/>
                </a:solidFill>
                <a:prstDash val="solid"/>
                <a:round/>
                <a:headEnd type="none" w="sm" len="sm"/>
                <a:tailEnd type="none" w="sm" len="sm"/>
              </a:ln>
            </p:spPr>
          </p:cxnSp>
          <p:sp>
            <p:nvSpPr>
              <p:cNvPr id="4869" name="Google Shape;4869;p231"/>
              <p:cNvSpPr txBox="1"/>
              <p:nvPr/>
            </p:nvSpPr>
            <p:spPr>
              <a:xfrm>
                <a:off x="4035486" y="5212792"/>
                <a:ext cx="1208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Ca</a:t>
                </a:r>
                <a:r>
                  <a:rPr lang="en" sz="1100" b="0" i="0" u="none" strike="noStrike" cap="none" baseline="30000">
                    <a:solidFill>
                      <a:srgbClr val="000000"/>
                    </a:solidFill>
                    <a:latin typeface="Ubuntu"/>
                    <a:ea typeface="Ubuntu"/>
                    <a:cs typeface="Ubuntu"/>
                    <a:sym typeface="Ubuntu"/>
                  </a:rPr>
                  <a:t>2+ </a:t>
                </a:r>
                <a:r>
                  <a:rPr lang="en" sz="1100" b="0" i="0" u="none" strike="noStrike" cap="none">
                    <a:solidFill>
                      <a:srgbClr val="000000"/>
                    </a:solidFill>
                    <a:latin typeface="Ubuntu"/>
                    <a:ea typeface="Ubuntu"/>
                    <a:cs typeface="Ubuntu"/>
                    <a:sym typeface="Ubuntu"/>
                  </a:rPr>
                  <a:t>channel</a:t>
                </a:r>
                <a:endParaRPr sz="1100" b="0" i="0" u="none" strike="noStrike" cap="none">
                  <a:solidFill>
                    <a:srgbClr val="000000"/>
                  </a:solidFill>
                  <a:latin typeface="Ubuntu"/>
                  <a:ea typeface="Ubuntu"/>
                  <a:cs typeface="Ubuntu"/>
                  <a:sym typeface="Ubuntu"/>
                </a:endParaRPr>
              </a:p>
            </p:txBody>
          </p:sp>
        </p:grpSp>
      </p:grpSp>
      <p:sp>
        <p:nvSpPr>
          <p:cNvPr id="4870" name="Google Shape;4870;p231"/>
          <p:cNvSpPr txBox="1"/>
          <p:nvPr/>
        </p:nvSpPr>
        <p:spPr>
          <a:xfrm>
            <a:off x="4834417" y="551876"/>
            <a:ext cx="2398500" cy="38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sz="1250"/>
              <a:t>Because modulation of NMDA receptor activity can increase or decrease excitability of neuronal circuits, subtle differences in the mechanisms of action of NMDA receptor antagonists can strongly impact on their clinical effects. </a:t>
            </a:r>
            <a:endParaRPr sz="1250" b="0" i="0" u="none" strike="noStrike" cap="none">
              <a:solidFill>
                <a:srgbClr val="000000"/>
              </a:solidFill>
              <a:latin typeface="Arial"/>
              <a:ea typeface="Arial"/>
              <a:cs typeface="Arial"/>
              <a:sym typeface="Arial"/>
            </a:endParaRPr>
          </a:p>
        </p:txBody>
      </p:sp>
      <p:grpSp>
        <p:nvGrpSpPr>
          <p:cNvPr id="4871" name="Google Shape;4871;p231"/>
          <p:cNvGrpSpPr/>
          <p:nvPr/>
        </p:nvGrpSpPr>
        <p:grpSpPr>
          <a:xfrm>
            <a:off x="2507578" y="1880854"/>
            <a:ext cx="1172236" cy="988352"/>
            <a:chOff x="4147382" y="4447527"/>
            <a:chExt cx="862382" cy="725236"/>
          </a:xfrm>
        </p:grpSpPr>
        <p:pic>
          <p:nvPicPr>
            <p:cNvPr id="4872" name="Google Shape;4872;p231" descr="clipped result image"/>
            <p:cNvPicPr preferRelativeResize="0"/>
            <p:nvPr/>
          </p:nvPicPr>
          <p:blipFill rotWithShape="1">
            <a:blip r:embed="rId6">
              <a:alphaModFix/>
            </a:blip>
            <a:srcRect l="50000"/>
            <a:stretch/>
          </p:blipFill>
          <p:spPr>
            <a:xfrm>
              <a:off x="4606555" y="4447527"/>
              <a:ext cx="403209" cy="717398"/>
            </a:xfrm>
            <a:prstGeom prst="rect">
              <a:avLst/>
            </a:prstGeom>
            <a:noFill/>
            <a:ln>
              <a:noFill/>
            </a:ln>
          </p:spPr>
        </p:pic>
        <p:pic>
          <p:nvPicPr>
            <p:cNvPr id="4873" name="Google Shape;4873;p231" descr="clipped result image"/>
            <p:cNvPicPr preferRelativeResize="0"/>
            <p:nvPr/>
          </p:nvPicPr>
          <p:blipFill rotWithShape="1">
            <a:blip r:embed="rId6">
              <a:alphaModFix/>
            </a:blip>
            <a:srcRect r="50074"/>
            <a:stretch/>
          </p:blipFill>
          <p:spPr>
            <a:xfrm>
              <a:off x="4147382" y="4471382"/>
              <a:ext cx="393614" cy="701381"/>
            </a:xfrm>
            <a:prstGeom prst="rect">
              <a:avLst/>
            </a:prstGeom>
            <a:noFill/>
            <a:ln>
              <a:noFill/>
            </a:ln>
          </p:spPr>
        </p:pic>
      </p:grpSp>
      <p:sp>
        <p:nvSpPr>
          <p:cNvPr id="4874" name="Google Shape;4874;p231"/>
          <p:cNvSpPr txBox="1"/>
          <p:nvPr/>
        </p:nvSpPr>
        <p:spPr>
          <a:xfrm>
            <a:off x="2698388" y="462054"/>
            <a:ext cx="1642500" cy="38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binding site for: </a:t>
            </a:r>
            <a:endParaRPr sz="1700"/>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highlight>
                  <a:srgbClr val="FFFF00"/>
                </a:highlight>
                <a:latin typeface="Ubuntu"/>
                <a:ea typeface="Ubuntu"/>
                <a:cs typeface="Ubuntu"/>
                <a:sym typeface="Ubuntu"/>
              </a:rPr>
              <a:t>memantine</a:t>
            </a:r>
            <a:endParaRPr sz="1100" b="0" i="0" u="none" strike="noStrike" cap="none">
              <a:solidFill>
                <a:srgbClr val="000000"/>
              </a:solidFill>
              <a:highlight>
                <a:srgbClr val="FFFF00"/>
              </a:highlight>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amantadine</a:t>
            </a:r>
            <a:endParaRPr sz="1100" b="0" i="0" u="none" strike="noStrike" cap="none">
              <a:solidFill>
                <a:srgbClr val="000000"/>
              </a:solidFill>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ketamine</a:t>
            </a:r>
            <a:endParaRPr sz="1100" b="0" i="0" u="none" strike="noStrike" cap="none">
              <a:solidFill>
                <a:srgbClr val="000000"/>
              </a:solidFill>
              <a:latin typeface="Ubuntu"/>
              <a:ea typeface="Ubuntu"/>
              <a:cs typeface="Ubuntu"/>
              <a:sym typeface="Ubuntu"/>
            </a:endParaRPr>
          </a:p>
          <a:p>
            <a:pPr marL="0" lvl="0" indent="0" algn="l" rtl="0">
              <a:spcBef>
                <a:spcPts val="0"/>
              </a:spcBef>
              <a:spcAft>
                <a:spcPts val="0"/>
              </a:spcAft>
              <a:buClr>
                <a:srgbClr val="000000"/>
              </a:buClr>
              <a:buFont typeface="Arial"/>
              <a:buNone/>
            </a:pPr>
            <a:r>
              <a:rPr lang="en" sz="1100">
                <a:solidFill>
                  <a:srgbClr val="000000"/>
                </a:solidFill>
              </a:rPr>
              <a:t>❖ </a:t>
            </a:r>
            <a:r>
              <a:rPr lang="en" sz="1100">
                <a:solidFill>
                  <a:srgbClr val="000000"/>
                </a:solidFill>
                <a:latin typeface="Ubuntu"/>
                <a:ea typeface="Ubuntu"/>
                <a:cs typeface="Ubuntu"/>
                <a:sym typeface="Ubuntu"/>
              </a:rPr>
              <a:t>DXM</a:t>
            </a:r>
            <a:endParaRPr sz="1100">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PCP</a:t>
            </a:r>
            <a:endParaRPr sz="1100" b="0" i="0" u="none" strike="noStrike" cap="none">
              <a:solidFill>
                <a:srgbClr val="000000"/>
              </a:solidFill>
              <a:latin typeface="Ubuntu"/>
              <a:ea typeface="Ubuntu"/>
              <a:cs typeface="Ubuntu"/>
              <a:sym typeface="Ubuntu"/>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4878"/>
        <p:cNvGrpSpPr/>
        <p:nvPr/>
      </p:nvGrpSpPr>
      <p:grpSpPr>
        <a:xfrm>
          <a:off x="0" y="0"/>
          <a:ext cx="0" cy="0"/>
          <a:chOff x="0" y="0"/>
          <a:chExt cx="0" cy="0"/>
        </a:xfrm>
      </p:grpSpPr>
      <p:grpSp>
        <p:nvGrpSpPr>
          <p:cNvPr id="4879" name="Google Shape;4879;p232"/>
          <p:cNvGrpSpPr/>
          <p:nvPr/>
        </p:nvGrpSpPr>
        <p:grpSpPr>
          <a:xfrm>
            <a:off x="1671895" y="96450"/>
            <a:ext cx="5654191" cy="3429007"/>
            <a:chOff x="7874428" y="3053354"/>
            <a:chExt cx="4159634" cy="2516148"/>
          </a:xfrm>
        </p:grpSpPr>
        <p:grpSp>
          <p:nvGrpSpPr>
            <p:cNvPr id="4880" name="Google Shape;4880;p232"/>
            <p:cNvGrpSpPr/>
            <p:nvPr/>
          </p:nvGrpSpPr>
          <p:grpSpPr>
            <a:xfrm>
              <a:off x="7874428" y="3053354"/>
              <a:ext cx="4159634" cy="2516148"/>
              <a:chOff x="3532567" y="3138159"/>
              <a:chExt cx="4159634" cy="2516148"/>
            </a:xfrm>
          </p:grpSpPr>
          <p:grpSp>
            <p:nvGrpSpPr>
              <p:cNvPr id="4881" name="Google Shape;4881;p232"/>
              <p:cNvGrpSpPr/>
              <p:nvPr/>
            </p:nvGrpSpPr>
            <p:grpSpPr>
              <a:xfrm>
                <a:off x="3565897" y="3138159"/>
                <a:ext cx="4126305" cy="2516148"/>
                <a:chOff x="3323501" y="3036512"/>
                <a:chExt cx="4126305" cy="2516148"/>
              </a:xfrm>
            </p:grpSpPr>
            <p:grpSp>
              <p:nvGrpSpPr>
                <p:cNvPr id="4882" name="Google Shape;4882;p232"/>
                <p:cNvGrpSpPr/>
                <p:nvPr/>
              </p:nvGrpSpPr>
              <p:grpSpPr>
                <a:xfrm>
                  <a:off x="3325348" y="3036512"/>
                  <a:ext cx="4124458" cy="2516148"/>
                  <a:chOff x="3468337" y="3131337"/>
                  <a:chExt cx="4124458" cy="2516148"/>
                </a:xfrm>
              </p:grpSpPr>
              <p:grpSp>
                <p:nvGrpSpPr>
                  <p:cNvPr id="4883" name="Google Shape;4883;p232"/>
                  <p:cNvGrpSpPr/>
                  <p:nvPr/>
                </p:nvGrpSpPr>
                <p:grpSpPr>
                  <a:xfrm>
                    <a:off x="3468337" y="3193631"/>
                    <a:ext cx="4124458" cy="2453854"/>
                    <a:chOff x="3423548" y="2788860"/>
                    <a:chExt cx="4124458" cy="2453854"/>
                  </a:xfrm>
                </p:grpSpPr>
                <p:sp>
                  <p:nvSpPr>
                    <p:cNvPr id="4884" name="Google Shape;4884;p232"/>
                    <p:cNvSpPr/>
                    <p:nvPr/>
                  </p:nvSpPr>
                  <p:spPr>
                    <a:xfrm>
                      <a:off x="3423548" y="2990914"/>
                      <a:ext cx="2236800" cy="22518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5" name="Google Shape;4885;p232"/>
                    <p:cNvSpPr/>
                    <p:nvPr/>
                  </p:nvSpPr>
                  <p:spPr>
                    <a:xfrm>
                      <a:off x="3424506" y="2788860"/>
                      <a:ext cx="4123500" cy="190500"/>
                    </a:xfrm>
                    <a:prstGeom prst="rect">
                      <a:avLst/>
                    </a:prstGeom>
                    <a:solidFill>
                      <a:srgbClr val="66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86" name="Google Shape;4886;p232"/>
                  <p:cNvSpPr txBox="1"/>
                  <p:nvPr/>
                </p:nvSpPr>
                <p:spPr>
                  <a:xfrm>
                    <a:off x="4704020" y="3131337"/>
                    <a:ext cx="2350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b="1" i="0" u="none" strike="noStrike" cap="none">
                        <a:solidFill>
                          <a:srgbClr val="FFFFFF"/>
                        </a:solidFill>
                        <a:latin typeface="Arial"/>
                        <a:ea typeface="Arial"/>
                        <a:cs typeface="Arial"/>
                        <a:sym typeface="Arial"/>
                      </a:rPr>
                      <a:t>NMDA receptor (</a:t>
                    </a:r>
                    <a:r>
                      <a:rPr lang="en" b="1">
                        <a:solidFill>
                          <a:srgbClr val="FFFFFF"/>
                        </a:solidFill>
                      </a:rPr>
                      <a:t>simplified)</a:t>
                    </a:r>
                    <a:endParaRPr b="1" i="0" u="none" strike="noStrike" cap="none">
                      <a:solidFill>
                        <a:srgbClr val="FFFFFF"/>
                      </a:solidFill>
                      <a:latin typeface="Arial"/>
                      <a:ea typeface="Arial"/>
                      <a:cs typeface="Arial"/>
                      <a:sym typeface="Arial"/>
                    </a:endParaRPr>
                  </a:p>
                </p:txBody>
              </p:sp>
            </p:grpSp>
            <p:sp>
              <p:nvSpPr>
                <p:cNvPr id="4887" name="Google Shape;4887;p232"/>
                <p:cNvSpPr/>
                <p:nvPr/>
              </p:nvSpPr>
              <p:spPr>
                <a:xfrm>
                  <a:off x="3323501" y="3319349"/>
                  <a:ext cx="4123500" cy="2233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88" name="Google Shape;4888;p232"/>
              <p:cNvSpPr txBox="1"/>
              <p:nvPr/>
            </p:nvSpPr>
            <p:spPr>
              <a:xfrm>
                <a:off x="3532567" y="3619439"/>
                <a:ext cx="7968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glutamate in glutamate binding site</a:t>
                </a:r>
                <a:endParaRPr sz="1700"/>
              </a:p>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 </a:t>
                </a:r>
                <a:endParaRPr sz="1100" b="0" i="0" u="none" strike="noStrike" cap="none">
                  <a:solidFill>
                    <a:srgbClr val="000000"/>
                  </a:solidFill>
                  <a:latin typeface="Ubuntu"/>
                  <a:ea typeface="Ubuntu"/>
                  <a:cs typeface="Ubuntu"/>
                  <a:sym typeface="Ubuntu"/>
                </a:endParaRPr>
              </a:p>
            </p:txBody>
          </p:sp>
          <p:sp>
            <p:nvSpPr>
              <p:cNvPr id="4889" name="Google Shape;4889;p232"/>
              <p:cNvSpPr txBox="1"/>
              <p:nvPr/>
            </p:nvSpPr>
            <p:spPr>
              <a:xfrm>
                <a:off x="5120739" y="3689198"/>
                <a:ext cx="7578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glycine in glycine binding site</a:t>
                </a:r>
                <a:endParaRPr sz="1700"/>
              </a:p>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 </a:t>
                </a:r>
                <a:endParaRPr sz="1100" b="0" i="0" u="none" strike="noStrike" cap="none">
                  <a:solidFill>
                    <a:srgbClr val="000000"/>
                  </a:solidFill>
                  <a:latin typeface="Ubuntu"/>
                  <a:ea typeface="Ubuntu"/>
                  <a:cs typeface="Ubuntu"/>
                  <a:sym typeface="Ubuntu"/>
                </a:endParaRPr>
              </a:p>
            </p:txBody>
          </p:sp>
          <p:sp>
            <p:nvSpPr>
              <p:cNvPr id="4890" name="Google Shape;4890;p232"/>
              <p:cNvSpPr txBox="1"/>
              <p:nvPr/>
            </p:nvSpPr>
            <p:spPr>
              <a:xfrm>
                <a:off x="5120644" y="4836214"/>
                <a:ext cx="772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intracellular</a:t>
                </a:r>
                <a:endParaRPr sz="1100" b="0" i="0" u="none" strike="noStrike" cap="none">
                  <a:solidFill>
                    <a:srgbClr val="000000"/>
                  </a:solidFill>
                  <a:latin typeface="Ubuntu"/>
                  <a:ea typeface="Ubuntu"/>
                  <a:cs typeface="Ubuntu"/>
                  <a:sym typeface="Ubuntu"/>
                </a:endParaRPr>
              </a:p>
            </p:txBody>
          </p:sp>
          <p:sp>
            <p:nvSpPr>
              <p:cNvPr id="4891" name="Google Shape;4891;p232"/>
              <p:cNvSpPr txBox="1"/>
              <p:nvPr/>
            </p:nvSpPr>
            <p:spPr>
              <a:xfrm>
                <a:off x="5129789" y="4419985"/>
                <a:ext cx="772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extracellular</a:t>
                </a:r>
                <a:endParaRPr sz="1100" b="0" i="0" u="none" strike="noStrike" cap="none">
                  <a:solidFill>
                    <a:srgbClr val="000000"/>
                  </a:solidFill>
                  <a:latin typeface="Ubuntu"/>
                  <a:ea typeface="Ubuntu"/>
                  <a:cs typeface="Ubuntu"/>
                  <a:sym typeface="Ubuntu"/>
                </a:endParaRPr>
              </a:p>
            </p:txBody>
          </p:sp>
        </p:grpSp>
        <p:grpSp>
          <p:nvGrpSpPr>
            <p:cNvPr id="4892" name="Google Shape;4892;p232"/>
            <p:cNvGrpSpPr/>
            <p:nvPr/>
          </p:nvGrpSpPr>
          <p:grpSpPr>
            <a:xfrm>
              <a:off x="7899390" y="4030914"/>
              <a:ext cx="2240077" cy="1375570"/>
              <a:chOff x="3569278" y="4117422"/>
              <a:chExt cx="2240077" cy="1375570"/>
            </a:xfrm>
          </p:grpSpPr>
          <p:pic>
            <p:nvPicPr>
              <p:cNvPr id="4893" name="Google Shape;4893;p232" descr="clipped result image"/>
              <p:cNvPicPr preferRelativeResize="0"/>
              <p:nvPr/>
            </p:nvPicPr>
            <p:blipFill rotWithShape="1">
              <a:blip r:embed="rId3">
                <a:alphaModFix/>
              </a:blip>
              <a:srcRect r="81818" b="17321"/>
              <a:stretch/>
            </p:blipFill>
            <p:spPr>
              <a:xfrm>
                <a:off x="4272397" y="4362958"/>
                <a:ext cx="121935" cy="145228"/>
              </a:xfrm>
              <a:prstGeom prst="rect">
                <a:avLst/>
              </a:prstGeom>
              <a:noFill/>
              <a:ln>
                <a:noFill/>
              </a:ln>
            </p:spPr>
          </p:pic>
          <p:grpSp>
            <p:nvGrpSpPr>
              <p:cNvPr id="4894" name="Google Shape;4894;p232"/>
              <p:cNvGrpSpPr/>
              <p:nvPr/>
            </p:nvGrpSpPr>
            <p:grpSpPr>
              <a:xfrm>
                <a:off x="3569278" y="4582539"/>
                <a:ext cx="826742" cy="369394"/>
                <a:chOff x="798978" y="4174661"/>
                <a:chExt cx="826742" cy="369394"/>
              </a:xfrm>
            </p:grpSpPr>
            <p:pic>
              <p:nvPicPr>
                <p:cNvPr id="4895" name="Google Shape;4895;p232"/>
                <p:cNvPicPr preferRelativeResize="0"/>
                <p:nvPr/>
              </p:nvPicPr>
              <p:blipFill rotWithShape="1">
                <a:blip r:embed="rId4">
                  <a:alphaModFix/>
                </a:blip>
                <a:srcRect l="94779" t="31062" b="32329"/>
                <a:stretch/>
              </p:blipFill>
              <p:spPr>
                <a:xfrm rot="-59957">
                  <a:off x="802085" y="4176407"/>
                  <a:ext cx="99459" cy="356972"/>
                </a:xfrm>
                <a:prstGeom prst="rect">
                  <a:avLst/>
                </a:prstGeom>
                <a:noFill/>
                <a:ln>
                  <a:noFill/>
                </a:ln>
              </p:spPr>
            </p:pic>
            <p:pic>
              <p:nvPicPr>
                <p:cNvPr id="4896" name="Google Shape;4896;p232"/>
                <p:cNvPicPr preferRelativeResize="0"/>
                <p:nvPr/>
              </p:nvPicPr>
              <p:blipFill rotWithShape="1">
                <a:blip r:embed="rId4">
                  <a:alphaModFix/>
                </a:blip>
                <a:srcRect l="62472" t="31062" b="32329"/>
                <a:stretch/>
              </p:blipFill>
              <p:spPr>
                <a:xfrm rot="-59994">
                  <a:off x="907711" y="4180873"/>
                  <a:ext cx="714949" cy="356972"/>
                </a:xfrm>
                <a:prstGeom prst="rect">
                  <a:avLst/>
                </a:prstGeom>
                <a:noFill/>
                <a:ln>
                  <a:noFill/>
                </a:ln>
              </p:spPr>
            </p:pic>
          </p:grpSp>
          <p:grpSp>
            <p:nvGrpSpPr>
              <p:cNvPr id="4897" name="Google Shape;4897;p232"/>
              <p:cNvGrpSpPr/>
              <p:nvPr/>
            </p:nvGrpSpPr>
            <p:grpSpPr>
              <a:xfrm>
                <a:off x="4823675" y="4589323"/>
                <a:ext cx="985679" cy="369394"/>
                <a:chOff x="-1173509" y="4129851"/>
                <a:chExt cx="985679" cy="369394"/>
              </a:xfrm>
            </p:grpSpPr>
            <p:pic>
              <p:nvPicPr>
                <p:cNvPr id="4898" name="Google Shape;4898;p232"/>
                <p:cNvPicPr preferRelativeResize="0"/>
                <p:nvPr/>
              </p:nvPicPr>
              <p:blipFill rotWithShape="1">
                <a:blip r:embed="rId4">
                  <a:alphaModFix/>
                </a:blip>
                <a:srcRect l="62472" t="31062" b="32329"/>
                <a:stretch/>
              </p:blipFill>
              <p:spPr>
                <a:xfrm rot="-59994">
                  <a:off x="-1170448" y="4136062"/>
                  <a:ext cx="714949" cy="356972"/>
                </a:xfrm>
                <a:prstGeom prst="rect">
                  <a:avLst/>
                </a:prstGeom>
                <a:noFill/>
                <a:ln>
                  <a:noFill/>
                </a:ln>
              </p:spPr>
            </p:pic>
            <p:pic>
              <p:nvPicPr>
                <p:cNvPr id="4899" name="Google Shape;4899;p232"/>
                <p:cNvPicPr preferRelativeResize="0"/>
                <p:nvPr/>
              </p:nvPicPr>
              <p:blipFill rotWithShape="1">
                <a:blip r:embed="rId4">
                  <a:alphaModFix/>
                </a:blip>
                <a:srcRect l="62472" t="31062" r="23587" b="32329"/>
                <a:stretch/>
              </p:blipFill>
              <p:spPr>
                <a:xfrm rot="-60009">
                  <a:off x="-456485" y="4137352"/>
                  <a:ext cx="265561" cy="356972"/>
                </a:xfrm>
                <a:prstGeom prst="rect">
                  <a:avLst/>
                </a:prstGeom>
                <a:noFill/>
                <a:ln>
                  <a:noFill/>
                </a:ln>
              </p:spPr>
            </p:pic>
          </p:grpSp>
          <p:pic>
            <p:nvPicPr>
              <p:cNvPr id="4900" name="Google Shape;4900;p232" descr="clipped result image"/>
              <p:cNvPicPr preferRelativeResize="0"/>
              <p:nvPr/>
            </p:nvPicPr>
            <p:blipFill rotWithShape="1">
              <a:blip r:embed="rId5">
                <a:alphaModFix/>
              </a:blip>
              <a:srcRect l="85376" t="47997"/>
              <a:stretch/>
            </p:blipFill>
            <p:spPr>
              <a:xfrm>
                <a:off x="4888927" y="4443955"/>
                <a:ext cx="98079" cy="91343"/>
              </a:xfrm>
              <a:prstGeom prst="rect">
                <a:avLst/>
              </a:prstGeom>
              <a:noFill/>
              <a:ln>
                <a:noFill/>
              </a:ln>
            </p:spPr>
          </p:pic>
          <p:cxnSp>
            <p:nvCxnSpPr>
              <p:cNvPr id="4901" name="Google Shape;4901;p232"/>
              <p:cNvCxnSpPr/>
              <p:nvPr/>
            </p:nvCxnSpPr>
            <p:spPr>
              <a:xfrm>
                <a:off x="4050920" y="4117422"/>
                <a:ext cx="219300" cy="244200"/>
              </a:xfrm>
              <a:prstGeom prst="straightConnector1">
                <a:avLst/>
              </a:prstGeom>
              <a:noFill/>
              <a:ln w="9525" cap="flat" cmpd="sng">
                <a:solidFill>
                  <a:srgbClr val="9B9B9B"/>
                </a:solidFill>
                <a:prstDash val="solid"/>
                <a:round/>
                <a:headEnd type="none" w="sm" len="sm"/>
                <a:tailEnd type="none" w="sm" len="sm"/>
              </a:ln>
            </p:spPr>
          </p:cxnSp>
          <p:cxnSp>
            <p:nvCxnSpPr>
              <p:cNvPr id="4902" name="Google Shape;4902;p232"/>
              <p:cNvCxnSpPr/>
              <p:nvPr/>
            </p:nvCxnSpPr>
            <p:spPr>
              <a:xfrm rot="10800000" flipH="1">
                <a:off x="4987006" y="4155910"/>
                <a:ext cx="387600" cy="294300"/>
              </a:xfrm>
              <a:prstGeom prst="straightConnector1">
                <a:avLst/>
              </a:prstGeom>
              <a:noFill/>
              <a:ln w="9525" cap="flat" cmpd="sng">
                <a:solidFill>
                  <a:srgbClr val="9B9B9B"/>
                </a:solidFill>
                <a:prstDash val="solid"/>
                <a:round/>
                <a:headEnd type="none" w="sm" len="sm"/>
                <a:tailEnd type="none" w="sm" len="sm"/>
              </a:ln>
            </p:spPr>
          </p:cxnSp>
          <p:cxnSp>
            <p:nvCxnSpPr>
              <p:cNvPr id="4903" name="Google Shape;4903;p232"/>
              <p:cNvCxnSpPr/>
              <p:nvPr/>
            </p:nvCxnSpPr>
            <p:spPr>
              <a:xfrm rot="10800000">
                <a:off x="4479908" y="4254349"/>
                <a:ext cx="243300" cy="243300"/>
              </a:xfrm>
              <a:prstGeom prst="straightConnector1">
                <a:avLst/>
              </a:prstGeom>
              <a:noFill/>
              <a:ln w="9525" cap="flat" cmpd="sng">
                <a:solidFill>
                  <a:srgbClr val="9B9B9B"/>
                </a:solidFill>
                <a:prstDash val="solid"/>
                <a:round/>
                <a:headEnd type="none" w="sm" len="sm"/>
                <a:tailEnd type="none" w="sm" len="sm"/>
              </a:ln>
            </p:spPr>
          </p:cxnSp>
          <p:cxnSp>
            <p:nvCxnSpPr>
              <p:cNvPr id="4904" name="Google Shape;4904;p232"/>
              <p:cNvCxnSpPr/>
              <p:nvPr/>
            </p:nvCxnSpPr>
            <p:spPr>
              <a:xfrm>
                <a:off x="4565210" y="4919923"/>
                <a:ext cx="0" cy="367500"/>
              </a:xfrm>
              <a:prstGeom prst="straightConnector1">
                <a:avLst/>
              </a:prstGeom>
              <a:noFill/>
              <a:ln w="9525" cap="flat" cmpd="sng">
                <a:solidFill>
                  <a:srgbClr val="9B9B9B"/>
                </a:solidFill>
                <a:prstDash val="solid"/>
                <a:round/>
                <a:headEnd type="none" w="sm" len="sm"/>
                <a:tailEnd type="none" w="sm" len="sm"/>
              </a:ln>
            </p:spPr>
          </p:cxnSp>
          <p:sp>
            <p:nvSpPr>
              <p:cNvPr id="4905" name="Google Shape;4905;p232"/>
              <p:cNvSpPr txBox="1"/>
              <p:nvPr/>
            </p:nvSpPr>
            <p:spPr>
              <a:xfrm>
                <a:off x="4035486" y="5212792"/>
                <a:ext cx="1208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Ca</a:t>
                </a:r>
                <a:r>
                  <a:rPr lang="en" sz="1100" b="0" i="0" u="none" strike="noStrike" cap="none" baseline="30000">
                    <a:solidFill>
                      <a:srgbClr val="000000"/>
                    </a:solidFill>
                    <a:latin typeface="Ubuntu"/>
                    <a:ea typeface="Ubuntu"/>
                    <a:cs typeface="Ubuntu"/>
                    <a:sym typeface="Ubuntu"/>
                  </a:rPr>
                  <a:t>2+ </a:t>
                </a:r>
                <a:r>
                  <a:rPr lang="en" sz="1100" b="0" i="0" u="none" strike="noStrike" cap="none">
                    <a:solidFill>
                      <a:srgbClr val="000000"/>
                    </a:solidFill>
                    <a:latin typeface="Ubuntu"/>
                    <a:ea typeface="Ubuntu"/>
                    <a:cs typeface="Ubuntu"/>
                    <a:sym typeface="Ubuntu"/>
                  </a:rPr>
                  <a:t>channel</a:t>
                </a:r>
                <a:endParaRPr sz="1100" b="0" i="0" u="none" strike="noStrike" cap="none">
                  <a:solidFill>
                    <a:srgbClr val="000000"/>
                  </a:solidFill>
                  <a:latin typeface="Ubuntu"/>
                  <a:ea typeface="Ubuntu"/>
                  <a:cs typeface="Ubuntu"/>
                  <a:sym typeface="Ubuntu"/>
                </a:endParaRPr>
              </a:p>
            </p:txBody>
          </p:sp>
        </p:grpSp>
      </p:grpSp>
      <p:sp>
        <p:nvSpPr>
          <p:cNvPr id="4906" name="Google Shape;4906;p232"/>
          <p:cNvSpPr txBox="1"/>
          <p:nvPr/>
        </p:nvSpPr>
        <p:spPr>
          <a:xfrm>
            <a:off x="4834417" y="551876"/>
            <a:ext cx="2398500" cy="38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sz="1250"/>
              <a:t>Because modulation of NMDA receptor activity can increase or decrease excitability of neuronal circuits, subtle differences in the mechanisms of action of NMDA receptor antagonists can strongly impact on their clinical effects. </a:t>
            </a:r>
            <a:endParaRPr sz="1250" b="0" i="0" u="none" strike="noStrike" cap="none">
              <a:solidFill>
                <a:srgbClr val="000000"/>
              </a:solidFill>
              <a:latin typeface="Arial"/>
              <a:ea typeface="Arial"/>
              <a:cs typeface="Arial"/>
              <a:sym typeface="Arial"/>
            </a:endParaRPr>
          </a:p>
        </p:txBody>
      </p:sp>
      <p:grpSp>
        <p:nvGrpSpPr>
          <p:cNvPr id="4907" name="Google Shape;4907;p232"/>
          <p:cNvGrpSpPr/>
          <p:nvPr/>
        </p:nvGrpSpPr>
        <p:grpSpPr>
          <a:xfrm>
            <a:off x="2507578" y="1880854"/>
            <a:ext cx="1172236" cy="988352"/>
            <a:chOff x="4147382" y="4447527"/>
            <a:chExt cx="862382" cy="725236"/>
          </a:xfrm>
        </p:grpSpPr>
        <p:pic>
          <p:nvPicPr>
            <p:cNvPr id="4908" name="Google Shape;4908;p232" descr="clipped result image"/>
            <p:cNvPicPr preferRelativeResize="0"/>
            <p:nvPr/>
          </p:nvPicPr>
          <p:blipFill rotWithShape="1">
            <a:blip r:embed="rId6">
              <a:alphaModFix/>
            </a:blip>
            <a:srcRect l="50000"/>
            <a:stretch/>
          </p:blipFill>
          <p:spPr>
            <a:xfrm>
              <a:off x="4606555" y="4447527"/>
              <a:ext cx="403209" cy="717398"/>
            </a:xfrm>
            <a:prstGeom prst="rect">
              <a:avLst/>
            </a:prstGeom>
            <a:noFill/>
            <a:ln>
              <a:noFill/>
            </a:ln>
          </p:spPr>
        </p:pic>
        <p:pic>
          <p:nvPicPr>
            <p:cNvPr id="4909" name="Google Shape;4909;p232" descr="clipped result image"/>
            <p:cNvPicPr preferRelativeResize="0"/>
            <p:nvPr/>
          </p:nvPicPr>
          <p:blipFill rotWithShape="1">
            <a:blip r:embed="rId6">
              <a:alphaModFix/>
            </a:blip>
            <a:srcRect r="50074"/>
            <a:stretch/>
          </p:blipFill>
          <p:spPr>
            <a:xfrm>
              <a:off x="4147382" y="4471382"/>
              <a:ext cx="393614" cy="701381"/>
            </a:xfrm>
            <a:prstGeom prst="rect">
              <a:avLst/>
            </a:prstGeom>
            <a:noFill/>
            <a:ln>
              <a:noFill/>
            </a:ln>
          </p:spPr>
        </p:pic>
      </p:grpSp>
      <p:sp>
        <p:nvSpPr>
          <p:cNvPr id="4910" name="Google Shape;4910;p232"/>
          <p:cNvSpPr txBox="1"/>
          <p:nvPr/>
        </p:nvSpPr>
        <p:spPr>
          <a:xfrm>
            <a:off x="2698388" y="462054"/>
            <a:ext cx="1642500" cy="38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binding site for: </a:t>
            </a:r>
            <a:endParaRPr sz="1700"/>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highlight>
                  <a:srgbClr val="FFFF00"/>
                </a:highlight>
                <a:latin typeface="Ubuntu"/>
                <a:ea typeface="Ubuntu"/>
                <a:cs typeface="Ubuntu"/>
                <a:sym typeface="Ubuntu"/>
              </a:rPr>
              <a:t>memantine</a:t>
            </a:r>
            <a:endParaRPr sz="1100" b="0" i="0" u="none" strike="noStrike" cap="none">
              <a:solidFill>
                <a:srgbClr val="000000"/>
              </a:solidFill>
              <a:highlight>
                <a:srgbClr val="FFFF00"/>
              </a:highlight>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amantadine</a:t>
            </a:r>
            <a:endParaRPr sz="1100" b="0" i="0" u="none" strike="noStrike" cap="none">
              <a:solidFill>
                <a:srgbClr val="000000"/>
              </a:solidFill>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ketamine</a:t>
            </a:r>
            <a:endParaRPr sz="1100" b="0" i="0" u="none" strike="noStrike" cap="none">
              <a:solidFill>
                <a:srgbClr val="000000"/>
              </a:solidFill>
              <a:latin typeface="Ubuntu"/>
              <a:ea typeface="Ubuntu"/>
              <a:cs typeface="Ubuntu"/>
              <a:sym typeface="Ubuntu"/>
            </a:endParaRPr>
          </a:p>
          <a:p>
            <a:pPr marL="0" lvl="0" indent="0" algn="l" rtl="0">
              <a:spcBef>
                <a:spcPts val="0"/>
              </a:spcBef>
              <a:spcAft>
                <a:spcPts val="0"/>
              </a:spcAft>
              <a:buClr>
                <a:srgbClr val="000000"/>
              </a:buClr>
              <a:buFont typeface="Arial"/>
              <a:buNone/>
            </a:pPr>
            <a:r>
              <a:rPr lang="en" sz="1100">
                <a:solidFill>
                  <a:srgbClr val="000000"/>
                </a:solidFill>
              </a:rPr>
              <a:t>❖ </a:t>
            </a:r>
            <a:r>
              <a:rPr lang="en" sz="1100">
                <a:solidFill>
                  <a:srgbClr val="000000"/>
                </a:solidFill>
                <a:latin typeface="Ubuntu"/>
                <a:ea typeface="Ubuntu"/>
                <a:cs typeface="Ubuntu"/>
                <a:sym typeface="Ubuntu"/>
              </a:rPr>
              <a:t>DXM</a:t>
            </a:r>
            <a:endParaRPr sz="1100">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PCP</a:t>
            </a:r>
            <a:endParaRPr sz="1100" b="0" i="0" u="none" strike="noStrike" cap="none">
              <a:solidFill>
                <a:srgbClr val="000000"/>
              </a:solidFill>
              <a:latin typeface="Ubuntu"/>
              <a:ea typeface="Ubuntu"/>
              <a:cs typeface="Ubuntu"/>
              <a:sym typeface="Ubuntu"/>
            </a:endParaRPr>
          </a:p>
        </p:txBody>
      </p:sp>
      <p:sp>
        <p:nvSpPr>
          <p:cNvPr id="4911" name="Google Shape;4911;p232"/>
          <p:cNvSpPr txBox="1"/>
          <p:nvPr/>
        </p:nvSpPr>
        <p:spPr>
          <a:xfrm>
            <a:off x="1743551" y="3610225"/>
            <a:ext cx="5489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NMDA receptors are “coincidence detectors”, allowing inflow of ions if three things happen at the same time...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4915"/>
        <p:cNvGrpSpPr/>
        <p:nvPr/>
      </p:nvGrpSpPr>
      <p:grpSpPr>
        <a:xfrm>
          <a:off x="0" y="0"/>
          <a:ext cx="0" cy="0"/>
          <a:chOff x="0" y="0"/>
          <a:chExt cx="0" cy="0"/>
        </a:xfrm>
      </p:grpSpPr>
      <p:grpSp>
        <p:nvGrpSpPr>
          <p:cNvPr id="4916" name="Google Shape;4916;p233"/>
          <p:cNvGrpSpPr/>
          <p:nvPr/>
        </p:nvGrpSpPr>
        <p:grpSpPr>
          <a:xfrm>
            <a:off x="1671895" y="96450"/>
            <a:ext cx="5654191" cy="3429007"/>
            <a:chOff x="7874428" y="3053354"/>
            <a:chExt cx="4159634" cy="2516148"/>
          </a:xfrm>
        </p:grpSpPr>
        <p:grpSp>
          <p:nvGrpSpPr>
            <p:cNvPr id="4917" name="Google Shape;4917;p233"/>
            <p:cNvGrpSpPr/>
            <p:nvPr/>
          </p:nvGrpSpPr>
          <p:grpSpPr>
            <a:xfrm>
              <a:off x="7874428" y="3053354"/>
              <a:ext cx="4159634" cy="2516148"/>
              <a:chOff x="3532567" y="3138159"/>
              <a:chExt cx="4159634" cy="2516148"/>
            </a:xfrm>
          </p:grpSpPr>
          <p:grpSp>
            <p:nvGrpSpPr>
              <p:cNvPr id="4918" name="Google Shape;4918;p233"/>
              <p:cNvGrpSpPr/>
              <p:nvPr/>
            </p:nvGrpSpPr>
            <p:grpSpPr>
              <a:xfrm>
                <a:off x="3565897" y="3138159"/>
                <a:ext cx="4126305" cy="2516148"/>
                <a:chOff x="3323501" y="3036512"/>
                <a:chExt cx="4126305" cy="2516148"/>
              </a:xfrm>
            </p:grpSpPr>
            <p:grpSp>
              <p:nvGrpSpPr>
                <p:cNvPr id="4919" name="Google Shape;4919;p233"/>
                <p:cNvGrpSpPr/>
                <p:nvPr/>
              </p:nvGrpSpPr>
              <p:grpSpPr>
                <a:xfrm>
                  <a:off x="3325348" y="3036512"/>
                  <a:ext cx="4124458" cy="2516148"/>
                  <a:chOff x="3468337" y="3131337"/>
                  <a:chExt cx="4124458" cy="2516148"/>
                </a:xfrm>
              </p:grpSpPr>
              <p:grpSp>
                <p:nvGrpSpPr>
                  <p:cNvPr id="4920" name="Google Shape;4920;p233"/>
                  <p:cNvGrpSpPr/>
                  <p:nvPr/>
                </p:nvGrpSpPr>
                <p:grpSpPr>
                  <a:xfrm>
                    <a:off x="3468337" y="3193631"/>
                    <a:ext cx="4124458" cy="2453854"/>
                    <a:chOff x="3423548" y="2788860"/>
                    <a:chExt cx="4124458" cy="2453854"/>
                  </a:xfrm>
                </p:grpSpPr>
                <p:sp>
                  <p:nvSpPr>
                    <p:cNvPr id="4921" name="Google Shape;4921;p233"/>
                    <p:cNvSpPr/>
                    <p:nvPr/>
                  </p:nvSpPr>
                  <p:spPr>
                    <a:xfrm>
                      <a:off x="3423548" y="2990914"/>
                      <a:ext cx="2236800" cy="22518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2" name="Google Shape;4922;p233"/>
                    <p:cNvSpPr/>
                    <p:nvPr/>
                  </p:nvSpPr>
                  <p:spPr>
                    <a:xfrm>
                      <a:off x="3424506" y="2788860"/>
                      <a:ext cx="4123500" cy="190500"/>
                    </a:xfrm>
                    <a:prstGeom prst="rect">
                      <a:avLst/>
                    </a:prstGeom>
                    <a:solidFill>
                      <a:srgbClr val="66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23" name="Google Shape;4923;p233"/>
                  <p:cNvSpPr txBox="1"/>
                  <p:nvPr/>
                </p:nvSpPr>
                <p:spPr>
                  <a:xfrm>
                    <a:off x="4704020" y="3131337"/>
                    <a:ext cx="2350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b="1" i="0" u="none" strike="noStrike" cap="none">
                        <a:solidFill>
                          <a:srgbClr val="FFFFFF"/>
                        </a:solidFill>
                        <a:latin typeface="Arial"/>
                        <a:ea typeface="Arial"/>
                        <a:cs typeface="Arial"/>
                        <a:sym typeface="Arial"/>
                      </a:rPr>
                      <a:t>NMDA receptor (</a:t>
                    </a:r>
                    <a:r>
                      <a:rPr lang="en" b="1">
                        <a:solidFill>
                          <a:srgbClr val="FFFFFF"/>
                        </a:solidFill>
                      </a:rPr>
                      <a:t>simplified)</a:t>
                    </a:r>
                    <a:endParaRPr b="1" i="0" u="none" strike="noStrike" cap="none">
                      <a:solidFill>
                        <a:srgbClr val="FFFFFF"/>
                      </a:solidFill>
                      <a:latin typeface="Arial"/>
                      <a:ea typeface="Arial"/>
                      <a:cs typeface="Arial"/>
                      <a:sym typeface="Arial"/>
                    </a:endParaRPr>
                  </a:p>
                </p:txBody>
              </p:sp>
            </p:grpSp>
            <p:sp>
              <p:nvSpPr>
                <p:cNvPr id="4924" name="Google Shape;4924;p233"/>
                <p:cNvSpPr/>
                <p:nvPr/>
              </p:nvSpPr>
              <p:spPr>
                <a:xfrm>
                  <a:off x="3323501" y="3319349"/>
                  <a:ext cx="4123500" cy="2233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25" name="Google Shape;4925;p233"/>
              <p:cNvSpPr txBox="1"/>
              <p:nvPr/>
            </p:nvSpPr>
            <p:spPr>
              <a:xfrm>
                <a:off x="3532567" y="3619439"/>
                <a:ext cx="7968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glutamate in glutamate binding site</a:t>
                </a:r>
                <a:endParaRPr sz="1700"/>
              </a:p>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 </a:t>
                </a:r>
                <a:endParaRPr sz="1100" b="0" i="0" u="none" strike="noStrike" cap="none">
                  <a:solidFill>
                    <a:srgbClr val="000000"/>
                  </a:solidFill>
                  <a:latin typeface="Ubuntu"/>
                  <a:ea typeface="Ubuntu"/>
                  <a:cs typeface="Ubuntu"/>
                  <a:sym typeface="Ubuntu"/>
                </a:endParaRPr>
              </a:p>
            </p:txBody>
          </p:sp>
          <p:sp>
            <p:nvSpPr>
              <p:cNvPr id="4926" name="Google Shape;4926;p233"/>
              <p:cNvSpPr txBox="1"/>
              <p:nvPr/>
            </p:nvSpPr>
            <p:spPr>
              <a:xfrm>
                <a:off x="5120739" y="3689198"/>
                <a:ext cx="7578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glycine in glycine binding site</a:t>
                </a:r>
                <a:endParaRPr sz="1700"/>
              </a:p>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 </a:t>
                </a:r>
                <a:endParaRPr sz="1100" b="0" i="0" u="none" strike="noStrike" cap="none">
                  <a:solidFill>
                    <a:srgbClr val="000000"/>
                  </a:solidFill>
                  <a:latin typeface="Ubuntu"/>
                  <a:ea typeface="Ubuntu"/>
                  <a:cs typeface="Ubuntu"/>
                  <a:sym typeface="Ubuntu"/>
                </a:endParaRPr>
              </a:p>
            </p:txBody>
          </p:sp>
          <p:sp>
            <p:nvSpPr>
              <p:cNvPr id="4927" name="Google Shape;4927;p233"/>
              <p:cNvSpPr txBox="1"/>
              <p:nvPr/>
            </p:nvSpPr>
            <p:spPr>
              <a:xfrm>
                <a:off x="5120644" y="4836214"/>
                <a:ext cx="772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intracellular</a:t>
                </a:r>
                <a:endParaRPr sz="1100" b="0" i="0" u="none" strike="noStrike" cap="none">
                  <a:solidFill>
                    <a:srgbClr val="000000"/>
                  </a:solidFill>
                  <a:latin typeface="Ubuntu"/>
                  <a:ea typeface="Ubuntu"/>
                  <a:cs typeface="Ubuntu"/>
                  <a:sym typeface="Ubuntu"/>
                </a:endParaRPr>
              </a:p>
            </p:txBody>
          </p:sp>
          <p:sp>
            <p:nvSpPr>
              <p:cNvPr id="4928" name="Google Shape;4928;p233"/>
              <p:cNvSpPr txBox="1"/>
              <p:nvPr/>
            </p:nvSpPr>
            <p:spPr>
              <a:xfrm>
                <a:off x="5129789" y="4419985"/>
                <a:ext cx="772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extracellular</a:t>
                </a:r>
                <a:endParaRPr sz="1100" b="0" i="0" u="none" strike="noStrike" cap="none">
                  <a:solidFill>
                    <a:srgbClr val="000000"/>
                  </a:solidFill>
                  <a:latin typeface="Ubuntu"/>
                  <a:ea typeface="Ubuntu"/>
                  <a:cs typeface="Ubuntu"/>
                  <a:sym typeface="Ubuntu"/>
                </a:endParaRPr>
              </a:p>
            </p:txBody>
          </p:sp>
        </p:grpSp>
        <p:grpSp>
          <p:nvGrpSpPr>
            <p:cNvPr id="4929" name="Google Shape;4929;p233"/>
            <p:cNvGrpSpPr/>
            <p:nvPr/>
          </p:nvGrpSpPr>
          <p:grpSpPr>
            <a:xfrm>
              <a:off x="7899390" y="4030914"/>
              <a:ext cx="2240077" cy="1375570"/>
              <a:chOff x="3569278" y="4117422"/>
              <a:chExt cx="2240077" cy="1375570"/>
            </a:xfrm>
          </p:grpSpPr>
          <p:pic>
            <p:nvPicPr>
              <p:cNvPr id="4930" name="Google Shape;4930;p233" descr="clipped result image"/>
              <p:cNvPicPr preferRelativeResize="0"/>
              <p:nvPr/>
            </p:nvPicPr>
            <p:blipFill rotWithShape="1">
              <a:blip r:embed="rId3">
                <a:alphaModFix/>
              </a:blip>
              <a:srcRect r="81818" b="17321"/>
              <a:stretch/>
            </p:blipFill>
            <p:spPr>
              <a:xfrm>
                <a:off x="4272397" y="4362958"/>
                <a:ext cx="121935" cy="145228"/>
              </a:xfrm>
              <a:prstGeom prst="rect">
                <a:avLst/>
              </a:prstGeom>
              <a:noFill/>
              <a:ln>
                <a:noFill/>
              </a:ln>
            </p:spPr>
          </p:pic>
          <p:grpSp>
            <p:nvGrpSpPr>
              <p:cNvPr id="4931" name="Google Shape;4931;p233"/>
              <p:cNvGrpSpPr/>
              <p:nvPr/>
            </p:nvGrpSpPr>
            <p:grpSpPr>
              <a:xfrm>
                <a:off x="3569278" y="4582539"/>
                <a:ext cx="826742" cy="369394"/>
                <a:chOff x="798978" y="4174661"/>
                <a:chExt cx="826742" cy="369394"/>
              </a:xfrm>
            </p:grpSpPr>
            <p:pic>
              <p:nvPicPr>
                <p:cNvPr id="4932" name="Google Shape;4932;p233"/>
                <p:cNvPicPr preferRelativeResize="0"/>
                <p:nvPr/>
              </p:nvPicPr>
              <p:blipFill rotWithShape="1">
                <a:blip r:embed="rId4">
                  <a:alphaModFix/>
                </a:blip>
                <a:srcRect l="94779" t="31062" b="32329"/>
                <a:stretch/>
              </p:blipFill>
              <p:spPr>
                <a:xfrm rot="-59957">
                  <a:off x="802085" y="4176407"/>
                  <a:ext cx="99459" cy="356972"/>
                </a:xfrm>
                <a:prstGeom prst="rect">
                  <a:avLst/>
                </a:prstGeom>
                <a:noFill/>
                <a:ln>
                  <a:noFill/>
                </a:ln>
              </p:spPr>
            </p:pic>
            <p:pic>
              <p:nvPicPr>
                <p:cNvPr id="4933" name="Google Shape;4933;p233"/>
                <p:cNvPicPr preferRelativeResize="0"/>
                <p:nvPr/>
              </p:nvPicPr>
              <p:blipFill rotWithShape="1">
                <a:blip r:embed="rId4">
                  <a:alphaModFix/>
                </a:blip>
                <a:srcRect l="62472" t="31062" b="32329"/>
                <a:stretch/>
              </p:blipFill>
              <p:spPr>
                <a:xfrm rot="-59994">
                  <a:off x="907711" y="4180873"/>
                  <a:ext cx="714949" cy="356972"/>
                </a:xfrm>
                <a:prstGeom prst="rect">
                  <a:avLst/>
                </a:prstGeom>
                <a:noFill/>
                <a:ln>
                  <a:noFill/>
                </a:ln>
              </p:spPr>
            </p:pic>
          </p:grpSp>
          <p:grpSp>
            <p:nvGrpSpPr>
              <p:cNvPr id="4934" name="Google Shape;4934;p233"/>
              <p:cNvGrpSpPr/>
              <p:nvPr/>
            </p:nvGrpSpPr>
            <p:grpSpPr>
              <a:xfrm>
                <a:off x="4823675" y="4589323"/>
                <a:ext cx="985679" cy="369394"/>
                <a:chOff x="-1173509" y="4129851"/>
                <a:chExt cx="985679" cy="369394"/>
              </a:xfrm>
            </p:grpSpPr>
            <p:pic>
              <p:nvPicPr>
                <p:cNvPr id="4935" name="Google Shape;4935;p233"/>
                <p:cNvPicPr preferRelativeResize="0"/>
                <p:nvPr/>
              </p:nvPicPr>
              <p:blipFill rotWithShape="1">
                <a:blip r:embed="rId4">
                  <a:alphaModFix/>
                </a:blip>
                <a:srcRect l="62472" t="31062" b="32329"/>
                <a:stretch/>
              </p:blipFill>
              <p:spPr>
                <a:xfrm rot="-59994">
                  <a:off x="-1170448" y="4136062"/>
                  <a:ext cx="714949" cy="356972"/>
                </a:xfrm>
                <a:prstGeom prst="rect">
                  <a:avLst/>
                </a:prstGeom>
                <a:noFill/>
                <a:ln>
                  <a:noFill/>
                </a:ln>
              </p:spPr>
            </p:pic>
            <p:pic>
              <p:nvPicPr>
                <p:cNvPr id="4936" name="Google Shape;4936;p233"/>
                <p:cNvPicPr preferRelativeResize="0"/>
                <p:nvPr/>
              </p:nvPicPr>
              <p:blipFill rotWithShape="1">
                <a:blip r:embed="rId4">
                  <a:alphaModFix/>
                </a:blip>
                <a:srcRect l="62472" t="31062" r="23587" b="32329"/>
                <a:stretch/>
              </p:blipFill>
              <p:spPr>
                <a:xfrm rot="-60009">
                  <a:off x="-456485" y="4137352"/>
                  <a:ext cx="265561" cy="356972"/>
                </a:xfrm>
                <a:prstGeom prst="rect">
                  <a:avLst/>
                </a:prstGeom>
                <a:noFill/>
                <a:ln>
                  <a:noFill/>
                </a:ln>
              </p:spPr>
            </p:pic>
          </p:grpSp>
          <p:pic>
            <p:nvPicPr>
              <p:cNvPr id="4937" name="Google Shape;4937;p233" descr="clipped result image"/>
              <p:cNvPicPr preferRelativeResize="0"/>
              <p:nvPr/>
            </p:nvPicPr>
            <p:blipFill rotWithShape="1">
              <a:blip r:embed="rId5">
                <a:alphaModFix/>
              </a:blip>
              <a:srcRect l="85376" t="47997"/>
              <a:stretch/>
            </p:blipFill>
            <p:spPr>
              <a:xfrm>
                <a:off x="4888927" y="4443955"/>
                <a:ext cx="98079" cy="91343"/>
              </a:xfrm>
              <a:prstGeom prst="rect">
                <a:avLst/>
              </a:prstGeom>
              <a:noFill/>
              <a:ln>
                <a:noFill/>
              </a:ln>
            </p:spPr>
          </p:pic>
          <p:cxnSp>
            <p:nvCxnSpPr>
              <p:cNvPr id="4938" name="Google Shape;4938;p233"/>
              <p:cNvCxnSpPr/>
              <p:nvPr/>
            </p:nvCxnSpPr>
            <p:spPr>
              <a:xfrm>
                <a:off x="4050920" y="4117422"/>
                <a:ext cx="219300" cy="244200"/>
              </a:xfrm>
              <a:prstGeom prst="straightConnector1">
                <a:avLst/>
              </a:prstGeom>
              <a:noFill/>
              <a:ln w="9525" cap="flat" cmpd="sng">
                <a:solidFill>
                  <a:srgbClr val="9B9B9B"/>
                </a:solidFill>
                <a:prstDash val="solid"/>
                <a:round/>
                <a:headEnd type="none" w="sm" len="sm"/>
                <a:tailEnd type="none" w="sm" len="sm"/>
              </a:ln>
            </p:spPr>
          </p:cxnSp>
          <p:cxnSp>
            <p:nvCxnSpPr>
              <p:cNvPr id="4939" name="Google Shape;4939;p233"/>
              <p:cNvCxnSpPr/>
              <p:nvPr/>
            </p:nvCxnSpPr>
            <p:spPr>
              <a:xfrm rot="10800000" flipH="1">
                <a:off x="4987006" y="4155910"/>
                <a:ext cx="387600" cy="294300"/>
              </a:xfrm>
              <a:prstGeom prst="straightConnector1">
                <a:avLst/>
              </a:prstGeom>
              <a:noFill/>
              <a:ln w="9525" cap="flat" cmpd="sng">
                <a:solidFill>
                  <a:srgbClr val="9B9B9B"/>
                </a:solidFill>
                <a:prstDash val="solid"/>
                <a:round/>
                <a:headEnd type="none" w="sm" len="sm"/>
                <a:tailEnd type="none" w="sm" len="sm"/>
              </a:ln>
            </p:spPr>
          </p:cxnSp>
          <p:cxnSp>
            <p:nvCxnSpPr>
              <p:cNvPr id="4940" name="Google Shape;4940;p233"/>
              <p:cNvCxnSpPr/>
              <p:nvPr/>
            </p:nvCxnSpPr>
            <p:spPr>
              <a:xfrm rot="10800000">
                <a:off x="4479908" y="4254349"/>
                <a:ext cx="243300" cy="243300"/>
              </a:xfrm>
              <a:prstGeom prst="straightConnector1">
                <a:avLst/>
              </a:prstGeom>
              <a:noFill/>
              <a:ln w="9525" cap="flat" cmpd="sng">
                <a:solidFill>
                  <a:srgbClr val="9B9B9B"/>
                </a:solidFill>
                <a:prstDash val="solid"/>
                <a:round/>
                <a:headEnd type="none" w="sm" len="sm"/>
                <a:tailEnd type="none" w="sm" len="sm"/>
              </a:ln>
            </p:spPr>
          </p:cxnSp>
          <p:cxnSp>
            <p:nvCxnSpPr>
              <p:cNvPr id="4941" name="Google Shape;4941;p233"/>
              <p:cNvCxnSpPr/>
              <p:nvPr/>
            </p:nvCxnSpPr>
            <p:spPr>
              <a:xfrm>
                <a:off x="4565210" y="4919923"/>
                <a:ext cx="0" cy="367500"/>
              </a:xfrm>
              <a:prstGeom prst="straightConnector1">
                <a:avLst/>
              </a:prstGeom>
              <a:noFill/>
              <a:ln w="9525" cap="flat" cmpd="sng">
                <a:solidFill>
                  <a:srgbClr val="9B9B9B"/>
                </a:solidFill>
                <a:prstDash val="solid"/>
                <a:round/>
                <a:headEnd type="none" w="sm" len="sm"/>
                <a:tailEnd type="none" w="sm" len="sm"/>
              </a:ln>
            </p:spPr>
          </p:cxnSp>
          <p:sp>
            <p:nvSpPr>
              <p:cNvPr id="4942" name="Google Shape;4942;p233"/>
              <p:cNvSpPr txBox="1"/>
              <p:nvPr/>
            </p:nvSpPr>
            <p:spPr>
              <a:xfrm>
                <a:off x="4035486" y="5212792"/>
                <a:ext cx="1208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Ca</a:t>
                </a:r>
                <a:r>
                  <a:rPr lang="en" sz="1100" b="0" i="0" u="none" strike="noStrike" cap="none" baseline="30000">
                    <a:solidFill>
                      <a:srgbClr val="000000"/>
                    </a:solidFill>
                    <a:latin typeface="Ubuntu"/>
                    <a:ea typeface="Ubuntu"/>
                    <a:cs typeface="Ubuntu"/>
                    <a:sym typeface="Ubuntu"/>
                  </a:rPr>
                  <a:t>2+ </a:t>
                </a:r>
                <a:r>
                  <a:rPr lang="en" sz="1100" b="0" i="0" u="none" strike="noStrike" cap="none">
                    <a:solidFill>
                      <a:srgbClr val="000000"/>
                    </a:solidFill>
                    <a:latin typeface="Ubuntu"/>
                    <a:ea typeface="Ubuntu"/>
                    <a:cs typeface="Ubuntu"/>
                    <a:sym typeface="Ubuntu"/>
                  </a:rPr>
                  <a:t>channel</a:t>
                </a:r>
                <a:endParaRPr sz="1100" b="0" i="0" u="none" strike="noStrike" cap="none">
                  <a:solidFill>
                    <a:srgbClr val="000000"/>
                  </a:solidFill>
                  <a:latin typeface="Ubuntu"/>
                  <a:ea typeface="Ubuntu"/>
                  <a:cs typeface="Ubuntu"/>
                  <a:sym typeface="Ubuntu"/>
                </a:endParaRPr>
              </a:p>
            </p:txBody>
          </p:sp>
        </p:grpSp>
      </p:grpSp>
      <p:sp>
        <p:nvSpPr>
          <p:cNvPr id="4943" name="Google Shape;4943;p233"/>
          <p:cNvSpPr txBox="1"/>
          <p:nvPr/>
        </p:nvSpPr>
        <p:spPr>
          <a:xfrm>
            <a:off x="4834417" y="551876"/>
            <a:ext cx="2398500" cy="38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sz="1250"/>
              <a:t>Because modulation of NMDA receptor activity can increase or decrease excitability of neuronal circuits, subtle differences in the mechanisms of action of NMDA receptor antagonists can strongly impact on their clinical effects. </a:t>
            </a:r>
            <a:endParaRPr sz="1250" b="0" i="0" u="none" strike="noStrike" cap="none">
              <a:solidFill>
                <a:srgbClr val="000000"/>
              </a:solidFill>
              <a:latin typeface="Arial"/>
              <a:ea typeface="Arial"/>
              <a:cs typeface="Arial"/>
              <a:sym typeface="Arial"/>
            </a:endParaRPr>
          </a:p>
        </p:txBody>
      </p:sp>
      <p:grpSp>
        <p:nvGrpSpPr>
          <p:cNvPr id="4944" name="Google Shape;4944;p233"/>
          <p:cNvGrpSpPr/>
          <p:nvPr/>
        </p:nvGrpSpPr>
        <p:grpSpPr>
          <a:xfrm>
            <a:off x="2507578" y="1880854"/>
            <a:ext cx="1172236" cy="988352"/>
            <a:chOff x="4147382" y="4447527"/>
            <a:chExt cx="862382" cy="725236"/>
          </a:xfrm>
        </p:grpSpPr>
        <p:pic>
          <p:nvPicPr>
            <p:cNvPr id="4945" name="Google Shape;4945;p233" descr="clipped result image"/>
            <p:cNvPicPr preferRelativeResize="0"/>
            <p:nvPr/>
          </p:nvPicPr>
          <p:blipFill rotWithShape="1">
            <a:blip r:embed="rId6">
              <a:alphaModFix/>
            </a:blip>
            <a:srcRect l="50000"/>
            <a:stretch/>
          </p:blipFill>
          <p:spPr>
            <a:xfrm>
              <a:off x="4606555" y="4447527"/>
              <a:ext cx="403209" cy="717398"/>
            </a:xfrm>
            <a:prstGeom prst="rect">
              <a:avLst/>
            </a:prstGeom>
            <a:noFill/>
            <a:ln>
              <a:noFill/>
            </a:ln>
          </p:spPr>
        </p:pic>
        <p:pic>
          <p:nvPicPr>
            <p:cNvPr id="4946" name="Google Shape;4946;p233" descr="clipped result image"/>
            <p:cNvPicPr preferRelativeResize="0"/>
            <p:nvPr/>
          </p:nvPicPr>
          <p:blipFill rotWithShape="1">
            <a:blip r:embed="rId6">
              <a:alphaModFix/>
            </a:blip>
            <a:srcRect r="50074"/>
            <a:stretch/>
          </p:blipFill>
          <p:spPr>
            <a:xfrm>
              <a:off x="4147382" y="4471382"/>
              <a:ext cx="393614" cy="701381"/>
            </a:xfrm>
            <a:prstGeom prst="rect">
              <a:avLst/>
            </a:prstGeom>
            <a:noFill/>
            <a:ln>
              <a:noFill/>
            </a:ln>
          </p:spPr>
        </p:pic>
      </p:grpSp>
      <p:sp>
        <p:nvSpPr>
          <p:cNvPr id="4947" name="Google Shape;4947;p233"/>
          <p:cNvSpPr txBox="1"/>
          <p:nvPr/>
        </p:nvSpPr>
        <p:spPr>
          <a:xfrm>
            <a:off x="2698388" y="462054"/>
            <a:ext cx="1642500" cy="38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binding site for: </a:t>
            </a:r>
            <a:endParaRPr sz="1700"/>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highlight>
                  <a:srgbClr val="FFFF00"/>
                </a:highlight>
                <a:latin typeface="Ubuntu"/>
                <a:ea typeface="Ubuntu"/>
                <a:cs typeface="Ubuntu"/>
                <a:sym typeface="Ubuntu"/>
              </a:rPr>
              <a:t>memantine</a:t>
            </a:r>
            <a:endParaRPr sz="1100" b="0" i="0" u="none" strike="noStrike" cap="none">
              <a:solidFill>
                <a:srgbClr val="000000"/>
              </a:solidFill>
              <a:highlight>
                <a:srgbClr val="FFFF00"/>
              </a:highlight>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amantadine</a:t>
            </a:r>
            <a:endParaRPr sz="1100" b="0" i="0" u="none" strike="noStrike" cap="none">
              <a:solidFill>
                <a:srgbClr val="000000"/>
              </a:solidFill>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ketamine</a:t>
            </a:r>
            <a:endParaRPr sz="1100" b="0" i="0" u="none" strike="noStrike" cap="none">
              <a:solidFill>
                <a:srgbClr val="000000"/>
              </a:solidFill>
              <a:latin typeface="Ubuntu"/>
              <a:ea typeface="Ubuntu"/>
              <a:cs typeface="Ubuntu"/>
              <a:sym typeface="Ubuntu"/>
            </a:endParaRPr>
          </a:p>
          <a:p>
            <a:pPr marL="0" lvl="0" indent="0" algn="l" rtl="0">
              <a:spcBef>
                <a:spcPts val="0"/>
              </a:spcBef>
              <a:spcAft>
                <a:spcPts val="0"/>
              </a:spcAft>
              <a:buClr>
                <a:srgbClr val="000000"/>
              </a:buClr>
              <a:buFont typeface="Arial"/>
              <a:buNone/>
            </a:pPr>
            <a:r>
              <a:rPr lang="en" sz="1100">
                <a:solidFill>
                  <a:srgbClr val="000000"/>
                </a:solidFill>
              </a:rPr>
              <a:t>❖ </a:t>
            </a:r>
            <a:r>
              <a:rPr lang="en" sz="1100">
                <a:solidFill>
                  <a:srgbClr val="000000"/>
                </a:solidFill>
                <a:latin typeface="Ubuntu"/>
                <a:ea typeface="Ubuntu"/>
                <a:cs typeface="Ubuntu"/>
                <a:sym typeface="Ubuntu"/>
              </a:rPr>
              <a:t>DXM</a:t>
            </a:r>
            <a:endParaRPr sz="1100">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PCP</a:t>
            </a:r>
            <a:endParaRPr sz="1100" b="0" i="0" u="none" strike="noStrike" cap="none">
              <a:solidFill>
                <a:srgbClr val="000000"/>
              </a:solidFill>
              <a:latin typeface="Ubuntu"/>
              <a:ea typeface="Ubuntu"/>
              <a:cs typeface="Ubuntu"/>
              <a:sym typeface="Ubuntu"/>
            </a:endParaRPr>
          </a:p>
        </p:txBody>
      </p:sp>
      <p:sp>
        <p:nvSpPr>
          <p:cNvPr id="4948" name="Google Shape;4948;p233"/>
          <p:cNvSpPr txBox="1"/>
          <p:nvPr/>
        </p:nvSpPr>
        <p:spPr>
          <a:xfrm>
            <a:off x="1743551" y="3610225"/>
            <a:ext cx="5489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NMDA receptors are “coincidence detectors”, allowing inflow of ions if three things happen at the same time: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neuronal depolarization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4952"/>
        <p:cNvGrpSpPr/>
        <p:nvPr/>
      </p:nvGrpSpPr>
      <p:grpSpPr>
        <a:xfrm>
          <a:off x="0" y="0"/>
          <a:ext cx="0" cy="0"/>
          <a:chOff x="0" y="0"/>
          <a:chExt cx="0" cy="0"/>
        </a:xfrm>
      </p:grpSpPr>
      <p:grpSp>
        <p:nvGrpSpPr>
          <p:cNvPr id="4953" name="Google Shape;4953;p234"/>
          <p:cNvGrpSpPr/>
          <p:nvPr/>
        </p:nvGrpSpPr>
        <p:grpSpPr>
          <a:xfrm>
            <a:off x="1671895" y="96450"/>
            <a:ext cx="5654191" cy="3429007"/>
            <a:chOff x="7874428" y="3053354"/>
            <a:chExt cx="4159634" cy="2516148"/>
          </a:xfrm>
        </p:grpSpPr>
        <p:grpSp>
          <p:nvGrpSpPr>
            <p:cNvPr id="4954" name="Google Shape;4954;p234"/>
            <p:cNvGrpSpPr/>
            <p:nvPr/>
          </p:nvGrpSpPr>
          <p:grpSpPr>
            <a:xfrm>
              <a:off x="7874428" y="3053354"/>
              <a:ext cx="4159634" cy="2516148"/>
              <a:chOff x="3532567" y="3138159"/>
              <a:chExt cx="4159634" cy="2516148"/>
            </a:xfrm>
          </p:grpSpPr>
          <p:grpSp>
            <p:nvGrpSpPr>
              <p:cNvPr id="4955" name="Google Shape;4955;p234"/>
              <p:cNvGrpSpPr/>
              <p:nvPr/>
            </p:nvGrpSpPr>
            <p:grpSpPr>
              <a:xfrm>
                <a:off x="3565897" y="3138159"/>
                <a:ext cx="4126305" cy="2516148"/>
                <a:chOff x="3323501" y="3036512"/>
                <a:chExt cx="4126305" cy="2516148"/>
              </a:xfrm>
            </p:grpSpPr>
            <p:grpSp>
              <p:nvGrpSpPr>
                <p:cNvPr id="4956" name="Google Shape;4956;p234"/>
                <p:cNvGrpSpPr/>
                <p:nvPr/>
              </p:nvGrpSpPr>
              <p:grpSpPr>
                <a:xfrm>
                  <a:off x="3325348" y="3036512"/>
                  <a:ext cx="4124458" cy="2516148"/>
                  <a:chOff x="3468337" y="3131337"/>
                  <a:chExt cx="4124458" cy="2516148"/>
                </a:xfrm>
              </p:grpSpPr>
              <p:grpSp>
                <p:nvGrpSpPr>
                  <p:cNvPr id="4957" name="Google Shape;4957;p234"/>
                  <p:cNvGrpSpPr/>
                  <p:nvPr/>
                </p:nvGrpSpPr>
                <p:grpSpPr>
                  <a:xfrm>
                    <a:off x="3468337" y="3193631"/>
                    <a:ext cx="4124458" cy="2453854"/>
                    <a:chOff x="3423548" y="2788860"/>
                    <a:chExt cx="4124458" cy="2453854"/>
                  </a:xfrm>
                </p:grpSpPr>
                <p:sp>
                  <p:nvSpPr>
                    <p:cNvPr id="4958" name="Google Shape;4958;p234"/>
                    <p:cNvSpPr/>
                    <p:nvPr/>
                  </p:nvSpPr>
                  <p:spPr>
                    <a:xfrm>
                      <a:off x="3423548" y="2990914"/>
                      <a:ext cx="2236800" cy="22518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9" name="Google Shape;4959;p234"/>
                    <p:cNvSpPr/>
                    <p:nvPr/>
                  </p:nvSpPr>
                  <p:spPr>
                    <a:xfrm>
                      <a:off x="3424506" y="2788860"/>
                      <a:ext cx="4123500" cy="190500"/>
                    </a:xfrm>
                    <a:prstGeom prst="rect">
                      <a:avLst/>
                    </a:prstGeom>
                    <a:solidFill>
                      <a:srgbClr val="66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60" name="Google Shape;4960;p234"/>
                  <p:cNvSpPr txBox="1"/>
                  <p:nvPr/>
                </p:nvSpPr>
                <p:spPr>
                  <a:xfrm>
                    <a:off x="4704020" y="3131337"/>
                    <a:ext cx="2350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b="1" i="0" u="none" strike="noStrike" cap="none">
                        <a:solidFill>
                          <a:srgbClr val="FFFFFF"/>
                        </a:solidFill>
                        <a:latin typeface="Arial"/>
                        <a:ea typeface="Arial"/>
                        <a:cs typeface="Arial"/>
                        <a:sym typeface="Arial"/>
                      </a:rPr>
                      <a:t>NMDA receptor (</a:t>
                    </a:r>
                    <a:r>
                      <a:rPr lang="en" b="1">
                        <a:solidFill>
                          <a:srgbClr val="FFFFFF"/>
                        </a:solidFill>
                      </a:rPr>
                      <a:t>simplified)</a:t>
                    </a:r>
                    <a:endParaRPr b="1" i="0" u="none" strike="noStrike" cap="none">
                      <a:solidFill>
                        <a:srgbClr val="FFFFFF"/>
                      </a:solidFill>
                      <a:latin typeface="Arial"/>
                      <a:ea typeface="Arial"/>
                      <a:cs typeface="Arial"/>
                      <a:sym typeface="Arial"/>
                    </a:endParaRPr>
                  </a:p>
                </p:txBody>
              </p:sp>
            </p:grpSp>
            <p:sp>
              <p:nvSpPr>
                <p:cNvPr id="4961" name="Google Shape;4961;p234"/>
                <p:cNvSpPr/>
                <p:nvPr/>
              </p:nvSpPr>
              <p:spPr>
                <a:xfrm>
                  <a:off x="3323501" y="3319349"/>
                  <a:ext cx="4123500" cy="2233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62" name="Google Shape;4962;p234"/>
              <p:cNvSpPr txBox="1"/>
              <p:nvPr/>
            </p:nvSpPr>
            <p:spPr>
              <a:xfrm>
                <a:off x="3532567" y="3619439"/>
                <a:ext cx="7968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glutamate in glutamate binding site</a:t>
                </a:r>
                <a:endParaRPr sz="1700"/>
              </a:p>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 </a:t>
                </a:r>
                <a:endParaRPr sz="1100" b="0" i="0" u="none" strike="noStrike" cap="none">
                  <a:solidFill>
                    <a:srgbClr val="000000"/>
                  </a:solidFill>
                  <a:latin typeface="Ubuntu"/>
                  <a:ea typeface="Ubuntu"/>
                  <a:cs typeface="Ubuntu"/>
                  <a:sym typeface="Ubuntu"/>
                </a:endParaRPr>
              </a:p>
            </p:txBody>
          </p:sp>
          <p:sp>
            <p:nvSpPr>
              <p:cNvPr id="4963" name="Google Shape;4963;p234"/>
              <p:cNvSpPr txBox="1"/>
              <p:nvPr/>
            </p:nvSpPr>
            <p:spPr>
              <a:xfrm>
                <a:off x="5120739" y="3689198"/>
                <a:ext cx="7578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glycine in glycine binding site</a:t>
                </a:r>
                <a:endParaRPr sz="1700"/>
              </a:p>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 </a:t>
                </a:r>
                <a:endParaRPr sz="1100" b="0" i="0" u="none" strike="noStrike" cap="none">
                  <a:solidFill>
                    <a:srgbClr val="000000"/>
                  </a:solidFill>
                  <a:latin typeface="Ubuntu"/>
                  <a:ea typeface="Ubuntu"/>
                  <a:cs typeface="Ubuntu"/>
                  <a:sym typeface="Ubuntu"/>
                </a:endParaRPr>
              </a:p>
            </p:txBody>
          </p:sp>
          <p:sp>
            <p:nvSpPr>
              <p:cNvPr id="4964" name="Google Shape;4964;p234"/>
              <p:cNvSpPr txBox="1"/>
              <p:nvPr/>
            </p:nvSpPr>
            <p:spPr>
              <a:xfrm>
                <a:off x="5120644" y="4836214"/>
                <a:ext cx="772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intracellular</a:t>
                </a:r>
                <a:endParaRPr sz="1100" b="0" i="0" u="none" strike="noStrike" cap="none">
                  <a:solidFill>
                    <a:srgbClr val="000000"/>
                  </a:solidFill>
                  <a:latin typeface="Ubuntu"/>
                  <a:ea typeface="Ubuntu"/>
                  <a:cs typeface="Ubuntu"/>
                  <a:sym typeface="Ubuntu"/>
                </a:endParaRPr>
              </a:p>
            </p:txBody>
          </p:sp>
          <p:sp>
            <p:nvSpPr>
              <p:cNvPr id="4965" name="Google Shape;4965;p234"/>
              <p:cNvSpPr txBox="1"/>
              <p:nvPr/>
            </p:nvSpPr>
            <p:spPr>
              <a:xfrm>
                <a:off x="5129789" y="4419985"/>
                <a:ext cx="772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extracellular</a:t>
                </a:r>
                <a:endParaRPr sz="1100" b="0" i="0" u="none" strike="noStrike" cap="none">
                  <a:solidFill>
                    <a:srgbClr val="000000"/>
                  </a:solidFill>
                  <a:latin typeface="Ubuntu"/>
                  <a:ea typeface="Ubuntu"/>
                  <a:cs typeface="Ubuntu"/>
                  <a:sym typeface="Ubuntu"/>
                </a:endParaRPr>
              </a:p>
            </p:txBody>
          </p:sp>
        </p:grpSp>
        <p:grpSp>
          <p:nvGrpSpPr>
            <p:cNvPr id="4966" name="Google Shape;4966;p234"/>
            <p:cNvGrpSpPr/>
            <p:nvPr/>
          </p:nvGrpSpPr>
          <p:grpSpPr>
            <a:xfrm>
              <a:off x="7899390" y="4030914"/>
              <a:ext cx="2240077" cy="1375570"/>
              <a:chOff x="3569278" y="4117422"/>
              <a:chExt cx="2240077" cy="1375570"/>
            </a:xfrm>
          </p:grpSpPr>
          <p:pic>
            <p:nvPicPr>
              <p:cNvPr id="4967" name="Google Shape;4967;p234" descr="clipped result image"/>
              <p:cNvPicPr preferRelativeResize="0"/>
              <p:nvPr/>
            </p:nvPicPr>
            <p:blipFill rotWithShape="1">
              <a:blip r:embed="rId3">
                <a:alphaModFix/>
              </a:blip>
              <a:srcRect r="81818" b="17321"/>
              <a:stretch/>
            </p:blipFill>
            <p:spPr>
              <a:xfrm>
                <a:off x="4272397" y="4362958"/>
                <a:ext cx="121935" cy="145228"/>
              </a:xfrm>
              <a:prstGeom prst="rect">
                <a:avLst/>
              </a:prstGeom>
              <a:noFill/>
              <a:ln>
                <a:noFill/>
              </a:ln>
            </p:spPr>
          </p:pic>
          <p:grpSp>
            <p:nvGrpSpPr>
              <p:cNvPr id="4968" name="Google Shape;4968;p234"/>
              <p:cNvGrpSpPr/>
              <p:nvPr/>
            </p:nvGrpSpPr>
            <p:grpSpPr>
              <a:xfrm>
                <a:off x="3569278" y="4582539"/>
                <a:ext cx="826742" cy="369394"/>
                <a:chOff x="798978" y="4174661"/>
                <a:chExt cx="826742" cy="369394"/>
              </a:xfrm>
            </p:grpSpPr>
            <p:pic>
              <p:nvPicPr>
                <p:cNvPr id="4969" name="Google Shape;4969;p234"/>
                <p:cNvPicPr preferRelativeResize="0"/>
                <p:nvPr/>
              </p:nvPicPr>
              <p:blipFill rotWithShape="1">
                <a:blip r:embed="rId4">
                  <a:alphaModFix/>
                </a:blip>
                <a:srcRect l="94779" t="31062" b="32329"/>
                <a:stretch/>
              </p:blipFill>
              <p:spPr>
                <a:xfrm rot="-59957">
                  <a:off x="802085" y="4176407"/>
                  <a:ext cx="99459" cy="356972"/>
                </a:xfrm>
                <a:prstGeom prst="rect">
                  <a:avLst/>
                </a:prstGeom>
                <a:noFill/>
                <a:ln>
                  <a:noFill/>
                </a:ln>
              </p:spPr>
            </p:pic>
            <p:pic>
              <p:nvPicPr>
                <p:cNvPr id="4970" name="Google Shape;4970;p234"/>
                <p:cNvPicPr preferRelativeResize="0"/>
                <p:nvPr/>
              </p:nvPicPr>
              <p:blipFill rotWithShape="1">
                <a:blip r:embed="rId4">
                  <a:alphaModFix/>
                </a:blip>
                <a:srcRect l="62472" t="31062" b="32329"/>
                <a:stretch/>
              </p:blipFill>
              <p:spPr>
                <a:xfrm rot="-59994">
                  <a:off x="907711" y="4180873"/>
                  <a:ext cx="714949" cy="356972"/>
                </a:xfrm>
                <a:prstGeom prst="rect">
                  <a:avLst/>
                </a:prstGeom>
                <a:noFill/>
                <a:ln>
                  <a:noFill/>
                </a:ln>
              </p:spPr>
            </p:pic>
          </p:grpSp>
          <p:grpSp>
            <p:nvGrpSpPr>
              <p:cNvPr id="4971" name="Google Shape;4971;p234"/>
              <p:cNvGrpSpPr/>
              <p:nvPr/>
            </p:nvGrpSpPr>
            <p:grpSpPr>
              <a:xfrm>
                <a:off x="4823675" y="4589323"/>
                <a:ext cx="985679" cy="369394"/>
                <a:chOff x="-1173509" y="4129851"/>
                <a:chExt cx="985679" cy="369394"/>
              </a:xfrm>
            </p:grpSpPr>
            <p:pic>
              <p:nvPicPr>
                <p:cNvPr id="4972" name="Google Shape;4972;p234"/>
                <p:cNvPicPr preferRelativeResize="0"/>
                <p:nvPr/>
              </p:nvPicPr>
              <p:blipFill rotWithShape="1">
                <a:blip r:embed="rId4">
                  <a:alphaModFix/>
                </a:blip>
                <a:srcRect l="62472" t="31062" b="32329"/>
                <a:stretch/>
              </p:blipFill>
              <p:spPr>
                <a:xfrm rot="-59994">
                  <a:off x="-1170448" y="4136062"/>
                  <a:ext cx="714949" cy="356972"/>
                </a:xfrm>
                <a:prstGeom prst="rect">
                  <a:avLst/>
                </a:prstGeom>
                <a:noFill/>
                <a:ln>
                  <a:noFill/>
                </a:ln>
              </p:spPr>
            </p:pic>
            <p:pic>
              <p:nvPicPr>
                <p:cNvPr id="4973" name="Google Shape;4973;p234"/>
                <p:cNvPicPr preferRelativeResize="0"/>
                <p:nvPr/>
              </p:nvPicPr>
              <p:blipFill rotWithShape="1">
                <a:blip r:embed="rId4">
                  <a:alphaModFix/>
                </a:blip>
                <a:srcRect l="62472" t="31062" r="23587" b="32329"/>
                <a:stretch/>
              </p:blipFill>
              <p:spPr>
                <a:xfrm rot="-60009">
                  <a:off x="-456485" y="4137352"/>
                  <a:ext cx="265561" cy="356972"/>
                </a:xfrm>
                <a:prstGeom prst="rect">
                  <a:avLst/>
                </a:prstGeom>
                <a:noFill/>
                <a:ln>
                  <a:noFill/>
                </a:ln>
              </p:spPr>
            </p:pic>
          </p:grpSp>
          <p:pic>
            <p:nvPicPr>
              <p:cNvPr id="4974" name="Google Shape;4974;p234" descr="clipped result image"/>
              <p:cNvPicPr preferRelativeResize="0"/>
              <p:nvPr/>
            </p:nvPicPr>
            <p:blipFill rotWithShape="1">
              <a:blip r:embed="rId5">
                <a:alphaModFix/>
              </a:blip>
              <a:srcRect l="85376" t="47997"/>
              <a:stretch/>
            </p:blipFill>
            <p:spPr>
              <a:xfrm>
                <a:off x="4888927" y="4443955"/>
                <a:ext cx="98079" cy="91343"/>
              </a:xfrm>
              <a:prstGeom prst="rect">
                <a:avLst/>
              </a:prstGeom>
              <a:noFill/>
              <a:ln>
                <a:noFill/>
              </a:ln>
            </p:spPr>
          </p:pic>
          <p:cxnSp>
            <p:nvCxnSpPr>
              <p:cNvPr id="4975" name="Google Shape;4975;p234"/>
              <p:cNvCxnSpPr/>
              <p:nvPr/>
            </p:nvCxnSpPr>
            <p:spPr>
              <a:xfrm>
                <a:off x="4050920" y="4117422"/>
                <a:ext cx="219300" cy="244200"/>
              </a:xfrm>
              <a:prstGeom prst="straightConnector1">
                <a:avLst/>
              </a:prstGeom>
              <a:noFill/>
              <a:ln w="9525" cap="flat" cmpd="sng">
                <a:solidFill>
                  <a:srgbClr val="9B9B9B"/>
                </a:solidFill>
                <a:prstDash val="solid"/>
                <a:round/>
                <a:headEnd type="none" w="sm" len="sm"/>
                <a:tailEnd type="none" w="sm" len="sm"/>
              </a:ln>
            </p:spPr>
          </p:cxnSp>
          <p:cxnSp>
            <p:nvCxnSpPr>
              <p:cNvPr id="4976" name="Google Shape;4976;p234"/>
              <p:cNvCxnSpPr/>
              <p:nvPr/>
            </p:nvCxnSpPr>
            <p:spPr>
              <a:xfrm rot="10800000" flipH="1">
                <a:off x="4987006" y="4155910"/>
                <a:ext cx="387600" cy="294300"/>
              </a:xfrm>
              <a:prstGeom prst="straightConnector1">
                <a:avLst/>
              </a:prstGeom>
              <a:noFill/>
              <a:ln w="9525" cap="flat" cmpd="sng">
                <a:solidFill>
                  <a:srgbClr val="9B9B9B"/>
                </a:solidFill>
                <a:prstDash val="solid"/>
                <a:round/>
                <a:headEnd type="none" w="sm" len="sm"/>
                <a:tailEnd type="none" w="sm" len="sm"/>
              </a:ln>
            </p:spPr>
          </p:cxnSp>
          <p:cxnSp>
            <p:nvCxnSpPr>
              <p:cNvPr id="4977" name="Google Shape;4977;p234"/>
              <p:cNvCxnSpPr/>
              <p:nvPr/>
            </p:nvCxnSpPr>
            <p:spPr>
              <a:xfrm rot="10800000">
                <a:off x="4479908" y="4254349"/>
                <a:ext cx="243300" cy="243300"/>
              </a:xfrm>
              <a:prstGeom prst="straightConnector1">
                <a:avLst/>
              </a:prstGeom>
              <a:noFill/>
              <a:ln w="9525" cap="flat" cmpd="sng">
                <a:solidFill>
                  <a:srgbClr val="9B9B9B"/>
                </a:solidFill>
                <a:prstDash val="solid"/>
                <a:round/>
                <a:headEnd type="none" w="sm" len="sm"/>
                <a:tailEnd type="none" w="sm" len="sm"/>
              </a:ln>
            </p:spPr>
          </p:cxnSp>
          <p:cxnSp>
            <p:nvCxnSpPr>
              <p:cNvPr id="4978" name="Google Shape;4978;p234"/>
              <p:cNvCxnSpPr/>
              <p:nvPr/>
            </p:nvCxnSpPr>
            <p:spPr>
              <a:xfrm>
                <a:off x="4565210" y="4919923"/>
                <a:ext cx="0" cy="367500"/>
              </a:xfrm>
              <a:prstGeom prst="straightConnector1">
                <a:avLst/>
              </a:prstGeom>
              <a:noFill/>
              <a:ln w="9525" cap="flat" cmpd="sng">
                <a:solidFill>
                  <a:srgbClr val="9B9B9B"/>
                </a:solidFill>
                <a:prstDash val="solid"/>
                <a:round/>
                <a:headEnd type="none" w="sm" len="sm"/>
                <a:tailEnd type="none" w="sm" len="sm"/>
              </a:ln>
            </p:spPr>
          </p:cxnSp>
          <p:sp>
            <p:nvSpPr>
              <p:cNvPr id="4979" name="Google Shape;4979;p234"/>
              <p:cNvSpPr txBox="1"/>
              <p:nvPr/>
            </p:nvSpPr>
            <p:spPr>
              <a:xfrm>
                <a:off x="4035486" y="5212792"/>
                <a:ext cx="1208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Ca</a:t>
                </a:r>
                <a:r>
                  <a:rPr lang="en" sz="1100" b="0" i="0" u="none" strike="noStrike" cap="none" baseline="30000">
                    <a:solidFill>
                      <a:srgbClr val="000000"/>
                    </a:solidFill>
                    <a:latin typeface="Ubuntu"/>
                    <a:ea typeface="Ubuntu"/>
                    <a:cs typeface="Ubuntu"/>
                    <a:sym typeface="Ubuntu"/>
                  </a:rPr>
                  <a:t>2+ </a:t>
                </a:r>
                <a:r>
                  <a:rPr lang="en" sz="1100" b="0" i="0" u="none" strike="noStrike" cap="none">
                    <a:solidFill>
                      <a:srgbClr val="000000"/>
                    </a:solidFill>
                    <a:latin typeface="Ubuntu"/>
                    <a:ea typeface="Ubuntu"/>
                    <a:cs typeface="Ubuntu"/>
                    <a:sym typeface="Ubuntu"/>
                  </a:rPr>
                  <a:t>channel</a:t>
                </a:r>
                <a:endParaRPr sz="1100" b="0" i="0" u="none" strike="noStrike" cap="none">
                  <a:solidFill>
                    <a:srgbClr val="000000"/>
                  </a:solidFill>
                  <a:latin typeface="Ubuntu"/>
                  <a:ea typeface="Ubuntu"/>
                  <a:cs typeface="Ubuntu"/>
                  <a:sym typeface="Ubuntu"/>
                </a:endParaRPr>
              </a:p>
            </p:txBody>
          </p:sp>
        </p:grpSp>
      </p:grpSp>
      <p:sp>
        <p:nvSpPr>
          <p:cNvPr id="4980" name="Google Shape;4980;p234"/>
          <p:cNvSpPr txBox="1"/>
          <p:nvPr/>
        </p:nvSpPr>
        <p:spPr>
          <a:xfrm>
            <a:off x="4834417" y="551876"/>
            <a:ext cx="2398500" cy="38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sz="1250"/>
              <a:t>Because modulation of NMDA receptor activity can increase or decrease excitability of neuronal circuits, subtle differences in the mechanisms of action of NMDA receptor antagonists can strongly impact on their clinical effects. </a:t>
            </a:r>
            <a:endParaRPr sz="1250" b="0" i="0" u="none" strike="noStrike" cap="none">
              <a:solidFill>
                <a:srgbClr val="000000"/>
              </a:solidFill>
              <a:latin typeface="Arial"/>
              <a:ea typeface="Arial"/>
              <a:cs typeface="Arial"/>
              <a:sym typeface="Arial"/>
            </a:endParaRPr>
          </a:p>
        </p:txBody>
      </p:sp>
      <p:grpSp>
        <p:nvGrpSpPr>
          <p:cNvPr id="4981" name="Google Shape;4981;p234"/>
          <p:cNvGrpSpPr/>
          <p:nvPr/>
        </p:nvGrpSpPr>
        <p:grpSpPr>
          <a:xfrm>
            <a:off x="2507578" y="1880854"/>
            <a:ext cx="1172236" cy="988352"/>
            <a:chOff x="4147382" y="4447527"/>
            <a:chExt cx="862382" cy="725236"/>
          </a:xfrm>
        </p:grpSpPr>
        <p:pic>
          <p:nvPicPr>
            <p:cNvPr id="4982" name="Google Shape;4982;p234" descr="clipped result image"/>
            <p:cNvPicPr preferRelativeResize="0"/>
            <p:nvPr/>
          </p:nvPicPr>
          <p:blipFill rotWithShape="1">
            <a:blip r:embed="rId6">
              <a:alphaModFix/>
            </a:blip>
            <a:srcRect l="50000"/>
            <a:stretch/>
          </p:blipFill>
          <p:spPr>
            <a:xfrm>
              <a:off x="4606555" y="4447527"/>
              <a:ext cx="403209" cy="717398"/>
            </a:xfrm>
            <a:prstGeom prst="rect">
              <a:avLst/>
            </a:prstGeom>
            <a:noFill/>
            <a:ln>
              <a:noFill/>
            </a:ln>
          </p:spPr>
        </p:pic>
        <p:pic>
          <p:nvPicPr>
            <p:cNvPr id="4983" name="Google Shape;4983;p234" descr="clipped result image"/>
            <p:cNvPicPr preferRelativeResize="0"/>
            <p:nvPr/>
          </p:nvPicPr>
          <p:blipFill rotWithShape="1">
            <a:blip r:embed="rId6">
              <a:alphaModFix/>
            </a:blip>
            <a:srcRect r="50074"/>
            <a:stretch/>
          </p:blipFill>
          <p:spPr>
            <a:xfrm>
              <a:off x="4147382" y="4471382"/>
              <a:ext cx="393614" cy="701381"/>
            </a:xfrm>
            <a:prstGeom prst="rect">
              <a:avLst/>
            </a:prstGeom>
            <a:noFill/>
            <a:ln>
              <a:noFill/>
            </a:ln>
          </p:spPr>
        </p:pic>
      </p:grpSp>
      <p:sp>
        <p:nvSpPr>
          <p:cNvPr id="4984" name="Google Shape;4984;p234"/>
          <p:cNvSpPr txBox="1"/>
          <p:nvPr/>
        </p:nvSpPr>
        <p:spPr>
          <a:xfrm>
            <a:off x="2698388" y="462054"/>
            <a:ext cx="1642500" cy="38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binding site for: </a:t>
            </a:r>
            <a:endParaRPr sz="1700"/>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highlight>
                  <a:srgbClr val="FFFF00"/>
                </a:highlight>
                <a:latin typeface="Ubuntu"/>
                <a:ea typeface="Ubuntu"/>
                <a:cs typeface="Ubuntu"/>
                <a:sym typeface="Ubuntu"/>
              </a:rPr>
              <a:t>memantine</a:t>
            </a:r>
            <a:endParaRPr sz="1100" b="0" i="0" u="none" strike="noStrike" cap="none">
              <a:solidFill>
                <a:srgbClr val="000000"/>
              </a:solidFill>
              <a:highlight>
                <a:srgbClr val="FFFF00"/>
              </a:highlight>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amantadine</a:t>
            </a:r>
            <a:endParaRPr sz="1100" b="0" i="0" u="none" strike="noStrike" cap="none">
              <a:solidFill>
                <a:srgbClr val="000000"/>
              </a:solidFill>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ketamine</a:t>
            </a:r>
            <a:endParaRPr sz="1100" b="0" i="0" u="none" strike="noStrike" cap="none">
              <a:solidFill>
                <a:srgbClr val="000000"/>
              </a:solidFill>
              <a:latin typeface="Ubuntu"/>
              <a:ea typeface="Ubuntu"/>
              <a:cs typeface="Ubuntu"/>
              <a:sym typeface="Ubuntu"/>
            </a:endParaRPr>
          </a:p>
          <a:p>
            <a:pPr marL="0" lvl="0" indent="0" algn="l" rtl="0">
              <a:spcBef>
                <a:spcPts val="0"/>
              </a:spcBef>
              <a:spcAft>
                <a:spcPts val="0"/>
              </a:spcAft>
              <a:buClr>
                <a:srgbClr val="000000"/>
              </a:buClr>
              <a:buFont typeface="Arial"/>
              <a:buNone/>
            </a:pPr>
            <a:r>
              <a:rPr lang="en" sz="1100">
                <a:solidFill>
                  <a:srgbClr val="000000"/>
                </a:solidFill>
              </a:rPr>
              <a:t>❖ </a:t>
            </a:r>
            <a:r>
              <a:rPr lang="en" sz="1100">
                <a:solidFill>
                  <a:srgbClr val="000000"/>
                </a:solidFill>
                <a:latin typeface="Ubuntu"/>
                <a:ea typeface="Ubuntu"/>
                <a:cs typeface="Ubuntu"/>
                <a:sym typeface="Ubuntu"/>
              </a:rPr>
              <a:t>DXM</a:t>
            </a:r>
            <a:endParaRPr sz="1100">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PCP</a:t>
            </a:r>
            <a:endParaRPr sz="1100" b="0" i="0" u="none" strike="noStrike" cap="none">
              <a:solidFill>
                <a:srgbClr val="000000"/>
              </a:solidFill>
              <a:latin typeface="Ubuntu"/>
              <a:ea typeface="Ubuntu"/>
              <a:cs typeface="Ubuntu"/>
              <a:sym typeface="Ubuntu"/>
            </a:endParaRPr>
          </a:p>
        </p:txBody>
      </p:sp>
      <p:sp>
        <p:nvSpPr>
          <p:cNvPr id="4985" name="Google Shape;4985;p234"/>
          <p:cNvSpPr txBox="1"/>
          <p:nvPr/>
        </p:nvSpPr>
        <p:spPr>
          <a:xfrm>
            <a:off x="1743551" y="3610225"/>
            <a:ext cx="5489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NMDA receptors are “coincidence detectors”, allowing inflow of ions if three things happen at the same time: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neuronal depolarization</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glutamate binding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5"/>
          <p:cNvSpPr txBox="1"/>
          <p:nvPr/>
        </p:nvSpPr>
        <p:spPr>
          <a:xfrm>
            <a:off x="582675" y="351725"/>
            <a:ext cx="8357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Where does amyloid β come from?</a:t>
            </a:r>
            <a:endParaRPr sz="220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4989"/>
        <p:cNvGrpSpPr/>
        <p:nvPr/>
      </p:nvGrpSpPr>
      <p:grpSpPr>
        <a:xfrm>
          <a:off x="0" y="0"/>
          <a:ext cx="0" cy="0"/>
          <a:chOff x="0" y="0"/>
          <a:chExt cx="0" cy="0"/>
        </a:xfrm>
      </p:grpSpPr>
      <p:grpSp>
        <p:nvGrpSpPr>
          <p:cNvPr id="4990" name="Google Shape;4990;p235"/>
          <p:cNvGrpSpPr/>
          <p:nvPr/>
        </p:nvGrpSpPr>
        <p:grpSpPr>
          <a:xfrm>
            <a:off x="1671895" y="96450"/>
            <a:ext cx="5654191" cy="3429007"/>
            <a:chOff x="7874428" y="3053354"/>
            <a:chExt cx="4159634" cy="2516148"/>
          </a:xfrm>
        </p:grpSpPr>
        <p:grpSp>
          <p:nvGrpSpPr>
            <p:cNvPr id="4991" name="Google Shape;4991;p235"/>
            <p:cNvGrpSpPr/>
            <p:nvPr/>
          </p:nvGrpSpPr>
          <p:grpSpPr>
            <a:xfrm>
              <a:off x="7874428" y="3053354"/>
              <a:ext cx="4159634" cy="2516148"/>
              <a:chOff x="3532567" y="3138159"/>
              <a:chExt cx="4159634" cy="2516148"/>
            </a:xfrm>
          </p:grpSpPr>
          <p:grpSp>
            <p:nvGrpSpPr>
              <p:cNvPr id="4992" name="Google Shape;4992;p235"/>
              <p:cNvGrpSpPr/>
              <p:nvPr/>
            </p:nvGrpSpPr>
            <p:grpSpPr>
              <a:xfrm>
                <a:off x="3565897" y="3138159"/>
                <a:ext cx="4126305" cy="2516148"/>
                <a:chOff x="3323501" y="3036512"/>
                <a:chExt cx="4126305" cy="2516148"/>
              </a:xfrm>
            </p:grpSpPr>
            <p:grpSp>
              <p:nvGrpSpPr>
                <p:cNvPr id="4993" name="Google Shape;4993;p235"/>
                <p:cNvGrpSpPr/>
                <p:nvPr/>
              </p:nvGrpSpPr>
              <p:grpSpPr>
                <a:xfrm>
                  <a:off x="3325348" y="3036512"/>
                  <a:ext cx="4124458" cy="2516148"/>
                  <a:chOff x="3468337" y="3131337"/>
                  <a:chExt cx="4124458" cy="2516148"/>
                </a:xfrm>
              </p:grpSpPr>
              <p:grpSp>
                <p:nvGrpSpPr>
                  <p:cNvPr id="4994" name="Google Shape;4994;p235"/>
                  <p:cNvGrpSpPr/>
                  <p:nvPr/>
                </p:nvGrpSpPr>
                <p:grpSpPr>
                  <a:xfrm>
                    <a:off x="3468337" y="3193631"/>
                    <a:ext cx="4124458" cy="2453854"/>
                    <a:chOff x="3423548" y="2788860"/>
                    <a:chExt cx="4124458" cy="2453854"/>
                  </a:xfrm>
                </p:grpSpPr>
                <p:sp>
                  <p:nvSpPr>
                    <p:cNvPr id="4995" name="Google Shape;4995;p235"/>
                    <p:cNvSpPr/>
                    <p:nvPr/>
                  </p:nvSpPr>
                  <p:spPr>
                    <a:xfrm>
                      <a:off x="3423548" y="2990914"/>
                      <a:ext cx="2236800" cy="22518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6" name="Google Shape;4996;p235"/>
                    <p:cNvSpPr/>
                    <p:nvPr/>
                  </p:nvSpPr>
                  <p:spPr>
                    <a:xfrm>
                      <a:off x="3424506" y="2788860"/>
                      <a:ext cx="4123500" cy="190500"/>
                    </a:xfrm>
                    <a:prstGeom prst="rect">
                      <a:avLst/>
                    </a:prstGeom>
                    <a:solidFill>
                      <a:srgbClr val="66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97" name="Google Shape;4997;p235"/>
                  <p:cNvSpPr txBox="1"/>
                  <p:nvPr/>
                </p:nvSpPr>
                <p:spPr>
                  <a:xfrm>
                    <a:off x="4704020" y="3131337"/>
                    <a:ext cx="2350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b="1" i="0" u="none" strike="noStrike" cap="none">
                        <a:solidFill>
                          <a:srgbClr val="FFFFFF"/>
                        </a:solidFill>
                        <a:latin typeface="Arial"/>
                        <a:ea typeface="Arial"/>
                        <a:cs typeface="Arial"/>
                        <a:sym typeface="Arial"/>
                      </a:rPr>
                      <a:t>NMDA receptor (</a:t>
                    </a:r>
                    <a:r>
                      <a:rPr lang="en" b="1">
                        <a:solidFill>
                          <a:srgbClr val="FFFFFF"/>
                        </a:solidFill>
                      </a:rPr>
                      <a:t>simplified)</a:t>
                    </a:r>
                    <a:endParaRPr b="1" i="0" u="none" strike="noStrike" cap="none">
                      <a:solidFill>
                        <a:srgbClr val="FFFFFF"/>
                      </a:solidFill>
                      <a:latin typeface="Arial"/>
                      <a:ea typeface="Arial"/>
                      <a:cs typeface="Arial"/>
                      <a:sym typeface="Arial"/>
                    </a:endParaRPr>
                  </a:p>
                </p:txBody>
              </p:sp>
            </p:grpSp>
            <p:sp>
              <p:nvSpPr>
                <p:cNvPr id="4998" name="Google Shape;4998;p235"/>
                <p:cNvSpPr/>
                <p:nvPr/>
              </p:nvSpPr>
              <p:spPr>
                <a:xfrm>
                  <a:off x="3323501" y="3319349"/>
                  <a:ext cx="4123500" cy="2233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99" name="Google Shape;4999;p235"/>
              <p:cNvSpPr txBox="1"/>
              <p:nvPr/>
            </p:nvSpPr>
            <p:spPr>
              <a:xfrm>
                <a:off x="3532567" y="3619439"/>
                <a:ext cx="7968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glutamate in glutamate binding site</a:t>
                </a:r>
                <a:endParaRPr sz="1700"/>
              </a:p>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 </a:t>
                </a:r>
                <a:endParaRPr sz="1100" b="0" i="0" u="none" strike="noStrike" cap="none">
                  <a:solidFill>
                    <a:srgbClr val="000000"/>
                  </a:solidFill>
                  <a:latin typeface="Ubuntu"/>
                  <a:ea typeface="Ubuntu"/>
                  <a:cs typeface="Ubuntu"/>
                  <a:sym typeface="Ubuntu"/>
                </a:endParaRPr>
              </a:p>
            </p:txBody>
          </p:sp>
          <p:sp>
            <p:nvSpPr>
              <p:cNvPr id="5000" name="Google Shape;5000;p235"/>
              <p:cNvSpPr txBox="1"/>
              <p:nvPr/>
            </p:nvSpPr>
            <p:spPr>
              <a:xfrm>
                <a:off x="5120739" y="3689198"/>
                <a:ext cx="7578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glycine in glycine binding site</a:t>
                </a:r>
                <a:endParaRPr sz="1700"/>
              </a:p>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Ubuntu"/>
                    <a:ea typeface="Ubuntu"/>
                    <a:cs typeface="Ubuntu"/>
                    <a:sym typeface="Ubuntu"/>
                  </a:rPr>
                  <a:t> </a:t>
                </a:r>
                <a:endParaRPr sz="1100" b="0" i="0" u="none" strike="noStrike" cap="none">
                  <a:solidFill>
                    <a:srgbClr val="000000"/>
                  </a:solidFill>
                  <a:latin typeface="Ubuntu"/>
                  <a:ea typeface="Ubuntu"/>
                  <a:cs typeface="Ubuntu"/>
                  <a:sym typeface="Ubuntu"/>
                </a:endParaRPr>
              </a:p>
            </p:txBody>
          </p:sp>
          <p:sp>
            <p:nvSpPr>
              <p:cNvPr id="5001" name="Google Shape;5001;p235"/>
              <p:cNvSpPr txBox="1"/>
              <p:nvPr/>
            </p:nvSpPr>
            <p:spPr>
              <a:xfrm>
                <a:off x="5120644" y="4836214"/>
                <a:ext cx="772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intracellular</a:t>
                </a:r>
                <a:endParaRPr sz="1100" b="0" i="0" u="none" strike="noStrike" cap="none">
                  <a:solidFill>
                    <a:srgbClr val="000000"/>
                  </a:solidFill>
                  <a:latin typeface="Ubuntu"/>
                  <a:ea typeface="Ubuntu"/>
                  <a:cs typeface="Ubuntu"/>
                  <a:sym typeface="Ubuntu"/>
                </a:endParaRPr>
              </a:p>
            </p:txBody>
          </p:sp>
          <p:sp>
            <p:nvSpPr>
              <p:cNvPr id="5002" name="Google Shape;5002;p235"/>
              <p:cNvSpPr txBox="1"/>
              <p:nvPr/>
            </p:nvSpPr>
            <p:spPr>
              <a:xfrm>
                <a:off x="5129789" y="4419985"/>
                <a:ext cx="7725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extracellular</a:t>
                </a:r>
                <a:endParaRPr sz="1100" b="0" i="0" u="none" strike="noStrike" cap="none">
                  <a:solidFill>
                    <a:srgbClr val="000000"/>
                  </a:solidFill>
                  <a:latin typeface="Ubuntu"/>
                  <a:ea typeface="Ubuntu"/>
                  <a:cs typeface="Ubuntu"/>
                  <a:sym typeface="Ubuntu"/>
                </a:endParaRPr>
              </a:p>
            </p:txBody>
          </p:sp>
        </p:grpSp>
        <p:grpSp>
          <p:nvGrpSpPr>
            <p:cNvPr id="5003" name="Google Shape;5003;p235"/>
            <p:cNvGrpSpPr/>
            <p:nvPr/>
          </p:nvGrpSpPr>
          <p:grpSpPr>
            <a:xfrm>
              <a:off x="7899390" y="4030914"/>
              <a:ext cx="2240077" cy="1375570"/>
              <a:chOff x="3569278" y="4117422"/>
              <a:chExt cx="2240077" cy="1375570"/>
            </a:xfrm>
          </p:grpSpPr>
          <p:pic>
            <p:nvPicPr>
              <p:cNvPr id="5004" name="Google Shape;5004;p235" descr="clipped result image"/>
              <p:cNvPicPr preferRelativeResize="0"/>
              <p:nvPr/>
            </p:nvPicPr>
            <p:blipFill rotWithShape="1">
              <a:blip r:embed="rId3">
                <a:alphaModFix/>
              </a:blip>
              <a:srcRect r="81818" b="17321"/>
              <a:stretch/>
            </p:blipFill>
            <p:spPr>
              <a:xfrm>
                <a:off x="4272397" y="4362958"/>
                <a:ext cx="121935" cy="145228"/>
              </a:xfrm>
              <a:prstGeom prst="rect">
                <a:avLst/>
              </a:prstGeom>
              <a:noFill/>
              <a:ln>
                <a:noFill/>
              </a:ln>
            </p:spPr>
          </p:pic>
          <p:grpSp>
            <p:nvGrpSpPr>
              <p:cNvPr id="5005" name="Google Shape;5005;p235"/>
              <p:cNvGrpSpPr/>
              <p:nvPr/>
            </p:nvGrpSpPr>
            <p:grpSpPr>
              <a:xfrm>
                <a:off x="3569278" y="4582539"/>
                <a:ext cx="826742" cy="369394"/>
                <a:chOff x="798978" y="4174661"/>
                <a:chExt cx="826742" cy="369394"/>
              </a:xfrm>
            </p:grpSpPr>
            <p:pic>
              <p:nvPicPr>
                <p:cNvPr id="5006" name="Google Shape;5006;p235"/>
                <p:cNvPicPr preferRelativeResize="0"/>
                <p:nvPr/>
              </p:nvPicPr>
              <p:blipFill rotWithShape="1">
                <a:blip r:embed="rId4">
                  <a:alphaModFix/>
                </a:blip>
                <a:srcRect l="94779" t="31062" b="32329"/>
                <a:stretch/>
              </p:blipFill>
              <p:spPr>
                <a:xfrm rot="-59957">
                  <a:off x="802085" y="4176407"/>
                  <a:ext cx="99459" cy="356972"/>
                </a:xfrm>
                <a:prstGeom prst="rect">
                  <a:avLst/>
                </a:prstGeom>
                <a:noFill/>
                <a:ln>
                  <a:noFill/>
                </a:ln>
              </p:spPr>
            </p:pic>
            <p:pic>
              <p:nvPicPr>
                <p:cNvPr id="5007" name="Google Shape;5007;p235"/>
                <p:cNvPicPr preferRelativeResize="0"/>
                <p:nvPr/>
              </p:nvPicPr>
              <p:blipFill rotWithShape="1">
                <a:blip r:embed="rId4">
                  <a:alphaModFix/>
                </a:blip>
                <a:srcRect l="62472" t="31062" b="32329"/>
                <a:stretch/>
              </p:blipFill>
              <p:spPr>
                <a:xfrm rot="-59994">
                  <a:off x="907711" y="4180873"/>
                  <a:ext cx="714949" cy="356972"/>
                </a:xfrm>
                <a:prstGeom prst="rect">
                  <a:avLst/>
                </a:prstGeom>
                <a:noFill/>
                <a:ln>
                  <a:noFill/>
                </a:ln>
              </p:spPr>
            </p:pic>
          </p:grpSp>
          <p:grpSp>
            <p:nvGrpSpPr>
              <p:cNvPr id="5008" name="Google Shape;5008;p235"/>
              <p:cNvGrpSpPr/>
              <p:nvPr/>
            </p:nvGrpSpPr>
            <p:grpSpPr>
              <a:xfrm>
                <a:off x="4823675" y="4589323"/>
                <a:ext cx="985679" cy="369394"/>
                <a:chOff x="-1173509" y="4129851"/>
                <a:chExt cx="985679" cy="369394"/>
              </a:xfrm>
            </p:grpSpPr>
            <p:pic>
              <p:nvPicPr>
                <p:cNvPr id="5009" name="Google Shape;5009;p235"/>
                <p:cNvPicPr preferRelativeResize="0"/>
                <p:nvPr/>
              </p:nvPicPr>
              <p:blipFill rotWithShape="1">
                <a:blip r:embed="rId4">
                  <a:alphaModFix/>
                </a:blip>
                <a:srcRect l="62472" t="31062" b="32329"/>
                <a:stretch/>
              </p:blipFill>
              <p:spPr>
                <a:xfrm rot="-59994">
                  <a:off x="-1170448" y="4136062"/>
                  <a:ext cx="714949" cy="356972"/>
                </a:xfrm>
                <a:prstGeom prst="rect">
                  <a:avLst/>
                </a:prstGeom>
                <a:noFill/>
                <a:ln>
                  <a:noFill/>
                </a:ln>
              </p:spPr>
            </p:pic>
            <p:pic>
              <p:nvPicPr>
                <p:cNvPr id="5010" name="Google Shape;5010;p235"/>
                <p:cNvPicPr preferRelativeResize="0"/>
                <p:nvPr/>
              </p:nvPicPr>
              <p:blipFill rotWithShape="1">
                <a:blip r:embed="rId4">
                  <a:alphaModFix/>
                </a:blip>
                <a:srcRect l="62472" t="31062" r="23587" b="32329"/>
                <a:stretch/>
              </p:blipFill>
              <p:spPr>
                <a:xfrm rot="-60009">
                  <a:off x="-456485" y="4137352"/>
                  <a:ext cx="265561" cy="356972"/>
                </a:xfrm>
                <a:prstGeom prst="rect">
                  <a:avLst/>
                </a:prstGeom>
                <a:noFill/>
                <a:ln>
                  <a:noFill/>
                </a:ln>
              </p:spPr>
            </p:pic>
          </p:grpSp>
          <p:pic>
            <p:nvPicPr>
              <p:cNvPr id="5011" name="Google Shape;5011;p235" descr="clipped result image"/>
              <p:cNvPicPr preferRelativeResize="0"/>
              <p:nvPr/>
            </p:nvPicPr>
            <p:blipFill rotWithShape="1">
              <a:blip r:embed="rId5">
                <a:alphaModFix/>
              </a:blip>
              <a:srcRect l="85376" t="47997"/>
              <a:stretch/>
            </p:blipFill>
            <p:spPr>
              <a:xfrm>
                <a:off x="4888927" y="4443955"/>
                <a:ext cx="98079" cy="91343"/>
              </a:xfrm>
              <a:prstGeom prst="rect">
                <a:avLst/>
              </a:prstGeom>
              <a:noFill/>
              <a:ln>
                <a:noFill/>
              </a:ln>
            </p:spPr>
          </p:pic>
          <p:cxnSp>
            <p:nvCxnSpPr>
              <p:cNvPr id="5012" name="Google Shape;5012;p235"/>
              <p:cNvCxnSpPr/>
              <p:nvPr/>
            </p:nvCxnSpPr>
            <p:spPr>
              <a:xfrm>
                <a:off x="4050920" y="4117422"/>
                <a:ext cx="219300" cy="244200"/>
              </a:xfrm>
              <a:prstGeom prst="straightConnector1">
                <a:avLst/>
              </a:prstGeom>
              <a:noFill/>
              <a:ln w="9525" cap="flat" cmpd="sng">
                <a:solidFill>
                  <a:srgbClr val="9B9B9B"/>
                </a:solidFill>
                <a:prstDash val="solid"/>
                <a:round/>
                <a:headEnd type="none" w="sm" len="sm"/>
                <a:tailEnd type="none" w="sm" len="sm"/>
              </a:ln>
            </p:spPr>
          </p:cxnSp>
          <p:cxnSp>
            <p:nvCxnSpPr>
              <p:cNvPr id="5013" name="Google Shape;5013;p235"/>
              <p:cNvCxnSpPr/>
              <p:nvPr/>
            </p:nvCxnSpPr>
            <p:spPr>
              <a:xfrm rot="10800000" flipH="1">
                <a:off x="4987006" y="4155910"/>
                <a:ext cx="387600" cy="294300"/>
              </a:xfrm>
              <a:prstGeom prst="straightConnector1">
                <a:avLst/>
              </a:prstGeom>
              <a:noFill/>
              <a:ln w="9525" cap="flat" cmpd="sng">
                <a:solidFill>
                  <a:srgbClr val="9B9B9B"/>
                </a:solidFill>
                <a:prstDash val="solid"/>
                <a:round/>
                <a:headEnd type="none" w="sm" len="sm"/>
                <a:tailEnd type="none" w="sm" len="sm"/>
              </a:ln>
            </p:spPr>
          </p:cxnSp>
          <p:cxnSp>
            <p:nvCxnSpPr>
              <p:cNvPr id="5014" name="Google Shape;5014;p235"/>
              <p:cNvCxnSpPr/>
              <p:nvPr/>
            </p:nvCxnSpPr>
            <p:spPr>
              <a:xfrm rot="10800000">
                <a:off x="4479908" y="4254349"/>
                <a:ext cx="243300" cy="243300"/>
              </a:xfrm>
              <a:prstGeom prst="straightConnector1">
                <a:avLst/>
              </a:prstGeom>
              <a:noFill/>
              <a:ln w="9525" cap="flat" cmpd="sng">
                <a:solidFill>
                  <a:srgbClr val="9B9B9B"/>
                </a:solidFill>
                <a:prstDash val="solid"/>
                <a:round/>
                <a:headEnd type="none" w="sm" len="sm"/>
                <a:tailEnd type="none" w="sm" len="sm"/>
              </a:ln>
            </p:spPr>
          </p:cxnSp>
          <p:cxnSp>
            <p:nvCxnSpPr>
              <p:cNvPr id="5015" name="Google Shape;5015;p235"/>
              <p:cNvCxnSpPr/>
              <p:nvPr/>
            </p:nvCxnSpPr>
            <p:spPr>
              <a:xfrm>
                <a:off x="4565210" y="4919923"/>
                <a:ext cx="0" cy="367500"/>
              </a:xfrm>
              <a:prstGeom prst="straightConnector1">
                <a:avLst/>
              </a:prstGeom>
              <a:noFill/>
              <a:ln w="9525" cap="flat" cmpd="sng">
                <a:solidFill>
                  <a:srgbClr val="9B9B9B"/>
                </a:solidFill>
                <a:prstDash val="solid"/>
                <a:round/>
                <a:headEnd type="none" w="sm" len="sm"/>
                <a:tailEnd type="none" w="sm" len="sm"/>
              </a:ln>
            </p:spPr>
          </p:cxnSp>
          <p:sp>
            <p:nvSpPr>
              <p:cNvPr id="5016" name="Google Shape;5016;p235"/>
              <p:cNvSpPr txBox="1"/>
              <p:nvPr/>
            </p:nvSpPr>
            <p:spPr>
              <a:xfrm>
                <a:off x="4035486" y="5212792"/>
                <a:ext cx="1208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Ca</a:t>
                </a:r>
                <a:r>
                  <a:rPr lang="en" sz="1100" b="0" i="0" u="none" strike="noStrike" cap="none" baseline="30000">
                    <a:solidFill>
                      <a:srgbClr val="000000"/>
                    </a:solidFill>
                    <a:latin typeface="Ubuntu"/>
                    <a:ea typeface="Ubuntu"/>
                    <a:cs typeface="Ubuntu"/>
                    <a:sym typeface="Ubuntu"/>
                  </a:rPr>
                  <a:t>2+ </a:t>
                </a:r>
                <a:r>
                  <a:rPr lang="en" sz="1100" b="0" i="0" u="none" strike="noStrike" cap="none">
                    <a:solidFill>
                      <a:srgbClr val="000000"/>
                    </a:solidFill>
                    <a:latin typeface="Ubuntu"/>
                    <a:ea typeface="Ubuntu"/>
                    <a:cs typeface="Ubuntu"/>
                    <a:sym typeface="Ubuntu"/>
                  </a:rPr>
                  <a:t>channel</a:t>
                </a:r>
                <a:endParaRPr sz="1100" b="0" i="0" u="none" strike="noStrike" cap="none">
                  <a:solidFill>
                    <a:srgbClr val="000000"/>
                  </a:solidFill>
                  <a:latin typeface="Ubuntu"/>
                  <a:ea typeface="Ubuntu"/>
                  <a:cs typeface="Ubuntu"/>
                  <a:sym typeface="Ubuntu"/>
                </a:endParaRPr>
              </a:p>
            </p:txBody>
          </p:sp>
        </p:grpSp>
      </p:grpSp>
      <p:sp>
        <p:nvSpPr>
          <p:cNvPr id="5017" name="Google Shape;5017;p235"/>
          <p:cNvSpPr txBox="1"/>
          <p:nvPr/>
        </p:nvSpPr>
        <p:spPr>
          <a:xfrm>
            <a:off x="4834417" y="551876"/>
            <a:ext cx="2398500" cy="38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sz="1250"/>
              <a:t>Because modulation of NMDA receptor activity can increase or decrease excitability of neuronal circuits, subtle differences in the mechanisms of action of NMDA receptor antagonists can strongly impact on their clinical effects. </a:t>
            </a:r>
            <a:endParaRPr sz="1250" b="0" i="0" u="none" strike="noStrike" cap="none">
              <a:solidFill>
                <a:srgbClr val="000000"/>
              </a:solidFill>
              <a:latin typeface="Arial"/>
              <a:ea typeface="Arial"/>
              <a:cs typeface="Arial"/>
              <a:sym typeface="Arial"/>
            </a:endParaRPr>
          </a:p>
        </p:txBody>
      </p:sp>
      <p:grpSp>
        <p:nvGrpSpPr>
          <p:cNvPr id="5018" name="Google Shape;5018;p235"/>
          <p:cNvGrpSpPr/>
          <p:nvPr/>
        </p:nvGrpSpPr>
        <p:grpSpPr>
          <a:xfrm>
            <a:off x="2507578" y="1880854"/>
            <a:ext cx="1172236" cy="988352"/>
            <a:chOff x="4147382" y="4447527"/>
            <a:chExt cx="862382" cy="725236"/>
          </a:xfrm>
        </p:grpSpPr>
        <p:pic>
          <p:nvPicPr>
            <p:cNvPr id="5019" name="Google Shape;5019;p235" descr="clipped result image"/>
            <p:cNvPicPr preferRelativeResize="0"/>
            <p:nvPr/>
          </p:nvPicPr>
          <p:blipFill rotWithShape="1">
            <a:blip r:embed="rId6">
              <a:alphaModFix/>
            </a:blip>
            <a:srcRect l="50000"/>
            <a:stretch/>
          </p:blipFill>
          <p:spPr>
            <a:xfrm>
              <a:off x="4606555" y="4447527"/>
              <a:ext cx="403209" cy="717398"/>
            </a:xfrm>
            <a:prstGeom prst="rect">
              <a:avLst/>
            </a:prstGeom>
            <a:noFill/>
            <a:ln>
              <a:noFill/>
            </a:ln>
          </p:spPr>
        </p:pic>
        <p:pic>
          <p:nvPicPr>
            <p:cNvPr id="5020" name="Google Shape;5020;p235" descr="clipped result image"/>
            <p:cNvPicPr preferRelativeResize="0"/>
            <p:nvPr/>
          </p:nvPicPr>
          <p:blipFill rotWithShape="1">
            <a:blip r:embed="rId6">
              <a:alphaModFix/>
            </a:blip>
            <a:srcRect r="50074"/>
            <a:stretch/>
          </p:blipFill>
          <p:spPr>
            <a:xfrm>
              <a:off x="4147382" y="4471382"/>
              <a:ext cx="393614" cy="701381"/>
            </a:xfrm>
            <a:prstGeom prst="rect">
              <a:avLst/>
            </a:prstGeom>
            <a:noFill/>
            <a:ln>
              <a:noFill/>
            </a:ln>
          </p:spPr>
        </p:pic>
      </p:grpSp>
      <p:sp>
        <p:nvSpPr>
          <p:cNvPr id="5021" name="Google Shape;5021;p235"/>
          <p:cNvSpPr txBox="1"/>
          <p:nvPr/>
        </p:nvSpPr>
        <p:spPr>
          <a:xfrm>
            <a:off x="2698388" y="462054"/>
            <a:ext cx="1642500" cy="38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Ubuntu"/>
                <a:ea typeface="Ubuntu"/>
                <a:cs typeface="Ubuntu"/>
                <a:sym typeface="Ubuntu"/>
              </a:rPr>
              <a:t>binding site for: </a:t>
            </a:r>
            <a:endParaRPr sz="1700"/>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highlight>
                  <a:srgbClr val="FFFF00"/>
                </a:highlight>
                <a:latin typeface="Ubuntu"/>
                <a:ea typeface="Ubuntu"/>
                <a:cs typeface="Ubuntu"/>
                <a:sym typeface="Ubuntu"/>
              </a:rPr>
              <a:t>memantine</a:t>
            </a:r>
            <a:endParaRPr sz="1100" b="0" i="0" u="none" strike="noStrike" cap="none">
              <a:solidFill>
                <a:srgbClr val="000000"/>
              </a:solidFill>
              <a:highlight>
                <a:srgbClr val="FFFF00"/>
              </a:highlight>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amantadine</a:t>
            </a:r>
            <a:endParaRPr sz="1100" b="0" i="0" u="none" strike="noStrike" cap="none">
              <a:solidFill>
                <a:srgbClr val="000000"/>
              </a:solidFill>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ketamine</a:t>
            </a:r>
            <a:endParaRPr sz="1100" b="0" i="0" u="none" strike="noStrike" cap="none">
              <a:solidFill>
                <a:srgbClr val="000000"/>
              </a:solidFill>
              <a:latin typeface="Ubuntu"/>
              <a:ea typeface="Ubuntu"/>
              <a:cs typeface="Ubuntu"/>
              <a:sym typeface="Ubuntu"/>
            </a:endParaRPr>
          </a:p>
          <a:p>
            <a:pPr marL="0" lvl="0" indent="0" algn="l" rtl="0">
              <a:spcBef>
                <a:spcPts val="0"/>
              </a:spcBef>
              <a:spcAft>
                <a:spcPts val="0"/>
              </a:spcAft>
              <a:buClr>
                <a:srgbClr val="000000"/>
              </a:buClr>
              <a:buFont typeface="Arial"/>
              <a:buNone/>
            </a:pPr>
            <a:r>
              <a:rPr lang="en" sz="1100">
                <a:solidFill>
                  <a:srgbClr val="000000"/>
                </a:solidFill>
              </a:rPr>
              <a:t>❖ </a:t>
            </a:r>
            <a:r>
              <a:rPr lang="en" sz="1100">
                <a:solidFill>
                  <a:srgbClr val="000000"/>
                </a:solidFill>
                <a:latin typeface="Ubuntu"/>
                <a:ea typeface="Ubuntu"/>
                <a:cs typeface="Ubuntu"/>
                <a:sym typeface="Ubuntu"/>
              </a:rPr>
              <a:t>DXM</a:t>
            </a:r>
            <a:endParaRPr sz="1100">
              <a:latin typeface="Ubuntu"/>
              <a:ea typeface="Ubuntu"/>
              <a:cs typeface="Ubuntu"/>
              <a:sym typeface="Ubuntu"/>
            </a:endParaRPr>
          </a:p>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r>
              <a:rPr lang="en" sz="1100" b="0" i="0" u="none" strike="noStrike" cap="none">
                <a:solidFill>
                  <a:srgbClr val="000000"/>
                </a:solidFill>
                <a:latin typeface="Ubuntu"/>
                <a:ea typeface="Ubuntu"/>
                <a:cs typeface="Ubuntu"/>
                <a:sym typeface="Ubuntu"/>
              </a:rPr>
              <a:t>PCP</a:t>
            </a:r>
            <a:endParaRPr sz="1100" b="0" i="0" u="none" strike="noStrike" cap="none">
              <a:solidFill>
                <a:srgbClr val="000000"/>
              </a:solidFill>
              <a:latin typeface="Ubuntu"/>
              <a:ea typeface="Ubuntu"/>
              <a:cs typeface="Ubuntu"/>
              <a:sym typeface="Ubuntu"/>
            </a:endParaRPr>
          </a:p>
        </p:txBody>
      </p:sp>
      <p:sp>
        <p:nvSpPr>
          <p:cNvPr id="5022" name="Google Shape;5022;p235"/>
          <p:cNvSpPr txBox="1"/>
          <p:nvPr/>
        </p:nvSpPr>
        <p:spPr>
          <a:xfrm>
            <a:off x="1743551" y="3610225"/>
            <a:ext cx="5489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NMDA receptors are “coincidence detectors”, allowing inflow of ions if three things happen at the same time: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neuronal depolarization</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glutamate binding</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cotransmitter (glycine) binding </a:t>
            </a:r>
            <a:endParaRPr>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5026"/>
        <p:cNvGrpSpPr/>
        <p:nvPr/>
      </p:nvGrpSpPr>
      <p:grpSpPr>
        <a:xfrm>
          <a:off x="0" y="0"/>
          <a:ext cx="0" cy="0"/>
          <a:chOff x="0" y="0"/>
          <a:chExt cx="0" cy="0"/>
        </a:xfrm>
      </p:grpSpPr>
      <p:cxnSp>
        <p:nvCxnSpPr>
          <p:cNvPr id="5027" name="Google Shape;5027;p236"/>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5028" name="Google Shape;5028;p236"/>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pic>
        <p:nvPicPr>
          <p:cNvPr id="5029" name="Google Shape;5029;p236" descr="A close up of a logo&#10;&#10;Description automatically generated"/>
          <p:cNvPicPr preferRelativeResize="0"/>
          <p:nvPr/>
        </p:nvPicPr>
        <p:blipFill rotWithShape="1">
          <a:blip r:embed="rId3">
            <a:alphaModFix/>
          </a:blip>
          <a:srcRect/>
          <a:stretch/>
        </p:blipFill>
        <p:spPr>
          <a:xfrm>
            <a:off x="428876" y="2328500"/>
            <a:ext cx="1446750" cy="2560777"/>
          </a:xfrm>
          <a:prstGeom prst="rect">
            <a:avLst/>
          </a:prstGeom>
          <a:noFill/>
          <a:ln>
            <a:noFill/>
          </a:ln>
        </p:spPr>
      </p:pic>
      <p:sp>
        <p:nvSpPr>
          <p:cNvPr id="5030" name="Google Shape;5030;p236"/>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Low-affinity NMDA receptor antagonist</a:t>
            </a:r>
            <a:endParaRPr sz="1900"/>
          </a:p>
        </p:txBody>
      </p:sp>
      <p:pic>
        <p:nvPicPr>
          <p:cNvPr id="5031" name="Google Shape;5031;p236"/>
          <p:cNvPicPr preferRelativeResize="0"/>
          <p:nvPr/>
        </p:nvPicPr>
        <p:blipFill>
          <a:blip r:embed="rId4">
            <a:alphaModFix/>
          </a:blip>
          <a:stretch>
            <a:fillRect/>
          </a:stretch>
        </p:blipFill>
        <p:spPr>
          <a:xfrm>
            <a:off x="4257280" y="1274063"/>
            <a:ext cx="3589875" cy="2540675"/>
          </a:xfrm>
          <a:prstGeom prst="rect">
            <a:avLst/>
          </a:prstGeom>
          <a:noFill/>
          <a:ln>
            <a:noFill/>
          </a:ln>
        </p:spPr>
      </p:pic>
      <p:sp>
        <p:nvSpPr>
          <p:cNvPr id="5032" name="Google Shape;5032;p236"/>
          <p:cNvSpPr txBox="1"/>
          <p:nvPr/>
        </p:nvSpPr>
        <p:spPr>
          <a:xfrm>
            <a:off x="6734275" y="3764225"/>
            <a:ext cx="21384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 b="1"/>
              <a:t>NMDA-receptor ion channel blocker</a:t>
            </a:r>
            <a:endParaRPr sz="1550" b="1"/>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5036"/>
        <p:cNvGrpSpPr/>
        <p:nvPr/>
      </p:nvGrpSpPr>
      <p:grpSpPr>
        <a:xfrm>
          <a:off x="0" y="0"/>
          <a:ext cx="0" cy="0"/>
          <a:chOff x="0" y="0"/>
          <a:chExt cx="0" cy="0"/>
        </a:xfrm>
      </p:grpSpPr>
      <p:cxnSp>
        <p:nvCxnSpPr>
          <p:cNvPr id="5037" name="Google Shape;5037;p237"/>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5038" name="Google Shape;5038;p237"/>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pic>
        <p:nvPicPr>
          <p:cNvPr id="5039" name="Google Shape;5039;p237" descr="A close up of a logo&#10;&#10;Description automatically generated"/>
          <p:cNvPicPr preferRelativeResize="0"/>
          <p:nvPr/>
        </p:nvPicPr>
        <p:blipFill rotWithShape="1">
          <a:blip r:embed="rId3">
            <a:alphaModFix/>
          </a:blip>
          <a:srcRect/>
          <a:stretch/>
        </p:blipFill>
        <p:spPr>
          <a:xfrm>
            <a:off x="428876" y="2328500"/>
            <a:ext cx="1446750" cy="2560777"/>
          </a:xfrm>
          <a:prstGeom prst="rect">
            <a:avLst/>
          </a:prstGeom>
          <a:noFill/>
          <a:ln>
            <a:noFill/>
          </a:ln>
        </p:spPr>
      </p:pic>
      <p:sp>
        <p:nvSpPr>
          <p:cNvPr id="5040" name="Google Shape;5040;p237"/>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Low-affinity NMDA receptor antagonist</a:t>
            </a:r>
            <a:endParaRPr sz="1900"/>
          </a:p>
        </p:txBody>
      </p:sp>
      <p:pic>
        <p:nvPicPr>
          <p:cNvPr id="5041" name="Google Shape;5041;p237"/>
          <p:cNvPicPr preferRelativeResize="0"/>
          <p:nvPr/>
        </p:nvPicPr>
        <p:blipFill>
          <a:blip r:embed="rId4">
            <a:alphaModFix/>
          </a:blip>
          <a:stretch>
            <a:fillRect/>
          </a:stretch>
        </p:blipFill>
        <p:spPr>
          <a:xfrm>
            <a:off x="4257280" y="1274063"/>
            <a:ext cx="3589875" cy="2540675"/>
          </a:xfrm>
          <a:prstGeom prst="rect">
            <a:avLst/>
          </a:prstGeom>
          <a:noFill/>
          <a:ln>
            <a:noFill/>
          </a:ln>
        </p:spPr>
      </p:pic>
      <p:sp>
        <p:nvSpPr>
          <p:cNvPr id="5042" name="Google Shape;5042;p237"/>
          <p:cNvSpPr txBox="1"/>
          <p:nvPr/>
        </p:nvSpPr>
        <p:spPr>
          <a:xfrm>
            <a:off x="6734275" y="3764225"/>
            <a:ext cx="21384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 b="1"/>
              <a:t>NMDA-receptor ion channel blocker</a:t>
            </a:r>
            <a:endParaRPr sz="1550" b="1"/>
          </a:p>
        </p:txBody>
      </p:sp>
      <p:pic>
        <p:nvPicPr>
          <p:cNvPr id="5043" name="Google Shape;5043;p237"/>
          <p:cNvPicPr preferRelativeResize="0"/>
          <p:nvPr/>
        </p:nvPicPr>
        <p:blipFill>
          <a:blip r:embed="rId5">
            <a:alphaModFix/>
          </a:blip>
          <a:stretch>
            <a:fillRect/>
          </a:stretch>
        </p:blipFill>
        <p:spPr>
          <a:xfrm rot="-4289672">
            <a:off x="6917806" y="2312138"/>
            <a:ext cx="1144387" cy="1761253"/>
          </a:xfrm>
          <a:prstGeom prst="rect">
            <a:avLst/>
          </a:prstGeom>
          <a:noFill/>
          <a:ln>
            <a:noFill/>
          </a:ln>
        </p:spPr>
      </p:pic>
      <p:sp>
        <p:nvSpPr>
          <p:cNvPr id="5044" name="Google Shape;5044;p237"/>
          <p:cNvSpPr txBox="1"/>
          <p:nvPr/>
        </p:nvSpPr>
        <p:spPr>
          <a:xfrm>
            <a:off x="6831500" y="291085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Mg++</a:t>
            </a:r>
            <a:endParaRPr sz="200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5048"/>
        <p:cNvGrpSpPr/>
        <p:nvPr/>
      </p:nvGrpSpPr>
      <p:grpSpPr>
        <a:xfrm>
          <a:off x="0" y="0"/>
          <a:ext cx="0" cy="0"/>
          <a:chOff x="0" y="0"/>
          <a:chExt cx="0" cy="0"/>
        </a:xfrm>
      </p:grpSpPr>
      <p:cxnSp>
        <p:nvCxnSpPr>
          <p:cNvPr id="5049" name="Google Shape;5049;p238"/>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5050" name="Google Shape;5050;p238"/>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pic>
        <p:nvPicPr>
          <p:cNvPr id="5051" name="Google Shape;5051;p238" descr="A close up of a logo&#10;&#10;Description automatically generated"/>
          <p:cNvPicPr preferRelativeResize="0"/>
          <p:nvPr/>
        </p:nvPicPr>
        <p:blipFill rotWithShape="1">
          <a:blip r:embed="rId3">
            <a:alphaModFix/>
          </a:blip>
          <a:srcRect/>
          <a:stretch/>
        </p:blipFill>
        <p:spPr>
          <a:xfrm>
            <a:off x="428876" y="2328500"/>
            <a:ext cx="1446750" cy="2560777"/>
          </a:xfrm>
          <a:prstGeom prst="rect">
            <a:avLst/>
          </a:prstGeom>
          <a:noFill/>
          <a:ln>
            <a:noFill/>
          </a:ln>
        </p:spPr>
      </p:pic>
      <p:sp>
        <p:nvSpPr>
          <p:cNvPr id="5052" name="Google Shape;5052;p238"/>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Low-affinity NMDA receptor antagonist</a:t>
            </a:r>
            <a:endParaRPr sz="1900"/>
          </a:p>
        </p:txBody>
      </p:sp>
      <p:pic>
        <p:nvPicPr>
          <p:cNvPr id="5053" name="Google Shape;5053;p238"/>
          <p:cNvPicPr preferRelativeResize="0"/>
          <p:nvPr/>
        </p:nvPicPr>
        <p:blipFill>
          <a:blip r:embed="rId4">
            <a:alphaModFix/>
          </a:blip>
          <a:stretch>
            <a:fillRect/>
          </a:stretch>
        </p:blipFill>
        <p:spPr>
          <a:xfrm>
            <a:off x="4257280" y="1274063"/>
            <a:ext cx="3589875" cy="2540675"/>
          </a:xfrm>
          <a:prstGeom prst="rect">
            <a:avLst/>
          </a:prstGeom>
          <a:noFill/>
          <a:ln>
            <a:noFill/>
          </a:ln>
        </p:spPr>
      </p:pic>
      <p:sp>
        <p:nvSpPr>
          <p:cNvPr id="5054" name="Google Shape;5054;p238"/>
          <p:cNvSpPr txBox="1"/>
          <p:nvPr/>
        </p:nvSpPr>
        <p:spPr>
          <a:xfrm>
            <a:off x="2657625" y="3905825"/>
            <a:ext cx="3000000" cy="1139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550" b="1">
                <a:solidFill>
                  <a:schemeClr val="dk1"/>
                </a:solidFill>
              </a:rPr>
              <a:t>5-HT3 ANTAGONIST ‒ </a:t>
            </a:r>
            <a:r>
              <a:rPr lang="en" sz="1550">
                <a:solidFill>
                  <a:schemeClr val="dk1"/>
                </a:solidFill>
              </a:rPr>
              <a:t>principal antiemetic effect of </a:t>
            </a:r>
            <a:r>
              <a:rPr lang="en" sz="1550" u="sng">
                <a:solidFill>
                  <a:schemeClr val="dk1"/>
                </a:solidFill>
              </a:rPr>
              <a:t>ondansetron</a:t>
            </a:r>
            <a:r>
              <a:rPr lang="en" sz="1550">
                <a:solidFill>
                  <a:schemeClr val="dk1"/>
                </a:solidFill>
              </a:rPr>
              <a:t> and </a:t>
            </a:r>
            <a:r>
              <a:rPr lang="en" sz="1550" u="sng">
                <a:solidFill>
                  <a:schemeClr val="dk1"/>
                </a:solidFill>
              </a:rPr>
              <a:t>ginger</a:t>
            </a:r>
            <a:r>
              <a:rPr lang="en" sz="1550">
                <a:solidFill>
                  <a:schemeClr val="dk1"/>
                </a:solidFill>
              </a:rPr>
              <a:t>. Also blocked by </a:t>
            </a:r>
            <a:r>
              <a:rPr lang="en" sz="1550" u="sng">
                <a:solidFill>
                  <a:schemeClr val="dk1"/>
                </a:solidFill>
              </a:rPr>
              <a:t>mirtazapine</a:t>
            </a:r>
            <a:r>
              <a:rPr lang="en" sz="1550">
                <a:solidFill>
                  <a:schemeClr val="dk1"/>
                </a:solidFill>
              </a:rPr>
              <a:t>. </a:t>
            </a:r>
            <a:endParaRPr sz="2400"/>
          </a:p>
        </p:txBody>
      </p:sp>
      <p:sp>
        <p:nvSpPr>
          <p:cNvPr id="5055" name="Google Shape;5055;p238"/>
          <p:cNvSpPr txBox="1"/>
          <p:nvPr/>
        </p:nvSpPr>
        <p:spPr>
          <a:xfrm>
            <a:off x="6734275" y="3764225"/>
            <a:ext cx="21384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 b="1"/>
              <a:t>NMDA-receptor ion channel blocker</a:t>
            </a:r>
            <a:endParaRPr sz="1550" b="1"/>
          </a:p>
        </p:txBody>
      </p:sp>
      <p:pic>
        <p:nvPicPr>
          <p:cNvPr id="5056" name="Google Shape;5056;p238"/>
          <p:cNvPicPr preferRelativeResize="0"/>
          <p:nvPr/>
        </p:nvPicPr>
        <p:blipFill>
          <a:blip r:embed="rId5">
            <a:alphaModFix/>
          </a:blip>
          <a:stretch>
            <a:fillRect/>
          </a:stretch>
        </p:blipFill>
        <p:spPr>
          <a:xfrm rot="-4289672">
            <a:off x="6917806" y="2312138"/>
            <a:ext cx="1144387" cy="1761253"/>
          </a:xfrm>
          <a:prstGeom prst="rect">
            <a:avLst/>
          </a:prstGeom>
          <a:noFill/>
          <a:ln>
            <a:noFill/>
          </a:ln>
        </p:spPr>
      </p:pic>
      <p:sp>
        <p:nvSpPr>
          <p:cNvPr id="5057" name="Google Shape;5057;p238"/>
          <p:cNvSpPr txBox="1"/>
          <p:nvPr/>
        </p:nvSpPr>
        <p:spPr>
          <a:xfrm>
            <a:off x="6831500" y="291085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Mg++</a:t>
            </a:r>
            <a:endParaRPr sz="200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5061"/>
        <p:cNvGrpSpPr/>
        <p:nvPr/>
      </p:nvGrpSpPr>
      <p:grpSpPr>
        <a:xfrm>
          <a:off x="0" y="0"/>
          <a:ext cx="0" cy="0"/>
          <a:chOff x="0" y="0"/>
          <a:chExt cx="0" cy="0"/>
        </a:xfrm>
      </p:grpSpPr>
      <p:cxnSp>
        <p:nvCxnSpPr>
          <p:cNvPr id="5062" name="Google Shape;5062;p239"/>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5063" name="Google Shape;5063;p239"/>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pic>
        <p:nvPicPr>
          <p:cNvPr id="5064" name="Google Shape;5064;p239" descr="A close up of a logo&#10;&#10;Description automatically generated"/>
          <p:cNvPicPr preferRelativeResize="0"/>
          <p:nvPr/>
        </p:nvPicPr>
        <p:blipFill rotWithShape="1">
          <a:blip r:embed="rId3">
            <a:alphaModFix/>
          </a:blip>
          <a:srcRect/>
          <a:stretch/>
        </p:blipFill>
        <p:spPr>
          <a:xfrm>
            <a:off x="428876" y="2328500"/>
            <a:ext cx="1446750" cy="2560777"/>
          </a:xfrm>
          <a:prstGeom prst="rect">
            <a:avLst/>
          </a:prstGeom>
          <a:noFill/>
          <a:ln>
            <a:noFill/>
          </a:ln>
        </p:spPr>
      </p:pic>
      <p:sp>
        <p:nvSpPr>
          <p:cNvPr id="5065" name="Google Shape;5065;p239"/>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Low-affinity NMDA receptor antagonist</a:t>
            </a:r>
            <a:endParaRPr sz="1900"/>
          </a:p>
        </p:txBody>
      </p:sp>
      <p:pic>
        <p:nvPicPr>
          <p:cNvPr id="5066" name="Google Shape;5066;p239"/>
          <p:cNvPicPr preferRelativeResize="0"/>
          <p:nvPr/>
        </p:nvPicPr>
        <p:blipFill>
          <a:blip r:embed="rId4">
            <a:alphaModFix/>
          </a:blip>
          <a:stretch>
            <a:fillRect/>
          </a:stretch>
        </p:blipFill>
        <p:spPr>
          <a:xfrm>
            <a:off x="4257280" y="1274063"/>
            <a:ext cx="3589875" cy="2540675"/>
          </a:xfrm>
          <a:prstGeom prst="rect">
            <a:avLst/>
          </a:prstGeom>
          <a:noFill/>
          <a:ln>
            <a:noFill/>
          </a:ln>
        </p:spPr>
      </p:pic>
      <p:sp>
        <p:nvSpPr>
          <p:cNvPr id="5067" name="Google Shape;5067;p239"/>
          <p:cNvSpPr txBox="1"/>
          <p:nvPr/>
        </p:nvSpPr>
        <p:spPr>
          <a:xfrm>
            <a:off x="6734275" y="3764225"/>
            <a:ext cx="21384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 b="1"/>
              <a:t>NMDA-receptor ion channel blocker</a:t>
            </a:r>
            <a:endParaRPr sz="1550" b="1"/>
          </a:p>
        </p:txBody>
      </p:sp>
      <p:pic>
        <p:nvPicPr>
          <p:cNvPr id="5068" name="Google Shape;5068;p239"/>
          <p:cNvPicPr preferRelativeResize="0"/>
          <p:nvPr/>
        </p:nvPicPr>
        <p:blipFill>
          <a:blip r:embed="rId5">
            <a:alphaModFix/>
          </a:blip>
          <a:stretch>
            <a:fillRect/>
          </a:stretch>
        </p:blipFill>
        <p:spPr>
          <a:xfrm rot="-4289672">
            <a:off x="6917806" y="2312138"/>
            <a:ext cx="1144387" cy="1761253"/>
          </a:xfrm>
          <a:prstGeom prst="rect">
            <a:avLst/>
          </a:prstGeom>
          <a:noFill/>
          <a:ln>
            <a:noFill/>
          </a:ln>
        </p:spPr>
      </p:pic>
      <p:sp>
        <p:nvSpPr>
          <p:cNvPr id="5069" name="Google Shape;5069;p239"/>
          <p:cNvSpPr txBox="1"/>
          <p:nvPr/>
        </p:nvSpPr>
        <p:spPr>
          <a:xfrm>
            <a:off x="6831500" y="291085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Mg++</a:t>
            </a:r>
            <a:endParaRPr sz="2000"/>
          </a:p>
        </p:txBody>
      </p:sp>
      <p:sp>
        <p:nvSpPr>
          <p:cNvPr id="5070" name="Google Shape;5070;p239"/>
          <p:cNvSpPr txBox="1"/>
          <p:nvPr/>
        </p:nvSpPr>
        <p:spPr>
          <a:xfrm>
            <a:off x="2784900" y="757000"/>
            <a:ext cx="1787100" cy="1377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550" b="1">
                <a:solidFill>
                  <a:schemeClr val="dk1"/>
                </a:solidFill>
              </a:rPr>
              <a:t>Sigma receptor binding  ‒</a:t>
            </a:r>
            <a:endParaRPr sz="1550" b="1">
              <a:solidFill>
                <a:schemeClr val="dk1"/>
              </a:solidFill>
            </a:endParaRPr>
          </a:p>
          <a:p>
            <a:pPr marL="0" lvl="0" indent="0" algn="l" rtl="0">
              <a:lnSpc>
                <a:spcPct val="100000"/>
              </a:lnSpc>
              <a:spcBef>
                <a:spcPts val="0"/>
              </a:spcBef>
              <a:spcAft>
                <a:spcPts val="0"/>
              </a:spcAft>
              <a:buNone/>
            </a:pPr>
            <a:r>
              <a:rPr lang="en" sz="1550" u="sng">
                <a:solidFill>
                  <a:schemeClr val="dk1"/>
                </a:solidFill>
              </a:rPr>
              <a:t>Fluvoxamine</a:t>
            </a:r>
            <a:r>
              <a:rPr lang="en" sz="1550">
                <a:solidFill>
                  <a:schemeClr val="dk1"/>
                </a:solidFill>
              </a:rPr>
              <a:t> (Luvox) also binds σ receptors.</a:t>
            </a:r>
            <a:endParaRPr sz="1550">
              <a:solidFill>
                <a:schemeClr val="dk1"/>
              </a:solidFill>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5074"/>
        <p:cNvGrpSpPr/>
        <p:nvPr/>
      </p:nvGrpSpPr>
      <p:grpSpPr>
        <a:xfrm>
          <a:off x="0" y="0"/>
          <a:ext cx="0" cy="0"/>
          <a:chOff x="0" y="0"/>
          <a:chExt cx="0" cy="0"/>
        </a:xfrm>
      </p:grpSpPr>
      <p:cxnSp>
        <p:nvCxnSpPr>
          <p:cNvPr id="5075" name="Google Shape;5075;p240"/>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5076" name="Google Shape;5076;p240"/>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pic>
        <p:nvPicPr>
          <p:cNvPr id="5077" name="Google Shape;5077;p240" descr="A close up of a logo&#10;&#10;Description automatically generated"/>
          <p:cNvPicPr preferRelativeResize="0"/>
          <p:nvPr/>
        </p:nvPicPr>
        <p:blipFill rotWithShape="1">
          <a:blip r:embed="rId3">
            <a:alphaModFix/>
          </a:blip>
          <a:srcRect/>
          <a:stretch/>
        </p:blipFill>
        <p:spPr>
          <a:xfrm>
            <a:off x="428876" y="2328500"/>
            <a:ext cx="1446750" cy="2560777"/>
          </a:xfrm>
          <a:prstGeom prst="rect">
            <a:avLst/>
          </a:prstGeom>
          <a:noFill/>
          <a:ln>
            <a:noFill/>
          </a:ln>
        </p:spPr>
      </p:pic>
      <p:sp>
        <p:nvSpPr>
          <p:cNvPr id="5078" name="Google Shape;5078;p240"/>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Low-affinity NMDA receptor antagonist</a:t>
            </a:r>
            <a:endParaRPr sz="1900"/>
          </a:p>
        </p:txBody>
      </p:sp>
      <p:pic>
        <p:nvPicPr>
          <p:cNvPr id="5079" name="Google Shape;5079;p240"/>
          <p:cNvPicPr preferRelativeResize="0"/>
          <p:nvPr/>
        </p:nvPicPr>
        <p:blipFill>
          <a:blip r:embed="rId4">
            <a:alphaModFix/>
          </a:blip>
          <a:stretch>
            <a:fillRect/>
          </a:stretch>
        </p:blipFill>
        <p:spPr>
          <a:xfrm>
            <a:off x="4257280" y="1274063"/>
            <a:ext cx="3589875" cy="2540675"/>
          </a:xfrm>
          <a:prstGeom prst="rect">
            <a:avLst/>
          </a:prstGeom>
          <a:noFill/>
          <a:ln>
            <a:noFill/>
          </a:ln>
        </p:spPr>
      </p:pic>
      <p:sp>
        <p:nvSpPr>
          <p:cNvPr id="5080" name="Google Shape;5080;p240"/>
          <p:cNvSpPr txBox="1"/>
          <p:nvPr/>
        </p:nvSpPr>
        <p:spPr>
          <a:xfrm>
            <a:off x="2657625" y="3905825"/>
            <a:ext cx="3000000" cy="1139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550" b="1">
                <a:solidFill>
                  <a:schemeClr val="dk1"/>
                </a:solidFill>
              </a:rPr>
              <a:t>5-HT3 ANTAGONIST ‒ </a:t>
            </a:r>
            <a:r>
              <a:rPr lang="en" sz="1550">
                <a:solidFill>
                  <a:schemeClr val="dk1"/>
                </a:solidFill>
              </a:rPr>
              <a:t>principal antiemetic effect of </a:t>
            </a:r>
            <a:r>
              <a:rPr lang="en" sz="1550" u="sng">
                <a:solidFill>
                  <a:schemeClr val="dk1"/>
                </a:solidFill>
              </a:rPr>
              <a:t>ondansetron</a:t>
            </a:r>
            <a:r>
              <a:rPr lang="en" sz="1550">
                <a:solidFill>
                  <a:schemeClr val="dk1"/>
                </a:solidFill>
              </a:rPr>
              <a:t> and </a:t>
            </a:r>
            <a:r>
              <a:rPr lang="en" sz="1550" u="sng">
                <a:solidFill>
                  <a:schemeClr val="dk1"/>
                </a:solidFill>
              </a:rPr>
              <a:t>ginger</a:t>
            </a:r>
            <a:r>
              <a:rPr lang="en" sz="1550">
                <a:solidFill>
                  <a:schemeClr val="dk1"/>
                </a:solidFill>
              </a:rPr>
              <a:t>. Also blocked by </a:t>
            </a:r>
            <a:r>
              <a:rPr lang="en" sz="1550" u="sng">
                <a:solidFill>
                  <a:schemeClr val="dk1"/>
                </a:solidFill>
              </a:rPr>
              <a:t>mirtazapine</a:t>
            </a:r>
            <a:r>
              <a:rPr lang="en" sz="1550">
                <a:solidFill>
                  <a:schemeClr val="dk1"/>
                </a:solidFill>
              </a:rPr>
              <a:t>. </a:t>
            </a:r>
            <a:endParaRPr sz="2400"/>
          </a:p>
        </p:txBody>
      </p:sp>
      <p:sp>
        <p:nvSpPr>
          <p:cNvPr id="5081" name="Google Shape;5081;p240"/>
          <p:cNvSpPr txBox="1"/>
          <p:nvPr/>
        </p:nvSpPr>
        <p:spPr>
          <a:xfrm>
            <a:off x="6734275" y="3764225"/>
            <a:ext cx="21384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 b="1"/>
              <a:t>NMDA-receptor ion channel blocker</a:t>
            </a:r>
            <a:endParaRPr sz="1550" b="1"/>
          </a:p>
        </p:txBody>
      </p:sp>
      <p:pic>
        <p:nvPicPr>
          <p:cNvPr id="5082" name="Google Shape;5082;p240"/>
          <p:cNvPicPr preferRelativeResize="0"/>
          <p:nvPr/>
        </p:nvPicPr>
        <p:blipFill>
          <a:blip r:embed="rId5">
            <a:alphaModFix/>
          </a:blip>
          <a:stretch>
            <a:fillRect/>
          </a:stretch>
        </p:blipFill>
        <p:spPr>
          <a:xfrm rot="-4289672">
            <a:off x="6917806" y="2312138"/>
            <a:ext cx="1144387" cy="1761253"/>
          </a:xfrm>
          <a:prstGeom prst="rect">
            <a:avLst/>
          </a:prstGeom>
          <a:noFill/>
          <a:ln>
            <a:noFill/>
          </a:ln>
        </p:spPr>
      </p:pic>
      <p:sp>
        <p:nvSpPr>
          <p:cNvPr id="5083" name="Google Shape;5083;p240"/>
          <p:cNvSpPr txBox="1"/>
          <p:nvPr/>
        </p:nvSpPr>
        <p:spPr>
          <a:xfrm>
            <a:off x="6831500" y="291085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Mg++</a:t>
            </a:r>
            <a:endParaRPr sz="2000"/>
          </a:p>
        </p:txBody>
      </p:sp>
      <p:sp>
        <p:nvSpPr>
          <p:cNvPr id="5084" name="Google Shape;5084;p240"/>
          <p:cNvSpPr txBox="1"/>
          <p:nvPr/>
        </p:nvSpPr>
        <p:spPr>
          <a:xfrm>
            <a:off x="2784900" y="757000"/>
            <a:ext cx="1787100" cy="1377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550" b="1">
                <a:solidFill>
                  <a:schemeClr val="dk1"/>
                </a:solidFill>
              </a:rPr>
              <a:t>Sigma receptor binding  ‒</a:t>
            </a:r>
            <a:endParaRPr sz="1550" b="1">
              <a:solidFill>
                <a:schemeClr val="dk1"/>
              </a:solidFill>
            </a:endParaRPr>
          </a:p>
          <a:p>
            <a:pPr marL="0" lvl="0" indent="0" algn="l" rtl="0">
              <a:lnSpc>
                <a:spcPct val="100000"/>
              </a:lnSpc>
              <a:spcBef>
                <a:spcPts val="0"/>
              </a:spcBef>
              <a:spcAft>
                <a:spcPts val="0"/>
              </a:spcAft>
              <a:buNone/>
            </a:pPr>
            <a:r>
              <a:rPr lang="en" sz="1550" u="sng">
                <a:solidFill>
                  <a:schemeClr val="dk1"/>
                </a:solidFill>
              </a:rPr>
              <a:t>Fluvoxamine</a:t>
            </a:r>
            <a:r>
              <a:rPr lang="en" sz="1550">
                <a:solidFill>
                  <a:schemeClr val="dk1"/>
                </a:solidFill>
              </a:rPr>
              <a:t> (Luvox) also binds σ receptors.</a:t>
            </a:r>
            <a:endParaRPr sz="1550">
              <a:solidFill>
                <a:schemeClr val="dk1"/>
              </a:solidFill>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5088"/>
        <p:cNvGrpSpPr/>
        <p:nvPr/>
      </p:nvGrpSpPr>
      <p:grpSpPr>
        <a:xfrm>
          <a:off x="0" y="0"/>
          <a:ext cx="0" cy="0"/>
          <a:chOff x="0" y="0"/>
          <a:chExt cx="0" cy="0"/>
        </a:xfrm>
      </p:grpSpPr>
      <p:pic>
        <p:nvPicPr>
          <p:cNvPr id="5089" name="Google Shape;5089;p241"/>
          <p:cNvPicPr preferRelativeResize="0"/>
          <p:nvPr/>
        </p:nvPicPr>
        <p:blipFill>
          <a:blip r:embed="rId3">
            <a:alphaModFix/>
          </a:blip>
          <a:stretch>
            <a:fillRect/>
          </a:stretch>
        </p:blipFill>
        <p:spPr>
          <a:xfrm>
            <a:off x="1666850" y="2503025"/>
            <a:ext cx="5341799" cy="2354275"/>
          </a:xfrm>
          <a:prstGeom prst="rect">
            <a:avLst/>
          </a:prstGeom>
          <a:noFill/>
          <a:ln>
            <a:noFill/>
          </a:ln>
        </p:spPr>
      </p:pic>
      <p:sp>
        <p:nvSpPr>
          <p:cNvPr id="5090" name="Google Shape;5090;p241"/>
          <p:cNvSpPr txBox="1"/>
          <p:nvPr/>
        </p:nvSpPr>
        <p:spPr>
          <a:xfrm>
            <a:off x="982072" y="386175"/>
            <a:ext cx="72678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NMDA receptors</a:t>
            </a:r>
            <a:r>
              <a:rPr lang="en">
                <a:solidFill>
                  <a:schemeClr val="dk1"/>
                </a:solidFill>
              </a:rPr>
              <a:t> are a subtype of   glutamate                    receptors.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5091" name="Google Shape;5091;p241"/>
          <p:cNvSpPr/>
          <p:nvPr/>
        </p:nvSpPr>
        <p:spPr>
          <a:xfrm>
            <a:off x="2020400" y="2307525"/>
            <a:ext cx="1212300" cy="18183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092" name="Google Shape;5092;p241"/>
          <p:cNvPicPr preferRelativeResize="0"/>
          <p:nvPr/>
        </p:nvPicPr>
        <p:blipFill>
          <a:blip r:embed="rId4">
            <a:alphaModFix/>
          </a:blip>
          <a:stretch>
            <a:fillRect/>
          </a:stretch>
        </p:blipFill>
        <p:spPr>
          <a:xfrm rot="8290851">
            <a:off x="4886135" y="370361"/>
            <a:ext cx="594128" cy="537927"/>
          </a:xfrm>
          <a:prstGeom prst="rect">
            <a:avLst/>
          </a:prstGeom>
          <a:noFill/>
          <a:ln>
            <a:noFill/>
          </a:ln>
        </p:spPr>
      </p:pic>
      <p:sp>
        <p:nvSpPr>
          <p:cNvPr id="5093" name="Google Shape;5093;p241"/>
          <p:cNvSpPr/>
          <p:nvPr/>
        </p:nvSpPr>
        <p:spPr>
          <a:xfrm>
            <a:off x="3880825" y="278750"/>
            <a:ext cx="1751100" cy="6399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94" name="Google Shape;5094;p241"/>
          <p:cNvSpPr/>
          <p:nvPr/>
        </p:nvSpPr>
        <p:spPr>
          <a:xfrm>
            <a:off x="3928290" y="453800"/>
            <a:ext cx="8013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t>
            </a:r>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5098"/>
        <p:cNvGrpSpPr/>
        <p:nvPr/>
      </p:nvGrpSpPr>
      <p:grpSpPr>
        <a:xfrm>
          <a:off x="0" y="0"/>
          <a:ext cx="0" cy="0"/>
          <a:chOff x="0" y="0"/>
          <a:chExt cx="0" cy="0"/>
        </a:xfrm>
      </p:grpSpPr>
      <p:pic>
        <p:nvPicPr>
          <p:cNvPr id="5099" name="Google Shape;5099;p242"/>
          <p:cNvPicPr preferRelativeResize="0"/>
          <p:nvPr/>
        </p:nvPicPr>
        <p:blipFill>
          <a:blip r:embed="rId3">
            <a:alphaModFix/>
          </a:blip>
          <a:stretch>
            <a:fillRect/>
          </a:stretch>
        </p:blipFill>
        <p:spPr>
          <a:xfrm>
            <a:off x="1666850" y="2503025"/>
            <a:ext cx="5341799" cy="2354275"/>
          </a:xfrm>
          <a:prstGeom prst="rect">
            <a:avLst/>
          </a:prstGeom>
          <a:noFill/>
          <a:ln>
            <a:noFill/>
          </a:ln>
        </p:spPr>
      </p:pic>
      <p:sp>
        <p:nvSpPr>
          <p:cNvPr id="5100" name="Google Shape;5100;p242"/>
          <p:cNvSpPr txBox="1"/>
          <p:nvPr/>
        </p:nvSpPr>
        <p:spPr>
          <a:xfrm>
            <a:off x="982072" y="386175"/>
            <a:ext cx="72678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NMDA receptors</a:t>
            </a:r>
            <a:r>
              <a:rPr lang="en">
                <a:solidFill>
                  <a:schemeClr val="dk1"/>
                </a:solidFill>
              </a:rPr>
              <a:t> are a subtype of   glutamate                    receptors.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5101" name="Google Shape;5101;p242"/>
          <p:cNvSpPr/>
          <p:nvPr/>
        </p:nvSpPr>
        <p:spPr>
          <a:xfrm>
            <a:off x="2020400" y="2307525"/>
            <a:ext cx="1212300" cy="18183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102" name="Google Shape;5102;p242"/>
          <p:cNvPicPr preferRelativeResize="0"/>
          <p:nvPr/>
        </p:nvPicPr>
        <p:blipFill>
          <a:blip r:embed="rId4">
            <a:alphaModFix/>
          </a:blip>
          <a:stretch>
            <a:fillRect/>
          </a:stretch>
        </p:blipFill>
        <p:spPr>
          <a:xfrm rot="8290851">
            <a:off x="4886135" y="370361"/>
            <a:ext cx="594128" cy="537927"/>
          </a:xfrm>
          <a:prstGeom prst="rect">
            <a:avLst/>
          </a:prstGeom>
          <a:noFill/>
          <a:ln>
            <a:noFill/>
          </a:ln>
        </p:spPr>
      </p:pic>
      <p:sp>
        <p:nvSpPr>
          <p:cNvPr id="5103" name="Google Shape;5103;p242"/>
          <p:cNvSpPr/>
          <p:nvPr/>
        </p:nvSpPr>
        <p:spPr>
          <a:xfrm>
            <a:off x="3880825" y="278750"/>
            <a:ext cx="1751100" cy="6399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5107"/>
        <p:cNvGrpSpPr/>
        <p:nvPr/>
      </p:nvGrpSpPr>
      <p:grpSpPr>
        <a:xfrm>
          <a:off x="0" y="0"/>
          <a:ext cx="0" cy="0"/>
          <a:chOff x="0" y="0"/>
          <a:chExt cx="0" cy="0"/>
        </a:xfrm>
      </p:grpSpPr>
      <p:pic>
        <p:nvPicPr>
          <p:cNvPr id="5108" name="Google Shape;5108;p243"/>
          <p:cNvPicPr preferRelativeResize="0"/>
          <p:nvPr/>
        </p:nvPicPr>
        <p:blipFill>
          <a:blip r:embed="rId3">
            <a:alphaModFix/>
          </a:blip>
          <a:stretch>
            <a:fillRect/>
          </a:stretch>
        </p:blipFill>
        <p:spPr>
          <a:xfrm>
            <a:off x="1666850" y="2503025"/>
            <a:ext cx="5341799" cy="2354275"/>
          </a:xfrm>
          <a:prstGeom prst="rect">
            <a:avLst/>
          </a:prstGeom>
          <a:noFill/>
          <a:ln>
            <a:noFill/>
          </a:ln>
        </p:spPr>
      </p:pic>
      <p:sp>
        <p:nvSpPr>
          <p:cNvPr id="5109" name="Google Shape;5109;p243"/>
          <p:cNvSpPr txBox="1"/>
          <p:nvPr/>
        </p:nvSpPr>
        <p:spPr>
          <a:xfrm>
            <a:off x="982072" y="386175"/>
            <a:ext cx="72678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NMDA receptors</a:t>
            </a:r>
            <a:r>
              <a:rPr lang="en">
                <a:solidFill>
                  <a:schemeClr val="dk1"/>
                </a:solidFill>
              </a:rPr>
              <a:t> are a subtype of   glutamate                    receptors.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5110" name="Google Shape;5110;p243"/>
          <p:cNvSpPr/>
          <p:nvPr/>
        </p:nvSpPr>
        <p:spPr>
          <a:xfrm>
            <a:off x="98925" y="2307525"/>
            <a:ext cx="3133800" cy="18183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111" name="Google Shape;5111;p243"/>
          <p:cNvPicPr preferRelativeResize="0"/>
          <p:nvPr/>
        </p:nvPicPr>
        <p:blipFill>
          <a:blip r:embed="rId4">
            <a:alphaModFix/>
          </a:blip>
          <a:stretch>
            <a:fillRect/>
          </a:stretch>
        </p:blipFill>
        <p:spPr>
          <a:xfrm rot="8290851">
            <a:off x="4886135" y="370361"/>
            <a:ext cx="594128" cy="537927"/>
          </a:xfrm>
          <a:prstGeom prst="rect">
            <a:avLst/>
          </a:prstGeom>
          <a:noFill/>
          <a:ln>
            <a:noFill/>
          </a:ln>
        </p:spPr>
      </p:pic>
      <p:sp>
        <p:nvSpPr>
          <p:cNvPr id="5112" name="Google Shape;5112;p243"/>
          <p:cNvSpPr/>
          <p:nvPr/>
        </p:nvSpPr>
        <p:spPr>
          <a:xfrm>
            <a:off x="3880825" y="278750"/>
            <a:ext cx="1751100" cy="6399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5113" name="Google Shape;5113;p243"/>
          <p:cNvGrpSpPr/>
          <p:nvPr/>
        </p:nvGrpSpPr>
        <p:grpSpPr>
          <a:xfrm>
            <a:off x="345603" y="2622704"/>
            <a:ext cx="1172236" cy="988352"/>
            <a:chOff x="4147382" y="4447527"/>
            <a:chExt cx="862382" cy="725236"/>
          </a:xfrm>
        </p:grpSpPr>
        <p:pic>
          <p:nvPicPr>
            <p:cNvPr id="5114" name="Google Shape;5114;p243" descr="clipped result image"/>
            <p:cNvPicPr preferRelativeResize="0"/>
            <p:nvPr/>
          </p:nvPicPr>
          <p:blipFill rotWithShape="1">
            <a:blip r:embed="rId5">
              <a:alphaModFix/>
            </a:blip>
            <a:srcRect l="50000"/>
            <a:stretch/>
          </p:blipFill>
          <p:spPr>
            <a:xfrm>
              <a:off x="4606555" y="4447527"/>
              <a:ext cx="403209" cy="717398"/>
            </a:xfrm>
            <a:prstGeom prst="rect">
              <a:avLst/>
            </a:prstGeom>
            <a:noFill/>
            <a:ln>
              <a:noFill/>
            </a:ln>
          </p:spPr>
        </p:pic>
        <p:pic>
          <p:nvPicPr>
            <p:cNvPr id="5115" name="Google Shape;5115;p243" descr="clipped result image"/>
            <p:cNvPicPr preferRelativeResize="0"/>
            <p:nvPr/>
          </p:nvPicPr>
          <p:blipFill rotWithShape="1">
            <a:blip r:embed="rId5">
              <a:alphaModFix/>
            </a:blip>
            <a:srcRect r="50074"/>
            <a:stretch/>
          </p:blipFill>
          <p:spPr>
            <a:xfrm>
              <a:off x="4147382" y="4471382"/>
              <a:ext cx="393614" cy="701381"/>
            </a:xfrm>
            <a:prstGeom prst="rect">
              <a:avLst/>
            </a:prstGeom>
            <a:noFill/>
            <a:ln>
              <a:noFill/>
            </a:ln>
          </p:spPr>
        </p:pic>
      </p:gr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5119"/>
        <p:cNvGrpSpPr/>
        <p:nvPr/>
      </p:nvGrpSpPr>
      <p:grpSpPr>
        <a:xfrm>
          <a:off x="0" y="0"/>
          <a:ext cx="0" cy="0"/>
          <a:chOff x="0" y="0"/>
          <a:chExt cx="0" cy="0"/>
        </a:xfrm>
      </p:grpSpPr>
      <p:sp>
        <p:nvSpPr>
          <p:cNvPr id="5120" name="Google Shape;5120;p244"/>
          <p:cNvSpPr/>
          <p:nvPr/>
        </p:nvSpPr>
        <p:spPr>
          <a:xfrm>
            <a:off x="3880825" y="278750"/>
            <a:ext cx="1751100" cy="6399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121" name="Google Shape;5121;p244"/>
          <p:cNvPicPr preferRelativeResize="0"/>
          <p:nvPr/>
        </p:nvPicPr>
        <p:blipFill>
          <a:blip r:embed="rId3">
            <a:alphaModFix/>
          </a:blip>
          <a:stretch>
            <a:fillRect/>
          </a:stretch>
        </p:blipFill>
        <p:spPr>
          <a:xfrm>
            <a:off x="1666850" y="2503025"/>
            <a:ext cx="5341799" cy="2354275"/>
          </a:xfrm>
          <a:prstGeom prst="rect">
            <a:avLst/>
          </a:prstGeom>
          <a:noFill/>
          <a:ln>
            <a:noFill/>
          </a:ln>
        </p:spPr>
      </p:pic>
      <p:sp>
        <p:nvSpPr>
          <p:cNvPr id="5122" name="Google Shape;5122;p244"/>
          <p:cNvSpPr txBox="1"/>
          <p:nvPr/>
        </p:nvSpPr>
        <p:spPr>
          <a:xfrm>
            <a:off x="982072" y="386175"/>
            <a:ext cx="72678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NMDA receptors</a:t>
            </a:r>
            <a:r>
              <a:rPr lang="en">
                <a:solidFill>
                  <a:schemeClr val="dk1"/>
                </a:solidFill>
              </a:rPr>
              <a:t> are a subtype of   glutamate                    receptors.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spcBef>
                <a:spcPts val="0"/>
              </a:spcBef>
              <a:spcAft>
                <a:spcPts val="0"/>
              </a:spcAft>
              <a:buClr>
                <a:schemeClr val="dk1"/>
              </a:buClr>
              <a:buSzPts val="1100"/>
              <a:buFont typeface="Arial"/>
              <a:buNone/>
            </a:pPr>
            <a:r>
              <a:rPr lang="en">
                <a:solidFill>
                  <a:schemeClr val="dk1"/>
                </a:solidFill>
              </a:rPr>
              <a:t>Subtle differences in the mechanisms of action of NMDA receptor antagonists can strongly impact on their clinical effects, e.g., memantine vs ketamine vs PCP.</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5123" name="Google Shape;5123;p244"/>
          <p:cNvSpPr/>
          <p:nvPr/>
        </p:nvSpPr>
        <p:spPr>
          <a:xfrm>
            <a:off x="98925" y="2307525"/>
            <a:ext cx="3133800" cy="18183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124" name="Google Shape;5124;p244"/>
          <p:cNvPicPr preferRelativeResize="0"/>
          <p:nvPr/>
        </p:nvPicPr>
        <p:blipFill>
          <a:blip r:embed="rId4">
            <a:alphaModFix/>
          </a:blip>
          <a:stretch>
            <a:fillRect/>
          </a:stretch>
        </p:blipFill>
        <p:spPr>
          <a:xfrm rot="8290851">
            <a:off x="4886135" y="370361"/>
            <a:ext cx="594128" cy="537927"/>
          </a:xfrm>
          <a:prstGeom prst="rect">
            <a:avLst/>
          </a:prstGeom>
          <a:noFill/>
          <a:ln>
            <a:noFill/>
          </a:ln>
        </p:spPr>
      </p:pic>
      <p:grpSp>
        <p:nvGrpSpPr>
          <p:cNvPr id="5125" name="Google Shape;5125;p244"/>
          <p:cNvGrpSpPr/>
          <p:nvPr/>
        </p:nvGrpSpPr>
        <p:grpSpPr>
          <a:xfrm>
            <a:off x="345603" y="2622704"/>
            <a:ext cx="1172236" cy="988352"/>
            <a:chOff x="4147382" y="4447527"/>
            <a:chExt cx="862382" cy="725236"/>
          </a:xfrm>
        </p:grpSpPr>
        <p:pic>
          <p:nvPicPr>
            <p:cNvPr id="5126" name="Google Shape;5126;p244" descr="clipped result image"/>
            <p:cNvPicPr preferRelativeResize="0"/>
            <p:nvPr/>
          </p:nvPicPr>
          <p:blipFill rotWithShape="1">
            <a:blip r:embed="rId5">
              <a:alphaModFix/>
            </a:blip>
            <a:srcRect l="50000"/>
            <a:stretch/>
          </p:blipFill>
          <p:spPr>
            <a:xfrm>
              <a:off x="4606555" y="4447527"/>
              <a:ext cx="403209" cy="717398"/>
            </a:xfrm>
            <a:prstGeom prst="rect">
              <a:avLst/>
            </a:prstGeom>
            <a:noFill/>
            <a:ln>
              <a:noFill/>
            </a:ln>
          </p:spPr>
        </p:pic>
        <p:pic>
          <p:nvPicPr>
            <p:cNvPr id="5127" name="Google Shape;5127;p244" descr="clipped result image"/>
            <p:cNvPicPr preferRelativeResize="0"/>
            <p:nvPr/>
          </p:nvPicPr>
          <p:blipFill rotWithShape="1">
            <a:blip r:embed="rId5">
              <a:alphaModFix/>
            </a:blip>
            <a:srcRect r="50074"/>
            <a:stretch/>
          </p:blipFill>
          <p:spPr>
            <a:xfrm>
              <a:off x="4147382" y="4471382"/>
              <a:ext cx="393614" cy="701381"/>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6"/>
          <p:cNvSpPr txBox="1"/>
          <p:nvPr/>
        </p:nvSpPr>
        <p:spPr>
          <a:xfrm>
            <a:off x="389525" y="363625"/>
            <a:ext cx="4669200" cy="1488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a:t>Amyloid β precursor protein (APP)</a:t>
            </a:r>
            <a:endParaRPr sz="2200"/>
          </a:p>
          <a:p>
            <a:pPr marL="457200" lvl="0" indent="-342900" algn="l" rtl="0">
              <a:lnSpc>
                <a:spcPct val="115000"/>
              </a:lnSpc>
              <a:spcBef>
                <a:spcPts val="0"/>
              </a:spcBef>
              <a:spcAft>
                <a:spcPts val="0"/>
              </a:spcAft>
              <a:buSzPts val="1800"/>
              <a:buChar char="-"/>
            </a:pPr>
            <a:r>
              <a:rPr lang="en" sz="1800"/>
              <a:t>cell membrane receptor likely involved in neural stem cell development, neurite outgrowth and neurorepair. </a:t>
            </a:r>
            <a:endParaRPr sz="1800"/>
          </a:p>
        </p:txBody>
      </p:sp>
      <p:grpSp>
        <p:nvGrpSpPr>
          <p:cNvPr id="262" name="Google Shape;262;p36"/>
          <p:cNvGrpSpPr/>
          <p:nvPr/>
        </p:nvGrpSpPr>
        <p:grpSpPr>
          <a:xfrm>
            <a:off x="770507" y="2347475"/>
            <a:ext cx="3088557" cy="1678056"/>
            <a:chOff x="637579" y="1055276"/>
            <a:chExt cx="3154808" cy="1714052"/>
          </a:xfrm>
        </p:grpSpPr>
        <p:pic>
          <p:nvPicPr>
            <p:cNvPr id="263" name="Google Shape;263;p36"/>
            <p:cNvPicPr preferRelativeResize="0"/>
            <p:nvPr/>
          </p:nvPicPr>
          <p:blipFill>
            <a:blip r:embed="rId3">
              <a:alphaModFix/>
            </a:blip>
            <a:stretch>
              <a:fillRect/>
            </a:stretch>
          </p:blipFill>
          <p:spPr>
            <a:xfrm rot="-131948">
              <a:off x="1845810" y="1064957"/>
              <a:ext cx="536745" cy="1674838"/>
            </a:xfrm>
            <a:prstGeom prst="rect">
              <a:avLst/>
            </a:prstGeom>
            <a:noFill/>
            <a:ln>
              <a:noFill/>
            </a:ln>
          </p:spPr>
        </p:pic>
        <p:grpSp>
          <p:nvGrpSpPr>
            <p:cNvPr id="264" name="Google Shape;264;p36"/>
            <p:cNvGrpSpPr/>
            <p:nvPr/>
          </p:nvGrpSpPr>
          <p:grpSpPr>
            <a:xfrm>
              <a:off x="637579" y="1958255"/>
              <a:ext cx="3154808" cy="811072"/>
              <a:chOff x="385125" y="2679661"/>
              <a:chExt cx="6602779" cy="1697513"/>
            </a:xfrm>
          </p:grpSpPr>
          <p:pic>
            <p:nvPicPr>
              <p:cNvPr id="265" name="Google Shape;265;p36"/>
              <p:cNvPicPr preferRelativeResize="0"/>
              <p:nvPr/>
            </p:nvPicPr>
            <p:blipFill rotWithShape="1">
              <a:blip r:embed="rId4">
                <a:alphaModFix/>
              </a:blip>
              <a:srcRect l="27071"/>
              <a:stretch/>
            </p:blipFill>
            <p:spPr>
              <a:xfrm>
                <a:off x="385125" y="2699250"/>
                <a:ext cx="3191824" cy="1677925"/>
              </a:xfrm>
              <a:prstGeom prst="rect">
                <a:avLst/>
              </a:prstGeom>
              <a:noFill/>
              <a:ln>
                <a:noFill/>
              </a:ln>
            </p:spPr>
          </p:pic>
          <p:pic>
            <p:nvPicPr>
              <p:cNvPr id="266" name="Google Shape;266;p36"/>
              <p:cNvPicPr preferRelativeResize="0"/>
              <p:nvPr/>
            </p:nvPicPr>
            <p:blipFill rotWithShape="1">
              <a:blip r:embed="rId4">
                <a:alphaModFix/>
              </a:blip>
              <a:srcRect l="27071"/>
              <a:stretch/>
            </p:blipFill>
            <p:spPr>
              <a:xfrm>
                <a:off x="3796079" y="2679661"/>
                <a:ext cx="3191824" cy="1677925"/>
              </a:xfrm>
              <a:prstGeom prst="rect">
                <a:avLst/>
              </a:prstGeom>
              <a:noFill/>
              <a:ln>
                <a:noFill/>
              </a:ln>
            </p:spPr>
          </p:pic>
        </p:grpSp>
      </p:gr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5131"/>
        <p:cNvGrpSpPr/>
        <p:nvPr/>
      </p:nvGrpSpPr>
      <p:grpSpPr>
        <a:xfrm>
          <a:off x="0" y="0"/>
          <a:ext cx="0" cy="0"/>
          <a:chOff x="0" y="0"/>
          <a:chExt cx="0" cy="0"/>
        </a:xfrm>
      </p:grpSpPr>
      <p:sp>
        <p:nvSpPr>
          <p:cNvPr id="5132" name="Google Shape;5132;p245"/>
          <p:cNvSpPr/>
          <p:nvPr/>
        </p:nvSpPr>
        <p:spPr>
          <a:xfrm>
            <a:off x="3880825" y="278750"/>
            <a:ext cx="1751100" cy="6399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133" name="Google Shape;5133;p245"/>
          <p:cNvPicPr preferRelativeResize="0"/>
          <p:nvPr/>
        </p:nvPicPr>
        <p:blipFill>
          <a:blip r:embed="rId3">
            <a:alphaModFix/>
          </a:blip>
          <a:stretch>
            <a:fillRect/>
          </a:stretch>
        </p:blipFill>
        <p:spPr>
          <a:xfrm>
            <a:off x="1666850" y="2503025"/>
            <a:ext cx="5341799" cy="2354275"/>
          </a:xfrm>
          <a:prstGeom prst="rect">
            <a:avLst/>
          </a:prstGeom>
          <a:noFill/>
          <a:ln>
            <a:noFill/>
          </a:ln>
        </p:spPr>
      </p:pic>
      <p:sp>
        <p:nvSpPr>
          <p:cNvPr id="5134" name="Google Shape;5134;p245"/>
          <p:cNvSpPr txBox="1"/>
          <p:nvPr/>
        </p:nvSpPr>
        <p:spPr>
          <a:xfrm>
            <a:off x="982072" y="386175"/>
            <a:ext cx="72678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NMDA receptors</a:t>
            </a:r>
            <a:r>
              <a:rPr lang="en">
                <a:solidFill>
                  <a:schemeClr val="dk1"/>
                </a:solidFill>
              </a:rPr>
              <a:t> are a subtype of   glutamate                    receptors.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spcBef>
                <a:spcPts val="0"/>
              </a:spcBef>
              <a:spcAft>
                <a:spcPts val="0"/>
              </a:spcAft>
              <a:buClr>
                <a:schemeClr val="dk1"/>
              </a:buClr>
              <a:buSzPts val="1100"/>
              <a:buFont typeface="Arial"/>
              <a:buNone/>
            </a:pPr>
            <a:r>
              <a:rPr lang="en">
                <a:solidFill>
                  <a:schemeClr val="dk1"/>
                </a:solidFill>
              </a:rPr>
              <a:t>Subtle differences in the mechanisms of action of NMDA receptor antagonists can strongly impact on their clinical effects, e.g., memantine vs ketamine vs PCP.</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Memantine (Namenda) is a low-affinity NMDA receptor blocker.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5135" name="Google Shape;5135;p245"/>
          <p:cNvSpPr/>
          <p:nvPr/>
        </p:nvSpPr>
        <p:spPr>
          <a:xfrm>
            <a:off x="98925" y="2307525"/>
            <a:ext cx="3133800" cy="18183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136" name="Google Shape;5136;p245"/>
          <p:cNvPicPr preferRelativeResize="0"/>
          <p:nvPr/>
        </p:nvPicPr>
        <p:blipFill>
          <a:blip r:embed="rId4">
            <a:alphaModFix/>
          </a:blip>
          <a:stretch>
            <a:fillRect/>
          </a:stretch>
        </p:blipFill>
        <p:spPr>
          <a:xfrm rot="8290851">
            <a:off x="4886135" y="370361"/>
            <a:ext cx="594128" cy="537927"/>
          </a:xfrm>
          <a:prstGeom prst="rect">
            <a:avLst/>
          </a:prstGeom>
          <a:noFill/>
          <a:ln>
            <a:noFill/>
          </a:ln>
        </p:spPr>
      </p:pic>
      <p:grpSp>
        <p:nvGrpSpPr>
          <p:cNvPr id="5137" name="Google Shape;5137;p245"/>
          <p:cNvGrpSpPr/>
          <p:nvPr/>
        </p:nvGrpSpPr>
        <p:grpSpPr>
          <a:xfrm>
            <a:off x="345603" y="2622704"/>
            <a:ext cx="1172236" cy="988352"/>
            <a:chOff x="4147382" y="4447527"/>
            <a:chExt cx="862382" cy="725236"/>
          </a:xfrm>
        </p:grpSpPr>
        <p:pic>
          <p:nvPicPr>
            <p:cNvPr id="5138" name="Google Shape;5138;p245" descr="clipped result image"/>
            <p:cNvPicPr preferRelativeResize="0"/>
            <p:nvPr/>
          </p:nvPicPr>
          <p:blipFill rotWithShape="1">
            <a:blip r:embed="rId5">
              <a:alphaModFix/>
            </a:blip>
            <a:srcRect l="50000"/>
            <a:stretch/>
          </p:blipFill>
          <p:spPr>
            <a:xfrm>
              <a:off x="4606555" y="4447527"/>
              <a:ext cx="403209" cy="717398"/>
            </a:xfrm>
            <a:prstGeom prst="rect">
              <a:avLst/>
            </a:prstGeom>
            <a:noFill/>
            <a:ln>
              <a:noFill/>
            </a:ln>
          </p:spPr>
        </p:pic>
        <p:pic>
          <p:nvPicPr>
            <p:cNvPr id="5139" name="Google Shape;5139;p245" descr="clipped result image"/>
            <p:cNvPicPr preferRelativeResize="0"/>
            <p:nvPr/>
          </p:nvPicPr>
          <p:blipFill rotWithShape="1">
            <a:blip r:embed="rId5">
              <a:alphaModFix/>
            </a:blip>
            <a:srcRect r="50074"/>
            <a:stretch/>
          </p:blipFill>
          <p:spPr>
            <a:xfrm>
              <a:off x="4147382" y="4471382"/>
              <a:ext cx="393614" cy="701381"/>
            </a:xfrm>
            <a:prstGeom prst="rect">
              <a:avLst/>
            </a:prstGeom>
            <a:noFill/>
            <a:ln>
              <a:noFill/>
            </a:ln>
          </p:spPr>
        </p:pic>
      </p:gr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5143"/>
        <p:cNvGrpSpPr/>
        <p:nvPr/>
      </p:nvGrpSpPr>
      <p:grpSpPr>
        <a:xfrm>
          <a:off x="0" y="0"/>
          <a:ext cx="0" cy="0"/>
          <a:chOff x="0" y="0"/>
          <a:chExt cx="0" cy="0"/>
        </a:xfrm>
      </p:grpSpPr>
      <p:pic>
        <p:nvPicPr>
          <p:cNvPr id="5144" name="Google Shape;5144;p246"/>
          <p:cNvPicPr preferRelativeResize="0"/>
          <p:nvPr/>
        </p:nvPicPr>
        <p:blipFill rotWithShape="1">
          <a:blip r:embed="rId3">
            <a:alphaModFix/>
          </a:blip>
          <a:srcRect b="19775"/>
          <a:stretch/>
        </p:blipFill>
        <p:spPr>
          <a:xfrm>
            <a:off x="782050" y="1819275"/>
            <a:ext cx="7765098" cy="3165224"/>
          </a:xfrm>
          <a:prstGeom prst="rect">
            <a:avLst/>
          </a:prstGeom>
          <a:noFill/>
          <a:ln>
            <a:noFill/>
          </a:ln>
        </p:spPr>
      </p:pic>
      <p:sp>
        <p:nvSpPr>
          <p:cNvPr id="5145" name="Google Shape;5145;p246"/>
          <p:cNvSpPr txBox="1"/>
          <p:nvPr/>
        </p:nvSpPr>
        <p:spPr>
          <a:xfrm>
            <a:off x="982072" y="386175"/>
            <a:ext cx="72678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NMDA receptors</a:t>
            </a: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000">
                <a:solidFill>
                  <a:schemeClr val="dk1"/>
                </a:solidFill>
              </a:rPr>
              <a:t>   Magnesium              as a negative allosteric modulator </a:t>
            </a:r>
            <a:endParaRPr sz="2000">
              <a:solidFill>
                <a:schemeClr val="dk1"/>
              </a:solidFill>
            </a:endParaRPr>
          </a:p>
        </p:txBody>
      </p:sp>
      <p:pic>
        <p:nvPicPr>
          <p:cNvPr id="5146" name="Google Shape;5146;p246"/>
          <p:cNvPicPr preferRelativeResize="0"/>
          <p:nvPr/>
        </p:nvPicPr>
        <p:blipFill>
          <a:blip r:embed="rId4">
            <a:alphaModFix/>
          </a:blip>
          <a:stretch>
            <a:fillRect/>
          </a:stretch>
        </p:blipFill>
        <p:spPr>
          <a:xfrm rot="-11">
            <a:off x="2691879" y="978322"/>
            <a:ext cx="480075" cy="738848"/>
          </a:xfrm>
          <a:prstGeom prst="rect">
            <a:avLst/>
          </a:prstGeom>
          <a:noFill/>
          <a:ln>
            <a:noFill/>
          </a:ln>
        </p:spPr>
      </p:pic>
      <p:sp>
        <p:nvSpPr>
          <p:cNvPr id="5147" name="Google Shape;5147;p246"/>
          <p:cNvSpPr/>
          <p:nvPr/>
        </p:nvSpPr>
        <p:spPr>
          <a:xfrm>
            <a:off x="1126325" y="910980"/>
            <a:ext cx="2249400" cy="874500"/>
          </a:xfrm>
          <a:prstGeom prst="roundRect">
            <a:avLst>
              <a:gd name="adj" fmla="val 16667"/>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48" name="Google Shape;5148;p246"/>
          <p:cNvSpPr/>
          <p:nvPr/>
        </p:nvSpPr>
        <p:spPr>
          <a:xfrm>
            <a:off x="5404925" y="1759275"/>
            <a:ext cx="3702300" cy="2416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49" name="Google Shape;5149;p246"/>
          <p:cNvSpPr/>
          <p:nvPr/>
        </p:nvSpPr>
        <p:spPr>
          <a:xfrm>
            <a:off x="6447550" y="2674725"/>
            <a:ext cx="2292300" cy="2416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5153"/>
        <p:cNvGrpSpPr/>
        <p:nvPr/>
      </p:nvGrpSpPr>
      <p:grpSpPr>
        <a:xfrm>
          <a:off x="0" y="0"/>
          <a:ext cx="0" cy="0"/>
          <a:chOff x="0" y="0"/>
          <a:chExt cx="0" cy="0"/>
        </a:xfrm>
      </p:grpSpPr>
      <p:pic>
        <p:nvPicPr>
          <p:cNvPr id="5154" name="Google Shape;5154;p247"/>
          <p:cNvPicPr preferRelativeResize="0"/>
          <p:nvPr/>
        </p:nvPicPr>
        <p:blipFill rotWithShape="1">
          <a:blip r:embed="rId3">
            <a:alphaModFix/>
          </a:blip>
          <a:srcRect b="19775"/>
          <a:stretch/>
        </p:blipFill>
        <p:spPr>
          <a:xfrm>
            <a:off x="782050" y="1819275"/>
            <a:ext cx="7765098" cy="3165224"/>
          </a:xfrm>
          <a:prstGeom prst="rect">
            <a:avLst/>
          </a:prstGeom>
          <a:noFill/>
          <a:ln>
            <a:noFill/>
          </a:ln>
        </p:spPr>
      </p:pic>
      <p:sp>
        <p:nvSpPr>
          <p:cNvPr id="5155" name="Google Shape;5155;p247"/>
          <p:cNvSpPr txBox="1"/>
          <p:nvPr/>
        </p:nvSpPr>
        <p:spPr>
          <a:xfrm>
            <a:off x="982072" y="386175"/>
            <a:ext cx="72678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NMDA receptors</a:t>
            </a: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000">
                <a:solidFill>
                  <a:schemeClr val="dk1"/>
                </a:solidFill>
              </a:rPr>
              <a:t>   Magnesium              as a negative allosteric modulator </a:t>
            </a:r>
            <a:endParaRPr sz="2000">
              <a:solidFill>
                <a:schemeClr val="dk1"/>
              </a:solidFill>
            </a:endParaRPr>
          </a:p>
        </p:txBody>
      </p:sp>
      <p:pic>
        <p:nvPicPr>
          <p:cNvPr id="5156" name="Google Shape;5156;p247"/>
          <p:cNvPicPr preferRelativeResize="0"/>
          <p:nvPr/>
        </p:nvPicPr>
        <p:blipFill>
          <a:blip r:embed="rId4">
            <a:alphaModFix/>
          </a:blip>
          <a:stretch>
            <a:fillRect/>
          </a:stretch>
        </p:blipFill>
        <p:spPr>
          <a:xfrm rot="-11">
            <a:off x="2691879" y="978322"/>
            <a:ext cx="480075" cy="738848"/>
          </a:xfrm>
          <a:prstGeom prst="rect">
            <a:avLst/>
          </a:prstGeom>
          <a:noFill/>
          <a:ln>
            <a:noFill/>
          </a:ln>
        </p:spPr>
      </p:pic>
      <p:sp>
        <p:nvSpPr>
          <p:cNvPr id="5157" name="Google Shape;5157;p247"/>
          <p:cNvSpPr/>
          <p:nvPr/>
        </p:nvSpPr>
        <p:spPr>
          <a:xfrm>
            <a:off x="1126325" y="910980"/>
            <a:ext cx="2249400" cy="874500"/>
          </a:xfrm>
          <a:prstGeom prst="roundRect">
            <a:avLst>
              <a:gd name="adj" fmla="val 16667"/>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5161"/>
        <p:cNvGrpSpPr/>
        <p:nvPr/>
      </p:nvGrpSpPr>
      <p:grpSpPr>
        <a:xfrm>
          <a:off x="0" y="0"/>
          <a:ext cx="0" cy="0"/>
          <a:chOff x="0" y="0"/>
          <a:chExt cx="0" cy="0"/>
        </a:xfrm>
      </p:grpSpPr>
      <p:pic>
        <p:nvPicPr>
          <p:cNvPr id="5162" name="Google Shape;5162;p248"/>
          <p:cNvPicPr preferRelativeResize="0"/>
          <p:nvPr/>
        </p:nvPicPr>
        <p:blipFill>
          <a:blip r:embed="rId3">
            <a:alphaModFix/>
          </a:blip>
          <a:stretch>
            <a:fillRect/>
          </a:stretch>
        </p:blipFill>
        <p:spPr>
          <a:xfrm rot="-11">
            <a:off x="2691879" y="978322"/>
            <a:ext cx="480075" cy="738848"/>
          </a:xfrm>
          <a:prstGeom prst="rect">
            <a:avLst/>
          </a:prstGeom>
          <a:noFill/>
          <a:ln>
            <a:noFill/>
          </a:ln>
        </p:spPr>
      </p:pic>
      <p:sp>
        <p:nvSpPr>
          <p:cNvPr id="5163" name="Google Shape;5163;p248"/>
          <p:cNvSpPr/>
          <p:nvPr/>
        </p:nvSpPr>
        <p:spPr>
          <a:xfrm>
            <a:off x="1126325" y="910980"/>
            <a:ext cx="2249400" cy="874500"/>
          </a:xfrm>
          <a:prstGeom prst="roundRect">
            <a:avLst>
              <a:gd name="adj" fmla="val 16667"/>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64" name="Google Shape;5164;p248"/>
          <p:cNvSpPr/>
          <p:nvPr/>
        </p:nvSpPr>
        <p:spPr>
          <a:xfrm>
            <a:off x="2853875" y="3174625"/>
            <a:ext cx="58338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65" name="Google Shape;5165;p248"/>
          <p:cNvSpPr/>
          <p:nvPr/>
        </p:nvSpPr>
        <p:spPr>
          <a:xfrm>
            <a:off x="4008025" y="1759275"/>
            <a:ext cx="48900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66" name="Google Shape;5166;p248"/>
          <p:cNvSpPr/>
          <p:nvPr/>
        </p:nvSpPr>
        <p:spPr>
          <a:xfrm>
            <a:off x="3705850" y="2652675"/>
            <a:ext cx="4890000" cy="2971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167" name="Google Shape;5167;p248"/>
          <p:cNvPicPr preferRelativeResize="0"/>
          <p:nvPr/>
        </p:nvPicPr>
        <p:blipFill>
          <a:blip r:embed="rId4">
            <a:alphaModFix/>
          </a:blip>
          <a:stretch>
            <a:fillRect/>
          </a:stretch>
        </p:blipFill>
        <p:spPr>
          <a:xfrm>
            <a:off x="5600791" y="386172"/>
            <a:ext cx="1940168" cy="1373101"/>
          </a:xfrm>
          <a:prstGeom prst="rect">
            <a:avLst/>
          </a:prstGeom>
          <a:noFill/>
          <a:ln>
            <a:noFill/>
          </a:ln>
        </p:spPr>
      </p:pic>
      <p:sp>
        <p:nvSpPr>
          <p:cNvPr id="5168" name="Google Shape;5168;p248"/>
          <p:cNvSpPr txBox="1"/>
          <p:nvPr/>
        </p:nvSpPr>
        <p:spPr>
          <a:xfrm>
            <a:off x="982076" y="386175"/>
            <a:ext cx="87663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000">
                <a:solidFill>
                  <a:schemeClr val="dk1"/>
                </a:solidFill>
              </a:rPr>
              <a:t>   Magnesium            and    memantine</a:t>
            </a: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000">
                <a:solidFill>
                  <a:schemeClr val="dk1"/>
                </a:solidFill>
              </a:rPr>
              <a:t>   as negative allosteric modulators </a:t>
            </a:r>
            <a:r>
              <a:rPr lang="en" sz="2000" b="1">
                <a:solidFill>
                  <a:schemeClr val="dk1"/>
                </a:solidFill>
              </a:rPr>
              <a:t>NMDA receptors</a:t>
            </a:r>
            <a:endParaRPr sz="2000">
              <a:solidFill>
                <a:schemeClr val="dk1"/>
              </a:solidFill>
            </a:endParaRPr>
          </a:p>
        </p:txBody>
      </p:sp>
      <p:sp>
        <p:nvSpPr>
          <p:cNvPr id="5169" name="Google Shape;5169;p248"/>
          <p:cNvSpPr/>
          <p:nvPr/>
        </p:nvSpPr>
        <p:spPr>
          <a:xfrm>
            <a:off x="4041700" y="288925"/>
            <a:ext cx="3795600" cy="1563900"/>
          </a:xfrm>
          <a:prstGeom prst="roundRect">
            <a:avLst>
              <a:gd name="adj" fmla="val 16667"/>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5173"/>
        <p:cNvGrpSpPr/>
        <p:nvPr/>
      </p:nvGrpSpPr>
      <p:grpSpPr>
        <a:xfrm>
          <a:off x="0" y="0"/>
          <a:ext cx="0" cy="0"/>
          <a:chOff x="0" y="0"/>
          <a:chExt cx="0" cy="0"/>
        </a:xfrm>
      </p:grpSpPr>
      <p:pic>
        <p:nvPicPr>
          <p:cNvPr id="5174" name="Google Shape;5174;p249"/>
          <p:cNvPicPr preferRelativeResize="0"/>
          <p:nvPr/>
        </p:nvPicPr>
        <p:blipFill rotWithShape="1">
          <a:blip r:embed="rId3">
            <a:alphaModFix/>
          </a:blip>
          <a:srcRect b="19775"/>
          <a:stretch/>
        </p:blipFill>
        <p:spPr>
          <a:xfrm>
            <a:off x="830750" y="2079575"/>
            <a:ext cx="7765098" cy="3165224"/>
          </a:xfrm>
          <a:prstGeom prst="rect">
            <a:avLst/>
          </a:prstGeom>
          <a:noFill/>
          <a:ln>
            <a:noFill/>
          </a:ln>
        </p:spPr>
      </p:pic>
      <p:pic>
        <p:nvPicPr>
          <p:cNvPr id="5175" name="Google Shape;5175;p249"/>
          <p:cNvPicPr preferRelativeResize="0"/>
          <p:nvPr/>
        </p:nvPicPr>
        <p:blipFill>
          <a:blip r:embed="rId4">
            <a:alphaModFix/>
          </a:blip>
          <a:stretch>
            <a:fillRect/>
          </a:stretch>
        </p:blipFill>
        <p:spPr>
          <a:xfrm rot="-11">
            <a:off x="2691879" y="978322"/>
            <a:ext cx="480075" cy="738848"/>
          </a:xfrm>
          <a:prstGeom prst="rect">
            <a:avLst/>
          </a:prstGeom>
          <a:noFill/>
          <a:ln>
            <a:noFill/>
          </a:ln>
        </p:spPr>
      </p:pic>
      <p:sp>
        <p:nvSpPr>
          <p:cNvPr id="5176" name="Google Shape;5176;p249"/>
          <p:cNvSpPr/>
          <p:nvPr/>
        </p:nvSpPr>
        <p:spPr>
          <a:xfrm>
            <a:off x="1126325" y="910980"/>
            <a:ext cx="2249400" cy="874500"/>
          </a:xfrm>
          <a:prstGeom prst="roundRect">
            <a:avLst>
              <a:gd name="adj" fmla="val 16667"/>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77" name="Google Shape;5177;p249"/>
          <p:cNvSpPr/>
          <p:nvPr/>
        </p:nvSpPr>
        <p:spPr>
          <a:xfrm>
            <a:off x="2853875" y="3174625"/>
            <a:ext cx="58338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78" name="Google Shape;5178;p249"/>
          <p:cNvSpPr/>
          <p:nvPr/>
        </p:nvSpPr>
        <p:spPr>
          <a:xfrm>
            <a:off x="4008025" y="1759275"/>
            <a:ext cx="48900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79" name="Google Shape;5179;p249"/>
          <p:cNvSpPr/>
          <p:nvPr/>
        </p:nvSpPr>
        <p:spPr>
          <a:xfrm>
            <a:off x="3705850" y="2652675"/>
            <a:ext cx="4890000" cy="2971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180" name="Google Shape;5180;p249"/>
          <p:cNvPicPr preferRelativeResize="0"/>
          <p:nvPr/>
        </p:nvPicPr>
        <p:blipFill>
          <a:blip r:embed="rId5">
            <a:alphaModFix/>
          </a:blip>
          <a:stretch>
            <a:fillRect/>
          </a:stretch>
        </p:blipFill>
        <p:spPr>
          <a:xfrm>
            <a:off x="5600791" y="386172"/>
            <a:ext cx="1940168" cy="1373101"/>
          </a:xfrm>
          <a:prstGeom prst="rect">
            <a:avLst/>
          </a:prstGeom>
          <a:noFill/>
          <a:ln>
            <a:noFill/>
          </a:ln>
        </p:spPr>
      </p:pic>
      <p:sp>
        <p:nvSpPr>
          <p:cNvPr id="5181" name="Google Shape;5181;p249"/>
          <p:cNvSpPr txBox="1"/>
          <p:nvPr/>
        </p:nvSpPr>
        <p:spPr>
          <a:xfrm>
            <a:off x="982076" y="386175"/>
            <a:ext cx="87663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000">
                <a:solidFill>
                  <a:schemeClr val="dk1"/>
                </a:solidFill>
              </a:rPr>
              <a:t>   Magnesium            and    memantine</a:t>
            </a: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000">
                <a:solidFill>
                  <a:schemeClr val="dk1"/>
                </a:solidFill>
              </a:rPr>
              <a:t>   as negative allosteric modulators </a:t>
            </a:r>
            <a:r>
              <a:rPr lang="en" sz="2000" b="1">
                <a:solidFill>
                  <a:schemeClr val="dk1"/>
                </a:solidFill>
              </a:rPr>
              <a:t>NMDA receptors</a:t>
            </a:r>
            <a:endParaRPr sz="2000">
              <a:solidFill>
                <a:schemeClr val="dk1"/>
              </a:solidFill>
            </a:endParaRPr>
          </a:p>
        </p:txBody>
      </p:sp>
      <p:sp>
        <p:nvSpPr>
          <p:cNvPr id="5182" name="Google Shape;5182;p249"/>
          <p:cNvSpPr/>
          <p:nvPr/>
        </p:nvSpPr>
        <p:spPr>
          <a:xfrm>
            <a:off x="4041700" y="288925"/>
            <a:ext cx="3795600" cy="1563900"/>
          </a:xfrm>
          <a:prstGeom prst="roundRect">
            <a:avLst>
              <a:gd name="adj" fmla="val 16667"/>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5186"/>
        <p:cNvGrpSpPr/>
        <p:nvPr/>
      </p:nvGrpSpPr>
      <p:grpSpPr>
        <a:xfrm>
          <a:off x="0" y="0"/>
          <a:ext cx="0" cy="0"/>
          <a:chOff x="0" y="0"/>
          <a:chExt cx="0" cy="0"/>
        </a:xfrm>
      </p:grpSpPr>
      <p:pic>
        <p:nvPicPr>
          <p:cNvPr id="5187" name="Google Shape;5187;p250"/>
          <p:cNvPicPr preferRelativeResize="0"/>
          <p:nvPr/>
        </p:nvPicPr>
        <p:blipFill rotWithShape="1">
          <a:blip r:embed="rId3">
            <a:alphaModFix/>
          </a:blip>
          <a:srcRect b="19775"/>
          <a:stretch/>
        </p:blipFill>
        <p:spPr>
          <a:xfrm>
            <a:off x="830750" y="2079575"/>
            <a:ext cx="7765098" cy="3165224"/>
          </a:xfrm>
          <a:prstGeom prst="rect">
            <a:avLst/>
          </a:prstGeom>
          <a:noFill/>
          <a:ln>
            <a:noFill/>
          </a:ln>
        </p:spPr>
      </p:pic>
      <p:pic>
        <p:nvPicPr>
          <p:cNvPr id="5188" name="Google Shape;5188;p250"/>
          <p:cNvPicPr preferRelativeResize="0"/>
          <p:nvPr/>
        </p:nvPicPr>
        <p:blipFill>
          <a:blip r:embed="rId4">
            <a:alphaModFix/>
          </a:blip>
          <a:stretch>
            <a:fillRect/>
          </a:stretch>
        </p:blipFill>
        <p:spPr>
          <a:xfrm rot="-11">
            <a:off x="2691879" y="978322"/>
            <a:ext cx="480075" cy="738848"/>
          </a:xfrm>
          <a:prstGeom prst="rect">
            <a:avLst/>
          </a:prstGeom>
          <a:noFill/>
          <a:ln>
            <a:noFill/>
          </a:ln>
        </p:spPr>
      </p:pic>
      <p:sp>
        <p:nvSpPr>
          <p:cNvPr id="5189" name="Google Shape;5189;p250"/>
          <p:cNvSpPr/>
          <p:nvPr/>
        </p:nvSpPr>
        <p:spPr>
          <a:xfrm>
            <a:off x="1126325" y="910980"/>
            <a:ext cx="2249400" cy="874500"/>
          </a:xfrm>
          <a:prstGeom prst="roundRect">
            <a:avLst>
              <a:gd name="adj" fmla="val 16667"/>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90" name="Google Shape;5190;p250"/>
          <p:cNvSpPr/>
          <p:nvPr/>
        </p:nvSpPr>
        <p:spPr>
          <a:xfrm>
            <a:off x="2853875" y="3174625"/>
            <a:ext cx="58338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91" name="Google Shape;5191;p250"/>
          <p:cNvSpPr/>
          <p:nvPr/>
        </p:nvSpPr>
        <p:spPr>
          <a:xfrm>
            <a:off x="4008025" y="1759275"/>
            <a:ext cx="48900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92" name="Google Shape;5192;p250"/>
          <p:cNvSpPr/>
          <p:nvPr/>
        </p:nvSpPr>
        <p:spPr>
          <a:xfrm>
            <a:off x="3705850" y="2652675"/>
            <a:ext cx="4890000" cy="2971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193" name="Google Shape;5193;p250"/>
          <p:cNvPicPr preferRelativeResize="0"/>
          <p:nvPr/>
        </p:nvPicPr>
        <p:blipFill>
          <a:blip r:embed="rId5">
            <a:alphaModFix/>
          </a:blip>
          <a:stretch>
            <a:fillRect/>
          </a:stretch>
        </p:blipFill>
        <p:spPr>
          <a:xfrm>
            <a:off x="3903225" y="2652687"/>
            <a:ext cx="1085000" cy="1890200"/>
          </a:xfrm>
          <a:prstGeom prst="rect">
            <a:avLst/>
          </a:prstGeom>
          <a:noFill/>
          <a:ln>
            <a:noFill/>
          </a:ln>
        </p:spPr>
      </p:pic>
      <p:pic>
        <p:nvPicPr>
          <p:cNvPr id="5194" name="Google Shape;5194;p250"/>
          <p:cNvPicPr preferRelativeResize="0"/>
          <p:nvPr/>
        </p:nvPicPr>
        <p:blipFill>
          <a:blip r:embed="rId6">
            <a:alphaModFix/>
          </a:blip>
          <a:stretch>
            <a:fillRect/>
          </a:stretch>
        </p:blipFill>
        <p:spPr>
          <a:xfrm>
            <a:off x="5600791" y="386172"/>
            <a:ext cx="1940168" cy="1373101"/>
          </a:xfrm>
          <a:prstGeom prst="rect">
            <a:avLst/>
          </a:prstGeom>
          <a:noFill/>
          <a:ln>
            <a:noFill/>
          </a:ln>
        </p:spPr>
      </p:pic>
      <p:sp>
        <p:nvSpPr>
          <p:cNvPr id="5195" name="Google Shape;5195;p250"/>
          <p:cNvSpPr txBox="1"/>
          <p:nvPr/>
        </p:nvSpPr>
        <p:spPr>
          <a:xfrm>
            <a:off x="982076" y="386175"/>
            <a:ext cx="87663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000">
                <a:solidFill>
                  <a:schemeClr val="dk1"/>
                </a:solidFill>
              </a:rPr>
              <a:t>   Magnesium            and    memantine</a:t>
            </a: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000">
                <a:solidFill>
                  <a:schemeClr val="dk1"/>
                </a:solidFill>
              </a:rPr>
              <a:t>   as negative allosteric modulators </a:t>
            </a:r>
            <a:r>
              <a:rPr lang="en" sz="2000" b="1">
                <a:solidFill>
                  <a:schemeClr val="dk1"/>
                </a:solidFill>
              </a:rPr>
              <a:t>NMDA receptors</a:t>
            </a:r>
            <a:endParaRPr sz="2000">
              <a:solidFill>
                <a:schemeClr val="dk1"/>
              </a:solidFill>
            </a:endParaRPr>
          </a:p>
        </p:txBody>
      </p:sp>
      <p:sp>
        <p:nvSpPr>
          <p:cNvPr id="5196" name="Google Shape;5196;p250"/>
          <p:cNvSpPr/>
          <p:nvPr/>
        </p:nvSpPr>
        <p:spPr>
          <a:xfrm>
            <a:off x="4041700" y="288925"/>
            <a:ext cx="3795600" cy="1563900"/>
          </a:xfrm>
          <a:prstGeom prst="roundRect">
            <a:avLst>
              <a:gd name="adj" fmla="val 16667"/>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97" name="Google Shape;5197;p250"/>
          <p:cNvSpPr txBox="1"/>
          <p:nvPr/>
        </p:nvSpPr>
        <p:spPr>
          <a:xfrm>
            <a:off x="5247775" y="3174625"/>
            <a:ext cx="2815800" cy="1062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1"/>
              </a:buClr>
              <a:buSzPts val="1100"/>
              <a:buFont typeface="Arial"/>
              <a:buNone/>
            </a:pPr>
            <a:r>
              <a:rPr lang="en" sz="1900">
                <a:solidFill>
                  <a:schemeClr val="dk1"/>
                </a:solidFill>
              </a:rPr>
              <a:t>Memantine only blocks NMDA receptors when the ion channel is open.</a:t>
            </a:r>
            <a:endParaRPr sz="190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5201"/>
        <p:cNvGrpSpPr/>
        <p:nvPr/>
      </p:nvGrpSpPr>
      <p:grpSpPr>
        <a:xfrm>
          <a:off x="0" y="0"/>
          <a:ext cx="0" cy="0"/>
          <a:chOff x="0" y="0"/>
          <a:chExt cx="0" cy="0"/>
        </a:xfrm>
      </p:grpSpPr>
      <p:pic>
        <p:nvPicPr>
          <p:cNvPr id="5202" name="Google Shape;5202;p251"/>
          <p:cNvPicPr preferRelativeResize="0"/>
          <p:nvPr/>
        </p:nvPicPr>
        <p:blipFill rotWithShape="1">
          <a:blip r:embed="rId3">
            <a:alphaModFix/>
          </a:blip>
          <a:srcRect l="7694" t="14965" r="44720"/>
          <a:stretch/>
        </p:blipFill>
        <p:spPr>
          <a:xfrm>
            <a:off x="3330475" y="265162"/>
            <a:ext cx="3378825" cy="4613175"/>
          </a:xfrm>
          <a:prstGeom prst="rect">
            <a:avLst/>
          </a:prstGeom>
          <a:noFill/>
          <a:ln>
            <a:noFill/>
          </a:ln>
        </p:spPr>
      </p:pic>
      <p:sp>
        <p:nvSpPr>
          <p:cNvPr id="5203" name="Google Shape;5203;p251"/>
          <p:cNvSpPr txBox="1"/>
          <p:nvPr/>
        </p:nvSpPr>
        <p:spPr>
          <a:xfrm>
            <a:off x="527473" y="335650"/>
            <a:ext cx="2477700" cy="1373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000" b="1">
                <a:solidFill>
                  <a:schemeClr val="dk1"/>
                </a:solidFill>
              </a:rPr>
              <a:t>Normal glutaminergic neurotransmission</a:t>
            </a:r>
            <a:endParaRPr sz="20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rPr>
              <a:t>is necessary for memory</a:t>
            </a:r>
            <a:endParaRPr sz="2000">
              <a:solidFill>
                <a:schemeClr val="dk1"/>
              </a:solidFill>
            </a:endParaRPr>
          </a:p>
        </p:txBody>
      </p:sp>
      <p:sp>
        <p:nvSpPr>
          <p:cNvPr id="5204" name="Google Shape;5204;p251"/>
          <p:cNvSpPr txBox="1"/>
          <p:nvPr/>
        </p:nvSpPr>
        <p:spPr>
          <a:xfrm>
            <a:off x="599000" y="2323250"/>
            <a:ext cx="2269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NMDA receptors are “coincidence detectors”, allowing inflow of ions if three things happen at the same time: </a:t>
            </a:r>
            <a:endParaRPr>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5208"/>
        <p:cNvGrpSpPr/>
        <p:nvPr/>
      </p:nvGrpSpPr>
      <p:grpSpPr>
        <a:xfrm>
          <a:off x="0" y="0"/>
          <a:ext cx="0" cy="0"/>
          <a:chOff x="0" y="0"/>
          <a:chExt cx="0" cy="0"/>
        </a:xfrm>
      </p:grpSpPr>
      <p:pic>
        <p:nvPicPr>
          <p:cNvPr id="5209" name="Google Shape;5209;p252"/>
          <p:cNvPicPr preferRelativeResize="0"/>
          <p:nvPr/>
        </p:nvPicPr>
        <p:blipFill rotWithShape="1">
          <a:blip r:embed="rId3">
            <a:alphaModFix/>
          </a:blip>
          <a:srcRect l="7694" t="14965" r="44720"/>
          <a:stretch/>
        </p:blipFill>
        <p:spPr>
          <a:xfrm>
            <a:off x="3330475" y="265162"/>
            <a:ext cx="3378825" cy="4613175"/>
          </a:xfrm>
          <a:prstGeom prst="rect">
            <a:avLst/>
          </a:prstGeom>
          <a:noFill/>
          <a:ln>
            <a:noFill/>
          </a:ln>
        </p:spPr>
      </p:pic>
      <p:sp>
        <p:nvSpPr>
          <p:cNvPr id="5210" name="Google Shape;5210;p252"/>
          <p:cNvSpPr txBox="1"/>
          <p:nvPr/>
        </p:nvSpPr>
        <p:spPr>
          <a:xfrm>
            <a:off x="527473" y="335650"/>
            <a:ext cx="2477700" cy="1373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000" b="1">
                <a:solidFill>
                  <a:schemeClr val="dk1"/>
                </a:solidFill>
              </a:rPr>
              <a:t>Normal glutaminergic neurotransmission</a:t>
            </a:r>
            <a:endParaRPr sz="20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rPr>
              <a:t>is necessary for memory</a:t>
            </a:r>
            <a:endParaRPr sz="2000">
              <a:solidFill>
                <a:schemeClr val="dk1"/>
              </a:solidFill>
            </a:endParaRPr>
          </a:p>
        </p:txBody>
      </p:sp>
      <p:sp>
        <p:nvSpPr>
          <p:cNvPr id="5211" name="Google Shape;5211;p252"/>
          <p:cNvSpPr txBox="1"/>
          <p:nvPr/>
        </p:nvSpPr>
        <p:spPr>
          <a:xfrm>
            <a:off x="599000" y="2323250"/>
            <a:ext cx="22695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NMDA receptors are “coincidence detectors”, allowing inflow of ions if three things happen at the same time: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neuronal depolarization</a:t>
            </a:r>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5215"/>
        <p:cNvGrpSpPr/>
        <p:nvPr/>
      </p:nvGrpSpPr>
      <p:grpSpPr>
        <a:xfrm>
          <a:off x="0" y="0"/>
          <a:ext cx="0" cy="0"/>
          <a:chOff x="0" y="0"/>
          <a:chExt cx="0" cy="0"/>
        </a:xfrm>
      </p:grpSpPr>
      <p:pic>
        <p:nvPicPr>
          <p:cNvPr id="5216" name="Google Shape;5216;p253"/>
          <p:cNvPicPr preferRelativeResize="0"/>
          <p:nvPr/>
        </p:nvPicPr>
        <p:blipFill rotWithShape="1">
          <a:blip r:embed="rId3">
            <a:alphaModFix/>
          </a:blip>
          <a:srcRect l="7694" t="14965" r="44720"/>
          <a:stretch/>
        </p:blipFill>
        <p:spPr>
          <a:xfrm>
            <a:off x="3330475" y="265162"/>
            <a:ext cx="3378825" cy="4613175"/>
          </a:xfrm>
          <a:prstGeom prst="rect">
            <a:avLst/>
          </a:prstGeom>
          <a:noFill/>
          <a:ln>
            <a:noFill/>
          </a:ln>
        </p:spPr>
      </p:pic>
      <p:sp>
        <p:nvSpPr>
          <p:cNvPr id="5217" name="Google Shape;5217;p253"/>
          <p:cNvSpPr txBox="1"/>
          <p:nvPr/>
        </p:nvSpPr>
        <p:spPr>
          <a:xfrm>
            <a:off x="527473" y="335650"/>
            <a:ext cx="2477700" cy="1373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000" b="1">
                <a:solidFill>
                  <a:schemeClr val="dk1"/>
                </a:solidFill>
              </a:rPr>
              <a:t>Normal glutaminergic neurotransmission</a:t>
            </a:r>
            <a:endParaRPr sz="20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rPr>
              <a:t>is necessary for memory</a:t>
            </a:r>
            <a:endParaRPr sz="2000">
              <a:solidFill>
                <a:schemeClr val="dk1"/>
              </a:solidFill>
            </a:endParaRPr>
          </a:p>
        </p:txBody>
      </p:sp>
      <p:sp>
        <p:nvSpPr>
          <p:cNvPr id="5218" name="Google Shape;5218;p253"/>
          <p:cNvSpPr txBox="1"/>
          <p:nvPr/>
        </p:nvSpPr>
        <p:spPr>
          <a:xfrm>
            <a:off x="599000" y="2323250"/>
            <a:ext cx="22695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NMDA receptors are “coincidence detectors”, allowing inflow of ions if three things happen at the same time: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neuronal depolarization</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glutamate binding</a:t>
            </a:r>
            <a:endParaRPr>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5222"/>
        <p:cNvGrpSpPr/>
        <p:nvPr/>
      </p:nvGrpSpPr>
      <p:grpSpPr>
        <a:xfrm>
          <a:off x="0" y="0"/>
          <a:ext cx="0" cy="0"/>
          <a:chOff x="0" y="0"/>
          <a:chExt cx="0" cy="0"/>
        </a:xfrm>
      </p:grpSpPr>
      <p:pic>
        <p:nvPicPr>
          <p:cNvPr id="5223" name="Google Shape;5223;p254"/>
          <p:cNvPicPr preferRelativeResize="0"/>
          <p:nvPr/>
        </p:nvPicPr>
        <p:blipFill rotWithShape="1">
          <a:blip r:embed="rId3">
            <a:alphaModFix/>
          </a:blip>
          <a:srcRect l="7694" t="14965" r="44720"/>
          <a:stretch/>
        </p:blipFill>
        <p:spPr>
          <a:xfrm>
            <a:off x="3330475" y="265162"/>
            <a:ext cx="3378825" cy="4613175"/>
          </a:xfrm>
          <a:prstGeom prst="rect">
            <a:avLst/>
          </a:prstGeom>
          <a:noFill/>
          <a:ln>
            <a:noFill/>
          </a:ln>
        </p:spPr>
      </p:pic>
      <p:sp>
        <p:nvSpPr>
          <p:cNvPr id="5224" name="Google Shape;5224;p254"/>
          <p:cNvSpPr txBox="1"/>
          <p:nvPr/>
        </p:nvSpPr>
        <p:spPr>
          <a:xfrm>
            <a:off x="527473" y="335650"/>
            <a:ext cx="2477700" cy="1373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000" b="1">
                <a:solidFill>
                  <a:schemeClr val="dk1"/>
                </a:solidFill>
              </a:rPr>
              <a:t>Normal glutaminergic neurotransmission</a:t>
            </a:r>
            <a:endParaRPr sz="20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rPr>
              <a:t>is necessary for memory</a:t>
            </a:r>
            <a:endParaRPr sz="2000">
              <a:solidFill>
                <a:schemeClr val="dk1"/>
              </a:solidFill>
            </a:endParaRPr>
          </a:p>
        </p:txBody>
      </p:sp>
      <p:sp>
        <p:nvSpPr>
          <p:cNvPr id="5225" name="Google Shape;5225;p254"/>
          <p:cNvSpPr txBox="1"/>
          <p:nvPr/>
        </p:nvSpPr>
        <p:spPr>
          <a:xfrm>
            <a:off x="599000" y="2323250"/>
            <a:ext cx="22695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NMDA receptors are “coincidence detectors”, allowing inflow of ions if three things happen at the same time: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neuronal depolarization</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glutamate binding</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cotransmitter (glycine) binding </a:t>
            </a:r>
            <a:endParaRPr>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7"/>
          <p:cNvPicPr preferRelativeResize="0"/>
          <p:nvPr/>
        </p:nvPicPr>
        <p:blipFill>
          <a:blip r:embed="rId3">
            <a:alphaModFix/>
          </a:blip>
          <a:stretch>
            <a:fillRect/>
          </a:stretch>
        </p:blipFill>
        <p:spPr>
          <a:xfrm>
            <a:off x="6050800" y="193900"/>
            <a:ext cx="2454325" cy="4636424"/>
          </a:xfrm>
          <a:prstGeom prst="rect">
            <a:avLst/>
          </a:prstGeom>
          <a:noFill/>
          <a:ln>
            <a:noFill/>
          </a:ln>
        </p:spPr>
      </p:pic>
      <p:sp>
        <p:nvSpPr>
          <p:cNvPr id="272" name="Google Shape;272;p37"/>
          <p:cNvSpPr txBox="1"/>
          <p:nvPr/>
        </p:nvSpPr>
        <p:spPr>
          <a:xfrm>
            <a:off x="389525" y="363625"/>
            <a:ext cx="4669200" cy="1488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a:t>Amyloid β precursor protein (APP)</a:t>
            </a:r>
            <a:endParaRPr sz="2200"/>
          </a:p>
          <a:p>
            <a:pPr marL="457200" lvl="0" indent="-342900" algn="l" rtl="0">
              <a:lnSpc>
                <a:spcPct val="115000"/>
              </a:lnSpc>
              <a:spcBef>
                <a:spcPts val="0"/>
              </a:spcBef>
              <a:spcAft>
                <a:spcPts val="0"/>
              </a:spcAft>
              <a:buSzPts val="1800"/>
              <a:buChar char="-"/>
            </a:pPr>
            <a:r>
              <a:rPr lang="en" sz="1800"/>
              <a:t>cell membrane receptor likely involved in neural stem cell development, neurite outgrowth and neurorepair. </a:t>
            </a:r>
            <a:endParaRPr sz="1800"/>
          </a:p>
        </p:txBody>
      </p:sp>
      <p:sp>
        <p:nvSpPr>
          <p:cNvPr id="273" name="Google Shape;273;p37"/>
          <p:cNvSpPr txBox="1"/>
          <p:nvPr/>
        </p:nvSpPr>
        <p:spPr>
          <a:xfrm>
            <a:off x="4216775" y="2448125"/>
            <a:ext cx="946500" cy="103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5500"/>
              <a:t>=</a:t>
            </a:r>
            <a:endParaRPr sz="5500"/>
          </a:p>
        </p:txBody>
      </p:sp>
      <p:grpSp>
        <p:nvGrpSpPr>
          <p:cNvPr id="274" name="Google Shape;274;p37"/>
          <p:cNvGrpSpPr/>
          <p:nvPr/>
        </p:nvGrpSpPr>
        <p:grpSpPr>
          <a:xfrm>
            <a:off x="770507" y="2347475"/>
            <a:ext cx="3088557" cy="1678056"/>
            <a:chOff x="637579" y="1055276"/>
            <a:chExt cx="3154808" cy="1714052"/>
          </a:xfrm>
        </p:grpSpPr>
        <p:pic>
          <p:nvPicPr>
            <p:cNvPr id="275" name="Google Shape;275;p37"/>
            <p:cNvPicPr preferRelativeResize="0"/>
            <p:nvPr/>
          </p:nvPicPr>
          <p:blipFill>
            <a:blip r:embed="rId4">
              <a:alphaModFix/>
            </a:blip>
            <a:stretch>
              <a:fillRect/>
            </a:stretch>
          </p:blipFill>
          <p:spPr>
            <a:xfrm rot="-131948">
              <a:off x="1845810" y="1064957"/>
              <a:ext cx="536745" cy="1674838"/>
            </a:xfrm>
            <a:prstGeom prst="rect">
              <a:avLst/>
            </a:prstGeom>
            <a:noFill/>
            <a:ln>
              <a:noFill/>
            </a:ln>
          </p:spPr>
        </p:pic>
        <p:grpSp>
          <p:nvGrpSpPr>
            <p:cNvPr id="276" name="Google Shape;276;p37"/>
            <p:cNvGrpSpPr/>
            <p:nvPr/>
          </p:nvGrpSpPr>
          <p:grpSpPr>
            <a:xfrm>
              <a:off x="637579" y="1958255"/>
              <a:ext cx="3154808" cy="811072"/>
              <a:chOff x="385125" y="2679661"/>
              <a:chExt cx="6602779" cy="1697513"/>
            </a:xfrm>
          </p:grpSpPr>
          <p:pic>
            <p:nvPicPr>
              <p:cNvPr id="277" name="Google Shape;277;p37"/>
              <p:cNvPicPr preferRelativeResize="0"/>
              <p:nvPr/>
            </p:nvPicPr>
            <p:blipFill rotWithShape="1">
              <a:blip r:embed="rId5">
                <a:alphaModFix/>
              </a:blip>
              <a:srcRect l="27071"/>
              <a:stretch/>
            </p:blipFill>
            <p:spPr>
              <a:xfrm>
                <a:off x="385125" y="2699250"/>
                <a:ext cx="3191824" cy="1677925"/>
              </a:xfrm>
              <a:prstGeom prst="rect">
                <a:avLst/>
              </a:prstGeom>
              <a:noFill/>
              <a:ln>
                <a:noFill/>
              </a:ln>
            </p:spPr>
          </p:pic>
          <p:pic>
            <p:nvPicPr>
              <p:cNvPr id="278" name="Google Shape;278;p37"/>
              <p:cNvPicPr preferRelativeResize="0"/>
              <p:nvPr/>
            </p:nvPicPr>
            <p:blipFill rotWithShape="1">
              <a:blip r:embed="rId5">
                <a:alphaModFix/>
              </a:blip>
              <a:srcRect l="27071"/>
              <a:stretch/>
            </p:blipFill>
            <p:spPr>
              <a:xfrm>
                <a:off x="3796079" y="2679661"/>
                <a:ext cx="3191824" cy="1677925"/>
              </a:xfrm>
              <a:prstGeom prst="rect">
                <a:avLst/>
              </a:prstGeom>
              <a:noFill/>
              <a:ln>
                <a:noFill/>
              </a:ln>
            </p:spPr>
          </p:pic>
        </p:grpSp>
      </p:gr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5229"/>
        <p:cNvGrpSpPr/>
        <p:nvPr/>
      </p:nvGrpSpPr>
      <p:grpSpPr>
        <a:xfrm>
          <a:off x="0" y="0"/>
          <a:ext cx="0" cy="0"/>
          <a:chOff x="0" y="0"/>
          <a:chExt cx="0" cy="0"/>
        </a:xfrm>
      </p:grpSpPr>
      <p:pic>
        <p:nvPicPr>
          <p:cNvPr id="5230" name="Google Shape;5230;p255"/>
          <p:cNvPicPr preferRelativeResize="0"/>
          <p:nvPr/>
        </p:nvPicPr>
        <p:blipFill rotWithShape="1">
          <a:blip r:embed="rId3">
            <a:alphaModFix/>
          </a:blip>
          <a:srcRect l="24025" t="14207" r="30289"/>
          <a:stretch/>
        </p:blipFill>
        <p:spPr>
          <a:xfrm>
            <a:off x="4471000" y="38800"/>
            <a:ext cx="4139851" cy="5065900"/>
          </a:xfrm>
          <a:prstGeom prst="rect">
            <a:avLst/>
          </a:prstGeom>
          <a:noFill/>
          <a:ln>
            <a:noFill/>
          </a:ln>
        </p:spPr>
      </p:pic>
      <p:sp>
        <p:nvSpPr>
          <p:cNvPr id="5231" name="Google Shape;5231;p255"/>
          <p:cNvSpPr txBox="1"/>
          <p:nvPr/>
        </p:nvSpPr>
        <p:spPr>
          <a:xfrm>
            <a:off x="527475" y="3356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Alzheimer’s</a:t>
            </a:r>
            <a:endParaRPr sz="20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b="1">
              <a:solidFill>
                <a:schemeClr val="dk1"/>
              </a:solidFill>
            </a:endParaRPr>
          </a:p>
          <a:p>
            <a:pPr marL="0" lvl="0" indent="0" algn="l" rtl="0">
              <a:lnSpc>
                <a:spcPct val="115000"/>
              </a:lnSpc>
              <a:spcBef>
                <a:spcPts val="0"/>
              </a:spcBef>
              <a:spcAft>
                <a:spcPts val="0"/>
              </a:spcAft>
              <a:buNone/>
            </a:pPr>
            <a:r>
              <a:rPr lang="en" sz="2000">
                <a:solidFill>
                  <a:schemeClr val="dk1"/>
                </a:solidFill>
              </a:rPr>
              <a:t>Plaques and tangles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endParaRPr sz="2000" b="1">
              <a:solidFill>
                <a:schemeClr val="dk1"/>
              </a:solidFill>
            </a:endParaRPr>
          </a:p>
        </p:txBody>
      </p:sp>
      <p:sp>
        <p:nvSpPr>
          <p:cNvPr id="5232" name="Google Shape;5232;p255"/>
          <p:cNvSpPr/>
          <p:nvPr/>
        </p:nvSpPr>
        <p:spPr>
          <a:xfrm>
            <a:off x="8266700" y="0"/>
            <a:ext cx="6060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233" name="Google Shape;5233;p255"/>
          <p:cNvPicPr preferRelativeResize="0"/>
          <p:nvPr/>
        </p:nvPicPr>
        <p:blipFill>
          <a:blip r:embed="rId4">
            <a:alphaModFix/>
          </a:blip>
          <a:stretch>
            <a:fillRect/>
          </a:stretch>
        </p:blipFill>
        <p:spPr>
          <a:xfrm>
            <a:off x="492887" y="1287888"/>
            <a:ext cx="1245971" cy="1262575"/>
          </a:xfrm>
          <a:prstGeom prst="rect">
            <a:avLst/>
          </a:prstGeom>
          <a:noFill/>
          <a:ln>
            <a:noFill/>
          </a:ln>
        </p:spPr>
      </p:pic>
      <p:grpSp>
        <p:nvGrpSpPr>
          <p:cNvPr id="5234" name="Google Shape;5234;p255"/>
          <p:cNvGrpSpPr/>
          <p:nvPr/>
        </p:nvGrpSpPr>
        <p:grpSpPr>
          <a:xfrm>
            <a:off x="1972014" y="1223030"/>
            <a:ext cx="1053364" cy="1134277"/>
            <a:chOff x="5873695" y="578656"/>
            <a:chExt cx="3534779" cy="3806300"/>
          </a:xfrm>
        </p:grpSpPr>
        <p:pic>
          <p:nvPicPr>
            <p:cNvPr id="5235" name="Google Shape;5235;p255"/>
            <p:cNvPicPr preferRelativeResize="0"/>
            <p:nvPr/>
          </p:nvPicPr>
          <p:blipFill>
            <a:blip r:embed="rId5">
              <a:alphaModFix/>
            </a:blip>
            <a:stretch>
              <a:fillRect/>
            </a:stretch>
          </p:blipFill>
          <p:spPr>
            <a:xfrm rot="8100000">
              <a:off x="6979757" y="1079250"/>
              <a:ext cx="1270300" cy="1807100"/>
            </a:xfrm>
            <a:prstGeom prst="rect">
              <a:avLst/>
            </a:prstGeom>
            <a:noFill/>
            <a:ln>
              <a:noFill/>
            </a:ln>
          </p:spPr>
        </p:pic>
        <p:grpSp>
          <p:nvGrpSpPr>
            <p:cNvPr id="5236" name="Google Shape;5236;p255"/>
            <p:cNvGrpSpPr/>
            <p:nvPr/>
          </p:nvGrpSpPr>
          <p:grpSpPr>
            <a:xfrm>
              <a:off x="7338921" y="850163"/>
              <a:ext cx="420245" cy="3443180"/>
              <a:chOff x="7763196" y="219950"/>
              <a:chExt cx="420245" cy="3443180"/>
            </a:xfrm>
          </p:grpSpPr>
          <p:pic>
            <p:nvPicPr>
              <p:cNvPr id="5237" name="Google Shape;5237;p255"/>
              <p:cNvPicPr preferRelativeResize="0"/>
              <p:nvPr/>
            </p:nvPicPr>
            <p:blipFill rotWithShape="1">
              <a:blip r:embed="rId5">
                <a:alphaModFix/>
              </a:blip>
              <a:srcRect l="80099"/>
              <a:stretch/>
            </p:blipFill>
            <p:spPr>
              <a:xfrm>
                <a:off x="7930641" y="1856030"/>
                <a:ext cx="252800" cy="1807100"/>
              </a:xfrm>
              <a:prstGeom prst="rect">
                <a:avLst/>
              </a:prstGeom>
              <a:noFill/>
              <a:ln>
                <a:noFill/>
              </a:ln>
            </p:spPr>
          </p:pic>
          <p:pic>
            <p:nvPicPr>
              <p:cNvPr id="5238" name="Google Shape;5238;p255"/>
              <p:cNvPicPr preferRelativeResize="0"/>
              <p:nvPr/>
            </p:nvPicPr>
            <p:blipFill rotWithShape="1">
              <a:blip r:embed="rId5">
                <a:alphaModFix/>
              </a:blip>
              <a:srcRect l="80099"/>
              <a:stretch/>
            </p:blipFill>
            <p:spPr>
              <a:xfrm rot="10800000">
                <a:off x="7763196" y="219950"/>
                <a:ext cx="252800" cy="1807100"/>
              </a:xfrm>
              <a:prstGeom prst="rect">
                <a:avLst/>
              </a:prstGeom>
              <a:noFill/>
              <a:ln>
                <a:noFill/>
              </a:ln>
            </p:spPr>
          </p:pic>
        </p:grpSp>
        <p:pic>
          <p:nvPicPr>
            <p:cNvPr id="5239" name="Google Shape;5239;p255"/>
            <p:cNvPicPr preferRelativeResize="0"/>
            <p:nvPr/>
          </p:nvPicPr>
          <p:blipFill>
            <a:blip r:embed="rId5">
              <a:alphaModFix/>
            </a:blip>
            <a:stretch>
              <a:fillRect/>
            </a:stretch>
          </p:blipFill>
          <p:spPr>
            <a:xfrm rot="1293548">
              <a:off x="6913907" y="2343275"/>
              <a:ext cx="1270300" cy="1807100"/>
            </a:xfrm>
            <a:prstGeom prst="rect">
              <a:avLst/>
            </a:prstGeom>
            <a:noFill/>
            <a:ln>
              <a:noFill/>
            </a:ln>
          </p:spPr>
        </p:pic>
        <p:pic>
          <p:nvPicPr>
            <p:cNvPr id="5240" name="Google Shape;5240;p255"/>
            <p:cNvPicPr preferRelativeResize="0"/>
            <p:nvPr/>
          </p:nvPicPr>
          <p:blipFill>
            <a:blip r:embed="rId5">
              <a:alphaModFix/>
            </a:blip>
            <a:stretch>
              <a:fillRect/>
            </a:stretch>
          </p:blipFill>
          <p:spPr>
            <a:xfrm rot="4981584">
              <a:off x="6734007" y="1812175"/>
              <a:ext cx="1270300" cy="1807100"/>
            </a:xfrm>
            <a:prstGeom prst="rect">
              <a:avLst/>
            </a:prstGeom>
            <a:noFill/>
            <a:ln>
              <a:noFill/>
            </a:ln>
          </p:spPr>
        </p:pic>
        <p:grpSp>
          <p:nvGrpSpPr>
            <p:cNvPr id="5241" name="Google Shape;5241;p255"/>
            <p:cNvGrpSpPr/>
            <p:nvPr/>
          </p:nvGrpSpPr>
          <p:grpSpPr>
            <a:xfrm rot="-2700000">
              <a:off x="6902817" y="856367"/>
              <a:ext cx="1476534" cy="3522398"/>
              <a:chOff x="6025549" y="1621068"/>
              <a:chExt cx="1476548" cy="3522432"/>
            </a:xfrm>
          </p:grpSpPr>
          <p:pic>
            <p:nvPicPr>
              <p:cNvPr id="5242" name="Google Shape;5242;p255"/>
              <p:cNvPicPr preferRelativeResize="0"/>
              <p:nvPr/>
            </p:nvPicPr>
            <p:blipFill rotWithShape="1">
              <a:blip r:embed="rId5">
                <a:alphaModFix/>
              </a:blip>
              <a:srcRect l="31228"/>
              <a:stretch/>
            </p:blipFill>
            <p:spPr>
              <a:xfrm rot="1293512">
                <a:off x="6327013" y="3239118"/>
                <a:ext cx="873619" cy="1807090"/>
              </a:xfrm>
              <a:prstGeom prst="rect">
                <a:avLst/>
              </a:prstGeom>
              <a:noFill/>
              <a:ln>
                <a:noFill/>
              </a:ln>
            </p:spPr>
          </p:pic>
          <p:pic>
            <p:nvPicPr>
              <p:cNvPr id="5243" name="Google Shape;5243;p255"/>
              <p:cNvPicPr preferRelativeResize="0"/>
              <p:nvPr/>
            </p:nvPicPr>
            <p:blipFill rotWithShape="1">
              <a:blip r:embed="rId5">
                <a:alphaModFix/>
              </a:blip>
              <a:srcRect l="71255"/>
              <a:stretch/>
            </p:blipFill>
            <p:spPr>
              <a:xfrm rot="-9506469">
                <a:off x="6767916" y="1630126"/>
                <a:ext cx="373084" cy="1700499"/>
              </a:xfrm>
              <a:prstGeom prst="rect">
                <a:avLst/>
              </a:prstGeom>
              <a:noFill/>
              <a:ln>
                <a:noFill/>
              </a:ln>
            </p:spPr>
          </p:pic>
        </p:grpSp>
        <p:grpSp>
          <p:nvGrpSpPr>
            <p:cNvPr id="5244" name="Google Shape;5244;p255"/>
            <p:cNvGrpSpPr/>
            <p:nvPr/>
          </p:nvGrpSpPr>
          <p:grpSpPr>
            <a:xfrm rot="1079571">
              <a:off x="6757006" y="720576"/>
              <a:ext cx="1476556" cy="3522451"/>
              <a:chOff x="6025549" y="1621068"/>
              <a:chExt cx="1476548" cy="3522432"/>
            </a:xfrm>
          </p:grpSpPr>
          <p:pic>
            <p:nvPicPr>
              <p:cNvPr id="5245" name="Google Shape;5245;p255"/>
              <p:cNvPicPr preferRelativeResize="0"/>
              <p:nvPr/>
            </p:nvPicPr>
            <p:blipFill rotWithShape="1">
              <a:blip r:embed="rId5">
                <a:alphaModFix/>
              </a:blip>
              <a:srcRect l="31228"/>
              <a:stretch/>
            </p:blipFill>
            <p:spPr>
              <a:xfrm rot="1293512">
                <a:off x="6327013" y="3239118"/>
                <a:ext cx="873619" cy="1807090"/>
              </a:xfrm>
              <a:prstGeom prst="rect">
                <a:avLst/>
              </a:prstGeom>
              <a:noFill/>
              <a:ln>
                <a:noFill/>
              </a:ln>
            </p:spPr>
          </p:pic>
          <p:pic>
            <p:nvPicPr>
              <p:cNvPr id="5246" name="Google Shape;5246;p255"/>
              <p:cNvPicPr preferRelativeResize="0"/>
              <p:nvPr/>
            </p:nvPicPr>
            <p:blipFill rotWithShape="1">
              <a:blip r:embed="rId5">
                <a:alphaModFix/>
              </a:blip>
              <a:srcRect l="71255"/>
              <a:stretch/>
            </p:blipFill>
            <p:spPr>
              <a:xfrm rot="-9506469">
                <a:off x="6767916" y="1630126"/>
                <a:ext cx="373084" cy="1700499"/>
              </a:xfrm>
              <a:prstGeom prst="rect">
                <a:avLst/>
              </a:prstGeom>
              <a:noFill/>
              <a:ln>
                <a:noFill/>
              </a:ln>
            </p:spPr>
          </p:pic>
        </p:grpSp>
      </p:gr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5250"/>
        <p:cNvGrpSpPr/>
        <p:nvPr/>
      </p:nvGrpSpPr>
      <p:grpSpPr>
        <a:xfrm>
          <a:off x="0" y="0"/>
          <a:ext cx="0" cy="0"/>
          <a:chOff x="0" y="0"/>
          <a:chExt cx="0" cy="0"/>
        </a:xfrm>
      </p:grpSpPr>
      <p:pic>
        <p:nvPicPr>
          <p:cNvPr id="5251" name="Google Shape;5251;p256"/>
          <p:cNvPicPr preferRelativeResize="0"/>
          <p:nvPr/>
        </p:nvPicPr>
        <p:blipFill rotWithShape="1">
          <a:blip r:embed="rId3">
            <a:alphaModFix/>
          </a:blip>
          <a:srcRect l="24025" t="14207" r="30289"/>
          <a:stretch/>
        </p:blipFill>
        <p:spPr>
          <a:xfrm>
            <a:off x="4471000" y="38800"/>
            <a:ext cx="4139851" cy="5065900"/>
          </a:xfrm>
          <a:prstGeom prst="rect">
            <a:avLst/>
          </a:prstGeom>
          <a:noFill/>
          <a:ln>
            <a:noFill/>
          </a:ln>
        </p:spPr>
      </p:pic>
      <p:sp>
        <p:nvSpPr>
          <p:cNvPr id="5252" name="Google Shape;5252;p256"/>
          <p:cNvSpPr txBox="1"/>
          <p:nvPr/>
        </p:nvSpPr>
        <p:spPr>
          <a:xfrm>
            <a:off x="527475" y="3356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Alzheimer’s</a:t>
            </a:r>
            <a:endParaRPr sz="20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b="1">
              <a:solidFill>
                <a:schemeClr val="dk1"/>
              </a:solidFill>
            </a:endParaRPr>
          </a:p>
          <a:p>
            <a:pPr marL="0" lvl="0" indent="0" algn="l" rtl="0">
              <a:lnSpc>
                <a:spcPct val="115000"/>
              </a:lnSpc>
              <a:spcBef>
                <a:spcPts val="0"/>
              </a:spcBef>
              <a:spcAft>
                <a:spcPts val="0"/>
              </a:spcAft>
              <a:buNone/>
            </a:pPr>
            <a:r>
              <a:rPr lang="en" sz="2000">
                <a:solidFill>
                  <a:schemeClr val="dk1"/>
                </a:solidFill>
              </a:rPr>
              <a:t>Plaques and tangles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Death of GABA interneurons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endParaRPr sz="2000" b="1">
              <a:solidFill>
                <a:schemeClr val="dk1"/>
              </a:solidFill>
            </a:endParaRPr>
          </a:p>
        </p:txBody>
      </p:sp>
      <p:sp>
        <p:nvSpPr>
          <p:cNvPr id="5253" name="Google Shape;5253;p256"/>
          <p:cNvSpPr/>
          <p:nvPr/>
        </p:nvSpPr>
        <p:spPr>
          <a:xfrm>
            <a:off x="8266700" y="0"/>
            <a:ext cx="6060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5257"/>
        <p:cNvGrpSpPr/>
        <p:nvPr/>
      </p:nvGrpSpPr>
      <p:grpSpPr>
        <a:xfrm>
          <a:off x="0" y="0"/>
          <a:ext cx="0" cy="0"/>
          <a:chOff x="0" y="0"/>
          <a:chExt cx="0" cy="0"/>
        </a:xfrm>
      </p:grpSpPr>
      <p:pic>
        <p:nvPicPr>
          <p:cNvPr id="5258" name="Google Shape;5258;p257"/>
          <p:cNvPicPr preferRelativeResize="0"/>
          <p:nvPr/>
        </p:nvPicPr>
        <p:blipFill rotWithShape="1">
          <a:blip r:embed="rId3">
            <a:alphaModFix/>
          </a:blip>
          <a:srcRect l="24025" t="14207" r="30289"/>
          <a:stretch/>
        </p:blipFill>
        <p:spPr>
          <a:xfrm>
            <a:off x="4471000" y="38800"/>
            <a:ext cx="4139851" cy="5065900"/>
          </a:xfrm>
          <a:prstGeom prst="rect">
            <a:avLst/>
          </a:prstGeom>
          <a:noFill/>
          <a:ln>
            <a:noFill/>
          </a:ln>
        </p:spPr>
      </p:pic>
      <p:sp>
        <p:nvSpPr>
          <p:cNvPr id="5259" name="Google Shape;5259;p257"/>
          <p:cNvSpPr txBox="1"/>
          <p:nvPr/>
        </p:nvSpPr>
        <p:spPr>
          <a:xfrm>
            <a:off x="527475" y="3356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Alzheimer’s</a:t>
            </a:r>
            <a:endParaRPr sz="20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b="1">
              <a:solidFill>
                <a:schemeClr val="dk1"/>
              </a:solidFill>
            </a:endParaRPr>
          </a:p>
          <a:p>
            <a:pPr marL="0" lvl="0" indent="0" algn="l" rtl="0">
              <a:lnSpc>
                <a:spcPct val="115000"/>
              </a:lnSpc>
              <a:spcBef>
                <a:spcPts val="0"/>
              </a:spcBef>
              <a:spcAft>
                <a:spcPts val="0"/>
              </a:spcAft>
              <a:buNone/>
            </a:pPr>
            <a:r>
              <a:rPr lang="en" sz="2000">
                <a:solidFill>
                  <a:schemeClr val="dk1"/>
                </a:solidFill>
              </a:rPr>
              <a:t>Plaques and tangles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Death of GABA interneurons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Excessive </a:t>
            </a:r>
            <a:r>
              <a:rPr lang="en" sz="2000">
                <a:solidFill>
                  <a:schemeClr val="dk1"/>
                </a:solidFill>
                <a:highlight>
                  <a:srgbClr val="FFFF00"/>
                </a:highlight>
              </a:rPr>
              <a:t>glutamate</a:t>
            </a:r>
            <a:r>
              <a:rPr lang="en" sz="2000">
                <a:solidFill>
                  <a:schemeClr val="dk1"/>
                </a:solidFill>
              </a:rPr>
              <a:t> release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endParaRPr sz="2000" b="1">
              <a:solidFill>
                <a:schemeClr val="dk1"/>
              </a:solidFill>
            </a:endParaRPr>
          </a:p>
        </p:txBody>
      </p:sp>
      <p:sp>
        <p:nvSpPr>
          <p:cNvPr id="5260" name="Google Shape;5260;p257"/>
          <p:cNvSpPr/>
          <p:nvPr/>
        </p:nvSpPr>
        <p:spPr>
          <a:xfrm>
            <a:off x="8266700" y="0"/>
            <a:ext cx="6060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61" name="Google Shape;5261;p257"/>
          <p:cNvSpPr/>
          <p:nvPr/>
        </p:nvSpPr>
        <p:spPr>
          <a:xfrm>
            <a:off x="4535900" y="1328275"/>
            <a:ext cx="2098500" cy="6144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5265"/>
        <p:cNvGrpSpPr/>
        <p:nvPr/>
      </p:nvGrpSpPr>
      <p:grpSpPr>
        <a:xfrm>
          <a:off x="0" y="0"/>
          <a:ext cx="0" cy="0"/>
          <a:chOff x="0" y="0"/>
          <a:chExt cx="0" cy="0"/>
        </a:xfrm>
      </p:grpSpPr>
      <p:pic>
        <p:nvPicPr>
          <p:cNvPr id="5266" name="Google Shape;5266;p258"/>
          <p:cNvPicPr preferRelativeResize="0"/>
          <p:nvPr/>
        </p:nvPicPr>
        <p:blipFill rotWithShape="1">
          <a:blip r:embed="rId3">
            <a:alphaModFix/>
          </a:blip>
          <a:srcRect l="24025" t="14207" r="30289"/>
          <a:stretch/>
        </p:blipFill>
        <p:spPr>
          <a:xfrm>
            <a:off x="4471000" y="38800"/>
            <a:ext cx="4139851" cy="5065900"/>
          </a:xfrm>
          <a:prstGeom prst="rect">
            <a:avLst/>
          </a:prstGeom>
          <a:noFill/>
          <a:ln>
            <a:noFill/>
          </a:ln>
        </p:spPr>
      </p:pic>
      <p:sp>
        <p:nvSpPr>
          <p:cNvPr id="5267" name="Google Shape;5267;p258"/>
          <p:cNvSpPr txBox="1"/>
          <p:nvPr/>
        </p:nvSpPr>
        <p:spPr>
          <a:xfrm>
            <a:off x="527475" y="3356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Alzheimer’s</a:t>
            </a:r>
            <a:endParaRPr sz="20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b="1">
              <a:solidFill>
                <a:schemeClr val="dk1"/>
              </a:solidFill>
            </a:endParaRPr>
          </a:p>
          <a:p>
            <a:pPr marL="0" lvl="0" indent="0" algn="l" rtl="0">
              <a:lnSpc>
                <a:spcPct val="115000"/>
              </a:lnSpc>
              <a:spcBef>
                <a:spcPts val="0"/>
              </a:spcBef>
              <a:spcAft>
                <a:spcPts val="0"/>
              </a:spcAft>
              <a:buNone/>
            </a:pPr>
            <a:r>
              <a:rPr lang="en" sz="2000">
                <a:solidFill>
                  <a:schemeClr val="dk1"/>
                </a:solidFill>
              </a:rPr>
              <a:t>Plaques and tangles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Death of GABA interneurons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Excessive </a:t>
            </a:r>
            <a:r>
              <a:rPr lang="en" sz="2000">
                <a:solidFill>
                  <a:schemeClr val="dk1"/>
                </a:solidFill>
                <a:highlight>
                  <a:srgbClr val="FFFF00"/>
                </a:highlight>
              </a:rPr>
              <a:t>glutamate</a:t>
            </a:r>
            <a:r>
              <a:rPr lang="en" sz="2000">
                <a:solidFill>
                  <a:schemeClr val="dk1"/>
                </a:solidFill>
              </a:rPr>
              <a:t> release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endParaRPr sz="2000" b="1">
              <a:solidFill>
                <a:schemeClr val="dk1"/>
              </a:solidFill>
            </a:endParaRPr>
          </a:p>
        </p:txBody>
      </p:sp>
      <p:sp>
        <p:nvSpPr>
          <p:cNvPr id="5268" name="Google Shape;5268;p258"/>
          <p:cNvSpPr/>
          <p:nvPr/>
        </p:nvSpPr>
        <p:spPr>
          <a:xfrm>
            <a:off x="8266700" y="0"/>
            <a:ext cx="6060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69" name="Google Shape;5269;p258"/>
          <p:cNvSpPr/>
          <p:nvPr/>
        </p:nvSpPr>
        <p:spPr>
          <a:xfrm>
            <a:off x="4535900" y="1328275"/>
            <a:ext cx="2098500" cy="6144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270" name="Google Shape;5270;p258"/>
          <p:cNvPicPr preferRelativeResize="0"/>
          <p:nvPr/>
        </p:nvPicPr>
        <p:blipFill>
          <a:blip r:embed="rId4">
            <a:alphaModFix/>
          </a:blip>
          <a:stretch>
            <a:fillRect/>
          </a:stretch>
        </p:blipFill>
        <p:spPr>
          <a:xfrm rot="8290851">
            <a:off x="3112760" y="2200261"/>
            <a:ext cx="594128" cy="537927"/>
          </a:xfrm>
          <a:prstGeom prst="rect">
            <a:avLst/>
          </a:prstGeom>
          <a:noFill/>
          <a:ln>
            <a:noFill/>
          </a:ln>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5274"/>
        <p:cNvGrpSpPr/>
        <p:nvPr/>
      </p:nvGrpSpPr>
      <p:grpSpPr>
        <a:xfrm>
          <a:off x="0" y="0"/>
          <a:ext cx="0" cy="0"/>
          <a:chOff x="0" y="0"/>
          <a:chExt cx="0" cy="0"/>
        </a:xfrm>
      </p:grpSpPr>
      <p:pic>
        <p:nvPicPr>
          <p:cNvPr id="5275" name="Google Shape;5275;p259"/>
          <p:cNvPicPr preferRelativeResize="0"/>
          <p:nvPr/>
        </p:nvPicPr>
        <p:blipFill rotWithShape="1">
          <a:blip r:embed="rId3">
            <a:alphaModFix/>
          </a:blip>
          <a:srcRect l="24025" t="14207" r="30289"/>
          <a:stretch/>
        </p:blipFill>
        <p:spPr>
          <a:xfrm>
            <a:off x="4471000" y="38800"/>
            <a:ext cx="4139851" cy="5065900"/>
          </a:xfrm>
          <a:prstGeom prst="rect">
            <a:avLst/>
          </a:prstGeom>
          <a:noFill/>
          <a:ln>
            <a:noFill/>
          </a:ln>
        </p:spPr>
      </p:pic>
      <p:sp>
        <p:nvSpPr>
          <p:cNvPr id="5276" name="Google Shape;5276;p259"/>
          <p:cNvSpPr txBox="1"/>
          <p:nvPr/>
        </p:nvSpPr>
        <p:spPr>
          <a:xfrm>
            <a:off x="527475" y="3356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Alzheimer’s</a:t>
            </a:r>
            <a:endParaRPr sz="20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b="1">
              <a:solidFill>
                <a:schemeClr val="dk1"/>
              </a:solidFill>
            </a:endParaRPr>
          </a:p>
          <a:p>
            <a:pPr marL="0" lvl="0" indent="0" algn="l" rtl="0">
              <a:lnSpc>
                <a:spcPct val="115000"/>
              </a:lnSpc>
              <a:spcBef>
                <a:spcPts val="0"/>
              </a:spcBef>
              <a:spcAft>
                <a:spcPts val="0"/>
              </a:spcAft>
              <a:buNone/>
            </a:pPr>
            <a:r>
              <a:rPr lang="en" sz="2000">
                <a:solidFill>
                  <a:schemeClr val="dk1"/>
                </a:solidFill>
              </a:rPr>
              <a:t>Plaques and tangles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Death of GABA interneurons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Excessive glutamate release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Excitatory neurotoxicity</a:t>
            </a:r>
            <a:endParaRPr sz="2000" b="1">
              <a:solidFill>
                <a:schemeClr val="dk1"/>
              </a:solidFill>
            </a:endParaRPr>
          </a:p>
        </p:txBody>
      </p:sp>
      <p:sp>
        <p:nvSpPr>
          <p:cNvPr id="5277" name="Google Shape;5277;p259"/>
          <p:cNvSpPr/>
          <p:nvPr/>
        </p:nvSpPr>
        <p:spPr>
          <a:xfrm>
            <a:off x="8266700" y="0"/>
            <a:ext cx="6060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278" name="Google Shape;5278;p259"/>
          <p:cNvPicPr preferRelativeResize="0"/>
          <p:nvPr/>
        </p:nvPicPr>
        <p:blipFill>
          <a:blip r:embed="rId4">
            <a:alphaModFix/>
          </a:blip>
          <a:stretch>
            <a:fillRect/>
          </a:stretch>
        </p:blipFill>
        <p:spPr>
          <a:xfrm rot="8290851">
            <a:off x="3112760" y="2200261"/>
            <a:ext cx="594128" cy="537927"/>
          </a:xfrm>
          <a:prstGeom prst="rect">
            <a:avLst/>
          </a:prstGeom>
          <a:noFill/>
          <a:ln>
            <a:noFill/>
          </a:ln>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5282"/>
        <p:cNvGrpSpPr/>
        <p:nvPr/>
      </p:nvGrpSpPr>
      <p:grpSpPr>
        <a:xfrm>
          <a:off x="0" y="0"/>
          <a:ext cx="0" cy="0"/>
          <a:chOff x="0" y="0"/>
          <a:chExt cx="0" cy="0"/>
        </a:xfrm>
      </p:grpSpPr>
      <p:pic>
        <p:nvPicPr>
          <p:cNvPr id="5283" name="Google Shape;5283;p260"/>
          <p:cNvPicPr preferRelativeResize="0"/>
          <p:nvPr/>
        </p:nvPicPr>
        <p:blipFill rotWithShape="1">
          <a:blip r:embed="rId3">
            <a:alphaModFix/>
          </a:blip>
          <a:srcRect l="24025" t="14207" r="30289"/>
          <a:stretch/>
        </p:blipFill>
        <p:spPr>
          <a:xfrm>
            <a:off x="4471000" y="38800"/>
            <a:ext cx="4139851" cy="5065900"/>
          </a:xfrm>
          <a:prstGeom prst="rect">
            <a:avLst/>
          </a:prstGeom>
          <a:noFill/>
          <a:ln>
            <a:noFill/>
          </a:ln>
        </p:spPr>
      </p:pic>
      <p:sp>
        <p:nvSpPr>
          <p:cNvPr id="5284" name="Google Shape;5284;p260"/>
          <p:cNvSpPr txBox="1"/>
          <p:nvPr/>
        </p:nvSpPr>
        <p:spPr>
          <a:xfrm>
            <a:off x="527475" y="3356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Alzheimer’s</a:t>
            </a:r>
            <a:endParaRPr sz="20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b="1">
              <a:solidFill>
                <a:schemeClr val="dk1"/>
              </a:solidFill>
            </a:endParaRPr>
          </a:p>
          <a:p>
            <a:pPr marL="0" lvl="0" indent="0" algn="l" rtl="0">
              <a:lnSpc>
                <a:spcPct val="115000"/>
              </a:lnSpc>
              <a:spcBef>
                <a:spcPts val="0"/>
              </a:spcBef>
              <a:spcAft>
                <a:spcPts val="0"/>
              </a:spcAft>
              <a:buNone/>
            </a:pPr>
            <a:r>
              <a:rPr lang="en" sz="2000">
                <a:solidFill>
                  <a:schemeClr val="dk1"/>
                </a:solidFill>
              </a:rPr>
              <a:t>Plaques and tangles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Death of GABA interneurons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Excessive glutamate release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Excitatory </a:t>
            </a:r>
            <a:r>
              <a:rPr lang="en" sz="2000">
                <a:solidFill>
                  <a:schemeClr val="dk1"/>
                </a:solidFill>
                <a:highlight>
                  <a:srgbClr val="FFFF00"/>
                </a:highlight>
              </a:rPr>
              <a:t>neurotoxicity</a:t>
            </a:r>
            <a:endParaRPr sz="2000" b="1">
              <a:solidFill>
                <a:schemeClr val="dk1"/>
              </a:solidFill>
              <a:highlight>
                <a:srgbClr val="FFFF00"/>
              </a:highlight>
            </a:endParaRPr>
          </a:p>
        </p:txBody>
      </p:sp>
      <p:sp>
        <p:nvSpPr>
          <p:cNvPr id="5285" name="Google Shape;5285;p260"/>
          <p:cNvSpPr/>
          <p:nvPr/>
        </p:nvSpPr>
        <p:spPr>
          <a:xfrm>
            <a:off x="8266700" y="0"/>
            <a:ext cx="6060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286" name="Google Shape;5286;p260"/>
          <p:cNvPicPr preferRelativeResize="0"/>
          <p:nvPr/>
        </p:nvPicPr>
        <p:blipFill>
          <a:blip r:embed="rId4">
            <a:alphaModFix/>
          </a:blip>
          <a:stretch>
            <a:fillRect/>
          </a:stretch>
        </p:blipFill>
        <p:spPr>
          <a:xfrm rot="8290851">
            <a:off x="3112760" y="2200261"/>
            <a:ext cx="594128" cy="537927"/>
          </a:xfrm>
          <a:prstGeom prst="rect">
            <a:avLst/>
          </a:prstGeom>
          <a:noFill/>
          <a:ln>
            <a:noFill/>
          </a:ln>
        </p:spPr>
      </p:pic>
      <p:sp>
        <p:nvSpPr>
          <p:cNvPr id="5287" name="Google Shape;5287;p260"/>
          <p:cNvSpPr/>
          <p:nvPr/>
        </p:nvSpPr>
        <p:spPr>
          <a:xfrm>
            <a:off x="6464700" y="4239150"/>
            <a:ext cx="1074000" cy="7971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5291"/>
        <p:cNvGrpSpPr/>
        <p:nvPr/>
      </p:nvGrpSpPr>
      <p:grpSpPr>
        <a:xfrm>
          <a:off x="0" y="0"/>
          <a:ext cx="0" cy="0"/>
          <a:chOff x="0" y="0"/>
          <a:chExt cx="0" cy="0"/>
        </a:xfrm>
      </p:grpSpPr>
      <p:sp>
        <p:nvSpPr>
          <p:cNvPr id="5292" name="Google Shape;5292;p261"/>
          <p:cNvSpPr txBox="1"/>
          <p:nvPr/>
        </p:nvSpPr>
        <p:spPr>
          <a:xfrm>
            <a:off x="527475" y="3356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Alzheimer’s</a:t>
            </a:r>
            <a:endParaRPr sz="20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b="1">
              <a:solidFill>
                <a:schemeClr val="dk1"/>
              </a:solidFill>
            </a:endParaRPr>
          </a:p>
          <a:p>
            <a:pPr marL="0" lvl="0" indent="0" algn="l" rtl="0">
              <a:lnSpc>
                <a:spcPct val="115000"/>
              </a:lnSpc>
              <a:spcBef>
                <a:spcPts val="0"/>
              </a:spcBef>
              <a:spcAft>
                <a:spcPts val="0"/>
              </a:spcAft>
              <a:buNone/>
            </a:pPr>
            <a:r>
              <a:rPr lang="en" sz="2000">
                <a:solidFill>
                  <a:schemeClr val="dk1"/>
                </a:solidFill>
              </a:rPr>
              <a:t>Plaques and tangles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Death of GABA interneurons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Excessive glutamate release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Excitatory neurotoxicity</a:t>
            </a:r>
            <a:endParaRPr sz="2000" b="1">
              <a:solidFill>
                <a:schemeClr val="dk1"/>
              </a:solidFill>
            </a:endParaRPr>
          </a:p>
        </p:txBody>
      </p:sp>
      <p:sp>
        <p:nvSpPr>
          <p:cNvPr id="5293" name="Google Shape;5293;p261"/>
          <p:cNvSpPr/>
          <p:nvPr/>
        </p:nvSpPr>
        <p:spPr>
          <a:xfrm>
            <a:off x="8266700" y="0"/>
            <a:ext cx="6060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294" name="Google Shape;5294;p261"/>
          <p:cNvPicPr preferRelativeResize="0"/>
          <p:nvPr/>
        </p:nvPicPr>
        <p:blipFill rotWithShape="1">
          <a:blip r:embed="rId3">
            <a:alphaModFix/>
          </a:blip>
          <a:srcRect l="13934" t="14442" r="30987"/>
          <a:stretch/>
        </p:blipFill>
        <p:spPr>
          <a:xfrm>
            <a:off x="4386975" y="0"/>
            <a:ext cx="4027732" cy="5065901"/>
          </a:xfrm>
          <a:prstGeom prst="rect">
            <a:avLst/>
          </a:prstGeom>
          <a:noFill/>
          <a:ln>
            <a:noFill/>
          </a:ln>
        </p:spPr>
      </p:pic>
      <p:sp>
        <p:nvSpPr>
          <p:cNvPr id="5295" name="Google Shape;5295;p261"/>
          <p:cNvSpPr txBox="1"/>
          <p:nvPr/>
        </p:nvSpPr>
        <p:spPr>
          <a:xfrm>
            <a:off x="1496475" y="36502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a:solidFill>
                  <a:schemeClr val="dk1"/>
                </a:solidFill>
              </a:rPr>
              <a:t>Memantine plugs the NMDA ion channel (with low affinity)</a:t>
            </a:r>
            <a:endParaRPr sz="2000">
              <a:solidFill>
                <a:schemeClr val="dk1"/>
              </a:solidFill>
            </a:endParaRPr>
          </a:p>
        </p:txBody>
      </p:sp>
      <p:pic>
        <p:nvPicPr>
          <p:cNvPr id="5296" name="Google Shape;5296;p261"/>
          <p:cNvPicPr preferRelativeResize="0"/>
          <p:nvPr/>
        </p:nvPicPr>
        <p:blipFill>
          <a:blip r:embed="rId4">
            <a:alphaModFix/>
          </a:blip>
          <a:stretch>
            <a:fillRect/>
          </a:stretch>
        </p:blipFill>
        <p:spPr>
          <a:xfrm>
            <a:off x="578030" y="3878824"/>
            <a:ext cx="918451" cy="650025"/>
          </a:xfrm>
          <a:prstGeom prst="rect">
            <a:avLst/>
          </a:prstGeom>
          <a:noFill/>
          <a:ln>
            <a:noFill/>
          </a:ln>
        </p:spPr>
      </p:pic>
      <p:pic>
        <p:nvPicPr>
          <p:cNvPr id="5297" name="Google Shape;5297;p261"/>
          <p:cNvPicPr preferRelativeResize="0"/>
          <p:nvPr/>
        </p:nvPicPr>
        <p:blipFill>
          <a:blip r:embed="rId5">
            <a:alphaModFix/>
          </a:blip>
          <a:stretch>
            <a:fillRect/>
          </a:stretch>
        </p:blipFill>
        <p:spPr>
          <a:xfrm rot="8290851">
            <a:off x="3112760" y="2200261"/>
            <a:ext cx="594128" cy="537927"/>
          </a:xfrm>
          <a:prstGeom prst="rect">
            <a:avLst/>
          </a:prstGeom>
          <a:noFill/>
          <a:ln>
            <a:noFill/>
          </a:ln>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5301"/>
        <p:cNvGrpSpPr/>
        <p:nvPr/>
      </p:nvGrpSpPr>
      <p:grpSpPr>
        <a:xfrm>
          <a:off x="0" y="0"/>
          <a:ext cx="0" cy="0"/>
          <a:chOff x="0" y="0"/>
          <a:chExt cx="0" cy="0"/>
        </a:xfrm>
      </p:grpSpPr>
      <p:sp>
        <p:nvSpPr>
          <p:cNvPr id="5302" name="Google Shape;5302;p262"/>
          <p:cNvSpPr txBox="1"/>
          <p:nvPr/>
        </p:nvSpPr>
        <p:spPr>
          <a:xfrm>
            <a:off x="527475" y="3356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Alzheimer’s</a:t>
            </a:r>
            <a:endParaRPr sz="20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b="1">
              <a:solidFill>
                <a:schemeClr val="dk1"/>
              </a:solidFill>
            </a:endParaRPr>
          </a:p>
          <a:p>
            <a:pPr marL="0" lvl="0" indent="0" algn="l" rtl="0">
              <a:lnSpc>
                <a:spcPct val="115000"/>
              </a:lnSpc>
              <a:spcBef>
                <a:spcPts val="0"/>
              </a:spcBef>
              <a:spcAft>
                <a:spcPts val="0"/>
              </a:spcAft>
              <a:buNone/>
            </a:pPr>
            <a:r>
              <a:rPr lang="en" sz="2000">
                <a:solidFill>
                  <a:schemeClr val="dk1"/>
                </a:solidFill>
              </a:rPr>
              <a:t>Plaques and tangles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Death of GABA interneurons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Excessive glutamate release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Excitatory neurotoxicity</a:t>
            </a:r>
            <a:endParaRPr sz="2000" b="1">
              <a:solidFill>
                <a:schemeClr val="dk1"/>
              </a:solidFill>
            </a:endParaRPr>
          </a:p>
        </p:txBody>
      </p:sp>
      <p:sp>
        <p:nvSpPr>
          <p:cNvPr id="5303" name="Google Shape;5303;p262"/>
          <p:cNvSpPr/>
          <p:nvPr/>
        </p:nvSpPr>
        <p:spPr>
          <a:xfrm>
            <a:off x="8266700" y="0"/>
            <a:ext cx="6060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04" name="Google Shape;5304;p262"/>
          <p:cNvPicPr preferRelativeResize="0"/>
          <p:nvPr/>
        </p:nvPicPr>
        <p:blipFill rotWithShape="1">
          <a:blip r:embed="rId3">
            <a:alphaModFix/>
          </a:blip>
          <a:srcRect l="13934" t="14442" r="30987"/>
          <a:stretch/>
        </p:blipFill>
        <p:spPr>
          <a:xfrm>
            <a:off x="4386975" y="0"/>
            <a:ext cx="4027732" cy="5065901"/>
          </a:xfrm>
          <a:prstGeom prst="rect">
            <a:avLst/>
          </a:prstGeom>
          <a:noFill/>
          <a:ln>
            <a:noFill/>
          </a:ln>
        </p:spPr>
      </p:pic>
      <p:sp>
        <p:nvSpPr>
          <p:cNvPr id="5305" name="Google Shape;5305;p262"/>
          <p:cNvSpPr txBox="1"/>
          <p:nvPr/>
        </p:nvSpPr>
        <p:spPr>
          <a:xfrm>
            <a:off x="1496475" y="36502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u="sng">
                <a:solidFill>
                  <a:srgbClr val="9900FF"/>
                </a:solidFill>
              </a:rPr>
              <a:t>Memantine</a:t>
            </a:r>
            <a:r>
              <a:rPr lang="en" sz="2000">
                <a:solidFill>
                  <a:schemeClr val="dk1"/>
                </a:solidFill>
              </a:rPr>
              <a:t> plugs the NMDA ion channel (with low affinity)</a:t>
            </a:r>
            <a:endParaRPr sz="2000">
              <a:solidFill>
                <a:schemeClr val="dk1"/>
              </a:solidFill>
            </a:endParaRPr>
          </a:p>
        </p:txBody>
      </p:sp>
      <p:pic>
        <p:nvPicPr>
          <p:cNvPr id="5306" name="Google Shape;5306;p262"/>
          <p:cNvPicPr preferRelativeResize="0"/>
          <p:nvPr/>
        </p:nvPicPr>
        <p:blipFill>
          <a:blip r:embed="rId4">
            <a:alphaModFix/>
          </a:blip>
          <a:stretch>
            <a:fillRect/>
          </a:stretch>
        </p:blipFill>
        <p:spPr>
          <a:xfrm>
            <a:off x="578030" y="3878824"/>
            <a:ext cx="918451" cy="650025"/>
          </a:xfrm>
          <a:prstGeom prst="rect">
            <a:avLst/>
          </a:prstGeom>
          <a:noFill/>
          <a:ln>
            <a:noFill/>
          </a:ln>
        </p:spPr>
      </p:pic>
      <p:cxnSp>
        <p:nvCxnSpPr>
          <p:cNvPr id="5307" name="Google Shape;5307;p262"/>
          <p:cNvCxnSpPr/>
          <p:nvPr/>
        </p:nvCxnSpPr>
        <p:spPr>
          <a:xfrm rot="10800000">
            <a:off x="6302275" y="2211375"/>
            <a:ext cx="657000" cy="0"/>
          </a:xfrm>
          <a:prstGeom prst="straightConnector1">
            <a:avLst/>
          </a:prstGeom>
          <a:noFill/>
          <a:ln w="28575" cap="flat" cmpd="sng">
            <a:solidFill>
              <a:srgbClr val="9900FF"/>
            </a:solidFill>
            <a:prstDash val="solid"/>
            <a:round/>
            <a:headEnd type="none" w="med" len="med"/>
            <a:tailEnd type="triangle" w="med" len="med"/>
          </a:ln>
        </p:spPr>
      </p:cxnSp>
      <p:pic>
        <p:nvPicPr>
          <p:cNvPr id="5308" name="Google Shape;5308;p262"/>
          <p:cNvPicPr preferRelativeResize="0"/>
          <p:nvPr/>
        </p:nvPicPr>
        <p:blipFill>
          <a:blip r:embed="rId5">
            <a:alphaModFix/>
          </a:blip>
          <a:stretch>
            <a:fillRect/>
          </a:stretch>
        </p:blipFill>
        <p:spPr>
          <a:xfrm rot="8290851">
            <a:off x="3112760" y="2200261"/>
            <a:ext cx="594128" cy="537927"/>
          </a:xfrm>
          <a:prstGeom prst="rect">
            <a:avLst/>
          </a:prstGeom>
          <a:noFill/>
          <a:ln>
            <a:noFill/>
          </a:ln>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5312"/>
        <p:cNvGrpSpPr/>
        <p:nvPr/>
      </p:nvGrpSpPr>
      <p:grpSpPr>
        <a:xfrm>
          <a:off x="0" y="0"/>
          <a:ext cx="0" cy="0"/>
          <a:chOff x="0" y="0"/>
          <a:chExt cx="0" cy="0"/>
        </a:xfrm>
      </p:grpSpPr>
      <p:sp>
        <p:nvSpPr>
          <p:cNvPr id="5313" name="Google Shape;5313;p263"/>
          <p:cNvSpPr txBox="1"/>
          <p:nvPr/>
        </p:nvSpPr>
        <p:spPr>
          <a:xfrm>
            <a:off x="527475" y="3356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Alzheimer’s</a:t>
            </a:r>
            <a:endParaRPr sz="20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b="1">
              <a:solidFill>
                <a:schemeClr val="dk1"/>
              </a:solidFill>
            </a:endParaRPr>
          </a:p>
          <a:p>
            <a:pPr marL="0" lvl="0" indent="0" algn="l" rtl="0">
              <a:lnSpc>
                <a:spcPct val="115000"/>
              </a:lnSpc>
              <a:spcBef>
                <a:spcPts val="0"/>
              </a:spcBef>
              <a:spcAft>
                <a:spcPts val="0"/>
              </a:spcAft>
              <a:buNone/>
            </a:pPr>
            <a:r>
              <a:rPr lang="en" sz="2000">
                <a:solidFill>
                  <a:schemeClr val="dk1"/>
                </a:solidFill>
              </a:rPr>
              <a:t>Plaques and tangles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Death of GABA interneurons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Excessive glutamate release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Excitatory neurotoxicity</a:t>
            </a:r>
            <a:endParaRPr sz="2000" b="1">
              <a:solidFill>
                <a:schemeClr val="dk1"/>
              </a:solidFill>
            </a:endParaRPr>
          </a:p>
        </p:txBody>
      </p:sp>
      <p:sp>
        <p:nvSpPr>
          <p:cNvPr id="5314" name="Google Shape;5314;p263"/>
          <p:cNvSpPr/>
          <p:nvPr/>
        </p:nvSpPr>
        <p:spPr>
          <a:xfrm>
            <a:off x="8266700" y="0"/>
            <a:ext cx="6060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15" name="Google Shape;5315;p263"/>
          <p:cNvPicPr preferRelativeResize="0"/>
          <p:nvPr/>
        </p:nvPicPr>
        <p:blipFill rotWithShape="1">
          <a:blip r:embed="rId3">
            <a:alphaModFix/>
          </a:blip>
          <a:srcRect l="13934" t="14442" r="30987"/>
          <a:stretch/>
        </p:blipFill>
        <p:spPr>
          <a:xfrm>
            <a:off x="4386975" y="0"/>
            <a:ext cx="4027732" cy="5065901"/>
          </a:xfrm>
          <a:prstGeom prst="rect">
            <a:avLst/>
          </a:prstGeom>
          <a:noFill/>
          <a:ln>
            <a:noFill/>
          </a:ln>
        </p:spPr>
      </p:pic>
      <p:sp>
        <p:nvSpPr>
          <p:cNvPr id="5316" name="Google Shape;5316;p263"/>
          <p:cNvSpPr txBox="1"/>
          <p:nvPr/>
        </p:nvSpPr>
        <p:spPr>
          <a:xfrm>
            <a:off x="1496475" y="36502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u="sng">
                <a:solidFill>
                  <a:srgbClr val="9900FF"/>
                </a:solidFill>
              </a:rPr>
              <a:t>Memantine</a:t>
            </a:r>
            <a:r>
              <a:rPr lang="en" sz="2000">
                <a:solidFill>
                  <a:schemeClr val="dk1"/>
                </a:solidFill>
              </a:rPr>
              <a:t> plugs the NMDA ion channel (with low affinity)</a:t>
            </a:r>
            <a:endParaRPr sz="2000">
              <a:solidFill>
                <a:schemeClr val="dk1"/>
              </a:solidFill>
            </a:endParaRPr>
          </a:p>
        </p:txBody>
      </p:sp>
      <p:pic>
        <p:nvPicPr>
          <p:cNvPr id="5317" name="Google Shape;5317;p263"/>
          <p:cNvPicPr preferRelativeResize="0"/>
          <p:nvPr/>
        </p:nvPicPr>
        <p:blipFill>
          <a:blip r:embed="rId4">
            <a:alphaModFix/>
          </a:blip>
          <a:stretch>
            <a:fillRect/>
          </a:stretch>
        </p:blipFill>
        <p:spPr>
          <a:xfrm>
            <a:off x="578030" y="3878824"/>
            <a:ext cx="918451" cy="650025"/>
          </a:xfrm>
          <a:prstGeom prst="rect">
            <a:avLst/>
          </a:prstGeom>
          <a:noFill/>
          <a:ln>
            <a:noFill/>
          </a:ln>
        </p:spPr>
      </p:pic>
      <p:cxnSp>
        <p:nvCxnSpPr>
          <p:cNvPr id="5318" name="Google Shape;5318;p263"/>
          <p:cNvCxnSpPr/>
          <p:nvPr/>
        </p:nvCxnSpPr>
        <p:spPr>
          <a:xfrm rot="10800000">
            <a:off x="6302275" y="2211375"/>
            <a:ext cx="657000" cy="0"/>
          </a:xfrm>
          <a:prstGeom prst="straightConnector1">
            <a:avLst/>
          </a:prstGeom>
          <a:noFill/>
          <a:ln w="28575" cap="flat" cmpd="sng">
            <a:solidFill>
              <a:srgbClr val="9900FF"/>
            </a:solidFill>
            <a:prstDash val="solid"/>
            <a:round/>
            <a:headEnd type="none" w="med" len="med"/>
            <a:tailEnd type="triangle" w="med" len="med"/>
          </a:ln>
        </p:spPr>
      </p:cxnSp>
      <p:sp>
        <p:nvSpPr>
          <p:cNvPr id="5319" name="Google Shape;5319;p263"/>
          <p:cNvSpPr/>
          <p:nvPr/>
        </p:nvSpPr>
        <p:spPr>
          <a:xfrm>
            <a:off x="1137500" y="4111975"/>
            <a:ext cx="431100" cy="466200"/>
          </a:xfrm>
          <a:prstGeom prst="rect">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20" name="Google Shape;5320;p263"/>
          <p:cNvPicPr preferRelativeResize="0"/>
          <p:nvPr/>
        </p:nvPicPr>
        <p:blipFill>
          <a:blip r:embed="rId5">
            <a:alphaModFix/>
          </a:blip>
          <a:stretch>
            <a:fillRect/>
          </a:stretch>
        </p:blipFill>
        <p:spPr>
          <a:xfrm rot="8290851">
            <a:off x="3112760" y="2200261"/>
            <a:ext cx="594128" cy="537927"/>
          </a:xfrm>
          <a:prstGeom prst="rect">
            <a:avLst/>
          </a:prstGeom>
          <a:noFill/>
          <a:ln>
            <a:noFill/>
          </a:ln>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5324"/>
        <p:cNvGrpSpPr/>
        <p:nvPr/>
      </p:nvGrpSpPr>
      <p:grpSpPr>
        <a:xfrm>
          <a:off x="0" y="0"/>
          <a:ext cx="0" cy="0"/>
          <a:chOff x="0" y="0"/>
          <a:chExt cx="0" cy="0"/>
        </a:xfrm>
      </p:grpSpPr>
      <p:pic>
        <p:nvPicPr>
          <p:cNvPr id="5325" name="Google Shape;5325;p264"/>
          <p:cNvPicPr preferRelativeResize="0"/>
          <p:nvPr/>
        </p:nvPicPr>
        <p:blipFill rotWithShape="1">
          <a:blip r:embed="rId3">
            <a:alphaModFix/>
          </a:blip>
          <a:srcRect t="17060" r="41100"/>
          <a:stretch/>
        </p:blipFill>
        <p:spPr>
          <a:xfrm>
            <a:off x="3304925" y="247288"/>
            <a:ext cx="3565451" cy="4648924"/>
          </a:xfrm>
          <a:prstGeom prst="rect">
            <a:avLst/>
          </a:prstGeom>
          <a:noFill/>
          <a:ln>
            <a:noFill/>
          </a:ln>
        </p:spPr>
      </p:pic>
      <p:sp>
        <p:nvSpPr>
          <p:cNvPr id="5326" name="Google Shape;5326;p264"/>
          <p:cNvSpPr txBox="1"/>
          <p:nvPr/>
        </p:nvSpPr>
        <p:spPr>
          <a:xfrm>
            <a:off x="527475" y="3356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Alzheimer’s</a:t>
            </a:r>
            <a:endParaRPr sz="20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b="1">
              <a:solidFill>
                <a:schemeClr val="dk1"/>
              </a:solidFill>
            </a:endParaRPr>
          </a:p>
          <a:p>
            <a:pPr marL="0" lvl="0" indent="0" algn="l" rtl="0">
              <a:lnSpc>
                <a:spcPct val="115000"/>
              </a:lnSpc>
              <a:spcBef>
                <a:spcPts val="0"/>
              </a:spcBef>
              <a:spcAft>
                <a:spcPts val="0"/>
              </a:spcAft>
              <a:buNone/>
            </a:pPr>
            <a:r>
              <a:rPr lang="en" sz="2000">
                <a:solidFill>
                  <a:schemeClr val="dk1"/>
                </a:solidFill>
              </a:rPr>
              <a:t>Plaques and tangles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Death of GABA interneurons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Excessive glutamate release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Excitatory neurotoxicity</a:t>
            </a:r>
            <a:endParaRPr sz="2000" b="1">
              <a:solidFill>
                <a:schemeClr val="dk1"/>
              </a:solidFill>
            </a:endParaRPr>
          </a:p>
        </p:txBody>
      </p:sp>
      <p:sp>
        <p:nvSpPr>
          <p:cNvPr id="5327" name="Google Shape;5327;p264"/>
          <p:cNvSpPr/>
          <p:nvPr/>
        </p:nvSpPr>
        <p:spPr>
          <a:xfrm>
            <a:off x="8266700" y="0"/>
            <a:ext cx="6060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28" name="Google Shape;5328;p264"/>
          <p:cNvSpPr txBox="1"/>
          <p:nvPr/>
        </p:nvSpPr>
        <p:spPr>
          <a:xfrm>
            <a:off x="1496475" y="36502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a:solidFill>
                  <a:schemeClr val="dk1"/>
                </a:solidFill>
              </a:rPr>
              <a:t>Memantine plugs the NMDA ion channel (with low affinity)</a:t>
            </a:r>
            <a:endParaRPr sz="2000">
              <a:solidFill>
                <a:schemeClr val="dk1"/>
              </a:solidFill>
            </a:endParaRPr>
          </a:p>
        </p:txBody>
      </p:sp>
      <p:pic>
        <p:nvPicPr>
          <p:cNvPr id="5329" name="Google Shape;5329;p264"/>
          <p:cNvPicPr preferRelativeResize="0"/>
          <p:nvPr/>
        </p:nvPicPr>
        <p:blipFill>
          <a:blip r:embed="rId4">
            <a:alphaModFix/>
          </a:blip>
          <a:stretch>
            <a:fillRect/>
          </a:stretch>
        </p:blipFill>
        <p:spPr>
          <a:xfrm>
            <a:off x="578030" y="3878824"/>
            <a:ext cx="918451" cy="650025"/>
          </a:xfrm>
          <a:prstGeom prst="rect">
            <a:avLst/>
          </a:prstGeom>
          <a:noFill/>
          <a:ln>
            <a:noFill/>
          </a:ln>
        </p:spPr>
      </p:pic>
      <p:sp>
        <p:nvSpPr>
          <p:cNvPr id="5330" name="Google Shape;5330;p264"/>
          <p:cNvSpPr txBox="1"/>
          <p:nvPr/>
        </p:nvSpPr>
        <p:spPr>
          <a:xfrm>
            <a:off x="6728775" y="517300"/>
            <a:ext cx="2025000" cy="1373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700">
                <a:solidFill>
                  <a:schemeClr val="dk1"/>
                </a:solidFill>
              </a:rPr>
              <a:t>Memantine is displaced by a phasic burst of glutamate... </a:t>
            </a:r>
            <a:endParaRPr sz="1700">
              <a:solidFill>
                <a:schemeClr val="dk1"/>
              </a:solidFill>
            </a:endParaRPr>
          </a:p>
        </p:txBody>
      </p:sp>
      <p:pic>
        <p:nvPicPr>
          <p:cNvPr id="5331" name="Google Shape;5331;p264"/>
          <p:cNvPicPr preferRelativeResize="0"/>
          <p:nvPr/>
        </p:nvPicPr>
        <p:blipFill>
          <a:blip r:embed="rId5">
            <a:alphaModFix/>
          </a:blip>
          <a:stretch>
            <a:fillRect/>
          </a:stretch>
        </p:blipFill>
        <p:spPr>
          <a:xfrm rot="8290851">
            <a:off x="8220935" y="1161661"/>
            <a:ext cx="594128" cy="5379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grpSp>
        <p:nvGrpSpPr>
          <p:cNvPr id="283" name="Google Shape;283;p38"/>
          <p:cNvGrpSpPr/>
          <p:nvPr/>
        </p:nvGrpSpPr>
        <p:grpSpPr>
          <a:xfrm>
            <a:off x="500479" y="1055080"/>
            <a:ext cx="2575269" cy="1399180"/>
            <a:chOff x="637579" y="1055276"/>
            <a:chExt cx="3154808" cy="1714052"/>
          </a:xfrm>
        </p:grpSpPr>
        <p:pic>
          <p:nvPicPr>
            <p:cNvPr id="284" name="Google Shape;284;p38"/>
            <p:cNvPicPr preferRelativeResize="0"/>
            <p:nvPr/>
          </p:nvPicPr>
          <p:blipFill>
            <a:blip r:embed="rId3">
              <a:alphaModFix/>
            </a:blip>
            <a:stretch>
              <a:fillRect/>
            </a:stretch>
          </p:blipFill>
          <p:spPr>
            <a:xfrm rot="-131948">
              <a:off x="1845810" y="1064957"/>
              <a:ext cx="536745" cy="1674838"/>
            </a:xfrm>
            <a:prstGeom prst="rect">
              <a:avLst/>
            </a:prstGeom>
            <a:noFill/>
            <a:ln>
              <a:noFill/>
            </a:ln>
          </p:spPr>
        </p:pic>
        <p:grpSp>
          <p:nvGrpSpPr>
            <p:cNvPr id="285" name="Google Shape;285;p38"/>
            <p:cNvGrpSpPr/>
            <p:nvPr/>
          </p:nvGrpSpPr>
          <p:grpSpPr>
            <a:xfrm>
              <a:off x="637579" y="1958255"/>
              <a:ext cx="3154808" cy="811072"/>
              <a:chOff x="385125" y="2679661"/>
              <a:chExt cx="6602779" cy="1697513"/>
            </a:xfrm>
          </p:grpSpPr>
          <p:pic>
            <p:nvPicPr>
              <p:cNvPr id="286" name="Google Shape;286;p38"/>
              <p:cNvPicPr preferRelativeResize="0"/>
              <p:nvPr/>
            </p:nvPicPr>
            <p:blipFill rotWithShape="1">
              <a:blip r:embed="rId4">
                <a:alphaModFix/>
              </a:blip>
              <a:srcRect l="27071"/>
              <a:stretch/>
            </p:blipFill>
            <p:spPr>
              <a:xfrm>
                <a:off x="385125" y="2699250"/>
                <a:ext cx="3191824" cy="1677925"/>
              </a:xfrm>
              <a:prstGeom prst="rect">
                <a:avLst/>
              </a:prstGeom>
              <a:noFill/>
              <a:ln>
                <a:noFill/>
              </a:ln>
            </p:spPr>
          </p:pic>
          <p:pic>
            <p:nvPicPr>
              <p:cNvPr id="287" name="Google Shape;287;p38"/>
              <p:cNvPicPr preferRelativeResize="0"/>
              <p:nvPr/>
            </p:nvPicPr>
            <p:blipFill rotWithShape="1">
              <a:blip r:embed="rId4">
                <a:alphaModFix/>
              </a:blip>
              <a:srcRect l="27071"/>
              <a:stretch/>
            </p:blipFill>
            <p:spPr>
              <a:xfrm>
                <a:off x="3796079" y="2679661"/>
                <a:ext cx="3191824" cy="1677925"/>
              </a:xfrm>
              <a:prstGeom prst="rect">
                <a:avLst/>
              </a:prstGeom>
              <a:noFill/>
              <a:ln>
                <a:noFill/>
              </a:ln>
            </p:spPr>
          </p:pic>
        </p:grpSp>
      </p:grpSp>
      <p:sp>
        <p:nvSpPr>
          <p:cNvPr id="288" name="Google Shape;288;p38"/>
          <p:cNvSpPr txBox="1"/>
          <p:nvPr/>
        </p:nvSpPr>
        <p:spPr>
          <a:xfrm>
            <a:off x="415650" y="2506475"/>
            <a:ext cx="3154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Amyloid β precursor protein (APP)</a:t>
            </a:r>
            <a:endParaRPr sz="1800"/>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5335"/>
        <p:cNvGrpSpPr/>
        <p:nvPr/>
      </p:nvGrpSpPr>
      <p:grpSpPr>
        <a:xfrm>
          <a:off x="0" y="0"/>
          <a:ext cx="0" cy="0"/>
          <a:chOff x="0" y="0"/>
          <a:chExt cx="0" cy="0"/>
        </a:xfrm>
      </p:grpSpPr>
      <p:pic>
        <p:nvPicPr>
          <p:cNvPr id="5336" name="Google Shape;5336;p265"/>
          <p:cNvPicPr preferRelativeResize="0"/>
          <p:nvPr/>
        </p:nvPicPr>
        <p:blipFill rotWithShape="1">
          <a:blip r:embed="rId3">
            <a:alphaModFix/>
          </a:blip>
          <a:srcRect t="17060" r="41100"/>
          <a:stretch/>
        </p:blipFill>
        <p:spPr>
          <a:xfrm>
            <a:off x="3304925" y="247288"/>
            <a:ext cx="3565451" cy="4648924"/>
          </a:xfrm>
          <a:prstGeom prst="rect">
            <a:avLst/>
          </a:prstGeom>
          <a:noFill/>
          <a:ln>
            <a:noFill/>
          </a:ln>
        </p:spPr>
      </p:pic>
      <p:sp>
        <p:nvSpPr>
          <p:cNvPr id="5337" name="Google Shape;5337;p265"/>
          <p:cNvSpPr txBox="1"/>
          <p:nvPr/>
        </p:nvSpPr>
        <p:spPr>
          <a:xfrm>
            <a:off x="527475" y="3356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Alzheimer’s</a:t>
            </a:r>
            <a:endParaRPr sz="20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b="1">
              <a:solidFill>
                <a:schemeClr val="dk1"/>
              </a:solidFill>
            </a:endParaRPr>
          </a:p>
          <a:p>
            <a:pPr marL="0" lvl="0" indent="0" algn="l" rtl="0">
              <a:lnSpc>
                <a:spcPct val="115000"/>
              </a:lnSpc>
              <a:spcBef>
                <a:spcPts val="0"/>
              </a:spcBef>
              <a:spcAft>
                <a:spcPts val="0"/>
              </a:spcAft>
              <a:buNone/>
            </a:pPr>
            <a:r>
              <a:rPr lang="en" sz="2000">
                <a:solidFill>
                  <a:schemeClr val="dk1"/>
                </a:solidFill>
              </a:rPr>
              <a:t>Plaques and tangles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Death of GABA interneurons →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Excessive glutamate release →</a:t>
            </a:r>
            <a:endParaRPr sz="2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2000">
                <a:solidFill>
                  <a:schemeClr val="dk1"/>
                </a:solidFill>
              </a:rPr>
              <a:t>Excitatory neurotoxicity</a:t>
            </a:r>
            <a:endParaRPr sz="2000" b="1">
              <a:solidFill>
                <a:schemeClr val="dk1"/>
              </a:solidFill>
            </a:endParaRPr>
          </a:p>
        </p:txBody>
      </p:sp>
      <p:sp>
        <p:nvSpPr>
          <p:cNvPr id="5338" name="Google Shape;5338;p265"/>
          <p:cNvSpPr/>
          <p:nvPr/>
        </p:nvSpPr>
        <p:spPr>
          <a:xfrm>
            <a:off x="8266700" y="0"/>
            <a:ext cx="606000" cy="128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39" name="Google Shape;5339;p265"/>
          <p:cNvSpPr txBox="1"/>
          <p:nvPr/>
        </p:nvSpPr>
        <p:spPr>
          <a:xfrm>
            <a:off x="1496475" y="3650250"/>
            <a:ext cx="2890500" cy="1373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a:solidFill>
                  <a:schemeClr val="dk1"/>
                </a:solidFill>
              </a:rPr>
              <a:t>Memantine plugs the NMDA ion channel (with low affinity)</a:t>
            </a:r>
            <a:endParaRPr sz="2000">
              <a:solidFill>
                <a:schemeClr val="dk1"/>
              </a:solidFill>
            </a:endParaRPr>
          </a:p>
        </p:txBody>
      </p:sp>
      <p:pic>
        <p:nvPicPr>
          <p:cNvPr id="5340" name="Google Shape;5340;p265"/>
          <p:cNvPicPr preferRelativeResize="0"/>
          <p:nvPr/>
        </p:nvPicPr>
        <p:blipFill>
          <a:blip r:embed="rId4">
            <a:alphaModFix/>
          </a:blip>
          <a:stretch>
            <a:fillRect/>
          </a:stretch>
        </p:blipFill>
        <p:spPr>
          <a:xfrm>
            <a:off x="578030" y="3878824"/>
            <a:ext cx="918451" cy="650025"/>
          </a:xfrm>
          <a:prstGeom prst="rect">
            <a:avLst/>
          </a:prstGeom>
          <a:noFill/>
          <a:ln>
            <a:noFill/>
          </a:ln>
        </p:spPr>
      </p:pic>
      <p:sp>
        <p:nvSpPr>
          <p:cNvPr id="5341" name="Google Shape;5341;p265"/>
          <p:cNvSpPr txBox="1"/>
          <p:nvPr/>
        </p:nvSpPr>
        <p:spPr>
          <a:xfrm>
            <a:off x="6728775" y="517300"/>
            <a:ext cx="2025000" cy="1373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700">
                <a:solidFill>
                  <a:schemeClr val="dk1"/>
                </a:solidFill>
              </a:rPr>
              <a:t>Memantine is displaced by a phasic burst of glutamate, allowing normal functioning. </a:t>
            </a:r>
            <a:endParaRPr sz="1700">
              <a:solidFill>
                <a:schemeClr val="dk1"/>
              </a:solidFill>
            </a:endParaRPr>
          </a:p>
        </p:txBody>
      </p:sp>
      <p:pic>
        <p:nvPicPr>
          <p:cNvPr id="5342" name="Google Shape;5342;p265"/>
          <p:cNvPicPr preferRelativeResize="0"/>
          <p:nvPr/>
        </p:nvPicPr>
        <p:blipFill>
          <a:blip r:embed="rId5">
            <a:alphaModFix/>
          </a:blip>
          <a:stretch>
            <a:fillRect/>
          </a:stretch>
        </p:blipFill>
        <p:spPr>
          <a:xfrm rot="8290851">
            <a:off x="8220935" y="1161661"/>
            <a:ext cx="594128" cy="537927"/>
          </a:xfrm>
          <a:prstGeom prst="rect">
            <a:avLst/>
          </a:prstGeom>
          <a:noFill/>
          <a:ln>
            <a:noFill/>
          </a:ln>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5346"/>
        <p:cNvGrpSpPr/>
        <p:nvPr/>
      </p:nvGrpSpPr>
      <p:grpSpPr>
        <a:xfrm>
          <a:off x="0" y="0"/>
          <a:ext cx="0" cy="0"/>
          <a:chOff x="0" y="0"/>
          <a:chExt cx="0" cy="0"/>
        </a:xfrm>
      </p:grpSpPr>
      <p:cxnSp>
        <p:nvCxnSpPr>
          <p:cNvPr id="5347" name="Google Shape;5347;p266"/>
          <p:cNvCxnSpPr/>
          <p:nvPr/>
        </p:nvCxnSpPr>
        <p:spPr>
          <a:xfrm>
            <a:off x="2426900"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5348" name="Google Shape;5348;p266"/>
          <p:cNvSpPr txBox="1"/>
          <p:nvPr/>
        </p:nvSpPr>
        <p:spPr>
          <a:xfrm>
            <a:off x="357050" y="141700"/>
            <a:ext cx="2384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1800" b="1">
              <a:solidFill>
                <a:schemeClr val="dk1"/>
              </a:solidFill>
            </a:endParaRPr>
          </a:p>
          <a:p>
            <a:pPr marL="0" lvl="0" indent="0" algn="l" rtl="0">
              <a:spcBef>
                <a:spcPts val="0"/>
              </a:spcBef>
              <a:spcAft>
                <a:spcPts val="0"/>
              </a:spcAft>
              <a:buClr>
                <a:schemeClr val="dk1"/>
              </a:buClr>
              <a:buSzPts val="1400"/>
              <a:buFont typeface="Arial"/>
              <a:buNone/>
            </a:pPr>
            <a:endParaRPr sz="800" b="1">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“Mem</a:t>
            </a:r>
            <a:r>
              <a:rPr lang="en" sz="1300">
                <a:solidFill>
                  <a:schemeClr val="dk1"/>
                </a:solidFill>
              </a:rPr>
              <a:t>aw’s</a:t>
            </a:r>
            <a:r>
              <a:rPr lang="en" sz="1700">
                <a:solidFill>
                  <a:schemeClr val="dk1"/>
                </a:solidFill>
              </a:rPr>
              <a:t> Name </a:t>
            </a:r>
            <a:endParaRPr sz="1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re</a:t>
            </a:r>
            <a:r>
              <a:rPr lang="en" sz="1700">
                <a:solidFill>
                  <a:schemeClr val="dk1"/>
                </a:solidFill>
              </a:rPr>
              <a:t>minder”</a:t>
            </a:r>
            <a:endParaRPr sz="2000"/>
          </a:p>
        </p:txBody>
      </p:sp>
      <p:pic>
        <p:nvPicPr>
          <p:cNvPr id="5349" name="Google Shape;5349;p266" descr="A close up of a logo&#10;&#10;Description automatically generated"/>
          <p:cNvPicPr preferRelativeResize="0"/>
          <p:nvPr/>
        </p:nvPicPr>
        <p:blipFill rotWithShape="1">
          <a:blip r:embed="rId3">
            <a:alphaModFix/>
          </a:blip>
          <a:srcRect/>
          <a:stretch/>
        </p:blipFill>
        <p:spPr>
          <a:xfrm>
            <a:off x="428876" y="2328500"/>
            <a:ext cx="1446750" cy="2560777"/>
          </a:xfrm>
          <a:prstGeom prst="rect">
            <a:avLst/>
          </a:prstGeom>
          <a:noFill/>
          <a:ln>
            <a:noFill/>
          </a:ln>
        </p:spPr>
      </p:pic>
      <p:sp>
        <p:nvSpPr>
          <p:cNvPr id="5350" name="Google Shape;5350;p266"/>
          <p:cNvSpPr txBox="1"/>
          <p:nvPr/>
        </p:nvSpPr>
        <p:spPr>
          <a:xfrm>
            <a:off x="396251" y="1480525"/>
            <a:ext cx="1920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Low-affinity NMDA receptor antagonist</a:t>
            </a:r>
            <a:endParaRPr sz="1900"/>
          </a:p>
        </p:txBody>
      </p:sp>
      <p:pic>
        <p:nvPicPr>
          <p:cNvPr id="5351" name="Google Shape;5351;p266"/>
          <p:cNvPicPr preferRelativeResize="0"/>
          <p:nvPr/>
        </p:nvPicPr>
        <p:blipFill>
          <a:blip r:embed="rId4">
            <a:alphaModFix/>
          </a:blip>
          <a:stretch>
            <a:fillRect/>
          </a:stretch>
        </p:blipFill>
        <p:spPr>
          <a:xfrm>
            <a:off x="3473055" y="1596013"/>
            <a:ext cx="3589875" cy="2540675"/>
          </a:xfrm>
          <a:prstGeom prst="rect">
            <a:avLst/>
          </a:prstGeom>
          <a:noFill/>
          <a:ln>
            <a:noFill/>
          </a:ln>
        </p:spPr>
      </p:pic>
      <p:sp>
        <p:nvSpPr>
          <p:cNvPr id="5352" name="Google Shape;5352;p266"/>
          <p:cNvSpPr txBox="1"/>
          <p:nvPr/>
        </p:nvSpPr>
        <p:spPr>
          <a:xfrm>
            <a:off x="5950050" y="4086175"/>
            <a:ext cx="21384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 b="1"/>
              <a:t>NMDA-receptor ion channel blocker</a:t>
            </a:r>
            <a:endParaRPr sz="1550" b="1"/>
          </a:p>
        </p:txBody>
      </p:sp>
      <p:sp>
        <p:nvSpPr>
          <p:cNvPr id="5353" name="Google Shape;5353;p266"/>
          <p:cNvSpPr txBox="1"/>
          <p:nvPr/>
        </p:nvSpPr>
        <p:spPr>
          <a:xfrm>
            <a:off x="3173050" y="272900"/>
            <a:ext cx="53478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Memantine is commonly combined with...</a:t>
            </a:r>
            <a:endParaRPr sz="2000"/>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5357"/>
        <p:cNvGrpSpPr/>
        <p:nvPr/>
      </p:nvGrpSpPr>
      <p:grpSpPr>
        <a:xfrm>
          <a:off x="0" y="0"/>
          <a:ext cx="0" cy="0"/>
          <a:chOff x="0" y="0"/>
          <a:chExt cx="0" cy="0"/>
        </a:xfrm>
      </p:grpSpPr>
      <p:sp>
        <p:nvSpPr>
          <p:cNvPr id="5358" name="Google Shape;5358;p267"/>
          <p:cNvSpPr txBox="1"/>
          <p:nvPr/>
        </p:nvSpPr>
        <p:spPr>
          <a:xfrm>
            <a:off x="257175" y="1080743"/>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Cholinergic drug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Cholinesterase inhibitor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Cognitive enhancer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359" name="Google Shape;5359;p267"/>
          <p:cNvSpPr txBox="1"/>
          <p:nvPr/>
        </p:nvSpPr>
        <p:spPr>
          <a:xfrm>
            <a:off x="247650" y="190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(ARICEPT)</a:t>
            </a:r>
            <a:endParaRPr sz="18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“Donnie Pez is Air except” </a:t>
            </a:r>
            <a:endParaRPr sz="16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900">
                <a:solidFill>
                  <a:schemeClr val="dk1"/>
                </a:solidFill>
              </a:rPr>
              <a:t>(for an Alzheimer’s brain)</a:t>
            </a:r>
            <a:endParaRPr sz="2200"/>
          </a:p>
        </p:txBody>
      </p:sp>
      <p:sp>
        <p:nvSpPr>
          <p:cNvPr id="5360" name="Google Shape;5360;p267"/>
          <p:cNvSpPr txBox="1"/>
          <p:nvPr/>
        </p:nvSpPr>
        <p:spPr>
          <a:xfrm>
            <a:off x="211476" y="1998100"/>
            <a:ext cx="40329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Alzheimer’s dementia:</a:t>
            </a:r>
            <a:endParaRPr>
              <a:solidFill>
                <a:schemeClr val="dk1"/>
              </a:solidFill>
            </a:endParaRPr>
          </a:p>
          <a:p>
            <a:pPr marL="0" lvl="0" indent="457200" algn="l" rtl="0">
              <a:spcBef>
                <a:spcPts val="0"/>
              </a:spcBef>
              <a:spcAft>
                <a:spcPts val="0"/>
              </a:spcAft>
              <a:buClr>
                <a:schemeClr val="dk1"/>
              </a:buClr>
              <a:buSzPts val="1100"/>
              <a:buFont typeface="Arial"/>
              <a:buNone/>
            </a:pPr>
            <a:r>
              <a:rPr lang="en">
                <a:solidFill>
                  <a:schemeClr val="dk1"/>
                </a:solidFill>
              </a:rPr>
              <a:t>➤ </a:t>
            </a:r>
            <a:r>
              <a:rPr lang="en">
                <a:solidFill>
                  <a:schemeClr val="dk1"/>
                </a:solidFill>
                <a:highlight>
                  <a:srgbClr val="FFFF00"/>
                </a:highlight>
              </a:rPr>
              <a:t>mild</a:t>
            </a:r>
            <a:r>
              <a:rPr lang="en">
                <a:solidFill>
                  <a:schemeClr val="dk1"/>
                </a:solidFill>
              </a:rPr>
              <a:t>–moderate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moderate–severe</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grpSp>
        <p:nvGrpSpPr>
          <p:cNvPr id="5361" name="Google Shape;5361;p267"/>
          <p:cNvGrpSpPr/>
          <p:nvPr/>
        </p:nvGrpSpPr>
        <p:grpSpPr>
          <a:xfrm>
            <a:off x="3636762" y="1006827"/>
            <a:ext cx="1038734" cy="3338140"/>
            <a:chOff x="5639200" y="1566008"/>
            <a:chExt cx="797737" cy="2563658"/>
          </a:xfrm>
        </p:grpSpPr>
        <p:grpSp>
          <p:nvGrpSpPr>
            <p:cNvPr id="5362" name="Google Shape;5362;p267"/>
            <p:cNvGrpSpPr/>
            <p:nvPr/>
          </p:nvGrpSpPr>
          <p:grpSpPr>
            <a:xfrm>
              <a:off x="5696235" y="2555670"/>
              <a:ext cx="520598" cy="1573997"/>
              <a:chOff x="-1149931" y="4370966"/>
              <a:chExt cx="1219200" cy="3686175"/>
            </a:xfrm>
          </p:grpSpPr>
          <p:pic>
            <p:nvPicPr>
              <p:cNvPr id="5363" name="Google Shape;5363;p267" descr="clipped result image"/>
              <p:cNvPicPr preferRelativeResize="0"/>
              <p:nvPr/>
            </p:nvPicPr>
            <p:blipFill rotWithShape="1">
              <a:blip r:embed="rId3">
                <a:alphaModFix/>
              </a:blip>
              <a:srcRect/>
              <a:stretch/>
            </p:blipFill>
            <p:spPr>
              <a:xfrm>
                <a:off x="-1149931" y="4370966"/>
                <a:ext cx="1219200" cy="3686175"/>
              </a:xfrm>
              <a:prstGeom prst="rect">
                <a:avLst/>
              </a:prstGeom>
              <a:noFill/>
              <a:ln>
                <a:noFill/>
              </a:ln>
            </p:spPr>
          </p:pic>
          <p:pic>
            <p:nvPicPr>
              <p:cNvPr id="5364" name="Google Shape;5364;p267"/>
              <p:cNvPicPr preferRelativeResize="0"/>
              <p:nvPr/>
            </p:nvPicPr>
            <p:blipFill rotWithShape="1">
              <a:blip r:embed="rId4">
                <a:alphaModFix/>
              </a:blip>
              <a:srcRect/>
              <a:stretch/>
            </p:blipFill>
            <p:spPr>
              <a:xfrm>
                <a:off x="-566321" y="4380821"/>
                <a:ext cx="216938" cy="3520538"/>
              </a:xfrm>
              <a:prstGeom prst="rect">
                <a:avLst/>
              </a:prstGeom>
              <a:noFill/>
              <a:ln>
                <a:noFill/>
              </a:ln>
            </p:spPr>
          </p:pic>
          <p:pic>
            <p:nvPicPr>
              <p:cNvPr id="5365" name="Google Shape;5365;p267"/>
              <p:cNvPicPr preferRelativeResize="0"/>
              <p:nvPr/>
            </p:nvPicPr>
            <p:blipFill rotWithShape="1">
              <a:blip r:embed="rId5">
                <a:alphaModFix/>
              </a:blip>
              <a:srcRect/>
              <a:stretch/>
            </p:blipFill>
            <p:spPr>
              <a:xfrm>
                <a:off x="-729116" y="4370966"/>
                <a:ext cx="163825" cy="3520538"/>
              </a:xfrm>
              <a:prstGeom prst="rect">
                <a:avLst/>
              </a:prstGeom>
              <a:noFill/>
              <a:ln>
                <a:noFill/>
              </a:ln>
            </p:spPr>
          </p:pic>
        </p:grpSp>
        <p:pic>
          <p:nvPicPr>
            <p:cNvPr id="5366" name="Google Shape;5366;p267" descr="clipped result image"/>
            <p:cNvPicPr preferRelativeResize="0"/>
            <p:nvPr/>
          </p:nvPicPr>
          <p:blipFill rotWithShape="1">
            <a:blip r:embed="rId6">
              <a:alphaModFix/>
            </a:blip>
            <a:srcRect/>
            <a:stretch/>
          </p:blipFill>
          <p:spPr>
            <a:xfrm flipH="1">
              <a:off x="5639200" y="1566008"/>
              <a:ext cx="797737" cy="1141337"/>
            </a:xfrm>
            <a:prstGeom prst="rect">
              <a:avLst/>
            </a:prstGeom>
            <a:noFill/>
            <a:ln>
              <a:noFill/>
            </a:ln>
          </p:spPr>
        </p:pic>
      </p:grpSp>
      <p:pic>
        <p:nvPicPr>
          <p:cNvPr id="5367" name="Google Shape;5367;p267"/>
          <p:cNvPicPr preferRelativeResize="0"/>
          <p:nvPr/>
        </p:nvPicPr>
        <p:blipFill rotWithShape="1">
          <a:blip r:embed="rId7">
            <a:alphaModFix/>
          </a:blip>
          <a:srcRect r="18659" b="2362"/>
          <a:stretch/>
        </p:blipFill>
        <p:spPr>
          <a:xfrm>
            <a:off x="5724000" y="684150"/>
            <a:ext cx="3467900" cy="4162599"/>
          </a:xfrm>
          <a:prstGeom prst="rect">
            <a:avLst/>
          </a:prstGeom>
          <a:noFill/>
          <a:ln>
            <a:noFill/>
          </a:ln>
        </p:spPr>
      </p:pic>
      <p:pic>
        <p:nvPicPr>
          <p:cNvPr id="5368" name="Google Shape;5368;p267"/>
          <p:cNvPicPr preferRelativeResize="0"/>
          <p:nvPr/>
        </p:nvPicPr>
        <p:blipFill>
          <a:blip r:embed="rId8">
            <a:alphaModFix/>
          </a:blip>
          <a:stretch>
            <a:fillRect/>
          </a:stretch>
        </p:blipFill>
        <p:spPr>
          <a:xfrm>
            <a:off x="7866275" y="2633400"/>
            <a:ext cx="795725" cy="190800"/>
          </a:xfrm>
          <a:prstGeom prst="rect">
            <a:avLst/>
          </a:prstGeom>
          <a:noFill/>
          <a:ln>
            <a:noFill/>
          </a:ln>
        </p:spPr>
      </p:pic>
      <p:sp>
        <p:nvSpPr>
          <p:cNvPr id="5369" name="Google Shape;5369;p267"/>
          <p:cNvSpPr/>
          <p:nvPr/>
        </p:nvSpPr>
        <p:spPr>
          <a:xfrm>
            <a:off x="8958725" y="4761975"/>
            <a:ext cx="572400" cy="190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70" name="Google Shape;5370;p267"/>
          <p:cNvSpPr txBox="1"/>
          <p:nvPr/>
        </p:nvSpPr>
        <p:spPr>
          <a:xfrm>
            <a:off x="7890138" y="2378954"/>
            <a:ext cx="10050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donepezil</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5374"/>
        <p:cNvGrpSpPr/>
        <p:nvPr/>
      </p:nvGrpSpPr>
      <p:grpSpPr>
        <a:xfrm>
          <a:off x="0" y="0"/>
          <a:ext cx="0" cy="0"/>
          <a:chOff x="0" y="0"/>
          <a:chExt cx="0" cy="0"/>
        </a:xfrm>
      </p:grpSpPr>
      <p:grpSp>
        <p:nvGrpSpPr>
          <p:cNvPr id="5375" name="Google Shape;5375;p268"/>
          <p:cNvGrpSpPr/>
          <p:nvPr/>
        </p:nvGrpSpPr>
        <p:grpSpPr>
          <a:xfrm>
            <a:off x="6592251" y="1091607"/>
            <a:ext cx="1296884" cy="3427419"/>
            <a:chOff x="5310766" y="7564980"/>
            <a:chExt cx="931603" cy="2462049"/>
          </a:xfrm>
        </p:grpSpPr>
        <p:pic>
          <p:nvPicPr>
            <p:cNvPr id="5376" name="Google Shape;5376;p268"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377" name="Google Shape;5377;p268"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378" name="Google Shape;5378;p268"/>
          <p:cNvGrpSpPr/>
          <p:nvPr/>
        </p:nvGrpSpPr>
        <p:grpSpPr>
          <a:xfrm>
            <a:off x="853062" y="1091602"/>
            <a:ext cx="1038734" cy="3338140"/>
            <a:chOff x="5639200" y="1566008"/>
            <a:chExt cx="797737" cy="2563658"/>
          </a:xfrm>
        </p:grpSpPr>
        <p:grpSp>
          <p:nvGrpSpPr>
            <p:cNvPr id="5379" name="Google Shape;5379;p268"/>
            <p:cNvGrpSpPr/>
            <p:nvPr/>
          </p:nvGrpSpPr>
          <p:grpSpPr>
            <a:xfrm>
              <a:off x="5696235" y="2555670"/>
              <a:ext cx="520598" cy="1573997"/>
              <a:chOff x="-1149931" y="4370966"/>
              <a:chExt cx="1219200" cy="3686175"/>
            </a:xfrm>
          </p:grpSpPr>
          <p:pic>
            <p:nvPicPr>
              <p:cNvPr id="5380" name="Google Shape;5380;p268"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381" name="Google Shape;5381;p268"/>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382" name="Google Shape;5382;p268"/>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383" name="Google Shape;5383;p268"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384" name="Google Shape;5384;p268"/>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85" name="Google Shape;5385;p268"/>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86" name="Google Shape;5386;p268"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387" name="Google Shape;5387;p268"/>
          <p:cNvSpPr txBox="1"/>
          <p:nvPr/>
        </p:nvSpPr>
        <p:spPr>
          <a:xfrm>
            <a:off x="297100" y="51757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(ARICEPT)</a:t>
            </a:r>
            <a:endParaRPr sz="2200"/>
          </a:p>
        </p:txBody>
      </p:sp>
      <p:pic>
        <p:nvPicPr>
          <p:cNvPr id="5388" name="Google Shape;5388;p268"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389" name="Google Shape;5389;p268"/>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5393"/>
        <p:cNvGrpSpPr/>
        <p:nvPr/>
      </p:nvGrpSpPr>
      <p:grpSpPr>
        <a:xfrm>
          <a:off x="0" y="0"/>
          <a:ext cx="0" cy="0"/>
          <a:chOff x="0" y="0"/>
          <a:chExt cx="0" cy="0"/>
        </a:xfrm>
      </p:grpSpPr>
      <p:grpSp>
        <p:nvGrpSpPr>
          <p:cNvPr id="5394" name="Google Shape;5394;p269"/>
          <p:cNvGrpSpPr/>
          <p:nvPr/>
        </p:nvGrpSpPr>
        <p:grpSpPr>
          <a:xfrm>
            <a:off x="6592251" y="1091607"/>
            <a:ext cx="1296884" cy="3427419"/>
            <a:chOff x="5310766" y="7564980"/>
            <a:chExt cx="931603" cy="2462049"/>
          </a:xfrm>
        </p:grpSpPr>
        <p:pic>
          <p:nvPicPr>
            <p:cNvPr id="5395" name="Google Shape;5395;p269"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396" name="Google Shape;5396;p269"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397" name="Google Shape;5397;p269"/>
          <p:cNvGrpSpPr/>
          <p:nvPr/>
        </p:nvGrpSpPr>
        <p:grpSpPr>
          <a:xfrm>
            <a:off x="853062" y="1091602"/>
            <a:ext cx="1038734" cy="3338140"/>
            <a:chOff x="5639200" y="1566008"/>
            <a:chExt cx="797737" cy="2563658"/>
          </a:xfrm>
        </p:grpSpPr>
        <p:grpSp>
          <p:nvGrpSpPr>
            <p:cNvPr id="5398" name="Google Shape;5398;p269"/>
            <p:cNvGrpSpPr/>
            <p:nvPr/>
          </p:nvGrpSpPr>
          <p:grpSpPr>
            <a:xfrm>
              <a:off x="5696235" y="2555670"/>
              <a:ext cx="520598" cy="1573997"/>
              <a:chOff x="-1149931" y="4370966"/>
              <a:chExt cx="1219200" cy="3686175"/>
            </a:xfrm>
          </p:grpSpPr>
          <p:pic>
            <p:nvPicPr>
              <p:cNvPr id="5399" name="Google Shape;5399;p269"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400" name="Google Shape;5400;p269"/>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401" name="Google Shape;5401;p269"/>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402" name="Google Shape;5402;p269"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403" name="Google Shape;5403;p269"/>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04" name="Google Shape;5404;p269"/>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405" name="Google Shape;5405;p269"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406" name="Google Shape;5406;p269"/>
          <p:cNvSpPr txBox="1"/>
          <p:nvPr/>
        </p:nvSpPr>
        <p:spPr>
          <a:xfrm>
            <a:off x="297100" y="51757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(ARICEPT)</a:t>
            </a:r>
            <a:endParaRPr sz="2200"/>
          </a:p>
        </p:txBody>
      </p:sp>
      <p:sp>
        <p:nvSpPr>
          <p:cNvPr id="5407" name="Google Shape;5407;p269"/>
          <p:cNvSpPr txBox="1"/>
          <p:nvPr/>
        </p:nvSpPr>
        <p:spPr>
          <a:xfrm>
            <a:off x="3520275"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pic>
        <p:nvPicPr>
          <p:cNvPr id="5408" name="Google Shape;5408;p269"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409" name="Google Shape;5409;p269"/>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5413"/>
        <p:cNvGrpSpPr/>
        <p:nvPr/>
      </p:nvGrpSpPr>
      <p:grpSpPr>
        <a:xfrm>
          <a:off x="0" y="0"/>
          <a:ext cx="0" cy="0"/>
          <a:chOff x="0" y="0"/>
          <a:chExt cx="0" cy="0"/>
        </a:xfrm>
      </p:grpSpPr>
      <p:grpSp>
        <p:nvGrpSpPr>
          <p:cNvPr id="5414" name="Google Shape;5414;p270"/>
          <p:cNvGrpSpPr/>
          <p:nvPr/>
        </p:nvGrpSpPr>
        <p:grpSpPr>
          <a:xfrm>
            <a:off x="6592251" y="1091607"/>
            <a:ext cx="1296884" cy="3427419"/>
            <a:chOff x="5310766" y="7564980"/>
            <a:chExt cx="931603" cy="2462049"/>
          </a:xfrm>
        </p:grpSpPr>
        <p:pic>
          <p:nvPicPr>
            <p:cNvPr id="5415" name="Google Shape;5415;p270"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416" name="Google Shape;5416;p270"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417" name="Google Shape;5417;p270"/>
          <p:cNvGrpSpPr/>
          <p:nvPr/>
        </p:nvGrpSpPr>
        <p:grpSpPr>
          <a:xfrm>
            <a:off x="853062" y="1091602"/>
            <a:ext cx="1038734" cy="3338140"/>
            <a:chOff x="5639200" y="1566008"/>
            <a:chExt cx="797737" cy="2563658"/>
          </a:xfrm>
        </p:grpSpPr>
        <p:grpSp>
          <p:nvGrpSpPr>
            <p:cNvPr id="5418" name="Google Shape;5418;p270"/>
            <p:cNvGrpSpPr/>
            <p:nvPr/>
          </p:nvGrpSpPr>
          <p:grpSpPr>
            <a:xfrm>
              <a:off x="5696235" y="2555670"/>
              <a:ext cx="520598" cy="1573997"/>
              <a:chOff x="-1149931" y="4370966"/>
              <a:chExt cx="1219200" cy="3686175"/>
            </a:xfrm>
          </p:grpSpPr>
          <p:pic>
            <p:nvPicPr>
              <p:cNvPr id="5419" name="Google Shape;5419;p270"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420" name="Google Shape;5420;p270"/>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421" name="Google Shape;5421;p270"/>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422" name="Google Shape;5422;p270"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423" name="Google Shape;5423;p270"/>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24" name="Google Shape;5424;p270"/>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425" name="Google Shape;5425;p270"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426" name="Google Shape;5426;p270"/>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427" name="Google Shape;5427;p270"/>
          <p:cNvSpPr txBox="1"/>
          <p:nvPr/>
        </p:nvSpPr>
        <p:spPr>
          <a:xfrm>
            <a:off x="3520275"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1800" b="1" u="sng">
                <a:solidFill>
                  <a:schemeClr val="dk1"/>
                </a:solidFill>
              </a:rPr>
              <a:t>N</a:t>
            </a:r>
            <a:r>
              <a:rPr lang="en" sz="1800" b="1">
                <a:solidFill>
                  <a:schemeClr val="dk1"/>
                </a:solidFill>
              </a:rPr>
              <a:t>A</a:t>
            </a:r>
            <a:r>
              <a:rPr lang="en" sz="1800" b="1" u="sng">
                <a:solidFill>
                  <a:schemeClr val="dk1"/>
                </a:solidFill>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pic>
        <p:nvPicPr>
          <p:cNvPr id="5428" name="Google Shape;5428;p270"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429" name="Google Shape;5429;p270"/>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5433"/>
        <p:cNvGrpSpPr/>
        <p:nvPr/>
      </p:nvGrpSpPr>
      <p:grpSpPr>
        <a:xfrm>
          <a:off x="0" y="0"/>
          <a:ext cx="0" cy="0"/>
          <a:chOff x="0" y="0"/>
          <a:chExt cx="0" cy="0"/>
        </a:xfrm>
      </p:grpSpPr>
      <p:grpSp>
        <p:nvGrpSpPr>
          <p:cNvPr id="5434" name="Google Shape;5434;p271"/>
          <p:cNvGrpSpPr/>
          <p:nvPr/>
        </p:nvGrpSpPr>
        <p:grpSpPr>
          <a:xfrm>
            <a:off x="6592251" y="1091607"/>
            <a:ext cx="1296884" cy="3427419"/>
            <a:chOff x="5310766" y="7564980"/>
            <a:chExt cx="931603" cy="2462049"/>
          </a:xfrm>
        </p:grpSpPr>
        <p:pic>
          <p:nvPicPr>
            <p:cNvPr id="5435" name="Google Shape;5435;p271"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436" name="Google Shape;5436;p271"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437" name="Google Shape;5437;p271"/>
          <p:cNvGrpSpPr/>
          <p:nvPr/>
        </p:nvGrpSpPr>
        <p:grpSpPr>
          <a:xfrm>
            <a:off x="853062" y="1091602"/>
            <a:ext cx="1038734" cy="3338140"/>
            <a:chOff x="5639200" y="1566008"/>
            <a:chExt cx="797737" cy="2563658"/>
          </a:xfrm>
        </p:grpSpPr>
        <p:grpSp>
          <p:nvGrpSpPr>
            <p:cNvPr id="5438" name="Google Shape;5438;p271"/>
            <p:cNvGrpSpPr/>
            <p:nvPr/>
          </p:nvGrpSpPr>
          <p:grpSpPr>
            <a:xfrm>
              <a:off x="5696235" y="2555670"/>
              <a:ext cx="520598" cy="1573997"/>
              <a:chOff x="-1149931" y="4370966"/>
              <a:chExt cx="1219200" cy="3686175"/>
            </a:xfrm>
          </p:grpSpPr>
          <p:pic>
            <p:nvPicPr>
              <p:cNvPr id="5439" name="Google Shape;5439;p271"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440" name="Google Shape;5440;p271"/>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441" name="Google Shape;5441;p271"/>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442" name="Google Shape;5442;p271"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443" name="Google Shape;5443;p271"/>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44" name="Google Shape;5444;p271"/>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445" name="Google Shape;5445;p271"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446" name="Google Shape;5446;p271"/>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447" name="Google Shape;5447;p271"/>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pic>
        <p:nvPicPr>
          <p:cNvPr id="5448" name="Google Shape;5448;p271"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449" name="Google Shape;5449;p271"/>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5453"/>
        <p:cNvGrpSpPr/>
        <p:nvPr/>
      </p:nvGrpSpPr>
      <p:grpSpPr>
        <a:xfrm>
          <a:off x="0" y="0"/>
          <a:ext cx="0" cy="0"/>
          <a:chOff x="0" y="0"/>
          <a:chExt cx="0" cy="0"/>
        </a:xfrm>
      </p:grpSpPr>
      <p:grpSp>
        <p:nvGrpSpPr>
          <p:cNvPr id="5454" name="Google Shape;5454;p272"/>
          <p:cNvGrpSpPr/>
          <p:nvPr/>
        </p:nvGrpSpPr>
        <p:grpSpPr>
          <a:xfrm>
            <a:off x="6592251" y="1091607"/>
            <a:ext cx="1296884" cy="3427419"/>
            <a:chOff x="5310766" y="7564980"/>
            <a:chExt cx="931603" cy="2462049"/>
          </a:xfrm>
        </p:grpSpPr>
        <p:pic>
          <p:nvPicPr>
            <p:cNvPr id="5455" name="Google Shape;5455;p272"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456" name="Google Shape;5456;p272"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457" name="Google Shape;5457;p272"/>
          <p:cNvGrpSpPr/>
          <p:nvPr/>
        </p:nvGrpSpPr>
        <p:grpSpPr>
          <a:xfrm>
            <a:off x="853062" y="1091602"/>
            <a:ext cx="1038734" cy="3338140"/>
            <a:chOff x="5639200" y="1566008"/>
            <a:chExt cx="797737" cy="2563658"/>
          </a:xfrm>
        </p:grpSpPr>
        <p:grpSp>
          <p:nvGrpSpPr>
            <p:cNvPr id="5458" name="Google Shape;5458;p272"/>
            <p:cNvGrpSpPr/>
            <p:nvPr/>
          </p:nvGrpSpPr>
          <p:grpSpPr>
            <a:xfrm>
              <a:off x="5696235" y="2555670"/>
              <a:ext cx="520598" cy="1573997"/>
              <a:chOff x="-1149931" y="4370966"/>
              <a:chExt cx="1219200" cy="3686175"/>
            </a:xfrm>
          </p:grpSpPr>
          <p:pic>
            <p:nvPicPr>
              <p:cNvPr id="5459" name="Google Shape;5459;p272"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460" name="Google Shape;5460;p272"/>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461" name="Google Shape;5461;p272"/>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462" name="Google Shape;5462;p272"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463" name="Google Shape;5463;p272"/>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64" name="Google Shape;5464;p272"/>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465" name="Google Shape;5465;p272"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466" name="Google Shape;5466;p272"/>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467" name="Google Shape;5467;p272"/>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468" name="Google Shape;5468;p272"/>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lt1"/>
                </a:solidFill>
              </a:rPr>
              <a:t>ARIC</a:t>
            </a:r>
            <a:endParaRPr sz="2800" b="1" u="sng">
              <a:solidFill>
                <a:schemeClr val="lt1"/>
              </a:solidFill>
            </a:endParaRPr>
          </a:p>
        </p:txBody>
      </p:sp>
      <p:pic>
        <p:nvPicPr>
          <p:cNvPr id="5469" name="Google Shape;5469;p272"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470" name="Google Shape;5470;p272"/>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5474"/>
        <p:cNvGrpSpPr/>
        <p:nvPr/>
      </p:nvGrpSpPr>
      <p:grpSpPr>
        <a:xfrm>
          <a:off x="0" y="0"/>
          <a:ext cx="0" cy="0"/>
          <a:chOff x="0" y="0"/>
          <a:chExt cx="0" cy="0"/>
        </a:xfrm>
      </p:grpSpPr>
      <p:grpSp>
        <p:nvGrpSpPr>
          <p:cNvPr id="5475" name="Google Shape;5475;p273"/>
          <p:cNvGrpSpPr/>
          <p:nvPr/>
        </p:nvGrpSpPr>
        <p:grpSpPr>
          <a:xfrm>
            <a:off x="6592251" y="1091607"/>
            <a:ext cx="1296884" cy="3427419"/>
            <a:chOff x="5310766" y="7564980"/>
            <a:chExt cx="931603" cy="2462049"/>
          </a:xfrm>
        </p:grpSpPr>
        <p:pic>
          <p:nvPicPr>
            <p:cNvPr id="5476" name="Google Shape;5476;p273"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477" name="Google Shape;5477;p273"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478" name="Google Shape;5478;p273"/>
          <p:cNvGrpSpPr/>
          <p:nvPr/>
        </p:nvGrpSpPr>
        <p:grpSpPr>
          <a:xfrm>
            <a:off x="853062" y="1091602"/>
            <a:ext cx="1038734" cy="3338140"/>
            <a:chOff x="5639200" y="1566008"/>
            <a:chExt cx="797737" cy="2563658"/>
          </a:xfrm>
        </p:grpSpPr>
        <p:grpSp>
          <p:nvGrpSpPr>
            <p:cNvPr id="5479" name="Google Shape;5479;p273"/>
            <p:cNvGrpSpPr/>
            <p:nvPr/>
          </p:nvGrpSpPr>
          <p:grpSpPr>
            <a:xfrm>
              <a:off x="5696235" y="2555670"/>
              <a:ext cx="520598" cy="1573997"/>
              <a:chOff x="-1149931" y="4370966"/>
              <a:chExt cx="1219200" cy="3686175"/>
            </a:xfrm>
          </p:grpSpPr>
          <p:pic>
            <p:nvPicPr>
              <p:cNvPr id="5480" name="Google Shape;5480;p273"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481" name="Google Shape;5481;p273"/>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482" name="Google Shape;5482;p273"/>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483" name="Google Shape;5483;p273"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484" name="Google Shape;5484;p273"/>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85" name="Google Shape;5485;p273"/>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486" name="Google Shape;5486;p273"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487" name="Google Shape;5487;p273"/>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488" name="Google Shape;5488;p273"/>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489" name="Google Shape;5489;p273"/>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490" name="Google Shape;5490;p273"/>
          <p:cNvSpPr/>
          <p:nvPr/>
        </p:nvSpPr>
        <p:spPr>
          <a:xfrm>
            <a:off x="7124172" y="567825"/>
            <a:ext cx="2166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pic>
        <p:nvPicPr>
          <p:cNvPr id="5491" name="Google Shape;5491;p273"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492" name="Google Shape;5492;p273"/>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5496"/>
        <p:cNvGrpSpPr/>
        <p:nvPr/>
      </p:nvGrpSpPr>
      <p:grpSpPr>
        <a:xfrm>
          <a:off x="0" y="0"/>
          <a:ext cx="0" cy="0"/>
          <a:chOff x="0" y="0"/>
          <a:chExt cx="0" cy="0"/>
        </a:xfrm>
      </p:grpSpPr>
      <p:grpSp>
        <p:nvGrpSpPr>
          <p:cNvPr id="5497" name="Google Shape;5497;p274"/>
          <p:cNvGrpSpPr/>
          <p:nvPr/>
        </p:nvGrpSpPr>
        <p:grpSpPr>
          <a:xfrm>
            <a:off x="6592251" y="1091607"/>
            <a:ext cx="1296884" cy="3427419"/>
            <a:chOff x="5310766" y="7564980"/>
            <a:chExt cx="931603" cy="2462049"/>
          </a:xfrm>
        </p:grpSpPr>
        <p:pic>
          <p:nvPicPr>
            <p:cNvPr id="5498" name="Google Shape;5498;p274"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499" name="Google Shape;5499;p274"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500" name="Google Shape;5500;p274"/>
          <p:cNvGrpSpPr/>
          <p:nvPr/>
        </p:nvGrpSpPr>
        <p:grpSpPr>
          <a:xfrm>
            <a:off x="853062" y="1091602"/>
            <a:ext cx="1038734" cy="3338140"/>
            <a:chOff x="5639200" y="1566008"/>
            <a:chExt cx="797737" cy="2563658"/>
          </a:xfrm>
        </p:grpSpPr>
        <p:grpSp>
          <p:nvGrpSpPr>
            <p:cNvPr id="5501" name="Google Shape;5501;p274"/>
            <p:cNvGrpSpPr/>
            <p:nvPr/>
          </p:nvGrpSpPr>
          <p:grpSpPr>
            <a:xfrm>
              <a:off x="5696235" y="2555670"/>
              <a:ext cx="520598" cy="1573997"/>
              <a:chOff x="-1149931" y="4370966"/>
              <a:chExt cx="1219200" cy="3686175"/>
            </a:xfrm>
          </p:grpSpPr>
          <p:pic>
            <p:nvPicPr>
              <p:cNvPr id="5502" name="Google Shape;5502;p274"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503" name="Google Shape;5503;p274"/>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504" name="Google Shape;5504;p274"/>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505" name="Google Shape;5505;p274"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506" name="Google Shape;5506;p274"/>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07" name="Google Shape;5507;p274"/>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08" name="Google Shape;5508;p274"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509" name="Google Shape;5509;p274"/>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510" name="Google Shape;5510;p274"/>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511" name="Google Shape;5511;p274"/>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512" name="Google Shape;5512;p274"/>
          <p:cNvSpPr/>
          <p:nvPr/>
        </p:nvSpPr>
        <p:spPr>
          <a:xfrm>
            <a:off x="7095915" y="567825"/>
            <a:ext cx="2730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B</a:t>
            </a:r>
            <a:endParaRPr/>
          </a:p>
        </p:txBody>
      </p:sp>
      <p:pic>
        <p:nvPicPr>
          <p:cNvPr id="5513" name="Google Shape;5513;p274"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514" name="Google Shape;5514;p274"/>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grpSp>
        <p:nvGrpSpPr>
          <p:cNvPr id="293" name="Google Shape;293;p39"/>
          <p:cNvGrpSpPr/>
          <p:nvPr/>
        </p:nvGrpSpPr>
        <p:grpSpPr>
          <a:xfrm>
            <a:off x="500479" y="1055080"/>
            <a:ext cx="2575269" cy="1399180"/>
            <a:chOff x="637579" y="1055276"/>
            <a:chExt cx="3154808" cy="1714052"/>
          </a:xfrm>
        </p:grpSpPr>
        <p:pic>
          <p:nvPicPr>
            <p:cNvPr id="294" name="Google Shape;294;p39"/>
            <p:cNvPicPr preferRelativeResize="0"/>
            <p:nvPr/>
          </p:nvPicPr>
          <p:blipFill>
            <a:blip r:embed="rId3">
              <a:alphaModFix/>
            </a:blip>
            <a:stretch>
              <a:fillRect/>
            </a:stretch>
          </p:blipFill>
          <p:spPr>
            <a:xfrm rot="-131948">
              <a:off x="1845810" y="1064957"/>
              <a:ext cx="536745" cy="1674838"/>
            </a:xfrm>
            <a:prstGeom prst="rect">
              <a:avLst/>
            </a:prstGeom>
            <a:noFill/>
            <a:ln>
              <a:noFill/>
            </a:ln>
          </p:spPr>
        </p:pic>
        <p:grpSp>
          <p:nvGrpSpPr>
            <p:cNvPr id="295" name="Google Shape;295;p39"/>
            <p:cNvGrpSpPr/>
            <p:nvPr/>
          </p:nvGrpSpPr>
          <p:grpSpPr>
            <a:xfrm>
              <a:off x="637579" y="1958255"/>
              <a:ext cx="3154808" cy="811072"/>
              <a:chOff x="385125" y="2679661"/>
              <a:chExt cx="6602779" cy="1697513"/>
            </a:xfrm>
          </p:grpSpPr>
          <p:pic>
            <p:nvPicPr>
              <p:cNvPr id="296" name="Google Shape;296;p39"/>
              <p:cNvPicPr preferRelativeResize="0"/>
              <p:nvPr/>
            </p:nvPicPr>
            <p:blipFill rotWithShape="1">
              <a:blip r:embed="rId4">
                <a:alphaModFix/>
              </a:blip>
              <a:srcRect l="27071"/>
              <a:stretch/>
            </p:blipFill>
            <p:spPr>
              <a:xfrm>
                <a:off x="385125" y="2699250"/>
                <a:ext cx="3191824" cy="1677925"/>
              </a:xfrm>
              <a:prstGeom prst="rect">
                <a:avLst/>
              </a:prstGeom>
              <a:noFill/>
              <a:ln>
                <a:noFill/>
              </a:ln>
            </p:spPr>
          </p:pic>
          <p:pic>
            <p:nvPicPr>
              <p:cNvPr id="297" name="Google Shape;297;p39"/>
              <p:cNvPicPr preferRelativeResize="0"/>
              <p:nvPr/>
            </p:nvPicPr>
            <p:blipFill rotWithShape="1">
              <a:blip r:embed="rId4">
                <a:alphaModFix/>
              </a:blip>
              <a:srcRect l="27071"/>
              <a:stretch/>
            </p:blipFill>
            <p:spPr>
              <a:xfrm>
                <a:off x="3796079" y="2679661"/>
                <a:ext cx="3191824" cy="1677925"/>
              </a:xfrm>
              <a:prstGeom prst="rect">
                <a:avLst/>
              </a:prstGeom>
              <a:noFill/>
              <a:ln>
                <a:noFill/>
              </a:ln>
            </p:spPr>
          </p:pic>
        </p:grpSp>
      </p:grpSp>
      <p:sp>
        <p:nvSpPr>
          <p:cNvPr id="298" name="Google Shape;298;p39"/>
          <p:cNvSpPr txBox="1"/>
          <p:nvPr/>
        </p:nvSpPr>
        <p:spPr>
          <a:xfrm>
            <a:off x="415650" y="2506475"/>
            <a:ext cx="3154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Amyloid β precursor protein (APP)</a:t>
            </a:r>
            <a:endParaRPr sz="1800"/>
          </a:p>
        </p:txBody>
      </p:sp>
      <p:sp>
        <p:nvSpPr>
          <p:cNvPr id="299" name="Google Shape;299;p39"/>
          <p:cNvSpPr txBox="1"/>
          <p:nvPr/>
        </p:nvSpPr>
        <p:spPr>
          <a:xfrm>
            <a:off x="299575" y="193175"/>
            <a:ext cx="3154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What’s supposed to happen to it?</a:t>
            </a:r>
            <a:endParaRPr sz="1800"/>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5518"/>
        <p:cNvGrpSpPr/>
        <p:nvPr/>
      </p:nvGrpSpPr>
      <p:grpSpPr>
        <a:xfrm>
          <a:off x="0" y="0"/>
          <a:ext cx="0" cy="0"/>
          <a:chOff x="0" y="0"/>
          <a:chExt cx="0" cy="0"/>
        </a:xfrm>
      </p:grpSpPr>
      <p:grpSp>
        <p:nvGrpSpPr>
          <p:cNvPr id="5519" name="Google Shape;5519;p275"/>
          <p:cNvGrpSpPr/>
          <p:nvPr/>
        </p:nvGrpSpPr>
        <p:grpSpPr>
          <a:xfrm>
            <a:off x="6592251" y="1091607"/>
            <a:ext cx="1296884" cy="3427419"/>
            <a:chOff x="5310766" y="7564980"/>
            <a:chExt cx="931603" cy="2462049"/>
          </a:xfrm>
        </p:grpSpPr>
        <p:pic>
          <p:nvPicPr>
            <p:cNvPr id="5520" name="Google Shape;5520;p275"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521" name="Google Shape;5521;p275"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522" name="Google Shape;5522;p275"/>
          <p:cNvGrpSpPr/>
          <p:nvPr/>
        </p:nvGrpSpPr>
        <p:grpSpPr>
          <a:xfrm>
            <a:off x="853062" y="1091602"/>
            <a:ext cx="1038734" cy="3338140"/>
            <a:chOff x="5639200" y="1566008"/>
            <a:chExt cx="797737" cy="2563658"/>
          </a:xfrm>
        </p:grpSpPr>
        <p:grpSp>
          <p:nvGrpSpPr>
            <p:cNvPr id="5523" name="Google Shape;5523;p275"/>
            <p:cNvGrpSpPr/>
            <p:nvPr/>
          </p:nvGrpSpPr>
          <p:grpSpPr>
            <a:xfrm>
              <a:off x="5696235" y="2555670"/>
              <a:ext cx="520598" cy="1573997"/>
              <a:chOff x="-1149931" y="4370966"/>
              <a:chExt cx="1219200" cy="3686175"/>
            </a:xfrm>
          </p:grpSpPr>
          <p:pic>
            <p:nvPicPr>
              <p:cNvPr id="5524" name="Google Shape;5524;p275"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525" name="Google Shape;5525;p275"/>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526" name="Google Shape;5526;p275"/>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527" name="Google Shape;5527;p275"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528" name="Google Shape;5528;p275"/>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29" name="Google Shape;5529;p275"/>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30" name="Google Shape;5530;p275"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531" name="Google Shape;5531;p275"/>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532" name="Google Shape;5532;p275"/>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533" name="Google Shape;5533;p275"/>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534" name="Google Shape;5534;p275"/>
          <p:cNvSpPr/>
          <p:nvPr/>
        </p:nvSpPr>
        <p:spPr>
          <a:xfrm>
            <a:off x="7095915" y="567825"/>
            <a:ext cx="2730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a:t>
            </a:r>
            <a:endParaRPr/>
          </a:p>
        </p:txBody>
      </p:sp>
      <p:pic>
        <p:nvPicPr>
          <p:cNvPr id="5535" name="Google Shape;5535;p275"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536" name="Google Shape;5536;p275"/>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5540"/>
        <p:cNvGrpSpPr/>
        <p:nvPr/>
      </p:nvGrpSpPr>
      <p:grpSpPr>
        <a:xfrm>
          <a:off x="0" y="0"/>
          <a:ext cx="0" cy="0"/>
          <a:chOff x="0" y="0"/>
          <a:chExt cx="0" cy="0"/>
        </a:xfrm>
      </p:grpSpPr>
      <p:grpSp>
        <p:nvGrpSpPr>
          <p:cNvPr id="5541" name="Google Shape;5541;p276"/>
          <p:cNvGrpSpPr/>
          <p:nvPr/>
        </p:nvGrpSpPr>
        <p:grpSpPr>
          <a:xfrm>
            <a:off x="6592251" y="1091607"/>
            <a:ext cx="1296884" cy="3427419"/>
            <a:chOff x="5310766" y="7564980"/>
            <a:chExt cx="931603" cy="2462049"/>
          </a:xfrm>
        </p:grpSpPr>
        <p:pic>
          <p:nvPicPr>
            <p:cNvPr id="5542" name="Google Shape;5542;p276"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543" name="Google Shape;5543;p276"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544" name="Google Shape;5544;p276"/>
          <p:cNvGrpSpPr/>
          <p:nvPr/>
        </p:nvGrpSpPr>
        <p:grpSpPr>
          <a:xfrm>
            <a:off x="853062" y="1091602"/>
            <a:ext cx="1038734" cy="3338140"/>
            <a:chOff x="5639200" y="1566008"/>
            <a:chExt cx="797737" cy="2563658"/>
          </a:xfrm>
        </p:grpSpPr>
        <p:grpSp>
          <p:nvGrpSpPr>
            <p:cNvPr id="5545" name="Google Shape;5545;p276"/>
            <p:cNvGrpSpPr/>
            <p:nvPr/>
          </p:nvGrpSpPr>
          <p:grpSpPr>
            <a:xfrm>
              <a:off x="5696235" y="2555670"/>
              <a:ext cx="520598" cy="1573997"/>
              <a:chOff x="-1149931" y="4370966"/>
              <a:chExt cx="1219200" cy="3686175"/>
            </a:xfrm>
          </p:grpSpPr>
          <p:pic>
            <p:nvPicPr>
              <p:cNvPr id="5546" name="Google Shape;5546;p276"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547" name="Google Shape;5547;p276"/>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548" name="Google Shape;5548;p276"/>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549" name="Google Shape;5549;p276"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550" name="Google Shape;5550;p276"/>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51" name="Google Shape;5551;p276"/>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52" name="Google Shape;5552;p276"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553" name="Google Shape;5553;p276"/>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554" name="Google Shape;5554;p276"/>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555" name="Google Shape;5555;p276"/>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556" name="Google Shape;5556;p276"/>
          <p:cNvSpPr/>
          <p:nvPr/>
        </p:nvSpPr>
        <p:spPr>
          <a:xfrm>
            <a:off x="7095915" y="567825"/>
            <a:ext cx="2730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D</a:t>
            </a:r>
            <a:endParaRPr/>
          </a:p>
        </p:txBody>
      </p:sp>
      <p:pic>
        <p:nvPicPr>
          <p:cNvPr id="5557" name="Google Shape;5557;p276"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558" name="Google Shape;5558;p276"/>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5562"/>
        <p:cNvGrpSpPr/>
        <p:nvPr/>
      </p:nvGrpSpPr>
      <p:grpSpPr>
        <a:xfrm>
          <a:off x="0" y="0"/>
          <a:ext cx="0" cy="0"/>
          <a:chOff x="0" y="0"/>
          <a:chExt cx="0" cy="0"/>
        </a:xfrm>
      </p:grpSpPr>
      <p:grpSp>
        <p:nvGrpSpPr>
          <p:cNvPr id="5563" name="Google Shape;5563;p277"/>
          <p:cNvGrpSpPr/>
          <p:nvPr/>
        </p:nvGrpSpPr>
        <p:grpSpPr>
          <a:xfrm>
            <a:off x="6592251" y="1091607"/>
            <a:ext cx="1296884" cy="3427419"/>
            <a:chOff x="5310766" y="7564980"/>
            <a:chExt cx="931603" cy="2462049"/>
          </a:xfrm>
        </p:grpSpPr>
        <p:pic>
          <p:nvPicPr>
            <p:cNvPr id="5564" name="Google Shape;5564;p277"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565" name="Google Shape;5565;p277"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566" name="Google Shape;5566;p277"/>
          <p:cNvGrpSpPr/>
          <p:nvPr/>
        </p:nvGrpSpPr>
        <p:grpSpPr>
          <a:xfrm>
            <a:off x="853062" y="1091602"/>
            <a:ext cx="1038734" cy="3338140"/>
            <a:chOff x="5639200" y="1566008"/>
            <a:chExt cx="797737" cy="2563658"/>
          </a:xfrm>
        </p:grpSpPr>
        <p:grpSp>
          <p:nvGrpSpPr>
            <p:cNvPr id="5567" name="Google Shape;5567;p277"/>
            <p:cNvGrpSpPr/>
            <p:nvPr/>
          </p:nvGrpSpPr>
          <p:grpSpPr>
            <a:xfrm>
              <a:off x="5696235" y="2555670"/>
              <a:ext cx="520598" cy="1573997"/>
              <a:chOff x="-1149931" y="4370966"/>
              <a:chExt cx="1219200" cy="3686175"/>
            </a:xfrm>
          </p:grpSpPr>
          <p:pic>
            <p:nvPicPr>
              <p:cNvPr id="5568" name="Google Shape;5568;p277"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569" name="Google Shape;5569;p277"/>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570" name="Google Shape;5570;p277"/>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571" name="Google Shape;5571;p277"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572" name="Google Shape;5572;p277"/>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73" name="Google Shape;5573;p277"/>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74" name="Google Shape;5574;p277"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575" name="Google Shape;5575;p277"/>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576" name="Google Shape;5576;p277"/>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577" name="Google Shape;5577;p277"/>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578" name="Google Shape;5578;p277"/>
          <p:cNvSpPr/>
          <p:nvPr/>
        </p:nvSpPr>
        <p:spPr>
          <a:xfrm>
            <a:off x="7095915" y="567825"/>
            <a:ext cx="2730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F</a:t>
            </a:r>
            <a:endParaRPr/>
          </a:p>
        </p:txBody>
      </p:sp>
      <p:pic>
        <p:nvPicPr>
          <p:cNvPr id="5579" name="Google Shape;5579;p277"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580" name="Google Shape;5580;p277"/>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5584"/>
        <p:cNvGrpSpPr/>
        <p:nvPr/>
      </p:nvGrpSpPr>
      <p:grpSpPr>
        <a:xfrm>
          <a:off x="0" y="0"/>
          <a:ext cx="0" cy="0"/>
          <a:chOff x="0" y="0"/>
          <a:chExt cx="0" cy="0"/>
        </a:xfrm>
      </p:grpSpPr>
      <p:grpSp>
        <p:nvGrpSpPr>
          <p:cNvPr id="5585" name="Google Shape;5585;p278"/>
          <p:cNvGrpSpPr/>
          <p:nvPr/>
        </p:nvGrpSpPr>
        <p:grpSpPr>
          <a:xfrm>
            <a:off x="6592251" y="1091607"/>
            <a:ext cx="1296884" cy="3427419"/>
            <a:chOff x="5310766" y="7564980"/>
            <a:chExt cx="931603" cy="2462049"/>
          </a:xfrm>
        </p:grpSpPr>
        <p:pic>
          <p:nvPicPr>
            <p:cNvPr id="5586" name="Google Shape;5586;p278"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587" name="Google Shape;5587;p278"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588" name="Google Shape;5588;p278"/>
          <p:cNvGrpSpPr/>
          <p:nvPr/>
        </p:nvGrpSpPr>
        <p:grpSpPr>
          <a:xfrm>
            <a:off x="853062" y="1091602"/>
            <a:ext cx="1038734" cy="3338140"/>
            <a:chOff x="5639200" y="1566008"/>
            <a:chExt cx="797737" cy="2563658"/>
          </a:xfrm>
        </p:grpSpPr>
        <p:grpSp>
          <p:nvGrpSpPr>
            <p:cNvPr id="5589" name="Google Shape;5589;p278"/>
            <p:cNvGrpSpPr/>
            <p:nvPr/>
          </p:nvGrpSpPr>
          <p:grpSpPr>
            <a:xfrm>
              <a:off x="5696235" y="2555670"/>
              <a:ext cx="520598" cy="1573997"/>
              <a:chOff x="-1149931" y="4370966"/>
              <a:chExt cx="1219200" cy="3686175"/>
            </a:xfrm>
          </p:grpSpPr>
          <p:pic>
            <p:nvPicPr>
              <p:cNvPr id="5590" name="Google Shape;5590;p278"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591" name="Google Shape;5591;p278"/>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592" name="Google Shape;5592;p278"/>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593" name="Google Shape;5593;p278"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594" name="Google Shape;5594;p278"/>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95" name="Google Shape;5595;p278"/>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96" name="Google Shape;5596;p278"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597" name="Google Shape;5597;p278"/>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598" name="Google Shape;5598;p278"/>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599" name="Google Shape;5599;p278"/>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600" name="Google Shape;5600;p278"/>
          <p:cNvSpPr/>
          <p:nvPr/>
        </p:nvSpPr>
        <p:spPr>
          <a:xfrm>
            <a:off x="7095915" y="567825"/>
            <a:ext cx="2730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G</a:t>
            </a:r>
            <a:endParaRPr/>
          </a:p>
        </p:txBody>
      </p:sp>
      <p:pic>
        <p:nvPicPr>
          <p:cNvPr id="5601" name="Google Shape;5601;p278"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602" name="Google Shape;5602;p278"/>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5606"/>
        <p:cNvGrpSpPr/>
        <p:nvPr/>
      </p:nvGrpSpPr>
      <p:grpSpPr>
        <a:xfrm>
          <a:off x="0" y="0"/>
          <a:ext cx="0" cy="0"/>
          <a:chOff x="0" y="0"/>
          <a:chExt cx="0" cy="0"/>
        </a:xfrm>
      </p:grpSpPr>
      <p:grpSp>
        <p:nvGrpSpPr>
          <p:cNvPr id="5607" name="Google Shape;5607;p279"/>
          <p:cNvGrpSpPr/>
          <p:nvPr/>
        </p:nvGrpSpPr>
        <p:grpSpPr>
          <a:xfrm>
            <a:off x="6592251" y="1091607"/>
            <a:ext cx="1296884" cy="3427419"/>
            <a:chOff x="5310766" y="7564980"/>
            <a:chExt cx="931603" cy="2462049"/>
          </a:xfrm>
        </p:grpSpPr>
        <p:pic>
          <p:nvPicPr>
            <p:cNvPr id="5608" name="Google Shape;5608;p279"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609" name="Google Shape;5609;p279"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610" name="Google Shape;5610;p279"/>
          <p:cNvGrpSpPr/>
          <p:nvPr/>
        </p:nvGrpSpPr>
        <p:grpSpPr>
          <a:xfrm>
            <a:off x="853062" y="1091602"/>
            <a:ext cx="1038734" cy="3338140"/>
            <a:chOff x="5639200" y="1566008"/>
            <a:chExt cx="797737" cy="2563658"/>
          </a:xfrm>
        </p:grpSpPr>
        <p:grpSp>
          <p:nvGrpSpPr>
            <p:cNvPr id="5611" name="Google Shape;5611;p279"/>
            <p:cNvGrpSpPr/>
            <p:nvPr/>
          </p:nvGrpSpPr>
          <p:grpSpPr>
            <a:xfrm>
              <a:off x="5696235" y="2555670"/>
              <a:ext cx="520598" cy="1573997"/>
              <a:chOff x="-1149931" y="4370966"/>
              <a:chExt cx="1219200" cy="3686175"/>
            </a:xfrm>
          </p:grpSpPr>
          <p:pic>
            <p:nvPicPr>
              <p:cNvPr id="5612" name="Google Shape;5612;p279"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613" name="Google Shape;5613;p279"/>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614" name="Google Shape;5614;p279"/>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615" name="Google Shape;5615;p279"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616" name="Google Shape;5616;p279"/>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17" name="Google Shape;5617;p279"/>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618" name="Google Shape;5618;p279"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619" name="Google Shape;5619;p279"/>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620" name="Google Shape;5620;p279"/>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621" name="Google Shape;5621;p279"/>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622" name="Google Shape;5622;p279"/>
          <p:cNvSpPr/>
          <p:nvPr/>
        </p:nvSpPr>
        <p:spPr>
          <a:xfrm>
            <a:off x="7095915" y="567825"/>
            <a:ext cx="2730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H</a:t>
            </a:r>
            <a:endParaRPr/>
          </a:p>
        </p:txBody>
      </p:sp>
      <p:pic>
        <p:nvPicPr>
          <p:cNvPr id="5623" name="Google Shape;5623;p279"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624" name="Google Shape;5624;p279"/>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5628"/>
        <p:cNvGrpSpPr/>
        <p:nvPr/>
      </p:nvGrpSpPr>
      <p:grpSpPr>
        <a:xfrm>
          <a:off x="0" y="0"/>
          <a:ext cx="0" cy="0"/>
          <a:chOff x="0" y="0"/>
          <a:chExt cx="0" cy="0"/>
        </a:xfrm>
      </p:grpSpPr>
      <p:grpSp>
        <p:nvGrpSpPr>
          <p:cNvPr id="5629" name="Google Shape;5629;p280"/>
          <p:cNvGrpSpPr/>
          <p:nvPr/>
        </p:nvGrpSpPr>
        <p:grpSpPr>
          <a:xfrm>
            <a:off x="6592251" y="1091607"/>
            <a:ext cx="1296884" cy="3427419"/>
            <a:chOff x="5310766" y="7564980"/>
            <a:chExt cx="931603" cy="2462049"/>
          </a:xfrm>
        </p:grpSpPr>
        <p:pic>
          <p:nvPicPr>
            <p:cNvPr id="5630" name="Google Shape;5630;p280"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631" name="Google Shape;5631;p280"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632" name="Google Shape;5632;p280"/>
          <p:cNvGrpSpPr/>
          <p:nvPr/>
        </p:nvGrpSpPr>
        <p:grpSpPr>
          <a:xfrm>
            <a:off x="853062" y="1091602"/>
            <a:ext cx="1038734" cy="3338140"/>
            <a:chOff x="5639200" y="1566008"/>
            <a:chExt cx="797737" cy="2563658"/>
          </a:xfrm>
        </p:grpSpPr>
        <p:grpSp>
          <p:nvGrpSpPr>
            <p:cNvPr id="5633" name="Google Shape;5633;p280"/>
            <p:cNvGrpSpPr/>
            <p:nvPr/>
          </p:nvGrpSpPr>
          <p:grpSpPr>
            <a:xfrm>
              <a:off x="5696235" y="2555670"/>
              <a:ext cx="520598" cy="1573997"/>
              <a:chOff x="-1149931" y="4370966"/>
              <a:chExt cx="1219200" cy="3686175"/>
            </a:xfrm>
          </p:grpSpPr>
          <p:pic>
            <p:nvPicPr>
              <p:cNvPr id="5634" name="Google Shape;5634;p280"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635" name="Google Shape;5635;p280"/>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636" name="Google Shape;5636;p280"/>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637" name="Google Shape;5637;p280"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638" name="Google Shape;5638;p280"/>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39" name="Google Shape;5639;p280"/>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640" name="Google Shape;5640;p280"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641" name="Google Shape;5641;p280"/>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642" name="Google Shape;5642;p280"/>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643" name="Google Shape;5643;p280"/>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644" name="Google Shape;5644;p280"/>
          <p:cNvSpPr/>
          <p:nvPr/>
        </p:nvSpPr>
        <p:spPr>
          <a:xfrm>
            <a:off x="7095915" y="567825"/>
            <a:ext cx="2730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J</a:t>
            </a:r>
            <a:endParaRPr/>
          </a:p>
        </p:txBody>
      </p:sp>
      <p:pic>
        <p:nvPicPr>
          <p:cNvPr id="5645" name="Google Shape;5645;p280"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646" name="Google Shape;5646;p280"/>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5650"/>
        <p:cNvGrpSpPr/>
        <p:nvPr/>
      </p:nvGrpSpPr>
      <p:grpSpPr>
        <a:xfrm>
          <a:off x="0" y="0"/>
          <a:ext cx="0" cy="0"/>
          <a:chOff x="0" y="0"/>
          <a:chExt cx="0" cy="0"/>
        </a:xfrm>
      </p:grpSpPr>
      <p:grpSp>
        <p:nvGrpSpPr>
          <p:cNvPr id="5651" name="Google Shape;5651;p281"/>
          <p:cNvGrpSpPr/>
          <p:nvPr/>
        </p:nvGrpSpPr>
        <p:grpSpPr>
          <a:xfrm>
            <a:off x="6592251" y="1091607"/>
            <a:ext cx="1296884" cy="3427419"/>
            <a:chOff x="5310766" y="7564980"/>
            <a:chExt cx="931603" cy="2462049"/>
          </a:xfrm>
        </p:grpSpPr>
        <p:pic>
          <p:nvPicPr>
            <p:cNvPr id="5652" name="Google Shape;5652;p281"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653" name="Google Shape;5653;p281"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654" name="Google Shape;5654;p281"/>
          <p:cNvGrpSpPr/>
          <p:nvPr/>
        </p:nvGrpSpPr>
        <p:grpSpPr>
          <a:xfrm>
            <a:off x="853062" y="1091602"/>
            <a:ext cx="1038734" cy="3338140"/>
            <a:chOff x="5639200" y="1566008"/>
            <a:chExt cx="797737" cy="2563658"/>
          </a:xfrm>
        </p:grpSpPr>
        <p:grpSp>
          <p:nvGrpSpPr>
            <p:cNvPr id="5655" name="Google Shape;5655;p281"/>
            <p:cNvGrpSpPr/>
            <p:nvPr/>
          </p:nvGrpSpPr>
          <p:grpSpPr>
            <a:xfrm>
              <a:off x="5696235" y="2555670"/>
              <a:ext cx="520598" cy="1573997"/>
              <a:chOff x="-1149931" y="4370966"/>
              <a:chExt cx="1219200" cy="3686175"/>
            </a:xfrm>
          </p:grpSpPr>
          <p:pic>
            <p:nvPicPr>
              <p:cNvPr id="5656" name="Google Shape;5656;p281"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657" name="Google Shape;5657;p281"/>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658" name="Google Shape;5658;p281"/>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659" name="Google Shape;5659;p281"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660" name="Google Shape;5660;p281"/>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61" name="Google Shape;5661;p281"/>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662" name="Google Shape;5662;p281"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663" name="Google Shape;5663;p281"/>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664" name="Google Shape;5664;p281"/>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665" name="Google Shape;5665;p281"/>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666" name="Google Shape;5666;p281"/>
          <p:cNvSpPr/>
          <p:nvPr/>
        </p:nvSpPr>
        <p:spPr>
          <a:xfrm>
            <a:off x="7095915" y="567825"/>
            <a:ext cx="2730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K</a:t>
            </a:r>
            <a:endParaRPr/>
          </a:p>
        </p:txBody>
      </p:sp>
      <p:pic>
        <p:nvPicPr>
          <p:cNvPr id="5667" name="Google Shape;5667;p281"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668" name="Google Shape;5668;p281"/>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5672"/>
        <p:cNvGrpSpPr/>
        <p:nvPr/>
      </p:nvGrpSpPr>
      <p:grpSpPr>
        <a:xfrm>
          <a:off x="0" y="0"/>
          <a:ext cx="0" cy="0"/>
          <a:chOff x="0" y="0"/>
          <a:chExt cx="0" cy="0"/>
        </a:xfrm>
      </p:grpSpPr>
      <p:grpSp>
        <p:nvGrpSpPr>
          <p:cNvPr id="5673" name="Google Shape;5673;p282"/>
          <p:cNvGrpSpPr/>
          <p:nvPr/>
        </p:nvGrpSpPr>
        <p:grpSpPr>
          <a:xfrm>
            <a:off x="6592251" y="1091607"/>
            <a:ext cx="1296884" cy="3427419"/>
            <a:chOff x="5310766" y="7564980"/>
            <a:chExt cx="931603" cy="2462049"/>
          </a:xfrm>
        </p:grpSpPr>
        <p:pic>
          <p:nvPicPr>
            <p:cNvPr id="5674" name="Google Shape;5674;p282"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675" name="Google Shape;5675;p282"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676" name="Google Shape;5676;p282"/>
          <p:cNvGrpSpPr/>
          <p:nvPr/>
        </p:nvGrpSpPr>
        <p:grpSpPr>
          <a:xfrm>
            <a:off x="853062" y="1091602"/>
            <a:ext cx="1038734" cy="3338140"/>
            <a:chOff x="5639200" y="1566008"/>
            <a:chExt cx="797737" cy="2563658"/>
          </a:xfrm>
        </p:grpSpPr>
        <p:grpSp>
          <p:nvGrpSpPr>
            <p:cNvPr id="5677" name="Google Shape;5677;p282"/>
            <p:cNvGrpSpPr/>
            <p:nvPr/>
          </p:nvGrpSpPr>
          <p:grpSpPr>
            <a:xfrm>
              <a:off x="5696235" y="2555670"/>
              <a:ext cx="520598" cy="1573997"/>
              <a:chOff x="-1149931" y="4370966"/>
              <a:chExt cx="1219200" cy="3686175"/>
            </a:xfrm>
          </p:grpSpPr>
          <p:pic>
            <p:nvPicPr>
              <p:cNvPr id="5678" name="Google Shape;5678;p282"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679" name="Google Shape;5679;p282"/>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680" name="Google Shape;5680;p282"/>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681" name="Google Shape;5681;p282"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682" name="Google Shape;5682;p282"/>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83" name="Google Shape;5683;p282"/>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684" name="Google Shape;5684;p282"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685" name="Google Shape;5685;p282"/>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686" name="Google Shape;5686;p282"/>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687" name="Google Shape;5687;p282"/>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688" name="Google Shape;5688;p282"/>
          <p:cNvSpPr/>
          <p:nvPr/>
        </p:nvSpPr>
        <p:spPr>
          <a:xfrm>
            <a:off x="7095915" y="567825"/>
            <a:ext cx="2730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L</a:t>
            </a:r>
            <a:endParaRPr/>
          </a:p>
        </p:txBody>
      </p:sp>
      <p:pic>
        <p:nvPicPr>
          <p:cNvPr id="5689" name="Google Shape;5689;p282"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690" name="Google Shape;5690;p282"/>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5694"/>
        <p:cNvGrpSpPr/>
        <p:nvPr/>
      </p:nvGrpSpPr>
      <p:grpSpPr>
        <a:xfrm>
          <a:off x="0" y="0"/>
          <a:ext cx="0" cy="0"/>
          <a:chOff x="0" y="0"/>
          <a:chExt cx="0" cy="0"/>
        </a:xfrm>
      </p:grpSpPr>
      <p:grpSp>
        <p:nvGrpSpPr>
          <p:cNvPr id="5695" name="Google Shape;5695;p283"/>
          <p:cNvGrpSpPr/>
          <p:nvPr/>
        </p:nvGrpSpPr>
        <p:grpSpPr>
          <a:xfrm>
            <a:off x="6592251" y="1091607"/>
            <a:ext cx="1296884" cy="3427419"/>
            <a:chOff x="5310766" y="7564980"/>
            <a:chExt cx="931603" cy="2462049"/>
          </a:xfrm>
        </p:grpSpPr>
        <p:pic>
          <p:nvPicPr>
            <p:cNvPr id="5696" name="Google Shape;5696;p283"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697" name="Google Shape;5697;p283"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698" name="Google Shape;5698;p283"/>
          <p:cNvGrpSpPr/>
          <p:nvPr/>
        </p:nvGrpSpPr>
        <p:grpSpPr>
          <a:xfrm>
            <a:off x="853062" y="1091602"/>
            <a:ext cx="1038734" cy="3338140"/>
            <a:chOff x="5639200" y="1566008"/>
            <a:chExt cx="797737" cy="2563658"/>
          </a:xfrm>
        </p:grpSpPr>
        <p:grpSp>
          <p:nvGrpSpPr>
            <p:cNvPr id="5699" name="Google Shape;5699;p283"/>
            <p:cNvGrpSpPr/>
            <p:nvPr/>
          </p:nvGrpSpPr>
          <p:grpSpPr>
            <a:xfrm>
              <a:off x="5696235" y="2555670"/>
              <a:ext cx="520598" cy="1573997"/>
              <a:chOff x="-1149931" y="4370966"/>
              <a:chExt cx="1219200" cy="3686175"/>
            </a:xfrm>
          </p:grpSpPr>
          <p:pic>
            <p:nvPicPr>
              <p:cNvPr id="5700" name="Google Shape;5700;p283"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701" name="Google Shape;5701;p283"/>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702" name="Google Shape;5702;p283"/>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703" name="Google Shape;5703;p283"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704" name="Google Shape;5704;p283"/>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05" name="Google Shape;5705;p283"/>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706" name="Google Shape;5706;p283"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707" name="Google Shape;5707;p283"/>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708" name="Google Shape;5708;p283"/>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709" name="Google Shape;5709;p283"/>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710" name="Google Shape;5710;p283"/>
          <p:cNvSpPr/>
          <p:nvPr/>
        </p:nvSpPr>
        <p:spPr>
          <a:xfrm>
            <a:off x="7095915" y="567825"/>
            <a:ext cx="2730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M</a:t>
            </a:r>
            <a:endParaRPr/>
          </a:p>
        </p:txBody>
      </p:sp>
      <p:pic>
        <p:nvPicPr>
          <p:cNvPr id="5711" name="Google Shape;5711;p283"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712" name="Google Shape;5712;p283"/>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5716"/>
        <p:cNvGrpSpPr/>
        <p:nvPr/>
      </p:nvGrpSpPr>
      <p:grpSpPr>
        <a:xfrm>
          <a:off x="0" y="0"/>
          <a:ext cx="0" cy="0"/>
          <a:chOff x="0" y="0"/>
          <a:chExt cx="0" cy="0"/>
        </a:xfrm>
      </p:grpSpPr>
      <p:grpSp>
        <p:nvGrpSpPr>
          <p:cNvPr id="5717" name="Google Shape;5717;p284"/>
          <p:cNvGrpSpPr/>
          <p:nvPr/>
        </p:nvGrpSpPr>
        <p:grpSpPr>
          <a:xfrm>
            <a:off x="6592251" y="1091607"/>
            <a:ext cx="1296884" cy="3427419"/>
            <a:chOff x="5310766" y="7564980"/>
            <a:chExt cx="931603" cy="2462049"/>
          </a:xfrm>
        </p:grpSpPr>
        <p:pic>
          <p:nvPicPr>
            <p:cNvPr id="5718" name="Google Shape;5718;p284"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719" name="Google Shape;5719;p284"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720" name="Google Shape;5720;p284"/>
          <p:cNvGrpSpPr/>
          <p:nvPr/>
        </p:nvGrpSpPr>
        <p:grpSpPr>
          <a:xfrm>
            <a:off x="853062" y="1091602"/>
            <a:ext cx="1038734" cy="3338140"/>
            <a:chOff x="5639200" y="1566008"/>
            <a:chExt cx="797737" cy="2563658"/>
          </a:xfrm>
        </p:grpSpPr>
        <p:grpSp>
          <p:nvGrpSpPr>
            <p:cNvPr id="5721" name="Google Shape;5721;p284"/>
            <p:cNvGrpSpPr/>
            <p:nvPr/>
          </p:nvGrpSpPr>
          <p:grpSpPr>
            <a:xfrm>
              <a:off x="5696235" y="2555670"/>
              <a:ext cx="520598" cy="1573997"/>
              <a:chOff x="-1149931" y="4370966"/>
              <a:chExt cx="1219200" cy="3686175"/>
            </a:xfrm>
          </p:grpSpPr>
          <p:pic>
            <p:nvPicPr>
              <p:cNvPr id="5722" name="Google Shape;5722;p284"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723" name="Google Shape;5723;p284"/>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724" name="Google Shape;5724;p284"/>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725" name="Google Shape;5725;p284"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726" name="Google Shape;5726;p284"/>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27" name="Google Shape;5727;p284"/>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728" name="Google Shape;5728;p284"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729" name="Google Shape;5729;p284"/>
          <p:cNvSpPr txBox="1"/>
          <p:nvPr/>
        </p:nvSpPr>
        <p:spPr>
          <a:xfrm>
            <a:off x="184075" y="3833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Donepezil (</a:t>
            </a:r>
            <a:r>
              <a:rPr lang="en" sz="2700" b="1">
                <a:solidFill>
                  <a:schemeClr val="dk1"/>
                </a:solidFill>
                <a:highlight>
                  <a:srgbClr val="FFFF00"/>
                </a:highlight>
              </a:rPr>
              <a:t>ARIC</a:t>
            </a:r>
            <a:r>
              <a:rPr lang="en" sz="1800" b="1">
                <a:solidFill>
                  <a:schemeClr val="dk1"/>
                </a:solidFill>
              </a:rPr>
              <a:t>EPT)</a:t>
            </a:r>
            <a:endParaRPr sz="2200"/>
          </a:p>
        </p:txBody>
      </p:sp>
      <p:sp>
        <p:nvSpPr>
          <p:cNvPr id="5730" name="Google Shape;5730;p284"/>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731" name="Google Shape;5731;p284"/>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732" name="Google Shape;5732;p284"/>
          <p:cNvSpPr/>
          <p:nvPr/>
        </p:nvSpPr>
        <p:spPr>
          <a:xfrm>
            <a:off x="7095915" y="567825"/>
            <a:ext cx="2730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pic>
        <p:nvPicPr>
          <p:cNvPr id="5733" name="Google Shape;5733;p284"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734" name="Google Shape;5734;p284"/>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4" name="Google Shape;304;p40"/>
          <p:cNvGrpSpPr/>
          <p:nvPr/>
        </p:nvGrpSpPr>
        <p:grpSpPr>
          <a:xfrm>
            <a:off x="500479" y="1055080"/>
            <a:ext cx="2575269" cy="1399180"/>
            <a:chOff x="637579" y="1055276"/>
            <a:chExt cx="3154808" cy="1714052"/>
          </a:xfrm>
        </p:grpSpPr>
        <p:pic>
          <p:nvPicPr>
            <p:cNvPr id="305" name="Google Shape;305;p40"/>
            <p:cNvPicPr preferRelativeResize="0"/>
            <p:nvPr/>
          </p:nvPicPr>
          <p:blipFill>
            <a:blip r:embed="rId3">
              <a:alphaModFix/>
            </a:blip>
            <a:stretch>
              <a:fillRect/>
            </a:stretch>
          </p:blipFill>
          <p:spPr>
            <a:xfrm rot="-131948">
              <a:off x="1845810" y="1064957"/>
              <a:ext cx="536745" cy="1674838"/>
            </a:xfrm>
            <a:prstGeom prst="rect">
              <a:avLst/>
            </a:prstGeom>
            <a:noFill/>
            <a:ln>
              <a:noFill/>
            </a:ln>
          </p:spPr>
        </p:pic>
        <p:grpSp>
          <p:nvGrpSpPr>
            <p:cNvPr id="306" name="Google Shape;306;p40"/>
            <p:cNvGrpSpPr/>
            <p:nvPr/>
          </p:nvGrpSpPr>
          <p:grpSpPr>
            <a:xfrm>
              <a:off x="637579" y="1958255"/>
              <a:ext cx="3154808" cy="811072"/>
              <a:chOff x="385125" y="2679661"/>
              <a:chExt cx="6602779" cy="1697513"/>
            </a:xfrm>
          </p:grpSpPr>
          <p:pic>
            <p:nvPicPr>
              <p:cNvPr id="307" name="Google Shape;307;p40"/>
              <p:cNvPicPr preferRelativeResize="0"/>
              <p:nvPr/>
            </p:nvPicPr>
            <p:blipFill rotWithShape="1">
              <a:blip r:embed="rId4">
                <a:alphaModFix/>
              </a:blip>
              <a:srcRect l="27071"/>
              <a:stretch/>
            </p:blipFill>
            <p:spPr>
              <a:xfrm>
                <a:off x="385125" y="2699250"/>
                <a:ext cx="3191824" cy="1677925"/>
              </a:xfrm>
              <a:prstGeom prst="rect">
                <a:avLst/>
              </a:prstGeom>
              <a:noFill/>
              <a:ln>
                <a:noFill/>
              </a:ln>
            </p:spPr>
          </p:pic>
          <p:pic>
            <p:nvPicPr>
              <p:cNvPr id="308" name="Google Shape;308;p40"/>
              <p:cNvPicPr preferRelativeResize="0"/>
              <p:nvPr/>
            </p:nvPicPr>
            <p:blipFill rotWithShape="1">
              <a:blip r:embed="rId4">
                <a:alphaModFix/>
              </a:blip>
              <a:srcRect l="27071"/>
              <a:stretch/>
            </p:blipFill>
            <p:spPr>
              <a:xfrm>
                <a:off x="3796079" y="2679661"/>
                <a:ext cx="3191824" cy="1677925"/>
              </a:xfrm>
              <a:prstGeom prst="rect">
                <a:avLst/>
              </a:prstGeom>
              <a:noFill/>
              <a:ln>
                <a:noFill/>
              </a:ln>
            </p:spPr>
          </p:pic>
        </p:grpSp>
      </p:grpSp>
      <p:sp>
        <p:nvSpPr>
          <p:cNvPr id="309" name="Google Shape;309;p40"/>
          <p:cNvSpPr txBox="1"/>
          <p:nvPr/>
        </p:nvSpPr>
        <p:spPr>
          <a:xfrm>
            <a:off x="415650" y="2506475"/>
            <a:ext cx="31548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Amyloid β precursor protein (APP)</a:t>
            </a:r>
            <a:endParaRPr sz="2200"/>
          </a:p>
          <a:p>
            <a:pPr marL="0" lvl="0" indent="0" algn="l" rtl="0">
              <a:spcBef>
                <a:spcPts val="0"/>
              </a:spcBef>
              <a:spcAft>
                <a:spcPts val="0"/>
              </a:spcAft>
              <a:buNone/>
            </a:pPr>
            <a:endParaRPr sz="1800"/>
          </a:p>
        </p:txBody>
      </p:sp>
      <p:sp>
        <p:nvSpPr>
          <p:cNvPr id="310" name="Google Shape;310;p40"/>
          <p:cNvSpPr txBox="1"/>
          <p:nvPr/>
        </p:nvSpPr>
        <p:spPr>
          <a:xfrm>
            <a:off x="4517100" y="986550"/>
            <a:ext cx="1403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lipoprotein</a:t>
            </a:r>
            <a:endParaRPr sz="1700"/>
          </a:p>
        </p:txBody>
      </p:sp>
      <p:cxnSp>
        <p:nvCxnSpPr>
          <p:cNvPr id="311" name="Google Shape;311;p40"/>
          <p:cNvCxnSpPr>
            <a:endCxn id="312" idx="1"/>
          </p:cNvCxnSpPr>
          <p:nvPr/>
        </p:nvCxnSpPr>
        <p:spPr>
          <a:xfrm rot="10800000" flipH="1">
            <a:off x="5622025" y="1278275"/>
            <a:ext cx="796800" cy="258000"/>
          </a:xfrm>
          <a:prstGeom prst="straightConnector1">
            <a:avLst/>
          </a:prstGeom>
          <a:noFill/>
          <a:ln w="9525" cap="flat" cmpd="sng">
            <a:solidFill>
              <a:schemeClr val="dk2"/>
            </a:solidFill>
            <a:prstDash val="solid"/>
            <a:round/>
            <a:headEnd type="none" w="med" len="med"/>
            <a:tailEnd type="none" w="med" len="med"/>
          </a:ln>
        </p:spPr>
      </p:cxnSp>
      <p:sp>
        <p:nvSpPr>
          <p:cNvPr id="312" name="Google Shape;312;p40"/>
          <p:cNvSpPr txBox="1"/>
          <p:nvPr/>
        </p:nvSpPr>
        <p:spPr>
          <a:xfrm>
            <a:off x="6418825" y="1055075"/>
            <a:ext cx="2791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APOE = apolipoprotein E </a:t>
            </a:r>
            <a:endParaRPr sz="1700"/>
          </a:p>
        </p:txBody>
      </p:sp>
      <p:grpSp>
        <p:nvGrpSpPr>
          <p:cNvPr id="313" name="Google Shape;313;p40"/>
          <p:cNvGrpSpPr/>
          <p:nvPr/>
        </p:nvGrpSpPr>
        <p:grpSpPr>
          <a:xfrm>
            <a:off x="3619036" y="1377932"/>
            <a:ext cx="2513173" cy="1354489"/>
            <a:chOff x="3619036" y="1377932"/>
            <a:chExt cx="2513173" cy="1354489"/>
          </a:xfrm>
        </p:grpSpPr>
        <p:grpSp>
          <p:nvGrpSpPr>
            <p:cNvPr id="314" name="Google Shape;314;p40"/>
            <p:cNvGrpSpPr/>
            <p:nvPr/>
          </p:nvGrpSpPr>
          <p:grpSpPr>
            <a:xfrm>
              <a:off x="3619036" y="1377932"/>
              <a:ext cx="2513173" cy="1354489"/>
              <a:chOff x="4839610" y="743230"/>
              <a:chExt cx="3614516" cy="1948065"/>
            </a:xfrm>
          </p:grpSpPr>
          <p:pic>
            <p:nvPicPr>
              <p:cNvPr id="315" name="Google Shape;315;p40"/>
              <p:cNvPicPr preferRelativeResize="0"/>
              <p:nvPr/>
            </p:nvPicPr>
            <p:blipFill>
              <a:blip r:embed="rId3">
                <a:alphaModFix/>
              </a:blip>
              <a:stretch>
                <a:fillRect/>
              </a:stretch>
            </p:blipFill>
            <p:spPr>
              <a:xfrm rot="-4412352">
                <a:off x="5289078" y="491004"/>
                <a:ext cx="394999" cy="1232526"/>
              </a:xfrm>
              <a:prstGeom prst="rect">
                <a:avLst/>
              </a:prstGeom>
              <a:noFill/>
              <a:ln>
                <a:noFill/>
              </a:ln>
            </p:spPr>
          </p:pic>
          <p:pic>
            <p:nvPicPr>
              <p:cNvPr id="316" name="Google Shape;316;p40"/>
              <p:cNvPicPr preferRelativeResize="0"/>
              <p:nvPr/>
            </p:nvPicPr>
            <p:blipFill>
              <a:blip r:embed="rId5">
                <a:alphaModFix/>
              </a:blip>
              <a:stretch>
                <a:fillRect/>
              </a:stretch>
            </p:blipFill>
            <p:spPr>
              <a:xfrm rot="10800000">
                <a:off x="5789625" y="828950"/>
                <a:ext cx="2584699" cy="1742801"/>
              </a:xfrm>
              <a:prstGeom prst="rect">
                <a:avLst/>
              </a:prstGeom>
              <a:noFill/>
              <a:ln>
                <a:noFill/>
              </a:ln>
            </p:spPr>
          </p:pic>
          <p:pic>
            <p:nvPicPr>
              <p:cNvPr id="317" name="Google Shape;317;p40"/>
              <p:cNvPicPr preferRelativeResize="0"/>
              <p:nvPr/>
            </p:nvPicPr>
            <p:blipFill>
              <a:blip r:embed="rId6">
                <a:alphaModFix/>
              </a:blip>
              <a:stretch>
                <a:fillRect/>
              </a:stretch>
            </p:blipFill>
            <p:spPr>
              <a:xfrm rot="1350498">
                <a:off x="6726722" y="973669"/>
                <a:ext cx="1499861" cy="1487186"/>
              </a:xfrm>
              <a:prstGeom prst="rect">
                <a:avLst/>
              </a:prstGeom>
              <a:noFill/>
              <a:ln>
                <a:noFill/>
              </a:ln>
            </p:spPr>
          </p:pic>
          <p:pic>
            <p:nvPicPr>
              <p:cNvPr id="318" name="Google Shape;318;p40"/>
              <p:cNvPicPr preferRelativeResize="0"/>
              <p:nvPr/>
            </p:nvPicPr>
            <p:blipFill>
              <a:blip r:embed="rId3">
                <a:alphaModFix/>
              </a:blip>
              <a:stretch>
                <a:fillRect/>
              </a:stretch>
            </p:blipFill>
            <p:spPr>
              <a:xfrm rot="303677">
                <a:off x="5431178" y="1144704"/>
                <a:ext cx="394999" cy="1232526"/>
              </a:xfrm>
              <a:prstGeom prst="rect">
                <a:avLst/>
              </a:prstGeom>
              <a:noFill/>
              <a:ln>
                <a:noFill/>
              </a:ln>
            </p:spPr>
          </p:pic>
        </p:grpSp>
        <p:sp>
          <p:nvSpPr>
            <p:cNvPr id="319" name="Google Shape;319;p40"/>
            <p:cNvSpPr txBox="1"/>
            <p:nvPr/>
          </p:nvSpPr>
          <p:spPr>
            <a:xfrm>
              <a:off x="4299550" y="1499000"/>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ε</a:t>
              </a:r>
              <a:r>
                <a:rPr lang="en" b="1"/>
                <a:t>2</a:t>
              </a:r>
              <a:endParaRPr b="1"/>
            </a:p>
          </p:txBody>
        </p:sp>
        <p:sp>
          <p:nvSpPr>
            <p:cNvPr id="320" name="Google Shape;320;p40"/>
            <p:cNvSpPr txBox="1"/>
            <p:nvPr/>
          </p:nvSpPr>
          <p:spPr>
            <a:xfrm>
              <a:off x="4288761" y="2199693"/>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ε</a:t>
              </a:r>
              <a:r>
                <a:rPr lang="en" b="1"/>
                <a:t>3</a:t>
              </a:r>
              <a:endParaRPr b="1"/>
            </a:p>
          </p:txBody>
        </p:sp>
      </p:grpSp>
      <p:sp>
        <p:nvSpPr>
          <p:cNvPr id="321" name="Google Shape;321;p40"/>
          <p:cNvSpPr txBox="1"/>
          <p:nvPr/>
        </p:nvSpPr>
        <p:spPr>
          <a:xfrm>
            <a:off x="6599100" y="1432950"/>
            <a:ext cx="25131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the dominant lipid carrier in the brain, critical for Aβ catabolism</a:t>
            </a:r>
            <a:endParaRPr/>
          </a:p>
        </p:txBody>
      </p:sp>
      <p:cxnSp>
        <p:nvCxnSpPr>
          <p:cNvPr id="322" name="Google Shape;322;p40"/>
          <p:cNvCxnSpPr/>
          <p:nvPr/>
        </p:nvCxnSpPr>
        <p:spPr>
          <a:xfrm>
            <a:off x="3570450" y="-49450"/>
            <a:ext cx="0" cy="5158200"/>
          </a:xfrm>
          <a:prstGeom prst="straightConnector1">
            <a:avLst/>
          </a:prstGeom>
          <a:noFill/>
          <a:ln w="9525" cap="flat" cmpd="sng">
            <a:solidFill>
              <a:schemeClr val="dk2"/>
            </a:solidFill>
            <a:prstDash val="solid"/>
            <a:round/>
            <a:headEnd type="none" w="med" len="med"/>
            <a:tailEnd type="none" w="med" len="med"/>
          </a:ln>
        </p:spPr>
      </p:cxnSp>
      <p:sp>
        <p:nvSpPr>
          <p:cNvPr id="323" name="Google Shape;323;p40"/>
          <p:cNvSpPr txBox="1"/>
          <p:nvPr/>
        </p:nvSpPr>
        <p:spPr>
          <a:xfrm>
            <a:off x="299575" y="193175"/>
            <a:ext cx="3154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What’s supposed to happen to it?</a:t>
            </a:r>
            <a:endParaRPr sz="1800"/>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5738"/>
        <p:cNvGrpSpPr/>
        <p:nvPr/>
      </p:nvGrpSpPr>
      <p:grpSpPr>
        <a:xfrm>
          <a:off x="0" y="0"/>
          <a:ext cx="0" cy="0"/>
          <a:chOff x="0" y="0"/>
          <a:chExt cx="0" cy="0"/>
        </a:xfrm>
      </p:grpSpPr>
      <p:grpSp>
        <p:nvGrpSpPr>
          <p:cNvPr id="5739" name="Google Shape;5739;p285"/>
          <p:cNvGrpSpPr/>
          <p:nvPr/>
        </p:nvGrpSpPr>
        <p:grpSpPr>
          <a:xfrm>
            <a:off x="6592251" y="1091607"/>
            <a:ext cx="1296884" cy="3427419"/>
            <a:chOff x="5310766" y="7564980"/>
            <a:chExt cx="931603" cy="2462049"/>
          </a:xfrm>
        </p:grpSpPr>
        <p:pic>
          <p:nvPicPr>
            <p:cNvPr id="5740" name="Google Shape;5740;p285"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741" name="Google Shape;5741;p285"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742" name="Google Shape;5742;p285"/>
          <p:cNvGrpSpPr/>
          <p:nvPr/>
        </p:nvGrpSpPr>
        <p:grpSpPr>
          <a:xfrm>
            <a:off x="853062" y="1091602"/>
            <a:ext cx="1038734" cy="3338140"/>
            <a:chOff x="5639200" y="1566008"/>
            <a:chExt cx="797737" cy="2563658"/>
          </a:xfrm>
        </p:grpSpPr>
        <p:grpSp>
          <p:nvGrpSpPr>
            <p:cNvPr id="5743" name="Google Shape;5743;p285"/>
            <p:cNvGrpSpPr/>
            <p:nvPr/>
          </p:nvGrpSpPr>
          <p:grpSpPr>
            <a:xfrm>
              <a:off x="5696235" y="2555670"/>
              <a:ext cx="520598" cy="1573997"/>
              <a:chOff x="-1149931" y="4370966"/>
              <a:chExt cx="1219200" cy="3686175"/>
            </a:xfrm>
          </p:grpSpPr>
          <p:pic>
            <p:nvPicPr>
              <p:cNvPr id="5744" name="Google Shape;5744;p285"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745" name="Google Shape;5745;p285"/>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746" name="Google Shape;5746;p285"/>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747" name="Google Shape;5747;p285"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748" name="Google Shape;5748;p285"/>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49" name="Google Shape;5749;p285"/>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750" name="Google Shape;5750;p285"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751" name="Google Shape;5751;p285"/>
          <p:cNvSpPr txBox="1"/>
          <p:nvPr/>
        </p:nvSpPr>
        <p:spPr>
          <a:xfrm>
            <a:off x="184075" y="2420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a:t>
            </a:r>
            <a:r>
              <a:rPr lang="en" sz="3500" b="1">
                <a:solidFill>
                  <a:schemeClr val="dk1"/>
                </a:solidFill>
                <a:highlight>
                  <a:srgbClr val="FFFF00"/>
                </a:highlight>
              </a:rPr>
              <a:t>z</a:t>
            </a:r>
            <a:r>
              <a:rPr lang="en" sz="1800" b="1">
                <a:solidFill>
                  <a:schemeClr val="dk1"/>
                </a:solidFill>
              </a:rPr>
              <a:t>il (</a:t>
            </a:r>
            <a:r>
              <a:rPr lang="en" sz="2700" b="1">
                <a:solidFill>
                  <a:schemeClr val="dk1"/>
                </a:solidFill>
                <a:highlight>
                  <a:srgbClr val="FFFF00"/>
                </a:highlight>
              </a:rPr>
              <a:t>ARIC</a:t>
            </a:r>
            <a:r>
              <a:rPr lang="en" sz="1800" b="1">
                <a:solidFill>
                  <a:schemeClr val="dk1"/>
                </a:solidFill>
              </a:rPr>
              <a:t>EPT)</a:t>
            </a:r>
            <a:endParaRPr sz="2200"/>
          </a:p>
        </p:txBody>
      </p:sp>
      <p:sp>
        <p:nvSpPr>
          <p:cNvPr id="5752" name="Google Shape;5752;p285"/>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753" name="Google Shape;5753;p285"/>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754" name="Google Shape;5754;p285"/>
          <p:cNvSpPr/>
          <p:nvPr/>
        </p:nvSpPr>
        <p:spPr>
          <a:xfrm>
            <a:off x="7095915" y="567825"/>
            <a:ext cx="2730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pic>
        <p:nvPicPr>
          <p:cNvPr id="5755" name="Google Shape;5755;p285"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756" name="Google Shape;5756;p285"/>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5760"/>
        <p:cNvGrpSpPr/>
        <p:nvPr/>
      </p:nvGrpSpPr>
      <p:grpSpPr>
        <a:xfrm>
          <a:off x="0" y="0"/>
          <a:ext cx="0" cy="0"/>
          <a:chOff x="0" y="0"/>
          <a:chExt cx="0" cy="0"/>
        </a:xfrm>
      </p:grpSpPr>
      <p:grpSp>
        <p:nvGrpSpPr>
          <p:cNvPr id="5761" name="Google Shape;5761;p286"/>
          <p:cNvGrpSpPr/>
          <p:nvPr/>
        </p:nvGrpSpPr>
        <p:grpSpPr>
          <a:xfrm>
            <a:off x="6592251" y="1091607"/>
            <a:ext cx="1296884" cy="3427419"/>
            <a:chOff x="5310766" y="7564980"/>
            <a:chExt cx="931603" cy="2462049"/>
          </a:xfrm>
        </p:grpSpPr>
        <p:pic>
          <p:nvPicPr>
            <p:cNvPr id="5762" name="Google Shape;5762;p286"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763" name="Google Shape;5763;p286"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764" name="Google Shape;5764;p286"/>
          <p:cNvGrpSpPr/>
          <p:nvPr/>
        </p:nvGrpSpPr>
        <p:grpSpPr>
          <a:xfrm>
            <a:off x="853062" y="1091602"/>
            <a:ext cx="1038734" cy="3338140"/>
            <a:chOff x="5639200" y="1566008"/>
            <a:chExt cx="797737" cy="2563658"/>
          </a:xfrm>
        </p:grpSpPr>
        <p:grpSp>
          <p:nvGrpSpPr>
            <p:cNvPr id="5765" name="Google Shape;5765;p286"/>
            <p:cNvGrpSpPr/>
            <p:nvPr/>
          </p:nvGrpSpPr>
          <p:grpSpPr>
            <a:xfrm>
              <a:off x="5696235" y="2555670"/>
              <a:ext cx="520598" cy="1573997"/>
              <a:chOff x="-1149931" y="4370966"/>
              <a:chExt cx="1219200" cy="3686175"/>
            </a:xfrm>
          </p:grpSpPr>
          <p:pic>
            <p:nvPicPr>
              <p:cNvPr id="5766" name="Google Shape;5766;p286"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767" name="Google Shape;5767;p286"/>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768" name="Google Shape;5768;p286"/>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769" name="Google Shape;5769;p286"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770" name="Google Shape;5770;p286"/>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71" name="Google Shape;5771;p286"/>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772" name="Google Shape;5772;p286"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773" name="Google Shape;5773;p286"/>
          <p:cNvSpPr txBox="1"/>
          <p:nvPr/>
        </p:nvSpPr>
        <p:spPr>
          <a:xfrm>
            <a:off x="184075" y="2420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a:t>
            </a:r>
            <a:r>
              <a:rPr lang="en" sz="3500" b="1">
                <a:solidFill>
                  <a:schemeClr val="dk1"/>
                </a:solidFill>
                <a:highlight>
                  <a:srgbClr val="FFFF00"/>
                </a:highlight>
              </a:rPr>
              <a:t>z</a:t>
            </a:r>
            <a:r>
              <a:rPr lang="en" sz="1800" b="1">
                <a:solidFill>
                  <a:schemeClr val="dk1"/>
                </a:solidFill>
              </a:rPr>
              <a:t>il (</a:t>
            </a:r>
            <a:r>
              <a:rPr lang="en" sz="2700" b="1">
                <a:solidFill>
                  <a:schemeClr val="dk1"/>
                </a:solidFill>
                <a:highlight>
                  <a:srgbClr val="FFFF00"/>
                </a:highlight>
              </a:rPr>
              <a:t>ARIC</a:t>
            </a:r>
            <a:r>
              <a:rPr lang="en" sz="1800" b="1">
                <a:solidFill>
                  <a:schemeClr val="dk1"/>
                </a:solidFill>
              </a:rPr>
              <a:t>EPT)</a:t>
            </a:r>
            <a:endParaRPr sz="2200"/>
          </a:p>
        </p:txBody>
      </p:sp>
      <p:sp>
        <p:nvSpPr>
          <p:cNvPr id="5774" name="Google Shape;5774;p286"/>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775" name="Google Shape;5775;p286"/>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776" name="Google Shape;5776;p286"/>
          <p:cNvSpPr/>
          <p:nvPr/>
        </p:nvSpPr>
        <p:spPr>
          <a:xfrm>
            <a:off x="7095915" y="567825"/>
            <a:ext cx="2730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pic>
        <p:nvPicPr>
          <p:cNvPr id="5777" name="Google Shape;5777;p286"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778" name="Google Shape;5778;p286"/>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5779" name="Google Shape;5779;p286"/>
          <p:cNvSpPr/>
          <p:nvPr/>
        </p:nvSpPr>
        <p:spPr>
          <a:xfrm>
            <a:off x="7854750" y="975500"/>
            <a:ext cx="1126200" cy="755400"/>
          </a:xfrm>
          <a:prstGeom prst="wedgeRectCallout">
            <a:avLst>
              <a:gd name="adj1" fmla="val -59250"/>
              <a:gd name="adj2" fmla="val 7432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My son’s </a:t>
            </a:r>
            <a:r>
              <a:rPr lang="en" b="1"/>
              <a:t>NAM</a:t>
            </a:r>
            <a:r>
              <a:rPr lang="en"/>
              <a:t>e’s E</a:t>
            </a:r>
            <a:r>
              <a:rPr lang="en" b="1"/>
              <a:t>RIC</a:t>
            </a:r>
            <a:endParaRPr b="1"/>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5783"/>
        <p:cNvGrpSpPr/>
        <p:nvPr/>
      </p:nvGrpSpPr>
      <p:grpSpPr>
        <a:xfrm>
          <a:off x="0" y="0"/>
          <a:ext cx="0" cy="0"/>
          <a:chOff x="0" y="0"/>
          <a:chExt cx="0" cy="0"/>
        </a:xfrm>
      </p:grpSpPr>
      <p:grpSp>
        <p:nvGrpSpPr>
          <p:cNvPr id="5784" name="Google Shape;5784;p287"/>
          <p:cNvGrpSpPr/>
          <p:nvPr/>
        </p:nvGrpSpPr>
        <p:grpSpPr>
          <a:xfrm>
            <a:off x="6592251" y="1091607"/>
            <a:ext cx="1296884" cy="3427419"/>
            <a:chOff x="5310766" y="7564980"/>
            <a:chExt cx="931603" cy="2462049"/>
          </a:xfrm>
        </p:grpSpPr>
        <p:pic>
          <p:nvPicPr>
            <p:cNvPr id="5785" name="Google Shape;5785;p287"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786" name="Google Shape;5786;p287"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787" name="Google Shape;5787;p287"/>
          <p:cNvGrpSpPr/>
          <p:nvPr/>
        </p:nvGrpSpPr>
        <p:grpSpPr>
          <a:xfrm>
            <a:off x="853062" y="1091602"/>
            <a:ext cx="1038734" cy="3338140"/>
            <a:chOff x="5639200" y="1566008"/>
            <a:chExt cx="797737" cy="2563658"/>
          </a:xfrm>
        </p:grpSpPr>
        <p:grpSp>
          <p:nvGrpSpPr>
            <p:cNvPr id="5788" name="Google Shape;5788;p287"/>
            <p:cNvGrpSpPr/>
            <p:nvPr/>
          </p:nvGrpSpPr>
          <p:grpSpPr>
            <a:xfrm>
              <a:off x="5696235" y="2555670"/>
              <a:ext cx="520598" cy="1573997"/>
              <a:chOff x="-1149931" y="4370966"/>
              <a:chExt cx="1219200" cy="3686175"/>
            </a:xfrm>
          </p:grpSpPr>
          <p:pic>
            <p:nvPicPr>
              <p:cNvPr id="5789" name="Google Shape;5789;p287"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790" name="Google Shape;5790;p287"/>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791" name="Google Shape;5791;p287"/>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792" name="Google Shape;5792;p287"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793" name="Google Shape;5793;p287"/>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94" name="Google Shape;5794;p287"/>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795" name="Google Shape;5795;p287"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796" name="Google Shape;5796;p287"/>
          <p:cNvSpPr txBox="1"/>
          <p:nvPr/>
        </p:nvSpPr>
        <p:spPr>
          <a:xfrm>
            <a:off x="184075" y="2420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a:t>
            </a:r>
            <a:r>
              <a:rPr lang="en" sz="3500" b="1">
                <a:solidFill>
                  <a:schemeClr val="dk1"/>
                </a:solidFill>
                <a:highlight>
                  <a:srgbClr val="FFFF00"/>
                </a:highlight>
              </a:rPr>
              <a:t>z</a:t>
            </a:r>
            <a:r>
              <a:rPr lang="en" sz="1800" b="1">
                <a:solidFill>
                  <a:schemeClr val="dk1"/>
                </a:solidFill>
              </a:rPr>
              <a:t>il (</a:t>
            </a:r>
            <a:r>
              <a:rPr lang="en" sz="2700" b="1">
                <a:solidFill>
                  <a:schemeClr val="dk1"/>
                </a:solidFill>
                <a:highlight>
                  <a:srgbClr val="FFFF00"/>
                </a:highlight>
              </a:rPr>
              <a:t>ARIC</a:t>
            </a:r>
            <a:r>
              <a:rPr lang="en" sz="1800" b="1">
                <a:solidFill>
                  <a:schemeClr val="dk1"/>
                </a:solidFill>
              </a:rPr>
              <a:t>EPT)</a:t>
            </a:r>
            <a:endParaRPr sz="2200"/>
          </a:p>
        </p:txBody>
      </p:sp>
      <p:sp>
        <p:nvSpPr>
          <p:cNvPr id="5797" name="Google Shape;5797;p287"/>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798" name="Google Shape;5798;p287"/>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lt1"/>
                </a:solidFill>
              </a:rPr>
              <a:t>Z</a:t>
            </a:r>
            <a:r>
              <a:rPr lang="en" sz="2600" b="1" u="sng">
                <a:solidFill>
                  <a:schemeClr val="dk1"/>
                </a:solidFill>
              </a:rPr>
              <a:t>ARIC</a:t>
            </a:r>
            <a:endParaRPr sz="2800" b="1" u="sng"/>
          </a:p>
        </p:txBody>
      </p:sp>
      <p:sp>
        <p:nvSpPr>
          <p:cNvPr id="5799" name="Google Shape;5799;p287"/>
          <p:cNvSpPr/>
          <p:nvPr/>
        </p:nvSpPr>
        <p:spPr>
          <a:xfrm>
            <a:off x="7095915" y="567825"/>
            <a:ext cx="2730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Z</a:t>
            </a:r>
            <a:endParaRPr/>
          </a:p>
        </p:txBody>
      </p:sp>
      <p:pic>
        <p:nvPicPr>
          <p:cNvPr id="5800" name="Google Shape;5800;p287"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801" name="Google Shape;5801;p287"/>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5802" name="Google Shape;5802;p287"/>
          <p:cNvSpPr/>
          <p:nvPr/>
        </p:nvSpPr>
        <p:spPr>
          <a:xfrm>
            <a:off x="7854750" y="975500"/>
            <a:ext cx="1126200" cy="755400"/>
          </a:xfrm>
          <a:prstGeom prst="wedgeRectCallout">
            <a:avLst>
              <a:gd name="adj1" fmla="val -59250"/>
              <a:gd name="adj2" fmla="val 7432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My son’s </a:t>
            </a:r>
            <a:r>
              <a:rPr lang="en" b="1"/>
              <a:t>NAM</a:t>
            </a:r>
            <a:r>
              <a:rPr lang="en"/>
              <a:t>e’s E</a:t>
            </a:r>
            <a:r>
              <a:rPr lang="en" b="1"/>
              <a:t>RIC</a:t>
            </a:r>
            <a:endParaRPr b="1"/>
          </a:p>
        </p:txBody>
      </p:sp>
      <p:sp>
        <p:nvSpPr>
          <p:cNvPr id="5803" name="Google Shape;5803;p287"/>
          <p:cNvSpPr txBox="1"/>
          <p:nvPr/>
        </p:nvSpPr>
        <p:spPr>
          <a:xfrm>
            <a:off x="5740700" y="847275"/>
            <a:ext cx="30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 nam-ZAIR-ik ]</a:t>
            </a:r>
            <a:endParaRPr sz="1500"/>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5807"/>
        <p:cNvGrpSpPr/>
        <p:nvPr/>
      </p:nvGrpSpPr>
      <p:grpSpPr>
        <a:xfrm>
          <a:off x="0" y="0"/>
          <a:ext cx="0" cy="0"/>
          <a:chOff x="0" y="0"/>
          <a:chExt cx="0" cy="0"/>
        </a:xfrm>
      </p:grpSpPr>
      <p:grpSp>
        <p:nvGrpSpPr>
          <p:cNvPr id="5808" name="Google Shape;5808;p288"/>
          <p:cNvGrpSpPr/>
          <p:nvPr/>
        </p:nvGrpSpPr>
        <p:grpSpPr>
          <a:xfrm>
            <a:off x="6592251" y="1091607"/>
            <a:ext cx="1296884" cy="3427419"/>
            <a:chOff x="5310766" y="7564980"/>
            <a:chExt cx="931603" cy="2462049"/>
          </a:xfrm>
        </p:grpSpPr>
        <p:pic>
          <p:nvPicPr>
            <p:cNvPr id="5809" name="Google Shape;5809;p288" descr="A close up of a logo&#10;&#10;Description automatically generated"/>
            <p:cNvPicPr preferRelativeResize="0"/>
            <p:nvPr/>
          </p:nvPicPr>
          <p:blipFill rotWithShape="1">
            <a:blip r:embed="rId3">
              <a:alphaModFix/>
            </a:blip>
            <a:srcRect/>
            <a:stretch/>
          </p:blipFill>
          <p:spPr>
            <a:xfrm>
              <a:off x="5392297" y="8522364"/>
              <a:ext cx="850072" cy="1504666"/>
            </a:xfrm>
            <a:prstGeom prst="rect">
              <a:avLst/>
            </a:prstGeom>
            <a:noFill/>
            <a:ln>
              <a:noFill/>
            </a:ln>
            <a:effectLst>
              <a:outerShdw blurRad="50800" dist="38100" dir="2700000" algn="tl" rotWithShape="0">
                <a:srgbClr val="000000">
                  <a:alpha val="40000"/>
                </a:srgbClr>
              </a:outerShdw>
            </a:effectLst>
          </p:spPr>
        </p:pic>
        <p:pic>
          <p:nvPicPr>
            <p:cNvPr id="5810" name="Google Shape;5810;p288" descr="clipped result image"/>
            <p:cNvPicPr preferRelativeResize="0"/>
            <p:nvPr/>
          </p:nvPicPr>
          <p:blipFill rotWithShape="1">
            <a:blip r:embed="rId4">
              <a:alphaModFix/>
            </a:blip>
            <a:srcRect/>
            <a:stretch/>
          </p:blipFill>
          <p:spPr>
            <a:xfrm rot="-164168">
              <a:off x="5336327" y="7583277"/>
              <a:ext cx="792588" cy="1089827"/>
            </a:xfrm>
            <a:prstGeom prst="rect">
              <a:avLst/>
            </a:prstGeom>
            <a:noFill/>
            <a:ln>
              <a:noFill/>
            </a:ln>
            <a:effectLst>
              <a:outerShdw blurRad="57150" dist="19050" dir="5400000" algn="bl" rotWithShape="0">
                <a:srgbClr val="000000">
                  <a:alpha val="49800"/>
                </a:srgbClr>
              </a:outerShdw>
            </a:effectLst>
          </p:spPr>
        </p:pic>
      </p:grpSp>
      <p:grpSp>
        <p:nvGrpSpPr>
          <p:cNvPr id="5811" name="Google Shape;5811;p288"/>
          <p:cNvGrpSpPr/>
          <p:nvPr/>
        </p:nvGrpSpPr>
        <p:grpSpPr>
          <a:xfrm>
            <a:off x="853062" y="1091602"/>
            <a:ext cx="1038734" cy="3338140"/>
            <a:chOff x="5639200" y="1566008"/>
            <a:chExt cx="797737" cy="2563658"/>
          </a:xfrm>
        </p:grpSpPr>
        <p:grpSp>
          <p:nvGrpSpPr>
            <p:cNvPr id="5812" name="Google Shape;5812;p288"/>
            <p:cNvGrpSpPr/>
            <p:nvPr/>
          </p:nvGrpSpPr>
          <p:grpSpPr>
            <a:xfrm>
              <a:off x="5696235" y="2555670"/>
              <a:ext cx="520598" cy="1573997"/>
              <a:chOff x="-1149931" y="4370966"/>
              <a:chExt cx="1219200" cy="3686175"/>
            </a:xfrm>
          </p:grpSpPr>
          <p:pic>
            <p:nvPicPr>
              <p:cNvPr id="5813" name="Google Shape;5813;p288" descr="clipped result image"/>
              <p:cNvPicPr preferRelativeResize="0"/>
              <p:nvPr/>
            </p:nvPicPr>
            <p:blipFill rotWithShape="1">
              <a:blip r:embed="rId5">
                <a:alphaModFix/>
              </a:blip>
              <a:srcRect/>
              <a:stretch/>
            </p:blipFill>
            <p:spPr>
              <a:xfrm>
                <a:off x="-1149931" y="4370966"/>
                <a:ext cx="1219200" cy="3686175"/>
              </a:xfrm>
              <a:prstGeom prst="rect">
                <a:avLst/>
              </a:prstGeom>
              <a:noFill/>
              <a:ln>
                <a:noFill/>
              </a:ln>
            </p:spPr>
          </p:pic>
          <p:pic>
            <p:nvPicPr>
              <p:cNvPr id="5814" name="Google Shape;5814;p288"/>
              <p:cNvPicPr preferRelativeResize="0"/>
              <p:nvPr/>
            </p:nvPicPr>
            <p:blipFill rotWithShape="1">
              <a:blip r:embed="rId6">
                <a:alphaModFix/>
              </a:blip>
              <a:srcRect/>
              <a:stretch/>
            </p:blipFill>
            <p:spPr>
              <a:xfrm>
                <a:off x="-566321" y="4380821"/>
                <a:ext cx="216938" cy="3520538"/>
              </a:xfrm>
              <a:prstGeom prst="rect">
                <a:avLst/>
              </a:prstGeom>
              <a:noFill/>
              <a:ln>
                <a:noFill/>
              </a:ln>
            </p:spPr>
          </p:pic>
          <p:pic>
            <p:nvPicPr>
              <p:cNvPr id="5815" name="Google Shape;5815;p288"/>
              <p:cNvPicPr preferRelativeResize="0"/>
              <p:nvPr/>
            </p:nvPicPr>
            <p:blipFill rotWithShape="1">
              <a:blip r:embed="rId7">
                <a:alphaModFix/>
              </a:blip>
              <a:srcRect/>
              <a:stretch/>
            </p:blipFill>
            <p:spPr>
              <a:xfrm>
                <a:off x="-729116" y="4370966"/>
                <a:ext cx="163825" cy="3520538"/>
              </a:xfrm>
              <a:prstGeom prst="rect">
                <a:avLst/>
              </a:prstGeom>
              <a:noFill/>
              <a:ln>
                <a:noFill/>
              </a:ln>
            </p:spPr>
          </p:pic>
        </p:grpSp>
        <p:pic>
          <p:nvPicPr>
            <p:cNvPr id="5816" name="Google Shape;5816;p288" descr="clipped result image"/>
            <p:cNvPicPr preferRelativeResize="0"/>
            <p:nvPr/>
          </p:nvPicPr>
          <p:blipFill rotWithShape="1">
            <a:blip r:embed="rId8">
              <a:alphaModFix/>
            </a:blip>
            <a:srcRect/>
            <a:stretch/>
          </p:blipFill>
          <p:spPr>
            <a:xfrm flipH="1">
              <a:off x="5639200" y="1566008"/>
              <a:ext cx="797737" cy="1141337"/>
            </a:xfrm>
            <a:prstGeom prst="rect">
              <a:avLst/>
            </a:prstGeom>
            <a:noFill/>
            <a:ln>
              <a:noFill/>
            </a:ln>
          </p:spPr>
        </p:pic>
      </p:grpSp>
      <p:sp>
        <p:nvSpPr>
          <p:cNvPr id="5817" name="Google Shape;5817;p288"/>
          <p:cNvSpPr/>
          <p:nvPr/>
        </p:nvSpPr>
        <p:spPr>
          <a:xfrm>
            <a:off x="2190250" y="2048925"/>
            <a:ext cx="883200" cy="883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18" name="Google Shape;5818;p288"/>
          <p:cNvSpPr/>
          <p:nvPr/>
        </p:nvSpPr>
        <p:spPr>
          <a:xfrm>
            <a:off x="5397825" y="1999500"/>
            <a:ext cx="819600" cy="819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819" name="Google Shape;5819;p288" descr="A close up of a logo&#10;&#10;Description automatically generated"/>
          <p:cNvPicPr preferRelativeResize="0"/>
          <p:nvPr/>
        </p:nvPicPr>
        <p:blipFill rotWithShape="1">
          <a:blip r:embed="rId3">
            <a:alphaModFix/>
          </a:blip>
          <a:srcRect/>
          <a:stretch/>
        </p:blipFill>
        <p:spPr>
          <a:xfrm>
            <a:off x="3484950" y="1399014"/>
            <a:ext cx="1642336" cy="2906968"/>
          </a:xfrm>
          <a:prstGeom prst="rect">
            <a:avLst/>
          </a:prstGeom>
          <a:noFill/>
          <a:ln>
            <a:noFill/>
          </a:ln>
        </p:spPr>
      </p:pic>
      <p:sp>
        <p:nvSpPr>
          <p:cNvPr id="5820" name="Google Shape;5820;p288"/>
          <p:cNvSpPr txBox="1"/>
          <p:nvPr/>
        </p:nvSpPr>
        <p:spPr>
          <a:xfrm>
            <a:off x="184075" y="24202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Donepe</a:t>
            </a:r>
            <a:r>
              <a:rPr lang="en" sz="3500" b="1">
                <a:solidFill>
                  <a:schemeClr val="dk1"/>
                </a:solidFill>
                <a:highlight>
                  <a:srgbClr val="FFFF00"/>
                </a:highlight>
              </a:rPr>
              <a:t>z</a:t>
            </a:r>
            <a:r>
              <a:rPr lang="en" sz="1800" b="1">
                <a:solidFill>
                  <a:schemeClr val="dk1"/>
                </a:solidFill>
              </a:rPr>
              <a:t>il (</a:t>
            </a:r>
            <a:r>
              <a:rPr lang="en" sz="2700" b="1">
                <a:solidFill>
                  <a:schemeClr val="dk1"/>
                </a:solidFill>
                <a:highlight>
                  <a:srgbClr val="FFFF00"/>
                </a:highlight>
              </a:rPr>
              <a:t>ARIC</a:t>
            </a:r>
            <a:r>
              <a:rPr lang="en" sz="1800" b="1">
                <a:solidFill>
                  <a:schemeClr val="dk1"/>
                </a:solidFill>
              </a:rPr>
              <a:t>EPT)</a:t>
            </a:r>
            <a:endParaRPr sz="2200"/>
          </a:p>
        </p:txBody>
      </p:sp>
      <p:sp>
        <p:nvSpPr>
          <p:cNvPr id="5821" name="Google Shape;5821;p288"/>
          <p:cNvSpPr txBox="1"/>
          <p:nvPr/>
        </p:nvSpPr>
        <p:spPr>
          <a:xfrm>
            <a:off x="3534400" y="383325"/>
            <a:ext cx="1905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b="1">
                <a:solidFill>
                  <a:schemeClr val="dk1"/>
                </a:solidFill>
              </a:rPr>
              <a:t>Memantine ER </a:t>
            </a:r>
            <a:endParaRPr sz="1800" b="1">
              <a:solidFill>
                <a:schemeClr val="dk1"/>
              </a:solidFill>
            </a:endParaRPr>
          </a:p>
          <a:p>
            <a:pPr marL="0" lvl="0" indent="0" algn="l" rtl="0">
              <a:spcBef>
                <a:spcPts val="0"/>
              </a:spcBef>
              <a:spcAft>
                <a:spcPts val="0"/>
              </a:spcAft>
              <a:buClr>
                <a:schemeClr val="dk1"/>
              </a:buClr>
              <a:buSzPts val="1400"/>
              <a:buFont typeface="Arial"/>
              <a:buNone/>
            </a:pPr>
            <a:r>
              <a:rPr lang="en" sz="1800" b="1">
                <a:solidFill>
                  <a:schemeClr val="dk1"/>
                </a:solidFill>
              </a:rPr>
              <a:t>(</a:t>
            </a:r>
            <a:r>
              <a:rPr lang="en" sz="2800" b="1" u="sng">
                <a:solidFill>
                  <a:schemeClr val="dk1"/>
                </a:solidFill>
                <a:highlight>
                  <a:srgbClr val="FFFF00"/>
                </a:highlight>
              </a:rPr>
              <a:t>N</a:t>
            </a:r>
            <a:r>
              <a:rPr lang="en" sz="2800" b="1">
                <a:solidFill>
                  <a:schemeClr val="dk1"/>
                </a:solidFill>
                <a:highlight>
                  <a:srgbClr val="FFFF00"/>
                </a:highlight>
              </a:rPr>
              <a:t>A</a:t>
            </a:r>
            <a:r>
              <a:rPr lang="en" sz="2800" b="1" u="sng">
                <a:solidFill>
                  <a:schemeClr val="dk1"/>
                </a:solidFill>
                <a:highlight>
                  <a:srgbClr val="FFFF00"/>
                </a:highlight>
              </a:rPr>
              <a:t>M</a:t>
            </a:r>
            <a:r>
              <a:rPr lang="en" sz="1800" b="1">
                <a:solidFill>
                  <a:schemeClr val="dk1"/>
                </a:solidFill>
              </a:rPr>
              <a:t>EN</a:t>
            </a:r>
            <a:r>
              <a:rPr lang="en" sz="1800" b="1" u="sng">
                <a:solidFill>
                  <a:schemeClr val="dk1"/>
                </a:solidFill>
              </a:rPr>
              <a:t>DA</a:t>
            </a:r>
            <a:r>
              <a:rPr lang="en" sz="1800" b="1">
                <a:solidFill>
                  <a:schemeClr val="dk1"/>
                </a:solidFill>
              </a:rPr>
              <a:t>)</a:t>
            </a:r>
            <a:endParaRPr sz="2000"/>
          </a:p>
        </p:txBody>
      </p:sp>
      <p:sp>
        <p:nvSpPr>
          <p:cNvPr id="5822" name="Google Shape;5822;p288"/>
          <p:cNvSpPr txBox="1"/>
          <p:nvPr/>
        </p:nvSpPr>
        <p:spPr>
          <a:xfrm>
            <a:off x="5740688" y="420225"/>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chemeClr val="dk1"/>
                </a:solidFill>
              </a:rPr>
              <a:t>NAM</a:t>
            </a:r>
            <a:r>
              <a:rPr lang="en" sz="2600" b="1">
                <a:solidFill>
                  <a:schemeClr val="dk1"/>
                </a:solidFill>
              </a:rPr>
              <a:t>Z</a:t>
            </a:r>
            <a:r>
              <a:rPr lang="en" sz="2600" b="1" u="sng">
                <a:solidFill>
                  <a:schemeClr val="dk1"/>
                </a:solidFill>
              </a:rPr>
              <a:t>ARIC</a:t>
            </a:r>
            <a:endParaRPr sz="2800" b="1" u="sng"/>
          </a:p>
        </p:txBody>
      </p:sp>
      <p:pic>
        <p:nvPicPr>
          <p:cNvPr id="5823" name="Google Shape;5823;p288" descr="clipped result image"/>
          <p:cNvPicPr preferRelativeResize="0"/>
          <p:nvPr/>
        </p:nvPicPr>
        <p:blipFill rotWithShape="1">
          <a:blip r:embed="rId9">
            <a:alphaModFix/>
          </a:blip>
          <a:srcRect/>
          <a:stretch/>
        </p:blipFill>
        <p:spPr>
          <a:xfrm>
            <a:off x="7854749" y="2751597"/>
            <a:ext cx="285403" cy="819600"/>
          </a:xfrm>
          <a:prstGeom prst="rect">
            <a:avLst/>
          </a:prstGeom>
          <a:noFill/>
          <a:ln>
            <a:noFill/>
          </a:ln>
          <a:effectLst>
            <a:outerShdw blurRad="14288" dist="19050" dir="5400000" algn="bl" rotWithShape="0">
              <a:srgbClr val="000000">
                <a:alpha val="52999"/>
              </a:srgbClr>
            </a:outerShdw>
          </a:effectLst>
        </p:spPr>
      </p:pic>
      <p:sp>
        <p:nvSpPr>
          <p:cNvPr id="5824" name="Google Shape;5824;p288"/>
          <p:cNvSpPr txBox="1"/>
          <p:nvPr/>
        </p:nvSpPr>
        <p:spPr>
          <a:xfrm>
            <a:off x="8176967" y="2649697"/>
            <a:ext cx="11262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  </a:t>
            </a:r>
            <a:r>
              <a:rPr lang="en" sz="1200" b="0" i="0" u="none" strike="noStrike" cap="none">
                <a:solidFill>
                  <a:srgbClr val="000000"/>
                </a:solidFill>
                <a:latin typeface="Arial"/>
                <a:ea typeface="Arial"/>
                <a:cs typeface="Arial"/>
                <a:sym typeface="Arial"/>
              </a:rPr>
              <a:t>7/10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14/10 </a:t>
            </a:r>
            <a:endParaRPr sz="1800"/>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21/10 </a:t>
            </a:r>
            <a:endParaRPr sz="1800"/>
          </a:p>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rPr>
              <a:t>28/10</a:t>
            </a:r>
            <a:endParaRPr sz="1800"/>
          </a:p>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5825" name="Google Shape;5825;p288"/>
          <p:cNvSpPr txBox="1"/>
          <p:nvPr/>
        </p:nvSpPr>
        <p:spPr>
          <a:xfrm>
            <a:off x="731700" y="4519025"/>
            <a:ext cx="7680600" cy="5541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200">
                <a:solidFill>
                  <a:schemeClr val="dk1"/>
                </a:solidFill>
              </a:rPr>
              <a:t>Stop donepezil and start </a:t>
            </a:r>
            <a:r>
              <a:rPr lang="en" sz="1200" u="sng">
                <a:solidFill>
                  <a:srgbClr val="9900FF"/>
                </a:solidFill>
              </a:rPr>
              <a:t>Namzaric 7/10</a:t>
            </a:r>
            <a:r>
              <a:rPr lang="en" sz="1200">
                <a:solidFill>
                  <a:schemeClr val="dk1"/>
                </a:solidFill>
              </a:rPr>
              <a:t> mg QD x 1 week, then 14/10 mg QD x 1 week, then 21/10 mg QD x 1 week, the target </a:t>
            </a:r>
            <a:r>
              <a:rPr lang="en" sz="1200" u="sng">
                <a:solidFill>
                  <a:srgbClr val="9900FF"/>
                </a:solidFill>
              </a:rPr>
              <a:t>maintenance dose of 28/10</a:t>
            </a:r>
            <a:r>
              <a:rPr lang="en" sz="1200">
                <a:solidFill>
                  <a:schemeClr val="dk1"/>
                </a:solidFill>
              </a:rPr>
              <a:t> mg QD </a:t>
            </a:r>
            <a:endParaRPr sz="1200">
              <a:solidFill>
                <a:schemeClr val="dk1"/>
              </a:solidFill>
            </a:endParaRPr>
          </a:p>
        </p:txBody>
      </p:sp>
      <p:sp>
        <p:nvSpPr>
          <p:cNvPr id="5826" name="Google Shape;5826;p288"/>
          <p:cNvSpPr/>
          <p:nvPr/>
        </p:nvSpPr>
        <p:spPr>
          <a:xfrm>
            <a:off x="7854750" y="975500"/>
            <a:ext cx="1126200" cy="755400"/>
          </a:xfrm>
          <a:prstGeom prst="wedgeRectCallout">
            <a:avLst>
              <a:gd name="adj1" fmla="val -59250"/>
              <a:gd name="adj2" fmla="val 7432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My son’s </a:t>
            </a:r>
            <a:r>
              <a:rPr lang="en" b="1"/>
              <a:t>NAM</a:t>
            </a:r>
            <a:r>
              <a:rPr lang="en"/>
              <a:t>e’s E</a:t>
            </a:r>
            <a:r>
              <a:rPr lang="en" b="1"/>
              <a:t>RIC</a:t>
            </a:r>
            <a:endParaRPr b="1"/>
          </a:p>
        </p:txBody>
      </p:sp>
      <p:sp>
        <p:nvSpPr>
          <p:cNvPr id="5827" name="Google Shape;5827;p288"/>
          <p:cNvSpPr txBox="1"/>
          <p:nvPr/>
        </p:nvSpPr>
        <p:spPr>
          <a:xfrm>
            <a:off x="5740700" y="847275"/>
            <a:ext cx="30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 nam-ZAIR-ik ]</a:t>
            </a:r>
            <a:endParaRPr sz="1500"/>
          </a:p>
        </p:txBody>
      </p:sp>
      <p:sp>
        <p:nvSpPr>
          <p:cNvPr id="5828" name="Google Shape;5828;p288"/>
          <p:cNvSpPr/>
          <p:nvPr/>
        </p:nvSpPr>
        <p:spPr>
          <a:xfrm>
            <a:off x="7709050" y="2619400"/>
            <a:ext cx="1126200" cy="1139400"/>
          </a:xfrm>
          <a:prstGeom prst="rect">
            <a:avLst/>
          </a:prstGeom>
          <a:no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5832"/>
        <p:cNvGrpSpPr/>
        <p:nvPr/>
      </p:nvGrpSpPr>
      <p:grpSpPr>
        <a:xfrm>
          <a:off x="0" y="0"/>
          <a:ext cx="0" cy="0"/>
          <a:chOff x="0" y="0"/>
          <a:chExt cx="0" cy="0"/>
        </a:xfrm>
      </p:grpSpPr>
      <p:pic>
        <p:nvPicPr>
          <p:cNvPr id="5833" name="Google Shape;5833;p289"/>
          <p:cNvPicPr preferRelativeResize="0"/>
          <p:nvPr/>
        </p:nvPicPr>
        <p:blipFill>
          <a:blip r:embed="rId3">
            <a:alphaModFix/>
          </a:blip>
          <a:stretch>
            <a:fillRect/>
          </a:stretch>
        </p:blipFill>
        <p:spPr>
          <a:xfrm>
            <a:off x="2720126" y="924500"/>
            <a:ext cx="6010702" cy="4250300"/>
          </a:xfrm>
          <a:prstGeom prst="rect">
            <a:avLst/>
          </a:prstGeom>
          <a:noFill/>
          <a:ln>
            <a:noFill/>
          </a:ln>
        </p:spPr>
      </p:pic>
      <p:pic>
        <p:nvPicPr>
          <p:cNvPr id="5834" name="Google Shape;5834;p289"/>
          <p:cNvPicPr preferRelativeResize="0"/>
          <p:nvPr/>
        </p:nvPicPr>
        <p:blipFill>
          <a:blip r:embed="rId4">
            <a:alphaModFix/>
          </a:blip>
          <a:stretch>
            <a:fillRect/>
          </a:stretch>
        </p:blipFill>
        <p:spPr>
          <a:xfrm>
            <a:off x="613419" y="2801987"/>
            <a:ext cx="1842299" cy="1866850"/>
          </a:xfrm>
          <a:prstGeom prst="rect">
            <a:avLst/>
          </a:prstGeom>
          <a:noFill/>
          <a:ln>
            <a:noFill/>
          </a:ln>
        </p:spPr>
      </p:pic>
      <p:pic>
        <p:nvPicPr>
          <p:cNvPr id="5835" name="Google Shape;5835;p289"/>
          <p:cNvPicPr preferRelativeResize="0"/>
          <p:nvPr/>
        </p:nvPicPr>
        <p:blipFill>
          <a:blip r:embed="rId5">
            <a:alphaModFix/>
          </a:blip>
          <a:stretch>
            <a:fillRect/>
          </a:stretch>
        </p:blipFill>
        <p:spPr>
          <a:xfrm rot="10535065">
            <a:off x="726460" y="1551430"/>
            <a:ext cx="1415359" cy="1444519"/>
          </a:xfrm>
          <a:prstGeom prst="rect">
            <a:avLst/>
          </a:prstGeom>
          <a:noFill/>
          <a:ln>
            <a:noFill/>
          </a:ln>
        </p:spPr>
      </p:pic>
      <p:sp>
        <p:nvSpPr>
          <p:cNvPr id="5836" name="Google Shape;5836;p289"/>
          <p:cNvSpPr txBox="1"/>
          <p:nvPr/>
        </p:nvSpPr>
        <p:spPr>
          <a:xfrm>
            <a:off x="473750" y="319725"/>
            <a:ext cx="83931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We now have 2 antibodies targeting amyloid β (2021, 2023)</a:t>
            </a:r>
            <a:endParaRPr sz="220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5840"/>
        <p:cNvGrpSpPr/>
        <p:nvPr/>
      </p:nvGrpSpPr>
      <p:grpSpPr>
        <a:xfrm>
          <a:off x="0" y="0"/>
          <a:ext cx="0" cy="0"/>
          <a:chOff x="0" y="0"/>
          <a:chExt cx="0" cy="0"/>
        </a:xfrm>
      </p:grpSpPr>
      <p:sp>
        <p:nvSpPr>
          <p:cNvPr id="5841" name="Google Shape;5841;p290"/>
          <p:cNvSpPr txBox="1"/>
          <p:nvPr/>
        </p:nvSpPr>
        <p:spPr>
          <a:xfrm>
            <a:off x="1629150" y="74800"/>
            <a:ext cx="7083900" cy="1508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700" u="sng">
                <a:solidFill>
                  <a:schemeClr val="dk1"/>
                </a:solidFill>
              </a:rPr>
              <a:t>2021</a:t>
            </a:r>
            <a:r>
              <a:rPr lang="en" sz="1700">
                <a:solidFill>
                  <a:schemeClr val="dk1"/>
                </a:solidFill>
              </a:rPr>
              <a:t> </a:t>
            </a:r>
            <a:endParaRPr sz="1700">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Aducanumab (ADUHELM)</a:t>
            </a:r>
            <a:endParaRPr sz="1700" b="1">
              <a:solidFill>
                <a:schemeClr val="dk1"/>
              </a:solidFill>
            </a:endParaRPr>
          </a:p>
          <a:p>
            <a:pPr marL="0" lvl="0" indent="0" algn="just" rtl="0">
              <a:spcBef>
                <a:spcPts val="0"/>
              </a:spcBef>
              <a:spcAft>
                <a:spcPts val="0"/>
              </a:spcAft>
              <a:buNone/>
            </a:pPr>
            <a:endParaRPr sz="400">
              <a:solidFill>
                <a:schemeClr val="dk1"/>
              </a:solidFill>
            </a:endParaRPr>
          </a:p>
          <a:p>
            <a:pPr marL="0" lvl="0" indent="0" algn="just" rtl="0">
              <a:spcBef>
                <a:spcPts val="0"/>
              </a:spcBef>
              <a:spcAft>
                <a:spcPts val="0"/>
              </a:spcAft>
              <a:buNone/>
            </a:pPr>
            <a:r>
              <a:rPr lang="en" sz="1700">
                <a:solidFill>
                  <a:schemeClr val="dk1"/>
                </a:solidFill>
              </a:rPr>
              <a:t>         </a:t>
            </a:r>
            <a:endParaRPr sz="800">
              <a:solidFill>
                <a:schemeClr val="dk1"/>
              </a:solidFill>
            </a:endParaRPr>
          </a:p>
          <a:p>
            <a:pPr marL="0" lvl="0" indent="0" algn="just" rtl="0">
              <a:spcBef>
                <a:spcPts val="0"/>
              </a:spcBef>
              <a:spcAft>
                <a:spcPts val="0"/>
              </a:spcAft>
              <a:buClr>
                <a:schemeClr val="dk1"/>
              </a:buClr>
              <a:buSzPts val="1100"/>
              <a:buFont typeface="Arial"/>
              <a:buNone/>
            </a:pPr>
            <a:endParaRPr sz="1700" b="1">
              <a:solidFill>
                <a:schemeClr val="dk1"/>
              </a:solidFill>
            </a:endParaRPr>
          </a:p>
          <a:p>
            <a:pPr marL="0" lvl="0" indent="0" algn="just" rtl="0">
              <a:spcBef>
                <a:spcPts val="0"/>
              </a:spcBef>
              <a:spcAft>
                <a:spcPts val="0"/>
              </a:spcAft>
              <a:buNone/>
            </a:pPr>
            <a:endParaRPr sz="1100">
              <a:solidFill>
                <a:schemeClr val="dk1"/>
              </a:solidFill>
            </a:endParaRPr>
          </a:p>
        </p:txBody>
      </p:sp>
      <p:pic>
        <p:nvPicPr>
          <p:cNvPr id="5842" name="Google Shape;5842;p290"/>
          <p:cNvPicPr preferRelativeResize="0"/>
          <p:nvPr/>
        </p:nvPicPr>
        <p:blipFill>
          <a:blip r:embed="rId3">
            <a:alphaModFix/>
          </a:blip>
          <a:stretch>
            <a:fillRect/>
          </a:stretch>
        </p:blipFill>
        <p:spPr>
          <a:xfrm>
            <a:off x="381600" y="234700"/>
            <a:ext cx="1093800" cy="1093800"/>
          </a:xfrm>
          <a:prstGeom prst="rect">
            <a:avLst/>
          </a:prstGeom>
          <a:noFill/>
          <a:ln>
            <a:noFill/>
          </a:ln>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5846"/>
        <p:cNvGrpSpPr/>
        <p:nvPr/>
      </p:nvGrpSpPr>
      <p:grpSpPr>
        <a:xfrm>
          <a:off x="0" y="0"/>
          <a:ext cx="0" cy="0"/>
          <a:chOff x="0" y="0"/>
          <a:chExt cx="0" cy="0"/>
        </a:xfrm>
      </p:grpSpPr>
      <p:sp>
        <p:nvSpPr>
          <p:cNvPr id="5847" name="Google Shape;5847;p291"/>
          <p:cNvSpPr txBox="1"/>
          <p:nvPr/>
        </p:nvSpPr>
        <p:spPr>
          <a:xfrm>
            <a:off x="1629150" y="74800"/>
            <a:ext cx="7083900" cy="163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700" u="sng">
                <a:solidFill>
                  <a:schemeClr val="dk1"/>
                </a:solidFill>
              </a:rPr>
              <a:t>2021</a:t>
            </a:r>
            <a:r>
              <a:rPr lang="en" sz="1700">
                <a:solidFill>
                  <a:schemeClr val="dk1"/>
                </a:solidFill>
              </a:rPr>
              <a:t> </a:t>
            </a:r>
            <a:endParaRPr sz="1700">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Aducanumab (ADUHELM)</a:t>
            </a:r>
            <a:endParaRPr sz="1700" b="1">
              <a:solidFill>
                <a:schemeClr val="dk1"/>
              </a:solidFill>
            </a:endParaRPr>
          </a:p>
          <a:p>
            <a:pPr marL="0" lvl="0" indent="0" algn="just" rtl="0">
              <a:spcBef>
                <a:spcPts val="0"/>
              </a:spcBef>
              <a:spcAft>
                <a:spcPts val="0"/>
              </a:spcAft>
              <a:buNone/>
            </a:pPr>
            <a:endParaRPr sz="400">
              <a:solidFill>
                <a:schemeClr val="dk1"/>
              </a:solidFill>
            </a:endParaRPr>
          </a:p>
          <a:p>
            <a:pPr marL="0" lvl="0" indent="0" algn="just" rtl="0">
              <a:spcBef>
                <a:spcPts val="0"/>
              </a:spcBef>
              <a:spcAft>
                <a:spcPts val="0"/>
              </a:spcAft>
              <a:buNone/>
            </a:pPr>
            <a:r>
              <a:rPr lang="en" sz="1700">
                <a:solidFill>
                  <a:schemeClr val="dk1"/>
                </a:solidFill>
              </a:rPr>
              <a:t>         → everyone thought it was a bad idea and no one would pay for it</a:t>
            </a: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Clr>
                <a:schemeClr val="dk1"/>
              </a:buClr>
              <a:buSzPts val="1100"/>
              <a:buFont typeface="Arial"/>
              <a:buNone/>
            </a:pPr>
            <a:endParaRPr sz="1700" b="1">
              <a:solidFill>
                <a:schemeClr val="dk1"/>
              </a:solidFill>
            </a:endParaRPr>
          </a:p>
          <a:p>
            <a:pPr marL="0" lvl="0" indent="0" algn="just" rtl="0">
              <a:spcBef>
                <a:spcPts val="0"/>
              </a:spcBef>
              <a:spcAft>
                <a:spcPts val="0"/>
              </a:spcAft>
              <a:buNone/>
            </a:pPr>
            <a:endParaRPr sz="1100">
              <a:solidFill>
                <a:schemeClr val="dk1"/>
              </a:solidFill>
            </a:endParaRPr>
          </a:p>
        </p:txBody>
      </p:sp>
      <p:pic>
        <p:nvPicPr>
          <p:cNvPr id="5848" name="Google Shape;5848;p291"/>
          <p:cNvPicPr preferRelativeResize="0"/>
          <p:nvPr/>
        </p:nvPicPr>
        <p:blipFill>
          <a:blip r:embed="rId3">
            <a:alphaModFix/>
          </a:blip>
          <a:stretch>
            <a:fillRect/>
          </a:stretch>
        </p:blipFill>
        <p:spPr>
          <a:xfrm>
            <a:off x="381600" y="234700"/>
            <a:ext cx="1093800" cy="1093800"/>
          </a:xfrm>
          <a:prstGeom prst="rect">
            <a:avLst/>
          </a:prstGeom>
          <a:noFill/>
          <a:ln>
            <a:noFill/>
          </a:ln>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5852"/>
        <p:cNvGrpSpPr/>
        <p:nvPr/>
      </p:nvGrpSpPr>
      <p:grpSpPr>
        <a:xfrm>
          <a:off x="0" y="0"/>
          <a:ext cx="0" cy="0"/>
          <a:chOff x="0" y="0"/>
          <a:chExt cx="0" cy="0"/>
        </a:xfrm>
      </p:grpSpPr>
      <p:sp>
        <p:nvSpPr>
          <p:cNvPr id="5853" name="Google Shape;5853;p292"/>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2021</a:t>
            </a:r>
            <a:endParaRPr sz="1600"/>
          </a:p>
          <a:p>
            <a:pPr marL="0" marR="0" lvl="0" indent="0" algn="l" rtl="0">
              <a:lnSpc>
                <a:spcPct val="100000"/>
              </a:lnSpc>
              <a:spcBef>
                <a:spcPts val="0"/>
              </a:spcBef>
              <a:spcAft>
                <a:spcPts val="0"/>
              </a:spcAft>
              <a:buClr>
                <a:schemeClr val="dk1"/>
              </a:buClr>
              <a:buSzPts val="1100"/>
              <a:buFont typeface="Arial"/>
              <a:buNone/>
            </a:pPr>
            <a:r>
              <a:rPr lang="en" sz="1600"/>
              <a:t>$28,200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5854" name="Google Shape;5854;p292"/>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5855" name="Google Shape;5855;p292"/>
          <p:cNvSpPr txBox="1"/>
          <p:nvPr/>
        </p:nvSpPr>
        <p:spPr>
          <a:xfrm>
            <a:off x="429725" y="1282000"/>
            <a:ext cx="2112600" cy="19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 Monoclonal antibody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against amyloid β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peptides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856" name="Google Shape;5856;p292"/>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a du CAHN ue mab / AD yew helm</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2200"/>
          </a:p>
        </p:txBody>
      </p:sp>
      <p:sp>
        <p:nvSpPr>
          <p:cNvPr id="5857" name="Google Shape;5857;p292"/>
          <p:cNvSpPr txBox="1"/>
          <p:nvPr/>
        </p:nvSpPr>
        <p:spPr>
          <a:xfrm>
            <a:off x="429726" y="2137300"/>
            <a:ext cx="26571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Mild        Alzheimer’s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disease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5858" name="Google Shape;5858;p292"/>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5859" name="Google Shape;5859;p292"/>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5860" name="Google Shape;5860;p292"/>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170 </a:t>
            </a:r>
            <a:endParaRPr sz="1600"/>
          </a:p>
          <a:p>
            <a:pPr marL="0" marR="0" lvl="0" indent="0" algn="l" rtl="0">
              <a:lnSpc>
                <a:spcPct val="100000"/>
              </a:lnSpc>
              <a:spcBef>
                <a:spcPts val="0"/>
              </a:spcBef>
              <a:spcAft>
                <a:spcPts val="0"/>
              </a:spcAft>
              <a:buNone/>
            </a:pPr>
            <a:r>
              <a:rPr lang="en" sz="1600"/>
              <a:t>300</a:t>
            </a:r>
            <a:endParaRPr sz="1600"/>
          </a:p>
          <a:p>
            <a:pPr marL="0" marR="0" lvl="0" indent="0" algn="l" rtl="0">
              <a:lnSpc>
                <a:spcPct val="100000"/>
              </a:lnSpc>
              <a:spcBef>
                <a:spcPts val="0"/>
              </a:spcBef>
              <a:spcAft>
                <a:spcPts val="0"/>
              </a:spcAft>
              <a:buNone/>
            </a:pPr>
            <a:r>
              <a:rPr lang="en"/>
              <a:t>mg</a:t>
            </a:r>
            <a:endParaRPr/>
          </a:p>
        </p:txBody>
      </p:sp>
      <p:pic>
        <p:nvPicPr>
          <p:cNvPr id="5861" name="Google Shape;5861;p292"/>
          <p:cNvPicPr preferRelativeResize="0"/>
          <p:nvPr/>
        </p:nvPicPr>
        <p:blipFill>
          <a:blip r:embed="rId3">
            <a:alphaModFix/>
          </a:blip>
          <a:stretch>
            <a:fillRect/>
          </a:stretch>
        </p:blipFill>
        <p:spPr>
          <a:xfrm>
            <a:off x="7301685" y="3625300"/>
            <a:ext cx="574468" cy="1159452"/>
          </a:xfrm>
          <a:prstGeom prst="rect">
            <a:avLst/>
          </a:prstGeom>
          <a:noFill/>
          <a:ln>
            <a:noFill/>
          </a:ln>
        </p:spPr>
      </p:pic>
      <p:grpSp>
        <p:nvGrpSpPr>
          <p:cNvPr id="5862" name="Google Shape;5862;p292"/>
          <p:cNvGrpSpPr/>
          <p:nvPr/>
        </p:nvGrpSpPr>
        <p:grpSpPr>
          <a:xfrm>
            <a:off x="2773380" y="1317660"/>
            <a:ext cx="3790696" cy="3533321"/>
            <a:chOff x="4114800" y="1233177"/>
            <a:chExt cx="3244625" cy="3024068"/>
          </a:xfrm>
        </p:grpSpPr>
        <p:pic>
          <p:nvPicPr>
            <p:cNvPr id="5863" name="Google Shape;5863;p292" descr="clipped result image"/>
            <p:cNvPicPr preferRelativeResize="0"/>
            <p:nvPr/>
          </p:nvPicPr>
          <p:blipFill>
            <a:blip r:embed="rId4">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5864" name="Google Shape;5864;p292" descr="clipped result image"/>
            <p:cNvPicPr preferRelativeResize="0"/>
            <p:nvPr/>
          </p:nvPicPr>
          <p:blipFill>
            <a:blip r:embed="rId5">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5865" name="Google Shape;5865;p292"/>
            <p:cNvSpPr/>
            <p:nvPr/>
          </p:nvSpPr>
          <p:spPr>
            <a:xfrm>
              <a:off x="4114800" y="1252868"/>
              <a:ext cx="1026900" cy="7920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92"/>
            <p:cNvSpPr txBox="1"/>
            <p:nvPr/>
          </p:nvSpPr>
          <p:spPr>
            <a:xfrm>
              <a:off x="4129000" y="1257614"/>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500"/>
                <a:t>I </a:t>
              </a:r>
              <a:r>
                <a:rPr lang="en" sz="1500" b="1" u="sng">
                  <a:solidFill>
                    <a:srgbClr val="0000FF"/>
                  </a:solidFill>
                </a:rPr>
                <a:t>βet</a:t>
              </a:r>
              <a:r>
                <a:rPr lang="en" sz="1500"/>
                <a:t> I </a:t>
              </a:r>
              <a:r>
                <a:rPr lang="en" sz="1500" b="1" u="sng">
                  <a:solidFill>
                    <a:srgbClr val="FF0000"/>
                  </a:solidFill>
                </a:rPr>
                <a:t>am</a:t>
              </a:r>
              <a:r>
                <a:rPr lang="en" sz="1500"/>
                <a:t> a’ </a:t>
              </a:r>
              <a:r>
                <a:rPr lang="en" sz="1500" b="1" u="sng">
                  <a:solidFill>
                    <a:srgbClr val="38761D"/>
                  </a:solidFill>
                </a:rPr>
                <a:t>lo</a:t>
              </a:r>
              <a:r>
                <a:rPr lang="en" sz="1500"/>
                <a:t>a</a:t>
              </a:r>
              <a:r>
                <a:rPr lang="en" sz="1500" b="1" u="sng">
                  <a:solidFill>
                    <a:srgbClr val="38761D"/>
                  </a:solidFill>
                </a:rPr>
                <a:t>d</a:t>
              </a:r>
              <a:r>
                <a:rPr lang="en" sz="1500"/>
                <a:t>ed with plaques!</a:t>
              </a:r>
              <a:endParaRPr sz="1500">
                <a:solidFill>
                  <a:srgbClr val="000000"/>
                </a:solidFill>
              </a:endParaRPr>
            </a:p>
          </p:txBody>
        </p:sp>
        <p:sp>
          <p:nvSpPr>
            <p:cNvPr id="5867" name="Google Shape;5867;p292"/>
            <p:cNvSpPr/>
            <p:nvPr/>
          </p:nvSpPr>
          <p:spPr>
            <a:xfrm>
              <a:off x="5838850" y="1250836"/>
              <a:ext cx="1224000" cy="7920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92"/>
            <p:cNvSpPr txBox="1"/>
            <p:nvPr/>
          </p:nvSpPr>
          <p:spPr>
            <a:xfrm>
              <a:off x="5848375" y="1233177"/>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u="sng">
                  <a:solidFill>
                    <a:srgbClr val="9900FF"/>
                  </a:solidFill>
                </a:rPr>
                <a:t>Adu</a:t>
              </a:r>
              <a:r>
                <a:rPr lang="en"/>
                <a:t>lt, </a:t>
              </a:r>
              <a:r>
                <a:rPr lang="en" b="1" u="sng">
                  <a:solidFill>
                    <a:srgbClr val="CC0000"/>
                  </a:solidFill>
                </a:rPr>
                <a:t>can</a:t>
              </a:r>
              <a:r>
                <a:rPr lang="en"/>
                <a:t> yo</a:t>
              </a:r>
              <a:r>
                <a:rPr lang="en" b="1" u="sng">
                  <a:solidFill>
                    <a:srgbClr val="38761D"/>
                  </a:solidFill>
                </a:rPr>
                <a:t>u</a:t>
              </a:r>
              <a:r>
                <a:rPr lang="en"/>
                <a:t> </a:t>
              </a:r>
              <a:r>
                <a:rPr lang="en" b="1" u="sng">
                  <a:solidFill>
                    <a:srgbClr val="0000FF"/>
                  </a:solidFill>
                </a:rPr>
                <a:t>ma</a:t>
              </a:r>
              <a:r>
                <a:rPr lang="en"/>
                <a:t>y</a:t>
              </a:r>
              <a:r>
                <a:rPr lang="en" b="1" u="sng">
                  <a:solidFill>
                    <a:srgbClr val="0000FF"/>
                  </a:solidFill>
                </a:rPr>
                <a:t>b</a:t>
              </a:r>
              <a:r>
                <a:rPr lang="en"/>
                <a:t>e </a:t>
              </a:r>
              <a:r>
                <a:rPr lang="en" b="1" u="sng">
                  <a:solidFill>
                    <a:srgbClr val="B45F06"/>
                  </a:solidFill>
                </a:rPr>
                <a:t>AD</a:t>
              </a:r>
              <a:r>
                <a:rPr lang="en"/>
                <a:t>d yo</a:t>
              </a:r>
              <a:r>
                <a:rPr lang="en" b="1" u="sng">
                  <a:solidFill>
                    <a:srgbClr val="A64D79"/>
                  </a:solidFill>
                </a:rPr>
                <a:t>U</a:t>
              </a:r>
              <a:r>
                <a:rPr lang="en"/>
                <a:t>r </a:t>
              </a:r>
              <a:r>
                <a:rPr lang="en" b="1" u="sng">
                  <a:solidFill>
                    <a:srgbClr val="FF0000"/>
                  </a:solidFill>
                </a:rPr>
                <a:t>HELM</a:t>
              </a:r>
              <a:r>
                <a:rPr lang="en"/>
                <a:t>et?</a:t>
              </a:r>
              <a:endParaRPr>
                <a:solidFill>
                  <a:srgbClr val="000000"/>
                </a:solidFill>
              </a:endParaRPr>
            </a:p>
          </p:txBody>
        </p:sp>
        <p:sp>
          <p:nvSpPr>
            <p:cNvPr id="5869" name="Google Shape;5869;p292"/>
            <p:cNvSpPr txBox="1"/>
            <p:nvPr/>
          </p:nvSpPr>
          <p:spPr>
            <a:xfrm>
              <a:off x="4135349" y="2774045"/>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000000"/>
                  </a:solidFill>
                </a:rPr>
                <a:t>Monoclonal antibodies against </a:t>
              </a:r>
              <a:endParaRPr sz="1300">
                <a:solidFill>
                  <a:srgbClr val="000000"/>
                </a:solidFill>
              </a:endParaRPr>
            </a:p>
            <a:p>
              <a:pPr marL="0" lvl="0" indent="0" algn="l" rtl="0">
                <a:spcBef>
                  <a:spcPts val="0"/>
                </a:spcBef>
                <a:spcAft>
                  <a:spcPts val="0"/>
                </a:spcAft>
                <a:buNone/>
              </a:pPr>
              <a:r>
                <a:rPr lang="en" sz="1300" b="1" u="sng">
                  <a:solidFill>
                    <a:srgbClr val="0000FF"/>
                  </a:solidFill>
                </a:rPr>
                <a:t>bet</a:t>
              </a:r>
              <a:r>
                <a:rPr lang="en" sz="1300">
                  <a:solidFill>
                    <a:srgbClr val="000000"/>
                  </a:solidFill>
                </a:rPr>
                <a:t>a </a:t>
              </a:r>
              <a:r>
                <a:rPr lang="en" sz="1300" b="1" u="sng">
                  <a:solidFill>
                    <a:srgbClr val="FF0000"/>
                  </a:solidFill>
                </a:rPr>
                <a:t>am</a:t>
              </a:r>
              <a:r>
                <a:rPr lang="en" sz="1300">
                  <a:solidFill>
                    <a:srgbClr val="000000"/>
                  </a:solidFill>
                </a:rPr>
                <a:t>y</a:t>
              </a:r>
              <a:r>
                <a:rPr lang="en" sz="1300" b="1" u="sng">
                  <a:solidFill>
                    <a:srgbClr val="38761D"/>
                  </a:solidFill>
                </a:rPr>
                <a:t>lo</a:t>
              </a:r>
              <a:r>
                <a:rPr lang="en" sz="1300">
                  <a:solidFill>
                    <a:srgbClr val="000000"/>
                  </a:solidFill>
                </a:rPr>
                <a:t>i</a:t>
              </a:r>
              <a:r>
                <a:rPr lang="en" sz="1300" b="1" u="sng">
                  <a:solidFill>
                    <a:srgbClr val="38761D"/>
                  </a:solidFill>
                </a:rPr>
                <a:t>d</a:t>
              </a:r>
              <a:r>
                <a:rPr lang="en" sz="1300">
                  <a:solidFill>
                    <a:srgbClr val="000000"/>
                  </a:solidFill>
                </a:rPr>
                <a:t> plaques</a:t>
              </a:r>
              <a:endParaRPr sz="1300">
                <a:solidFill>
                  <a:srgbClr val="000000"/>
                </a:solidFill>
              </a:endParaRPr>
            </a:p>
          </p:txBody>
        </p:sp>
      </p:grpSp>
      <p:sp>
        <p:nvSpPr>
          <p:cNvPr id="5870" name="Google Shape;5870;p292"/>
          <p:cNvSpPr/>
          <p:nvPr/>
        </p:nvSpPr>
        <p:spPr>
          <a:xfrm>
            <a:off x="750266" y="2426850"/>
            <a:ext cx="7053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5871" name="Google Shape;5871;p292"/>
          <p:cNvPicPr preferRelativeResize="0"/>
          <p:nvPr/>
        </p:nvPicPr>
        <p:blipFill>
          <a:blip r:embed="rId6">
            <a:alphaModFix/>
          </a:blip>
          <a:stretch>
            <a:fillRect/>
          </a:stretch>
        </p:blipFill>
        <p:spPr>
          <a:xfrm>
            <a:off x="7301675" y="2101024"/>
            <a:ext cx="1107700" cy="1122453"/>
          </a:xfrm>
          <a:prstGeom prst="rect">
            <a:avLst/>
          </a:prstGeom>
          <a:noFill/>
          <a:ln>
            <a:noFill/>
          </a:ln>
        </p:spPr>
      </p:pic>
      <p:pic>
        <p:nvPicPr>
          <p:cNvPr id="5872" name="Google Shape;5872;p292"/>
          <p:cNvPicPr preferRelativeResize="0"/>
          <p:nvPr/>
        </p:nvPicPr>
        <p:blipFill>
          <a:blip r:embed="rId7">
            <a:alphaModFix/>
          </a:blip>
          <a:stretch>
            <a:fillRect/>
          </a:stretch>
        </p:blipFill>
        <p:spPr>
          <a:xfrm rot="10535068">
            <a:off x="7369642" y="1349120"/>
            <a:ext cx="850998" cy="868523"/>
          </a:xfrm>
          <a:prstGeom prst="rect">
            <a:avLst/>
          </a:prstGeom>
          <a:noFill/>
          <a:ln>
            <a:noFill/>
          </a:ln>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5876"/>
        <p:cNvGrpSpPr/>
        <p:nvPr/>
      </p:nvGrpSpPr>
      <p:grpSpPr>
        <a:xfrm>
          <a:off x="0" y="0"/>
          <a:ext cx="0" cy="0"/>
          <a:chOff x="0" y="0"/>
          <a:chExt cx="0" cy="0"/>
        </a:xfrm>
      </p:grpSpPr>
      <p:sp>
        <p:nvSpPr>
          <p:cNvPr id="5877" name="Google Shape;5877;p293"/>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2021</a:t>
            </a:r>
            <a:endParaRPr sz="1600"/>
          </a:p>
          <a:p>
            <a:pPr marL="0" marR="0" lvl="0" indent="0" algn="l" rtl="0">
              <a:lnSpc>
                <a:spcPct val="100000"/>
              </a:lnSpc>
              <a:spcBef>
                <a:spcPts val="0"/>
              </a:spcBef>
              <a:spcAft>
                <a:spcPts val="0"/>
              </a:spcAft>
              <a:buClr>
                <a:schemeClr val="dk1"/>
              </a:buClr>
              <a:buSzPts val="1100"/>
              <a:buFont typeface="Arial"/>
              <a:buNone/>
            </a:pPr>
            <a:r>
              <a:rPr lang="en" sz="1600"/>
              <a:t>$28,200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5878" name="Google Shape;5878;p293"/>
          <p:cNvCxnSpPr/>
          <p:nvPr/>
        </p:nvCxnSpPr>
        <p:spPr>
          <a:xfrm>
            <a:off x="6795150"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5879" name="Google Shape;5879;p293"/>
          <p:cNvSpPr txBox="1"/>
          <p:nvPr/>
        </p:nvSpPr>
        <p:spPr>
          <a:xfrm>
            <a:off x="429725" y="1282000"/>
            <a:ext cx="2112600" cy="19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 Monoclonal antibody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against amyloid β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peptides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5880" name="Google Shape;5880;p293"/>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a du CAHN ue mab / AD yew helm</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2200"/>
          </a:p>
        </p:txBody>
      </p:sp>
      <p:sp>
        <p:nvSpPr>
          <p:cNvPr id="5881" name="Google Shape;5881;p293"/>
          <p:cNvSpPr txBox="1"/>
          <p:nvPr/>
        </p:nvSpPr>
        <p:spPr>
          <a:xfrm>
            <a:off x="429726" y="2137300"/>
            <a:ext cx="26571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Mild Alzheimer’s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disease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5882" name="Google Shape;5882;p293"/>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5883" name="Google Shape;5883;p293"/>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5884" name="Google Shape;5884;p293"/>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170 </a:t>
            </a:r>
            <a:endParaRPr sz="1600"/>
          </a:p>
          <a:p>
            <a:pPr marL="0" marR="0" lvl="0" indent="0" algn="l" rtl="0">
              <a:lnSpc>
                <a:spcPct val="100000"/>
              </a:lnSpc>
              <a:spcBef>
                <a:spcPts val="0"/>
              </a:spcBef>
              <a:spcAft>
                <a:spcPts val="0"/>
              </a:spcAft>
              <a:buNone/>
            </a:pPr>
            <a:r>
              <a:rPr lang="en" sz="1600"/>
              <a:t>300</a:t>
            </a:r>
            <a:endParaRPr sz="1600"/>
          </a:p>
          <a:p>
            <a:pPr marL="0" marR="0" lvl="0" indent="0" algn="l" rtl="0">
              <a:lnSpc>
                <a:spcPct val="100000"/>
              </a:lnSpc>
              <a:spcBef>
                <a:spcPts val="0"/>
              </a:spcBef>
              <a:spcAft>
                <a:spcPts val="0"/>
              </a:spcAft>
              <a:buNone/>
            </a:pPr>
            <a:r>
              <a:rPr lang="en"/>
              <a:t>mg</a:t>
            </a:r>
            <a:endParaRPr/>
          </a:p>
        </p:txBody>
      </p:sp>
      <p:pic>
        <p:nvPicPr>
          <p:cNvPr id="5885" name="Google Shape;5885;p293"/>
          <p:cNvPicPr preferRelativeResize="0"/>
          <p:nvPr/>
        </p:nvPicPr>
        <p:blipFill>
          <a:blip r:embed="rId3">
            <a:alphaModFix/>
          </a:blip>
          <a:stretch>
            <a:fillRect/>
          </a:stretch>
        </p:blipFill>
        <p:spPr>
          <a:xfrm>
            <a:off x="7301685" y="3625300"/>
            <a:ext cx="574468" cy="1159452"/>
          </a:xfrm>
          <a:prstGeom prst="rect">
            <a:avLst/>
          </a:prstGeom>
          <a:noFill/>
          <a:ln>
            <a:noFill/>
          </a:ln>
        </p:spPr>
      </p:pic>
      <p:grpSp>
        <p:nvGrpSpPr>
          <p:cNvPr id="5886" name="Google Shape;5886;p293"/>
          <p:cNvGrpSpPr/>
          <p:nvPr/>
        </p:nvGrpSpPr>
        <p:grpSpPr>
          <a:xfrm>
            <a:off x="2773380" y="1317660"/>
            <a:ext cx="3790696" cy="3533321"/>
            <a:chOff x="4114800" y="1233177"/>
            <a:chExt cx="3244625" cy="3024068"/>
          </a:xfrm>
        </p:grpSpPr>
        <p:pic>
          <p:nvPicPr>
            <p:cNvPr id="5887" name="Google Shape;5887;p293" descr="clipped result image"/>
            <p:cNvPicPr preferRelativeResize="0"/>
            <p:nvPr/>
          </p:nvPicPr>
          <p:blipFill>
            <a:blip r:embed="rId4">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5888" name="Google Shape;5888;p293" descr="clipped result image"/>
            <p:cNvPicPr preferRelativeResize="0"/>
            <p:nvPr/>
          </p:nvPicPr>
          <p:blipFill>
            <a:blip r:embed="rId5">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5889" name="Google Shape;5889;p293"/>
            <p:cNvSpPr/>
            <p:nvPr/>
          </p:nvSpPr>
          <p:spPr>
            <a:xfrm>
              <a:off x="4114800" y="1252868"/>
              <a:ext cx="1026900" cy="7920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93"/>
            <p:cNvSpPr txBox="1"/>
            <p:nvPr/>
          </p:nvSpPr>
          <p:spPr>
            <a:xfrm>
              <a:off x="4129000" y="1257614"/>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500"/>
                <a:t>I </a:t>
              </a:r>
              <a:r>
                <a:rPr lang="en" sz="1500" b="1" u="sng">
                  <a:solidFill>
                    <a:srgbClr val="0000FF"/>
                  </a:solidFill>
                </a:rPr>
                <a:t>βet</a:t>
              </a:r>
              <a:r>
                <a:rPr lang="en" sz="1500"/>
                <a:t> I </a:t>
              </a:r>
              <a:r>
                <a:rPr lang="en" sz="1500" b="1" u="sng">
                  <a:solidFill>
                    <a:srgbClr val="FF0000"/>
                  </a:solidFill>
                </a:rPr>
                <a:t>am</a:t>
              </a:r>
              <a:r>
                <a:rPr lang="en" sz="1500"/>
                <a:t> a’ </a:t>
              </a:r>
              <a:r>
                <a:rPr lang="en" sz="1500" b="1" u="sng">
                  <a:solidFill>
                    <a:srgbClr val="38761D"/>
                  </a:solidFill>
                </a:rPr>
                <a:t>lo</a:t>
              </a:r>
              <a:r>
                <a:rPr lang="en" sz="1500"/>
                <a:t>a</a:t>
              </a:r>
              <a:r>
                <a:rPr lang="en" sz="1500" b="1" u="sng">
                  <a:solidFill>
                    <a:srgbClr val="38761D"/>
                  </a:solidFill>
                </a:rPr>
                <a:t>d</a:t>
              </a:r>
              <a:r>
                <a:rPr lang="en" sz="1500"/>
                <a:t>ed with plaques!</a:t>
              </a:r>
              <a:endParaRPr sz="1500">
                <a:solidFill>
                  <a:srgbClr val="000000"/>
                </a:solidFill>
              </a:endParaRPr>
            </a:p>
          </p:txBody>
        </p:sp>
        <p:sp>
          <p:nvSpPr>
            <p:cNvPr id="5891" name="Google Shape;5891;p293"/>
            <p:cNvSpPr/>
            <p:nvPr/>
          </p:nvSpPr>
          <p:spPr>
            <a:xfrm>
              <a:off x="5838850" y="1250836"/>
              <a:ext cx="1224000" cy="7920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293"/>
            <p:cNvSpPr txBox="1"/>
            <p:nvPr/>
          </p:nvSpPr>
          <p:spPr>
            <a:xfrm>
              <a:off x="5848375" y="1233177"/>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u="sng">
                  <a:solidFill>
                    <a:srgbClr val="9900FF"/>
                  </a:solidFill>
                </a:rPr>
                <a:t>Adu</a:t>
              </a:r>
              <a:r>
                <a:rPr lang="en"/>
                <a:t>lt, </a:t>
              </a:r>
              <a:r>
                <a:rPr lang="en" b="1" u="sng">
                  <a:solidFill>
                    <a:srgbClr val="CC0000"/>
                  </a:solidFill>
                </a:rPr>
                <a:t>can</a:t>
              </a:r>
              <a:r>
                <a:rPr lang="en"/>
                <a:t> yo</a:t>
              </a:r>
              <a:r>
                <a:rPr lang="en" b="1" u="sng">
                  <a:solidFill>
                    <a:srgbClr val="38761D"/>
                  </a:solidFill>
                </a:rPr>
                <a:t>u</a:t>
              </a:r>
              <a:r>
                <a:rPr lang="en"/>
                <a:t> </a:t>
              </a:r>
              <a:r>
                <a:rPr lang="en" b="1" u="sng">
                  <a:solidFill>
                    <a:srgbClr val="0000FF"/>
                  </a:solidFill>
                </a:rPr>
                <a:t>ma</a:t>
              </a:r>
              <a:r>
                <a:rPr lang="en"/>
                <a:t>y</a:t>
              </a:r>
              <a:r>
                <a:rPr lang="en" b="1" u="sng">
                  <a:solidFill>
                    <a:srgbClr val="0000FF"/>
                  </a:solidFill>
                </a:rPr>
                <a:t>b</a:t>
              </a:r>
              <a:r>
                <a:rPr lang="en"/>
                <a:t>e </a:t>
              </a:r>
              <a:r>
                <a:rPr lang="en" b="1" u="sng">
                  <a:solidFill>
                    <a:srgbClr val="B45F06"/>
                  </a:solidFill>
                </a:rPr>
                <a:t>AD</a:t>
              </a:r>
              <a:r>
                <a:rPr lang="en"/>
                <a:t>d yo</a:t>
              </a:r>
              <a:r>
                <a:rPr lang="en" b="1" u="sng">
                  <a:solidFill>
                    <a:srgbClr val="A64D79"/>
                  </a:solidFill>
                </a:rPr>
                <a:t>U</a:t>
              </a:r>
              <a:r>
                <a:rPr lang="en"/>
                <a:t>r </a:t>
              </a:r>
              <a:r>
                <a:rPr lang="en" b="1" u="sng">
                  <a:solidFill>
                    <a:srgbClr val="FF0000"/>
                  </a:solidFill>
                </a:rPr>
                <a:t>HELM</a:t>
              </a:r>
              <a:r>
                <a:rPr lang="en"/>
                <a:t>et?</a:t>
              </a:r>
              <a:endParaRPr>
                <a:solidFill>
                  <a:srgbClr val="000000"/>
                </a:solidFill>
              </a:endParaRPr>
            </a:p>
          </p:txBody>
        </p:sp>
        <p:sp>
          <p:nvSpPr>
            <p:cNvPr id="5893" name="Google Shape;5893;p293"/>
            <p:cNvSpPr txBox="1"/>
            <p:nvPr/>
          </p:nvSpPr>
          <p:spPr>
            <a:xfrm>
              <a:off x="4135349" y="2774045"/>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000000"/>
                  </a:solidFill>
                </a:rPr>
                <a:t>Monoclonal antibodies against </a:t>
              </a:r>
              <a:endParaRPr sz="1300">
                <a:solidFill>
                  <a:srgbClr val="000000"/>
                </a:solidFill>
              </a:endParaRPr>
            </a:p>
            <a:p>
              <a:pPr marL="0" lvl="0" indent="0" algn="l" rtl="0">
                <a:spcBef>
                  <a:spcPts val="0"/>
                </a:spcBef>
                <a:spcAft>
                  <a:spcPts val="0"/>
                </a:spcAft>
                <a:buNone/>
              </a:pPr>
              <a:r>
                <a:rPr lang="en" sz="1300" b="1" u="sng">
                  <a:solidFill>
                    <a:srgbClr val="0000FF"/>
                  </a:solidFill>
                </a:rPr>
                <a:t>bet</a:t>
              </a:r>
              <a:r>
                <a:rPr lang="en" sz="1300">
                  <a:solidFill>
                    <a:srgbClr val="000000"/>
                  </a:solidFill>
                </a:rPr>
                <a:t>a </a:t>
              </a:r>
              <a:r>
                <a:rPr lang="en" sz="1300" b="1" u="sng">
                  <a:solidFill>
                    <a:srgbClr val="FF0000"/>
                  </a:solidFill>
                </a:rPr>
                <a:t>am</a:t>
              </a:r>
              <a:r>
                <a:rPr lang="en" sz="1300">
                  <a:solidFill>
                    <a:srgbClr val="000000"/>
                  </a:solidFill>
                </a:rPr>
                <a:t>y</a:t>
              </a:r>
              <a:r>
                <a:rPr lang="en" sz="1300" b="1" u="sng">
                  <a:solidFill>
                    <a:srgbClr val="38761D"/>
                  </a:solidFill>
                </a:rPr>
                <a:t>lo</a:t>
              </a:r>
              <a:r>
                <a:rPr lang="en" sz="1300">
                  <a:solidFill>
                    <a:srgbClr val="000000"/>
                  </a:solidFill>
                </a:rPr>
                <a:t>i</a:t>
              </a:r>
              <a:r>
                <a:rPr lang="en" sz="1300" b="1" u="sng">
                  <a:solidFill>
                    <a:srgbClr val="38761D"/>
                  </a:solidFill>
                </a:rPr>
                <a:t>d</a:t>
              </a:r>
              <a:r>
                <a:rPr lang="en" sz="1300">
                  <a:solidFill>
                    <a:srgbClr val="000000"/>
                  </a:solidFill>
                </a:rPr>
                <a:t> plaques</a:t>
              </a:r>
              <a:endParaRPr sz="1300">
                <a:solidFill>
                  <a:srgbClr val="000000"/>
                </a:solidFill>
              </a:endParaRPr>
            </a:p>
          </p:txBody>
        </p:sp>
      </p:grpSp>
      <p:pic>
        <p:nvPicPr>
          <p:cNvPr id="5894" name="Google Shape;5894;p293"/>
          <p:cNvPicPr preferRelativeResize="0"/>
          <p:nvPr/>
        </p:nvPicPr>
        <p:blipFill>
          <a:blip r:embed="rId6">
            <a:alphaModFix/>
          </a:blip>
          <a:stretch>
            <a:fillRect/>
          </a:stretch>
        </p:blipFill>
        <p:spPr>
          <a:xfrm>
            <a:off x="7301675" y="2101024"/>
            <a:ext cx="1107700" cy="1122453"/>
          </a:xfrm>
          <a:prstGeom prst="rect">
            <a:avLst/>
          </a:prstGeom>
          <a:noFill/>
          <a:ln>
            <a:noFill/>
          </a:ln>
        </p:spPr>
      </p:pic>
      <p:pic>
        <p:nvPicPr>
          <p:cNvPr id="5895" name="Google Shape;5895;p293"/>
          <p:cNvPicPr preferRelativeResize="0"/>
          <p:nvPr/>
        </p:nvPicPr>
        <p:blipFill>
          <a:blip r:embed="rId7">
            <a:alphaModFix/>
          </a:blip>
          <a:stretch>
            <a:fillRect/>
          </a:stretch>
        </p:blipFill>
        <p:spPr>
          <a:xfrm rot="10535068">
            <a:off x="7369642" y="1349120"/>
            <a:ext cx="850998" cy="868523"/>
          </a:xfrm>
          <a:prstGeom prst="rect">
            <a:avLst/>
          </a:prstGeom>
          <a:noFill/>
          <a:ln>
            <a:noFill/>
          </a:ln>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5899"/>
        <p:cNvGrpSpPr/>
        <p:nvPr/>
      </p:nvGrpSpPr>
      <p:grpSpPr>
        <a:xfrm>
          <a:off x="0" y="0"/>
          <a:ext cx="0" cy="0"/>
          <a:chOff x="0" y="0"/>
          <a:chExt cx="0" cy="0"/>
        </a:xfrm>
      </p:grpSpPr>
      <p:sp>
        <p:nvSpPr>
          <p:cNvPr id="5900" name="Google Shape;5900;p294"/>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5901" name="Google Shape;5901;p294"/>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5902" name="Google Shape;5902;p294"/>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5903" name="Google Shape;5903;p294"/>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5904" name="Google Shape;5904;p294"/>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5905" name="Google Shape;5905;p294"/>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5906" name="Google Shape;5906;p294"/>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5907" name="Google Shape;5907;p294"/>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5908" name="Google Shape;5908;p294"/>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5909" name="Google Shape;5909;p294"/>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5910" name="Google Shape;5910;p294"/>
          <p:cNvGrpSpPr/>
          <p:nvPr/>
        </p:nvGrpSpPr>
        <p:grpSpPr>
          <a:xfrm>
            <a:off x="273921" y="1514975"/>
            <a:ext cx="2637532" cy="2555363"/>
            <a:chOff x="4074828" y="951781"/>
            <a:chExt cx="3284597" cy="3182270"/>
          </a:xfrm>
        </p:grpSpPr>
        <p:pic>
          <p:nvPicPr>
            <p:cNvPr id="5911" name="Google Shape;5911;p294"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5912" name="Google Shape;5912;p294"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5913" name="Google Shape;5913;p294"/>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294"/>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5915" name="Google Shape;5915;p294"/>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294"/>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5917" name="Google Shape;5917;p294"/>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5918" name="Google Shape;5918;p294"/>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5919" name="Google Shape;5919;p294"/>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5920" name="Google Shape;5920;p294"/>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5921" name="Google Shape;5921;p294"/>
          <p:cNvSpPr txBox="1"/>
          <p:nvPr/>
        </p:nvSpPr>
        <p:spPr>
          <a:xfrm>
            <a:off x="3201275" y="168900"/>
            <a:ext cx="3563700" cy="409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solidFill>
                  <a:schemeClr val="dk1"/>
                </a:solidFill>
              </a:rPr>
              <a:t>❖ imm</a:t>
            </a:r>
            <a:r>
              <a:rPr lang="en"/>
              <a:t>unotherapy for mild Alzheimer’s</a:t>
            </a: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u="sng"/>
          </a:p>
          <a:p>
            <a:pPr marL="0" lvl="0" indent="0" algn="l" rtl="0">
              <a:spcBef>
                <a:spcPts val="0"/>
              </a:spcBef>
              <a:spcAft>
                <a:spcPts val="0"/>
              </a:spcAft>
              <a:buNone/>
            </a:pPr>
            <a:endParaRPr u="sng"/>
          </a:p>
          <a:p>
            <a:pPr marL="0" lvl="0" indent="0" algn="l" rtl="0">
              <a:spcBef>
                <a:spcPts val="0"/>
              </a:spcBef>
              <a:spcAft>
                <a:spcPts val="0"/>
              </a:spcAft>
              <a:buNone/>
            </a:pPr>
            <a:endParaRPr sz="750">
              <a:solidFill>
                <a:srgbClr val="2A2A2A"/>
              </a:solidFill>
              <a:highlight>
                <a:srgbClr val="EFF2F7"/>
              </a:highlight>
              <a:latin typeface="Merriweather"/>
              <a:ea typeface="Merriweather"/>
              <a:cs typeface="Merriweather"/>
              <a:sym typeface="Merriweathe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sz="750"/>
          </a:p>
          <a:p>
            <a:pPr marL="0" lvl="0" indent="0" algn="l" rtl="0">
              <a:spcBef>
                <a:spcPts val="0"/>
              </a:spcBef>
              <a:spcAft>
                <a:spcPts val="0"/>
              </a:spcAft>
              <a:buNone/>
            </a:pPr>
            <a:endParaRPr sz="750"/>
          </a:p>
          <a:p>
            <a:pPr marL="0" lvl="0" indent="0" algn="l" rtl="0">
              <a:spcBef>
                <a:spcPts val="0"/>
              </a:spcBef>
              <a:spcAft>
                <a:spcPts val="0"/>
              </a:spcAft>
              <a:buNone/>
            </a:pPr>
            <a:endParaRPr sz="750"/>
          </a:p>
          <a:p>
            <a:pPr marL="0" lvl="0" indent="0" algn="l" rtl="0">
              <a:spcBef>
                <a:spcPts val="0"/>
              </a:spcBef>
              <a:spcAft>
                <a:spcPts val="0"/>
              </a:spcAft>
              <a:buNone/>
            </a:pPr>
            <a:endParaRPr>
              <a:solidFill>
                <a:srgbClr val="000000"/>
              </a:solidFill>
            </a:endParaRPr>
          </a:p>
        </p:txBody>
      </p:sp>
      <p:pic>
        <p:nvPicPr>
          <p:cNvPr id="5922" name="Google Shape;5922;p294"/>
          <p:cNvPicPr preferRelativeResize="0"/>
          <p:nvPr/>
        </p:nvPicPr>
        <p:blipFill>
          <a:blip r:embed="rId8">
            <a:alphaModFix/>
          </a:blip>
          <a:stretch>
            <a:fillRect/>
          </a:stretch>
        </p:blipFill>
        <p:spPr>
          <a:xfrm>
            <a:off x="3179626" y="1663300"/>
            <a:ext cx="3756900" cy="26565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pSp>
        <p:nvGrpSpPr>
          <p:cNvPr id="328" name="Google Shape;328;p41"/>
          <p:cNvGrpSpPr/>
          <p:nvPr/>
        </p:nvGrpSpPr>
        <p:grpSpPr>
          <a:xfrm>
            <a:off x="500479" y="1055080"/>
            <a:ext cx="2575269" cy="1399180"/>
            <a:chOff x="637579" y="1055276"/>
            <a:chExt cx="3154808" cy="1714052"/>
          </a:xfrm>
        </p:grpSpPr>
        <p:pic>
          <p:nvPicPr>
            <p:cNvPr id="329" name="Google Shape;329;p41"/>
            <p:cNvPicPr preferRelativeResize="0"/>
            <p:nvPr/>
          </p:nvPicPr>
          <p:blipFill>
            <a:blip r:embed="rId3">
              <a:alphaModFix/>
            </a:blip>
            <a:stretch>
              <a:fillRect/>
            </a:stretch>
          </p:blipFill>
          <p:spPr>
            <a:xfrm rot="-131948">
              <a:off x="1845810" y="1064957"/>
              <a:ext cx="536745" cy="1674838"/>
            </a:xfrm>
            <a:prstGeom prst="rect">
              <a:avLst/>
            </a:prstGeom>
            <a:noFill/>
            <a:ln>
              <a:noFill/>
            </a:ln>
          </p:spPr>
        </p:pic>
        <p:grpSp>
          <p:nvGrpSpPr>
            <p:cNvPr id="330" name="Google Shape;330;p41"/>
            <p:cNvGrpSpPr/>
            <p:nvPr/>
          </p:nvGrpSpPr>
          <p:grpSpPr>
            <a:xfrm>
              <a:off x="637579" y="1958255"/>
              <a:ext cx="3154808" cy="811072"/>
              <a:chOff x="385125" y="2679661"/>
              <a:chExt cx="6602779" cy="1697513"/>
            </a:xfrm>
          </p:grpSpPr>
          <p:pic>
            <p:nvPicPr>
              <p:cNvPr id="331" name="Google Shape;331;p41"/>
              <p:cNvPicPr preferRelativeResize="0"/>
              <p:nvPr/>
            </p:nvPicPr>
            <p:blipFill rotWithShape="1">
              <a:blip r:embed="rId4">
                <a:alphaModFix/>
              </a:blip>
              <a:srcRect l="27071"/>
              <a:stretch/>
            </p:blipFill>
            <p:spPr>
              <a:xfrm>
                <a:off x="385125" y="2699250"/>
                <a:ext cx="3191824" cy="1677925"/>
              </a:xfrm>
              <a:prstGeom prst="rect">
                <a:avLst/>
              </a:prstGeom>
              <a:noFill/>
              <a:ln>
                <a:noFill/>
              </a:ln>
            </p:spPr>
          </p:pic>
          <p:pic>
            <p:nvPicPr>
              <p:cNvPr id="332" name="Google Shape;332;p41"/>
              <p:cNvPicPr preferRelativeResize="0"/>
              <p:nvPr/>
            </p:nvPicPr>
            <p:blipFill rotWithShape="1">
              <a:blip r:embed="rId4">
                <a:alphaModFix/>
              </a:blip>
              <a:srcRect l="27071"/>
              <a:stretch/>
            </p:blipFill>
            <p:spPr>
              <a:xfrm>
                <a:off x="3796079" y="2679661"/>
                <a:ext cx="3191824" cy="1677925"/>
              </a:xfrm>
              <a:prstGeom prst="rect">
                <a:avLst/>
              </a:prstGeom>
              <a:noFill/>
              <a:ln>
                <a:noFill/>
              </a:ln>
            </p:spPr>
          </p:pic>
        </p:grpSp>
      </p:grpSp>
      <p:sp>
        <p:nvSpPr>
          <p:cNvPr id="333" name="Google Shape;333;p41"/>
          <p:cNvSpPr txBox="1"/>
          <p:nvPr/>
        </p:nvSpPr>
        <p:spPr>
          <a:xfrm>
            <a:off x="415650" y="2506475"/>
            <a:ext cx="31548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Amyloid β precursor protein (APP)</a:t>
            </a:r>
            <a:endParaRPr sz="2200"/>
          </a:p>
          <a:p>
            <a:pPr marL="0" lvl="0" indent="0" algn="l" rtl="0">
              <a:spcBef>
                <a:spcPts val="0"/>
              </a:spcBef>
              <a:spcAft>
                <a:spcPts val="0"/>
              </a:spcAft>
              <a:buNone/>
            </a:pPr>
            <a:endParaRPr sz="1800"/>
          </a:p>
        </p:txBody>
      </p:sp>
      <p:sp>
        <p:nvSpPr>
          <p:cNvPr id="334" name="Google Shape;334;p41"/>
          <p:cNvSpPr txBox="1"/>
          <p:nvPr/>
        </p:nvSpPr>
        <p:spPr>
          <a:xfrm>
            <a:off x="3686525" y="85475"/>
            <a:ext cx="35607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Apolipoprotein = </a:t>
            </a:r>
            <a:endParaRPr sz="1700"/>
          </a:p>
          <a:p>
            <a:pPr marL="0" lvl="0" indent="0" algn="l" rtl="0">
              <a:spcBef>
                <a:spcPts val="0"/>
              </a:spcBef>
              <a:spcAft>
                <a:spcPts val="0"/>
              </a:spcAft>
              <a:buNone/>
            </a:pPr>
            <a:r>
              <a:rPr lang="en" sz="1700"/>
              <a:t>“A.P.O.”lipoprotein = </a:t>
            </a:r>
            <a:endParaRPr sz="1700"/>
          </a:p>
          <a:p>
            <a:pPr marL="0" lvl="0" indent="0" algn="l" rtl="0">
              <a:spcBef>
                <a:spcPts val="0"/>
              </a:spcBef>
              <a:spcAft>
                <a:spcPts val="0"/>
              </a:spcAft>
              <a:buNone/>
            </a:pPr>
            <a:r>
              <a:rPr lang="en" sz="1700"/>
              <a:t>“A Part Of” a lipoprotein</a:t>
            </a:r>
            <a:endParaRPr sz="1700"/>
          </a:p>
        </p:txBody>
      </p:sp>
      <p:sp>
        <p:nvSpPr>
          <p:cNvPr id="335" name="Google Shape;335;p41"/>
          <p:cNvSpPr txBox="1"/>
          <p:nvPr/>
        </p:nvSpPr>
        <p:spPr>
          <a:xfrm>
            <a:off x="4517100" y="986550"/>
            <a:ext cx="1403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lipoprotein</a:t>
            </a:r>
            <a:endParaRPr sz="1700"/>
          </a:p>
        </p:txBody>
      </p:sp>
      <p:cxnSp>
        <p:nvCxnSpPr>
          <p:cNvPr id="336" name="Google Shape;336;p41"/>
          <p:cNvCxnSpPr>
            <a:endCxn id="337" idx="1"/>
          </p:cNvCxnSpPr>
          <p:nvPr/>
        </p:nvCxnSpPr>
        <p:spPr>
          <a:xfrm rot="10800000" flipH="1">
            <a:off x="5622025" y="1278275"/>
            <a:ext cx="796800" cy="258000"/>
          </a:xfrm>
          <a:prstGeom prst="straightConnector1">
            <a:avLst/>
          </a:prstGeom>
          <a:noFill/>
          <a:ln w="9525" cap="flat" cmpd="sng">
            <a:solidFill>
              <a:schemeClr val="dk2"/>
            </a:solidFill>
            <a:prstDash val="solid"/>
            <a:round/>
            <a:headEnd type="none" w="med" len="med"/>
            <a:tailEnd type="none" w="med" len="med"/>
          </a:ln>
        </p:spPr>
      </p:cxnSp>
      <p:sp>
        <p:nvSpPr>
          <p:cNvPr id="337" name="Google Shape;337;p41"/>
          <p:cNvSpPr txBox="1"/>
          <p:nvPr/>
        </p:nvSpPr>
        <p:spPr>
          <a:xfrm>
            <a:off x="6418825" y="1055075"/>
            <a:ext cx="2791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APOE = apolipoprotein E </a:t>
            </a:r>
            <a:endParaRPr sz="1700"/>
          </a:p>
        </p:txBody>
      </p:sp>
      <p:grpSp>
        <p:nvGrpSpPr>
          <p:cNvPr id="338" name="Google Shape;338;p41"/>
          <p:cNvGrpSpPr/>
          <p:nvPr/>
        </p:nvGrpSpPr>
        <p:grpSpPr>
          <a:xfrm>
            <a:off x="3619036" y="1377932"/>
            <a:ext cx="2513173" cy="1354489"/>
            <a:chOff x="3619036" y="1377932"/>
            <a:chExt cx="2513173" cy="1354489"/>
          </a:xfrm>
        </p:grpSpPr>
        <p:grpSp>
          <p:nvGrpSpPr>
            <p:cNvPr id="339" name="Google Shape;339;p41"/>
            <p:cNvGrpSpPr/>
            <p:nvPr/>
          </p:nvGrpSpPr>
          <p:grpSpPr>
            <a:xfrm>
              <a:off x="3619036" y="1377932"/>
              <a:ext cx="2513173" cy="1354489"/>
              <a:chOff x="4839610" y="743230"/>
              <a:chExt cx="3614516" cy="1948065"/>
            </a:xfrm>
          </p:grpSpPr>
          <p:pic>
            <p:nvPicPr>
              <p:cNvPr id="340" name="Google Shape;340;p41"/>
              <p:cNvPicPr preferRelativeResize="0"/>
              <p:nvPr/>
            </p:nvPicPr>
            <p:blipFill>
              <a:blip r:embed="rId3">
                <a:alphaModFix/>
              </a:blip>
              <a:stretch>
                <a:fillRect/>
              </a:stretch>
            </p:blipFill>
            <p:spPr>
              <a:xfrm rot="-4412352">
                <a:off x="5289078" y="491004"/>
                <a:ext cx="394999" cy="1232526"/>
              </a:xfrm>
              <a:prstGeom prst="rect">
                <a:avLst/>
              </a:prstGeom>
              <a:noFill/>
              <a:ln>
                <a:noFill/>
              </a:ln>
            </p:spPr>
          </p:pic>
          <p:pic>
            <p:nvPicPr>
              <p:cNvPr id="341" name="Google Shape;341;p41"/>
              <p:cNvPicPr preferRelativeResize="0"/>
              <p:nvPr/>
            </p:nvPicPr>
            <p:blipFill>
              <a:blip r:embed="rId5">
                <a:alphaModFix/>
              </a:blip>
              <a:stretch>
                <a:fillRect/>
              </a:stretch>
            </p:blipFill>
            <p:spPr>
              <a:xfrm rot="10800000">
                <a:off x="5789625" y="828950"/>
                <a:ext cx="2584699" cy="1742801"/>
              </a:xfrm>
              <a:prstGeom prst="rect">
                <a:avLst/>
              </a:prstGeom>
              <a:noFill/>
              <a:ln>
                <a:noFill/>
              </a:ln>
            </p:spPr>
          </p:pic>
          <p:pic>
            <p:nvPicPr>
              <p:cNvPr id="342" name="Google Shape;342;p41"/>
              <p:cNvPicPr preferRelativeResize="0"/>
              <p:nvPr/>
            </p:nvPicPr>
            <p:blipFill>
              <a:blip r:embed="rId6">
                <a:alphaModFix/>
              </a:blip>
              <a:stretch>
                <a:fillRect/>
              </a:stretch>
            </p:blipFill>
            <p:spPr>
              <a:xfrm rot="1350498">
                <a:off x="6726722" y="973669"/>
                <a:ext cx="1499861" cy="1487186"/>
              </a:xfrm>
              <a:prstGeom prst="rect">
                <a:avLst/>
              </a:prstGeom>
              <a:noFill/>
              <a:ln>
                <a:noFill/>
              </a:ln>
            </p:spPr>
          </p:pic>
          <p:pic>
            <p:nvPicPr>
              <p:cNvPr id="343" name="Google Shape;343;p41"/>
              <p:cNvPicPr preferRelativeResize="0"/>
              <p:nvPr/>
            </p:nvPicPr>
            <p:blipFill>
              <a:blip r:embed="rId3">
                <a:alphaModFix/>
              </a:blip>
              <a:stretch>
                <a:fillRect/>
              </a:stretch>
            </p:blipFill>
            <p:spPr>
              <a:xfrm rot="303677">
                <a:off x="5431178" y="1144704"/>
                <a:ext cx="394999" cy="1232526"/>
              </a:xfrm>
              <a:prstGeom prst="rect">
                <a:avLst/>
              </a:prstGeom>
              <a:noFill/>
              <a:ln>
                <a:noFill/>
              </a:ln>
            </p:spPr>
          </p:pic>
        </p:grpSp>
        <p:sp>
          <p:nvSpPr>
            <p:cNvPr id="344" name="Google Shape;344;p41"/>
            <p:cNvSpPr txBox="1"/>
            <p:nvPr/>
          </p:nvSpPr>
          <p:spPr>
            <a:xfrm>
              <a:off x="4299550" y="1499000"/>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ε</a:t>
              </a:r>
              <a:r>
                <a:rPr lang="en" b="1"/>
                <a:t>2</a:t>
              </a:r>
              <a:endParaRPr b="1"/>
            </a:p>
          </p:txBody>
        </p:sp>
        <p:sp>
          <p:nvSpPr>
            <p:cNvPr id="345" name="Google Shape;345;p41"/>
            <p:cNvSpPr txBox="1"/>
            <p:nvPr/>
          </p:nvSpPr>
          <p:spPr>
            <a:xfrm>
              <a:off x="4288761" y="2199693"/>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ε</a:t>
              </a:r>
              <a:r>
                <a:rPr lang="en" b="1"/>
                <a:t>3</a:t>
              </a:r>
              <a:endParaRPr b="1"/>
            </a:p>
          </p:txBody>
        </p:sp>
      </p:grpSp>
      <p:sp>
        <p:nvSpPr>
          <p:cNvPr id="346" name="Google Shape;346;p41"/>
          <p:cNvSpPr txBox="1"/>
          <p:nvPr/>
        </p:nvSpPr>
        <p:spPr>
          <a:xfrm>
            <a:off x="6599100" y="1432950"/>
            <a:ext cx="25131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the dominant lipid carrier in the brain, critical for Aβ catabolism</a:t>
            </a:r>
            <a:endParaRPr/>
          </a:p>
        </p:txBody>
      </p:sp>
      <p:cxnSp>
        <p:nvCxnSpPr>
          <p:cNvPr id="347" name="Google Shape;347;p41"/>
          <p:cNvCxnSpPr/>
          <p:nvPr/>
        </p:nvCxnSpPr>
        <p:spPr>
          <a:xfrm>
            <a:off x="3570450" y="-49450"/>
            <a:ext cx="0" cy="5158200"/>
          </a:xfrm>
          <a:prstGeom prst="straightConnector1">
            <a:avLst/>
          </a:prstGeom>
          <a:noFill/>
          <a:ln w="9525" cap="flat" cmpd="sng">
            <a:solidFill>
              <a:schemeClr val="dk2"/>
            </a:solidFill>
            <a:prstDash val="solid"/>
            <a:round/>
            <a:headEnd type="none" w="med" len="med"/>
            <a:tailEnd type="none" w="med" len="med"/>
          </a:ln>
        </p:spPr>
      </p:cxnSp>
      <p:sp>
        <p:nvSpPr>
          <p:cNvPr id="348" name="Google Shape;348;p41"/>
          <p:cNvSpPr txBox="1"/>
          <p:nvPr/>
        </p:nvSpPr>
        <p:spPr>
          <a:xfrm>
            <a:off x="299575" y="193175"/>
            <a:ext cx="3154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What’s supposed to happen to it?</a:t>
            </a:r>
            <a:endParaRPr sz="1800"/>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5926"/>
        <p:cNvGrpSpPr/>
        <p:nvPr/>
      </p:nvGrpSpPr>
      <p:grpSpPr>
        <a:xfrm>
          <a:off x="0" y="0"/>
          <a:ext cx="0" cy="0"/>
          <a:chOff x="0" y="0"/>
          <a:chExt cx="0" cy="0"/>
        </a:xfrm>
      </p:grpSpPr>
      <p:sp>
        <p:nvSpPr>
          <p:cNvPr id="5927" name="Google Shape;5927;p295"/>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5928" name="Google Shape;5928;p295"/>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5929" name="Google Shape;5929;p295"/>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5930" name="Google Shape;5930;p295"/>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5931" name="Google Shape;5931;p295"/>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5932" name="Google Shape;5932;p295"/>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5933" name="Google Shape;5933;p295"/>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5934" name="Google Shape;5934;p295"/>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5935" name="Google Shape;5935;p295"/>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5936" name="Google Shape;5936;p295"/>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5937" name="Google Shape;5937;p295"/>
          <p:cNvGrpSpPr/>
          <p:nvPr/>
        </p:nvGrpSpPr>
        <p:grpSpPr>
          <a:xfrm>
            <a:off x="273921" y="1514975"/>
            <a:ext cx="2637532" cy="2555363"/>
            <a:chOff x="4074828" y="951781"/>
            <a:chExt cx="3284597" cy="3182270"/>
          </a:xfrm>
        </p:grpSpPr>
        <p:pic>
          <p:nvPicPr>
            <p:cNvPr id="5938" name="Google Shape;5938;p295"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5939" name="Google Shape;5939;p295"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5940" name="Google Shape;5940;p295"/>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295"/>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5942" name="Google Shape;5942;p295"/>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295"/>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5944" name="Google Shape;5944;p295"/>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5945" name="Google Shape;5945;p295"/>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5946" name="Google Shape;5946;p295"/>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5947" name="Google Shape;5947;p295"/>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5948" name="Google Shape;5948;p295"/>
          <p:cNvSpPr txBox="1"/>
          <p:nvPr/>
        </p:nvSpPr>
        <p:spPr>
          <a:xfrm>
            <a:off x="3201275" y="168900"/>
            <a:ext cx="3563700" cy="409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solidFill>
                  <a:schemeClr val="dk1"/>
                </a:solidFill>
              </a:rPr>
              <a:t>❖ imm</a:t>
            </a:r>
            <a:r>
              <a:rPr lang="en"/>
              <a:t>unotherapy for mild Alzheimer’s</a:t>
            </a:r>
            <a:endParaRPr/>
          </a:p>
          <a:p>
            <a:pPr marL="0" marR="0" lvl="0" indent="0" algn="l" rtl="0">
              <a:lnSpc>
                <a:spcPct val="100000"/>
              </a:lnSpc>
              <a:spcBef>
                <a:spcPts val="0"/>
              </a:spcBef>
              <a:spcAft>
                <a:spcPts val="0"/>
              </a:spcAft>
              <a:buNone/>
            </a:pPr>
            <a:endParaRPr/>
          </a:p>
          <a:p>
            <a:pPr marL="0" lvl="0" indent="0" algn="l" rtl="0">
              <a:spcBef>
                <a:spcPts val="0"/>
              </a:spcBef>
              <a:spcAft>
                <a:spcPts val="0"/>
              </a:spcAft>
              <a:buNone/>
            </a:pPr>
            <a:r>
              <a:rPr lang="en">
                <a:solidFill>
                  <a:schemeClr val="dk1"/>
                </a:solidFill>
              </a:rPr>
              <a:t>❖ monoclonal IgG antibody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u="sng"/>
          </a:p>
          <a:p>
            <a:pPr marL="0" lvl="0" indent="0" algn="l" rtl="0">
              <a:spcBef>
                <a:spcPts val="0"/>
              </a:spcBef>
              <a:spcAft>
                <a:spcPts val="0"/>
              </a:spcAft>
              <a:buNone/>
            </a:pPr>
            <a:endParaRPr u="sng"/>
          </a:p>
          <a:p>
            <a:pPr marL="0" lvl="0" indent="0" algn="l" rtl="0">
              <a:spcBef>
                <a:spcPts val="0"/>
              </a:spcBef>
              <a:spcAft>
                <a:spcPts val="0"/>
              </a:spcAft>
              <a:buNone/>
            </a:pPr>
            <a:endParaRPr sz="750">
              <a:solidFill>
                <a:srgbClr val="2A2A2A"/>
              </a:solidFill>
              <a:highlight>
                <a:srgbClr val="EFF2F7"/>
              </a:highlight>
              <a:latin typeface="Merriweather"/>
              <a:ea typeface="Merriweather"/>
              <a:cs typeface="Merriweather"/>
              <a:sym typeface="Merriweathe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sz="750"/>
          </a:p>
          <a:p>
            <a:pPr marL="0" lvl="0" indent="0" algn="l" rtl="0">
              <a:spcBef>
                <a:spcPts val="0"/>
              </a:spcBef>
              <a:spcAft>
                <a:spcPts val="0"/>
              </a:spcAft>
              <a:buNone/>
            </a:pPr>
            <a:endParaRPr sz="750"/>
          </a:p>
          <a:p>
            <a:pPr marL="0" lvl="0" indent="0" algn="l" rtl="0">
              <a:spcBef>
                <a:spcPts val="0"/>
              </a:spcBef>
              <a:spcAft>
                <a:spcPts val="0"/>
              </a:spcAft>
              <a:buNone/>
            </a:pPr>
            <a:endParaRPr sz="750"/>
          </a:p>
          <a:p>
            <a:pPr marL="0" lvl="0" indent="0" algn="l" rtl="0">
              <a:spcBef>
                <a:spcPts val="0"/>
              </a:spcBef>
              <a:spcAft>
                <a:spcPts val="0"/>
              </a:spcAft>
              <a:buNone/>
            </a:pPr>
            <a:endParaRPr>
              <a:solidFill>
                <a:srgbClr val="000000"/>
              </a:solidFill>
            </a:endParaRPr>
          </a:p>
        </p:txBody>
      </p:sp>
      <p:pic>
        <p:nvPicPr>
          <p:cNvPr id="5949" name="Google Shape;5949;p295"/>
          <p:cNvPicPr preferRelativeResize="0"/>
          <p:nvPr/>
        </p:nvPicPr>
        <p:blipFill>
          <a:blip r:embed="rId8">
            <a:alphaModFix/>
          </a:blip>
          <a:stretch>
            <a:fillRect/>
          </a:stretch>
        </p:blipFill>
        <p:spPr>
          <a:xfrm>
            <a:off x="3179626" y="1663300"/>
            <a:ext cx="3756900" cy="2656599"/>
          </a:xfrm>
          <a:prstGeom prst="rect">
            <a:avLst/>
          </a:prstGeom>
          <a:noFill/>
          <a:ln>
            <a:noFill/>
          </a:ln>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5953"/>
        <p:cNvGrpSpPr/>
        <p:nvPr/>
      </p:nvGrpSpPr>
      <p:grpSpPr>
        <a:xfrm>
          <a:off x="0" y="0"/>
          <a:ext cx="0" cy="0"/>
          <a:chOff x="0" y="0"/>
          <a:chExt cx="0" cy="0"/>
        </a:xfrm>
      </p:grpSpPr>
      <p:sp>
        <p:nvSpPr>
          <p:cNvPr id="5954" name="Google Shape;5954;p296"/>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5955" name="Google Shape;5955;p296"/>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5956" name="Google Shape;5956;p296"/>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5957" name="Google Shape;5957;p296"/>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5958" name="Google Shape;5958;p296"/>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5959" name="Google Shape;5959;p296"/>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5960" name="Google Shape;5960;p296"/>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5961" name="Google Shape;5961;p296"/>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5962" name="Google Shape;5962;p296"/>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5963" name="Google Shape;5963;p296"/>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5964" name="Google Shape;5964;p296"/>
          <p:cNvGrpSpPr/>
          <p:nvPr/>
        </p:nvGrpSpPr>
        <p:grpSpPr>
          <a:xfrm>
            <a:off x="273921" y="1514975"/>
            <a:ext cx="2637532" cy="2555363"/>
            <a:chOff x="4074828" y="951781"/>
            <a:chExt cx="3284597" cy="3182270"/>
          </a:xfrm>
        </p:grpSpPr>
        <p:pic>
          <p:nvPicPr>
            <p:cNvPr id="5965" name="Google Shape;5965;p296"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5966" name="Google Shape;5966;p296"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5967" name="Google Shape;5967;p296"/>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296"/>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5969" name="Google Shape;5969;p296"/>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296"/>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5971" name="Google Shape;5971;p296"/>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5972" name="Google Shape;5972;p296"/>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5973" name="Google Shape;5973;p296"/>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5974" name="Google Shape;5974;p296"/>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5975" name="Google Shape;5975;p296"/>
          <p:cNvSpPr txBox="1"/>
          <p:nvPr/>
        </p:nvSpPr>
        <p:spPr>
          <a:xfrm>
            <a:off x="3201275" y="168900"/>
            <a:ext cx="3563700" cy="409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solidFill>
                  <a:schemeClr val="dk1"/>
                </a:solidFill>
              </a:rPr>
              <a:t>❖ imm</a:t>
            </a:r>
            <a:r>
              <a:rPr lang="en"/>
              <a:t>unotherapy for mild Alzheimer’s</a:t>
            </a:r>
            <a:endParaRPr/>
          </a:p>
          <a:p>
            <a:pPr marL="0" marR="0" lvl="0" indent="0" algn="l" rtl="0">
              <a:lnSpc>
                <a:spcPct val="100000"/>
              </a:lnSpc>
              <a:spcBef>
                <a:spcPts val="0"/>
              </a:spcBef>
              <a:spcAft>
                <a:spcPts val="0"/>
              </a:spcAft>
              <a:buNone/>
            </a:pPr>
            <a:endParaRPr/>
          </a:p>
          <a:p>
            <a:pPr marL="0" lvl="0" indent="0" algn="l" rtl="0">
              <a:spcBef>
                <a:spcPts val="0"/>
              </a:spcBef>
              <a:spcAft>
                <a:spcPts val="0"/>
              </a:spcAft>
              <a:buNone/>
            </a:pPr>
            <a:r>
              <a:rPr lang="en">
                <a:solidFill>
                  <a:schemeClr val="dk1"/>
                </a:solidFill>
              </a:rPr>
              <a:t>❖ monoclonal IgG antibody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 </a:t>
            </a:r>
            <a:r>
              <a:rPr lang="en"/>
              <a:t>stimulates the immune system </a:t>
            </a:r>
            <a:r>
              <a:rPr lang="en" u="sng"/>
              <a:t>to attack amyloid β (beta) peptides</a:t>
            </a:r>
            <a:endParaRPr u="sng"/>
          </a:p>
          <a:p>
            <a:pPr marL="0" lvl="0" indent="0" algn="l" rtl="0">
              <a:spcBef>
                <a:spcPts val="0"/>
              </a:spcBef>
              <a:spcAft>
                <a:spcPts val="0"/>
              </a:spcAft>
              <a:buNone/>
            </a:pPr>
            <a:endParaRPr u="sng"/>
          </a:p>
          <a:p>
            <a:pPr marL="0" lvl="0" indent="0" algn="l" rtl="0">
              <a:spcBef>
                <a:spcPts val="0"/>
              </a:spcBef>
              <a:spcAft>
                <a:spcPts val="0"/>
              </a:spcAft>
              <a:buNone/>
            </a:pPr>
            <a:endParaRPr sz="750">
              <a:solidFill>
                <a:srgbClr val="2A2A2A"/>
              </a:solidFill>
              <a:highlight>
                <a:srgbClr val="EFF2F7"/>
              </a:highlight>
              <a:latin typeface="Merriweather"/>
              <a:ea typeface="Merriweather"/>
              <a:cs typeface="Merriweather"/>
              <a:sym typeface="Merriweathe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sz="750"/>
          </a:p>
          <a:p>
            <a:pPr marL="0" lvl="0" indent="0" algn="l" rtl="0">
              <a:spcBef>
                <a:spcPts val="0"/>
              </a:spcBef>
              <a:spcAft>
                <a:spcPts val="0"/>
              </a:spcAft>
              <a:buNone/>
            </a:pPr>
            <a:endParaRPr sz="750"/>
          </a:p>
          <a:p>
            <a:pPr marL="0" lvl="0" indent="0" algn="l" rtl="0">
              <a:spcBef>
                <a:spcPts val="0"/>
              </a:spcBef>
              <a:spcAft>
                <a:spcPts val="0"/>
              </a:spcAft>
              <a:buNone/>
            </a:pPr>
            <a:endParaRPr sz="750"/>
          </a:p>
          <a:p>
            <a:pPr marL="0" lvl="0" indent="0" algn="l" rtl="0">
              <a:spcBef>
                <a:spcPts val="0"/>
              </a:spcBef>
              <a:spcAft>
                <a:spcPts val="0"/>
              </a:spcAft>
              <a:buNone/>
            </a:pPr>
            <a:endParaRPr>
              <a:solidFill>
                <a:srgbClr val="000000"/>
              </a:solidFill>
            </a:endParaRPr>
          </a:p>
        </p:txBody>
      </p:sp>
      <p:pic>
        <p:nvPicPr>
          <p:cNvPr id="5976" name="Google Shape;5976;p296"/>
          <p:cNvPicPr preferRelativeResize="0"/>
          <p:nvPr/>
        </p:nvPicPr>
        <p:blipFill>
          <a:blip r:embed="rId8">
            <a:alphaModFix/>
          </a:blip>
          <a:stretch>
            <a:fillRect/>
          </a:stretch>
        </p:blipFill>
        <p:spPr>
          <a:xfrm>
            <a:off x="3179626" y="1663300"/>
            <a:ext cx="3756900" cy="2656599"/>
          </a:xfrm>
          <a:prstGeom prst="rect">
            <a:avLst/>
          </a:prstGeom>
          <a:noFill/>
          <a:ln>
            <a:noFill/>
          </a:ln>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5980"/>
        <p:cNvGrpSpPr/>
        <p:nvPr/>
      </p:nvGrpSpPr>
      <p:grpSpPr>
        <a:xfrm>
          <a:off x="0" y="0"/>
          <a:ext cx="0" cy="0"/>
          <a:chOff x="0" y="0"/>
          <a:chExt cx="0" cy="0"/>
        </a:xfrm>
      </p:grpSpPr>
      <p:sp>
        <p:nvSpPr>
          <p:cNvPr id="5981" name="Google Shape;5981;p297"/>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5982" name="Google Shape;5982;p297"/>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5983" name="Google Shape;5983;p297"/>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5984" name="Google Shape;5984;p297"/>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5985" name="Google Shape;5985;p297"/>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5986" name="Google Shape;5986;p297"/>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5987" name="Google Shape;5987;p297"/>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5988" name="Google Shape;5988;p297"/>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5989" name="Google Shape;5989;p297"/>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5990" name="Google Shape;5990;p297"/>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5991" name="Google Shape;5991;p297"/>
          <p:cNvGrpSpPr/>
          <p:nvPr/>
        </p:nvGrpSpPr>
        <p:grpSpPr>
          <a:xfrm>
            <a:off x="273921" y="1514975"/>
            <a:ext cx="2637532" cy="2555363"/>
            <a:chOff x="4074828" y="951781"/>
            <a:chExt cx="3284597" cy="3182270"/>
          </a:xfrm>
        </p:grpSpPr>
        <p:pic>
          <p:nvPicPr>
            <p:cNvPr id="5992" name="Google Shape;5992;p297"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5993" name="Google Shape;5993;p297"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5994" name="Google Shape;5994;p297"/>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297"/>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5996" name="Google Shape;5996;p297"/>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297"/>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5998" name="Google Shape;5998;p297"/>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5999" name="Google Shape;5999;p297"/>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000" name="Google Shape;6000;p297"/>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001" name="Google Shape;6001;p297"/>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002" name="Google Shape;6002;p297"/>
          <p:cNvSpPr txBox="1"/>
          <p:nvPr/>
        </p:nvSpPr>
        <p:spPr>
          <a:xfrm>
            <a:off x="3201275" y="168900"/>
            <a:ext cx="3563700" cy="409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solidFill>
                  <a:schemeClr val="dk1"/>
                </a:solidFill>
              </a:rPr>
              <a:t>❖ imm</a:t>
            </a:r>
            <a:r>
              <a:rPr lang="en"/>
              <a:t>unotherapy for mild Alzheimer’s</a:t>
            </a:r>
            <a:endParaRPr/>
          </a:p>
          <a:p>
            <a:pPr marL="0" marR="0" lvl="0" indent="0" algn="l" rtl="0">
              <a:lnSpc>
                <a:spcPct val="100000"/>
              </a:lnSpc>
              <a:spcBef>
                <a:spcPts val="0"/>
              </a:spcBef>
              <a:spcAft>
                <a:spcPts val="0"/>
              </a:spcAft>
              <a:buNone/>
            </a:pPr>
            <a:endParaRPr/>
          </a:p>
          <a:p>
            <a:pPr marL="0" lvl="0" indent="0" algn="l" rtl="0">
              <a:spcBef>
                <a:spcPts val="0"/>
              </a:spcBef>
              <a:spcAft>
                <a:spcPts val="0"/>
              </a:spcAft>
              <a:buNone/>
            </a:pPr>
            <a:r>
              <a:rPr lang="en">
                <a:solidFill>
                  <a:schemeClr val="dk1"/>
                </a:solidFill>
              </a:rPr>
              <a:t>❖ monoclonal IgG antibody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 </a:t>
            </a:r>
            <a:r>
              <a:rPr lang="en"/>
              <a:t>stimulates the immune system </a:t>
            </a:r>
            <a:r>
              <a:rPr lang="en" u="sng"/>
              <a:t>to attack amyloid β (beta) peptides</a:t>
            </a:r>
            <a:endParaRPr u="sng"/>
          </a:p>
          <a:p>
            <a:pPr marL="0" lvl="0" indent="0" algn="l" rtl="0">
              <a:spcBef>
                <a:spcPts val="0"/>
              </a:spcBef>
              <a:spcAft>
                <a:spcPts val="0"/>
              </a:spcAft>
              <a:buNone/>
            </a:pPr>
            <a:endParaRPr u="sng"/>
          </a:p>
          <a:p>
            <a:pPr marL="0" lvl="0" indent="0" algn="l" rtl="0">
              <a:spcBef>
                <a:spcPts val="0"/>
              </a:spcBef>
              <a:spcAft>
                <a:spcPts val="0"/>
              </a:spcAft>
              <a:buNone/>
            </a:pPr>
            <a:r>
              <a:rPr lang="en">
                <a:solidFill>
                  <a:schemeClr val="dk1"/>
                </a:solidFill>
              </a:rPr>
              <a:t>❖ </a:t>
            </a:r>
            <a:r>
              <a:rPr lang="en"/>
              <a:t>cross the blood-brain barrier</a:t>
            </a:r>
            <a:r>
              <a:rPr lang="en" sz="1150"/>
              <a:t> </a:t>
            </a:r>
            <a:endParaRPr sz="1150"/>
          </a:p>
          <a:p>
            <a:pPr marL="0" lvl="0" indent="0" algn="l" rtl="0">
              <a:spcBef>
                <a:spcPts val="0"/>
              </a:spcBef>
              <a:spcAft>
                <a:spcPts val="0"/>
              </a:spcAft>
              <a:buNone/>
            </a:pPr>
            <a:r>
              <a:rPr lang="en" sz="1150"/>
              <a:t>     </a:t>
            </a:r>
            <a:r>
              <a:rPr lang="en" sz="750"/>
              <a:t>How? Receptor-mediated transcytosis?</a:t>
            </a:r>
            <a:r>
              <a:rPr lang="en" sz="750">
                <a:solidFill>
                  <a:srgbClr val="2A2A2A"/>
                </a:solidFill>
                <a:highlight>
                  <a:srgbClr val="EFF2F7"/>
                </a:highlight>
                <a:latin typeface="Merriweather"/>
                <a:ea typeface="Merriweather"/>
                <a:cs typeface="Merriweather"/>
                <a:sym typeface="Merriweather"/>
              </a:rPr>
              <a:t> </a:t>
            </a:r>
            <a:endParaRPr sz="750">
              <a:solidFill>
                <a:srgbClr val="2A2A2A"/>
              </a:solidFill>
              <a:highlight>
                <a:srgbClr val="EFF2F7"/>
              </a:highlight>
              <a:latin typeface="Merriweather"/>
              <a:ea typeface="Merriweather"/>
              <a:cs typeface="Merriweather"/>
              <a:sym typeface="Merriweathe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sz="750"/>
          </a:p>
          <a:p>
            <a:pPr marL="0" lvl="0" indent="0" algn="l" rtl="0">
              <a:spcBef>
                <a:spcPts val="0"/>
              </a:spcBef>
              <a:spcAft>
                <a:spcPts val="0"/>
              </a:spcAft>
              <a:buNone/>
            </a:pPr>
            <a:endParaRPr sz="750"/>
          </a:p>
          <a:p>
            <a:pPr marL="0" lvl="0" indent="0" algn="l" rtl="0">
              <a:spcBef>
                <a:spcPts val="0"/>
              </a:spcBef>
              <a:spcAft>
                <a:spcPts val="0"/>
              </a:spcAft>
              <a:buNone/>
            </a:pPr>
            <a:endParaRPr sz="750"/>
          </a:p>
          <a:p>
            <a:pPr marL="0" lvl="0" indent="0" algn="l" rtl="0">
              <a:spcBef>
                <a:spcPts val="0"/>
              </a:spcBef>
              <a:spcAft>
                <a:spcPts val="0"/>
              </a:spcAft>
              <a:buNone/>
            </a:pPr>
            <a:endParaRPr>
              <a:solidFill>
                <a:srgbClr val="000000"/>
              </a:solidFill>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6006"/>
        <p:cNvGrpSpPr/>
        <p:nvPr/>
      </p:nvGrpSpPr>
      <p:grpSpPr>
        <a:xfrm>
          <a:off x="0" y="0"/>
          <a:ext cx="0" cy="0"/>
          <a:chOff x="0" y="0"/>
          <a:chExt cx="0" cy="0"/>
        </a:xfrm>
      </p:grpSpPr>
      <p:sp>
        <p:nvSpPr>
          <p:cNvPr id="6007" name="Google Shape;6007;p298"/>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008" name="Google Shape;6008;p298"/>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009" name="Google Shape;6009;p298"/>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010" name="Google Shape;6010;p298"/>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011" name="Google Shape;6011;p298"/>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012" name="Google Shape;6012;p298"/>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013" name="Google Shape;6013;p298"/>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014" name="Google Shape;6014;p298"/>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015" name="Google Shape;6015;p298"/>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016" name="Google Shape;6016;p298"/>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017" name="Google Shape;6017;p298"/>
          <p:cNvGrpSpPr/>
          <p:nvPr/>
        </p:nvGrpSpPr>
        <p:grpSpPr>
          <a:xfrm>
            <a:off x="273921" y="1514975"/>
            <a:ext cx="2637532" cy="2555363"/>
            <a:chOff x="4074828" y="951781"/>
            <a:chExt cx="3284597" cy="3182270"/>
          </a:xfrm>
        </p:grpSpPr>
        <p:pic>
          <p:nvPicPr>
            <p:cNvPr id="6018" name="Google Shape;6018;p298"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019" name="Google Shape;6019;p298"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020" name="Google Shape;6020;p298"/>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298"/>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022" name="Google Shape;6022;p298"/>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298"/>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024" name="Google Shape;6024;p298"/>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025" name="Google Shape;6025;p298"/>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026" name="Google Shape;6026;p298"/>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027" name="Google Shape;6027;p298"/>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028" name="Google Shape;6028;p298"/>
          <p:cNvSpPr txBox="1"/>
          <p:nvPr/>
        </p:nvSpPr>
        <p:spPr>
          <a:xfrm>
            <a:off x="3201275" y="168900"/>
            <a:ext cx="3563700" cy="409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solidFill>
                  <a:schemeClr val="dk1"/>
                </a:solidFill>
              </a:rPr>
              <a:t>❖ imm</a:t>
            </a:r>
            <a:r>
              <a:rPr lang="en"/>
              <a:t>unotherapy for mild Alzheimer’s</a:t>
            </a:r>
            <a:endParaRPr/>
          </a:p>
          <a:p>
            <a:pPr marL="0" marR="0" lvl="0" indent="0" algn="l" rtl="0">
              <a:lnSpc>
                <a:spcPct val="100000"/>
              </a:lnSpc>
              <a:spcBef>
                <a:spcPts val="0"/>
              </a:spcBef>
              <a:spcAft>
                <a:spcPts val="0"/>
              </a:spcAft>
              <a:buNone/>
            </a:pPr>
            <a:endParaRPr/>
          </a:p>
          <a:p>
            <a:pPr marL="0" lvl="0" indent="0" algn="l" rtl="0">
              <a:spcBef>
                <a:spcPts val="0"/>
              </a:spcBef>
              <a:spcAft>
                <a:spcPts val="0"/>
              </a:spcAft>
              <a:buNone/>
            </a:pPr>
            <a:r>
              <a:rPr lang="en">
                <a:solidFill>
                  <a:schemeClr val="dk1"/>
                </a:solidFill>
              </a:rPr>
              <a:t>❖ monoclonal IgG antibody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 </a:t>
            </a:r>
            <a:r>
              <a:rPr lang="en"/>
              <a:t>stimulates the immune system </a:t>
            </a:r>
            <a:r>
              <a:rPr lang="en" u="sng"/>
              <a:t>to attack amyloid β (beta) peptides</a:t>
            </a:r>
            <a:endParaRPr u="sng"/>
          </a:p>
          <a:p>
            <a:pPr marL="0" lvl="0" indent="0" algn="l" rtl="0">
              <a:spcBef>
                <a:spcPts val="0"/>
              </a:spcBef>
              <a:spcAft>
                <a:spcPts val="0"/>
              </a:spcAft>
              <a:buNone/>
            </a:pPr>
            <a:endParaRPr u="sng"/>
          </a:p>
          <a:p>
            <a:pPr marL="0" lvl="0" indent="0" algn="l" rtl="0">
              <a:spcBef>
                <a:spcPts val="0"/>
              </a:spcBef>
              <a:spcAft>
                <a:spcPts val="0"/>
              </a:spcAft>
              <a:buNone/>
            </a:pPr>
            <a:r>
              <a:rPr lang="en">
                <a:solidFill>
                  <a:schemeClr val="dk1"/>
                </a:solidFill>
              </a:rPr>
              <a:t>❖ </a:t>
            </a:r>
            <a:r>
              <a:rPr lang="en"/>
              <a:t>cross the blood-brain barrier</a:t>
            </a:r>
            <a:r>
              <a:rPr lang="en" sz="1150"/>
              <a:t> </a:t>
            </a:r>
            <a:endParaRPr sz="1150"/>
          </a:p>
          <a:p>
            <a:pPr marL="0" lvl="0" indent="0" algn="l" rtl="0">
              <a:spcBef>
                <a:spcPts val="0"/>
              </a:spcBef>
              <a:spcAft>
                <a:spcPts val="0"/>
              </a:spcAft>
              <a:buNone/>
            </a:pPr>
            <a:r>
              <a:rPr lang="en" sz="1150"/>
              <a:t>     </a:t>
            </a:r>
            <a:r>
              <a:rPr lang="en" sz="750"/>
              <a:t>How? Receptor-mediated transcytosis?</a:t>
            </a:r>
            <a:r>
              <a:rPr lang="en" sz="750">
                <a:solidFill>
                  <a:srgbClr val="2A2A2A"/>
                </a:solidFill>
                <a:highlight>
                  <a:srgbClr val="EFF2F7"/>
                </a:highlight>
                <a:latin typeface="Merriweather"/>
                <a:ea typeface="Merriweather"/>
                <a:cs typeface="Merriweather"/>
                <a:sym typeface="Merriweather"/>
              </a:rPr>
              <a:t> </a:t>
            </a:r>
            <a:endParaRPr sz="750">
              <a:solidFill>
                <a:srgbClr val="2A2A2A"/>
              </a:solidFill>
              <a:highlight>
                <a:srgbClr val="EFF2F7"/>
              </a:highlight>
              <a:latin typeface="Merriweather"/>
              <a:ea typeface="Merriweather"/>
              <a:cs typeface="Merriweather"/>
              <a:sym typeface="Merriweather"/>
            </a:endParaRPr>
          </a:p>
          <a:p>
            <a:pPr marL="0" lvl="0" indent="0" algn="l" rtl="0">
              <a:spcBef>
                <a:spcPts val="0"/>
              </a:spcBef>
              <a:spcAft>
                <a:spcPts val="0"/>
              </a:spcAft>
              <a:buNone/>
            </a:pPr>
            <a:endParaRPr sz="750">
              <a:solidFill>
                <a:srgbClr val="2A2A2A"/>
              </a:solidFill>
              <a:highlight>
                <a:srgbClr val="EFF2F7"/>
              </a:highlight>
              <a:latin typeface="Merriweather"/>
              <a:ea typeface="Merriweather"/>
              <a:cs typeface="Merriweather"/>
              <a:sym typeface="Merriweather"/>
            </a:endParaRPr>
          </a:p>
          <a:p>
            <a:pPr marL="0" lvl="0" indent="0" algn="l" rtl="0">
              <a:spcBef>
                <a:spcPts val="0"/>
              </a:spcBef>
              <a:spcAft>
                <a:spcPts val="0"/>
              </a:spcAft>
              <a:buNone/>
            </a:pPr>
            <a:r>
              <a:rPr lang="en">
                <a:solidFill>
                  <a:schemeClr val="dk1"/>
                </a:solidFill>
              </a:rPr>
              <a:t>❖ proven to reduce </a:t>
            </a:r>
            <a:endParaRPr>
              <a:solidFill>
                <a:schemeClr val="dk1"/>
              </a:solidFill>
            </a:endParaRPr>
          </a:p>
          <a:p>
            <a:pPr marL="0" lvl="0" indent="0" algn="l" rtl="0">
              <a:spcBef>
                <a:spcPts val="0"/>
              </a:spcBef>
              <a:spcAft>
                <a:spcPts val="0"/>
              </a:spcAft>
              <a:buNone/>
            </a:pPr>
            <a:r>
              <a:rPr lang="en">
                <a:solidFill>
                  <a:schemeClr val="dk1"/>
                </a:solidFill>
              </a:rPr>
              <a:t>    amyloid plaques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sz="750"/>
          </a:p>
          <a:p>
            <a:pPr marL="0" lvl="0" indent="0" algn="l" rtl="0">
              <a:spcBef>
                <a:spcPts val="0"/>
              </a:spcBef>
              <a:spcAft>
                <a:spcPts val="0"/>
              </a:spcAft>
              <a:buNone/>
            </a:pPr>
            <a:endParaRPr sz="750"/>
          </a:p>
          <a:p>
            <a:pPr marL="0" lvl="0" indent="0" algn="l" rtl="0">
              <a:spcBef>
                <a:spcPts val="0"/>
              </a:spcBef>
              <a:spcAft>
                <a:spcPts val="0"/>
              </a:spcAft>
              <a:buNone/>
            </a:pPr>
            <a:endParaRPr sz="750"/>
          </a:p>
          <a:p>
            <a:pPr marL="0" lvl="0" indent="0" algn="l" rtl="0">
              <a:spcBef>
                <a:spcPts val="0"/>
              </a:spcBef>
              <a:spcAft>
                <a:spcPts val="0"/>
              </a:spcAft>
              <a:buNone/>
            </a:pPr>
            <a:endParaRPr>
              <a:solidFill>
                <a:srgbClr val="000000"/>
              </a:solidFill>
            </a:endParaRPr>
          </a:p>
        </p:txBody>
      </p:sp>
      <p:pic>
        <p:nvPicPr>
          <p:cNvPr id="6029" name="Google Shape;6029;p298"/>
          <p:cNvPicPr preferRelativeResize="0"/>
          <p:nvPr/>
        </p:nvPicPr>
        <p:blipFill>
          <a:blip r:embed="rId4">
            <a:alphaModFix/>
          </a:blip>
          <a:stretch>
            <a:fillRect/>
          </a:stretch>
        </p:blipFill>
        <p:spPr>
          <a:xfrm>
            <a:off x="4837037" y="2197675"/>
            <a:ext cx="855350" cy="866749"/>
          </a:xfrm>
          <a:prstGeom prst="rect">
            <a:avLst/>
          </a:prstGeom>
          <a:noFill/>
          <a:ln>
            <a:noFill/>
          </a:ln>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6033"/>
        <p:cNvGrpSpPr/>
        <p:nvPr/>
      </p:nvGrpSpPr>
      <p:grpSpPr>
        <a:xfrm>
          <a:off x="0" y="0"/>
          <a:ext cx="0" cy="0"/>
          <a:chOff x="0" y="0"/>
          <a:chExt cx="0" cy="0"/>
        </a:xfrm>
      </p:grpSpPr>
      <p:sp>
        <p:nvSpPr>
          <p:cNvPr id="6034" name="Google Shape;6034;p299"/>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035" name="Google Shape;6035;p299"/>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036" name="Google Shape;6036;p299"/>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037" name="Google Shape;6037;p299"/>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038" name="Google Shape;6038;p299"/>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039" name="Google Shape;6039;p299"/>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040" name="Google Shape;6040;p299"/>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041" name="Google Shape;6041;p299"/>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042" name="Google Shape;6042;p299"/>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043" name="Google Shape;6043;p299"/>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044" name="Google Shape;6044;p299"/>
          <p:cNvGrpSpPr/>
          <p:nvPr/>
        </p:nvGrpSpPr>
        <p:grpSpPr>
          <a:xfrm>
            <a:off x="273921" y="1514975"/>
            <a:ext cx="2637532" cy="2555363"/>
            <a:chOff x="4074828" y="951781"/>
            <a:chExt cx="3284597" cy="3182270"/>
          </a:xfrm>
        </p:grpSpPr>
        <p:pic>
          <p:nvPicPr>
            <p:cNvPr id="6045" name="Google Shape;6045;p299"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046" name="Google Shape;6046;p299"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047" name="Google Shape;6047;p299"/>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299"/>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049" name="Google Shape;6049;p299"/>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299"/>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051" name="Google Shape;6051;p299"/>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052" name="Google Shape;6052;p299"/>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053" name="Google Shape;6053;p299"/>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054" name="Google Shape;6054;p299"/>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055" name="Google Shape;6055;p299"/>
          <p:cNvSpPr txBox="1"/>
          <p:nvPr/>
        </p:nvSpPr>
        <p:spPr>
          <a:xfrm>
            <a:off x="3201275" y="168900"/>
            <a:ext cx="3563700" cy="409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solidFill>
                  <a:schemeClr val="dk1"/>
                </a:solidFill>
              </a:rPr>
              <a:t>❖ imm</a:t>
            </a:r>
            <a:r>
              <a:rPr lang="en"/>
              <a:t>unotherapy for mild Alzheimer’s</a:t>
            </a:r>
            <a:endParaRPr/>
          </a:p>
          <a:p>
            <a:pPr marL="0" marR="0" lvl="0" indent="0" algn="l" rtl="0">
              <a:lnSpc>
                <a:spcPct val="100000"/>
              </a:lnSpc>
              <a:spcBef>
                <a:spcPts val="0"/>
              </a:spcBef>
              <a:spcAft>
                <a:spcPts val="0"/>
              </a:spcAft>
              <a:buNone/>
            </a:pPr>
            <a:endParaRPr/>
          </a:p>
          <a:p>
            <a:pPr marL="0" lvl="0" indent="0" algn="l" rtl="0">
              <a:spcBef>
                <a:spcPts val="0"/>
              </a:spcBef>
              <a:spcAft>
                <a:spcPts val="0"/>
              </a:spcAft>
              <a:buNone/>
            </a:pPr>
            <a:r>
              <a:rPr lang="en">
                <a:solidFill>
                  <a:schemeClr val="dk1"/>
                </a:solidFill>
              </a:rPr>
              <a:t>❖ monoclonal IgG antibody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 </a:t>
            </a:r>
            <a:r>
              <a:rPr lang="en"/>
              <a:t>stimulates the immune system </a:t>
            </a:r>
            <a:r>
              <a:rPr lang="en" u="sng"/>
              <a:t>to attack amyloid β (beta) peptides</a:t>
            </a:r>
            <a:endParaRPr u="sng"/>
          </a:p>
          <a:p>
            <a:pPr marL="0" lvl="0" indent="0" algn="l" rtl="0">
              <a:spcBef>
                <a:spcPts val="0"/>
              </a:spcBef>
              <a:spcAft>
                <a:spcPts val="0"/>
              </a:spcAft>
              <a:buNone/>
            </a:pPr>
            <a:endParaRPr u="sng"/>
          </a:p>
          <a:p>
            <a:pPr marL="0" lvl="0" indent="0" algn="l" rtl="0">
              <a:spcBef>
                <a:spcPts val="0"/>
              </a:spcBef>
              <a:spcAft>
                <a:spcPts val="0"/>
              </a:spcAft>
              <a:buNone/>
            </a:pPr>
            <a:r>
              <a:rPr lang="en">
                <a:solidFill>
                  <a:schemeClr val="dk1"/>
                </a:solidFill>
              </a:rPr>
              <a:t>❖ </a:t>
            </a:r>
            <a:r>
              <a:rPr lang="en"/>
              <a:t>cross the blood-brain barrier</a:t>
            </a:r>
            <a:r>
              <a:rPr lang="en" sz="1150"/>
              <a:t> </a:t>
            </a:r>
            <a:endParaRPr sz="1150"/>
          </a:p>
          <a:p>
            <a:pPr marL="0" lvl="0" indent="0" algn="l" rtl="0">
              <a:spcBef>
                <a:spcPts val="0"/>
              </a:spcBef>
              <a:spcAft>
                <a:spcPts val="0"/>
              </a:spcAft>
              <a:buNone/>
            </a:pPr>
            <a:r>
              <a:rPr lang="en" sz="1150"/>
              <a:t>     </a:t>
            </a:r>
            <a:r>
              <a:rPr lang="en" sz="750"/>
              <a:t>How? Receptor-mediated transcytosis?</a:t>
            </a:r>
            <a:r>
              <a:rPr lang="en" sz="750">
                <a:solidFill>
                  <a:srgbClr val="2A2A2A"/>
                </a:solidFill>
                <a:highlight>
                  <a:srgbClr val="EFF2F7"/>
                </a:highlight>
                <a:latin typeface="Merriweather"/>
                <a:ea typeface="Merriweather"/>
                <a:cs typeface="Merriweather"/>
                <a:sym typeface="Merriweather"/>
              </a:rPr>
              <a:t> </a:t>
            </a:r>
            <a:endParaRPr sz="750">
              <a:solidFill>
                <a:srgbClr val="2A2A2A"/>
              </a:solidFill>
              <a:highlight>
                <a:srgbClr val="EFF2F7"/>
              </a:highlight>
              <a:latin typeface="Merriweather"/>
              <a:ea typeface="Merriweather"/>
              <a:cs typeface="Merriweather"/>
              <a:sym typeface="Merriweather"/>
            </a:endParaRPr>
          </a:p>
          <a:p>
            <a:pPr marL="0" lvl="0" indent="0" algn="l" rtl="0">
              <a:spcBef>
                <a:spcPts val="0"/>
              </a:spcBef>
              <a:spcAft>
                <a:spcPts val="0"/>
              </a:spcAft>
              <a:buNone/>
            </a:pPr>
            <a:endParaRPr sz="750">
              <a:solidFill>
                <a:srgbClr val="2A2A2A"/>
              </a:solidFill>
              <a:highlight>
                <a:srgbClr val="EFF2F7"/>
              </a:highlight>
              <a:latin typeface="Merriweather"/>
              <a:ea typeface="Merriweather"/>
              <a:cs typeface="Merriweather"/>
              <a:sym typeface="Merriweather"/>
            </a:endParaRPr>
          </a:p>
          <a:p>
            <a:pPr marL="0" lvl="0" indent="0" algn="l" rtl="0">
              <a:spcBef>
                <a:spcPts val="0"/>
              </a:spcBef>
              <a:spcAft>
                <a:spcPts val="0"/>
              </a:spcAft>
              <a:buNone/>
            </a:pPr>
            <a:r>
              <a:rPr lang="en">
                <a:solidFill>
                  <a:schemeClr val="dk1"/>
                </a:solidFill>
              </a:rPr>
              <a:t>❖ proven to reduce </a:t>
            </a:r>
            <a:endParaRPr>
              <a:solidFill>
                <a:schemeClr val="dk1"/>
              </a:solidFill>
            </a:endParaRPr>
          </a:p>
          <a:p>
            <a:pPr marL="0" lvl="0" indent="0" algn="l" rtl="0">
              <a:spcBef>
                <a:spcPts val="0"/>
              </a:spcBef>
              <a:spcAft>
                <a:spcPts val="0"/>
              </a:spcAft>
              <a:buNone/>
            </a:pPr>
            <a:r>
              <a:rPr lang="en">
                <a:solidFill>
                  <a:schemeClr val="dk1"/>
                </a:solidFill>
              </a:rPr>
              <a:t>    amyloid plaques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 </a:t>
            </a:r>
            <a:r>
              <a:rPr lang="en">
                <a:solidFill>
                  <a:srgbClr val="000000"/>
                </a:solidFill>
              </a:rPr>
              <a:t>also reduces </a:t>
            </a:r>
            <a:endParaRPr>
              <a:solidFill>
                <a:srgbClr val="000000"/>
              </a:solidFill>
            </a:endParaRPr>
          </a:p>
          <a:p>
            <a:pPr marL="0" lvl="0" indent="0" algn="l" rtl="0">
              <a:spcBef>
                <a:spcPts val="0"/>
              </a:spcBef>
              <a:spcAft>
                <a:spcPts val="0"/>
              </a:spcAft>
              <a:buNone/>
            </a:pPr>
            <a:r>
              <a:rPr lang="en">
                <a:solidFill>
                  <a:srgbClr val="000000"/>
                </a:solidFill>
              </a:rPr>
              <a:t>neurofibrillary </a:t>
            </a:r>
            <a:endParaRPr>
              <a:solidFill>
                <a:srgbClr val="000000"/>
              </a:solidFill>
            </a:endParaRPr>
          </a:p>
          <a:p>
            <a:pPr marL="0" lvl="0" indent="0" algn="l" rtl="0">
              <a:spcBef>
                <a:spcPts val="0"/>
              </a:spcBef>
              <a:spcAft>
                <a:spcPts val="0"/>
              </a:spcAft>
              <a:buNone/>
            </a:pPr>
            <a:r>
              <a:rPr lang="en">
                <a:solidFill>
                  <a:srgbClr val="000000"/>
                </a:solidFill>
              </a:rPr>
              <a:t>tangles composed </a:t>
            </a:r>
            <a:endParaRPr>
              <a:solidFill>
                <a:srgbClr val="000000"/>
              </a:solidFill>
            </a:endParaRPr>
          </a:p>
          <a:p>
            <a:pPr marL="0" lvl="0" indent="0" algn="l" rtl="0">
              <a:spcBef>
                <a:spcPts val="0"/>
              </a:spcBef>
              <a:spcAft>
                <a:spcPts val="0"/>
              </a:spcAft>
              <a:buNone/>
            </a:pPr>
            <a:r>
              <a:rPr lang="en">
                <a:solidFill>
                  <a:srgbClr val="000000"/>
                </a:solidFill>
              </a:rPr>
              <a:t>of tau protein</a:t>
            </a:r>
            <a:r>
              <a:rPr lang="en" sz="750"/>
              <a:t> (How?)</a:t>
            </a:r>
            <a:endParaRPr sz="750"/>
          </a:p>
          <a:p>
            <a:pPr marL="0" lvl="0" indent="0" algn="l" rtl="0">
              <a:spcBef>
                <a:spcPts val="0"/>
              </a:spcBef>
              <a:spcAft>
                <a:spcPts val="0"/>
              </a:spcAft>
              <a:buNone/>
            </a:pPr>
            <a:endParaRPr sz="750"/>
          </a:p>
          <a:p>
            <a:pPr marL="0" lvl="0" indent="0" algn="l" rtl="0">
              <a:spcBef>
                <a:spcPts val="0"/>
              </a:spcBef>
              <a:spcAft>
                <a:spcPts val="0"/>
              </a:spcAft>
              <a:buNone/>
            </a:pPr>
            <a:endParaRPr sz="750"/>
          </a:p>
          <a:p>
            <a:pPr marL="0" lvl="0" indent="0" algn="l" rtl="0">
              <a:spcBef>
                <a:spcPts val="0"/>
              </a:spcBef>
              <a:spcAft>
                <a:spcPts val="0"/>
              </a:spcAft>
              <a:buNone/>
            </a:pPr>
            <a:endParaRPr>
              <a:solidFill>
                <a:srgbClr val="000000"/>
              </a:solidFill>
            </a:endParaRPr>
          </a:p>
        </p:txBody>
      </p:sp>
      <p:grpSp>
        <p:nvGrpSpPr>
          <p:cNvPr id="6056" name="Google Shape;6056;p299"/>
          <p:cNvGrpSpPr/>
          <p:nvPr/>
        </p:nvGrpSpPr>
        <p:grpSpPr>
          <a:xfrm>
            <a:off x="4738134" y="3226922"/>
            <a:ext cx="855416" cy="921125"/>
            <a:chOff x="5873695" y="578656"/>
            <a:chExt cx="3534779" cy="3806300"/>
          </a:xfrm>
        </p:grpSpPr>
        <p:pic>
          <p:nvPicPr>
            <p:cNvPr id="6057" name="Google Shape;6057;p299"/>
            <p:cNvPicPr preferRelativeResize="0"/>
            <p:nvPr/>
          </p:nvPicPr>
          <p:blipFill>
            <a:blip r:embed="rId8">
              <a:alphaModFix/>
            </a:blip>
            <a:stretch>
              <a:fillRect/>
            </a:stretch>
          </p:blipFill>
          <p:spPr>
            <a:xfrm rot="8100000">
              <a:off x="6979757" y="1079250"/>
              <a:ext cx="1270300" cy="1807100"/>
            </a:xfrm>
            <a:prstGeom prst="rect">
              <a:avLst/>
            </a:prstGeom>
            <a:noFill/>
            <a:ln>
              <a:noFill/>
            </a:ln>
          </p:spPr>
        </p:pic>
        <p:grpSp>
          <p:nvGrpSpPr>
            <p:cNvPr id="6058" name="Google Shape;6058;p299"/>
            <p:cNvGrpSpPr/>
            <p:nvPr/>
          </p:nvGrpSpPr>
          <p:grpSpPr>
            <a:xfrm>
              <a:off x="7338921" y="850163"/>
              <a:ext cx="420245" cy="3443180"/>
              <a:chOff x="7763196" y="219950"/>
              <a:chExt cx="420245" cy="3443180"/>
            </a:xfrm>
          </p:grpSpPr>
          <p:pic>
            <p:nvPicPr>
              <p:cNvPr id="6059" name="Google Shape;6059;p299"/>
              <p:cNvPicPr preferRelativeResize="0"/>
              <p:nvPr/>
            </p:nvPicPr>
            <p:blipFill rotWithShape="1">
              <a:blip r:embed="rId8">
                <a:alphaModFix/>
              </a:blip>
              <a:srcRect l="80099"/>
              <a:stretch/>
            </p:blipFill>
            <p:spPr>
              <a:xfrm>
                <a:off x="7930641" y="1856030"/>
                <a:ext cx="252800" cy="1807100"/>
              </a:xfrm>
              <a:prstGeom prst="rect">
                <a:avLst/>
              </a:prstGeom>
              <a:noFill/>
              <a:ln>
                <a:noFill/>
              </a:ln>
            </p:spPr>
          </p:pic>
          <p:pic>
            <p:nvPicPr>
              <p:cNvPr id="6060" name="Google Shape;6060;p299"/>
              <p:cNvPicPr preferRelativeResize="0"/>
              <p:nvPr/>
            </p:nvPicPr>
            <p:blipFill rotWithShape="1">
              <a:blip r:embed="rId8">
                <a:alphaModFix/>
              </a:blip>
              <a:srcRect l="80099"/>
              <a:stretch/>
            </p:blipFill>
            <p:spPr>
              <a:xfrm rot="10800000">
                <a:off x="7763196" y="219950"/>
                <a:ext cx="252800" cy="1807100"/>
              </a:xfrm>
              <a:prstGeom prst="rect">
                <a:avLst/>
              </a:prstGeom>
              <a:noFill/>
              <a:ln>
                <a:noFill/>
              </a:ln>
            </p:spPr>
          </p:pic>
        </p:grpSp>
        <p:pic>
          <p:nvPicPr>
            <p:cNvPr id="6061" name="Google Shape;6061;p299"/>
            <p:cNvPicPr preferRelativeResize="0"/>
            <p:nvPr/>
          </p:nvPicPr>
          <p:blipFill>
            <a:blip r:embed="rId8">
              <a:alphaModFix/>
            </a:blip>
            <a:stretch>
              <a:fillRect/>
            </a:stretch>
          </p:blipFill>
          <p:spPr>
            <a:xfrm rot="1293548">
              <a:off x="6913907" y="2343275"/>
              <a:ext cx="1270300" cy="1807100"/>
            </a:xfrm>
            <a:prstGeom prst="rect">
              <a:avLst/>
            </a:prstGeom>
            <a:noFill/>
            <a:ln>
              <a:noFill/>
            </a:ln>
          </p:spPr>
        </p:pic>
        <p:pic>
          <p:nvPicPr>
            <p:cNvPr id="6062" name="Google Shape;6062;p299"/>
            <p:cNvPicPr preferRelativeResize="0"/>
            <p:nvPr/>
          </p:nvPicPr>
          <p:blipFill>
            <a:blip r:embed="rId8">
              <a:alphaModFix/>
            </a:blip>
            <a:stretch>
              <a:fillRect/>
            </a:stretch>
          </p:blipFill>
          <p:spPr>
            <a:xfrm rot="4981584">
              <a:off x="6734007" y="1812175"/>
              <a:ext cx="1270300" cy="1807100"/>
            </a:xfrm>
            <a:prstGeom prst="rect">
              <a:avLst/>
            </a:prstGeom>
            <a:noFill/>
            <a:ln>
              <a:noFill/>
            </a:ln>
          </p:spPr>
        </p:pic>
        <p:grpSp>
          <p:nvGrpSpPr>
            <p:cNvPr id="6063" name="Google Shape;6063;p299"/>
            <p:cNvGrpSpPr/>
            <p:nvPr/>
          </p:nvGrpSpPr>
          <p:grpSpPr>
            <a:xfrm rot="-2700000">
              <a:off x="6902817" y="856367"/>
              <a:ext cx="1476534" cy="3522398"/>
              <a:chOff x="6025549" y="1621068"/>
              <a:chExt cx="1476548" cy="3522432"/>
            </a:xfrm>
          </p:grpSpPr>
          <p:pic>
            <p:nvPicPr>
              <p:cNvPr id="6064" name="Google Shape;6064;p299"/>
              <p:cNvPicPr preferRelativeResize="0"/>
              <p:nvPr/>
            </p:nvPicPr>
            <p:blipFill rotWithShape="1">
              <a:blip r:embed="rId8">
                <a:alphaModFix/>
              </a:blip>
              <a:srcRect l="31228"/>
              <a:stretch/>
            </p:blipFill>
            <p:spPr>
              <a:xfrm rot="1293512">
                <a:off x="6327013" y="3239118"/>
                <a:ext cx="873619" cy="1807090"/>
              </a:xfrm>
              <a:prstGeom prst="rect">
                <a:avLst/>
              </a:prstGeom>
              <a:noFill/>
              <a:ln>
                <a:noFill/>
              </a:ln>
            </p:spPr>
          </p:pic>
          <p:pic>
            <p:nvPicPr>
              <p:cNvPr id="6065" name="Google Shape;6065;p299"/>
              <p:cNvPicPr preferRelativeResize="0"/>
              <p:nvPr/>
            </p:nvPicPr>
            <p:blipFill rotWithShape="1">
              <a:blip r:embed="rId8">
                <a:alphaModFix/>
              </a:blip>
              <a:srcRect l="71255"/>
              <a:stretch/>
            </p:blipFill>
            <p:spPr>
              <a:xfrm rot="-9506469">
                <a:off x="6767916" y="1630126"/>
                <a:ext cx="373084" cy="1700499"/>
              </a:xfrm>
              <a:prstGeom prst="rect">
                <a:avLst/>
              </a:prstGeom>
              <a:noFill/>
              <a:ln>
                <a:noFill/>
              </a:ln>
            </p:spPr>
          </p:pic>
        </p:grpSp>
        <p:grpSp>
          <p:nvGrpSpPr>
            <p:cNvPr id="6066" name="Google Shape;6066;p299"/>
            <p:cNvGrpSpPr/>
            <p:nvPr/>
          </p:nvGrpSpPr>
          <p:grpSpPr>
            <a:xfrm rot="1079571">
              <a:off x="6757006" y="720576"/>
              <a:ext cx="1476556" cy="3522451"/>
              <a:chOff x="6025549" y="1621068"/>
              <a:chExt cx="1476548" cy="3522432"/>
            </a:xfrm>
          </p:grpSpPr>
          <p:pic>
            <p:nvPicPr>
              <p:cNvPr id="6067" name="Google Shape;6067;p299"/>
              <p:cNvPicPr preferRelativeResize="0"/>
              <p:nvPr/>
            </p:nvPicPr>
            <p:blipFill rotWithShape="1">
              <a:blip r:embed="rId8">
                <a:alphaModFix/>
              </a:blip>
              <a:srcRect l="31228"/>
              <a:stretch/>
            </p:blipFill>
            <p:spPr>
              <a:xfrm rot="1293512">
                <a:off x="6327013" y="3239118"/>
                <a:ext cx="873619" cy="1807090"/>
              </a:xfrm>
              <a:prstGeom prst="rect">
                <a:avLst/>
              </a:prstGeom>
              <a:noFill/>
              <a:ln>
                <a:noFill/>
              </a:ln>
            </p:spPr>
          </p:pic>
          <p:pic>
            <p:nvPicPr>
              <p:cNvPr id="6068" name="Google Shape;6068;p299"/>
              <p:cNvPicPr preferRelativeResize="0"/>
              <p:nvPr/>
            </p:nvPicPr>
            <p:blipFill rotWithShape="1">
              <a:blip r:embed="rId8">
                <a:alphaModFix/>
              </a:blip>
              <a:srcRect l="71255"/>
              <a:stretch/>
            </p:blipFill>
            <p:spPr>
              <a:xfrm rot="-9506469">
                <a:off x="6767916" y="1630126"/>
                <a:ext cx="373084" cy="1700499"/>
              </a:xfrm>
              <a:prstGeom prst="rect">
                <a:avLst/>
              </a:prstGeom>
              <a:noFill/>
              <a:ln>
                <a:noFill/>
              </a:ln>
            </p:spPr>
          </p:pic>
        </p:grpSp>
      </p:grpSp>
      <p:pic>
        <p:nvPicPr>
          <p:cNvPr id="6069" name="Google Shape;6069;p299"/>
          <p:cNvPicPr preferRelativeResize="0"/>
          <p:nvPr/>
        </p:nvPicPr>
        <p:blipFill>
          <a:blip r:embed="rId4">
            <a:alphaModFix/>
          </a:blip>
          <a:stretch>
            <a:fillRect/>
          </a:stretch>
        </p:blipFill>
        <p:spPr>
          <a:xfrm>
            <a:off x="4837037" y="2197675"/>
            <a:ext cx="855350" cy="866749"/>
          </a:xfrm>
          <a:prstGeom prst="rect">
            <a:avLst/>
          </a:prstGeom>
          <a:noFill/>
          <a:ln>
            <a:noFill/>
          </a:ln>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6073"/>
        <p:cNvGrpSpPr/>
        <p:nvPr/>
      </p:nvGrpSpPr>
      <p:grpSpPr>
        <a:xfrm>
          <a:off x="0" y="0"/>
          <a:ext cx="0" cy="0"/>
          <a:chOff x="0" y="0"/>
          <a:chExt cx="0" cy="0"/>
        </a:xfrm>
      </p:grpSpPr>
      <p:sp>
        <p:nvSpPr>
          <p:cNvPr id="6074" name="Google Shape;6074;p300"/>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075" name="Google Shape;6075;p300"/>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076" name="Google Shape;6076;p300"/>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077" name="Google Shape;6077;p300"/>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078" name="Google Shape;6078;p300"/>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079" name="Google Shape;6079;p300"/>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080" name="Google Shape;6080;p300"/>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081" name="Google Shape;6081;p300"/>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082" name="Google Shape;6082;p300"/>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083" name="Google Shape;6083;p300"/>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084" name="Google Shape;6084;p300"/>
          <p:cNvGrpSpPr/>
          <p:nvPr/>
        </p:nvGrpSpPr>
        <p:grpSpPr>
          <a:xfrm>
            <a:off x="273921" y="1514975"/>
            <a:ext cx="2637532" cy="2555363"/>
            <a:chOff x="4074828" y="951781"/>
            <a:chExt cx="3284597" cy="3182270"/>
          </a:xfrm>
        </p:grpSpPr>
        <p:pic>
          <p:nvPicPr>
            <p:cNvPr id="6085" name="Google Shape;6085;p300"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086" name="Google Shape;6086;p300"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087" name="Google Shape;6087;p300"/>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300"/>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089" name="Google Shape;6089;p300"/>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300"/>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091" name="Google Shape;6091;p300"/>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092" name="Google Shape;6092;p300"/>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093" name="Google Shape;6093;p300"/>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094" name="Google Shape;6094;p300"/>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095" name="Google Shape;6095;p300"/>
          <p:cNvSpPr txBox="1"/>
          <p:nvPr/>
        </p:nvSpPr>
        <p:spPr>
          <a:xfrm>
            <a:off x="3201275" y="168900"/>
            <a:ext cx="3563700" cy="409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solidFill>
                  <a:schemeClr val="dk1"/>
                </a:solidFill>
              </a:rPr>
              <a:t>❖ imm</a:t>
            </a:r>
            <a:r>
              <a:rPr lang="en"/>
              <a:t>unotherapy for mild Alzheimer’s</a:t>
            </a:r>
            <a:endParaRPr/>
          </a:p>
          <a:p>
            <a:pPr marL="0" marR="0" lvl="0" indent="0" algn="l" rtl="0">
              <a:lnSpc>
                <a:spcPct val="100000"/>
              </a:lnSpc>
              <a:spcBef>
                <a:spcPts val="0"/>
              </a:spcBef>
              <a:spcAft>
                <a:spcPts val="0"/>
              </a:spcAft>
              <a:buNone/>
            </a:pPr>
            <a:endParaRPr/>
          </a:p>
          <a:p>
            <a:pPr marL="0" lvl="0" indent="0" algn="l" rtl="0">
              <a:spcBef>
                <a:spcPts val="0"/>
              </a:spcBef>
              <a:spcAft>
                <a:spcPts val="0"/>
              </a:spcAft>
              <a:buNone/>
            </a:pPr>
            <a:r>
              <a:rPr lang="en">
                <a:solidFill>
                  <a:schemeClr val="dk1"/>
                </a:solidFill>
              </a:rPr>
              <a:t>❖ monoclonal IgG antibody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 </a:t>
            </a:r>
            <a:r>
              <a:rPr lang="en"/>
              <a:t>stimulates the immune system </a:t>
            </a:r>
            <a:r>
              <a:rPr lang="en" u="sng"/>
              <a:t>to attack amyloid β (beta) peptides</a:t>
            </a:r>
            <a:endParaRPr u="sng"/>
          </a:p>
          <a:p>
            <a:pPr marL="0" lvl="0" indent="0" algn="l" rtl="0">
              <a:spcBef>
                <a:spcPts val="0"/>
              </a:spcBef>
              <a:spcAft>
                <a:spcPts val="0"/>
              </a:spcAft>
              <a:buNone/>
            </a:pPr>
            <a:endParaRPr u="sng"/>
          </a:p>
          <a:p>
            <a:pPr marL="0" lvl="0" indent="0" algn="l" rtl="0">
              <a:spcBef>
                <a:spcPts val="0"/>
              </a:spcBef>
              <a:spcAft>
                <a:spcPts val="0"/>
              </a:spcAft>
              <a:buNone/>
            </a:pPr>
            <a:r>
              <a:rPr lang="en">
                <a:solidFill>
                  <a:schemeClr val="dk1"/>
                </a:solidFill>
              </a:rPr>
              <a:t>❖ </a:t>
            </a:r>
            <a:r>
              <a:rPr lang="en"/>
              <a:t>cross the blood-brain barrier</a:t>
            </a:r>
            <a:r>
              <a:rPr lang="en" sz="1150"/>
              <a:t> </a:t>
            </a:r>
            <a:endParaRPr sz="1150"/>
          </a:p>
          <a:p>
            <a:pPr marL="0" lvl="0" indent="0" algn="l" rtl="0">
              <a:spcBef>
                <a:spcPts val="0"/>
              </a:spcBef>
              <a:spcAft>
                <a:spcPts val="0"/>
              </a:spcAft>
              <a:buNone/>
            </a:pPr>
            <a:r>
              <a:rPr lang="en" sz="1150"/>
              <a:t>     </a:t>
            </a:r>
            <a:r>
              <a:rPr lang="en" sz="750"/>
              <a:t>How? Receptor-mediated transcytosis?</a:t>
            </a:r>
            <a:r>
              <a:rPr lang="en" sz="750">
                <a:solidFill>
                  <a:srgbClr val="2A2A2A"/>
                </a:solidFill>
                <a:highlight>
                  <a:srgbClr val="EFF2F7"/>
                </a:highlight>
                <a:latin typeface="Merriweather"/>
                <a:ea typeface="Merriweather"/>
                <a:cs typeface="Merriweather"/>
                <a:sym typeface="Merriweather"/>
              </a:rPr>
              <a:t> </a:t>
            </a:r>
            <a:endParaRPr sz="750">
              <a:solidFill>
                <a:srgbClr val="2A2A2A"/>
              </a:solidFill>
              <a:highlight>
                <a:srgbClr val="EFF2F7"/>
              </a:highlight>
              <a:latin typeface="Merriweather"/>
              <a:ea typeface="Merriweather"/>
              <a:cs typeface="Merriweather"/>
              <a:sym typeface="Merriweather"/>
            </a:endParaRPr>
          </a:p>
          <a:p>
            <a:pPr marL="0" lvl="0" indent="0" algn="l" rtl="0">
              <a:spcBef>
                <a:spcPts val="0"/>
              </a:spcBef>
              <a:spcAft>
                <a:spcPts val="0"/>
              </a:spcAft>
              <a:buNone/>
            </a:pPr>
            <a:endParaRPr sz="750">
              <a:solidFill>
                <a:srgbClr val="2A2A2A"/>
              </a:solidFill>
              <a:highlight>
                <a:srgbClr val="EFF2F7"/>
              </a:highlight>
              <a:latin typeface="Merriweather"/>
              <a:ea typeface="Merriweather"/>
              <a:cs typeface="Merriweather"/>
              <a:sym typeface="Merriweather"/>
            </a:endParaRPr>
          </a:p>
          <a:p>
            <a:pPr marL="0" lvl="0" indent="0" algn="l" rtl="0">
              <a:spcBef>
                <a:spcPts val="0"/>
              </a:spcBef>
              <a:spcAft>
                <a:spcPts val="0"/>
              </a:spcAft>
              <a:buNone/>
            </a:pPr>
            <a:r>
              <a:rPr lang="en">
                <a:solidFill>
                  <a:schemeClr val="dk1"/>
                </a:solidFill>
              </a:rPr>
              <a:t>❖ proven to reduce </a:t>
            </a:r>
            <a:endParaRPr>
              <a:solidFill>
                <a:schemeClr val="dk1"/>
              </a:solidFill>
            </a:endParaRPr>
          </a:p>
          <a:p>
            <a:pPr marL="0" lvl="0" indent="0" algn="l" rtl="0">
              <a:spcBef>
                <a:spcPts val="0"/>
              </a:spcBef>
              <a:spcAft>
                <a:spcPts val="0"/>
              </a:spcAft>
              <a:buNone/>
            </a:pPr>
            <a:r>
              <a:rPr lang="en">
                <a:solidFill>
                  <a:schemeClr val="dk1"/>
                </a:solidFill>
              </a:rPr>
              <a:t>    amyloid plaques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 </a:t>
            </a:r>
            <a:r>
              <a:rPr lang="en">
                <a:solidFill>
                  <a:srgbClr val="000000"/>
                </a:solidFill>
              </a:rPr>
              <a:t>also reduces </a:t>
            </a:r>
            <a:endParaRPr>
              <a:solidFill>
                <a:srgbClr val="000000"/>
              </a:solidFill>
            </a:endParaRPr>
          </a:p>
          <a:p>
            <a:pPr marL="0" lvl="0" indent="0" algn="l" rtl="0">
              <a:spcBef>
                <a:spcPts val="0"/>
              </a:spcBef>
              <a:spcAft>
                <a:spcPts val="0"/>
              </a:spcAft>
              <a:buNone/>
            </a:pPr>
            <a:r>
              <a:rPr lang="en">
                <a:solidFill>
                  <a:srgbClr val="000000"/>
                </a:solidFill>
              </a:rPr>
              <a:t>neurofibrillary </a:t>
            </a:r>
            <a:endParaRPr>
              <a:solidFill>
                <a:srgbClr val="000000"/>
              </a:solidFill>
            </a:endParaRPr>
          </a:p>
          <a:p>
            <a:pPr marL="0" lvl="0" indent="0" algn="l" rtl="0">
              <a:spcBef>
                <a:spcPts val="0"/>
              </a:spcBef>
              <a:spcAft>
                <a:spcPts val="0"/>
              </a:spcAft>
              <a:buNone/>
            </a:pPr>
            <a:r>
              <a:rPr lang="en">
                <a:solidFill>
                  <a:srgbClr val="000000"/>
                </a:solidFill>
              </a:rPr>
              <a:t>tangles composed </a:t>
            </a:r>
            <a:endParaRPr>
              <a:solidFill>
                <a:srgbClr val="000000"/>
              </a:solidFill>
            </a:endParaRPr>
          </a:p>
          <a:p>
            <a:pPr marL="0" lvl="0" indent="0" algn="l" rtl="0">
              <a:spcBef>
                <a:spcPts val="0"/>
              </a:spcBef>
              <a:spcAft>
                <a:spcPts val="0"/>
              </a:spcAft>
              <a:buNone/>
            </a:pPr>
            <a:r>
              <a:rPr lang="en">
                <a:solidFill>
                  <a:srgbClr val="000000"/>
                </a:solidFill>
              </a:rPr>
              <a:t>of tau protein</a:t>
            </a:r>
            <a:r>
              <a:rPr lang="en" sz="750"/>
              <a:t> (How?)</a:t>
            </a:r>
            <a:endParaRPr sz="750"/>
          </a:p>
          <a:p>
            <a:pPr marL="0" lvl="0" indent="0" algn="l" rtl="0">
              <a:spcBef>
                <a:spcPts val="0"/>
              </a:spcBef>
              <a:spcAft>
                <a:spcPts val="0"/>
              </a:spcAft>
              <a:buNone/>
            </a:pPr>
            <a:endParaRPr sz="750"/>
          </a:p>
          <a:p>
            <a:pPr marL="0" lvl="0" indent="0" algn="l" rtl="0">
              <a:spcBef>
                <a:spcPts val="0"/>
              </a:spcBef>
              <a:spcAft>
                <a:spcPts val="0"/>
              </a:spcAft>
              <a:buNone/>
            </a:pPr>
            <a:endParaRPr sz="750"/>
          </a:p>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a:solidFill>
                <a:srgbClr val="000000"/>
              </a:solidFill>
            </a:endParaRPr>
          </a:p>
        </p:txBody>
      </p:sp>
      <p:grpSp>
        <p:nvGrpSpPr>
          <p:cNvPr id="6096" name="Google Shape;6096;p300"/>
          <p:cNvGrpSpPr/>
          <p:nvPr/>
        </p:nvGrpSpPr>
        <p:grpSpPr>
          <a:xfrm>
            <a:off x="4738134" y="3226922"/>
            <a:ext cx="855416" cy="921125"/>
            <a:chOff x="5873695" y="578656"/>
            <a:chExt cx="3534779" cy="3806300"/>
          </a:xfrm>
        </p:grpSpPr>
        <p:pic>
          <p:nvPicPr>
            <p:cNvPr id="6097" name="Google Shape;6097;p300"/>
            <p:cNvPicPr preferRelativeResize="0"/>
            <p:nvPr/>
          </p:nvPicPr>
          <p:blipFill>
            <a:blip r:embed="rId8">
              <a:alphaModFix/>
            </a:blip>
            <a:stretch>
              <a:fillRect/>
            </a:stretch>
          </p:blipFill>
          <p:spPr>
            <a:xfrm rot="8100000">
              <a:off x="6979757" y="1079250"/>
              <a:ext cx="1270300" cy="1807100"/>
            </a:xfrm>
            <a:prstGeom prst="rect">
              <a:avLst/>
            </a:prstGeom>
            <a:noFill/>
            <a:ln>
              <a:noFill/>
            </a:ln>
          </p:spPr>
        </p:pic>
        <p:grpSp>
          <p:nvGrpSpPr>
            <p:cNvPr id="6098" name="Google Shape;6098;p300"/>
            <p:cNvGrpSpPr/>
            <p:nvPr/>
          </p:nvGrpSpPr>
          <p:grpSpPr>
            <a:xfrm>
              <a:off x="7338921" y="850163"/>
              <a:ext cx="420245" cy="3443180"/>
              <a:chOff x="7763196" y="219950"/>
              <a:chExt cx="420245" cy="3443180"/>
            </a:xfrm>
          </p:grpSpPr>
          <p:pic>
            <p:nvPicPr>
              <p:cNvPr id="6099" name="Google Shape;6099;p300"/>
              <p:cNvPicPr preferRelativeResize="0"/>
              <p:nvPr/>
            </p:nvPicPr>
            <p:blipFill rotWithShape="1">
              <a:blip r:embed="rId8">
                <a:alphaModFix/>
              </a:blip>
              <a:srcRect l="80099"/>
              <a:stretch/>
            </p:blipFill>
            <p:spPr>
              <a:xfrm>
                <a:off x="7930641" y="1856030"/>
                <a:ext cx="252800" cy="1807100"/>
              </a:xfrm>
              <a:prstGeom prst="rect">
                <a:avLst/>
              </a:prstGeom>
              <a:noFill/>
              <a:ln>
                <a:noFill/>
              </a:ln>
            </p:spPr>
          </p:pic>
          <p:pic>
            <p:nvPicPr>
              <p:cNvPr id="6100" name="Google Shape;6100;p300"/>
              <p:cNvPicPr preferRelativeResize="0"/>
              <p:nvPr/>
            </p:nvPicPr>
            <p:blipFill rotWithShape="1">
              <a:blip r:embed="rId8">
                <a:alphaModFix/>
              </a:blip>
              <a:srcRect l="80099"/>
              <a:stretch/>
            </p:blipFill>
            <p:spPr>
              <a:xfrm rot="10800000">
                <a:off x="7763196" y="219950"/>
                <a:ext cx="252800" cy="1807100"/>
              </a:xfrm>
              <a:prstGeom prst="rect">
                <a:avLst/>
              </a:prstGeom>
              <a:noFill/>
              <a:ln>
                <a:noFill/>
              </a:ln>
            </p:spPr>
          </p:pic>
        </p:grpSp>
        <p:pic>
          <p:nvPicPr>
            <p:cNvPr id="6101" name="Google Shape;6101;p300"/>
            <p:cNvPicPr preferRelativeResize="0"/>
            <p:nvPr/>
          </p:nvPicPr>
          <p:blipFill>
            <a:blip r:embed="rId8">
              <a:alphaModFix/>
            </a:blip>
            <a:stretch>
              <a:fillRect/>
            </a:stretch>
          </p:blipFill>
          <p:spPr>
            <a:xfrm rot="1293548">
              <a:off x="6913907" y="2343275"/>
              <a:ext cx="1270300" cy="1807100"/>
            </a:xfrm>
            <a:prstGeom prst="rect">
              <a:avLst/>
            </a:prstGeom>
            <a:noFill/>
            <a:ln>
              <a:noFill/>
            </a:ln>
          </p:spPr>
        </p:pic>
        <p:pic>
          <p:nvPicPr>
            <p:cNvPr id="6102" name="Google Shape;6102;p300"/>
            <p:cNvPicPr preferRelativeResize="0"/>
            <p:nvPr/>
          </p:nvPicPr>
          <p:blipFill>
            <a:blip r:embed="rId8">
              <a:alphaModFix/>
            </a:blip>
            <a:stretch>
              <a:fillRect/>
            </a:stretch>
          </p:blipFill>
          <p:spPr>
            <a:xfrm rot="4981584">
              <a:off x="6734007" y="1812175"/>
              <a:ext cx="1270300" cy="1807100"/>
            </a:xfrm>
            <a:prstGeom prst="rect">
              <a:avLst/>
            </a:prstGeom>
            <a:noFill/>
            <a:ln>
              <a:noFill/>
            </a:ln>
          </p:spPr>
        </p:pic>
        <p:grpSp>
          <p:nvGrpSpPr>
            <p:cNvPr id="6103" name="Google Shape;6103;p300"/>
            <p:cNvGrpSpPr/>
            <p:nvPr/>
          </p:nvGrpSpPr>
          <p:grpSpPr>
            <a:xfrm rot="-2700000">
              <a:off x="6902817" y="856367"/>
              <a:ext cx="1476534" cy="3522398"/>
              <a:chOff x="6025549" y="1621068"/>
              <a:chExt cx="1476548" cy="3522432"/>
            </a:xfrm>
          </p:grpSpPr>
          <p:pic>
            <p:nvPicPr>
              <p:cNvPr id="6104" name="Google Shape;6104;p300"/>
              <p:cNvPicPr preferRelativeResize="0"/>
              <p:nvPr/>
            </p:nvPicPr>
            <p:blipFill rotWithShape="1">
              <a:blip r:embed="rId8">
                <a:alphaModFix/>
              </a:blip>
              <a:srcRect l="31228"/>
              <a:stretch/>
            </p:blipFill>
            <p:spPr>
              <a:xfrm rot="1293512">
                <a:off x="6327013" y="3239118"/>
                <a:ext cx="873619" cy="1807090"/>
              </a:xfrm>
              <a:prstGeom prst="rect">
                <a:avLst/>
              </a:prstGeom>
              <a:noFill/>
              <a:ln>
                <a:noFill/>
              </a:ln>
            </p:spPr>
          </p:pic>
          <p:pic>
            <p:nvPicPr>
              <p:cNvPr id="6105" name="Google Shape;6105;p300"/>
              <p:cNvPicPr preferRelativeResize="0"/>
              <p:nvPr/>
            </p:nvPicPr>
            <p:blipFill rotWithShape="1">
              <a:blip r:embed="rId8">
                <a:alphaModFix/>
              </a:blip>
              <a:srcRect l="71255"/>
              <a:stretch/>
            </p:blipFill>
            <p:spPr>
              <a:xfrm rot="-9506469">
                <a:off x="6767916" y="1630126"/>
                <a:ext cx="373084" cy="1700499"/>
              </a:xfrm>
              <a:prstGeom prst="rect">
                <a:avLst/>
              </a:prstGeom>
              <a:noFill/>
              <a:ln>
                <a:noFill/>
              </a:ln>
            </p:spPr>
          </p:pic>
        </p:grpSp>
        <p:grpSp>
          <p:nvGrpSpPr>
            <p:cNvPr id="6106" name="Google Shape;6106;p300"/>
            <p:cNvGrpSpPr/>
            <p:nvPr/>
          </p:nvGrpSpPr>
          <p:grpSpPr>
            <a:xfrm rot="1079571">
              <a:off x="6757006" y="720576"/>
              <a:ext cx="1476556" cy="3522451"/>
              <a:chOff x="6025549" y="1621068"/>
              <a:chExt cx="1476548" cy="3522432"/>
            </a:xfrm>
          </p:grpSpPr>
          <p:pic>
            <p:nvPicPr>
              <p:cNvPr id="6107" name="Google Shape;6107;p300"/>
              <p:cNvPicPr preferRelativeResize="0"/>
              <p:nvPr/>
            </p:nvPicPr>
            <p:blipFill rotWithShape="1">
              <a:blip r:embed="rId8">
                <a:alphaModFix/>
              </a:blip>
              <a:srcRect l="31228"/>
              <a:stretch/>
            </p:blipFill>
            <p:spPr>
              <a:xfrm rot="1293512">
                <a:off x="6327013" y="3239118"/>
                <a:ext cx="873619" cy="1807090"/>
              </a:xfrm>
              <a:prstGeom prst="rect">
                <a:avLst/>
              </a:prstGeom>
              <a:noFill/>
              <a:ln>
                <a:noFill/>
              </a:ln>
            </p:spPr>
          </p:pic>
          <p:pic>
            <p:nvPicPr>
              <p:cNvPr id="6108" name="Google Shape;6108;p300"/>
              <p:cNvPicPr preferRelativeResize="0"/>
              <p:nvPr/>
            </p:nvPicPr>
            <p:blipFill rotWithShape="1">
              <a:blip r:embed="rId8">
                <a:alphaModFix/>
              </a:blip>
              <a:srcRect l="71255"/>
              <a:stretch/>
            </p:blipFill>
            <p:spPr>
              <a:xfrm rot="-9506469">
                <a:off x="6767916" y="1630126"/>
                <a:ext cx="373084" cy="1700499"/>
              </a:xfrm>
              <a:prstGeom prst="rect">
                <a:avLst/>
              </a:prstGeom>
              <a:noFill/>
              <a:ln>
                <a:noFill/>
              </a:ln>
            </p:spPr>
          </p:pic>
        </p:grpSp>
      </p:grpSp>
      <p:pic>
        <p:nvPicPr>
          <p:cNvPr id="6109" name="Google Shape;6109;p300"/>
          <p:cNvPicPr preferRelativeResize="0"/>
          <p:nvPr/>
        </p:nvPicPr>
        <p:blipFill>
          <a:blip r:embed="rId4">
            <a:alphaModFix/>
          </a:blip>
          <a:stretch>
            <a:fillRect/>
          </a:stretch>
        </p:blipFill>
        <p:spPr>
          <a:xfrm>
            <a:off x="4837037" y="2197675"/>
            <a:ext cx="855350" cy="866749"/>
          </a:xfrm>
          <a:prstGeom prst="rect">
            <a:avLst/>
          </a:prstGeom>
          <a:noFill/>
          <a:ln>
            <a:noFill/>
          </a:ln>
        </p:spPr>
      </p:pic>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6113"/>
        <p:cNvGrpSpPr/>
        <p:nvPr/>
      </p:nvGrpSpPr>
      <p:grpSpPr>
        <a:xfrm>
          <a:off x="0" y="0"/>
          <a:ext cx="0" cy="0"/>
          <a:chOff x="0" y="0"/>
          <a:chExt cx="0" cy="0"/>
        </a:xfrm>
      </p:grpSpPr>
      <p:sp>
        <p:nvSpPr>
          <p:cNvPr id="6114" name="Google Shape;6114;p301"/>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115" name="Google Shape;6115;p301"/>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116" name="Google Shape;6116;p301"/>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117" name="Google Shape;6117;p301"/>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118" name="Google Shape;6118;p301"/>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119" name="Google Shape;6119;p301"/>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120" name="Google Shape;6120;p301"/>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121" name="Google Shape;6121;p301"/>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122" name="Google Shape;6122;p301"/>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123" name="Google Shape;6123;p301"/>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124" name="Google Shape;6124;p301"/>
          <p:cNvGrpSpPr/>
          <p:nvPr/>
        </p:nvGrpSpPr>
        <p:grpSpPr>
          <a:xfrm>
            <a:off x="273921" y="1514975"/>
            <a:ext cx="2637532" cy="2555363"/>
            <a:chOff x="4074828" y="951781"/>
            <a:chExt cx="3284597" cy="3182270"/>
          </a:xfrm>
        </p:grpSpPr>
        <p:pic>
          <p:nvPicPr>
            <p:cNvPr id="6125" name="Google Shape;6125;p301"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126" name="Google Shape;6126;p301"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127" name="Google Shape;6127;p301"/>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301"/>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129" name="Google Shape;6129;p301"/>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301"/>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131" name="Google Shape;6131;p301"/>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132" name="Google Shape;6132;p301"/>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133" name="Google Shape;6133;p301"/>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134" name="Google Shape;6134;p301"/>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135" name="Google Shape;6135;p301"/>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 Has </a:t>
            </a:r>
            <a:r>
              <a:rPr lang="en" sz="1200" u="sng">
                <a:solidFill>
                  <a:schemeClr val="dk1"/>
                </a:solidFill>
              </a:rPr>
              <a:t>not been proven to improve clinical outcomes</a:t>
            </a:r>
            <a:endParaRPr sz="1200" u="sng">
              <a:solidFill>
                <a:schemeClr val="dk1"/>
              </a:solidFill>
            </a:endParaRPr>
          </a:p>
          <a:p>
            <a:pPr marL="0" lvl="0" indent="0" algn="l" rtl="0">
              <a:spcBef>
                <a:spcPts val="0"/>
              </a:spcBef>
              <a:spcAft>
                <a:spcPts val="0"/>
              </a:spcAft>
              <a:buNone/>
            </a:pPr>
            <a:endParaRPr sz="600" u="sng">
              <a:solidFill>
                <a:schemeClr val="dk1"/>
              </a:solidFill>
            </a:endParaRPr>
          </a:p>
          <a:p>
            <a:pPr marL="0" lvl="0" indent="0" algn="l" rtl="0">
              <a:spcBef>
                <a:spcPts val="0"/>
              </a:spcBef>
              <a:spcAft>
                <a:spcPts val="0"/>
              </a:spcAft>
              <a:buNone/>
            </a:pPr>
            <a:endParaRPr sz="1200">
              <a:solidFill>
                <a:srgbClr val="000000"/>
              </a:solidFill>
            </a:endParaRPr>
          </a:p>
          <a:p>
            <a:pPr marL="0" lvl="0" indent="0" algn="l" rtl="0">
              <a:spcBef>
                <a:spcPts val="0"/>
              </a:spcBef>
              <a:spcAft>
                <a:spcPts val="0"/>
              </a:spcAft>
              <a:buNone/>
            </a:pPr>
            <a:endParaRPr sz="600"/>
          </a:p>
          <a:p>
            <a:pPr marL="0" marR="0" lvl="0" indent="0" algn="l" rtl="0">
              <a:lnSpc>
                <a:spcPct val="100000"/>
              </a:lnSpc>
              <a:spcBef>
                <a:spcPts val="0"/>
              </a:spcBef>
              <a:spcAft>
                <a:spcPts val="0"/>
              </a:spcAft>
              <a:buNone/>
            </a:pPr>
            <a:endParaRPr sz="1200">
              <a:solidFill>
                <a:srgbClr val="000000"/>
              </a:solidFill>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6139"/>
        <p:cNvGrpSpPr/>
        <p:nvPr/>
      </p:nvGrpSpPr>
      <p:grpSpPr>
        <a:xfrm>
          <a:off x="0" y="0"/>
          <a:ext cx="0" cy="0"/>
          <a:chOff x="0" y="0"/>
          <a:chExt cx="0" cy="0"/>
        </a:xfrm>
      </p:grpSpPr>
      <p:sp>
        <p:nvSpPr>
          <p:cNvPr id="6140" name="Google Shape;6140;p302"/>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141" name="Google Shape;6141;p302"/>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142" name="Google Shape;6142;p302"/>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143" name="Google Shape;6143;p302"/>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144" name="Google Shape;6144;p302"/>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145" name="Google Shape;6145;p302"/>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146" name="Google Shape;6146;p302"/>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147" name="Google Shape;6147;p302"/>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148" name="Google Shape;6148;p302"/>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149" name="Google Shape;6149;p302"/>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150" name="Google Shape;6150;p302"/>
          <p:cNvGrpSpPr/>
          <p:nvPr/>
        </p:nvGrpSpPr>
        <p:grpSpPr>
          <a:xfrm>
            <a:off x="273921" y="1514975"/>
            <a:ext cx="2637532" cy="2555363"/>
            <a:chOff x="4074828" y="951781"/>
            <a:chExt cx="3284597" cy="3182270"/>
          </a:xfrm>
        </p:grpSpPr>
        <p:pic>
          <p:nvPicPr>
            <p:cNvPr id="6151" name="Google Shape;6151;p302"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152" name="Google Shape;6152;p302"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153" name="Google Shape;6153;p302"/>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302"/>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155" name="Google Shape;6155;p302"/>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302"/>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157" name="Google Shape;6157;p302"/>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158" name="Google Shape;6158;p302"/>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159" name="Google Shape;6159;p302"/>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160" name="Google Shape;6160;p302"/>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161" name="Google Shape;6161;p302"/>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 Has </a:t>
            </a:r>
            <a:r>
              <a:rPr lang="en" sz="1200" u="sng">
                <a:solidFill>
                  <a:schemeClr val="dk1"/>
                </a:solidFill>
              </a:rPr>
              <a:t>not been proven to improve clinical outcomes</a:t>
            </a:r>
            <a:endParaRPr sz="1200" u="sng">
              <a:solidFill>
                <a:schemeClr val="dk1"/>
              </a:solidFill>
            </a:endParaRPr>
          </a:p>
          <a:p>
            <a:pPr marL="0" lvl="0" indent="0" algn="l" rtl="0">
              <a:spcBef>
                <a:spcPts val="0"/>
              </a:spcBef>
              <a:spcAft>
                <a:spcPts val="0"/>
              </a:spcAft>
              <a:buNone/>
            </a:pPr>
            <a:endParaRPr sz="600" u="sng">
              <a:solidFill>
                <a:schemeClr val="dk1"/>
              </a:solidFill>
            </a:endParaRPr>
          </a:p>
          <a:p>
            <a:pPr marL="0" lvl="0" indent="0" algn="l" rtl="0">
              <a:spcBef>
                <a:spcPts val="0"/>
              </a:spcBef>
              <a:spcAft>
                <a:spcPts val="0"/>
              </a:spcAft>
              <a:buNone/>
            </a:pPr>
            <a:r>
              <a:rPr lang="en" sz="1200">
                <a:solidFill>
                  <a:schemeClr val="dk1"/>
                </a:solidFill>
              </a:rPr>
              <a:t>❖ </a:t>
            </a:r>
            <a:r>
              <a:rPr lang="en" sz="1200">
                <a:solidFill>
                  <a:srgbClr val="000000"/>
                </a:solidFill>
              </a:rPr>
              <a:t>There was considerable debate on whether aducanumab should have been approved. </a:t>
            </a:r>
            <a:endParaRPr sz="1200">
              <a:solidFill>
                <a:srgbClr val="000000"/>
              </a:solidFill>
            </a:endParaRPr>
          </a:p>
          <a:p>
            <a:pPr marL="0" lvl="0" indent="0" algn="l" rtl="0">
              <a:spcBef>
                <a:spcPts val="0"/>
              </a:spcBef>
              <a:spcAft>
                <a:spcPts val="0"/>
              </a:spcAft>
              <a:buNone/>
            </a:pPr>
            <a:endParaRPr sz="600"/>
          </a:p>
          <a:p>
            <a:pPr marL="0" lvl="0" indent="0" algn="l" rtl="0">
              <a:spcBef>
                <a:spcPts val="0"/>
              </a:spcBef>
              <a:spcAft>
                <a:spcPts val="0"/>
              </a:spcAft>
              <a:buNone/>
            </a:pPr>
            <a:endParaRPr sz="1200">
              <a:solidFill>
                <a:srgbClr val="000000"/>
              </a:solidFill>
            </a:endParaRPr>
          </a:p>
          <a:p>
            <a:pPr marL="0" lvl="0" indent="0" algn="l" rtl="0">
              <a:spcBef>
                <a:spcPts val="0"/>
              </a:spcBef>
              <a:spcAft>
                <a:spcPts val="0"/>
              </a:spcAft>
              <a:buNone/>
            </a:pPr>
            <a:endParaRPr sz="600"/>
          </a:p>
          <a:p>
            <a:pPr marL="0" lvl="0" indent="0" algn="l" rtl="0">
              <a:spcBef>
                <a:spcPts val="0"/>
              </a:spcBef>
              <a:spcAft>
                <a:spcPts val="0"/>
              </a:spcAft>
              <a:buNone/>
            </a:pPr>
            <a:endParaRPr sz="1200">
              <a:solidFill>
                <a:srgbClr val="000000"/>
              </a:solidFill>
            </a:endParaRPr>
          </a:p>
          <a:p>
            <a:pPr marL="0" marR="0" lvl="0" indent="0" algn="l" rtl="0">
              <a:lnSpc>
                <a:spcPct val="100000"/>
              </a:lnSpc>
              <a:spcBef>
                <a:spcPts val="0"/>
              </a:spcBef>
              <a:spcAft>
                <a:spcPts val="0"/>
              </a:spcAft>
              <a:buNone/>
            </a:pPr>
            <a:endParaRPr sz="600">
              <a:solidFill>
                <a:srgbClr val="000000"/>
              </a:solidFill>
            </a:endParaRPr>
          </a:p>
          <a:p>
            <a:pPr marL="0" marR="0" lvl="0" indent="0" algn="l" rtl="0">
              <a:lnSpc>
                <a:spcPct val="100000"/>
              </a:lnSpc>
              <a:spcBef>
                <a:spcPts val="0"/>
              </a:spcBef>
              <a:spcAft>
                <a:spcPts val="0"/>
              </a:spcAft>
              <a:buNone/>
            </a:pPr>
            <a:endParaRPr sz="600"/>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Font typeface="Arial"/>
              <a:buNone/>
            </a:pPr>
            <a:endParaRPr sz="600">
              <a:solidFill>
                <a:schemeClr val="dk1"/>
              </a:solidFill>
            </a:endParaRPr>
          </a:p>
          <a:p>
            <a:pPr marL="0" lvl="0" indent="0" algn="l" rtl="0">
              <a:spcBef>
                <a:spcPts val="0"/>
              </a:spcBef>
              <a:spcAft>
                <a:spcPts val="0"/>
              </a:spcAft>
              <a:buNone/>
            </a:pPr>
            <a:endParaRPr sz="1200">
              <a:solidFill>
                <a:srgbClr val="000000"/>
              </a:solidFill>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6165"/>
        <p:cNvGrpSpPr/>
        <p:nvPr/>
      </p:nvGrpSpPr>
      <p:grpSpPr>
        <a:xfrm>
          <a:off x="0" y="0"/>
          <a:ext cx="0" cy="0"/>
          <a:chOff x="0" y="0"/>
          <a:chExt cx="0" cy="0"/>
        </a:xfrm>
      </p:grpSpPr>
      <p:sp>
        <p:nvSpPr>
          <p:cNvPr id="6166" name="Google Shape;6166;p303"/>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167" name="Google Shape;6167;p303"/>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168" name="Google Shape;6168;p303"/>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169" name="Google Shape;6169;p303"/>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170" name="Google Shape;6170;p303"/>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171" name="Google Shape;6171;p303"/>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172" name="Google Shape;6172;p303"/>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173" name="Google Shape;6173;p303"/>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174" name="Google Shape;6174;p303"/>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175" name="Google Shape;6175;p303"/>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176" name="Google Shape;6176;p303"/>
          <p:cNvGrpSpPr/>
          <p:nvPr/>
        </p:nvGrpSpPr>
        <p:grpSpPr>
          <a:xfrm>
            <a:off x="273921" y="1514975"/>
            <a:ext cx="2637532" cy="2555363"/>
            <a:chOff x="4074828" y="951781"/>
            <a:chExt cx="3284597" cy="3182270"/>
          </a:xfrm>
        </p:grpSpPr>
        <p:pic>
          <p:nvPicPr>
            <p:cNvPr id="6177" name="Google Shape;6177;p303"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178" name="Google Shape;6178;p303"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179" name="Google Shape;6179;p303"/>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303"/>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181" name="Google Shape;6181;p303"/>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303"/>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183" name="Google Shape;6183;p303"/>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184" name="Google Shape;6184;p303"/>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185" name="Google Shape;6185;p303"/>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186" name="Google Shape;6186;p303"/>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187" name="Google Shape;6187;p303"/>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 Has </a:t>
            </a:r>
            <a:r>
              <a:rPr lang="en" sz="1200" u="sng">
                <a:solidFill>
                  <a:schemeClr val="dk1"/>
                </a:solidFill>
              </a:rPr>
              <a:t>not been proven to improve clinical outcomes</a:t>
            </a:r>
            <a:endParaRPr sz="1200" u="sng">
              <a:solidFill>
                <a:schemeClr val="dk1"/>
              </a:solidFill>
            </a:endParaRPr>
          </a:p>
          <a:p>
            <a:pPr marL="0" lvl="0" indent="0" algn="l" rtl="0">
              <a:spcBef>
                <a:spcPts val="0"/>
              </a:spcBef>
              <a:spcAft>
                <a:spcPts val="0"/>
              </a:spcAft>
              <a:buNone/>
            </a:pPr>
            <a:endParaRPr sz="600" u="sng">
              <a:solidFill>
                <a:schemeClr val="dk1"/>
              </a:solidFill>
            </a:endParaRPr>
          </a:p>
          <a:p>
            <a:pPr marL="0" lvl="0" indent="0" algn="l" rtl="0">
              <a:spcBef>
                <a:spcPts val="0"/>
              </a:spcBef>
              <a:spcAft>
                <a:spcPts val="0"/>
              </a:spcAft>
              <a:buNone/>
            </a:pPr>
            <a:r>
              <a:rPr lang="en" sz="1200">
                <a:solidFill>
                  <a:schemeClr val="dk1"/>
                </a:solidFill>
              </a:rPr>
              <a:t>❖ </a:t>
            </a:r>
            <a:r>
              <a:rPr lang="en" sz="1200">
                <a:solidFill>
                  <a:srgbClr val="000000"/>
                </a:solidFill>
              </a:rPr>
              <a:t>There was considerable debate on whether aducanumab should have been approved. </a:t>
            </a:r>
            <a:endParaRPr sz="1200">
              <a:solidFill>
                <a:srgbClr val="000000"/>
              </a:solidFill>
            </a:endParaRPr>
          </a:p>
          <a:p>
            <a:pPr marL="0" lvl="0" indent="0" algn="l" rtl="0">
              <a:spcBef>
                <a:spcPts val="0"/>
              </a:spcBef>
              <a:spcAft>
                <a:spcPts val="0"/>
              </a:spcAft>
              <a:buNone/>
            </a:pPr>
            <a:endParaRPr sz="600"/>
          </a:p>
          <a:p>
            <a:pPr marL="0" lvl="0" indent="0" algn="l" rtl="0">
              <a:spcBef>
                <a:spcPts val="0"/>
              </a:spcBef>
              <a:spcAft>
                <a:spcPts val="0"/>
              </a:spcAft>
              <a:buNone/>
            </a:pPr>
            <a:r>
              <a:rPr lang="en" sz="1200">
                <a:solidFill>
                  <a:schemeClr val="dk1"/>
                </a:solidFill>
              </a:rPr>
              <a:t>❖ </a:t>
            </a:r>
            <a:r>
              <a:rPr lang="en" sz="1200">
                <a:solidFill>
                  <a:srgbClr val="000000"/>
                </a:solidFill>
              </a:rPr>
              <a:t>An independent advisory committee to the FDA rejected the medication, and several committee members resigned in protest when the FDA accepted it against their recommendations. </a:t>
            </a:r>
            <a:endParaRPr sz="1200">
              <a:solidFill>
                <a:srgbClr val="000000"/>
              </a:solidFill>
            </a:endParaRPr>
          </a:p>
          <a:p>
            <a:pPr marL="0" lvl="0" indent="0" algn="l" rtl="0">
              <a:spcBef>
                <a:spcPts val="0"/>
              </a:spcBef>
              <a:spcAft>
                <a:spcPts val="0"/>
              </a:spcAft>
              <a:buNone/>
            </a:pPr>
            <a:endParaRPr sz="600"/>
          </a:p>
          <a:p>
            <a:pPr marL="0" lvl="0" indent="0" algn="l" rtl="0">
              <a:spcBef>
                <a:spcPts val="0"/>
              </a:spcBef>
              <a:spcAft>
                <a:spcPts val="0"/>
              </a:spcAft>
              <a:buNone/>
            </a:pPr>
            <a:endParaRPr sz="1200">
              <a:solidFill>
                <a:srgbClr val="000000"/>
              </a:solidFill>
            </a:endParaRPr>
          </a:p>
          <a:p>
            <a:pPr marL="0" marR="0" lvl="0" indent="0" algn="l" rtl="0">
              <a:lnSpc>
                <a:spcPct val="100000"/>
              </a:lnSpc>
              <a:spcBef>
                <a:spcPts val="0"/>
              </a:spcBef>
              <a:spcAft>
                <a:spcPts val="0"/>
              </a:spcAft>
              <a:buNone/>
            </a:pPr>
            <a:endParaRPr sz="600">
              <a:solidFill>
                <a:srgbClr val="000000"/>
              </a:solidFill>
            </a:endParaRPr>
          </a:p>
          <a:p>
            <a:pPr marL="0" marR="0" lvl="0" indent="0" algn="l" rtl="0">
              <a:lnSpc>
                <a:spcPct val="100000"/>
              </a:lnSpc>
              <a:spcBef>
                <a:spcPts val="0"/>
              </a:spcBef>
              <a:spcAft>
                <a:spcPts val="0"/>
              </a:spcAft>
              <a:buNone/>
            </a:pPr>
            <a:endParaRPr sz="600"/>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Font typeface="Arial"/>
              <a:buNone/>
            </a:pPr>
            <a:endParaRPr sz="600">
              <a:solidFill>
                <a:schemeClr val="dk1"/>
              </a:solidFill>
            </a:endParaRPr>
          </a:p>
          <a:p>
            <a:pPr marL="0" lvl="0" indent="0" algn="l" rtl="0">
              <a:spcBef>
                <a:spcPts val="0"/>
              </a:spcBef>
              <a:spcAft>
                <a:spcPts val="0"/>
              </a:spcAft>
              <a:buNone/>
            </a:pPr>
            <a:endParaRPr sz="1200">
              <a:solidFill>
                <a:srgbClr val="000000"/>
              </a:solidFill>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6191"/>
        <p:cNvGrpSpPr/>
        <p:nvPr/>
      </p:nvGrpSpPr>
      <p:grpSpPr>
        <a:xfrm>
          <a:off x="0" y="0"/>
          <a:ext cx="0" cy="0"/>
          <a:chOff x="0" y="0"/>
          <a:chExt cx="0" cy="0"/>
        </a:xfrm>
      </p:grpSpPr>
      <p:sp>
        <p:nvSpPr>
          <p:cNvPr id="6192" name="Google Shape;6192;p304"/>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193" name="Google Shape;6193;p304"/>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194" name="Google Shape;6194;p304"/>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195" name="Google Shape;6195;p304"/>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196" name="Google Shape;6196;p304"/>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197" name="Google Shape;6197;p304"/>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198" name="Google Shape;6198;p304"/>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199" name="Google Shape;6199;p304"/>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200" name="Google Shape;6200;p304"/>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201" name="Google Shape;6201;p304"/>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202" name="Google Shape;6202;p304"/>
          <p:cNvGrpSpPr/>
          <p:nvPr/>
        </p:nvGrpSpPr>
        <p:grpSpPr>
          <a:xfrm>
            <a:off x="273921" y="1514975"/>
            <a:ext cx="2637532" cy="2555363"/>
            <a:chOff x="4074828" y="951781"/>
            <a:chExt cx="3284597" cy="3182270"/>
          </a:xfrm>
        </p:grpSpPr>
        <p:pic>
          <p:nvPicPr>
            <p:cNvPr id="6203" name="Google Shape;6203;p304"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204" name="Google Shape;6204;p304"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205" name="Google Shape;6205;p304"/>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304"/>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207" name="Google Shape;6207;p304"/>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304"/>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209" name="Google Shape;6209;p304"/>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210" name="Google Shape;6210;p304"/>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211" name="Google Shape;6211;p304"/>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212" name="Google Shape;6212;p304"/>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213" name="Google Shape;6213;p304"/>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 Has </a:t>
            </a:r>
            <a:r>
              <a:rPr lang="en" sz="1200" u="sng">
                <a:solidFill>
                  <a:schemeClr val="dk1"/>
                </a:solidFill>
              </a:rPr>
              <a:t>not been proven to improve clinical outcomes</a:t>
            </a:r>
            <a:endParaRPr sz="1200" u="sng">
              <a:solidFill>
                <a:schemeClr val="dk1"/>
              </a:solidFill>
            </a:endParaRPr>
          </a:p>
          <a:p>
            <a:pPr marL="0" lvl="0" indent="0" algn="l" rtl="0">
              <a:spcBef>
                <a:spcPts val="0"/>
              </a:spcBef>
              <a:spcAft>
                <a:spcPts val="0"/>
              </a:spcAft>
              <a:buNone/>
            </a:pPr>
            <a:endParaRPr sz="600" u="sng">
              <a:solidFill>
                <a:schemeClr val="dk1"/>
              </a:solidFill>
            </a:endParaRPr>
          </a:p>
          <a:p>
            <a:pPr marL="0" lvl="0" indent="0" algn="l" rtl="0">
              <a:spcBef>
                <a:spcPts val="0"/>
              </a:spcBef>
              <a:spcAft>
                <a:spcPts val="0"/>
              </a:spcAft>
              <a:buNone/>
            </a:pPr>
            <a:r>
              <a:rPr lang="en" sz="1200">
                <a:solidFill>
                  <a:schemeClr val="dk1"/>
                </a:solidFill>
              </a:rPr>
              <a:t>❖ </a:t>
            </a:r>
            <a:r>
              <a:rPr lang="en" sz="1200">
                <a:solidFill>
                  <a:srgbClr val="000000"/>
                </a:solidFill>
              </a:rPr>
              <a:t>There was considerable debate on whether aducanumab should have been approved. </a:t>
            </a:r>
            <a:endParaRPr sz="1200">
              <a:solidFill>
                <a:srgbClr val="000000"/>
              </a:solidFill>
            </a:endParaRPr>
          </a:p>
          <a:p>
            <a:pPr marL="0" lvl="0" indent="0" algn="l" rtl="0">
              <a:spcBef>
                <a:spcPts val="0"/>
              </a:spcBef>
              <a:spcAft>
                <a:spcPts val="0"/>
              </a:spcAft>
              <a:buNone/>
            </a:pPr>
            <a:endParaRPr sz="600"/>
          </a:p>
          <a:p>
            <a:pPr marL="0" lvl="0" indent="0" algn="l" rtl="0">
              <a:spcBef>
                <a:spcPts val="0"/>
              </a:spcBef>
              <a:spcAft>
                <a:spcPts val="0"/>
              </a:spcAft>
              <a:buNone/>
            </a:pPr>
            <a:r>
              <a:rPr lang="en" sz="1200">
                <a:solidFill>
                  <a:schemeClr val="dk1"/>
                </a:solidFill>
              </a:rPr>
              <a:t>❖ </a:t>
            </a:r>
            <a:r>
              <a:rPr lang="en" sz="1200">
                <a:solidFill>
                  <a:srgbClr val="000000"/>
                </a:solidFill>
              </a:rPr>
              <a:t>An independent advisory committee to the FDA rejected the medication, and several committee members resigned in protest when the FDA accepted it against their recommendations. </a:t>
            </a:r>
            <a:endParaRPr sz="1200">
              <a:solidFill>
                <a:srgbClr val="000000"/>
              </a:solidFill>
            </a:endParaRPr>
          </a:p>
          <a:p>
            <a:pPr marL="0" lvl="0" indent="0" algn="l" rtl="0">
              <a:spcBef>
                <a:spcPts val="0"/>
              </a:spcBef>
              <a:spcAft>
                <a:spcPts val="0"/>
              </a:spcAft>
              <a:buNone/>
            </a:pPr>
            <a:endParaRPr sz="600"/>
          </a:p>
          <a:p>
            <a:pPr marL="0" lvl="0" indent="0" algn="l" rtl="0">
              <a:spcBef>
                <a:spcPts val="0"/>
              </a:spcBef>
              <a:spcAft>
                <a:spcPts val="0"/>
              </a:spcAft>
              <a:buNone/>
            </a:pPr>
            <a:r>
              <a:rPr lang="en" sz="1200">
                <a:solidFill>
                  <a:schemeClr val="dk1"/>
                </a:solidFill>
              </a:rPr>
              <a:t>❖ </a:t>
            </a:r>
            <a:r>
              <a:rPr lang="en" sz="1200">
                <a:solidFill>
                  <a:srgbClr val="000000"/>
                </a:solidFill>
              </a:rPr>
              <a:t>Several Alzheimer’s specialists have vowed not to prescribe it.</a:t>
            </a:r>
            <a:endParaRPr sz="1200">
              <a:solidFill>
                <a:srgbClr val="000000"/>
              </a:solidFill>
            </a:endParaRPr>
          </a:p>
          <a:p>
            <a:pPr marL="0" marR="0" lvl="0" indent="0" algn="l" rtl="0">
              <a:lnSpc>
                <a:spcPct val="100000"/>
              </a:lnSpc>
              <a:spcBef>
                <a:spcPts val="0"/>
              </a:spcBef>
              <a:spcAft>
                <a:spcPts val="0"/>
              </a:spcAft>
              <a:buNone/>
            </a:pPr>
            <a:endParaRPr sz="600">
              <a:solidFill>
                <a:srgbClr val="000000"/>
              </a:solidFill>
            </a:endParaRPr>
          </a:p>
          <a:p>
            <a:pPr marL="0" marR="0" lvl="0" indent="0" algn="l" rtl="0">
              <a:lnSpc>
                <a:spcPct val="100000"/>
              </a:lnSpc>
              <a:spcBef>
                <a:spcPts val="0"/>
              </a:spcBef>
              <a:spcAft>
                <a:spcPts val="0"/>
              </a:spcAft>
              <a:buNone/>
            </a:pPr>
            <a:endParaRPr sz="600"/>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Font typeface="Arial"/>
              <a:buNone/>
            </a:pPr>
            <a:endParaRPr sz="600">
              <a:solidFill>
                <a:schemeClr val="dk1"/>
              </a:solidFill>
            </a:endParaRPr>
          </a:p>
          <a:p>
            <a:pPr marL="0" lvl="0" indent="0" algn="l" rtl="0">
              <a:spcBef>
                <a:spcPts val="0"/>
              </a:spcBef>
              <a:spcAft>
                <a:spcPts val="0"/>
              </a:spcAft>
              <a:buNone/>
            </a:pPr>
            <a:endParaRPr sz="12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5"/>
          <p:cNvPicPr preferRelativeResize="0"/>
          <p:nvPr/>
        </p:nvPicPr>
        <p:blipFill>
          <a:blip r:embed="rId3">
            <a:alphaModFix/>
          </a:blip>
          <a:stretch>
            <a:fillRect/>
          </a:stretch>
        </p:blipFill>
        <p:spPr>
          <a:xfrm>
            <a:off x="941274" y="487600"/>
            <a:ext cx="7115799" cy="4292575"/>
          </a:xfrm>
          <a:prstGeom prst="rect">
            <a:avLst/>
          </a:prstGeom>
          <a:noFill/>
          <a:ln>
            <a:noFill/>
          </a:ln>
        </p:spPr>
      </p:pic>
      <p:cxnSp>
        <p:nvCxnSpPr>
          <p:cNvPr id="65" name="Google Shape;65;p15"/>
          <p:cNvCxnSpPr/>
          <p:nvPr/>
        </p:nvCxnSpPr>
        <p:spPr>
          <a:xfrm>
            <a:off x="4492110" y="996195"/>
            <a:ext cx="0" cy="3624600"/>
          </a:xfrm>
          <a:prstGeom prst="straightConnector1">
            <a:avLst/>
          </a:prstGeom>
          <a:noFill/>
          <a:ln w="114300" cap="flat" cmpd="sng">
            <a:solidFill>
              <a:srgbClr val="FFFF00"/>
            </a:solidFill>
            <a:prstDash val="solid"/>
            <a:round/>
            <a:headEnd type="none" w="med" len="med"/>
            <a:tailEnd type="none" w="med" len="med"/>
          </a:ln>
        </p:spPr>
      </p:cxnSp>
      <p:pic>
        <p:nvPicPr>
          <p:cNvPr id="66" name="Google Shape;66;p15"/>
          <p:cNvPicPr preferRelativeResize="0"/>
          <p:nvPr/>
        </p:nvPicPr>
        <p:blipFill rotWithShape="1">
          <a:blip r:embed="rId4">
            <a:alphaModFix/>
          </a:blip>
          <a:srcRect l="49124"/>
          <a:stretch/>
        </p:blipFill>
        <p:spPr>
          <a:xfrm flipH="1">
            <a:off x="2680125" y="972800"/>
            <a:ext cx="1848700" cy="3671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grpSp>
        <p:nvGrpSpPr>
          <p:cNvPr id="353" name="Google Shape;353;p42"/>
          <p:cNvGrpSpPr/>
          <p:nvPr/>
        </p:nvGrpSpPr>
        <p:grpSpPr>
          <a:xfrm>
            <a:off x="500479" y="1055080"/>
            <a:ext cx="2575269" cy="1399180"/>
            <a:chOff x="637579" y="1055276"/>
            <a:chExt cx="3154808" cy="1714052"/>
          </a:xfrm>
        </p:grpSpPr>
        <p:pic>
          <p:nvPicPr>
            <p:cNvPr id="354" name="Google Shape;354;p42"/>
            <p:cNvPicPr preferRelativeResize="0"/>
            <p:nvPr/>
          </p:nvPicPr>
          <p:blipFill>
            <a:blip r:embed="rId3">
              <a:alphaModFix/>
            </a:blip>
            <a:stretch>
              <a:fillRect/>
            </a:stretch>
          </p:blipFill>
          <p:spPr>
            <a:xfrm rot="-131948">
              <a:off x="1845810" y="1064957"/>
              <a:ext cx="536745" cy="1674838"/>
            </a:xfrm>
            <a:prstGeom prst="rect">
              <a:avLst/>
            </a:prstGeom>
            <a:noFill/>
            <a:ln>
              <a:noFill/>
            </a:ln>
          </p:spPr>
        </p:pic>
        <p:grpSp>
          <p:nvGrpSpPr>
            <p:cNvPr id="355" name="Google Shape;355;p42"/>
            <p:cNvGrpSpPr/>
            <p:nvPr/>
          </p:nvGrpSpPr>
          <p:grpSpPr>
            <a:xfrm>
              <a:off x="637579" y="1958255"/>
              <a:ext cx="3154808" cy="811072"/>
              <a:chOff x="385125" y="2679661"/>
              <a:chExt cx="6602779" cy="1697513"/>
            </a:xfrm>
          </p:grpSpPr>
          <p:pic>
            <p:nvPicPr>
              <p:cNvPr id="356" name="Google Shape;356;p42"/>
              <p:cNvPicPr preferRelativeResize="0"/>
              <p:nvPr/>
            </p:nvPicPr>
            <p:blipFill rotWithShape="1">
              <a:blip r:embed="rId4">
                <a:alphaModFix/>
              </a:blip>
              <a:srcRect l="27071"/>
              <a:stretch/>
            </p:blipFill>
            <p:spPr>
              <a:xfrm>
                <a:off x="385125" y="2699250"/>
                <a:ext cx="3191824" cy="1677925"/>
              </a:xfrm>
              <a:prstGeom prst="rect">
                <a:avLst/>
              </a:prstGeom>
              <a:noFill/>
              <a:ln>
                <a:noFill/>
              </a:ln>
            </p:spPr>
          </p:pic>
          <p:pic>
            <p:nvPicPr>
              <p:cNvPr id="357" name="Google Shape;357;p42"/>
              <p:cNvPicPr preferRelativeResize="0"/>
              <p:nvPr/>
            </p:nvPicPr>
            <p:blipFill rotWithShape="1">
              <a:blip r:embed="rId4">
                <a:alphaModFix/>
              </a:blip>
              <a:srcRect l="27071"/>
              <a:stretch/>
            </p:blipFill>
            <p:spPr>
              <a:xfrm>
                <a:off x="3796079" y="2679661"/>
                <a:ext cx="3191824" cy="1677925"/>
              </a:xfrm>
              <a:prstGeom prst="rect">
                <a:avLst/>
              </a:prstGeom>
              <a:noFill/>
              <a:ln>
                <a:noFill/>
              </a:ln>
            </p:spPr>
          </p:pic>
        </p:grpSp>
      </p:grpSp>
      <p:sp>
        <p:nvSpPr>
          <p:cNvPr id="358" name="Google Shape;358;p42"/>
          <p:cNvSpPr txBox="1"/>
          <p:nvPr/>
        </p:nvSpPr>
        <p:spPr>
          <a:xfrm>
            <a:off x="415650" y="2506475"/>
            <a:ext cx="31548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Amyloid β precursor protein (APP)</a:t>
            </a:r>
            <a:endParaRPr sz="2200"/>
          </a:p>
          <a:p>
            <a:pPr marL="0" lvl="0" indent="0" algn="l" rtl="0">
              <a:spcBef>
                <a:spcPts val="0"/>
              </a:spcBef>
              <a:spcAft>
                <a:spcPts val="0"/>
              </a:spcAft>
              <a:buNone/>
            </a:pPr>
            <a:endParaRPr sz="1800"/>
          </a:p>
        </p:txBody>
      </p:sp>
      <p:sp>
        <p:nvSpPr>
          <p:cNvPr id="359" name="Google Shape;359;p42"/>
          <p:cNvSpPr txBox="1"/>
          <p:nvPr/>
        </p:nvSpPr>
        <p:spPr>
          <a:xfrm>
            <a:off x="4517100" y="986550"/>
            <a:ext cx="1403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lipoprotein</a:t>
            </a:r>
            <a:endParaRPr sz="1700"/>
          </a:p>
        </p:txBody>
      </p:sp>
      <p:cxnSp>
        <p:nvCxnSpPr>
          <p:cNvPr id="360" name="Google Shape;360;p42"/>
          <p:cNvCxnSpPr>
            <a:endCxn id="361" idx="1"/>
          </p:cNvCxnSpPr>
          <p:nvPr/>
        </p:nvCxnSpPr>
        <p:spPr>
          <a:xfrm rot="10800000" flipH="1">
            <a:off x="5622025" y="1278275"/>
            <a:ext cx="796800" cy="258000"/>
          </a:xfrm>
          <a:prstGeom prst="straightConnector1">
            <a:avLst/>
          </a:prstGeom>
          <a:noFill/>
          <a:ln w="9525" cap="flat" cmpd="sng">
            <a:solidFill>
              <a:schemeClr val="dk2"/>
            </a:solidFill>
            <a:prstDash val="solid"/>
            <a:round/>
            <a:headEnd type="none" w="med" len="med"/>
            <a:tailEnd type="none" w="med" len="med"/>
          </a:ln>
        </p:spPr>
      </p:cxnSp>
      <p:sp>
        <p:nvSpPr>
          <p:cNvPr id="361" name="Google Shape;361;p42"/>
          <p:cNvSpPr txBox="1"/>
          <p:nvPr/>
        </p:nvSpPr>
        <p:spPr>
          <a:xfrm>
            <a:off x="6418825" y="1055075"/>
            <a:ext cx="2791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APOE = apolipoprotein E </a:t>
            </a:r>
            <a:endParaRPr sz="1700"/>
          </a:p>
        </p:txBody>
      </p:sp>
      <p:grpSp>
        <p:nvGrpSpPr>
          <p:cNvPr id="362" name="Google Shape;362;p42"/>
          <p:cNvGrpSpPr/>
          <p:nvPr/>
        </p:nvGrpSpPr>
        <p:grpSpPr>
          <a:xfrm>
            <a:off x="3619036" y="1377932"/>
            <a:ext cx="2513173" cy="1354489"/>
            <a:chOff x="3619036" y="1377932"/>
            <a:chExt cx="2513173" cy="1354489"/>
          </a:xfrm>
        </p:grpSpPr>
        <p:grpSp>
          <p:nvGrpSpPr>
            <p:cNvPr id="363" name="Google Shape;363;p42"/>
            <p:cNvGrpSpPr/>
            <p:nvPr/>
          </p:nvGrpSpPr>
          <p:grpSpPr>
            <a:xfrm>
              <a:off x="3619036" y="1377932"/>
              <a:ext cx="2513173" cy="1354489"/>
              <a:chOff x="4839610" y="743230"/>
              <a:chExt cx="3614516" cy="1948065"/>
            </a:xfrm>
          </p:grpSpPr>
          <p:pic>
            <p:nvPicPr>
              <p:cNvPr id="364" name="Google Shape;364;p42"/>
              <p:cNvPicPr preferRelativeResize="0"/>
              <p:nvPr/>
            </p:nvPicPr>
            <p:blipFill>
              <a:blip r:embed="rId3">
                <a:alphaModFix/>
              </a:blip>
              <a:stretch>
                <a:fillRect/>
              </a:stretch>
            </p:blipFill>
            <p:spPr>
              <a:xfrm rot="-4412352">
                <a:off x="5289078" y="491004"/>
                <a:ext cx="394999" cy="1232526"/>
              </a:xfrm>
              <a:prstGeom prst="rect">
                <a:avLst/>
              </a:prstGeom>
              <a:noFill/>
              <a:ln>
                <a:noFill/>
              </a:ln>
            </p:spPr>
          </p:pic>
          <p:pic>
            <p:nvPicPr>
              <p:cNvPr id="365" name="Google Shape;365;p42"/>
              <p:cNvPicPr preferRelativeResize="0"/>
              <p:nvPr/>
            </p:nvPicPr>
            <p:blipFill>
              <a:blip r:embed="rId5">
                <a:alphaModFix/>
              </a:blip>
              <a:stretch>
                <a:fillRect/>
              </a:stretch>
            </p:blipFill>
            <p:spPr>
              <a:xfrm rot="10800000">
                <a:off x="5789625" y="828950"/>
                <a:ext cx="2584699" cy="1742801"/>
              </a:xfrm>
              <a:prstGeom prst="rect">
                <a:avLst/>
              </a:prstGeom>
              <a:noFill/>
              <a:ln>
                <a:noFill/>
              </a:ln>
            </p:spPr>
          </p:pic>
          <p:pic>
            <p:nvPicPr>
              <p:cNvPr id="366" name="Google Shape;366;p42"/>
              <p:cNvPicPr preferRelativeResize="0"/>
              <p:nvPr/>
            </p:nvPicPr>
            <p:blipFill>
              <a:blip r:embed="rId6">
                <a:alphaModFix/>
              </a:blip>
              <a:stretch>
                <a:fillRect/>
              </a:stretch>
            </p:blipFill>
            <p:spPr>
              <a:xfrm rot="1350498">
                <a:off x="6726722" y="973669"/>
                <a:ext cx="1499861" cy="1487186"/>
              </a:xfrm>
              <a:prstGeom prst="rect">
                <a:avLst/>
              </a:prstGeom>
              <a:noFill/>
              <a:ln>
                <a:noFill/>
              </a:ln>
            </p:spPr>
          </p:pic>
          <p:pic>
            <p:nvPicPr>
              <p:cNvPr id="367" name="Google Shape;367;p42"/>
              <p:cNvPicPr preferRelativeResize="0"/>
              <p:nvPr/>
            </p:nvPicPr>
            <p:blipFill>
              <a:blip r:embed="rId3">
                <a:alphaModFix/>
              </a:blip>
              <a:stretch>
                <a:fillRect/>
              </a:stretch>
            </p:blipFill>
            <p:spPr>
              <a:xfrm rot="303677">
                <a:off x="5431178" y="1144704"/>
                <a:ext cx="394999" cy="1232526"/>
              </a:xfrm>
              <a:prstGeom prst="rect">
                <a:avLst/>
              </a:prstGeom>
              <a:noFill/>
              <a:ln>
                <a:noFill/>
              </a:ln>
            </p:spPr>
          </p:pic>
        </p:grpSp>
        <p:sp>
          <p:nvSpPr>
            <p:cNvPr id="368" name="Google Shape;368;p42"/>
            <p:cNvSpPr txBox="1"/>
            <p:nvPr/>
          </p:nvSpPr>
          <p:spPr>
            <a:xfrm>
              <a:off x="4299550" y="1499000"/>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ε2</a:t>
              </a:r>
              <a:endParaRPr b="1"/>
            </a:p>
          </p:txBody>
        </p:sp>
        <p:sp>
          <p:nvSpPr>
            <p:cNvPr id="369" name="Google Shape;369;p42"/>
            <p:cNvSpPr txBox="1"/>
            <p:nvPr/>
          </p:nvSpPr>
          <p:spPr>
            <a:xfrm>
              <a:off x="4288761" y="2199693"/>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ε3</a:t>
              </a:r>
              <a:endParaRPr b="1"/>
            </a:p>
          </p:txBody>
        </p:sp>
      </p:grpSp>
      <p:sp>
        <p:nvSpPr>
          <p:cNvPr id="370" name="Google Shape;370;p42"/>
          <p:cNvSpPr txBox="1"/>
          <p:nvPr/>
        </p:nvSpPr>
        <p:spPr>
          <a:xfrm>
            <a:off x="6599100" y="1432950"/>
            <a:ext cx="25131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the dominant lipid carrier in the brain, critical for Aβ catabolism</a:t>
            </a:r>
            <a:endParaRPr/>
          </a:p>
        </p:txBody>
      </p:sp>
      <p:cxnSp>
        <p:nvCxnSpPr>
          <p:cNvPr id="371" name="Google Shape;371;p42"/>
          <p:cNvCxnSpPr/>
          <p:nvPr/>
        </p:nvCxnSpPr>
        <p:spPr>
          <a:xfrm>
            <a:off x="3570450" y="-49450"/>
            <a:ext cx="0" cy="5158200"/>
          </a:xfrm>
          <a:prstGeom prst="straightConnector1">
            <a:avLst/>
          </a:prstGeom>
          <a:noFill/>
          <a:ln w="9525" cap="flat" cmpd="sng">
            <a:solidFill>
              <a:schemeClr val="dk2"/>
            </a:solidFill>
            <a:prstDash val="solid"/>
            <a:round/>
            <a:headEnd type="none" w="med" len="med"/>
            <a:tailEnd type="none" w="med" len="med"/>
          </a:ln>
        </p:spPr>
      </p:cxnSp>
      <p:sp>
        <p:nvSpPr>
          <p:cNvPr id="372" name="Google Shape;372;p42"/>
          <p:cNvSpPr txBox="1"/>
          <p:nvPr/>
        </p:nvSpPr>
        <p:spPr>
          <a:xfrm>
            <a:off x="299575" y="193175"/>
            <a:ext cx="3154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What’s supposed to happen to it?</a:t>
            </a:r>
            <a:endParaRPr sz="1800"/>
          </a:p>
        </p:txBody>
      </p:sp>
      <p:sp>
        <p:nvSpPr>
          <p:cNvPr id="373" name="Google Shape;373;p42"/>
          <p:cNvSpPr txBox="1"/>
          <p:nvPr/>
        </p:nvSpPr>
        <p:spPr>
          <a:xfrm>
            <a:off x="3686525" y="85475"/>
            <a:ext cx="35607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Apolipoprotein = </a:t>
            </a:r>
            <a:endParaRPr sz="1700"/>
          </a:p>
          <a:p>
            <a:pPr marL="0" lvl="0" indent="0" algn="l" rtl="0">
              <a:spcBef>
                <a:spcPts val="0"/>
              </a:spcBef>
              <a:spcAft>
                <a:spcPts val="0"/>
              </a:spcAft>
              <a:buNone/>
            </a:pPr>
            <a:r>
              <a:rPr lang="en" sz="1700"/>
              <a:t>“A.P.O.”lipoprotein = </a:t>
            </a:r>
            <a:endParaRPr sz="1700"/>
          </a:p>
          <a:p>
            <a:pPr marL="0" lvl="0" indent="0" algn="l" rtl="0">
              <a:spcBef>
                <a:spcPts val="0"/>
              </a:spcBef>
              <a:spcAft>
                <a:spcPts val="0"/>
              </a:spcAft>
              <a:buNone/>
            </a:pPr>
            <a:r>
              <a:rPr lang="en" sz="1700"/>
              <a:t>“A Part Of” a lipoprotein</a:t>
            </a:r>
            <a:endParaRPr sz="1700"/>
          </a:p>
        </p:txBody>
      </p:sp>
      <p:grpSp>
        <p:nvGrpSpPr>
          <p:cNvPr id="374" name="Google Shape;374;p42"/>
          <p:cNvGrpSpPr/>
          <p:nvPr/>
        </p:nvGrpSpPr>
        <p:grpSpPr>
          <a:xfrm>
            <a:off x="4151861" y="2732426"/>
            <a:ext cx="2438460" cy="2391443"/>
            <a:chOff x="5237399" y="886776"/>
            <a:chExt cx="3202600" cy="3140850"/>
          </a:xfrm>
        </p:grpSpPr>
        <p:pic>
          <p:nvPicPr>
            <p:cNvPr id="375" name="Google Shape;375;p42"/>
            <p:cNvPicPr preferRelativeResize="0"/>
            <p:nvPr/>
          </p:nvPicPr>
          <p:blipFill>
            <a:blip r:embed="rId7">
              <a:alphaModFix/>
            </a:blip>
            <a:stretch>
              <a:fillRect/>
            </a:stretch>
          </p:blipFill>
          <p:spPr>
            <a:xfrm rot="-3556352">
              <a:off x="5725871" y="1255849"/>
              <a:ext cx="2225655" cy="2402704"/>
            </a:xfrm>
            <a:prstGeom prst="rect">
              <a:avLst/>
            </a:prstGeom>
            <a:noFill/>
            <a:ln>
              <a:noFill/>
            </a:ln>
          </p:spPr>
        </p:pic>
        <p:sp>
          <p:nvSpPr>
            <p:cNvPr id="376" name="Google Shape;376;p42"/>
            <p:cNvSpPr txBox="1"/>
            <p:nvPr/>
          </p:nvSpPr>
          <p:spPr>
            <a:xfrm>
              <a:off x="5865522" y="1623722"/>
              <a:ext cx="1998600" cy="82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lt1"/>
                  </a:solidFill>
                </a:rPr>
                <a:t>ε</a:t>
              </a:r>
              <a:r>
                <a:rPr lang="en" sz="2000" b="1">
                  <a:solidFill>
                    <a:schemeClr val="lt1"/>
                  </a:solidFill>
                </a:rPr>
                <a:t>4</a:t>
              </a:r>
              <a:endParaRPr sz="2000" b="1">
                <a:solidFill>
                  <a:schemeClr val="lt1"/>
                </a:solidFill>
              </a:endParaRPr>
            </a:p>
          </p:txBody>
        </p:sp>
        <p:sp>
          <p:nvSpPr>
            <p:cNvPr id="377" name="Google Shape;377;p42"/>
            <p:cNvSpPr txBox="1"/>
            <p:nvPr/>
          </p:nvSpPr>
          <p:spPr>
            <a:xfrm>
              <a:off x="5900422" y="2501067"/>
              <a:ext cx="1998600" cy="82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lt1"/>
                  </a:solidFill>
                </a:rPr>
                <a:t>ε</a:t>
              </a:r>
              <a:r>
                <a:rPr lang="en" sz="2000" b="1">
                  <a:solidFill>
                    <a:schemeClr val="lt1"/>
                  </a:solidFill>
                </a:rPr>
                <a:t>4</a:t>
              </a:r>
              <a:endParaRPr sz="2000" b="1">
                <a:solidFill>
                  <a:schemeClr val="lt1"/>
                </a:solidFill>
              </a:endParaRPr>
            </a:p>
          </p:txBody>
        </p:sp>
      </p:grpSp>
      <p:grpSp>
        <p:nvGrpSpPr>
          <p:cNvPr id="378" name="Google Shape;378;p42"/>
          <p:cNvGrpSpPr/>
          <p:nvPr/>
        </p:nvGrpSpPr>
        <p:grpSpPr>
          <a:xfrm>
            <a:off x="3846982" y="2939103"/>
            <a:ext cx="2492251" cy="1605243"/>
            <a:chOff x="4869699" y="382589"/>
            <a:chExt cx="3584426" cy="2308705"/>
          </a:xfrm>
        </p:grpSpPr>
        <p:pic>
          <p:nvPicPr>
            <p:cNvPr id="379" name="Google Shape;379;p42"/>
            <p:cNvPicPr preferRelativeResize="0"/>
            <p:nvPr/>
          </p:nvPicPr>
          <p:blipFill>
            <a:blip r:embed="rId3">
              <a:alphaModFix/>
            </a:blip>
            <a:stretch>
              <a:fillRect/>
            </a:stretch>
          </p:blipFill>
          <p:spPr>
            <a:xfrm rot="-2006737">
              <a:off x="5176644" y="389394"/>
              <a:ext cx="394999" cy="1232526"/>
            </a:xfrm>
            <a:prstGeom prst="rect">
              <a:avLst/>
            </a:prstGeom>
            <a:noFill/>
            <a:ln>
              <a:noFill/>
            </a:ln>
          </p:spPr>
        </p:pic>
        <p:pic>
          <p:nvPicPr>
            <p:cNvPr id="380" name="Google Shape;380;p42"/>
            <p:cNvPicPr preferRelativeResize="0"/>
            <p:nvPr/>
          </p:nvPicPr>
          <p:blipFill>
            <a:blip r:embed="rId6">
              <a:alphaModFix/>
            </a:blip>
            <a:stretch>
              <a:fillRect/>
            </a:stretch>
          </p:blipFill>
          <p:spPr>
            <a:xfrm rot="1350498">
              <a:off x="6726722" y="973669"/>
              <a:ext cx="1499861" cy="1487186"/>
            </a:xfrm>
            <a:prstGeom prst="rect">
              <a:avLst/>
            </a:prstGeom>
            <a:noFill/>
            <a:ln>
              <a:noFill/>
            </a:ln>
          </p:spPr>
        </p:pic>
        <p:pic>
          <p:nvPicPr>
            <p:cNvPr id="381" name="Google Shape;381;p42"/>
            <p:cNvPicPr preferRelativeResize="0"/>
            <p:nvPr/>
          </p:nvPicPr>
          <p:blipFill>
            <a:blip r:embed="rId3">
              <a:alphaModFix/>
            </a:blip>
            <a:stretch>
              <a:fillRect/>
            </a:stretch>
          </p:blipFill>
          <p:spPr>
            <a:xfrm rot="-1862754">
              <a:off x="5243866" y="1349257"/>
              <a:ext cx="394999" cy="1232526"/>
            </a:xfrm>
            <a:prstGeom prst="rect">
              <a:avLst/>
            </a:prstGeom>
            <a:noFill/>
            <a:ln>
              <a:noFill/>
            </a:ln>
          </p:spPr>
        </p:pic>
      </p:grpSp>
      <p:sp>
        <p:nvSpPr>
          <p:cNvPr id="382" name="Google Shape;382;p42"/>
          <p:cNvSpPr txBox="1"/>
          <p:nvPr/>
        </p:nvSpPr>
        <p:spPr>
          <a:xfrm>
            <a:off x="6460050" y="3263475"/>
            <a:ext cx="27912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APOE4 = high risk gene for Alzheimer’s</a:t>
            </a:r>
            <a:endParaRPr sz="1700"/>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6217"/>
        <p:cNvGrpSpPr/>
        <p:nvPr/>
      </p:nvGrpSpPr>
      <p:grpSpPr>
        <a:xfrm>
          <a:off x="0" y="0"/>
          <a:ext cx="0" cy="0"/>
          <a:chOff x="0" y="0"/>
          <a:chExt cx="0" cy="0"/>
        </a:xfrm>
      </p:grpSpPr>
      <p:sp>
        <p:nvSpPr>
          <p:cNvPr id="6218" name="Google Shape;6218;p305"/>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219" name="Google Shape;6219;p305"/>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220" name="Google Shape;6220;p305"/>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221" name="Google Shape;6221;p305"/>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222" name="Google Shape;6222;p305"/>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223" name="Google Shape;6223;p305"/>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224" name="Google Shape;6224;p305"/>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225" name="Google Shape;6225;p305"/>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226" name="Google Shape;6226;p305"/>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227" name="Google Shape;6227;p305"/>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228" name="Google Shape;6228;p305"/>
          <p:cNvGrpSpPr/>
          <p:nvPr/>
        </p:nvGrpSpPr>
        <p:grpSpPr>
          <a:xfrm>
            <a:off x="273921" y="1514975"/>
            <a:ext cx="2637532" cy="2555363"/>
            <a:chOff x="4074828" y="951781"/>
            <a:chExt cx="3284597" cy="3182270"/>
          </a:xfrm>
        </p:grpSpPr>
        <p:pic>
          <p:nvPicPr>
            <p:cNvPr id="6229" name="Google Shape;6229;p305"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230" name="Google Shape;6230;p305"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231" name="Google Shape;6231;p305"/>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305"/>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233" name="Google Shape;6233;p305"/>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305"/>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235" name="Google Shape;6235;p305"/>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236" name="Google Shape;6236;p305"/>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237" name="Google Shape;6237;p305"/>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238" name="Google Shape;6238;p305"/>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239" name="Google Shape;6239;p305"/>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 Has </a:t>
            </a:r>
            <a:r>
              <a:rPr lang="en" sz="1200" u="sng">
                <a:solidFill>
                  <a:schemeClr val="dk1"/>
                </a:solidFill>
              </a:rPr>
              <a:t>not been proven to improve clinical outcomes</a:t>
            </a:r>
            <a:endParaRPr sz="1200" u="sng">
              <a:solidFill>
                <a:schemeClr val="dk1"/>
              </a:solidFill>
            </a:endParaRPr>
          </a:p>
          <a:p>
            <a:pPr marL="0" lvl="0" indent="0" algn="l" rtl="0">
              <a:spcBef>
                <a:spcPts val="0"/>
              </a:spcBef>
              <a:spcAft>
                <a:spcPts val="0"/>
              </a:spcAft>
              <a:buNone/>
            </a:pPr>
            <a:endParaRPr sz="600" u="sng">
              <a:solidFill>
                <a:schemeClr val="dk1"/>
              </a:solidFill>
            </a:endParaRPr>
          </a:p>
          <a:p>
            <a:pPr marL="0" lvl="0" indent="0" algn="l" rtl="0">
              <a:spcBef>
                <a:spcPts val="0"/>
              </a:spcBef>
              <a:spcAft>
                <a:spcPts val="0"/>
              </a:spcAft>
              <a:buNone/>
            </a:pPr>
            <a:r>
              <a:rPr lang="en" sz="1200">
                <a:solidFill>
                  <a:schemeClr val="dk1"/>
                </a:solidFill>
              </a:rPr>
              <a:t>❖ </a:t>
            </a:r>
            <a:r>
              <a:rPr lang="en" sz="1200">
                <a:solidFill>
                  <a:srgbClr val="000000"/>
                </a:solidFill>
              </a:rPr>
              <a:t>There was considerable debate on whether aducanumab should have been approved. </a:t>
            </a:r>
            <a:endParaRPr sz="1200">
              <a:solidFill>
                <a:srgbClr val="000000"/>
              </a:solidFill>
            </a:endParaRPr>
          </a:p>
          <a:p>
            <a:pPr marL="0" lvl="0" indent="0" algn="l" rtl="0">
              <a:spcBef>
                <a:spcPts val="0"/>
              </a:spcBef>
              <a:spcAft>
                <a:spcPts val="0"/>
              </a:spcAft>
              <a:buNone/>
            </a:pPr>
            <a:endParaRPr sz="600"/>
          </a:p>
          <a:p>
            <a:pPr marL="0" lvl="0" indent="0" algn="l" rtl="0">
              <a:spcBef>
                <a:spcPts val="0"/>
              </a:spcBef>
              <a:spcAft>
                <a:spcPts val="0"/>
              </a:spcAft>
              <a:buNone/>
            </a:pPr>
            <a:r>
              <a:rPr lang="en" sz="1200">
                <a:solidFill>
                  <a:schemeClr val="dk1"/>
                </a:solidFill>
              </a:rPr>
              <a:t>❖ </a:t>
            </a:r>
            <a:r>
              <a:rPr lang="en" sz="1200">
                <a:solidFill>
                  <a:srgbClr val="000000"/>
                </a:solidFill>
              </a:rPr>
              <a:t>An independent advisory committee to the FDA rejected the medication, and several committee members resigned in protest when the FDA accepted it against their recommendations. </a:t>
            </a:r>
            <a:endParaRPr sz="1200">
              <a:solidFill>
                <a:srgbClr val="000000"/>
              </a:solidFill>
            </a:endParaRPr>
          </a:p>
          <a:p>
            <a:pPr marL="0" lvl="0" indent="0" algn="l" rtl="0">
              <a:spcBef>
                <a:spcPts val="0"/>
              </a:spcBef>
              <a:spcAft>
                <a:spcPts val="0"/>
              </a:spcAft>
              <a:buNone/>
            </a:pPr>
            <a:endParaRPr sz="600"/>
          </a:p>
          <a:p>
            <a:pPr marL="0" lvl="0" indent="0" algn="l" rtl="0">
              <a:spcBef>
                <a:spcPts val="0"/>
              </a:spcBef>
              <a:spcAft>
                <a:spcPts val="0"/>
              </a:spcAft>
              <a:buNone/>
            </a:pPr>
            <a:r>
              <a:rPr lang="en" sz="1200">
                <a:solidFill>
                  <a:schemeClr val="dk1"/>
                </a:solidFill>
              </a:rPr>
              <a:t>❖ </a:t>
            </a:r>
            <a:r>
              <a:rPr lang="en" sz="1200">
                <a:solidFill>
                  <a:srgbClr val="000000"/>
                </a:solidFill>
              </a:rPr>
              <a:t>Several Alzheimer’s specialists have vowed not to prescribe it.</a:t>
            </a:r>
            <a:endParaRPr sz="1200">
              <a:solidFill>
                <a:srgbClr val="000000"/>
              </a:solidFill>
            </a:endParaRPr>
          </a:p>
          <a:p>
            <a:pPr marL="0" marR="0" lvl="0" indent="0" algn="l" rtl="0">
              <a:lnSpc>
                <a:spcPct val="100000"/>
              </a:lnSpc>
              <a:spcBef>
                <a:spcPts val="0"/>
              </a:spcBef>
              <a:spcAft>
                <a:spcPts val="0"/>
              </a:spcAft>
              <a:buNone/>
            </a:pPr>
            <a:endParaRPr sz="600">
              <a:solidFill>
                <a:srgbClr val="000000"/>
              </a:solidFill>
            </a:endParaRPr>
          </a:p>
          <a:p>
            <a:pPr marL="0" marR="0" lvl="0" indent="0" algn="l" rtl="0">
              <a:lnSpc>
                <a:spcPct val="100000"/>
              </a:lnSpc>
              <a:spcBef>
                <a:spcPts val="0"/>
              </a:spcBef>
              <a:spcAft>
                <a:spcPts val="0"/>
              </a:spcAft>
              <a:buNone/>
            </a:pPr>
            <a:r>
              <a:rPr lang="en" sz="1200">
                <a:solidFill>
                  <a:schemeClr val="dk1"/>
                </a:solidFill>
              </a:rPr>
              <a:t>❖ </a:t>
            </a:r>
            <a:r>
              <a:rPr lang="en" sz="1200">
                <a:solidFill>
                  <a:srgbClr val="000000"/>
                </a:solidFill>
              </a:rPr>
              <a:t>The FDA accepted the medication through the </a:t>
            </a:r>
            <a:r>
              <a:rPr lang="en" sz="1200" u="sng">
                <a:solidFill>
                  <a:srgbClr val="000000"/>
                </a:solidFill>
              </a:rPr>
              <a:t>Accelerated Approval</a:t>
            </a:r>
            <a:r>
              <a:rPr lang="en" sz="1200">
                <a:solidFill>
                  <a:srgbClr val="000000"/>
                </a:solidFill>
              </a:rPr>
              <a:t> pathway—which provides access to important therapies despite uncertainty regarding clinical benefit.</a:t>
            </a:r>
            <a:endParaRPr sz="1200">
              <a:solidFill>
                <a:srgbClr val="000000"/>
              </a:solidFill>
            </a:endParaRPr>
          </a:p>
          <a:p>
            <a:pPr marL="0" marR="0" lvl="0" indent="0" algn="l" rtl="0">
              <a:lnSpc>
                <a:spcPct val="100000"/>
              </a:lnSpc>
              <a:spcBef>
                <a:spcPts val="0"/>
              </a:spcBef>
              <a:spcAft>
                <a:spcPts val="0"/>
              </a:spcAft>
              <a:buNone/>
            </a:pPr>
            <a:endParaRPr sz="600"/>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Font typeface="Arial"/>
              <a:buNone/>
            </a:pPr>
            <a:endParaRPr sz="600">
              <a:solidFill>
                <a:schemeClr val="dk1"/>
              </a:solidFill>
            </a:endParaRPr>
          </a:p>
          <a:p>
            <a:pPr marL="0" lvl="0" indent="0" algn="l" rtl="0">
              <a:spcBef>
                <a:spcPts val="0"/>
              </a:spcBef>
              <a:spcAft>
                <a:spcPts val="0"/>
              </a:spcAft>
              <a:buNone/>
            </a:pPr>
            <a:endParaRPr sz="1200">
              <a:solidFill>
                <a:srgbClr val="000000"/>
              </a:solidFill>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6243"/>
        <p:cNvGrpSpPr/>
        <p:nvPr/>
      </p:nvGrpSpPr>
      <p:grpSpPr>
        <a:xfrm>
          <a:off x="0" y="0"/>
          <a:ext cx="0" cy="0"/>
          <a:chOff x="0" y="0"/>
          <a:chExt cx="0" cy="0"/>
        </a:xfrm>
      </p:grpSpPr>
      <p:sp>
        <p:nvSpPr>
          <p:cNvPr id="6244" name="Google Shape;6244;p306"/>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245" name="Google Shape;6245;p306"/>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246" name="Google Shape;6246;p306"/>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247" name="Google Shape;6247;p306"/>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248" name="Google Shape;6248;p306"/>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249" name="Google Shape;6249;p306"/>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250" name="Google Shape;6250;p306"/>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251" name="Google Shape;6251;p306"/>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252" name="Google Shape;6252;p306"/>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253" name="Google Shape;6253;p306"/>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254" name="Google Shape;6254;p306"/>
          <p:cNvGrpSpPr/>
          <p:nvPr/>
        </p:nvGrpSpPr>
        <p:grpSpPr>
          <a:xfrm>
            <a:off x="273921" y="1514975"/>
            <a:ext cx="2637532" cy="2555363"/>
            <a:chOff x="4074828" y="951781"/>
            <a:chExt cx="3284597" cy="3182270"/>
          </a:xfrm>
        </p:grpSpPr>
        <p:pic>
          <p:nvPicPr>
            <p:cNvPr id="6255" name="Google Shape;6255;p306"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256" name="Google Shape;6256;p306"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257" name="Google Shape;6257;p306"/>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306"/>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259" name="Google Shape;6259;p306"/>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306"/>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261" name="Google Shape;6261;p306"/>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262" name="Google Shape;6262;p306"/>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263" name="Google Shape;6263;p306"/>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264" name="Google Shape;6264;p306"/>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265" name="Google Shape;6265;p306"/>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 Has </a:t>
            </a:r>
            <a:r>
              <a:rPr lang="en" sz="1200" u="sng">
                <a:solidFill>
                  <a:schemeClr val="dk1"/>
                </a:solidFill>
              </a:rPr>
              <a:t>not been proven to improve clinical outcomes</a:t>
            </a:r>
            <a:endParaRPr sz="1200" u="sng">
              <a:solidFill>
                <a:schemeClr val="dk1"/>
              </a:solidFill>
            </a:endParaRPr>
          </a:p>
          <a:p>
            <a:pPr marL="0" lvl="0" indent="0" algn="l" rtl="0">
              <a:spcBef>
                <a:spcPts val="0"/>
              </a:spcBef>
              <a:spcAft>
                <a:spcPts val="0"/>
              </a:spcAft>
              <a:buNone/>
            </a:pPr>
            <a:endParaRPr sz="600" u="sng">
              <a:solidFill>
                <a:schemeClr val="dk1"/>
              </a:solidFill>
            </a:endParaRPr>
          </a:p>
          <a:p>
            <a:pPr marL="0" lvl="0" indent="0" algn="l" rtl="0">
              <a:spcBef>
                <a:spcPts val="0"/>
              </a:spcBef>
              <a:spcAft>
                <a:spcPts val="0"/>
              </a:spcAft>
              <a:buNone/>
            </a:pPr>
            <a:r>
              <a:rPr lang="en" sz="1200">
                <a:solidFill>
                  <a:schemeClr val="dk1"/>
                </a:solidFill>
              </a:rPr>
              <a:t>❖ </a:t>
            </a:r>
            <a:r>
              <a:rPr lang="en" sz="1200">
                <a:solidFill>
                  <a:srgbClr val="000000"/>
                </a:solidFill>
              </a:rPr>
              <a:t>There was considerable debate on whether aducanumab should have been approved. </a:t>
            </a:r>
            <a:endParaRPr sz="1200">
              <a:solidFill>
                <a:srgbClr val="000000"/>
              </a:solidFill>
            </a:endParaRPr>
          </a:p>
          <a:p>
            <a:pPr marL="0" lvl="0" indent="0" algn="l" rtl="0">
              <a:spcBef>
                <a:spcPts val="0"/>
              </a:spcBef>
              <a:spcAft>
                <a:spcPts val="0"/>
              </a:spcAft>
              <a:buNone/>
            </a:pPr>
            <a:endParaRPr sz="600"/>
          </a:p>
          <a:p>
            <a:pPr marL="0" lvl="0" indent="0" algn="l" rtl="0">
              <a:spcBef>
                <a:spcPts val="0"/>
              </a:spcBef>
              <a:spcAft>
                <a:spcPts val="0"/>
              </a:spcAft>
              <a:buNone/>
            </a:pPr>
            <a:r>
              <a:rPr lang="en" sz="1200">
                <a:solidFill>
                  <a:schemeClr val="dk1"/>
                </a:solidFill>
              </a:rPr>
              <a:t>❖ </a:t>
            </a:r>
            <a:r>
              <a:rPr lang="en" sz="1200">
                <a:solidFill>
                  <a:srgbClr val="000000"/>
                </a:solidFill>
              </a:rPr>
              <a:t>An independent advisory committee to the FDA rejected the medication, and several committee members resigned in protest when the FDA accepted it against their recommendations. </a:t>
            </a:r>
            <a:endParaRPr sz="1200">
              <a:solidFill>
                <a:srgbClr val="000000"/>
              </a:solidFill>
            </a:endParaRPr>
          </a:p>
          <a:p>
            <a:pPr marL="0" lvl="0" indent="0" algn="l" rtl="0">
              <a:spcBef>
                <a:spcPts val="0"/>
              </a:spcBef>
              <a:spcAft>
                <a:spcPts val="0"/>
              </a:spcAft>
              <a:buNone/>
            </a:pPr>
            <a:endParaRPr sz="600"/>
          </a:p>
          <a:p>
            <a:pPr marL="0" lvl="0" indent="0" algn="l" rtl="0">
              <a:spcBef>
                <a:spcPts val="0"/>
              </a:spcBef>
              <a:spcAft>
                <a:spcPts val="0"/>
              </a:spcAft>
              <a:buNone/>
            </a:pPr>
            <a:r>
              <a:rPr lang="en" sz="1200">
                <a:solidFill>
                  <a:schemeClr val="dk1"/>
                </a:solidFill>
              </a:rPr>
              <a:t>❖ </a:t>
            </a:r>
            <a:r>
              <a:rPr lang="en" sz="1200">
                <a:solidFill>
                  <a:srgbClr val="000000"/>
                </a:solidFill>
              </a:rPr>
              <a:t>Several Alzheimer’s specialists have vowed not to prescribe it.</a:t>
            </a:r>
            <a:endParaRPr sz="1200">
              <a:solidFill>
                <a:srgbClr val="000000"/>
              </a:solidFill>
            </a:endParaRPr>
          </a:p>
          <a:p>
            <a:pPr marL="0" marR="0" lvl="0" indent="0" algn="l" rtl="0">
              <a:lnSpc>
                <a:spcPct val="100000"/>
              </a:lnSpc>
              <a:spcBef>
                <a:spcPts val="0"/>
              </a:spcBef>
              <a:spcAft>
                <a:spcPts val="0"/>
              </a:spcAft>
              <a:buNone/>
            </a:pPr>
            <a:endParaRPr sz="600">
              <a:solidFill>
                <a:srgbClr val="000000"/>
              </a:solidFill>
            </a:endParaRPr>
          </a:p>
          <a:p>
            <a:pPr marL="0" marR="0" lvl="0" indent="0" algn="l" rtl="0">
              <a:lnSpc>
                <a:spcPct val="100000"/>
              </a:lnSpc>
              <a:spcBef>
                <a:spcPts val="0"/>
              </a:spcBef>
              <a:spcAft>
                <a:spcPts val="0"/>
              </a:spcAft>
              <a:buNone/>
            </a:pPr>
            <a:r>
              <a:rPr lang="en" sz="1200">
                <a:solidFill>
                  <a:schemeClr val="dk1"/>
                </a:solidFill>
              </a:rPr>
              <a:t>❖ </a:t>
            </a:r>
            <a:r>
              <a:rPr lang="en" sz="1200">
                <a:solidFill>
                  <a:srgbClr val="000000"/>
                </a:solidFill>
              </a:rPr>
              <a:t>The FDA accepted the medication through the </a:t>
            </a:r>
            <a:r>
              <a:rPr lang="en" sz="1200" u="sng">
                <a:solidFill>
                  <a:srgbClr val="000000"/>
                </a:solidFill>
              </a:rPr>
              <a:t>Accelerated Approval</a:t>
            </a:r>
            <a:r>
              <a:rPr lang="en" sz="1200">
                <a:solidFill>
                  <a:srgbClr val="000000"/>
                </a:solidFill>
              </a:rPr>
              <a:t> pathway—which provides access to important therapies despite uncertainty regarding clinical benefit.</a:t>
            </a:r>
            <a:endParaRPr sz="1200">
              <a:solidFill>
                <a:srgbClr val="000000"/>
              </a:solidFill>
            </a:endParaRPr>
          </a:p>
          <a:p>
            <a:pPr marL="0" marR="0" lvl="0" indent="0" algn="l" rtl="0">
              <a:lnSpc>
                <a:spcPct val="100000"/>
              </a:lnSpc>
              <a:spcBef>
                <a:spcPts val="0"/>
              </a:spcBef>
              <a:spcAft>
                <a:spcPts val="0"/>
              </a:spcAft>
              <a:buNone/>
            </a:pPr>
            <a:endParaRPr sz="600"/>
          </a:p>
          <a:p>
            <a:pPr marL="0" lvl="0" indent="0" algn="l" rtl="0">
              <a:spcBef>
                <a:spcPts val="0"/>
              </a:spcBef>
              <a:spcAft>
                <a:spcPts val="0"/>
              </a:spcAft>
              <a:buNone/>
            </a:pPr>
            <a:r>
              <a:rPr lang="en" sz="1200">
                <a:solidFill>
                  <a:schemeClr val="dk1"/>
                </a:solidFill>
              </a:rPr>
              <a:t>❖ Clinical trials only included individuals in early-stage Alzheimer’s whose brains contained high levels of amyloid via PET scanning. </a:t>
            </a:r>
            <a:endParaRPr sz="1200">
              <a:solidFill>
                <a:schemeClr val="dk1"/>
              </a:solidFill>
            </a:endParaRPr>
          </a:p>
          <a:p>
            <a:pPr marL="0" lvl="0" indent="0" algn="l" rtl="0">
              <a:spcBef>
                <a:spcPts val="0"/>
              </a:spcBef>
              <a:spcAft>
                <a:spcPts val="0"/>
              </a:spcAft>
              <a:buClr>
                <a:schemeClr val="dk1"/>
              </a:buClr>
              <a:buFont typeface="Arial"/>
              <a:buNone/>
            </a:pPr>
            <a:endParaRPr sz="600">
              <a:solidFill>
                <a:schemeClr val="dk1"/>
              </a:solidFill>
            </a:endParaRPr>
          </a:p>
          <a:p>
            <a:pPr marL="0" lvl="0" indent="0" algn="l" rtl="0">
              <a:spcBef>
                <a:spcPts val="0"/>
              </a:spcBef>
              <a:spcAft>
                <a:spcPts val="0"/>
              </a:spcAft>
              <a:buNone/>
            </a:pPr>
            <a:endParaRPr sz="1200">
              <a:solidFill>
                <a:srgbClr val="000000"/>
              </a:solidFill>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6269"/>
        <p:cNvGrpSpPr/>
        <p:nvPr/>
      </p:nvGrpSpPr>
      <p:grpSpPr>
        <a:xfrm>
          <a:off x="0" y="0"/>
          <a:ext cx="0" cy="0"/>
          <a:chOff x="0" y="0"/>
          <a:chExt cx="0" cy="0"/>
        </a:xfrm>
      </p:grpSpPr>
      <p:sp>
        <p:nvSpPr>
          <p:cNvPr id="6270" name="Google Shape;6270;p307"/>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271" name="Google Shape;6271;p307"/>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272" name="Google Shape;6272;p307"/>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273" name="Google Shape;6273;p307"/>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274" name="Google Shape;6274;p307"/>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275" name="Google Shape;6275;p307"/>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276" name="Google Shape;6276;p307"/>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277" name="Google Shape;6277;p307"/>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278" name="Google Shape;6278;p307"/>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279" name="Google Shape;6279;p307"/>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280" name="Google Shape;6280;p307"/>
          <p:cNvGrpSpPr/>
          <p:nvPr/>
        </p:nvGrpSpPr>
        <p:grpSpPr>
          <a:xfrm>
            <a:off x="273921" y="1514975"/>
            <a:ext cx="2637532" cy="2555363"/>
            <a:chOff x="4074828" y="951781"/>
            <a:chExt cx="3284597" cy="3182270"/>
          </a:xfrm>
        </p:grpSpPr>
        <p:pic>
          <p:nvPicPr>
            <p:cNvPr id="6281" name="Google Shape;6281;p307"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282" name="Google Shape;6282;p307"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283" name="Google Shape;6283;p307"/>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307"/>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285" name="Google Shape;6285;p307"/>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307"/>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287" name="Google Shape;6287;p307"/>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288" name="Google Shape;6288;p307"/>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289" name="Google Shape;6289;p307"/>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290" name="Google Shape;6290;p307"/>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291" name="Google Shape;6291;p307"/>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lvl="0" indent="0" algn="l" rtl="0">
              <a:spcBef>
                <a:spcPts val="0"/>
              </a:spcBef>
              <a:spcAft>
                <a:spcPts val="0"/>
              </a:spcAft>
              <a:buNone/>
            </a:pPr>
            <a:endParaRPr sz="800" u="sng">
              <a:solidFill>
                <a:schemeClr val="dk1"/>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sz="1200">
              <a:solidFill>
                <a:srgbClr val="000000"/>
              </a:solidFill>
            </a:endParaRPr>
          </a:p>
        </p:txBody>
      </p:sp>
      <p:pic>
        <p:nvPicPr>
          <p:cNvPr id="6292" name="Google Shape;6292;p307"/>
          <p:cNvPicPr preferRelativeResize="0"/>
          <p:nvPr/>
        </p:nvPicPr>
        <p:blipFill>
          <a:blip r:embed="rId8">
            <a:alphaModFix/>
          </a:blip>
          <a:stretch>
            <a:fillRect/>
          </a:stretch>
        </p:blipFill>
        <p:spPr>
          <a:xfrm>
            <a:off x="3176876" y="2389925"/>
            <a:ext cx="3756900" cy="2656599"/>
          </a:xfrm>
          <a:prstGeom prst="rect">
            <a:avLst/>
          </a:prstGeom>
          <a:noFill/>
          <a:ln>
            <a:noFill/>
          </a:ln>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6296"/>
        <p:cNvGrpSpPr/>
        <p:nvPr/>
      </p:nvGrpSpPr>
      <p:grpSpPr>
        <a:xfrm>
          <a:off x="0" y="0"/>
          <a:ext cx="0" cy="0"/>
          <a:chOff x="0" y="0"/>
          <a:chExt cx="0" cy="0"/>
        </a:xfrm>
      </p:grpSpPr>
      <p:sp>
        <p:nvSpPr>
          <p:cNvPr id="6297" name="Google Shape;6297;p308"/>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298" name="Google Shape;6298;p308"/>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299" name="Google Shape;6299;p308"/>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300" name="Google Shape;6300;p308"/>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301" name="Google Shape;6301;p308"/>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302" name="Google Shape;6302;p308"/>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303" name="Google Shape;6303;p308"/>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304" name="Google Shape;6304;p308"/>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305" name="Google Shape;6305;p308"/>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306" name="Google Shape;6306;p308"/>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307" name="Google Shape;6307;p308"/>
          <p:cNvGrpSpPr/>
          <p:nvPr/>
        </p:nvGrpSpPr>
        <p:grpSpPr>
          <a:xfrm>
            <a:off x="273921" y="1514975"/>
            <a:ext cx="2637532" cy="2555363"/>
            <a:chOff x="4074828" y="951781"/>
            <a:chExt cx="3284597" cy="3182270"/>
          </a:xfrm>
        </p:grpSpPr>
        <p:pic>
          <p:nvPicPr>
            <p:cNvPr id="6308" name="Google Shape;6308;p308"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309" name="Google Shape;6309;p308"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310" name="Google Shape;6310;p308"/>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308"/>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312" name="Google Shape;6312;p308"/>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308"/>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314" name="Google Shape;6314;p308"/>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315" name="Google Shape;6315;p308"/>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316" name="Google Shape;6316;p308"/>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317" name="Google Shape;6317;p308"/>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318" name="Google Shape;6318;p308"/>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lvl="0" indent="0" algn="l" rtl="0">
              <a:spcBef>
                <a:spcPts val="0"/>
              </a:spcBef>
              <a:spcAft>
                <a:spcPts val="0"/>
              </a:spcAft>
              <a:buNone/>
            </a:pPr>
            <a:endParaRPr sz="800" u="sng">
              <a:solidFill>
                <a:schemeClr val="dk1"/>
              </a:solidFill>
            </a:endParaRPr>
          </a:p>
          <a:p>
            <a:pPr marL="0" lvl="0" indent="0" algn="l" rtl="0">
              <a:spcBef>
                <a:spcPts val="0"/>
              </a:spcBef>
              <a:spcAft>
                <a:spcPts val="0"/>
              </a:spcAft>
              <a:buNone/>
            </a:pPr>
            <a:r>
              <a:rPr lang="en">
                <a:solidFill>
                  <a:schemeClr val="dk1"/>
                </a:solidFill>
              </a:rPr>
              <a:t>❖ </a:t>
            </a:r>
            <a:r>
              <a:rPr lang="en">
                <a:solidFill>
                  <a:srgbClr val="000000"/>
                </a:solidFill>
              </a:rPr>
              <a:t>Aducanumab is associated with 35% risk of </a:t>
            </a:r>
            <a:r>
              <a:rPr lang="en" u="sng">
                <a:solidFill>
                  <a:srgbClr val="000000"/>
                </a:solidFill>
              </a:rPr>
              <a:t>brain edema or microhemorrhage</a:t>
            </a:r>
            <a:r>
              <a:rPr lang="en">
                <a:solidFill>
                  <a:srgbClr val="000000"/>
                </a:solidFill>
              </a:rPr>
              <a:t>. One subject died. </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sz="1200">
              <a:solidFill>
                <a:srgbClr val="000000"/>
              </a:solidFill>
            </a:endParaRPr>
          </a:p>
        </p:txBody>
      </p:sp>
      <p:pic>
        <p:nvPicPr>
          <p:cNvPr id="6319" name="Google Shape;6319;p308"/>
          <p:cNvPicPr preferRelativeResize="0"/>
          <p:nvPr/>
        </p:nvPicPr>
        <p:blipFill>
          <a:blip r:embed="rId8">
            <a:alphaModFix/>
          </a:blip>
          <a:stretch>
            <a:fillRect/>
          </a:stretch>
        </p:blipFill>
        <p:spPr>
          <a:xfrm>
            <a:off x="3176876" y="2389925"/>
            <a:ext cx="3756900" cy="2656599"/>
          </a:xfrm>
          <a:prstGeom prst="rect">
            <a:avLst/>
          </a:prstGeom>
          <a:noFill/>
          <a:ln>
            <a:noFill/>
          </a:ln>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6323"/>
        <p:cNvGrpSpPr/>
        <p:nvPr/>
      </p:nvGrpSpPr>
      <p:grpSpPr>
        <a:xfrm>
          <a:off x="0" y="0"/>
          <a:ext cx="0" cy="0"/>
          <a:chOff x="0" y="0"/>
          <a:chExt cx="0" cy="0"/>
        </a:xfrm>
      </p:grpSpPr>
      <p:sp>
        <p:nvSpPr>
          <p:cNvPr id="6324" name="Google Shape;6324;p309"/>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325" name="Google Shape;6325;p309"/>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326" name="Google Shape;6326;p309"/>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327" name="Google Shape;6327;p309"/>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328" name="Google Shape;6328;p309"/>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329" name="Google Shape;6329;p309"/>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330" name="Google Shape;6330;p309"/>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331" name="Google Shape;6331;p309"/>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332" name="Google Shape;6332;p309"/>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333" name="Google Shape;6333;p309"/>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334" name="Google Shape;6334;p309"/>
          <p:cNvGrpSpPr/>
          <p:nvPr/>
        </p:nvGrpSpPr>
        <p:grpSpPr>
          <a:xfrm>
            <a:off x="273921" y="1514975"/>
            <a:ext cx="2637532" cy="2555363"/>
            <a:chOff x="4074828" y="951781"/>
            <a:chExt cx="3284597" cy="3182270"/>
          </a:xfrm>
        </p:grpSpPr>
        <p:pic>
          <p:nvPicPr>
            <p:cNvPr id="6335" name="Google Shape;6335;p309"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336" name="Google Shape;6336;p309"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337" name="Google Shape;6337;p309"/>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309"/>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339" name="Google Shape;6339;p309"/>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309"/>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341" name="Google Shape;6341;p309"/>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342" name="Google Shape;6342;p309"/>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343" name="Google Shape;6343;p309"/>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344" name="Google Shape;6344;p309"/>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345" name="Google Shape;6345;p309"/>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lvl="0" indent="0" algn="l" rtl="0">
              <a:spcBef>
                <a:spcPts val="0"/>
              </a:spcBef>
              <a:spcAft>
                <a:spcPts val="0"/>
              </a:spcAft>
              <a:buNone/>
            </a:pPr>
            <a:endParaRPr sz="800" u="sng">
              <a:solidFill>
                <a:schemeClr val="dk1"/>
              </a:solidFill>
            </a:endParaRPr>
          </a:p>
          <a:p>
            <a:pPr marL="0" lvl="0" indent="0" algn="l" rtl="0">
              <a:spcBef>
                <a:spcPts val="0"/>
              </a:spcBef>
              <a:spcAft>
                <a:spcPts val="0"/>
              </a:spcAft>
              <a:buNone/>
            </a:pPr>
            <a:r>
              <a:rPr lang="en">
                <a:solidFill>
                  <a:schemeClr val="dk1"/>
                </a:solidFill>
              </a:rPr>
              <a:t>❖ </a:t>
            </a:r>
            <a:r>
              <a:rPr lang="en">
                <a:solidFill>
                  <a:srgbClr val="000000"/>
                </a:solidFill>
              </a:rPr>
              <a:t>Aducanumab is associated with 35% risk of </a:t>
            </a:r>
            <a:r>
              <a:rPr lang="en" u="sng">
                <a:solidFill>
                  <a:srgbClr val="000000"/>
                </a:solidFill>
              </a:rPr>
              <a:t>brain edema or microhemorrhage</a:t>
            </a:r>
            <a:r>
              <a:rPr lang="en">
                <a:solidFill>
                  <a:srgbClr val="000000"/>
                </a:solidFill>
              </a:rPr>
              <a:t>. One subject died. </a:t>
            </a:r>
            <a:endParaRPr>
              <a:solidFill>
                <a:srgbClr val="000000"/>
              </a:solidFill>
            </a:endParaRPr>
          </a:p>
          <a:p>
            <a:pPr marL="0" lvl="0" indent="0" algn="l" rtl="0">
              <a:spcBef>
                <a:spcPts val="0"/>
              </a:spcBef>
              <a:spcAft>
                <a:spcPts val="0"/>
              </a:spcAft>
              <a:buNone/>
            </a:pPr>
            <a:endParaRPr sz="800"/>
          </a:p>
          <a:p>
            <a:pPr marL="0" lvl="0" indent="0" algn="l" rtl="0">
              <a:spcBef>
                <a:spcPts val="0"/>
              </a:spcBef>
              <a:spcAft>
                <a:spcPts val="0"/>
              </a:spcAft>
              <a:buNone/>
            </a:pPr>
            <a:r>
              <a:rPr lang="en">
                <a:solidFill>
                  <a:schemeClr val="dk1"/>
                </a:solidFill>
              </a:rPr>
              <a:t>❖ </a:t>
            </a:r>
            <a:r>
              <a:rPr lang="en">
                <a:solidFill>
                  <a:srgbClr val="000000"/>
                </a:solidFill>
              </a:rPr>
              <a:t>24% of patients reported side effects (versus 5% on placebo), most commonly headache. </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sz="1200">
              <a:solidFill>
                <a:srgbClr val="000000"/>
              </a:solidFill>
            </a:endParaRPr>
          </a:p>
        </p:txBody>
      </p:sp>
      <p:pic>
        <p:nvPicPr>
          <p:cNvPr id="6346" name="Google Shape;6346;p309"/>
          <p:cNvPicPr preferRelativeResize="0"/>
          <p:nvPr/>
        </p:nvPicPr>
        <p:blipFill>
          <a:blip r:embed="rId8">
            <a:alphaModFix/>
          </a:blip>
          <a:stretch>
            <a:fillRect/>
          </a:stretch>
        </p:blipFill>
        <p:spPr>
          <a:xfrm>
            <a:off x="3176876" y="2389925"/>
            <a:ext cx="3756900" cy="2656599"/>
          </a:xfrm>
          <a:prstGeom prst="rect">
            <a:avLst/>
          </a:prstGeom>
          <a:noFill/>
          <a:ln>
            <a:noFill/>
          </a:ln>
        </p:spPr>
      </p:pic>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6350"/>
        <p:cNvGrpSpPr/>
        <p:nvPr/>
      </p:nvGrpSpPr>
      <p:grpSpPr>
        <a:xfrm>
          <a:off x="0" y="0"/>
          <a:ext cx="0" cy="0"/>
          <a:chOff x="0" y="0"/>
          <a:chExt cx="0" cy="0"/>
        </a:xfrm>
      </p:grpSpPr>
      <p:sp>
        <p:nvSpPr>
          <p:cNvPr id="6351" name="Google Shape;6351;p310"/>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352" name="Google Shape;6352;p310"/>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353" name="Google Shape;6353;p310"/>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354" name="Google Shape;6354;p310"/>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355" name="Google Shape;6355;p310"/>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356" name="Google Shape;6356;p310"/>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357" name="Google Shape;6357;p310"/>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358" name="Google Shape;6358;p310"/>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359" name="Google Shape;6359;p310"/>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360" name="Google Shape;6360;p310"/>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361" name="Google Shape;6361;p310"/>
          <p:cNvGrpSpPr/>
          <p:nvPr/>
        </p:nvGrpSpPr>
        <p:grpSpPr>
          <a:xfrm>
            <a:off x="273921" y="1514975"/>
            <a:ext cx="2637532" cy="2555363"/>
            <a:chOff x="4074828" y="951781"/>
            <a:chExt cx="3284597" cy="3182270"/>
          </a:xfrm>
        </p:grpSpPr>
        <p:pic>
          <p:nvPicPr>
            <p:cNvPr id="6362" name="Google Shape;6362;p310"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363" name="Google Shape;6363;p310"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364" name="Google Shape;6364;p310"/>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310"/>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366" name="Google Shape;6366;p310"/>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310"/>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368" name="Google Shape;6368;p310"/>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369" name="Google Shape;6369;p310"/>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370" name="Google Shape;6370;p310"/>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371" name="Google Shape;6371;p310"/>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372" name="Google Shape;6372;p310"/>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lvl="0" indent="0" algn="l" rtl="0">
              <a:spcBef>
                <a:spcPts val="0"/>
              </a:spcBef>
              <a:spcAft>
                <a:spcPts val="0"/>
              </a:spcAft>
              <a:buNone/>
            </a:pPr>
            <a:endParaRPr sz="800" u="sng">
              <a:solidFill>
                <a:schemeClr val="dk1"/>
              </a:solidFill>
            </a:endParaRPr>
          </a:p>
          <a:p>
            <a:pPr marL="0" lvl="0" indent="0" algn="l" rtl="0">
              <a:spcBef>
                <a:spcPts val="0"/>
              </a:spcBef>
              <a:spcAft>
                <a:spcPts val="0"/>
              </a:spcAft>
              <a:buNone/>
            </a:pPr>
            <a:r>
              <a:rPr lang="en">
                <a:solidFill>
                  <a:schemeClr val="dk1"/>
                </a:solidFill>
              </a:rPr>
              <a:t>❖ </a:t>
            </a:r>
            <a:r>
              <a:rPr lang="en">
                <a:solidFill>
                  <a:srgbClr val="000000"/>
                </a:solidFill>
              </a:rPr>
              <a:t>Aducanumab is associated with 35% risk of </a:t>
            </a:r>
            <a:r>
              <a:rPr lang="en" u="sng">
                <a:solidFill>
                  <a:srgbClr val="000000"/>
                </a:solidFill>
              </a:rPr>
              <a:t>brain edema or microhemorrhage</a:t>
            </a:r>
            <a:r>
              <a:rPr lang="en">
                <a:solidFill>
                  <a:srgbClr val="000000"/>
                </a:solidFill>
              </a:rPr>
              <a:t>. One subject died. </a:t>
            </a:r>
            <a:endParaRPr>
              <a:solidFill>
                <a:srgbClr val="000000"/>
              </a:solidFill>
            </a:endParaRPr>
          </a:p>
          <a:p>
            <a:pPr marL="0" lvl="0" indent="0" algn="l" rtl="0">
              <a:spcBef>
                <a:spcPts val="0"/>
              </a:spcBef>
              <a:spcAft>
                <a:spcPts val="0"/>
              </a:spcAft>
              <a:buNone/>
            </a:pPr>
            <a:endParaRPr sz="800"/>
          </a:p>
          <a:p>
            <a:pPr marL="0" lvl="0" indent="0" algn="l" rtl="0">
              <a:spcBef>
                <a:spcPts val="0"/>
              </a:spcBef>
              <a:spcAft>
                <a:spcPts val="0"/>
              </a:spcAft>
              <a:buNone/>
            </a:pPr>
            <a:r>
              <a:rPr lang="en">
                <a:solidFill>
                  <a:schemeClr val="dk1"/>
                </a:solidFill>
              </a:rPr>
              <a:t>❖ </a:t>
            </a:r>
            <a:r>
              <a:rPr lang="en">
                <a:solidFill>
                  <a:srgbClr val="000000"/>
                </a:solidFill>
              </a:rPr>
              <a:t>24% of patients reported side effects (versus 5% on placebo), most commonly headache. </a:t>
            </a:r>
            <a:endParaRPr>
              <a:solidFill>
                <a:srgbClr val="000000"/>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 </a:t>
            </a:r>
            <a:r>
              <a:rPr lang="en">
                <a:solidFill>
                  <a:srgbClr val="000000"/>
                </a:solidFill>
              </a:rPr>
              <a:t>8% of patients experienced confusion / delirium / disorientation / altered mental status (versus 4% with placebo). </a:t>
            </a:r>
            <a:endParaRPr>
              <a:solidFill>
                <a:srgbClr val="000000"/>
              </a:solidFill>
            </a:endParaRPr>
          </a:p>
          <a:p>
            <a:pPr marL="0" lvl="0" indent="0" algn="l" rtl="0">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sz="1200">
              <a:solidFill>
                <a:srgbClr val="000000"/>
              </a:solidFill>
            </a:endParaRP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6376"/>
        <p:cNvGrpSpPr/>
        <p:nvPr/>
      </p:nvGrpSpPr>
      <p:grpSpPr>
        <a:xfrm>
          <a:off x="0" y="0"/>
          <a:ext cx="0" cy="0"/>
          <a:chOff x="0" y="0"/>
          <a:chExt cx="0" cy="0"/>
        </a:xfrm>
      </p:grpSpPr>
      <p:sp>
        <p:nvSpPr>
          <p:cNvPr id="6377" name="Google Shape;6377;p311"/>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378" name="Google Shape;6378;p311"/>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379" name="Google Shape;6379;p311"/>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380" name="Google Shape;6380;p311"/>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381" name="Google Shape;6381;p311"/>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382" name="Google Shape;6382;p311"/>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383" name="Google Shape;6383;p311"/>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384" name="Google Shape;6384;p311"/>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385" name="Google Shape;6385;p311"/>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386" name="Google Shape;6386;p311"/>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387" name="Google Shape;6387;p311"/>
          <p:cNvGrpSpPr/>
          <p:nvPr/>
        </p:nvGrpSpPr>
        <p:grpSpPr>
          <a:xfrm>
            <a:off x="273921" y="1514975"/>
            <a:ext cx="2637532" cy="2555363"/>
            <a:chOff x="4074828" y="951781"/>
            <a:chExt cx="3284597" cy="3182270"/>
          </a:xfrm>
        </p:grpSpPr>
        <p:pic>
          <p:nvPicPr>
            <p:cNvPr id="6388" name="Google Shape;6388;p311"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389" name="Google Shape;6389;p311"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390" name="Google Shape;6390;p311"/>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311"/>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392" name="Google Shape;6392;p311"/>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311"/>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394" name="Google Shape;6394;p311"/>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395" name="Google Shape;6395;p311"/>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396" name="Google Shape;6396;p311"/>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397" name="Google Shape;6397;p311"/>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398" name="Google Shape;6398;p311"/>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lvl="0" indent="0" algn="l" rtl="0">
              <a:spcBef>
                <a:spcPts val="0"/>
              </a:spcBef>
              <a:spcAft>
                <a:spcPts val="0"/>
              </a:spcAft>
              <a:buNone/>
            </a:pPr>
            <a:endParaRPr sz="800" u="sng">
              <a:solidFill>
                <a:schemeClr val="dk1"/>
              </a:solidFill>
            </a:endParaRPr>
          </a:p>
          <a:p>
            <a:pPr marL="0" lvl="0" indent="0" algn="l" rtl="0">
              <a:spcBef>
                <a:spcPts val="0"/>
              </a:spcBef>
              <a:spcAft>
                <a:spcPts val="0"/>
              </a:spcAft>
              <a:buNone/>
            </a:pPr>
            <a:r>
              <a:rPr lang="en">
                <a:solidFill>
                  <a:schemeClr val="dk1"/>
                </a:solidFill>
              </a:rPr>
              <a:t>❖ </a:t>
            </a:r>
            <a:r>
              <a:rPr lang="en">
                <a:solidFill>
                  <a:srgbClr val="000000"/>
                </a:solidFill>
              </a:rPr>
              <a:t>Aducanumab is associated with 35% risk of </a:t>
            </a:r>
            <a:r>
              <a:rPr lang="en" u="sng">
                <a:solidFill>
                  <a:srgbClr val="000000"/>
                </a:solidFill>
              </a:rPr>
              <a:t>brain edema or microhemorrhage</a:t>
            </a:r>
            <a:r>
              <a:rPr lang="en">
                <a:solidFill>
                  <a:srgbClr val="000000"/>
                </a:solidFill>
              </a:rPr>
              <a:t>. One subject died. </a:t>
            </a:r>
            <a:endParaRPr>
              <a:solidFill>
                <a:srgbClr val="000000"/>
              </a:solidFill>
            </a:endParaRPr>
          </a:p>
          <a:p>
            <a:pPr marL="0" lvl="0" indent="0" algn="l" rtl="0">
              <a:spcBef>
                <a:spcPts val="0"/>
              </a:spcBef>
              <a:spcAft>
                <a:spcPts val="0"/>
              </a:spcAft>
              <a:buNone/>
            </a:pPr>
            <a:endParaRPr sz="800"/>
          </a:p>
          <a:p>
            <a:pPr marL="0" lvl="0" indent="0" algn="l" rtl="0">
              <a:spcBef>
                <a:spcPts val="0"/>
              </a:spcBef>
              <a:spcAft>
                <a:spcPts val="0"/>
              </a:spcAft>
              <a:buNone/>
            </a:pPr>
            <a:r>
              <a:rPr lang="en">
                <a:solidFill>
                  <a:schemeClr val="dk1"/>
                </a:solidFill>
              </a:rPr>
              <a:t>❖ </a:t>
            </a:r>
            <a:r>
              <a:rPr lang="en">
                <a:solidFill>
                  <a:srgbClr val="000000"/>
                </a:solidFill>
              </a:rPr>
              <a:t>24% of patients reported side effects (versus 5% on placebo), most commonly headache. </a:t>
            </a:r>
            <a:endParaRPr>
              <a:solidFill>
                <a:srgbClr val="000000"/>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 </a:t>
            </a:r>
            <a:r>
              <a:rPr lang="en">
                <a:solidFill>
                  <a:srgbClr val="000000"/>
                </a:solidFill>
              </a:rPr>
              <a:t>8% of patients experienced confusion / delirium / disorientation / altered mental status (versus 4% with placebo). </a:t>
            </a:r>
            <a:endParaRPr>
              <a:solidFill>
                <a:srgbClr val="000000"/>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 </a:t>
            </a:r>
            <a:r>
              <a:rPr lang="en">
                <a:solidFill>
                  <a:srgbClr val="000000"/>
                </a:solidFill>
              </a:rPr>
              <a:t>6% percent of recipients discontinued aducanumab due to side effects. </a:t>
            </a:r>
            <a:endParaRPr>
              <a:solidFill>
                <a:srgbClr val="000000"/>
              </a:solidFill>
            </a:endParaRPr>
          </a:p>
          <a:p>
            <a:pPr marL="0" lvl="0" indent="0" algn="l" rtl="0">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sz="1200">
              <a:solidFill>
                <a:srgbClr val="000000"/>
              </a:solidFill>
            </a:endParaRP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6402"/>
        <p:cNvGrpSpPr/>
        <p:nvPr/>
      </p:nvGrpSpPr>
      <p:grpSpPr>
        <a:xfrm>
          <a:off x="0" y="0"/>
          <a:ext cx="0" cy="0"/>
          <a:chOff x="0" y="0"/>
          <a:chExt cx="0" cy="0"/>
        </a:xfrm>
      </p:grpSpPr>
      <p:sp>
        <p:nvSpPr>
          <p:cNvPr id="6403" name="Google Shape;6403;p312"/>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404" name="Google Shape;6404;p312"/>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405" name="Google Shape;6405;p312"/>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406" name="Google Shape;6406;p312"/>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407" name="Google Shape;6407;p312"/>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408" name="Google Shape;6408;p312"/>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409" name="Google Shape;6409;p312"/>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410" name="Google Shape;6410;p312"/>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411" name="Google Shape;6411;p312"/>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412" name="Google Shape;6412;p312"/>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413" name="Google Shape;6413;p312"/>
          <p:cNvGrpSpPr/>
          <p:nvPr/>
        </p:nvGrpSpPr>
        <p:grpSpPr>
          <a:xfrm>
            <a:off x="273921" y="1514975"/>
            <a:ext cx="2637532" cy="2555363"/>
            <a:chOff x="4074828" y="951781"/>
            <a:chExt cx="3284597" cy="3182270"/>
          </a:xfrm>
        </p:grpSpPr>
        <p:pic>
          <p:nvPicPr>
            <p:cNvPr id="6414" name="Google Shape;6414;p312"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415" name="Google Shape;6415;p312"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416" name="Google Shape;6416;p312"/>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312"/>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418" name="Google Shape;6418;p312"/>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312"/>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420" name="Google Shape;6420;p312"/>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421" name="Google Shape;6421;p312"/>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422" name="Google Shape;6422;p312"/>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423" name="Google Shape;6423;p312"/>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424" name="Google Shape;6424;p312"/>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lvl="0" indent="0" algn="l" rtl="0">
              <a:spcBef>
                <a:spcPts val="0"/>
              </a:spcBef>
              <a:spcAft>
                <a:spcPts val="0"/>
              </a:spcAft>
              <a:buNone/>
            </a:pPr>
            <a:endParaRPr sz="800" u="sng">
              <a:solidFill>
                <a:schemeClr val="dk1"/>
              </a:solidFill>
            </a:endParaRPr>
          </a:p>
          <a:p>
            <a:pPr marL="0" lvl="0" indent="0" algn="l" rtl="0">
              <a:spcBef>
                <a:spcPts val="0"/>
              </a:spcBef>
              <a:spcAft>
                <a:spcPts val="0"/>
              </a:spcAft>
              <a:buNone/>
            </a:pPr>
            <a:r>
              <a:rPr lang="en">
                <a:solidFill>
                  <a:schemeClr val="dk1"/>
                </a:solidFill>
              </a:rPr>
              <a:t>❖ </a:t>
            </a:r>
            <a:r>
              <a:rPr lang="en">
                <a:solidFill>
                  <a:srgbClr val="000000"/>
                </a:solidFill>
              </a:rPr>
              <a:t>Aducanumab is associated with 35% risk of </a:t>
            </a:r>
            <a:r>
              <a:rPr lang="en" u="sng">
                <a:solidFill>
                  <a:srgbClr val="000000"/>
                </a:solidFill>
              </a:rPr>
              <a:t>brain edema or microhemorrhage</a:t>
            </a:r>
            <a:r>
              <a:rPr lang="en">
                <a:solidFill>
                  <a:srgbClr val="000000"/>
                </a:solidFill>
              </a:rPr>
              <a:t>. One subject died. </a:t>
            </a:r>
            <a:endParaRPr>
              <a:solidFill>
                <a:srgbClr val="000000"/>
              </a:solidFill>
            </a:endParaRPr>
          </a:p>
          <a:p>
            <a:pPr marL="0" lvl="0" indent="0" algn="l" rtl="0">
              <a:spcBef>
                <a:spcPts val="0"/>
              </a:spcBef>
              <a:spcAft>
                <a:spcPts val="0"/>
              </a:spcAft>
              <a:buNone/>
            </a:pPr>
            <a:endParaRPr sz="800"/>
          </a:p>
          <a:p>
            <a:pPr marL="0" lvl="0" indent="0" algn="l" rtl="0">
              <a:spcBef>
                <a:spcPts val="0"/>
              </a:spcBef>
              <a:spcAft>
                <a:spcPts val="0"/>
              </a:spcAft>
              <a:buNone/>
            </a:pPr>
            <a:r>
              <a:rPr lang="en">
                <a:solidFill>
                  <a:schemeClr val="dk1"/>
                </a:solidFill>
              </a:rPr>
              <a:t>❖ </a:t>
            </a:r>
            <a:r>
              <a:rPr lang="en">
                <a:solidFill>
                  <a:srgbClr val="000000"/>
                </a:solidFill>
              </a:rPr>
              <a:t>24% of patients reported side effects (versus 5% on placebo), most commonly headache. </a:t>
            </a:r>
            <a:endParaRPr>
              <a:solidFill>
                <a:srgbClr val="000000"/>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 </a:t>
            </a:r>
            <a:r>
              <a:rPr lang="en">
                <a:solidFill>
                  <a:srgbClr val="000000"/>
                </a:solidFill>
              </a:rPr>
              <a:t>8% of patients experienced confusion / delirium / disorientation / altered mental status (versus 4% with placebo). </a:t>
            </a:r>
            <a:endParaRPr>
              <a:solidFill>
                <a:srgbClr val="000000"/>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 </a:t>
            </a:r>
            <a:r>
              <a:rPr lang="en">
                <a:solidFill>
                  <a:srgbClr val="000000"/>
                </a:solidFill>
              </a:rPr>
              <a:t>6% percent of recipients discontinued aducanumab due to side effects. </a:t>
            </a:r>
            <a:endParaRPr>
              <a:solidFill>
                <a:srgbClr val="000000"/>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 </a:t>
            </a:r>
            <a:r>
              <a:rPr lang="en">
                <a:solidFill>
                  <a:srgbClr val="000000"/>
                </a:solidFill>
              </a:rPr>
              <a:t>Hypersensitivity reactions including angioedema and urticaria have occurred.</a:t>
            </a:r>
            <a:endParaRPr>
              <a:solidFill>
                <a:srgbClr val="000000"/>
              </a:solidFill>
            </a:endParaRPr>
          </a:p>
          <a:p>
            <a:pPr marL="0" marR="0" lvl="0" indent="0" algn="l" rtl="0">
              <a:lnSpc>
                <a:spcPct val="100000"/>
              </a:lnSpc>
              <a:spcBef>
                <a:spcPts val="0"/>
              </a:spcBef>
              <a:spcAft>
                <a:spcPts val="0"/>
              </a:spcAft>
              <a:buNone/>
            </a:pPr>
            <a:endParaRPr sz="1200">
              <a:solidFill>
                <a:srgbClr val="000000"/>
              </a:solidFill>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6428"/>
        <p:cNvGrpSpPr/>
        <p:nvPr/>
      </p:nvGrpSpPr>
      <p:grpSpPr>
        <a:xfrm>
          <a:off x="0" y="0"/>
          <a:ext cx="0" cy="0"/>
          <a:chOff x="0" y="0"/>
          <a:chExt cx="0" cy="0"/>
        </a:xfrm>
      </p:grpSpPr>
      <p:sp>
        <p:nvSpPr>
          <p:cNvPr id="6429" name="Google Shape;6429;p313"/>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430" name="Google Shape;6430;p313"/>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431" name="Google Shape;6431;p313"/>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432" name="Google Shape;6432;p313"/>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433" name="Google Shape;6433;p313"/>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434" name="Google Shape;6434;p313"/>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435" name="Google Shape;6435;p313"/>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436" name="Google Shape;6436;p313"/>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437" name="Google Shape;6437;p313"/>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438" name="Google Shape;6438;p313"/>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439" name="Google Shape;6439;p313"/>
          <p:cNvGrpSpPr/>
          <p:nvPr/>
        </p:nvGrpSpPr>
        <p:grpSpPr>
          <a:xfrm>
            <a:off x="273921" y="1514975"/>
            <a:ext cx="2637532" cy="2555363"/>
            <a:chOff x="4074828" y="951781"/>
            <a:chExt cx="3284597" cy="3182270"/>
          </a:xfrm>
        </p:grpSpPr>
        <p:pic>
          <p:nvPicPr>
            <p:cNvPr id="6440" name="Google Shape;6440;p313"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441" name="Google Shape;6441;p313"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442" name="Google Shape;6442;p313"/>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313"/>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444" name="Google Shape;6444;p313"/>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313"/>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446" name="Google Shape;6446;p313"/>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447" name="Google Shape;6447;p313"/>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448" name="Google Shape;6448;p313"/>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449" name="Google Shape;6449;p313"/>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450" name="Google Shape;6450;p313"/>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solidFill>
                <a:srgbClr val="000000"/>
              </a:solidFill>
            </a:endParaRPr>
          </a:p>
          <a:p>
            <a:pPr marL="0" lvl="0" indent="0" algn="l" rtl="0">
              <a:lnSpc>
                <a:spcPct val="100000"/>
              </a:lnSpc>
              <a:spcBef>
                <a:spcPts val="0"/>
              </a:spcBef>
              <a:spcAft>
                <a:spcPts val="0"/>
              </a:spcAft>
              <a:buClr>
                <a:srgbClr val="000000"/>
              </a:buClr>
              <a:buFont typeface="Arial"/>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6454"/>
        <p:cNvGrpSpPr/>
        <p:nvPr/>
      </p:nvGrpSpPr>
      <p:grpSpPr>
        <a:xfrm>
          <a:off x="0" y="0"/>
          <a:ext cx="0" cy="0"/>
          <a:chOff x="0" y="0"/>
          <a:chExt cx="0" cy="0"/>
        </a:xfrm>
      </p:grpSpPr>
      <p:sp>
        <p:nvSpPr>
          <p:cNvPr id="6455" name="Google Shape;6455;p314"/>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456" name="Google Shape;6456;p314"/>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457" name="Google Shape;6457;p314"/>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458" name="Google Shape;6458;p314"/>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459" name="Google Shape;6459;p314"/>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460" name="Google Shape;6460;p314"/>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461" name="Google Shape;6461;p314"/>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462" name="Google Shape;6462;p314"/>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463" name="Google Shape;6463;p314"/>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464" name="Google Shape;6464;p314"/>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465" name="Google Shape;6465;p314"/>
          <p:cNvGrpSpPr/>
          <p:nvPr/>
        </p:nvGrpSpPr>
        <p:grpSpPr>
          <a:xfrm>
            <a:off x="273921" y="1514975"/>
            <a:ext cx="2637532" cy="2555363"/>
            <a:chOff x="4074828" y="951781"/>
            <a:chExt cx="3284597" cy="3182270"/>
          </a:xfrm>
        </p:grpSpPr>
        <p:pic>
          <p:nvPicPr>
            <p:cNvPr id="6466" name="Google Shape;6466;p314"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467" name="Google Shape;6467;p314"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468" name="Google Shape;6468;p314"/>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314"/>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470" name="Google Shape;6470;p314"/>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314"/>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472" name="Google Shape;6472;p314"/>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473" name="Google Shape;6473;p314"/>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474" name="Google Shape;6474;p314"/>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475" name="Google Shape;6475;p314"/>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476" name="Google Shape;6476;p314"/>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r>
              <a:rPr lang="en">
                <a:solidFill>
                  <a:schemeClr val="dk1"/>
                </a:solidFill>
              </a:rPr>
              <a:t>❖ </a:t>
            </a:r>
            <a:r>
              <a:rPr lang="en"/>
              <a:t>O</a:t>
            </a:r>
            <a:r>
              <a:rPr lang="en">
                <a:solidFill>
                  <a:srgbClr val="000000"/>
                </a:solidFill>
              </a:rPr>
              <a:t>nce monthly IV dosing</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solidFill>
                <a:srgbClr val="000000"/>
              </a:solidFill>
            </a:endParaRPr>
          </a:p>
          <a:p>
            <a:pPr marL="0" lvl="0" indent="0" algn="l" rtl="0">
              <a:lnSpc>
                <a:spcPct val="100000"/>
              </a:lnSpc>
              <a:spcBef>
                <a:spcPts val="0"/>
              </a:spcBef>
              <a:spcAft>
                <a:spcPts val="0"/>
              </a:spcAft>
              <a:buClr>
                <a:srgbClr val="000000"/>
              </a:buClr>
              <a:buFont typeface="Arial"/>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Google Shape;387;p43"/>
          <p:cNvGrpSpPr/>
          <p:nvPr/>
        </p:nvGrpSpPr>
        <p:grpSpPr>
          <a:xfrm>
            <a:off x="500479" y="1055080"/>
            <a:ext cx="2575269" cy="1399180"/>
            <a:chOff x="637579" y="1055276"/>
            <a:chExt cx="3154808" cy="1714052"/>
          </a:xfrm>
        </p:grpSpPr>
        <p:pic>
          <p:nvPicPr>
            <p:cNvPr id="388" name="Google Shape;388;p43"/>
            <p:cNvPicPr preferRelativeResize="0"/>
            <p:nvPr/>
          </p:nvPicPr>
          <p:blipFill>
            <a:blip r:embed="rId3">
              <a:alphaModFix/>
            </a:blip>
            <a:stretch>
              <a:fillRect/>
            </a:stretch>
          </p:blipFill>
          <p:spPr>
            <a:xfrm rot="-131948">
              <a:off x="1845810" y="1064957"/>
              <a:ext cx="536745" cy="1674838"/>
            </a:xfrm>
            <a:prstGeom prst="rect">
              <a:avLst/>
            </a:prstGeom>
            <a:noFill/>
            <a:ln>
              <a:noFill/>
            </a:ln>
          </p:spPr>
        </p:pic>
        <p:grpSp>
          <p:nvGrpSpPr>
            <p:cNvPr id="389" name="Google Shape;389;p43"/>
            <p:cNvGrpSpPr/>
            <p:nvPr/>
          </p:nvGrpSpPr>
          <p:grpSpPr>
            <a:xfrm>
              <a:off x="637579" y="1958255"/>
              <a:ext cx="3154808" cy="811072"/>
              <a:chOff x="385125" y="2679661"/>
              <a:chExt cx="6602779" cy="1697513"/>
            </a:xfrm>
          </p:grpSpPr>
          <p:pic>
            <p:nvPicPr>
              <p:cNvPr id="390" name="Google Shape;390;p43"/>
              <p:cNvPicPr preferRelativeResize="0"/>
              <p:nvPr/>
            </p:nvPicPr>
            <p:blipFill rotWithShape="1">
              <a:blip r:embed="rId4">
                <a:alphaModFix/>
              </a:blip>
              <a:srcRect l="27071"/>
              <a:stretch/>
            </p:blipFill>
            <p:spPr>
              <a:xfrm>
                <a:off x="385125" y="2699250"/>
                <a:ext cx="3191824" cy="1677925"/>
              </a:xfrm>
              <a:prstGeom prst="rect">
                <a:avLst/>
              </a:prstGeom>
              <a:noFill/>
              <a:ln>
                <a:noFill/>
              </a:ln>
            </p:spPr>
          </p:pic>
          <p:pic>
            <p:nvPicPr>
              <p:cNvPr id="391" name="Google Shape;391;p43"/>
              <p:cNvPicPr preferRelativeResize="0"/>
              <p:nvPr/>
            </p:nvPicPr>
            <p:blipFill rotWithShape="1">
              <a:blip r:embed="rId4">
                <a:alphaModFix/>
              </a:blip>
              <a:srcRect l="27071"/>
              <a:stretch/>
            </p:blipFill>
            <p:spPr>
              <a:xfrm>
                <a:off x="3796079" y="2679661"/>
                <a:ext cx="3191824" cy="1677925"/>
              </a:xfrm>
              <a:prstGeom prst="rect">
                <a:avLst/>
              </a:prstGeom>
              <a:noFill/>
              <a:ln>
                <a:noFill/>
              </a:ln>
            </p:spPr>
          </p:pic>
        </p:grpSp>
      </p:grpSp>
      <p:sp>
        <p:nvSpPr>
          <p:cNvPr id="392" name="Google Shape;392;p43"/>
          <p:cNvSpPr txBox="1"/>
          <p:nvPr/>
        </p:nvSpPr>
        <p:spPr>
          <a:xfrm>
            <a:off x="299575" y="85475"/>
            <a:ext cx="31548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t>Amyloid β precursor protein (APP)</a:t>
            </a:r>
            <a:endParaRPr sz="2200"/>
          </a:p>
          <a:p>
            <a:pPr marL="0" lvl="0" indent="0" algn="l" rtl="0">
              <a:spcBef>
                <a:spcPts val="0"/>
              </a:spcBef>
              <a:spcAft>
                <a:spcPts val="0"/>
              </a:spcAft>
              <a:buNone/>
            </a:pPr>
            <a:endParaRPr sz="1800"/>
          </a:p>
        </p:txBody>
      </p:sp>
      <p:sp>
        <p:nvSpPr>
          <p:cNvPr id="393" name="Google Shape;393;p43"/>
          <p:cNvSpPr txBox="1"/>
          <p:nvPr/>
        </p:nvSpPr>
        <p:spPr>
          <a:xfrm>
            <a:off x="4517100" y="986550"/>
            <a:ext cx="1403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lipoprotein</a:t>
            </a:r>
            <a:endParaRPr sz="1700"/>
          </a:p>
        </p:txBody>
      </p:sp>
      <p:cxnSp>
        <p:nvCxnSpPr>
          <p:cNvPr id="394" name="Google Shape;394;p43"/>
          <p:cNvCxnSpPr>
            <a:endCxn id="395" idx="1"/>
          </p:cNvCxnSpPr>
          <p:nvPr/>
        </p:nvCxnSpPr>
        <p:spPr>
          <a:xfrm rot="10800000" flipH="1">
            <a:off x="5622025" y="1278275"/>
            <a:ext cx="796800" cy="258000"/>
          </a:xfrm>
          <a:prstGeom prst="straightConnector1">
            <a:avLst/>
          </a:prstGeom>
          <a:noFill/>
          <a:ln w="9525" cap="flat" cmpd="sng">
            <a:solidFill>
              <a:schemeClr val="dk2"/>
            </a:solidFill>
            <a:prstDash val="solid"/>
            <a:round/>
            <a:headEnd type="none" w="med" len="med"/>
            <a:tailEnd type="none" w="med" len="med"/>
          </a:ln>
        </p:spPr>
      </p:cxnSp>
      <p:sp>
        <p:nvSpPr>
          <p:cNvPr id="395" name="Google Shape;395;p43"/>
          <p:cNvSpPr txBox="1"/>
          <p:nvPr/>
        </p:nvSpPr>
        <p:spPr>
          <a:xfrm>
            <a:off x="6418825" y="1055075"/>
            <a:ext cx="2791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APOE = apolipoprotein E </a:t>
            </a:r>
            <a:endParaRPr sz="1700"/>
          </a:p>
        </p:txBody>
      </p:sp>
      <p:grpSp>
        <p:nvGrpSpPr>
          <p:cNvPr id="396" name="Google Shape;396;p43"/>
          <p:cNvGrpSpPr/>
          <p:nvPr/>
        </p:nvGrpSpPr>
        <p:grpSpPr>
          <a:xfrm>
            <a:off x="3619036" y="1377932"/>
            <a:ext cx="2513173" cy="1354489"/>
            <a:chOff x="3619036" y="1377932"/>
            <a:chExt cx="2513173" cy="1354489"/>
          </a:xfrm>
        </p:grpSpPr>
        <p:grpSp>
          <p:nvGrpSpPr>
            <p:cNvPr id="397" name="Google Shape;397;p43"/>
            <p:cNvGrpSpPr/>
            <p:nvPr/>
          </p:nvGrpSpPr>
          <p:grpSpPr>
            <a:xfrm>
              <a:off x="3619036" y="1377932"/>
              <a:ext cx="2513173" cy="1354489"/>
              <a:chOff x="4839610" y="743230"/>
              <a:chExt cx="3614516" cy="1948065"/>
            </a:xfrm>
          </p:grpSpPr>
          <p:pic>
            <p:nvPicPr>
              <p:cNvPr id="398" name="Google Shape;398;p43"/>
              <p:cNvPicPr preferRelativeResize="0"/>
              <p:nvPr/>
            </p:nvPicPr>
            <p:blipFill>
              <a:blip r:embed="rId3">
                <a:alphaModFix/>
              </a:blip>
              <a:stretch>
                <a:fillRect/>
              </a:stretch>
            </p:blipFill>
            <p:spPr>
              <a:xfrm rot="-4412352">
                <a:off x="5289078" y="491004"/>
                <a:ext cx="394999" cy="1232526"/>
              </a:xfrm>
              <a:prstGeom prst="rect">
                <a:avLst/>
              </a:prstGeom>
              <a:noFill/>
              <a:ln>
                <a:noFill/>
              </a:ln>
            </p:spPr>
          </p:pic>
          <p:pic>
            <p:nvPicPr>
              <p:cNvPr id="399" name="Google Shape;399;p43"/>
              <p:cNvPicPr preferRelativeResize="0"/>
              <p:nvPr/>
            </p:nvPicPr>
            <p:blipFill>
              <a:blip r:embed="rId5">
                <a:alphaModFix/>
              </a:blip>
              <a:stretch>
                <a:fillRect/>
              </a:stretch>
            </p:blipFill>
            <p:spPr>
              <a:xfrm rot="10800000">
                <a:off x="5789625" y="828950"/>
                <a:ext cx="2584699" cy="1742801"/>
              </a:xfrm>
              <a:prstGeom prst="rect">
                <a:avLst/>
              </a:prstGeom>
              <a:noFill/>
              <a:ln>
                <a:noFill/>
              </a:ln>
            </p:spPr>
          </p:pic>
          <p:pic>
            <p:nvPicPr>
              <p:cNvPr id="400" name="Google Shape;400;p43"/>
              <p:cNvPicPr preferRelativeResize="0"/>
              <p:nvPr/>
            </p:nvPicPr>
            <p:blipFill>
              <a:blip r:embed="rId6">
                <a:alphaModFix/>
              </a:blip>
              <a:stretch>
                <a:fillRect/>
              </a:stretch>
            </p:blipFill>
            <p:spPr>
              <a:xfrm rot="1350498">
                <a:off x="6726722" y="973669"/>
                <a:ext cx="1499861" cy="1487186"/>
              </a:xfrm>
              <a:prstGeom prst="rect">
                <a:avLst/>
              </a:prstGeom>
              <a:noFill/>
              <a:ln>
                <a:noFill/>
              </a:ln>
            </p:spPr>
          </p:pic>
          <p:pic>
            <p:nvPicPr>
              <p:cNvPr id="401" name="Google Shape;401;p43"/>
              <p:cNvPicPr preferRelativeResize="0"/>
              <p:nvPr/>
            </p:nvPicPr>
            <p:blipFill>
              <a:blip r:embed="rId3">
                <a:alphaModFix/>
              </a:blip>
              <a:stretch>
                <a:fillRect/>
              </a:stretch>
            </p:blipFill>
            <p:spPr>
              <a:xfrm rot="303677">
                <a:off x="5431178" y="1144704"/>
                <a:ext cx="394999" cy="1232526"/>
              </a:xfrm>
              <a:prstGeom prst="rect">
                <a:avLst/>
              </a:prstGeom>
              <a:noFill/>
              <a:ln>
                <a:noFill/>
              </a:ln>
            </p:spPr>
          </p:pic>
        </p:grpSp>
        <p:sp>
          <p:nvSpPr>
            <p:cNvPr id="402" name="Google Shape;402;p43"/>
            <p:cNvSpPr txBox="1"/>
            <p:nvPr/>
          </p:nvSpPr>
          <p:spPr>
            <a:xfrm>
              <a:off x="4299550" y="1499000"/>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ε2</a:t>
              </a:r>
              <a:endParaRPr b="1"/>
            </a:p>
          </p:txBody>
        </p:sp>
        <p:sp>
          <p:nvSpPr>
            <p:cNvPr id="403" name="Google Shape;403;p43"/>
            <p:cNvSpPr txBox="1"/>
            <p:nvPr/>
          </p:nvSpPr>
          <p:spPr>
            <a:xfrm>
              <a:off x="4288761" y="2199693"/>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ε3</a:t>
              </a:r>
              <a:endParaRPr b="1"/>
            </a:p>
          </p:txBody>
        </p:sp>
      </p:grpSp>
      <p:sp>
        <p:nvSpPr>
          <p:cNvPr id="404" name="Google Shape;404;p43"/>
          <p:cNvSpPr txBox="1"/>
          <p:nvPr/>
        </p:nvSpPr>
        <p:spPr>
          <a:xfrm>
            <a:off x="6599100" y="1432950"/>
            <a:ext cx="25131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the dominant lipid carrier in the brain, critical for Aβ catabolism</a:t>
            </a:r>
            <a:endParaRPr/>
          </a:p>
        </p:txBody>
      </p:sp>
      <p:cxnSp>
        <p:nvCxnSpPr>
          <p:cNvPr id="405" name="Google Shape;405;p43"/>
          <p:cNvCxnSpPr/>
          <p:nvPr/>
        </p:nvCxnSpPr>
        <p:spPr>
          <a:xfrm>
            <a:off x="3570450" y="-49450"/>
            <a:ext cx="0" cy="5158200"/>
          </a:xfrm>
          <a:prstGeom prst="straightConnector1">
            <a:avLst/>
          </a:prstGeom>
          <a:noFill/>
          <a:ln w="9525" cap="flat" cmpd="sng">
            <a:solidFill>
              <a:schemeClr val="dk2"/>
            </a:solidFill>
            <a:prstDash val="solid"/>
            <a:round/>
            <a:headEnd type="none" w="med" len="med"/>
            <a:tailEnd type="none" w="med" len="med"/>
          </a:ln>
        </p:spPr>
      </p:cxnSp>
      <p:sp>
        <p:nvSpPr>
          <p:cNvPr id="406" name="Google Shape;406;p43"/>
          <p:cNvSpPr txBox="1"/>
          <p:nvPr/>
        </p:nvSpPr>
        <p:spPr>
          <a:xfrm>
            <a:off x="3686525" y="85475"/>
            <a:ext cx="35607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Apolipoprotein = </a:t>
            </a:r>
            <a:endParaRPr sz="1700"/>
          </a:p>
          <a:p>
            <a:pPr marL="0" lvl="0" indent="0" algn="l" rtl="0">
              <a:spcBef>
                <a:spcPts val="0"/>
              </a:spcBef>
              <a:spcAft>
                <a:spcPts val="0"/>
              </a:spcAft>
              <a:buNone/>
            </a:pPr>
            <a:r>
              <a:rPr lang="en" sz="1700"/>
              <a:t>“A.P.O.”lipoprotein = </a:t>
            </a:r>
            <a:endParaRPr sz="1700"/>
          </a:p>
          <a:p>
            <a:pPr marL="0" lvl="0" indent="0" algn="l" rtl="0">
              <a:spcBef>
                <a:spcPts val="0"/>
              </a:spcBef>
              <a:spcAft>
                <a:spcPts val="0"/>
              </a:spcAft>
              <a:buNone/>
            </a:pPr>
            <a:r>
              <a:rPr lang="en" sz="1700"/>
              <a:t>“A Part Of” a lipoprotein</a:t>
            </a:r>
            <a:endParaRPr sz="1700"/>
          </a:p>
        </p:txBody>
      </p:sp>
      <p:grpSp>
        <p:nvGrpSpPr>
          <p:cNvPr id="407" name="Google Shape;407;p43"/>
          <p:cNvGrpSpPr/>
          <p:nvPr/>
        </p:nvGrpSpPr>
        <p:grpSpPr>
          <a:xfrm>
            <a:off x="4151861" y="2732426"/>
            <a:ext cx="2438460" cy="2391443"/>
            <a:chOff x="5237399" y="886776"/>
            <a:chExt cx="3202600" cy="3140850"/>
          </a:xfrm>
        </p:grpSpPr>
        <p:pic>
          <p:nvPicPr>
            <p:cNvPr id="408" name="Google Shape;408;p43"/>
            <p:cNvPicPr preferRelativeResize="0"/>
            <p:nvPr/>
          </p:nvPicPr>
          <p:blipFill>
            <a:blip r:embed="rId7">
              <a:alphaModFix/>
            </a:blip>
            <a:stretch>
              <a:fillRect/>
            </a:stretch>
          </p:blipFill>
          <p:spPr>
            <a:xfrm rot="-3556352">
              <a:off x="5725871" y="1255849"/>
              <a:ext cx="2225655" cy="2402704"/>
            </a:xfrm>
            <a:prstGeom prst="rect">
              <a:avLst/>
            </a:prstGeom>
            <a:noFill/>
            <a:ln>
              <a:noFill/>
            </a:ln>
          </p:spPr>
        </p:pic>
        <p:sp>
          <p:nvSpPr>
            <p:cNvPr id="409" name="Google Shape;409;p43"/>
            <p:cNvSpPr txBox="1"/>
            <p:nvPr/>
          </p:nvSpPr>
          <p:spPr>
            <a:xfrm>
              <a:off x="5865522" y="1623722"/>
              <a:ext cx="1998600" cy="82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lt1"/>
                  </a:solidFill>
                </a:rPr>
                <a:t>ε</a:t>
              </a:r>
              <a:r>
                <a:rPr lang="en" sz="2000" b="1">
                  <a:solidFill>
                    <a:schemeClr val="lt1"/>
                  </a:solidFill>
                </a:rPr>
                <a:t>4</a:t>
              </a:r>
              <a:endParaRPr sz="2000" b="1">
                <a:solidFill>
                  <a:schemeClr val="lt1"/>
                </a:solidFill>
              </a:endParaRPr>
            </a:p>
          </p:txBody>
        </p:sp>
        <p:sp>
          <p:nvSpPr>
            <p:cNvPr id="410" name="Google Shape;410;p43"/>
            <p:cNvSpPr txBox="1"/>
            <p:nvPr/>
          </p:nvSpPr>
          <p:spPr>
            <a:xfrm>
              <a:off x="5900422" y="2501067"/>
              <a:ext cx="1998600" cy="82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lt1"/>
                  </a:solidFill>
                </a:rPr>
                <a:t>ε</a:t>
              </a:r>
              <a:r>
                <a:rPr lang="en" sz="2000" b="1">
                  <a:solidFill>
                    <a:schemeClr val="lt1"/>
                  </a:solidFill>
                </a:rPr>
                <a:t>4</a:t>
              </a:r>
              <a:endParaRPr sz="2000" b="1">
                <a:solidFill>
                  <a:schemeClr val="lt1"/>
                </a:solidFill>
              </a:endParaRPr>
            </a:p>
          </p:txBody>
        </p:sp>
      </p:grpSp>
      <p:grpSp>
        <p:nvGrpSpPr>
          <p:cNvPr id="411" name="Google Shape;411;p43"/>
          <p:cNvGrpSpPr/>
          <p:nvPr/>
        </p:nvGrpSpPr>
        <p:grpSpPr>
          <a:xfrm>
            <a:off x="3846982" y="2939103"/>
            <a:ext cx="2492251" cy="1605243"/>
            <a:chOff x="4869699" y="382589"/>
            <a:chExt cx="3584426" cy="2308705"/>
          </a:xfrm>
        </p:grpSpPr>
        <p:pic>
          <p:nvPicPr>
            <p:cNvPr id="412" name="Google Shape;412;p43"/>
            <p:cNvPicPr preferRelativeResize="0"/>
            <p:nvPr/>
          </p:nvPicPr>
          <p:blipFill>
            <a:blip r:embed="rId3">
              <a:alphaModFix/>
            </a:blip>
            <a:stretch>
              <a:fillRect/>
            </a:stretch>
          </p:blipFill>
          <p:spPr>
            <a:xfrm rot="-2006737">
              <a:off x="5176644" y="389394"/>
              <a:ext cx="394999" cy="1232526"/>
            </a:xfrm>
            <a:prstGeom prst="rect">
              <a:avLst/>
            </a:prstGeom>
            <a:noFill/>
            <a:ln>
              <a:noFill/>
            </a:ln>
          </p:spPr>
        </p:pic>
        <p:pic>
          <p:nvPicPr>
            <p:cNvPr id="413" name="Google Shape;413;p43"/>
            <p:cNvPicPr preferRelativeResize="0"/>
            <p:nvPr/>
          </p:nvPicPr>
          <p:blipFill>
            <a:blip r:embed="rId6">
              <a:alphaModFix/>
            </a:blip>
            <a:stretch>
              <a:fillRect/>
            </a:stretch>
          </p:blipFill>
          <p:spPr>
            <a:xfrm rot="1350498">
              <a:off x="6726722" y="973669"/>
              <a:ext cx="1499861" cy="1487186"/>
            </a:xfrm>
            <a:prstGeom prst="rect">
              <a:avLst/>
            </a:prstGeom>
            <a:noFill/>
            <a:ln>
              <a:noFill/>
            </a:ln>
          </p:spPr>
        </p:pic>
        <p:pic>
          <p:nvPicPr>
            <p:cNvPr id="414" name="Google Shape;414;p43"/>
            <p:cNvPicPr preferRelativeResize="0"/>
            <p:nvPr/>
          </p:nvPicPr>
          <p:blipFill>
            <a:blip r:embed="rId3">
              <a:alphaModFix/>
            </a:blip>
            <a:stretch>
              <a:fillRect/>
            </a:stretch>
          </p:blipFill>
          <p:spPr>
            <a:xfrm rot="-1862754">
              <a:off x="5243866" y="1349257"/>
              <a:ext cx="394999" cy="1232526"/>
            </a:xfrm>
            <a:prstGeom prst="rect">
              <a:avLst/>
            </a:prstGeom>
            <a:noFill/>
            <a:ln>
              <a:noFill/>
            </a:ln>
          </p:spPr>
        </p:pic>
      </p:grpSp>
      <p:sp>
        <p:nvSpPr>
          <p:cNvPr id="415" name="Google Shape;415;p43"/>
          <p:cNvSpPr txBox="1"/>
          <p:nvPr/>
        </p:nvSpPr>
        <p:spPr>
          <a:xfrm>
            <a:off x="6460050" y="3263475"/>
            <a:ext cx="27912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APOE4 = high risk gene for Alzheimer’s</a:t>
            </a:r>
            <a:endParaRPr sz="1700"/>
          </a:p>
        </p:txBody>
      </p:sp>
      <p:pic>
        <p:nvPicPr>
          <p:cNvPr id="416" name="Google Shape;416;p43"/>
          <p:cNvPicPr preferRelativeResize="0"/>
          <p:nvPr/>
        </p:nvPicPr>
        <p:blipFill>
          <a:blip r:embed="rId8">
            <a:alphaModFix/>
          </a:blip>
          <a:stretch>
            <a:fillRect/>
          </a:stretch>
        </p:blipFill>
        <p:spPr>
          <a:xfrm>
            <a:off x="347362" y="3428538"/>
            <a:ext cx="1245971" cy="1262575"/>
          </a:xfrm>
          <a:prstGeom prst="rect">
            <a:avLst/>
          </a:prstGeom>
          <a:noFill/>
          <a:ln>
            <a:noFill/>
          </a:ln>
        </p:spPr>
      </p:pic>
      <p:sp>
        <p:nvSpPr>
          <p:cNvPr id="417" name="Google Shape;417;p43"/>
          <p:cNvSpPr txBox="1"/>
          <p:nvPr/>
        </p:nvSpPr>
        <p:spPr>
          <a:xfrm>
            <a:off x="347350" y="2806450"/>
            <a:ext cx="4865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202124"/>
                </a:solidFill>
                <a:highlight>
                  <a:srgbClr val="FFFFFF"/>
                </a:highlight>
                <a:latin typeface="Roboto"/>
                <a:ea typeface="Roboto"/>
                <a:cs typeface="Roboto"/>
                <a:sym typeface="Roboto"/>
              </a:rPr>
              <a:t>Amyloid </a:t>
            </a:r>
            <a:r>
              <a:rPr lang="en" sz="2200">
                <a:solidFill>
                  <a:schemeClr val="dk1"/>
                </a:solidFill>
              </a:rPr>
              <a:t>β </a:t>
            </a:r>
            <a:r>
              <a:rPr lang="en" sz="2200">
                <a:solidFill>
                  <a:srgbClr val="202124"/>
                </a:solidFill>
                <a:highlight>
                  <a:srgbClr val="FFFFFF"/>
                </a:highlight>
                <a:latin typeface="Roboto"/>
                <a:ea typeface="Roboto"/>
                <a:cs typeface="Roboto"/>
                <a:sym typeface="Roboto"/>
              </a:rPr>
              <a:t>plaques </a:t>
            </a:r>
            <a:endParaRPr sz="2200"/>
          </a:p>
        </p:txBody>
      </p:sp>
      <p:sp>
        <p:nvSpPr>
          <p:cNvPr id="418" name="Google Shape;418;p43"/>
          <p:cNvSpPr txBox="1"/>
          <p:nvPr/>
        </p:nvSpPr>
        <p:spPr>
          <a:xfrm>
            <a:off x="1710450" y="3428788"/>
            <a:ext cx="18600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aggregates of misfolded proteins that form in the spaces between nerve cells</a:t>
            </a:r>
            <a:endParaRPr sz="1000"/>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Shape 6480"/>
        <p:cNvGrpSpPr/>
        <p:nvPr/>
      </p:nvGrpSpPr>
      <p:grpSpPr>
        <a:xfrm>
          <a:off x="0" y="0"/>
          <a:ext cx="0" cy="0"/>
          <a:chOff x="0" y="0"/>
          <a:chExt cx="0" cy="0"/>
        </a:xfrm>
      </p:grpSpPr>
      <p:sp>
        <p:nvSpPr>
          <p:cNvPr id="6481" name="Google Shape;6481;p315"/>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482" name="Google Shape;6482;p315"/>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483" name="Google Shape;6483;p315"/>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484" name="Google Shape;6484;p315"/>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485" name="Google Shape;6485;p315"/>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486" name="Google Shape;6486;p315"/>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487" name="Google Shape;6487;p315"/>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488" name="Google Shape;6488;p315"/>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489" name="Google Shape;6489;p315"/>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490" name="Google Shape;6490;p315"/>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491" name="Google Shape;6491;p315"/>
          <p:cNvGrpSpPr/>
          <p:nvPr/>
        </p:nvGrpSpPr>
        <p:grpSpPr>
          <a:xfrm>
            <a:off x="273921" y="1514975"/>
            <a:ext cx="2637532" cy="2555363"/>
            <a:chOff x="4074828" y="951781"/>
            <a:chExt cx="3284597" cy="3182270"/>
          </a:xfrm>
        </p:grpSpPr>
        <p:pic>
          <p:nvPicPr>
            <p:cNvPr id="6492" name="Google Shape;6492;p315"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493" name="Google Shape;6493;p315"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494" name="Google Shape;6494;p315"/>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315"/>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496" name="Google Shape;6496;p315"/>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315"/>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498" name="Google Shape;6498;p315"/>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499" name="Google Shape;6499;p315"/>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500" name="Google Shape;6500;p315"/>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501" name="Google Shape;6501;p315"/>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502" name="Google Shape;6502;p315"/>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r>
              <a:rPr lang="en">
                <a:solidFill>
                  <a:schemeClr val="dk1"/>
                </a:solidFill>
              </a:rPr>
              <a:t>❖ </a:t>
            </a:r>
            <a:r>
              <a:rPr lang="en"/>
              <a:t>O</a:t>
            </a:r>
            <a:r>
              <a:rPr lang="en">
                <a:solidFill>
                  <a:srgbClr val="000000"/>
                </a:solidFill>
              </a:rPr>
              <a:t>nce monthly IV dosing</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solidFill>
                  <a:schemeClr val="dk1"/>
                </a:solidFill>
              </a:rPr>
              <a:t>❖ </a:t>
            </a:r>
            <a:r>
              <a:rPr lang="en">
                <a:solidFill>
                  <a:srgbClr val="000000"/>
                </a:solidFill>
              </a:rPr>
              <a:t>Duration of the clinical trial was 1 year</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solidFill>
                <a:srgbClr val="000000"/>
              </a:solidFill>
            </a:endParaRPr>
          </a:p>
          <a:p>
            <a:pPr marL="0" lvl="0" indent="0" algn="l" rtl="0">
              <a:lnSpc>
                <a:spcPct val="100000"/>
              </a:lnSpc>
              <a:spcBef>
                <a:spcPts val="0"/>
              </a:spcBef>
              <a:spcAft>
                <a:spcPts val="0"/>
              </a:spcAft>
              <a:buClr>
                <a:srgbClr val="000000"/>
              </a:buClr>
              <a:buFont typeface="Arial"/>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Shape 6506"/>
        <p:cNvGrpSpPr/>
        <p:nvPr/>
      </p:nvGrpSpPr>
      <p:grpSpPr>
        <a:xfrm>
          <a:off x="0" y="0"/>
          <a:ext cx="0" cy="0"/>
          <a:chOff x="0" y="0"/>
          <a:chExt cx="0" cy="0"/>
        </a:xfrm>
      </p:grpSpPr>
      <p:sp>
        <p:nvSpPr>
          <p:cNvPr id="6507" name="Google Shape;6507;p316"/>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508" name="Google Shape;6508;p316"/>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509" name="Google Shape;6509;p316"/>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510" name="Google Shape;6510;p316"/>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511" name="Google Shape;6511;p316"/>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512" name="Google Shape;6512;p316"/>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513" name="Google Shape;6513;p316"/>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514" name="Google Shape;6514;p316"/>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515" name="Google Shape;6515;p316"/>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516" name="Google Shape;6516;p316"/>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517" name="Google Shape;6517;p316"/>
          <p:cNvGrpSpPr/>
          <p:nvPr/>
        </p:nvGrpSpPr>
        <p:grpSpPr>
          <a:xfrm>
            <a:off x="273921" y="1514975"/>
            <a:ext cx="2637532" cy="2555363"/>
            <a:chOff x="4074828" y="951781"/>
            <a:chExt cx="3284597" cy="3182270"/>
          </a:xfrm>
        </p:grpSpPr>
        <p:pic>
          <p:nvPicPr>
            <p:cNvPr id="6518" name="Google Shape;6518;p316"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519" name="Google Shape;6519;p316"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520" name="Google Shape;6520;p316"/>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316"/>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522" name="Google Shape;6522;p316"/>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316"/>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524" name="Google Shape;6524;p316"/>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525" name="Google Shape;6525;p316"/>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526" name="Google Shape;6526;p316"/>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527" name="Google Shape;6527;p316"/>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528" name="Google Shape;6528;p316"/>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r>
              <a:rPr lang="en">
                <a:solidFill>
                  <a:schemeClr val="dk1"/>
                </a:solidFill>
              </a:rPr>
              <a:t>❖ </a:t>
            </a:r>
            <a:r>
              <a:rPr lang="en"/>
              <a:t>O</a:t>
            </a:r>
            <a:r>
              <a:rPr lang="en">
                <a:solidFill>
                  <a:srgbClr val="000000"/>
                </a:solidFill>
              </a:rPr>
              <a:t>nce monthly IV dosing</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solidFill>
                  <a:schemeClr val="dk1"/>
                </a:solidFill>
              </a:rPr>
              <a:t>❖ </a:t>
            </a:r>
            <a:r>
              <a:rPr lang="en">
                <a:solidFill>
                  <a:srgbClr val="000000"/>
                </a:solidFill>
              </a:rPr>
              <a:t>Duration of the clinical trial was 1 year</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solidFill>
                  <a:schemeClr val="dk1"/>
                </a:solidFill>
              </a:rPr>
              <a:t>❖ </a:t>
            </a:r>
            <a:r>
              <a:rPr lang="en"/>
              <a:t>N</a:t>
            </a:r>
            <a:r>
              <a:rPr lang="en">
                <a:solidFill>
                  <a:srgbClr val="000000"/>
                </a:solidFill>
              </a:rPr>
              <a:t>o contraindications</a:t>
            </a:r>
            <a:endParaRPr>
              <a:solidFill>
                <a:srgbClr val="000000"/>
              </a:solidFill>
            </a:endParaRPr>
          </a:p>
          <a:p>
            <a:pPr marL="0" lvl="0" indent="0" algn="l" rtl="0">
              <a:lnSpc>
                <a:spcPct val="100000"/>
              </a:lnSpc>
              <a:spcBef>
                <a:spcPts val="0"/>
              </a:spcBef>
              <a:spcAft>
                <a:spcPts val="0"/>
              </a:spcAft>
              <a:buClr>
                <a:srgbClr val="000000"/>
              </a:buClr>
              <a:buFont typeface="Arial"/>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Shape 6532"/>
        <p:cNvGrpSpPr/>
        <p:nvPr/>
      </p:nvGrpSpPr>
      <p:grpSpPr>
        <a:xfrm>
          <a:off x="0" y="0"/>
          <a:ext cx="0" cy="0"/>
          <a:chOff x="0" y="0"/>
          <a:chExt cx="0" cy="0"/>
        </a:xfrm>
      </p:grpSpPr>
      <p:sp>
        <p:nvSpPr>
          <p:cNvPr id="6533" name="Google Shape;6533;p317"/>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534" name="Google Shape;6534;p317"/>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535" name="Google Shape;6535;p317"/>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536" name="Google Shape;6536;p317"/>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537" name="Google Shape;6537;p317"/>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538" name="Google Shape;6538;p317"/>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539" name="Google Shape;6539;p317"/>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540" name="Google Shape;6540;p317"/>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541" name="Google Shape;6541;p317"/>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542" name="Google Shape;6542;p317"/>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543" name="Google Shape;6543;p317"/>
          <p:cNvGrpSpPr/>
          <p:nvPr/>
        </p:nvGrpSpPr>
        <p:grpSpPr>
          <a:xfrm>
            <a:off x="273921" y="1514975"/>
            <a:ext cx="2637532" cy="2555363"/>
            <a:chOff x="4074828" y="951781"/>
            <a:chExt cx="3284597" cy="3182270"/>
          </a:xfrm>
        </p:grpSpPr>
        <p:pic>
          <p:nvPicPr>
            <p:cNvPr id="6544" name="Google Shape;6544;p317"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545" name="Google Shape;6545;p317"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546" name="Google Shape;6546;p317"/>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317"/>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548" name="Google Shape;6548;p317"/>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317"/>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550" name="Google Shape;6550;p317"/>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551" name="Google Shape;6551;p317"/>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552" name="Google Shape;6552;p317"/>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553" name="Google Shape;6553;p317"/>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554" name="Google Shape;6554;p317"/>
          <p:cNvSpPr txBox="1"/>
          <p:nvPr/>
        </p:nvSpPr>
        <p:spPr>
          <a:xfrm>
            <a:off x="3273475" y="2038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r>
              <a:rPr lang="en">
                <a:solidFill>
                  <a:schemeClr val="dk1"/>
                </a:solidFill>
              </a:rPr>
              <a:t>❖ </a:t>
            </a:r>
            <a:r>
              <a:rPr lang="en"/>
              <a:t>O</a:t>
            </a:r>
            <a:r>
              <a:rPr lang="en">
                <a:solidFill>
                  <a:srgbClr val="000000"/>
                </a:solidFill>
              </a:rPr>
              <a:t>nce monthly IV dosing</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solidFill>
                  <a:schemeClr val="dk1"/>
                </a:solidFill>
              </a:rPr>
              <a:t>❖ </a:t>
            </a:r>
            <a:r>
              <a:rPr lang="en">
                <a:solidFill>
                  <a:srgbClr val="000000"/>
                </a:solidFill>
              </a:rPr>
              <a:t>Duration of the clinical trial was 1 year</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solidFill>
                  <a:schemeClr val="dk1"/>
                </a:solidFill>
              </a:rPr>
              <a:t>❖ </a:t>
            </a:r>
            <a:r>
              <a:rPr lang="en"/>
              <a:t>N</a:t>
            </a:r>
            <a:r>
              <a:rPr lang="en">
                <a:solidFill>
                  <a:srgbClr val="000000"/>
                </a:solidFill>
              </a:rPr>
              <a:t>o contraindications</a:t>
            </a:r>
            <a:endParaRPr>
              <a:solidFill>
                <a:srgbClr val="000000"/>
              </a:solidFill>
            </a:endParaRPr>
          </a:p>
          <a:p>
            <a:pPr marL="0" lvl="0" indent="0" algn="l" rtl="0">
              <a:lnSpc>
                <a:spcPct val="100000"/>
              </a:lnSpc>
              <a:spcBef>
                <a:spcPts val="0"/>
              </a:spcBef>
              <a:spcAft>
                <a:spcPts val="0"/>
              </a:spcAft>
              <a:buClr>
                <a:srgbClr val="000000"/>
              </a:buClr>
              <a:buFont typeface="Arial"/>
              <a:buNone/>
            </a:pPr>
            <a:endParaRPr>
              <a:solidFill>
                <a:srgbClr val="000000"/>
              </a:solidFill>
            </a:endParaRPr>
          </a:p>
          <a:p>
            <a:pPr marL="0" marR="0" lvl="0" indent="0" algn="l" rtl="0">
              <a:lnSpc>
                <a:spcPct val="100000"/>
              </a:lnSpc>
              <a:spcBef>
                <a:spcPts val="0"/>
              </a:spcBef>
              <a:spcAft>
                <a:spcPts val="0"/>
              </a:spcAft>
              <a:buNone/>
            </a:pPr>
            <a:r>
              <a:rPr lang="en">
                <a:solidFill>
                  <a:schemeClr val="dk1"/>
                </a:solidFill>
              </a:rPr>
              <a:t>❖ </a:t>
            </a:r>
            <a:r>
              <a:rPr lang="en">
                <a:solidFill>
                  <a:srgbClr val="000000"/>
                </a:solidFill>
              </a:rPr>
              <a:t>The dose must be </a:t>
            </a:r>
            <a:r>
              <a:rPr lang="en" u="sng">
                <a:solidFill>
                  <a:srgbClr val="000000"/>
                </a:solidFill>
              </a:rPr>
              <a:t>titrated</a:t>
            </a:r>
            <a:r>
              <a:rPr lang="en">
                <a:solidFill>
                  <a:srgbClr val="000000"/>
                </a:solidFill>
              </a:rPr>
              <a:t> with full strength not reached </a:t>
            </a:r>
            <a:r>
              <a:rPr lang="en" u="sng">
                <a:solidFill>
                  <a:srgbClr val="000000"/>
                </a:solidFill>
              </a:rPr>
              <a:t>until the 7th monthly infusion</a:t>
            </a:r>
            <a:r>
              <a:rPr lang="en">
                <a:solidFill>
                  <a:srgbClr val="000000"/>
                </a:solidFill>
              </a:rPr>
              <a:t>. </a:t>
            </a: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Shape 6558"/>
        <p:cNvGrpSpPr/>
        <p:nvPr/>
      </p:nvGrpSpPr>
      <p:grpSpPr>
        <a:xfrm>
          <a:off x="0" y="0"/>
          <a:ext cx="0" cy="0"/>
          <a:chOff x="0" y="0"/>
          <a:chExt cx="0" cy="0"/>
        </a:xfrm>
      </p:grpSpPr>
      <p:sp>
        <p:nvSpPr>
          <p:cNvPr id="6559" name="Google Shape;6559;p318"/>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560" name="Google Shape;6560;p318"/>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561" name="Google Shape;6561;p318"/>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562" name="Google Shape;6562;p318"/>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563" name="Google Shape;6563;p318"/>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564" name="Google Shape;6564;p318"/>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565" name="Google Shape;6565;p318"/>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566" name="Google Shape;6566;p318"/>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567" name="Google Shape;6567;p318"/>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568" name="Google Shape;6568;p318"/>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569" name="Google Shape;6569;p318"/>
          <p:cNvGrpSpPr/>
          <p:nvPr/>
        </p:nvGrpSpPr>
        <p:grpSpPr>
          <a:xfrm>
            <a:off x="273921" y="1514975"/>
            <a:ext cx="2637532" cy="2555363"/>
            <a:chOff x="4074828" y="951781"/>
            <a:chExt cx="3284597" cy="3182270"/>
          </a:xfrm>
        </p:grpSpPr>
        <p:pic>
          <p:nvPicPr>
            <p:cNvPr id="6570" name="Google Shape;6570;p318"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571" name="Google Shape;6571;p318"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572" name="Google Shape;6572;p318"/>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318"/>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574" name="Google Shape;6574;p318"/>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318"/>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576" name="Google Shape;6576;p318"/>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577" name="Google Shape;6577;p318"/>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578" name="Google Shape;6578;p318"/>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579" name="Google Shape;6579;p318"/>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580" name="Google Shape;6580;p318"/>
          <p:cNvSpPr txBox="1"/>
          <p:nvPr/>
        </p:nvSpPr>
        <p:spPr>
          <a:xfrm>
            <a:off x="3273475" y="1276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marR="0" lvl="0" indent="0" algn="l" rtl="0">
              <a:lnSpc>
                <a:spcPct val="100000"/>
              </a:lnSpc>
              <a:spcBef>
                <a:spcPts val="0"/>
              </a:spcBef>
              <a:spcAft>
                <a:spcPts val="0"/>
              </a:spcAft>
              <a:buNone/>
            </a:pPr>
            <a:endParaRPr sz="700"/>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sz="700"/>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highlight>
                <a:srgbClr val="FFF2CC"/>
              </a:highlight>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Shape 6584"/>
        <p:cNvGrpSpPr/>
        <p:nvPr/>
      </p:nvGrpSpPr>
      <p:grpSpPr>
        <a:xfrm>
          <a:off x="0" y="0"/>
          <a:ext cx="0" cy="0"/>
          <a:chOff x="0" y="0"/>
          <a:chExt cx="0" cy="0"/>
        </a:xfrm>
      </p:grpSpPr>
      <p:sp>
        <p:nvSpPr>
          <p:cNvPr id="6585" name="Google Shape;6585;p319"/>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586" name="Google Shape;6586;p319"/>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587" name="Google Shape;6587;p319"/>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588" name="Google Shape;6588;p319"/>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589" name="Google Shape;6589;p319"/>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590" name="Google Shape;6590;p319"/>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591" name="Google Shape;6591;p319"/>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592" name="Google Shape;6592;p319"/>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593" name="Google Shape;6593;p319"/>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594" name="Google Shape;6594;p319"/>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595" name="Google Shape;6595;p319"/>
          <p:cNvGrpSpPr/>
          <p:nvPr/>
        </p:nvGrpSpPr>
        <p:grpSpPr>
          <a:xfrm>
            <a:off x="273921" y="1514975"/>
            <a:ext cx="2637532" cy="2555363"/>
            <a:chOff x="4074828" y="951781"/>
            <a:chExt cx="3284597" cy="3182270"/>
          </a:xfrm>
        </p:grpSpPr>
        <p:pic>
          <p:nvPicPr>
            <p:cNvPr id="6596" name="Google Shape;6596;p319"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597" name="Google Shape;6597;p319"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598" name="Google Shape;6598;p319"/>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319"/>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600" name="Google Shape;6600;p319"/>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319"/>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602" name="Google Shape;6602;p319"/>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603" name="Google Shape;6603;p319"/>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604" name="Google Shape;6604;p319"/>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605" name="Google Shape;6605;p319"/>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606" name="Google Shape;6606;p319"/>
          <p:cNvSpPr txBox="1"/>
          <p:nvPr/>
        </p:nvSpPr>
        <p:spPr>
          <a:xfrm>
            <a:off x="3273475" y="1276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marR="0" lvl="0" indent="0" algn="l" rtl="0">
              <a:lnSpc>
                <a:spcPct val="100000"/>
              </a:lnSpc>
              <a:spcBef>
                <a:spcPts val="0"/>
              </a:spcBef>
              <a:spcAft>
                <a:spcPts val="0"/>
              </a:spcAft>
              <a:buNone/>
            </a:pPr>
            <a:endParaRPr sz="700"/>
          </a:p>
          <a:p>
            <a:pPr marL="0" marR="0" lvl="0" indent="0" algn="l" rtl="0">
              <a:lnSpc>
                <a:spcPct val="100000"/>
              </a:lnSpc>
              <a:spcBef>
                <a:spcPts val="0"/>
              </a:spcBef>
              <a:spcAft>
                <a:spcPts val="0"/>
              </a:spcAft>
              <a:buNone/>
            </a:pPr>
            <a:r>
              <a:rPr lang="en">
                <a:solidFill>
                  <a:schemeClr val="dk1"/>
                </a:solidFill>
              </a:rPr>
              <a:t>❖ </a:t>
            </a:r>
            <a:r>
              <a:rPr lang="en">
                <a:solidFill>
                  <a:srgbClr val="000000"/>
                </a:solidFill>
              </a:rPr>
              <a:t>Enhanced vigilance for symptoms of brain swelling or bleeding is necessary during the first 8 months of treatment, particularly during titration. </a:t>
            </a:r>
            <a:endParaRPr>
              <a:solidFill>
                <a:srgbClr val="000000"/>
              </a:solidFill>
            </a:endParaRPr>
          </a:p>
          <a:p>
            <a:pPr marL="0" marR="0" lvl="0" indent="0" algn="l" rtl="0">
              <a:lnSpc>
                <a:spcPct val="100000"/>
              </a:lnSpc>
              <a:spcBef>
                <a:spcPts val="0"/>
              </a:spcBef>
              <a:spcAft>
                <a:spcPts val="0"/>
              </a:spcAft>
              <a:buNone/>
            </a:pPr>
            <a:endParaRPr sz="700"/>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highlight>
                <a:srgbClr val="FFF2CC"/>
              </a:highlight>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Shape 6610"/>
        <p:cNvGrpSpPr/>
        <p:nvPr/>
      </p:nvGrpSpPr>
      <p:grpSpPr>
        <a:xfrm>
          <a:off x="0" y="0"/>
          <a:ext cx="0" cy="0"/>
          <a:chOff x="0" y="0"/>
          <a:chExt cx="0" cy="0"/>
        </a:xfrm>
      </p:grpSpPr>
      <p:sp>
        <p:nvSpPr>
          <p:cNvPr id="6611" name="Google Shape;6611;p320"/>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612" name="Google Shape;6612;p320"/>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613" name="Google Shape;6613;p320"/>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614" name="Google Shape;6614;p320"/>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615" name="Google Shape;6615;p320"/>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616" name="Google Shape;6616;p320"/>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617" name="Google Shape;6617;p320"/>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618" name="Google Shape;6618;p320"/>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619" name="Google Shape;6619;p320"/>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620" name="Google Shape;6620;p320"/>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621" name="Google Shape;6621;p320"/>
          <p:cNvGrpSpPr/>
          <p:nvPr/>
        </p:nvGrpSpPr>
        <p:grpSpPr>
          <a:xfrm>
            <a:off x="273921" y="1514975"/>
            <a:ext cx="2637532" cy="2555363"/>
            <a:chOff x="4074828" y="951781"/>
            <a:chExt cx="3284597" cy="3182270"/>
          </a:xfrm>
        </p:grpSpPr>
        <p:pic>
          <p:nvPicPr>
            <p:cNvPr id="6622" name="Google Shape;6622;p320"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623" name="Google Shape;6623;p320"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624" name="Google Shape;6624;p320"/>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320"/>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626" name="Google Shape;6626;p320"/>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320"/>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628" name="Google Shape;6628;p320"/>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629" name="Google Shape;6629;p320"/>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630" name="Google Shape;6630;p320"/>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631" name="Google Shape;6631;p320"/>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632" name="Google Shape;6632;p320"/>
          <p:cNvSpPr txBox="1"/>
          <p:nvPr/>
        </p:nvSpPr>
        <p:spPr>
          <a:xfrm>
            <a:off x="3273475" y="1276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marR="0" lvl="0" indent="0" algn="l" rtl="0">
              <a:lnSpc>
                <a:spcPct val="100000"/>
              </a:lnSpc>
              <a:spcBef>
                <a:spcPts val="0"/>
              </a:spcBef>
              <a:spcAft>
                <a:spcPts val="0"/>
              </a:spcAft>
              <a:buNone/>
            </a:pPr>
            <a:endParaRPr sz="700"/>
          </a:p>
          <a:p>
            <a:pPr marL="0" marR="0" lvl="0" indent="0" algn="l" rtl="0">
              <a:lnSpc>
                <a:spcPct val="100000"/>
              </a:lnSpc>
              <a:spcBef>
                <a:spcPts val="0"/>
              </a:spcBef>
              <a:spcAft>
                <a:spcPts val="0"/>
              </a:spcAft>
              <a:buNone/>
            </a:pPr>
            <a:r>
              <a:rPr lang="en">
                <a:solidFill>
                  <a:schemeClr val="dk1"/>
                </a:solidFill>
              </a:rPr>
              <a:t>❖ </a:t>
            </a:r>
            <a:r>
              <a:rPr lang="en">
                <a:solidFill>
                  <a:srgbClr val="000000"/>
                </a:solidFill>
              </a:rPr>
              <a:t>Enhanced vigilance for symptoms of brain swelling or bleeding is necessary during the first 8 months of treatment, particularly during titration. </a:t>
            </a:r>
            <a:endParaRPr>
              <a:solidFill>
                <a:srgbClr val="000000"/>
              </a:solidFill>
            </a:endParaRPr>
          </a:p>
          <a:p>
            <a:pPr marL="0" marR="0" lvl="0" indent="0" algn="l" rtl="0">
              <a:lnSpc>
                <a:spcPct val="100000"/>
              </a:lnSpc>
              <a:spcBef>
                <a:spcPts val="0"/>
              </a:spcBef>
              <a:spcAft>
                <a:spcPts val="0"/>
              </a:spcAft>
              <a:buNone/>
            </a:pPr>
            <a:endParaRPr sz="700"/>
          </a:p>
          <a:p>
            <a:pPr marL="0" marR="0" lvl="0" indent="0" algn="l" rtl="0">
              <a:lnSpc>
                <a:spcPct val="100000"/>
              </a:lnSpc>
              <a:spcBef>
                <a:spcPts val="0"/>
              </a:spcBef>
              <a:spcAft>
                <a:spcPts val="0"/>
              </a:spcAft>
              <a:buNone/>
            </a:pPr>
            <a:r>
              <a:rPr lang="en">
                <a:solidFill>
                  <a:schemeClr val="dk1"/>
                </a:solidFill>
              </a:rPr>
              <a:t>❖ </a:t>
            </a:r>
            <a:r>
              <a:rPr lang="en">
                <a:solidFill>
                  <a:srgbClr val="000000"/>
                </a:solidFill>
              </a:rPr>
              <a:t>Brain MRI is required prior to the 7th and 12th infusions to check for </a:t>
            </a:r>
            <a:r>
              <a:rPr lang="en" b="1" u="sng">
                <a:solidFill>
                  <a:srgbClr val="000000"/>
                </a:solidFill>
                <a:highlight>
                  <a:srgbClr val="FFF2CC"/>
                </a:highlight>
              </a:rPr>
              <a:t>A</a:t>
            </a:r>
            <a:r>
              <a:rPr lang="en">
                <a:solidFill>
                  <a:srgbClr val="000000"/>
                </a:solidFill>
                <a:highlight>
                  <a:srgbClr val="FFF2CC"/>
                </a:highlight>
              </a:rPr>
              <a:t>myloid-</a:t>
            </a:r>
            <a:r>
              <a:rPr lang="en" b="1" u="sng">
                <a:solidFill>
                  <a:srgbClr val="000000"/>
                </a:solidFill>
                <a:highlight>
                  <a:srgbClr val="FFF2CC"/>
                </a:highlight>
              </a:rPr>
              <a:t>R</a:t>
            </a:r>
            <a:r>
              <a:rPr lang="en">
                <a:solidFill>
                  <a:srgbClr val="000000"/>
                </a:solidFill>
                <a:highlight>
                  <a:srgbClr val="FFF2CC"/>
                </a:highlight>
              </a:rPr>
              <a:t>elated </a:t>
            </a:r>
            <a:r>
              <a:rPr lang="en" b="1" u="sng">
                <a:solidFill>
                  <a:srgbClr val="000000"/>
                </a:solidFill>
                <a:highlight>
                  <a:srgbClr val="FFF2CC"/>
                </a:highlight>
              </a:rPr>
              <a:t>I</a:t>
            </a:r>
            <a:r>
              <a:rPr lang="en">
                <a:solidFill>
                  <a:srgbClr val="000000"/>
                </a:solidFill>
                <a:highlight>
                  <a:srgbClr val="FFF2CC"/>
                </a:highlight>
              </a:rPr>
              <a:t>maging </a:t>
            </a:r>
            <a:r>
              <a:rPr lang="en" b="1" u="sng">
                <a:solidFill>
                  <a:srgbClr val="000000"/>
                </a:solidFill>
                <a:highlight>
                  <a:srgbClr val="FFF2CC"/>
                </a:highlight>
              </a:rPr>
              <a:t>A</a:t>
            </a:r>
            <a:r>
              <a:rPr lang="en">
                <a:solidFill>
                  <a:srgbClr val="000000"/>
                </a:solidFill>
                <a:highlight>
                  <a:srgbClr val="FFF2CC"/>
                </a:highlight>
              </a:rPr>
              <a:t>bnormalities due to </a:t>
            </a:r>
            <a:r>
              <a:rPr lang="en" b="1" u="sng">
                <a:solidFill>
                  <a:srgbClr val="000000"/>
                </a:solidFill>
                <a:highlight>
                  <a:srgbClr val="FFF2CC"/>
                </a:highlight>
              </a:rPr>
              <a:t>H</a:t>
            </a:r>
            <a:r>
              <a:rPr lang="en">
                <a:solidFill>
                  <a:srgbClr val="000000"/>
                </a:solidFill>
                <a:highlight>
                  <a:srgbClr val="FFF2CC"/>
                </a:highlight>
              </a:rPr>
              <a:t>emosiderin deposition (ARIA-H) </a:t>
            </a:r>
            <a:r>
              <a:rPr lang="en">
                <a:solidFill>
                  <a:srgbClr val="000000"/>
                </a:solidFill>
              </a:rPr>
              <a:t>which can be indicative of microhemorrhage or superficial siderosis (iron deposition). </a:t>
            </a:r>
            <a:endParaRPr>
              <a:solidFill>
                <a:srgbClr val="000000"/>
              </a:solidFill>
            </a:endParaRPr>
          </a:p>
          <a:p>
            <a:pPr marL="0" marR="0" lvl="0" indent="0" algn="l" rtl="0">
              <a:lnSpc>
                <a:spcPct val="100000"/>
              </a:lnSpc>
              <a:spcBef>
                <a:spcPts val="0"/>
              </a:spcBef>
              <a:spcAft>
                <a:spcPts val="0"/>
              </a:spcAft>
              <a:buNone/>
            </a:pPr>
            <a:endParaRPr>
              <a:solidFill>
                <a:srgbClr val="000000"/>
              </a:solidFill>
              <a:highlight>
                <a:srgbClr val="FFF2CC"/>
              </a:highlight>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6636"/>
        <p:cNvGrpSpPr/>
        <p:nvPr/>
      </p:nvGrpSpPr>
      <p:grpSpPr>
        <a:xfrm>
          <a:off x="0" y="0"/>
          <a:ext cx="0" cy="0"/>
          <a:chOff x="0" y="0"/>
          <a:chExt cx="0" cy="0"/>
        </a:xfrm>
      </p:grpSpPr>
      <p:sp>
        <p:nvSpPr>
          <p:cNvPr id="6637" name="Google Shape;6637;p321"/>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638" name="Google Shape;6638;p321"/>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639" name="Google Shape;6639;p321"/>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640" name="Google Shape;6640;p321"/>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641" name="Google Shape;6641;p321"/>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642" name="Google Shape;6642;p321"/>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643" name="Google Shape;6643;p321"/>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644" name="Google Shape;6644;p321"/>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645" name="Google Shape;6645;p321"/>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646" name="Google Shape;6646;p321"/>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647" name="Google Shape;6647;p321"/>
          <p:cNvGrpSpPr/>
          <p:nvPr/>
        </p:nvGrpSpPr>
        <p:grpSpPr>
          <a:xfrm>
            <a:off x="273921" y="1514975"/>
            <a:ext cx="2637532" cy="2555363"/>
            <a:chOff x="4074828" y="951781"/>
            <a:chExt cx="3284597" cy="3182270"/>
          </a:xfrm>
        </p:grpSpPr>
        <p:pic>
          <p:nvPicPr>
            <p:cNvPr id="6648" name="Google Shape;6648;p321"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649" name="Google Shape;6649;p321"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650" name="Google Shape;6650;p321"/>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321"/>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652" name="Google Shape;6652;p321"/>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321"/>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654" name="Google Shape;6654;p321"/>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655" name="Google Shape;6655;p321"/>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656" name="Google Shape;6656;p321"/>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657" name="Google Shape;6657;p321"/>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658" name="Google Shape;6658;p321"/>
          <p:cNvSpPr txBox="1"/>
          <p:nvPr/>
        </p:nvSpPr>
        <p:spPr>
          <a:xfrm>
            <a:off x="3273475" y="127650"/>
            <a:ext cx="3563700" cy="84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Has </a:t>
            </a:r>
            <a:r>
              <a:rPr lang="en" u="sng">
                <a:solidFill>
                  <a:schemeClr val="dk1"/>
                </a:solidFill>
              </a:rPr>
              <a:t>not been proven to improve clinical outcomes</a:t>
            </a:r>
            <a:endParaRPr u="sng">
              <a:solidFill>
                <a:schemeClr val="dk1"/>
              </a:solidFill>
            </a:endParaRPr>
          </a:p>
          <a:p>
            <a:pPr marL="0" marR="0" lvl="0" indent="0" algn="l" rtl="0">
              <a:lnSpc>
                <a:spcPct val="100000"/>
              </a:lnSpc>
              <a:spcBef>
                <a:spcPts val="0"/>
              </a:spcBef>
              <a:spcAft>
                <a:spcPts val="0"/>
              </a:spcAft>
              <a:buNone/>
            </a:pPr>
            <a:endParaRPr sz="700"/>
          </a:p>
          <a:p>
            <a:pPr marL="0" marR="0" lvl="0" indent="0" algn="l" rtl="0">
              <a:lnSpc>
                <a:spcPct val="100000"/>
              </a:lnSpc>
              <a:spcBef>
                <a:spcPts val="0"/>
              </a:spcBef>
              <a:spcAft>
                <a:spcPts val="0"/>
              </a:spcAft>
              <a:buNone/>
            </a:pPr>
            <a:r>
              <a:rPr lang="en">
                <a:solidFill>
                  <a:schemeClr val="dk1"/>
                </a:solidFill>
              </a:rPr>
              <a:t>❖ </a:t>
            </a:r>
            <a:r>
              <a:rPr lang="en">
                <a:solidFill>
                  <a:srgbClr val="000000"/>
                </a:solidFill>
              </a:rPr>
              <a:t>Enhanced vigilance for symptoms of brain swelling or bleeding is necessary during the first 8 months of treatment, particularly during titration. </a:t>
            </a:r>
            <a:endParaRPr>
              <a:solidFill>
                <a:srgbClr val="000000"/>
              </a:solidFill>
            </a:endParaRPr>
          </a:p>
          <a:p>
            <a:pPr marL="0" marR="0" lvl="0" indent="0" algn="l" rtl="0">
              <a:lnSpc>
                <a:spcPct val="100000"/>
              </a:lnSpc>
              <a:spcBef>
                <a:spcPts val="0"/>
              </a:spcBef>
              <a:spcAft>
                <a:spcPts val="0"/>
              </a:spcAft>
              <a:buNone/>
            </a:pPr>
            <a:endParaRPr sz="700"/>
          </a:p>
          <a:p>
            <a:pPr marL="0" marR="0" lvl="0" indent="0" algn="l" rtl="0">
              <a:lnSpc>
                <a:spcPct val="100000"/>
              </a:lnSpc>
              <a:spcBef>
                <a:spcPts val="0"/>
              </a:spcBef>
              <a:spcAft>
                <a:spcPts val="0"/>
              </a:spcAft>
              <a:buNone/>
            </a:pPr>
            <a:r>
              <a:rPr lang="en">
                <a:solidFill>
                  <a:schemeClr val="dk1"/>
                </a:solidFill>
              </a:rPr>
              <a:t>❖ </a:t>
            </a:r>
            <a:r>
              <a:rPr lang="en">
                <a:solidFill>
                  <a:srgbClr val="000000"/>
                </a:solidFill>
              </a:rPr>
              <a:t>Brain MRI is required prior to the 7th and 12th infusions to check for </a:t>
            </a:r>
            <a:r>
              <a:rPr lang="en" b="1" u="sng">
                <a:solidFill>
                  <a:srgbClr val="000000"/>
                </a:solidFill>
                <a:highlight>
                  <a:srgbClr val="FFF2CC"/>
                </a:highlight>
              </a:rPr>
              <a:t>A</a:t>
            </a:r>
            <a:r>
              <a:rPr lang="en">
                <a:solidFill>
                  <a:srgbClr val="000000"/>
                </a:solidFill>
                <a:highlight>
                  <a:srgbClr val="FFF2CC"/>
                </a:highlight>
              </a:rPr>
              <a:t>myloid-</a:t>
            </a:r>
            <a:r>
              <a:rPr lang="en" b="1" u="sng">
                <a:solidFill>
                  <a:srgbClr val="000000"/>
                </a:solidFill>
                <a:highlight>
                  <a:srgbClr val="FFF2CC"/>
                </a:highlight>
              </a:rPr>
              <a:t>R</a:t>
            </a:r>
            <a:r>
              <a:rPr lang="en">
                <a:solidFill>
                  <a:srgbClr val="000000"/>
                </a:solidFill>
                <a:highlight>
                  <a:srgbClr val="FFF2CC"/>
                </a:highlight>
              </a:rPr>
              <a:t>elated </a:t>
            </a:r>
            <a:r>
              <a:rPr lang="en" b="1" u="sng">
                <a:solidFill>
                  <a:srgbClr val="000000"/>
                </a:solidFill>
                <a:highlight>
                  <a:srgbClr val="FFF2CC"/>
                </a:highlight>
              </a:rPr>
              <a:t>I</a:t>
            </a:r>
            <a:r>
              <a:rPr lang="en">
                <a:solidFill>
                  <a:srgbClr val="000000"/>
                </a:solidFill>
                <a:highlight>
                  <a:srgbClr val="FFF2CC"/>
                </a:highlight>
              </a:rPr>
              <a:t>maging </a:t>
            </a:r>
            <a:r>
              <a:rPr lang="en" b="1" u="sng">
                <a:solidFill>
                  <a:srgbClr val="000000"/>
                </a:solidFill>
                <a:highlight>
                  <a:srgbClr val="FFF2CC"/>
                </a:highlight>
              </a:rPr>
              <a:t>A</a:t>
            </a:r>
            <a:r>
              <a:rPr lang="en">
                <a:solidFill>
                  <a:srgbClr val="000000"/>
                </a:solidFill>
                <a:highlight>
                  <a:srgbClr val="FFF2CC"/>
                </a:highlight>
              </a:rPr>
              <a:t>bnormalities due to </a:t>
            </a:r>
            <a:r>
              <a:rPr lang="en" b="1" u="sng">
                <a:solidFill>
                  <a:srgbClr val="000000"/>
                </a:solidFill>
                <a:highlight>
                  <a:srgbClr val="FFF2CC"/>
                </a:highlight>
              </a:rPr>
              <a:t>H</a:t>
            </a:r>
            <a:r>
              <a:rPr lang="en">
                <a:solidFill>
                  <a:srgbClr val="000000"/>
                </a:solidFill>
                <a:highlight>
                  <a:srgbClr val="FFF2CC"/>
                </a:highlight>
              </a:rPr>
              <a:t>emosiderin deposition (ARIA-H) </a:t>
            </a:r>
            <a:r>
              <a:rPr lang="en">
                <a:solidFill>
                  <a:srgbClr val="000000"/>
                </a:solidFill>
              </a:rPr>
              <a:t>which can be indicative of microhemorrhage or superficial siderosis (iron deposition). </a:t>
            </a:r>
            <a:endParaRPr>
              <a:solidFill>
                <a:srgbClr val="000000"/>
              </a:solidFill>
            </a:endParaRPr>
          </a:p>
          <a:p>
            <a:pPr marL="0" marR="0" lvl="0" indent="0" algn="l" rtl="0">
              <a:lnSpc>
                <a:spcPct val="100000"/>
              </a:lnSpc>
              <a:spcBef>
                <a:spcPts val="0"/>
              </a:spcBef>
              <a:spcAft>
                <a:spcPts val="0"/>
              </a:spcAft>
              <a:buNone/>
            </a:pPr>
            <a:endParaRPr sz="700"/>
          </a:p>
          <a:p>
            <a:pPr marL="0" marR="0" lvl="0" indent="0" algn="l" rtl="0">
              <a:lnSpc>
                <a:spcPct val="100000"/>
              </a:lnSpc>
              <a:spcBef>
                <a:spcPts val="0"/>
              </a:spcBef>
              <a:spcAft>
                <a:spcPts val="0"/>
              </a:spcAft>
              <a:buNone/>
            </a:pPr>
            <a:r>
              <a:rPr lang="en">
                <a:solidFill>
                  <a:schemeClr val="dk1"/>
                </a:solidFill>
              </a:rPr>
              <a:t>❖ </a:t>
            </a:r>
            <a:r>
              <a:rPr lang="en">
                <a:solidFill>
                  <a:srgbClr val="000000"/>
                </a:solidFill>
              </a:rPr>
              <a:t>If an MRI shows severe </a:t>
            </a:r>
            <a:r>
              <a:rPr lang="en">
                <a:highlight>
                  <a:srgbClr val="FFF2CC"/>
                </a:highlight>
              </a:rPr>
              <a:t>“H in the Area”</a:t>
            </a:r>
            <a:r>
              <a:rPr lang="en"/>
              <a:t> (</a:t>
            </a:r>
            <a:r>
              <a:rPr lang="en">
                <a:solidFill>
                  <a:srgbClr val="000000"/>
                </a:solidFill>
              </a:rPr>
              <a:t>ARIA-H), treatment may be continued with caution only after a clinical evaluation and a follow-up MRI demonstrates radiographic stabilization (i.e., no increase in size or number of ARIA-H deposits). </a:t>
            </a:r>
            <a:endParaRPr>
              <a:solidFill>
                <a:srgbClr val="000000"/>
              </a:solidFill>
            </a:endParaRPr>
          </a:p>
          <a:p>
            <a:pPr marL="0" marR="0" lvl="0" indent="0" algn="l" rtl="0">
              <a:lnSpc>
                <a:spcPct val="100000"/>
              </a:lnSpc>
              <a:spcBef>
                <a:spcPts val="0"/>
              </a:spcBef>
              <a:spcAft>
                <a:spcPts val="0"/>
              </a:spcAft>
              <a:buNone/>
            </a:pPr>
            <a:endParaRPr sz="700"/>
          </a:p>
          <a:p>
            <a:pPr marL="0" marR="0" lvl="0" indent="0" algn="l" rtl="0">
              <a:lnSpc>
                <a:spcPct val="100000"/>
              </a:lnSpc>
              <a:spcBef>
                <a:spcPts val="0"/>
              </a:spcBef>
              <a:spcAft>
                <a:spcPts val="0"/>
              </a:spcAft>
              <a:buNone/>
            </a:pPr>
            <a:r>
              <a:rPr lang="en">
                <a:solidFill>
                  <a:schemeClr val="dk1"/>
                </a:solidFill>
              </a:rPr>
              <a:t>❖ </a:t>
            </a:r>
            <a:r>
              <a:rPr lang="en">
                <a:solidFill>
                  <a:srgbClr val="000000"/>
                </a:solidFill>
                <a:highlight>
                  <a:srgbClr val="FFF2CC"/>
                </a:highlight>
              </a:rPr>
              <a:t>ARIA-</a:t>
            </a:r>
            <a:r>
              <a:rPr lang="en" b="1" u="sng">
                <a:solidFill>
                  <a:srgbClr val="000000"/>
                </a:solidFill>
                <a:highlight>
                  <a:srgbClr val="FFF2CC"/>
                </a:highlight>
              </a:rPr>
              <a:t>E</a:t>
            </a:r>
            <a:r>
              <a:rPr lang="en">
                <a:solidFill>
                  <a:srgbClr val="000000"/>
                </a:solidFill>
                <a:highlight>
                  <a:srgbClr val="FFF2CC"/>
                </a:highlight>
              </a:rPr>
              <a:t> means an </a:t>
            </a:r>
            <a:r>
              <a:rPr lang="en">
                <a:highlight>
                  <a:srgbClr val="FFF2CC"/>
                </a:highlight>
              </a:rPr>
              <a:t>“Area” of </a:t>
            </a:r>
            <a:r>
              <a:rPr lang="en">
                <a:solidFill>
                  <a:srgbClr val="000000"/>
                </a:solidFill>
                <a:highlight>
                  <a:srgbClr val="FFF2CC"/>
                </a:highlight>
              </a:rPr>
              <a:t>brain </a:t>
            </a:r>
            <a:r>
              <a:rPr lang="en" b="1" u="sng">
                <a:solidFill>
                  <a:srgbClr val="000000"/>
                </a:solidFill>
                <a:highlight>
                  <a:srgbClr val="FFF2CC"/>
                </a:highlight>
              </a:rPr>
              <a:t>E</a:t>
            </a:r>
            <a:r>
              <a:rPr lang="en">
                <a:solidFill>
                  <a:srgbClr val="000000"/>
                </a:solidFill>
                <a:highlight>
                  <a:srgbClr val="FFF2CC"/>
                </a:highlight>
              </a:rPr>
              <a:t>dema.</a:t>
            </a:r>
            <a:endParaRPr>
              <a:solidFill>
                <a:srgbClr val="000000"/>
              </a:solidFill>
              <a:highlight>
                <a:srgbClr val="FFF2CC"/>
              </a:highlight>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6662"/>
        <p:cNvGrpSpPr/>
        <p:nvPr/>
      </p:nvGrpSpPr>
      <p:grpSpPr>
        <a:xfrm>
          <a:off x="0" y="0"/>
          <a:ext cx="0" cy="0"/>
          <a:chOff x="0" y="0"/>
          <a:chExt cx="0" cy="0"/>
        </a:xfrm>
      </p:grpSpPr>
      <p:sp>
        <p:nvSpPr>
          <p:cNvPr id="6663" name="Google Shape;6663;p322"/>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664" name="Google Shape;6664;p322"/>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665" name="Google Shape;6665;p322"/>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666" name="Google Shape;6666;p322"/>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667" name="Google Shape;6667;p322"/>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668" name="Google Shape;6668;p322"/>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669" name="Google Shape;6669;p322"/>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670" name="Google Shape;6670;p322"/>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671" name="Google Shape;6671;p322"/>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672" name="Google Shape;6672;p322"/>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673" name="Google Shape;6673;p322"/>
          <p:cNvGrpSpPr/>
          <p:nvPr/>
        </p:nvGrpSpPr>
        <p:grpSpPr>
          <a:xfrm>
            <a:off x="273921" y="1514975"/>
            <a:ext cx="2637532" cy="2555363"/>
            <a:chOff x="4074828" y="951781"/>
            <a:chExt cx="3284597" cy="3182270"/>
          </a:xfrm>
        </p:grpSpPr>
        <p:pic>
          <p:nvPicPr>
            <p:cNvPr id="6674" name="Google Shape;6674;p322"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675" name="Google Shape;6675;p322"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676" name="Google Shape;6676;p322"/>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322"/>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678" name="Google Shape;6678;p322"/>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322"/>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680" name="Google Shape;6680;p322"/>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681" name="Google Shape;6681;p322"/>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682" name="Google Shape;6682;p322"/>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683" name="Google Shape;6683;p322"/>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684" name="Google Shape;6684;p322"/>
          <p:cNvSpPr txBox="1"/>
          <p:nvPr/>
        </p:nvSpPr>
        <p:spPr>
          <a:xfrm>
            <a:off x="3273475" y="127650"/>
            <a:ext cx="3563700" cy="845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u="sng">
                <a:solidFill>
                  <a:srgbClr val="000000"/>
                </a:solidFill>
                <a:highlight>
                  <a:srgbClr val="FFF2CC"/>
                </a:highlight>
              </a:rPr>
              <a:t>A</a:t>
            </a:r>
            <a:r>
              <a:rPr lang="en">
                <a:solidFill>
                  <a:srgbClr val="000000"/>
                </a:solidFill>
                <a:highlight>
                  <a:srgbClr val="FFF2CC"/>
                </a:highlight>
              </a:rPr>
              <a:t>myloid-</a:t>
            </a:r>
            <a:r>
              <a:rPr lang="en" b="1" u="sng">
                <a:solidFill>
                  <a:srgbClr val="000000"/>
                </a:solidFill>
                <a:highlight>
                  <a:srgbClr val="FFF2CC"/>
                </a:highlight>
              </a:rPr>
              <a:t>R</a:t>
            </a:r>
            <a:r>
              <a:rPr lang="en">
                <a:solidFill>
                  <a:srgbClr val="000000"/>
                </a:solidFill>
                <a:highlight>
                  <a:srgbClr val="FFF2CC"/>
                </a:highlight>
              </a:rPr>
              <a:t>elated </a:t>
            </a:r>
            <a:r>
              <a:rPr lang="en" b="1" u="sng">
                <a:solidFill>
                  <a:srgbClr val="000000"/>
                </a:solidFill>
                <a:highlight>
                  <a:srgbClr val="FFF2CC"/>
                </a:highlight>
              </a:rPr>
              <a:t>I</a:t>
            </a:r>
            <a:r>
              <a:rPr lang="en">
                <a:solidFill>
                  <a:srgbClr val="000000"/>
                </a:solidFill>
                <a:highlight>
                  <a:srgbClr val="FFF2CC"/>
                </a:highlight>
              </a:rPr>
              <a:t>maging </a:t>
            </a:r>
            <a:r>
              <a:rPr lang="en" b="1" u="sng">
                <a:solidFill>
                  <a:srgbClr val="000000"/>
                </a:solidFill>
                <a:highlight>
                  <a:srgbClr val="FFF2CC"/>
                </a:highlight>
              </a:rPr>
              <a:t>A</a:t>
            </a:r>
            <a:r>
              <a:rPr lang="en">
                <a:solidFill>
                  <a:srgbClr val="000000"/>
                </a:solidFill>
                <a:highlight>
                  <a:srgbClr val="FFF2CC"/>
                </a:highlight>
              </a:rPr>
              <a:t>bnormalities due to </a:t>
            </a:r>
            <a:r>
              <a:rPr lang="en" b="1" u="sng">
                <a:solidFill>
                  <a:srgbClr val="000000"/>
                </a:solidFill>
                <a:highlight>
                  <a:srgbClr val="FFF2CC"/>
                </a:highlight>
              </a:rPr>
              <a:t>H</a:t>
            </a:r>
            <a:r>
              <a:rPr lang="en">
                <a:solidFill>
                  <a:srgbClr val="000000"/>
                </a:solidFill>
                <a:highlight>
                  <a:srgbClr val="FFF2CC"/>
                </a:highlight>
              </a:rPr>
              <a:t>emosiderin deposition (ARIA-H) </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solidFill>
                  <a:srgbClr val="000000"/>
                </a:solidFill>
              </a:rPr>
              <a:t>MRI </a:t>
            </a:r>
            <a:r>
              <a:rPr lang="en"/>
              <a:t>is looking for</a:t>
            </a:r>
            <a:r>
              <a:rPr lang="en">
                <a:solidFill>
                  <a:srgbClr val="000000"/>
                </a:solidFill>
              </a:rPr>
              <a:t> </a:t>
            </a:r>
            <a:r>
              <a:rPr lang="en">
                <a:highlight>
                  <a:srgbClr val="FFF2CC"/>
                </a:highlight>
              </a:rPr>
              <a:t>“H in the Area”</a:t>
            </a:r>
            <a:r>
              <a:rPr lang="en"/>
              <a:t> (</a:t>
            </a:r>
            <a:r>
              <a:rPr lang="en">
                <a:solidFill>
                  <a:srgbClr val="000000"/>
                </a:solidFill>
              </a:rPr>
              <a:t>ARIA-H)</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p:txBody>
      </p:sp>
      <p:pic>
        <p:nvPicPr>
          <p:cNvPr id="6685" name="Google Shape;6685;p322" descr="clipped result image"/>
          <p:cNvPicPr preferRelativeResize="0"/>
          <p:nvPr/>
        </p:nvPicPr>
        <p:blipFill>
          <a:blip r:embed="rId6">
            <a:alphaModFix/>
          </a:blip>
          <a:stretch>
            <a:fillRect/>
          </a:stretch>
        </p:blipFill>
        <p:spPr>
          <a:xfrm>
            <a:off x="3315275" y="1201152"/>
            <a:ext cx="3107579" cy="2555374"/>
          </a:xfrm>
          <a:prstGeom prst="rect">
            <a:avLst/>
          </a:prstGeom>
          <a:noFill/>
          <a:ln>
            <a:noFill/>
          </a:ln>
          <a:effectLst>
            <a:outerShdw blurRad="57150" dist="19050" dir="5400000" algn="bl" rotWithShape="0">
              <a:srgbClr val="000000">
                <a:alpha val="50000"/>
              </a:srgbClr>
            </a:outerShdw>
          </a:effectLst>
        </p:spPr>
      </p:pic>
      <p:pic>
        <p:nvPicPr>
          <p:cNvPr id="6686" name="Google Shape;6686;p322"/>
          <p:cNvPicPr preferRelativeResize="0"/>
          <p:nvPr/>
        </p:nvPicPr>
        <p:blipFill>
          <a:blip r:embed="rId8">
            <a:alphaModFix/>
          </a:blip>
          <a:stretch>
            <a:fillRect/>
          </a:stretch>
        </p:blipFill>
        <p:spPr>
          <a:xfrm>
            <a:off x="4931361" y="1440551"/>
            <a:ext cx="866725" cy="1162850"/>
          </a:xfrm>
          <a:prstGeom prst="rect">
            <a:avLst/>
          </a:prstGeom>
          <a:noFill/>
          <a:ln>
            <a:noFill/>
          </a:ln>
        </p:spPr>
      </p:pic>
      <p:pic>
        <p:nvPicPr>
          <p:cNvPr id="6687" name="Google Shape;6687;p322"/>
          <p:cNvPicPr preferRelativeResize="0"/>
          <p:nvPr/>
        </p:nvPicPr>
        <p:blipFill>
          <a:blip r:embed="rId9">
            <a:alphaModFix/>
          </a:blip>
          <a:stretch>
            <a:fillRect/>
          </a:stretch>
        </p:blipFill>
        <p:spPr>
          <a:xfrm>
            <a:off x="5035659" y="1768525"/>
            <a:ext cx="1887117" cy="2730050"/>
          </a:xfrm>
          <a:prstGeom prst="rect">
            <a:avLst/>
          </a:prstGeom>
          <a:noFill/>
          <a:ln>
            <a:noFill/>
          </a:ln>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6691"/>
        <p:cNvGrpSpPr/>
        <p:nvPr/>
      </p:nvGrpSpPr>
      <p:grpSpPr>
        <a:xfrm>
          <a:off x="0" y="0"/>
          <a:ext cx="0" cy="0"/>
          <a:chOff x="0" y="0"/>
          <a:chExt cx="0" cy="0"/>
        </a:xfrm>
      </p:grpSpPr>
      <p:sp>
        <p:nvSpPr>
          <p:cNvPr id="6692" name="Google Shape;6692;p323"/>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693" name="Google Shape;6693;p323"/>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694" name="Google Shape;6694;p323"/>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695" name="Google Shape;6695;p323"/>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696" name="Google Shape;6696;p323"/>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697" name="Google Shape;6697;p323"/>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698" name="Google Shape;6698;p323"/>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699" name="Google Shape;6699;p323"/>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700" name="Google Shape;6700;p323"/>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701" name="Google Shape;6701;p323"/>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702" name="Google Shape;6702;p323"/>
          <p:cNvGrpSpPr/>
          <p:nvPr/>
        </p:nvGrpSpPr>
        <p:grpSpPr>
          <a:xfrm>
            <a:off x="273921" y="1514975"/>
            <a:ext cx="2637532" cy="2555363"/>
            <a:chOff x="4074828" y="951781"/>
            <a:chExt cx="3284597" cy="3182270"/>
          </a:xfrm>
        </p:grpSpPr>
        <p:pic>
          <p:nvPicPr>
            <p:cNvPr id="6703" name="Google Shape;6703;p323"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704" name="Google Shape;6704;p323"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705" name="Google Shape;6705;p323"/>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323"/>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707" name="Google Shape;6707;p323"/>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323"/>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709" name="Google Shape;6709;p323"/>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710" name="Google Shape;6710;p323"/>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711" name="Google Shape;6711;p323"/>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712" name="Google Shape;6712;p323"/>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
        <p:nvSpPr>
          <p:cNvPr id="6713" name="Google Shape;6713;p323"/>
          <p:cNvSpPr txBox="1"/>
          <p:nvPr/>
        </p:nvSpPr>
        <p:spPr>
          <a:xfrm>
            <a:off x="3273475" y="127650"/>
            <a:ext cx="3563700" cy="845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u="sng">
                <a:solidFill>
                  <a:srgbClr val="000000"/>
                </a:solidFill>
                <a:highlight>
                  <a:srgbClr val="FFF2CC"/>
                </a:highlight>
              </a:rPr>
              <a:t>A</a:t>
            </a:r>
            <a:r>
              <a:rPr lang="en">
                <a:solidFill>
                  <a:srgbClr val="000000"/>
                </a:solidFill>
                <a:highlight>
                  <a:srgbClr val="FFF2CC"/>
                </a:highlight>
              </a:rPr>
              <a:t>myloid-</a:t>
            </a:r>
            <a:r>
              <a:rPr lang="en" b="1" u="sng">
                <a:solidFill>
                  <a:srgbClr val="000000"/>
                </a:solidFill>
                <a:highlight>
                  <a:srgbClr val="FFF2CC"/>
                </a:highlight>
              </a:rPr>
              <a:t>R</a:t>
            </a:r>
            <a:r>
              <a:rPr lang="en">
                <a:solidFill>
                  <a:srgbClr val="000000"/>
                </a:solidFill>
                <a:highlight>
                  <a:srgbClr val="FFF2CC"/>
                </a:highlight>
              </a:rPr>
              <a:t>elated </a:t>
            </a:r>
            <a:r>
              <a:rPr lang="en" b="1" u="sng">
                <a:solidFill>
                  <a:srgbClr val="000000"/>
                </a:solidFill>
                <a:highlight>
                  <a:srgbClr val="FFF2CC"/>
                </a:highlight>
              </a:rPr>
              <a:t>I</a:t>
            </a:r>
            <a:r>
              <a:rPr lang="en">
                <a:solidFill>
                  <a:srgbClr val="000000"/>
                </a:solidFill>
                <a:highlight>
                  <a:srgbClr val="FFF2CC"/>
                </a:highlight>
              </a:rPr>
              <a:t>maging </a:t>
            </a:r>
            <a:r>
              <a:rPr lang="en" b="1" u="sng">
                <a:solidFill>
                  <a:srgbClr val="000000"/>
                </a:solidFill>
                <a:highlight>
                  <a:srgbClr val="FFF2CC"/>
                </a:highlight>
              </a:rPr>
              <a:t>A</a:t>
            </a:r>
            <a:r>
              <a:rPr lang="en">
                <a:solidFill>
                  <a:srgbClr val="000000"/>
                </a:solidFill>
                <a:highlight>
                  <a:srgbClr val="FFF2CC"/>
                </a:highlight>
              </a:rPr>
              <a:t>bnormalities due to </a:t>
            </a:r>
            <a:r>
              <a:rPr lang="en" b="1" u="sng">
                <a:solidFill>
                  <a:srgbClr val="000000"/>
                </a:solidFill>
                <a:highlight>
                  <a:srgbClr val="FFF2CC"/>
                </a:highlight>
              </a:rPr>
              <a:t>H</a:t>
            </a:r>
            <a:r>
              <a:rPr lang="en">
                <a:solidFill>
                  <a:srgbClr val="000000"/>
                </a:solidFill>
                <a:highlight>
                  <a:srgbClr val="FFF2CC"/>
                </a:highlight>
              </a:rPr>
              <a:t>emosiderin deposition (ARIA-H) </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solidFill>
                  <a:srgbClr val="000000"/>
                </a:solidFill>
              </a:rPr>
              <a:t>MRI </a:t>
            </a:r>
            <a:r>
              <a:rPr lang="en"/>
              <a:t>is looking for</a:t>
            </a:r>
            <a:r>
              <a:rPr lang="en">
                <a:solidFill>
                  <a:srgbClr val="000000"/>
                </a:solidFill>
              </a:rPr>
              <a:t> </a:t>
            </a:r>
            <a:r>
              <a:rPr lang="en">
                <a:highlight>
                  <a:srgbClr val="FFF2CC"/>
                </a:highlight>
              </a:rPr>
              <a:t>“H in the Area”</a:t>
            </a:r>
            <a:r>
              <a:rPr lang="en"/>
              <a:t> (</a:t>
            </a:r>
            <a:r>
              <a:rPr lang="en">
                <a:solidFill>
                  <a:srgbClr val="000000"/>
                </a:solidFill>
              </a:rPr>
              <a:t>ARIA-H)</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solidFill>
                  <a:srgbClr val="000000"/>
                </a:solidFill>
                <a:highlight>
                  <a:srgbClr val="FFF2CC"/>
                </a:highlight>
              </a:rPr>
              <a:t>ARIA-</a:t>
            </a:r>
            <a:r>
              <a:rPr lang="en" b="1" u="sng">
                <a:solidFill>
                  <a:srgbClr val="000000"/>
                </a:solidFill>
                <a:highlight>
                  <a:srgbClr val="FFF2CC"/>
                </a:highlight>
              </a:rPr>
              <a:t>E</a:t>
            </a:r>
            <a:r>
              <a:rPr lang="en">
                <a:solidFill>
                  <a:srgbClr val="000000"/>
                </a:solidFill>
                <a:highlight>
                  <a:srgbClr val="FFF2CC"/>
                </a:highlight>
              </a:rPr>
              <a:t> means an </a:t>
            </a:r>
            <a:r>
              <a:rPr lang="en">
                <a:highlight>
                  <a:srgbClr val="FFF2CC"/>
                </a:highlight>
              </a:rPr>
              <a:t>“Area” of </a:t>
            </a:r>
            <a:r>
              <a:rPr lang="en">
                <a:solidFill>
                  <a:srgbClr val="000000"/>
                </a:solidFill>
                <a:highlight>
                  <a:srgbClr val="FFF2CC"/>
                </a:highlight>
              </a:rPr>
              <a:t>brain </a:t>
            </a:r>
            <a:r>
              <a:rPr lang="en" b="1" u="sng">
                <a:solidFill>
                  <a:srgbClr val="000000"/>
                </a:solidFill>
                <a:highlight>
                  <a:srgbClr val="FFF2CC"/>
                </a:highlight>
              </a:rPr>
              <a:t>E</a:t>
            </a:r>
            <a:r>
              <a:rPr lang="en">
                <a:solidFill>
                  <a:srgbClr val="000000"/>
                </a:solidFill>
                <a:highlight>
                  <a:srgbClr val="FFF2CC"/>
                </a:highlight>
              </a:rPr>
              <a:t>dema.</a:t>
            </a:r>
            <a:endParaRPr>
              <a:solidFill>
                <a:srgbClr val="000000"/>
              </a:solidFill>
              <a:highlight>
                <a:srgbClr val="FFF2CC"/>
              </a:highlight>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p:txBody>
      </p:sp>
      <p:pic>
        <p:nvPicPr>
          <p:cNvPr id="6714" name="Google Shape;6714;p323" descr="clipped result image"/>
          <p:cNvPicPr preferRelativeResize="0"/>
          <p:nvPr/>
        </p:nvPicPr>
        <p:blipFill>
          <a:blip r:embed="rId6">
            <a:alphaModFix/>
          </a:blip>
          <a:stretch>
            <a:fillRect/>
          </a:stretch>
        </p:blipFill>
        <p:spPr>
          <a:xfrm>
            <a:off x="3315275" y="1201152"/>
            <a:ext cx="3107579" cy="2555374"/>
          </a:xfrm>
          <a:prstGeom prst="rect">
            <a:avLst/>
          </a:prstGeom>
          <a:noFill/>
          <a:ln>
            <a:noFill/>
          </a:ln>
          <a:effectLst>
            <a:outerShdw blurRad="57150" dist="19050" dir="5400000" algn="bl" rotWithShape="0">
              <a:srgbClr val="000000">
                <a:alpha val="50000"/>
              </a:srgbClr>
            </a:outerShdw>
          </a:effectLst>
        </p:spPr>
      </p:pic>
      <p:pic>
        <p:nvPicPr>
          <p:cNvPr id="6715" name="Google Shape;6715;p323"/>
          <p:cNvPicPr preferRelativeResize="0"/>
          <p:nvPr/>
        </p:nvPicPr>
        <p:blipFill>
          <a:blip r:embed="rId8">
            <a:alphaModFix/>
          </a:blip>
          <a:stretch>
            <a:fillRect/>
          </a:stretch>
        </p:blipFill>
        <p:spPr>
          <a:xfrm>
            <a:off x="4931361" y="1440551"/>
            <a:ext cx="866725" cy="1162850"/>
          </a:xfrm>
          <a:prstGeom prst="rect">
            <a:avLst/>
          </a:prstGeom>
          <a:noFill/>
          <a:ln>
            <a:noFill/>
          </a:ln>
        </p:spPr>
      </p:pic>
      <p:pic>
        <p:nvPicPr>
          <p:cNvPr id="6716" name="Google Shape;6716;p323"/>
          <p:cNvPicPr preferRelativeResize="0"/>
          <p:nvPr/>
        </p:nvPicPr>
        <p:blipFill>
          <a:blip r:embed="rId9">
            <a:alphaModFix/>
          </a:blip>
          <a:stretch>
            <a:fillRect/>
          </a:stretch>
        </p:blipFill>
        <p:spPr>
          <a:xfrm>
            <a:off x="5035659" y="1768525"/>
            <a:ext cx="1887117" cy="2730050"/>
          </a:xfrm>
          <a:prstGeom prst="rect">
            <a:avLst/>
          </a:prstGeom>
          <a:noFill/>
          <a:ln>
            <a:noFill/>
          </a:ln>
        </p:spPr>
      </p:pic>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6720"/>
        <p:cNvGrpSpPr/>
        <p:nvPr/>
      </p:nvGrpSpPr>
      <p:grpSpPr>
        <a:xfrm>
          <a:off x="0" y="0"/>
          <a:ext cx="0" cy="0"/>
          <a:chOff x="0" y="0"/>
          <a:chExt cx="0" cy="0"/>
        </a:xfrm>
      </p:grpSpPr>
      <p:sp>
        <p:nvSpPr>
          <p:cNvPr id="6721" name="Google Shape;6721;p324"/>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722" name="Google Shape;6722;p324"/>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723" name="Google Shape;6723;p324"/>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724" name="Google Shape;6724;p324"/>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725" name="Google Shape;6725;p324"/>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726" name="Google Shape;6726;p324"/>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727" name="Google Shape;6727;p324"/>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728" name="Google Shape;6728;p324"/>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729" name="Google Shape;6729;p324"/>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730" name="Google Shape;6730;p324"/>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731" name="Google Shape;6731;p324"/>
          <p:cNvGrpSpPr/>
          <p:nvPr/>
        </p:nvGrpSpPr>
        <p:grpSpPr>
          <a:xfrm>
            <a:off x="273921" y="1514975"/>
            <a:ext cx="2637532" cy="2555363"/>
            <a:chOff x="4074828" y="951781"/>
            <a:chExt cx="3284597" cy="3182270"/>
          </a:xfrm>
        </p:grpSpPr>
        <p:pic>
          <p:nvPicPr>
            <p:cNvPr id="6732" name="Google Shape;6732;p324"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733" name="Google Shape;6733;p324"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734" name="Google Shape;6734;p324"/>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324"/>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736" name="Google Shape;6736;p324"/>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324"/>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738" name="Google Shape;6738;p324"/>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739" name="Google Shape;6739;p324"/>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740" name="Google Shape;6740;p324"/>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741" name="Google Shape;6741;p324"/>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pic>
        <p:nvPicPr>
          <p:cNvPr id="6742" name="Google Shape;6742;p324" descr="Resultado de imagen para bubble png"/>
          <p:cNvPicPr preferRelativeResize="0"/>
          <p:nvPr/>
        </p:nvPicPr>
        <p:blipFill rotWithShape="1">
          <a:blip r:embed="rId8">
            <a:alphaModFix amt="63000"/>
          </a:blip>
          <a:srcRect/>
          <a:stretch/>
        </p:blipFill>
        <p:spPr>
          <a:xfrm>
            <a:off x="3997205" y="1737582"/>
            <a:ext cx="1966374" cy="1926450"/>
          </a:xfrm>
          <a:prstGeom prst="rect">
            <a:avLst/>
          </a:prstGeom>
          <a:noFill/>
          <a:ln>
            <a:noFill/>
          </a:ln>
        </p:spPr>
      </p:pic>
      <p:sp>
        <p:nvSpPr>
          <p:cNvPr id="6743" name="Google Shape;6743;p324"/>
          <p:cNvSpPr txBox="1"/>
          <p:nvPr/>
        </p:nvSpPr>
        <p:spPr>
          <a:xfrm>
            <a:off x="3353783" y="243350"/>
            <a:ext cx="3175500" cy="782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b="0" i="0" u="none" strike="noStrike" cap="none">
                <a:solidFill>
                  <a:srgbClr val="000000"/>
                </a:solidFill>
                <a:latin typeface="Arial"/>
                <a:ea typeface="Arial"/>
                <a:cs typeface="Arial"/>
                <a:sym typeface="Arial"/>
              </a:rPr>
              <a:t>Dynamic interactions:</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 ❖ </a:t>
            </a:r>
            <a:r>
              <a:rPr lang="en"/>
              <a:t>None significant</a:t>
            </a:r>
            <a:endParaRPr sz="2000"/>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b="0" i="0" u="none" strike="noStrike" cap="none">
                <a:solidFill>
                  <a:srgbClr val="000000"/>
                </a:solidFill>
                <a:latin typeface="Arial"/>
                <a:ea typeface="Arial"/>
                <a:cs typeface="Arial"/>
                <a:sym typeface="Arial"/>
              </a:rPr>
              <a:t>Kinetic interactions:</a:t>
            </a:r>
            <a:endParaRPr sz="2000"/>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 ❖ None—</a:t>
            </a:r>
            <a:r>
              <a:rPr lang="en"/>
              <a:t>”in a bubble”</a:t>
            </a:r>
            <a:endParaRPr sz="2000"/>
          </a:p>
          <a:p>
            <a:pPr marL="0" marR="0" lvl="0" indent="0" algn="l" rtl="0">
              <a:lnSpc>
                <a:spcPct val="100000"/>
              </a:lnSpc>
              <a:spcBef>
                <a:spcPts val="0"/>
              </a:spcBef>
              <a:spcAft>
                <a:spcPts val="0"/>
              </a:spcAft>
              <a:buClr>
                <a:srgbClr val="000000"/>
              </a:buClr>
              <a:buSzPts val="1100"/>
              <a:buFont typeface="Arial"/>
              <a:buNone/>
            </a:pPr>
            <a:endParaRPr b="0" i="0" u="none" strike="noStrike" cap="none">
              <a:solidFill>
                <a:srgbClr val="000000"/>
              </a:solidFill>
              <a:latin typeface="Arial"/>
              <a:ea typeface="Arial"/>
              <a:cs typeface="Arial"/>
              <a:sym typeface="Arial"/>
            </a:endParaRPr>
          </a:p>
        </p:txBody>
      </p:sp>
      <p:pic>
        <p:nvPicPr>
          <p:cNvPr id="6744" name="Google Shape;6744;p324" descr="clipped result image"/>
          <p:cNvPicPr preferRelativeResize="0"/>
          <p:nvPr/>
        </p:nvPicPr>
        <p:blipFill>
          <a:blip r:embed="rId9">
            <a:alphaModFix amt="60000"/>
          </a:blip>
          <a:stretch>
            <a:fillRect/>
          </a:stretch>
        </p:blipFill>
        <p:spPr>
          <a:xfrm>
            <a:off x="4193925" y="2002200"/>
            <a:ext cx="1466252" cy="1205700"/>
          </a:xfrm>
          <a:prstGeom prst="rect">
            <a:avLst/>
          </a:prstGeom>
          <a:noFill/>
          <a:ln>
            <a:noFill/>
          </a:ln>
          <a:effectLst>
            <a:outerShdw blurRad="57150" dist="19050" dir="5400000" algn="bl" rotWithShape="0">
              <a:srgbClr val="000000">
                <a:alpha val="50000"/>
              </a:srgbClr>
            </a:outerShdw>
          </a:effectLst>
        </p:spPr>
      </p:pic>
      <p:sp>
        <p:nvSpPr>
          <p:cNvPr id="6745" name="Google Shape;6745;p324"/>
          <p:cNvSpPr txBox="1"/>
          <p:nvPr/>
        </p:nvSpPr>
        <p:spPr>
          <a:xfrm>
            <a:off x="3353800" y="3841025"/>
            <a:ext cx="3529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dk1"/>
                </a:solidFill>
              </a:rPr>
              <a:t>Monoclonal antibodies are not subject to pharmacokinetic interactions</a:t>
            </a:r>
            <a:r>
              <a:rPr lang="en">
                <a:solidFill>
                  <a:schemeClr val="dk1"/>
                </a:solidFill>
              </a:rPr>
              <a:t>. They are degraded into small peptides and amino acids in the same manner as endogenous IgG antibodies.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44"/>
          <p:cNvPicPr preferRelativeResize="0"/>
          <p:nvPr/>
        </p:nvPicPr>
        <p:blipFill>
          <a:blip r:embed="rId3">
            <a:alphaModFix/>
          </a:blip>
          <a:stretch>
            <a:fillRect/>
          </a:stretch>
        </p:blipFill>
        <p:spPr>
          <a:xfrm>
            <a:off x="12" y="0"/>
            <a:ext cx="9143986" cy="5143500"/>
          </a:xfrm>
          <a:prstGeom prst="rect">
            <a:avLst/>
          </a:prstGeom>
          <a:noFill/>
          <a:ln>
            <a:noFill/>
          </a:ln>
        </p:spPr>
      </p:pic>
      <p:sp>
        <p:nvSpPr>
          <p:cNvPr id="424" name="Google Shape;424;p44"/>
          <p:cNvSpPr txBox="1"/>
          <p:nvPr/>
        </p:nvSpPr>
        <p:spPr>
          <a:xfrm>
            <a:off x="6144000" y="4820400"/>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lt1"/>
                </a:solidFill>
              </a:rPr>
              <a:t>National Institute on Aging/National Institutes of Health</a:t>
            </a:r>
            <a:endParaRPr>
              <a:solidFill>
                <a:schemeClr val="lt1"/>
              </a:solidFill>
            </a:endParaRPr>
          </a:p>
        </p:txBody>
      </p:sp>
      <p:sp>
        <p:nvSpPr>
          <p:cNvPr id="425" name="Google Shape;425;p44"/>
          <p:cNvSpPr/>
          <p:nvPr/>
        </p:nvSpPr>
        <p:spPr>
          <a:xfrm>
            <a:off x="6058225" y="145875"/>
            <a:ext cx="2879400" cy="813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6" name="Google Shape;426;p44"/>
          <p:cNvSpPr txBox="1"/>
          <p:nvPr/>
        </p:nvSpPr>
        <p:spPr>
          <a:xfrm>
            <a:off x="6908300" y="90879"/>
            <a:ext cx="2282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Tau protein accumulation within a neuron = neurofibrillary tangles (NFTs)</a:t>
            </a:r>
            <a:endParaRPr sz="1700" b="1"/>
          </a:p>
        </p:txBody>
      </p:sp>
      <p:pic>
        <p:nvPicPr>
          <p:cNvPr id="427" name="Google Shape;427;p44"/>
          <p:cNvPicPr preferRelativeResize="0"/>
          <p:nvPr/>
        </p:nvPicPr>
        <p:blipFill>
          <a:blip r:embed="rId4">
            <a:alphaModFix/>
          </a:blip>
          <a:stretch>
            <a:fillRect/>
          </a:stretch>
        </p:blipFill>
        <p:spPr>
          <a:xfrm>
            <a:off x="6058225" y="145875"/>
            <a:ext cx="813400" cy="813400"/>
          </a:xfrm>
          <a:prstGeom prst="rect">
            <a:avLst/>
          </a:prstGeom>
          <a:noFill/>
          <a:ln>
            <a:noFill/>
          </a:ln>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6749"/>
        <p:cNvGrpSpPr/>
        <p:nvPr/>
      </p:nvGrpSpPr>
      <p:grpSpPr>
        <a:xfrm>
          <a:off x="0" y="0"/>
          <a:ext cx="0" cy="0"/>
          <a:chOff x="0" y="0"/>
          <a:chExt cx="0" cy="0"/>
        </a:xfrm>
      </p:grpSpPr>
      <p:sp>
        <p:nvSpPr>
          <p:cNvPr id="6750" name="Google Shape;6750;p325"/>
          <p:cNvSpPr txBox="1"/>
          <p:nvPr/>
        </p:nvSpPr>
        <p:spPr>
          <a:xfrm>
            <a:off x="3283124" y="210050"/>
            <a:ext cx="3465300" cy="78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The full name of the medication is </a:t>
            </a:r>
            <a:r>
              <a:rPr lang="en" sz="1900"/>
              <a:t>aducanumab-avwa</a:t>
            </a:r>
            <a:r>
              <a:rPr lang="en"/>
              <a:t>.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endParaRPr b="0" i="0" u="none" strike="noStrike" cap="none">
              <a:solidFill>
                <a:srgbClr val="000000"/>
              </a:solidFill>
              <a:latin typeface="Arial"/>
              <a:ea typeface="Arial"/>
              <a:cs typeface="Arial"/>
              <a:sym typeface="Arial"/>
            </a:endParaRPr>
          </a:p>
        </p:txBody>
      </p:sp>
      <p:sp>
        <p:nvSpPr>
          <p:cNvPr id="6751" name="Google Shape;6751;p325"/>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752" name="Google Shape;6752;p325"/>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753" name="Google Shape;6753;p325"/>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754" name="Google Shape;6754;p325"/>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755" name="Google Shape;6755;p325"/>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756" name="Google Shape;6756;p325"/>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757" name="Google Shape;6757;p325"/>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758" name="Google Shape;6758;p325"/>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759" name="Google Shape;6759;p325"/>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760" name="Google Shape;6760;p325"/>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761" name="Google Shape;6761;p325"/>
          <p:cNvGrpSpPr/>
          <p:nvPr/>
        </p:nvGrpSpPr>
        <p:grpSpPr>
          <a:xfrm>
            <a:off x="273921" y="1514975"/>
            <a:ext cx="2637532" cy="2555363"/>
            <a:chOff x="4074828" y="951781"/>
            <a:chExt cx="3284597" cy="3182270"/>
          </a:xfrm>
        </p:grpSpPr>
        <p:pic>
          <p:nvPicPr>
            <p:cNvPr id="6762" name="Google Shape;6762;p325"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763" name="Google Shape;6763;p325"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764" name="Google Shape;6764;p325"/>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325"/>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766" name="Google Shape;6766;p325"/>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325"/>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768" name="Google Shape;6768;p325"/>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769" name="Google Shape;6769;p325"/>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770" name="Google Shape;6770;p325"/>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771" name="Google Shape;6771;p325"/>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Shape 6775"/>
        <p:cNvGrpSpPr/>
        <p:nvPr/>
      </p:nvGrpSpPr>
      <p:grpSpPr>
        <a:xfrm>
          <a:off x="0" y="0"/>
          <a:ext cx="0" cy="0"/>
          <a:chOff x="0" y="0"/>
          <a:chExt cx="0" cy="0"/>
        </a:xfrm>
      </p:grpSpPr>
      <p:sp>
        <p:nvSpPr>
          <p:cNvPr id="6776" name="Google Shape;6776;p326"/>
          <p:cNvSpPr txBox="1"/>
          <p:nvPr/>
        </p:nvSpPr>
        <p:spPr>
          <a:xfrm>
            <a:off x="3283124" y="210050"/>
            <a:ext cx="3465300" cy="78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The full name of the medication is </a:t>
            </a:r>
            <a:r>
              <a:rPr lang="en" sz="1900"/>
              <a:t>aducanumab-avwa</a:t>
            </a:r>
            <a:r>
              <a:rPr lang="en"/>
              <a:t>.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r>
              <a:rPr lang="en"/>
              <a:t>The four-letter suffix has no pronunciation or meaning.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r>
              <a:rPr lang="en"/>
              <a:t>Such suffixes are added to biologic drugs to distinguish reference products from their biosimilars.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endParaRPr b="0" i="0" u="none" strike="noStrike" cap="none">
              <a:solidFill>
                <a:srgbClr val="000000"/>
              </a:solidFill>
              <a:latin typeface="Arial"/>
              <a:ea typeface="Arial"/>
              <a:cs typeface="Arial"/>
              <a:sym typeface="Arial"/>
            </a:endParaRPr>
          </a:p>
        </p:txBody>
      </p:sp>
      <p:sp>
        <p:nvSpPr>
          <p:cNvPr id="6777" name="Google Shape;6777;p326"/>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778" name="Google Shape;6778;p326"/>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779" name="Google Shape;6779;p326"/>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780" name="Google Shape;6780;p326"/>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781" name="Google Shape;6781;p326"/>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782" name="Google Shape;6782;p326"/>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783" name="Google Shape;6783;p326"/>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784" name="Google Shape;6784;p326"/>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785" name="Google Shape;6785;p326"/>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786" name="Google Shape;6786;p326"/>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787" name="Google Shape;6787;p326"/>
          <p:cNvGrpSpPr/>
          <p:nvPr/>
        </p:nvGrpSpPr>
        <p:grpSpPr>
          <a:xfrm>
            <a:off x="273921" y="1514975"/>
            <a:ext cx="2637532" cy="2555363"/>
            <a:chOff x="4074828" y="951781"/>
            <a:chExt cx="3284597" cy="3182270"/>
          </a:xfrm>
        </p:grpSpPr>
        <p:pic>
          <p:nvPicPr>
            <p:cNvPr id="6788" name="Google Shape;6788;p326"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789" name="Google Shape;6789;p326"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790" name="Google Shape;6790;p326"/>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326"/>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792" name="Google Shape;6792;p326"/>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326"/>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794" name="Google Shape;6794;p326"/>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795" name="Google Shape;6795;p326"/>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796" name="Google Shape;6796;p326"/>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797" name="Google Shape;6797;p326"/>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Shape 6801"/>
        <p:cNvGrpSpPr/>
        <p:nvPr/>
      </p:nvGrpSpPr>
      <p:grpSpPr>
        <a:xfrm>
          <a:off x="0" y="0"/>
          <a:ext cx="0" cy="0"/>
          <a:chOff x="0" y="0"/>
          <a:chExt cx="0" cy="0"/>
        </a:xfrm>
      </p:grpSpPr>
      <p:sp>
        <p:nvSpPr>
          <p:cNvPr id="6802" name="Google Shape;6802;p327"/>
          <p:cNvSpPr txBox="1"/>
          <p:nvPr/>
        </p:nvSpPr>
        <p:spPr>
          <a:xfrm>
            <a:off x="3283124" y="210050"/>
            <a:ext cx="3465300" cy="78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The full name of the medication is </a:t>
            </a:r>
            <a:r>
              <a:rPr lang="en" sz="1900"/>
              <a:t>aducanumab-avwa</a:t>
            </a:r>
            <a:r>
              <a:rPr lang="en"/>
              <a:t>.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r>
              <a:rPr lang="en"/>
              <a:t>The four-letter suffix has no pronunciation or meaning.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r>
              <a:rPr lang="en"/>
              <a:t>Such suffixes are added to biologic drugs to distinguish reference products from their biosimilars.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r>
              <a:rPr lang="en"/>
              <a:t>The suffix "-mab" is used for monoclonal antibodies.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endParaRPr b="0" i="0" u="none" strike="noStrike" cap="none">
              <a:solidFill>
                <a:srgbClr val="000000"/>
              </a:solidFill>
              <a:latin typeface="Arial"/>
              <a:ea typeface="Arial"/>
              <a:cs typeface="Arial"/>
              <a:sym typeface="Arial"/>
            </a:endParaRPr>
          </a:p>
        </p:txBody>
      </p:sp>
      <p:sp>
        <p:nvSpPr>
          <p:cNvPr id="6803" name="Google Shape;6803;p327"/>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804" name="Google Shape;6804;p327"/>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805" name="Google Shape;6805;p327"/>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806" name="Google Shape;6806;p327"/>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807" name="Google Shape;6807;p327"/>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808" name="Google Shape;6808;p327"/>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809" name="Google Shape;6809;p327"/>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810" name="Google Shape;6810;p327"/>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811" name="Google Shape;6811;p327"/>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812" name="Google Shape;6812;p327"/>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813" name="Google Shape;6813;p327"/>
          <p:cNvGrpSpPr/>
          <p:nvPr/>
        </p:nvGrpSpPr>
        <p:grpSpPr>
          <a:xfrm>
            <a:off x="273921" y="1514975"/>
            <a:ext cx="2637532" cy="2555363"/>
            <a:chOff x="4074828" y="951781"/>
            <a:chExt cx="3284597" cy="3182270"/>
          </a:xfrm>
        </p:grpSpPr>
        <p:pic>
          <p:nvPicPr>
            <p:cNvPr id="6814" name="Google Shape;6814;p327"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815" name="Google Shape;6815;p327"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816" name="Google Shape;6816;p327"/>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327"/>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818" name="Google Shape;6818;p327"/>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327"/>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820" name="Google Shape;6820;p327"/>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821" name="Google Shape;6821;p327"/>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822" name="Google Shape;6822;p327"/>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823" name="Google Shape;6823;p327"/>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Shape 6827"/>
        <p:cNvGrpSpPr/>
        <p:nvPr/>
      </p:nvGrpSpPr>
      <p:grpSpPr>
        <a:xfrm>
          <a:off x="0" y="0"/>
          <a:ext cx="0" cy="0"/>
          <a:chOff x="0" y="0"/>
          <a:chExt cx="0" cy="0"/>
        </a:xfrm>
      </p:grpSpPr>
      <p:sp>
        <p:nvSpPr>
          <p:cNvPr id="6828" name="Google Shape;6828;p328"/>
          <p:cNvSpPr txBox="1"/>
          <p:nvPr/>
        </p:nvSpPr>
        <p:spPr>
          <a:xfrm>
            <a:off x="3283124" y="210050"/>
            <a:ext cx="3465300" cy="78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The full name of the medication is </a:t>
            </a:r>
            <a:r>
              <a:rPr lang="en" sz="1900"/>
              <a:t>aducanumab-avwa</a:t>
            </a:r>
            <a:r>
              <a:rPr lang="en"/>
              <a:t>.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r>
              <a:rPr lang="en"/>
              <a:t>The four-letter suffix has no pronunciation or meaning.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r>
              <a:rPr lang="en"/>
              <a:t>Such suffixes are added to biologic drugs to distinguish reference products from their biosimilars.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r>
              <a:rPr lang="en"/>
              <a:t>The suffix "-mab" is used for monoclonal antibodies.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r>
              <a:rPr lang="en"/>
              <a:t>More specifically “-umab” signifies that the product is a humanized antibody, i.e., an antibody made in the laboratory by combining a human antibody with a small part of a animal antibody, the Chinese hamster in this case.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endParaRPr b="0" i="0" u="none" strike="noStrike" cap="none">
              <a:solidFill>
                <a:srgbClr val="000000"/>
              </a:solidFill>
              <a:latin typeface="Arial"/>
              <a:ea typeface="Arial"/>
              <a:cs typeface="Arial"/>
              <a:sym typeface="Arial"/>
            </a:endParaRPr>
          </a:p>
        </p:txBody>
      </p:sp>
      <p:sp>
        <p:nvSpPr>
          <p:cNvPr id="6829" name="Google Shape;6829;p328"/>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830" name="Google Shape;6830;p328"/>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831" name="Google Shape;6831;p328"/>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832" name="Google Shape;6832;p328"/>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833" name="Google Shape;6833;p328"/>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834" name="Google Shape;6834;p328"/>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835" name="Google Shape;6835;p328"/>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836" name="Google Shape;6836;p328"/>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837" name="Google Shape;6837;p328"/>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838" name="Google Shape;6838;p328"/>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839" name="Google Shape;6839;p328"/>
          <p:cNvGrpSpPr/>
          <p:nvPr/>
        </p:nvGrpSpPr>
        <p:grpSpPr>
          <a:xfrm>
            <a:off x="273921" y="1514975"/>
            <a:ext cx="2637532" cy="2555363"/>
            <a:chOff x="4074828" y="951781"/>
            <a:chExt cx="3284597" cy="3182270"/>
          </a:xfrm>
        </p:grpSpPr>
        <p:pic>
          <p:nvPicPr>
            <p:cNvPr id="6840" name="Google Shape;6840;p328"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841" name="Google Shape;6841;p328"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842" name="Google Shape;6842;p328"/>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328"/>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844" name="Google Shape;6844;p328"/>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328"/>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846" name="Google Shape;6846;p328"/>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847" name="Google Shape;6847;p328"/>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848" name="Google Shape;6848;p328"/>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849" name="Google Shape;6849;p328"/>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Shape 6853"/>
        <p:cNvGrpSpPr/>
        <p:nvPr/>
      </p:nvGrpSpPr>
      <p:grpSpPr>
        <a:xfrm>
          <a:off x="0" y="0"/>
          <a:ext cx="0" cy="0"/>
          <a:chOff x="0" y="0"/>
          <a:chExt cx="0" cy="0"/>
        </a:xfrm>
      </p:grpSpPr>
      <p:sp>
        <p:nvSpPr>
          <p:cNvPr id="6854" name="Google Shape;6854;p329"/>
          <p:cNvSpPr txBox="1"/>
          <p:nvPr/>
        </p:nvSpPr>
        <p:spPr>
          <a:xfrm>
            <a:off x="3283124" y="210050"/>
            <a:ext cx="3465300" cy="78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The full name of the medication is </a:t>
            </a:r>
            <a:r>
              <a:rPr lang="en" sz="1900"/>
              <a:t>aducanumab-avwa</a:t>
            </a:r>
            <a:r>
              <a:rPr lang="en"/>
              <a:t>.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r>
              <a:rPr lang="en"/>
              <a:t>The four-letter suffix has no pronunciation or meaning.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r>
              <a:rPr lang="en"/>
              <a:t>Such suffixes are added to biologic drugs to distinguish reference products from their biosimilars.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r>
              <a:rPr lang="en"/>
              <a:t>The suffix "-mab" is used for monoclonal antibodies.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r>
              <a:rPr lang="en"/>
              <a:t>More specifically “-umab” signifies that the product is a humanized antibody, i.e., an antibody made in the laboratory by combining a human antibody with a small part of a animal antibody, the Chinese hamster in this case. </a:t>
            </a:r>
            <a:endParaRPr/>
          </a:p>
          <a:p>
            <a:pPr marL="0" marR="0" lvl="0" indent="0" algn="l" rtl="0">
              <a:lnSpc>
                <a:spcPct val="100000"/>
              </a:lnSpc>
              <a:spcBef>
                <a:spcPts val="0"/>
              </a:spcBef>
              <a:spcAft>
                <a:spcPts val="0"/>
              </a:spcAft>
              <a:buClr>
                <a:srgbClr val="000000"/>
              </a:buClr>
              <a:buSzPts val="1100"/>
              <a:buFont typeface="Arial"/>
              <a:buNone/>
            </a:pPr>
            <a:endParaRPr sz="600"/>
          </a:p>
          <a:p>
            <a:pPr marL="0" marR="0" lvl="0" indent="0" algn="l" rtl="0">
              <a:lnSpc>
                <a:spcPct val="100000"/>
              </a:lnSpc>
              <a:spcBef>
                <a:spcPts val="0"/>
              </a:spcBef>
              <a:spcAft>
                <a:spcPts val="0"/>
              </a:spcAft>
              <a:buClr>
                <a:srgbClr val="000000"/>
              </a:buClr>
              <a:buSzPts val="1100"/>
              <a:buFont typeface="Arial"/>
              <a:buNone/>
            </a:pPr>
            <a:r>
              <a:rPr lang="en"/>
              <a:t>The hamster part of the antibody binds to the target antigen, and the human part makes it less likely to be destroyed by the immune system. </a:t>
            </a:r>
            <a:endParaRPr b="0" i="0" u="none" strike="noStrike" cap="none">
              <a:solidFill>
                <a:srgbClr val="000000"/>
              </a:solidFill>
              <a:latin typeface="Arial"/>
              <a:ea typeface="Arial"/>
              <a:cs typeface="Arial"/>
              <a:sym typeface="Arial"/>
            </a:endParaRPr>
          </a:p>
        </p:txBody>
      </p:sp>
      <p:sp>
        <p:nvSpPr>
          <p:cNvPr id="6855" name="Google Shape;6855;p329"/>
          <p:cNvSpPr txBox="1"/>
          <p:nvPr/>
        </p:nvSpPr>
        <p:spPr>
          <a:xfrm>
            <a:off x="7384720"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2021</a:t>
            </a:r>
            <a:endParaRPr/>
          </a:p>
          <a:p>
            <a:pPr marL="0" marR="0" lvl="0" indent="0" algn="l" rtl="0">
              <a:lnSpc>
                <a:spcPct val="100000"/>
              </a:lnSpc>
              <a:spcBef>
                <a:spcPts val="0"/>
              </a:spcBef>
              <a:spcAft>
                <a:spcPts val="0"/>
              </a:spcAft>
              <a:buClr>
                <a:schemeClr val="dk1"/>
              </a:buClr>
              <a:buSzPts val="1100"/>
              <a:buFont typeface="Arial"/>
              <a:buNone/>
            </a:pPr>
            <a:r>
              <a:rPr lang="en"/>
              <a:t>$28,200 yearly</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6856" name="Google Shape;6856;p329"/>
          <p:cNvCxnSpPr/>
          <p:nvPr/>
        </p:nvCxnSpPr>
        <p:spPr>
          <a:xfrm>
            <a:off x="70493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857" name="Google Shape;6857;p329"/>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000" b="1">
                <a:solidFill>
                  <a:srgbClr val="9900FF"/>
                </a:solidFill>
              </a:rPr>
              <a:t>Adu</a:t>
            </a:r>
            <a:r>
              <a:rPr lang="en" sz="2000" b="1" u="sng">
                <a:solidFill>
                  <a:srgbClr val="CC0000"/>
                </a:solidFill>
              </a:rPr>
              <a:t>can</a:t>
            </a:r>
            <a:r>
              <a:rPr lang="en" sz="2000" b="1">
                <a:solidFill>
                  <a:srgbClr val="38761D"/>
                </a:solidFill>
              </a:rPr>
              <a:t>u</a:t>
            </a:r>
            <a:r>
              <a:rPr lang="en" sz="2000" b="1">
                <a:solidFill>
                  <a:srgbClr val="0000FF"/>
                </a:solidFill>
              </a:rPr>
              <a:t>mab</a:t>
            </a:r>
            <a:r>
              <a:rPr lang="en" sz="2000">
                <a:solidFill>
                  <a:schemeClr val="dk1"/>
                </a:solidFill>
              </a:rPr>
              <a:t> </a:t>
            </a:r>
            <a:endParaRPr sz="2000">
              <a:solidFill>
                <a:schemeClr val="dk1"/>
              </a:solidFill>
            </a:endParaRPr>
          </a:p>
          <a:p>
            <a:pPr marL="0" lvl="0" indent="0" algn="l" rtl="0">
              <a:spcBef>
                <a:spcPts val="0"/>
              </a:spcBef>
              <a:spcAft>
                <a:spcPts val="0"/>
              </a:spcAft>
              <a:buClr>
                <a:schemeClr val="dk1"/>
              </a:buClr>
              <a:buFont typeface="Arial"/>
              <a:buNone/>
            </a:pPr>
            <a:r>
              <a:rPr lang="en" sz="2000">
                <a:solidFill>
                  <a:schemeClr val="dk1"/>
                </a:solidFill>
              </a:rPr>
              <a:t>(</a:t>
            </a:r>
            <a:r>
              <a:rPr lang="en" sz="2000" b="1">
                <a:solidFill>
                  <a:srgbClr val="B45F06"/>
                </a:solidFill>
              </a:rPr>
              <a:t>AD</a:t>
            </a:r>
            <a:r>
              <a:rPr lang="en" sz="2000" b="1">
                <a:solidFill>
                  <a:srgbClr val="A64D79"/>
                </a:solidFill>
              </a:rPr>
              <a:t>U</a:t>
            </a:r>
            <a:r>
              <a:rPr lang="en" sz="2000" b="1">
                <a:solidFill>
                  <a:srgbClr val="FF0000"/>
                </a:solidFill>
              </a:rPr>
              <a:t>HELM</a:t>
            </a:r>
            <a:r>
              <a:rPr lang="en" sz="2000">
                <a:solidFill>
                  <a:schemeClr val="dk1"/>
                </a:solidFill>
              </a:rPr>
              <a:t>)</a:t>
            </a: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a du CAHN ue mab / AD yew helm</a:t>
            </a:r>
            <a:endParaRPr sz="9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“Adult helmet”</a:t>
            </a:r>
            <a:endParaRPr sz="1600">
              <a:solidFill>
                <a:schemeClr val="dk1"/>
              </a:solidFill>
            </a:endParaRPr>
          </a:p>
        </p:txBody>
      </p:sp>
      <p:sp>
        <p:nvSpPr>
          <p:cNvPr id="6858" name="Google Shape;6858;p329"/>
          <p:cNvSpPr txBox="1"/>
          <p:nvPr/>
        </p:nvSpPr>
        <p:spPr>
          <a:xfrm>
            <a:off x="394375" y="4239750"/>
            <a:ext cx="32445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FDA-approved for: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mild Alzheimer’s</a:t>
            </a:r>
            <a:endParaRPr sz="1900"/>
          </a:p>
        </p:txBody>
      </p:sp>
      <p:sp>
        <p:nvSpPr>
          <p:cNvPr id="6859" name="Google Shape;6859;p329"/>
          <p:cNvSpPr txBox="1"/>
          <p:nvPr/>
        </p:nvSpPr>
        <p:spPr>
          <a:xfrm>
            <a:off x="357050" y="282498"/>
            <a:ext cx="778800" cy="5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6860" name="Google Shape;6860;p329"/>
          <p:cNvSpPr txBox="1"/>
          <p:nvPr/>
        </p:nvSpPr>
        <p:spPr>
          <a:xfrm>
            <a:off x="7167452" y="168889"/>
            <a:ext cx="5574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p:txBody>
      </p:sp>
      <p:sp>
        <p:nvSpPr>
          <p:cNvPr id="6861" name="Google Shape;6861;p329"/>
          <p:cNvSpPr txBox="1"/>
          <p:nvPr/>
        </p:nvSpPr>
        <p:spPr>
          <a:xfrm>
            <a:off x="8233193" y="37161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170 </a:t>
            </a:r>
            <a:endParaRPr/>
          </a:p>
          <a:p>
            <a:pPr marL="0" marR="0" lvl="0" indent="0" algn="l" rtl="0">
              <a:lnSpc>
                <a:spcPct val="100000"/>
              </a:lnSpc>
              <a:spcBef>
                <a:spcPts val="0"/>
              </a:spcBef>
              <a:spcAft>
                <a:spcPts val="0"/>
              </a:spcAft>
              <a:buNone/>
            </a:pPr>
            <a:r>
              <a:rPr lang="en"/>
              <a:t>300</a:t>
            </a:r>
            <a:endParaRPr/>
          </a:p>
          <a:p>
            <a:pPr marL="0" marR="0" lvl="0" indent="0" algn="l" rtl="0">
              <a:lnSpc>
                <a:spcPct val="100000"/>
              </a:lnSpc>
              <a:spcBef>
                <a:spcPts val="0"/>
              </a:spcBef>
              <a:spcAft>
                <a:spcPts val="0"/>
              </a:spcAft>
              <a:buNone/>
            </a:pPr>
            <a:r>
              <a:rPr lang="en" sz="1200"/>
              <a:t>mg</a:t>
            </a:r>
            <a:endParaRPr sz="1200"/>
          </a:p>
        </p:txBody>
      </p:sp>
      <p:pic>
        <p:nvPicPr>
          <p:cNvPr id="6862" name="Google Shape;6862;p329"/>
          <p:cNvPicPr preferRelativeResize="0"/>
          <p:nvPr/>
        </p:nvPicPr>
        <p:blipFill>
          <a:blip r:embed="rId3">
            <a:alphaModFix/>
          </a:blip>
          <a:stretch>
            <a:fillRect/>
          </a:stretch>
        </p:blipFill>
        <p:spPr>
          <a:xfrm>
            <a:off x="7675800" y="3756525"/>
            <a:ext cx="557400" cy="1124975"/>
          </a:xfrm>
          <a:prstGeom prst="rect">
            <a:avLst/>
          </a:prstGeom>
          <a:noFill/>
          <a:ln>
            <a:noFill/>
          </a:ln>
        </p:spPr>
      </p:pic>
      <p:pic>
        <p:nvPicPr>
          <p:cNvPr id="6863" name="Google Shape;6863;p329"/>
          <p:cNvPicPr preferRelativeResize="0"/>
          <p:nvPr/>
        </p:nvPicPr>
        <p:blipFill>
          <a:blip r:embed="rId4">
            <a:alphaModFix/>
          </a:blip>
          <a:stretch>
            <a:fillRect/>
          </a:stretch>
        </p:blipFill>
        <p:spPr>
          <a:xfrm>
            <a:off x="7782200" y="2270099"/>
            <a:ext cx="1107700" cy="1122453"/>
          </a:xfrm>
          <a:prstGeom prst="rect">
            <a:avLst/>
          </a:prstGeom>
          <a:noFill/>
          <a:ln>
            <a:noFill/>
          </a:ln>
        </p:spPr>
      </p:pic>
      <p:pic>
        <p:nvPicPr>
          <p:cNvPr id="6864" name="Google Shape;6864;p329"/>
          <p:cNvPicPr preferRelativeResize="0"/>
          <p:nvPr/>
        </p:nvPicPr>
        <p:blipFill>
          <a:blip r:embed="rId5">
            <a:alphaModFix/>
          </a:blip>
          <a:stretch>
            <a:fillRect/>
          </a:stretch>
        </p:blipFill>
        <p:spPr>
          <a:xfrm rot="10535068">
            <a:off x="7850167" y="1546445"/>
            <a:ext cx="850998" cy="868523"/>
          </a:xfrm>
          <a:prstGeom prst="rect">
            <a:avLst/>
          </a:prstGeom>
          <a:noFill/>
          <a:ln>
            <a:noFill/>
          </a:ln>
        </p:spPr>
      </p:pic>
      <p:grpSp>
        <p:nvGrpSpPr>
          <p:cNvPr id="6865" name="Google Shape;6865;p329"/>
          <p:cNvGrpSpPr/>
          <p:nvPr/>
        </p:nvGrpSpPr>
        <p:grpSpPr>
          <a:xfrm>
            <a:off x="273921" y="1514975"/>
            <a:ext cx="2637532" cy="2555363"/>
            <a:chOff x="4074828" y="951781"/>
            <a:chExt cx="3284597" cy="3182270"/>
          </a:xfrm>
        </p:grpSpPr>
        <p:pic>
          <p:nvPicPr>
            <p:cNvPr id="6866" name="Google Shape;6866;p329" descr="clipped result image"/>
            <p:cNvPicPr preferRelativeResize="0"/>
            <p:nvPr/>
          </p:nvPicPr>
          <p:blipFill>
            <a:blip r:embed="rId6">
              <a:alphaModFix/>
            </a:blip>
            <a:stretch>
              <a:fillRect/>
            </a:stretch>
          </p:blipFill>
          <p:spPr>
            <a:xfrm>
              <a:off x="5978225" y="2340734"/>
              <a:ext cx="1381200" cy="1135765"/>
            </a:xfrm>
            <a:prstGeom prst="rect">
              <a:avLst/>
            </a:prstGeom>
            <a:noFill/>
            <a:ln>
              <a:noFill/>
            </a:ln>
            <a:effectLst>
              <a:outerShdw blurRad="57150" dist="19050" dir="5400000" algn="bl" rotWithShape="0">
                <a:srgbClr val="000000">
                  <a:alpha val="50000"/>
                </a:srgbClr>
              </a:outerShdw>
            </a:effectLst>
          </p:spPr>
        </p:pic>
        <p:pic>
          <p:nvPicPr>
            <p:cNvPr id="6867" name="Google Shape;6867;p329" descr="clipped result image"/>
            <p:cNvPicPr preferRelativeResize="0"/>
            <p:nvPr/>
          </p:nvPicPr>
          <p:blipFill>
            <a:blip r:embed="rId7">
              <a:alphaModFix/>
            </a:blip>
            <a:stretch>
              <a:fillRect/>
            </a:stretch>
          </p:blipFill>
          <p:spPr>
            <a:xfrm>
              <a:off x="4786849" y="1818436"/>
              <a:ext cx="1052000" cy="2076450"/>
            </a:xfrm>
            <a:prstGeom prst="rect">
              <a:avLst/>
            </a:prstGeom>
            <a:noFill/>
            <a:ln>
              <a:noFill/>
            </a:ln>
            <a:effectLst>
              <a:outerShdw blurRad="57150" dist="19050" dir="5400000" algn="bl" rotWithShape="0">
                <a:srgbClr val="000000">
                  <a:alpha val="50000"/>
                </a:srgbClr>
              </a:outerShdw>
            </a:effectLst>
          </p:spPr>
        </p:pic>
        <p:sp>
          <p:nvSpPr>
            <p:cNvPr id="6868" name="Google Shape;6868;p329"/>
            <p:cNvSpPr/>
            <p:nvPr/>
          </p:nvSpPr>
          <p:spPr>
            <a:xfrm>
              <a:off x="4114808" y="1195587"/>
              <a:ext cx="1026900" cy="1037700"/>
            </a:xfrm>
            <a:prstGeom prst="wedgeRectCallout">
              <a:avLst>
                <a:gd name="adj1" fmla="val 44449"/>
                <a:gd name="adj2" fmla="val 7152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329"/>
            <p:cNvSpPr txBox="1"/>
            <p:nvPr/>
          </p:nvSpPr>
          <p:spPr>
            <a:xfrm>
              <a:off x="4074828" y="1126901"/>
              <a:ext cx="11769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I </a:t>
              </a:r>
              <a:r>
                <a:rPr lang="en" sz="1200" b="1" u="sng">
                  <a:solidFill>
                    <a:srgbClr val="0000FF"/>
                  </a:solidFill>
                </a:rPr>
                <a:t>βet</a:t>
              </a:r>
              <a:r>
                <a:rPr lang="en" sz="1200"/>
                <a:t> I </a:t>
              </a:r>
              <a:r>
                <a:rPr lang="en" sz="1200" b="1" u="sng">
                  <a:solidFill>
                    <a:srgbClr val="FF0000"/>
                  </a:solidFill>
                </a:rPr>
                <a:t>am</a:t>
              </a:r>
              <a:r>
                <a:rPr lang="en" sz="1200"/>
                <a:t> a’ </a:t>
              </a:r>
              <a:r>
                <a:rPr lang="en" sz="1200" b="1" u="sng">
                  <a:solidFill>
                    <a:srgbClr val="38761D"/>
                  </a:solidFill>
                </a:rPr>
                <a:t>lo</a:t>
              </a:r>
              <a:r>
                <a:rPr lang="en" sz="1200"/>
                <a:t>a</a:t>
              </a:r>
              <a:r>
                <a:rPr lang="en" sz="1200" b="1" u="sng">
                  <a:solidFill>
                    <a:srgbClr val="38761D"/>
                  </a:solidFill>
                </a:rPr>
                <a:t>d</a:t>
              </a:r>
              <a:r>
                <a:rPr lang="en" sz="1200"/>
                <a:t>ed with plaques!</a:t>
              </a:r>
              <a:endParaRPr sz="1200">
                <a:solidFill>
                  <a:srgbClr val="000000"/>
                </a:solidFill>
              </a:endParaRPr>
            </a:p>
          </p:txBody>
        </p:sp>
        <p:sp>
          <p:nvSpPr>
            <p:cNvPr id="6870" name="Google Shape;6870;p329"/>
            <p:cNvSpPr/>
            <p:nvPr/>
          </p:nvSpPr>
          <p:spPr>
            <a:xfrm>
              <a:off x="5838843" y="951781"/>
              <a:ext cx="1196700" cy="1091100"/>
            </a:xfrm>
            <a:prstGeom prst="wedgeRectCallout">
              <a:avLst>
                <a:gd name="adj1" fmla="val -586"/>
                <a:gd name="adj2" fmla="val 10825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329"/>
            <p:cNvSpPr txBox="1"/>
            <p:nvPr/>
          </p:nvSpPr>
          <p:spPr>
            <a:xfrm>
              <a:off x="5857084" y="951795"/>
              <a:ext cx="1290300" cy="7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u="sng">
                  <a:solidFill>
                    <a:srgbClr val="9900FF"/>
                  </a:solidFill>
                </a:rPr>
                <a:t>Adu</a:t>
              </a:r>
              <a:r>
                <a:rPr lang="en" sz="1200"/>
                <a:t>lt, </a:t>
              </a:r>
              <a:r>
                <a:rPr lang="en" sz="1200" b="1" u="sng">
                  <a:solidFill>
                    <a:srgbClr val="CC0000"/>
                  </a:solidFill>
                </a:rPr>
                <a:t>can</a:t>
              </a:r>
              <a:r>
                <a:rPr lang="en" sz="1200"/>
                <a:t> yo</a:t>
              </a:r>
              <a:r>
                <a:rPr lang="en" sz="1200" b="1" u="sng">
                  <a:solidFill>
                    <a:srgbClr val="38761D"/>
                  </a:solidFill>
                </a:rPr>
                <a:t>u</a:t>
              </a:r>
              <a:r>
                <a:rPr lang="en" sz="1200"/>
                <a:t> </a:t>
              </a:r>
              <a:r>
                <a:rPr lang="en" sz="1200" b="1" u="sng">
                  <a:solidFill>
                    <a:srgbClr val="0000FF"/>
                  </a:solidFill>
                </a:rPr>
                <a:t>ma</a:t>
              </a:r>
              <a:r>
                <a:rPr lang="en" sz="1200"/>
                <a:t>y</a:t>
              </a:r>
              <a:r>
                <a:rPr lang="en" sz="1200" b="1" u="sng">
                  <a:solidFill>
                    <a:srgbClr val="0000FF"/>
                  </a:solidFill>
                </a:rPr>
                <a:t>b</a:t>
              </a:r>
              <a:r>
                <a:rPr lang="en" sz="1200"/>
                <a:t>e </a:t>
              </a:r>
              <a:r>
                <a:rPr lang="en" sz="1200" b="1" u="sng">
                  <a:solidFill>
                    <a:srgbClr val="B45F06"/>
                  </a:solidFill>
                </a:rPr>
                <a:t>AD</a:t>
              </a:r>
              <a:r>
                <a:rPr lang="en" sz="1200"/>
                <a:t>d yo</a:t>
              </a:r>
              <a:r>
                <a:rPr lang="en" sz="1200" b="1" u="sng">
                  <a:solidFill>
                    <a:srgbClr val="A64D79"/>
                  </a:solidFill>
                </a:rPr>
                <a:t>U</a:t>
              </a:r>
              <a:r>
                <a:rPr lang="en" sz="1200"/>
                <a:t>r </a:t>
              </a:r>
              <a:r>
                <a:rPr lang="en" sz="1200" b="1" u="sng">
                  <a:solidFill>
                    <a:srgbClr val="FF0000"/>
                  </a:solidFill>
                </a:rPr>
                <a:t>HELM</a:t>
              </a:r>
              <a:r>
                <a:rPr lang="en" sz="1200"/>
                <a:t>et?</a:t>
              </a:r>
              <a:endParaRPr sz="1200">
                <a:solidFill>
                  <a:srgbClr val="000000"/>
                </a:solidFill>
              </a:endParaRPr>
            </a:p>
          </p:txBody>
        </p:sp>
        <p:sp>
          <p:nvSpPr>
            <p:cNvPr id="6872" name="Google Shape;6872;p329"/>
            <p:cNvSpPr txBox="1"/>
            <p:nvPr/>
          </p:nvSpPr>
          <p:spPr>
            <a:xfrm>
              <a:off x="4114801" y="2650851"/>
              <a:ext cx="9858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rPr>
                <a:t>Monoclonal antibodies against </a:t>
              </a:r>
              <a:r>
                <a:rPr lang="en" sz="900" b="1" u="sng">
                  <a:solidFill>
                    <a:srgbClr val="0000FF"/>
                  </a:solidFill>
                </a:rPr>
                <a:t>bet</a:t>
              </a:r>
              <a:r>
                <a:rPr lang="en" sz="900">
                  <a:solidFill>
                    <a:srgbClr val="000000"/>
                  </a:solidFill>
                </a:rPr>
                <a:t>a </a:t>
              </a:r>
              <a:r>
                <a:rPr lang="en" sz="900" b="1" u="sng">
                  <a:solidFill>
                    <a:srgbClr val="FF0000"/>
                  </a:solidFill>
                </a:rPr>
                <a:t>am</a:t>
              </a:r>
              <a:r>
                <a:rPr lang="en" sz="900">
                  <a:solidFill>
                    <a:srgbClr val="000000"/>
                  </a:solidFill>
                </a:rPr>
                <a:t>y</a:t>
              </a:r>
              <a:r>
                <a:rPr lang="en" sz="900" b="1" u="sng">
                  <a:solidFill>
                    <a:srgbClr val="38761D"/>
                  </a:solidFill>
                </a:rPr>
                <a:t>lo</a:t>
              </a:r>
              <a:r>
                <a:rPr lang="en" sz="900">
                  <a:solidFill>
                    <a:srgbClr val="000000"/>
                  </a:solidFill>
                </a:rPr>
                <a:t>i</a:t>
              </a:r>
              <a:r>
                <a:rPr lang="en" sz="900" b="1" u="sng">
                  <a:solidFill>
                    <a:srgbClr val="38761D"/>
                  </a:solidFill>
                </a:rPr>
                <a:t>d</a:t>
              </a:r>
              <a:r>
                <a:rPr lang="en" sz="900">
                  <a:solidFill>
                    <a:srgbClr val="000000"/>
                  </a:solidFill>
                </a:rPr>
                <a:t> plaques</a:t>
              </a:r>
              <a:endParaRPr sz="900">
                <a:solidFill>
                  <a:srgbClr val="000000"/>
                </a:solidFill>
              </a:endParaRPr>
            </a:p>
          </p:txBody>
        </p:sp>
        <p:sp>
          <p:nvSpPr>
            <p:cNvPr id="6873" name="Google Shape;6873;p329"/>
            <p:cNvSpPr txBox="1"/>
            <p:nvPr/>
          </p:nvSpPr>
          <p:spPr>
            <a:xfrm>
              <a:off x="6069107" y="3605330"/>
              <a:ext cx="12903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9900FF"/>
                  </a:solidFill>
                </a:rPr>
                <a:t>Adu</a:t>
              </a:r>
              <a:r>
                <a:rPr lang="en" sz="900" b="1" u="sng">
                  <a:solidFill>
                    <a:srgbClr val="CC0000"/>
                  </a:solidFill>
                </a:rPr>
                <a:t>can</a:t>
              </a:r>
              <a:r>
                <a:rPr lang="en" sz="900" b="1">
                  <a:solidFill>
                    <a:srgbClr val="38761D"/>
                  </a:solidFill>
                </a:rPr>
                <a:t>u</a:t>
              </a:r>
              <a:r>
                <a:rPr lang="en" sz="900" b="1">
                  <a:solidFill>
                    <a:srgbClr val="0000FF"/>
                  </a:solidFill>
                </a:rPr>
                <a:t>mab</a:t>
              </a:r>
              <a:r>
                <a:rPr lang="en" sz="900">
                  <a:solidFill>
                    <a:srgbClr val="000000"/>
                  </a:solidFill>
                </a:rPr>
                <a:t> (</a:t>
              </a:r>
              <a:r>
                <a:rPr lang="en" sz="900" b="1">
                  <a:solidFill>
                    <a:srgbClr val="B45F06"/>
                  </a:solidFill>
                </a:rPr>
                <a:t>AD</a:t>
              </a:r>
              <a:r>
                <a:rPr lang="en" sz="900" b="1">
                  <a:solidFill>
                    <a:srgbClr val="A64D79"/>
                  </a:solidFill>
                </a:rPr>
                <a:t>U</a:t>
              </a:r>
              <a:r>
                <a:rPr lang="en" sz="900" b="1">
                  <a:solidFill>
                    <a:srgbClr val="FF0000"/>
                  </a:solidFill>
                </a:rPr>
                <a:t>HELM</a:t>
              </a:r>
              <a:r>
                <a:rPr lang="en" sz="900">
                  <a:solidFill>
                    <a:srgbClr val="000000"/>
                  </a:solidFill>
                </a:rPr>
                <a:t>)</a:t>
              </a:r>
              <a:endParaRPr sz="900">
                <a:solidFill>
                  <a:srgbClr val="000000"/>
                </a:solidFill>
              </a:endParaRPr>
            </a:p>
          </p:txBody>
        </p:sp>
      </p:grpSp>
      <p:sp>
        <p:nvSpPr>
          <p:cNvPr id="6874" name="Google Shape;6874;p329"/>
          <p:cNvSpPr txBox="1"/>
          <p:nvPr/>
        </p:nvSpPr>
        <p:spPr>
          <a:xfrm>
            <a:off x="7054800" y="1768525"/>
            <a:ext cx="11784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Monoclonal antibody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against amyloid β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sz="1200">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cxnSp>
        <p:nvCxnSpPr>
          <p:cNvPr id="6875" name="Google Shape;6875;p329"/>
          <p:cNvCxnSpPr/>
          <p:nvPr/>
        </p:nvCxnSpPr>
        <p:spPr>
          <a:xfrm>
            <a:off x="3061350" y="2893"/>
            <a:ext cx="0" cy="51411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Shape 6879"/>
        <p:cNvGrpSpPr/>
        <p:nvPr/>
      </p:nvGrpSpPr>
      <p:grpSpPr>
        <a:xfrm>
          <a:off x="0" y="0"/>
          <a:ext cx="0" cy="0"/>
          <a:chOff x="0" y="0"/>
          <a:chExt cx="0" cy="0"/>
        </a:xfrm>
      </p:grpSpPr>
      <p:sp>
        <p:nvSpPr>
          <p:cNvPr id="6880" name="Google Shape;6880;p330"/>
          <p:cNvSpPr txBox="1"/>
          <p:nvPr/>
        </p:nvSpPr>
        <p:spPr>
          <a:xfrm>
            <a:off x="1629150" y="74800"/>
            <a:ext cx="7083900" cy="3913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700" u="sng">
                <a:solidFill>
                  <a:schemeClr val="dk1"/>
                </a:solidFill>
              </a:rPr>
              <a:t>2021</a:t>
            </a:r>
            <a:r>
              <a:rPr lang="en" sz="1700">
                <a:solidFill>
                  <a:schemeClr val="dk1"/>
                </a:solidFill>
              </a:rPr>
              <a:t> </a:t>
            </a:r>
            <a:endParaRPr sz="1700">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Aducanumab (ADUHELM)</a:t>
            </a:r>
            <a:endParaRPr sz="1700" b="1">
              <a:solidFill>
                <a:schemeClr val="dk1"/>
              </a:solidFill>
            </a:endParaRPr>
          </a:p>
          <a:p>
            <a:pPr marL="0" lvl="0" indent="0" algn="just" rtl="0">
              <a:spcBef>
                <a:spcPts val="0"/>
              </a:spcBef>
              <a:spcAft>
                <a:spcPts val="0"/>
              </a:spcAft>
              <a:buNone/>
            </a:pPr>
            <a:endParaRPr sz="400">
              <a:solidFill>
                <a:schemeClr val="dk1"/>
              </a:solidFill>
            </a:endParaRPr>
          </a:p>
          <a:p>
            <a:pPr marL="0" lvl="0" indent="0" algn="just" rtl="0">
              <a:spcBef>
                <a:spcPts val="0"/>
              </a:spcBef>
              <a:spcAft>
                <a:spcPts val="0"/>
              </a:spcAft>
              <a:buNone/>
            </a:pPr>
            <a:r>
              <a:rPr lang="en" sz="1700">
                <a:solidFill>
                  <a:schemeClr val="dk1"/>
                </a:solidFill>
              </a:rPr>
              <a:t>         → everyone thought it was a bad idea and no one would pay for it</a:t>
            </a: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r>
              <a:rPr lang="en" sz="1700" u="sng">
                <a:solidFill>
                  <a:schemeClr val="dk1"/>
                </a:solidFill>
              </a:rPr>
              <a:t>January 2023</a:t>
            </a:r>
            <a:endParaRPr sz="1700" u="sng">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endParaRPr sz="1700">
              <a:solidFill>
                <a:schemeClr val="dk1"/>
              </a:solidFill>
            </a:endParaRPr>
          </a:p>
          <a:p>
            <a:pPr marL="0" lvl="0" indent="0" algn="just" rtl="0">
              <a:spcBef>
                <a:spcPts val="0"/>
              </a:spcBef>
              <a:spcAft>
                <a:spcPts val="0"/>
              </a:spcAft>
              <a:buNone/>
            </a:pPr>
            <a:endParaRPr sz="1700" u="sng">
              <a:solidFill>
                <a:schemeClr val="dk1"/>
              </a:solidFill>
            </a:endParaRPr>
          </a:p>
          <a:p>
            <a:pPr marL="0" lvl="0" indent="0" algn="just" rtl="0">
              <a:spcBef>
                <a:spcPts val="0"/>
              </a:spcBef>
              <a:spcAft>
                <a:spcPts val="0"/>
              </a:spcAft>
              <a:buNone/>
            </a:pPr>
            <a:endParaRPr sz="200" u="sng">
              <a:solidFill>
                <a:schemeClr val="dk1"/>
              </a:solidFill>
            </a:endParaRPr>
          </a:p>
          <a:p>
            <a:pPr marL="0" lvl="0" indent="0" algn="just" rtl="0">
              <a:spcBef>
                <a:spcPts val="0"/>
              </a:spcBef>
              <a:spcAft>
                <a:spcPts val="0"/>
              </a:spcAft>
              <a:buNone/>
            </a:pPr>
            <a:endParaRPr sz="1700">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endParaRPr sz="1700" u="sng">
              <a:solidFill>
                <a:schemeClr val="dk1"/>
              </a:solidFill>
            </a:endParaRPr>
          </a:p>
          <a:p>
            <a:pPr marL="0" lvl="0" indent="0" algn="just" rtl="0">
              <a:spcBef>
                <a:spcPts val="0"/>
              </a:spcBef>
              <a:spcAft>
                <a:spcPts val="0"/>
              </a:spcAft>
              <a:buNone/>
            </a:pPr>
            <a:endParaRPr sz="1100">
              <a:solidFill>
                <a:schemeClr val="dk1"/>
              </a:solidFill>
            </a:endParaRPr>
          </a:p>
          <a:p>
            <a:pPr marL="0" lvl="0" indent="457200" algn="just" rtl="0">
              <a:spcBef>
                <a:spcPts val="0"/>
              </a:spcBef>
              <a:spcAft>
                <a:spcPts val="0"/>
              </a:spcAft>
              <a:buNone/>
            </a:pPr>
            <a:endParaRPr sz="1700" b="1">
              <a:solidFill>
                <a:schemeClr val="dk1"/>
              </a:solidFill>
            </a:endParaRPr>
          </a:p>
          <a:p>
            <a:pPr marL="0" lvl="0" indent="0" algn="just" rtl="0">
              <a:spcBef>
                <a:spcPts val="0"/>
              </a:spcBef>
              <a:spcAft>
                <a:spcPts val="0"/>
              </a:spcAft>
              <a:buClr>
                <a:schemeClr val="dk1"/>
              </a:buClr>
              <a:buSzPts val="1100"/>
              <a:buFont typeface="Arial"/>
              <a:buNone/>
            </a:pPr>
            <a:endParaRPr sz="1700" b="1">
              <a:solidFill>
                <a:schemeClr val="dk1"/>
              </a:solidFill>
            </a:endParaRPr>
          </a:p>
          <a:p>
            <a:pPr marL="0" lvl="0" indent="0" algn="just" rtl="0">
              <a:spcBef>
                <a:spcPts val="0"/>
              </a:spcBef>
              <a:spcAft>
                <a:spcPts val="0"/>
              </a:spcAft>
              <a:buNone/>
            </a:pPr>
            <a:endParaRPr sz="1100">
              <a:solidFill>
                <a:schemeClr val="dk1"/>
              </a:solidFill>
            </a:endParaRPr>
          </a:p>
        </p:txBody>
      </p:sp>
      <p:pic>
        <p:nvPicPr>
          <p:cNvPr id="6881" name="Google Shape;6881;p330"/>
          <p:cNvPicPr preferRelativeResize="0"/>
          <p:nvPr/>
        </p:nvPicPr>
        <p:blipFill>
          <a:blip r:embed="rId3">
            <a:alphaModFix/>
          </a:blip>
          <a:stretch>
            <a:fillRect/>
          </a:stretch>
        </p:blipFill>
        <p:spPr>
          <a:xfrm>
            <a:off x="381600" y="234700"/>
            <a:ext cx="1093800" cy="1093800"/>
          </a:xfrm>
          <a:prstGeom prst="rect">
            <a:avLst/>
          </a:prstGeom>
          <a:noFill/>
          <a:ln>
            <a:noFill/>
          </a:ln>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Shape 6885"/>
        <p:cNvGrpSpPr/>
        <p:nvPr/>
      </p:nvGrpSpPr>
      <p:grpSpPr>
        <a:xfrm>
          <a:off x="0" y="0"/>
          <a:ext cx="0" cy="0"/>
          <a:chOff x="0" y="0"/>
          <a:chExt cx="0" cy="0"/>
        </a:xfrm>
      </p:grpSpPr>
      <p:sp>
        <p:nvSpPr>
          <p:cNvPr id="6886" name="Google Shape;6886;p331"/>
          <p:cNvSpPr txBox="1"/>
          <p:nvPr/>
        </p:nvSpPr>
        <p:spPr>
          <a:xfrm>
            <a:off x="1629150" y="74800"/>
            <a:ext cx="7083900" cy="4252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700" u="sng">
                <a:solidFill>
                  <a:schemeClr val="dk1"/>
                </a:solidFill>
              </a:rPr>
              <a:t>2021</a:t>
            </a:r>
            <a:r>
              <a:rPr lang="en" sz="1700">
                <a:solidFill>
                  <a:schemeClr val="dk1"/>
                </a:solidFill>
              </a:rPr>
              <a:t> </a:t>
            </a:r>
            <a:endParaRPr sz="1700">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Aducanumab (ADUHELM)</a:t>
            </a:r>
            <a:endParaRPr sz="1700" b="1">
              <a:solidFill>
                <a:schemeClr val="dk1"/>
              </a:solidFill>
            </a:endParaRPr>
          </a:p>
          <a:p>
            <a:pPr marL="0" lvl="0" indent="0" algn="just" rtl="0">
              <a:spcBef>
                <a:spcPts val="0"/>
              </a:spcBef>
              <a:spcAft>
                <a:spcPts val="0"/>
              </a:spcAft>
              <a:buNone/>
            </a:pPr>
            <a:endParaRPr sz="400">
              <a:solidFill>
                <a:schemeClr val="dk1"/>
              </a:solidFill>
            </a:endParaRPr>
          </a:p>
          <a:p>
            <a:pPr marL="0" lvl="0" indent="0" algn="just" rtl="0">
              <a:spcBef>
                <a:spcPts val="0"/>
              </a:spcBef>
              <a:spcAft>
                <a:spcPts val="0"/>
              </a:spcAft>
              <a:buNone/>
            </a:pPr>
            <a:r>
              <a:rPr lang="en" sz="1700">
                <a:solidFill>
                  <a:schemeClr val="dk1"/>
                </a:solidFill>
              </a:rPr>
              <a:t>         → everyone thought it was a bad idea and no one would pay for it</a:t>
            </a: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r>
              <a:rPr lang="en" sz="1700" u="sng">
                <a:solidFill>
                  <a:schemeClr val="dk1"/>
                </a:solidFill>
              </a:rPr>
              <a:t>January 2023</a:t>
            </a:r>
            <a:endParaRPr sz="1700" u="sng">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Lecanemab (LEQEMBI)</a:t>
            </a:r>
            <a:endParaRPr sz="1700" b="1">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endParaRPr sz="1700">
              <a:solidFill>
                <a:schemeClr val="dk1"/>
              </a:solidFill>
            </a:endParaRPr>
          </a:p>
          <a:p>
            <a:pPr marL="0" lvl="0" indent="0" algn="just" rtl="0">
              <a:spcBef>
                <a:spcPts val="0"/>
              </a:spcBef>
              <a:spcAft>
                <a:spcPts val="0"/>
              </a:spcAft>
              <a:buNone/>
            </a:pPr>
            <a:endParaRPr sz="1700" u="sng">
              <a:solidFill>
                <a:schemeClr val="dk1"/>
              </a:solidFill>
            </a:endParaRPr>
          </a:p>
          <a:p>
            <a:pPr marL="0" lvl="0" indent="0" algn="just" rtl="0">
              <a:spcBef>
                <a:spcPts val="0"/>
              </a:spcBef>
              <a:spcAft>
                <a:spcPts val="0"/>
              </a:spcAft>
              <a:buNone/>
            </a:pPr>
            <a:endParaRPr sz="200" u="sng">
              <a:solidFill>
                <a:schemeClr val="dk1"/>
              </a:solidFill>
            </a:endParaRPr>
          </a:p>
          <a:p>
            <a:pPr marL="0" lvl="0" indent="0" algn="just" rtl="0">
              <a:spcBef>
                <a:spcPts val="0"/>
              </a:spcBef>
              <a:spcAft>
                <a:spcPts val="0"/>
              </a:spcAft>
              <a:buNone/>
            </a:pPr>
            <a:endParaRPr sz="1700">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endParaRPr sz="1700" u="sng">
              <a:solidFill>
                <a:schemeClr val="dk1"/>
              </a:solidFill>
            </a:endParaRPr>
          </a:p>
          <a:p>
            <a:pPr marL="0" lvl="0" indent="0" algn="just" rtl="0">
              <a:spcBef>
                <a:spcPts val="0"/>
              </a:spcBef>
              <a:spcAft>
                <a:spcPts val="0"/>
              </a:spcAft>
              <a:buNone/>
            </a:pPr>
            <a:endParaRPr sz="1100">
              <a:solidFill>
                <a:schemeClr val="dk1"/>
              </a:solidFill>
            </a:endParaRPr>
          </a:p>
          <a:p>
            <a:pPr marL="0" lvl="0" indent="457200" algn="just" rtl="0">
              <a:spcBef>
                <a:spcPts val="0"/>
              </a:spcBef>
              <a:spcAft>
                <a:spcPts val="0"/>
              </a:spcAft>
              <a:buNone/>
            </a:pPr>
            <a:endParaRPr sz="1700" b="1">
              <a:solidFill>
                <a:schemeClr val="dk1"/>
              </a:solidFill>
            </a:endParaRPr>
          </a:p>
          <a:p>
            <a:pPr marL="0" lvl="0" indent="0" algn="just" rtl="0">
              <a:spcBef>
                <a:spcPts val="0"/>
              </a:spcBef>
              <a:spcAft>
                <a:spcPts val="0"/>
              </a:spcAft>
              <a:buClr>
                <a:schemeClr val="dk1"/>
              </a:buClr>
              <a:buSzPts val="1100"/>
              <a:buFont typeface="Arial"/>
              <a:buNone/>
            </a:pPr>
            <a:endParaRPr sz="1700" b="1">
              <a:solidFill>
                <a:schemeClr val="dk1"/>
              </a:solidFill>
            </a:endParaRPr>
          </a:p>
          <a:p>
            <a:pPr marL="0" lvl="0" indent="0" algn="just" rtl="0">
              <a:spcBef>
                <a:spcPts val="0"/>
              </a:spcBef>
              <a:spcAft>
                <a:spcPts val="0"/>
              </a:spcAft>
              <a:buNone/>
            </a:pPr>
            <a:endParaRPr sz="1100">
              <a:solidFill>
                <a:schemeClr val="dk1"/>
              </a:solidFill>
            </a:endParaRPr>
          </a:p>
        </p:txBody>
      </p:sp>
      <p:pic>
        <p:nvPicPr>
          <p:cNvPr id="6887" name="Google Shape;6887;p331"/>
          <p:cNvPicPr preferRelativeResize="0"/>
          <p:nvPr/>
        </p:nvPicPr>
        <p:blipFill>
          <a:blip r:embed="rId3">
            <a:alphaModFix/>
          </a:blip>
          <a:stretch>
            <a:fillRect/>
          </a:stretch>
        </p:blipFill>
        <p:spPr>
          <a:xfrm>
            <a:off x="381600" y="234700"/>
            <a:ext cx="1093800" cy="1093800"/>
          </a:xfrm>
          <a:prstGeom prst="rect">
            <a:avLst/>
          </a:prstGeom>
          <a:noFill/>
          <a:ln>
            <a:noFill/>
          </a:ln>
        </p:spPr>
      </p:pic>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Shape 6891"/>
        <p:cNvGrpSpPr/>
        <p:nvPr/>
      </p:nvGrpSpPr>
      <p:grpSpPr>
        <a:xfrm>
          <a:off x="0" y="0"/>
          <a:ext cx="0" cy="0"/>
          <a:chOff x="0" y="0"/>
          <a:chExt cx="0" cy="0"/>
        </a:xfrm>
      </p:grpSpPr>
      <p:sp>
        <p:nvSpPr>
          <p:cNvPr id="6892" name="Google Shape;6892;p332"/>
          <p:cNvSpPr txBox="1"/>
          <p:nvPr/>
        </p:nvSpPr>
        <p:spPr>
          <a:xfrm>
            <a:off x="1629150" y="74800"/>
            <a:ext cx="7083900" cy="4252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700" u="sng">
                <a:solidFill>
                  <a:schemeClr val="dk1"/>
                </a:solidFill>
              </a:rPr>
              <a:t>2021</a:t>
            </a:r>
            <a:r>
              <a:rPr lang="en" sz="1700">
                <a:solidFill>
                  <a:schemeClr val="dk1"/>
                </a:solidFill>
              </a:rPr>
              <a:t> </a:t>
            </a:r>
            <a:endParaRPr sz="1700">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Aducanumab (ADUHELM)</a:t>
            </a:r>
            <a:endParaRPr sz="1700" b="1">
              <a:solidFill>
                <a:schemeClr val="dk1"/>
              </a:solidFill>
            </a:endParaRPr>
          </a:p>
          <a:p>
            <a:pPr marL="0" lvl="0" indent="0" algn="just" rtl="0">
              <a:spcBef>
                <a:spcPts val="0"/>
              </a:spcBef>
              <a:spcAft>
                <a:spcPts val="0"/>
              </a:spcAft>
              <a:buNone/>
            </a:pPr>
            <a:endParaRPr sz="400">
              <a:solidFill>
                <a:schemeClr val="dk1"/>
              </a:solidFill>
            </a:endParaRPr>
          </a:p>
          <a:p>
            <a:pPr marL="0" lvl="0" indent="0" algn="just" rtl="0">
              <a:spcBef>
                <a:spcPts val="0"/>
              </a:spcBef>
              <a:spcAft>
                <a:spcPts val="0"/>
              </a:spcAft>
              <a:buNone/>
            </a:pPr>
            <a:r>
              <a:rPr lang="en" sz="1700">
                <a:solidFill>
                  <a:schemeClr val="dk1"/>
                </a:solidFill>
              </a:rPr>
              <a:t>         → everyone thought it was a bad idea and no one would pay for it</a:t>
            </a: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r>
              <a:rPr lang="en" sz="1700" u="sng">
                <a:solidFill>
                  <a:schemeClr val="dk1"/>
                </a:solidFill>
              </a:rPr>
              <a:t>January 2023</a:t>
            </a:r>
            <a:endParaRPr sz="1700" u="sng">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Lecanemab (LEQEMBI)</a:t>
            </a:r>
            <a:endParaRPr sz="1700" b="1">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r>
              <a:rPr lang="en" sz="1700">
                <a:solidFill>
                  <a:schemeClr val="dk1"/>
                </a:solidFill>
              </a:rPr>
              <a:t>         → many rejoiced because this drug showed actual clinical benefit</a:t>
            </a:r>
            <a:endParaRPr sz="1700">
              <a:solidFill>
                <a:schemeClr val="dk1"/>
              </a:solidFill>
            </a:endParaRPr>
          </a:p>
          <a:p>
            <a:pPr marL="0" lvl="0" indent="0" algn="just" rtl="0">
              <a:spcBef>
                <a:spcPts val="0"/>
              </a:spcBef>
              <a:spcAft>
                <a:spcPts val="0"/>
              </a:spcAft>
              <a:buNone/>
            </a:pPr>
            <a:endParaRPr sz="1700" u="sng">
              <a:solidFill>
                <a:schemeClr val="dk1"/>
              </a:solidFill>
            </a:endParaRPr>
          </a:p>
          <a:p>
            <a:pPr marL="0" lvl="0" indent="0" algn="just" rtl="0">
              <a:spcBef>
                <a:spcPts val="0"/>
              </a:spcBef>
              <a:spcAft>
                <a:spcPts val="0"/>
              </a:spcAft>
              <a:buNone/>
            </a:pPr>
            <a:endParaRPr sz="200" u="sng">
              <a:solidFill>
                <a:schemeClr val="dk1"/>
              </a:solidFill>
            </a:endParaRPr>
          </a:p>
          <a:p>
            <a:pPr marL="0" lvl="0" indent="0" algn="just" rtl="0">
              <a:spcBef>
                <a:spcPts val="0"/>
              </a:spcBef>
              <a:spcAft>
                <a:spcPts val="0"/>
              </a:spcAft>
              <a:buNone/>
            </a:pPr>
            <a:endParaRPr sz="1700">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endParaRPr sz="1700" u="sng">
              <a:solidFill>
                <a:schemeClr val="dk1"/>
              </a:solidFill>
            </a:endParaRPr>
          </a:p>
          <a:p>
            <a:pPr marL="0" lvl="0" indent="0" algn="just" rtl="0">
              <a:spcBef>
                <a:spcPts val="0"/>
              </a:spcBef>
              <a:spcAft>
                <a:spcPts val="0"/>
              </a:spcAft>
              <a:buNone/>
            </a:pPr>
            <a:endParaRPr sz="1100">
              <a:solidFill>
                <a:schemeClr val="dk1"/>
              </a:solidFill>
            </a:endParaRPr>
          </a:p>
          <a:p>
            <a:pPr marL="0" lvl="0" indent="457200" algn="just" rtl="0">
              <a:spcBef>
                <a:spcPts val="0"/>
              </a:spcBef>
              <a:spcAft>
                <a:spcPts val="0"/>
              </a:spcAft>
              <a:buNone/>
            </a:pPr>
            <a:endParaRPr sz="1700" b="1">
              <a:solidFill>
                <a:schemeClr val="dk1"/>
              </a:solidFill>
            </a:endParaRPr>
          </a:p>
          <a:p>
            <a:pPr marL="0" lvl="0" indent="0" algn="just" rtl="0">
              <a:spcBef>
                <a:spcPts val="0"/>
              </a:spcBef>
              <a:spcAft>
                <a:spcPts val="0"/>
              </a:spcAft>
              <a:buClr>
                <a:schemeClr val="dk1"/>
              </a:buClr>
              <a:buSzPts val="1100"/>
              <a:buFont typeface="Arial"/>
              <a:buNone/>
            </a:pPr>
            <a:endParaRPr sz="1700" b="1">
              <a:solidFill>
                <a:schemeClr val="dk1"/>
              </a:solidFill>
            </a:endParaRPr>
          </a:p>
          <a:p>
            <a:pPr marL="0" lvl="0" indent="0" algn="just" rtl="0">
              <a:spcBef>
                <a:spcPts val="0"/>
              </a:spcBef>
              <a:spcAft>
                <a:spcPts val="0"/>
              </a:spcAft>
              <a:buNone/>
            </a:pPr>
            <a:endParaRPr sz="1100">
              <a:solidFill>
                <a:schemeClr val="dk1"/>
              </a:solidFill>
            </a:endParaRPr>
          </a:p>
        </p:txBody>
      </p:sp>
      <p:pic>
        <p:nvPicPr>
          <p:cNvPr id="6893" name="Google Shape;6893;p332"/>
          <p:cNvPicPr preferRelativeResize="0"/>
          <p:nvPr/>
        </p:nvPicPr>
        <p:blipFill>
          <a:blip r:embed="rId3">
            <a:alphaModFix/>
          </a:blip>
          <a:stretch>
            <a:fillRect/>
          </a:stretch>
        </p:blipFill>
        <p:spPr>
          <a:xfrm>
            <a:off x="381600" y="234700"/>
            <a:ext cx="1093800" cy="1093800"/>
          </a:xfrm>
          <a:prstGeom prst="rect">
            <a:avLst/>
          </a:prstGeom>
          <a:noFill/>
          <a:ln>
            <a:noFill/>
          </a:ln>
        </p:spPr>
      </p:pic>
      <p:sp>
        <p:nvSpPr>
          <p:cNvPr id="6894" name="Google Shape;6894;p332"/>
          <p:cNvSpPr/>
          <p:nvPr/>
        </p:nvSpPr>
        <p:spPr>
          <a:xfrm>
            <a:off x="6507100" y="1773375"/>
            <a:ext cx="2119500" cy="381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t>?</a:t>
            </a:r>
            <a:endParaRPr sz="1900"/>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Shape 6898"/>
        <p:cNvGrpSpPr/>
        <p:nvPr/>
      </p:nvGrpSpPr>
      <p:grpSpPr>
        <a:xfrm>
          <a:off x="0" y="0"/>
          <a:ext cx="0" cy="0"/>
          <a:chOff x="0" y="0"/>
          <a:chExt cx="0" cy="0"/>
        </a:xfrm>
      </p:grpSpPr>
      <p:sp>
        <p:nvSpPr>
          <p:cNvPr id="6899" name="Google Shape;6899;p333"/>
          <p:cNvSpPr txBox="1"/>
          <p:nvPr/>
        </p:nvSpPr>
        <p:spPr>
          <a:xfrm>
            <a:off x="1629150" y="74800"/>
            <a:ext cx="7083900" cy="4252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700" u="sng">
                <a:solidFill>
                  <a:schemeClr val="dk1"/>
                </a:solidFill>
              </a:rPr>
              <a:t>2021</a:t>
            </a:r>
            <a:r>
              <a:rPr lang="en" sz="1700">
                <a:solidFill>
                  <a:schemeClr val="dk1"/>
                </a:solidFill>
              </a:rPr>
              <a:t> </a:t>
            </a:r>
            <a:endParaRPr sz="1700">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Aducanumab (ADUHELM)</a:t>
            </a:r>
            <a:endParaRPr sz="1700" b="1">
              <a:solidFill>
                <a:schemeClr val="dk1"/>
              </a:solidFill>
            </a:endParaRPr>
          </a:p>
          <a:p>
            <a:pPr marL="0" lvl="0" indent="0" algn="just" rtl="0">
              <a:spcBef>
                <a:spcPts val="0"/>
              </a:spcBef>
              <a:spcAft>
                <a:spcPts val="0"/>
              </a:spcAft>
              <a:buNone/>
            </a:pPr>
            <a:endParaRPr sz="400">
              <a:solidFill>
                <a:schemeClr val="dk1"/>
              </a:solidFill>
            </a:endParaRPr>
          </a:p>
          <a:p>
            <a:pPr marL="0" lvl="0" indent="0" algn="just" rtl="0">
              <a:spcBef>
                <a:spcPts val="0"/>
              </a:spcBef>
              <a:spcAft>
                <a:spcPts val="0"/>
              </a:spcAft>
              <a:buNone/>
            </a:pPr>
            <a:r>
              <a:rPr lang="en" sz="1700">
                <a:solidFill>
                  <a:schemeClr val="dk1"/>
                </a:solidFill>
              </a:rPr>
              <a:t>         → everyone thought it was a bad idea and no one would pay for it</a:t>
            </a: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r>
              <a:rPr lang="en" sz="1700" u="sng">
                <a:solidFill>
                  <a:schemeClr val="dk1"/>
                </a:solidFill>
              </a:rPr>
              <a:t>January 2023</a:t>
            </a:r>
            <a:endParaRPr sz="1700" u="sng">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Lecanemab (LEQEMBI)</a:t>
            </a:r>
            <a:endParaRPr sz="1700" b="1">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r>
              <a:rPr lang="en" sz="1700">
                <a:solidFill>
                  <a:schemeClr val="dk1"/>
                </a:solidFill>
              </a:rPr>
              <a:t>         → many rejoiced because this drug showed actual clinical benefit</a:t>
            </a:r>
            <a:endParaRPr sz="1700">
              <a:solidFill>
                <a:schemeClr val="dk1"/>
              </a:solidFill>
            </a:endParaRPr>
          </a:p>
          <a:p>
            <a:pPr marL="0" lvl="0" indent="0" algn="just" rtl="0">
              <a:spcBef>
                <a:spcPts val="0"/>
              </a:spcBef>
              <a:spcAft>
                <a:spcPts val="0"/>
              </a:spcAft>
              <a:buNone/>
            </a:pPr>
            <a:endParaRPr sz="1700" u="sng">
              <a:solidFill>
                <a:schemeClr val="dk1"/>
              </a:solidFill>
            </a:endParaRPr>
          </a:p>
          <a:p>
            <a:pPr marL="0" lvl="0" indent="0" algn="just" rtl="0">
              <a:spcBef>
                <a:spcPts val="0"/>
              </a:spcBef>
              <a:spcAft>
                <a:spcPts val="0"/>
              </a:spcAft>
              <a:buNone/>
            </a:pPr>
            <a:endParaRPr sz="200" u="sng">
              <a:solidFill>
                <a:schemeClr val="dk1"/>
              </a:solidFill>
            </a:endParaRPr>
          </a:p>
          <a:p>
            <a:pPr marL="0" lvl="0" indent="0" algn="just" rtl="0">
              <a:spcBef>
                <a:spcPts val="0"/>
              </a:spcBef>
              <a:spcAft>
                <a:spcPts val="0"/>
              </a:spcAft>
              <a:buNone/>
            </a:pPr>
            <a:endParaRPr sz="1700">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endParaRPr sz="1700" u="sng">
              <a:solidFill>
                <a:schemeClr val="dk1"/>
              </a:solidFill>
            </a:endParaRPr>
          </a:p>
          <a:p>
            <a:pPr marL="0" lvl="0" indent="0" algn="just" rtl="0">
              <a:spcBef>
                <a:spcPts val="0"/>
              </a:spcBef>
              <a:spcAft>
                <a:spcPts val="0"/>
              </a:spcAft>
              <a:buNone/>
            </a:pPr>
            <a:endParaRPr sz="1100">
              <a:solidFill>
                <a:schemeClr val="dk1"/>
              </a:solidFill>
            </a:endParaRPr>
          </a:p>
          <a:p>
            <a:pPr marL="0" lvl="0" indent="457200" algn="just" rtl="0">
              <a:spcBef>
                <a:spcPts val="0"/>
              </a:spcBef>
              <a:spcAft>
                <a:spcPts val="0"/>
              </a:spcAft>
              <a:buNone/>
            </a:pPr>
            <a:endParaRPr sz="1700" b="1">
              <a:solidFill>
                <a:schemeClr val="dk1"/>
              </a:solidFill>
            </a:endParaRPr>
          </a:p>
          <a:p>
            <a:pPr marL="0" lvl="0" indent="0" algn="just" rtl="0">
              <a:spcBef>
                <a:spcPts val="0"/>
              </a:spcBef>
              <a:spcAft>
                <a:spcPts val="0"/>
              </a:spcAft>
              <a:buClr>
                <a:schemeClr val="dk1"/>
              </a:buClr>
              <a:buSzPts val="1100"/>
              <a:buFont typeface="Arial"/>
              <a:buNone/>
            </a:pPr>
            <a:endParaRPr sz="1700" b="1">
              <a:solidFill>
                <a:schemeClr val="dk1"/>
              </a:solidFill>
            </a:endParaRPr>
          </a:p>
          <a:p>
            <a:pPr marL="0" lvl="0" indent="0" algn="just" rtl="0">
              <a:spcBef>
                <a:spcPts val="0"/>
              </a:spcBef>
              <a:spcAft>
                <a:spcPts val="0"/>
              </a:spcAft>
              <a:buNone/>
            </a:pPr>
            <a:endParaRPr sz="1100">
              <a:solidFill>
                <a:schemeClr val="dk1"/>
              </a:solidFill>
            </a:endParaRPr>
          </a:p>
        </p:txBody>
      </p:sp>
      <p:pic>
        <p:nvPicPr>
          <p:cNvPr id="6900" name="Google Shape;6900;p333"/>
          <p:cNvPicPr preferRelativeResize="0"/>
          <p:nvPr/>
        </p:nvPicPr>
        <p:blipFill>
          <a:blip r:embed="rId3">
            <a:alphaModFix/>
          </a:blip>
          <a:stretch>
            <a:fillRect/>
          </a:stretch>
        </p:blipFill>
        <p:spPr>
          <a:xfrm>
            <a:off x="381600" y="234700"/>
            <a:ext cx="1093800" cy="1093800"/>
          </a:xfrm>
          <a:prstGeom prst="rect">
            <a:avLst/>
          </a:prstGeom>
          <a:noFill/>
          <a:ln>
            <a:noFill/>
          </a:ln>
        </p:spPr>
      </p:pic>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Shape 6904"/>
        <p:cNvGrpSpPr/>
        <p:nvPr/>
      </p:nvGrpSpPr>
      <p:grpSpPr>
        <a:xfrm>
          <a:off x="0" y="0"/>
          <a:ext cx="0" cy="0"/>
          <a:chOff x="0" y="0"/>
          <a:chExt cx="0" cy="0"/>
        </a:xfrm>
      </p:grpSpPr>
      <p:sp>
        <p:nvSpPr>
          <p:cNvPr id="6905" name="Google Shape;6905;p334"/>
          <p:cNvSpPr txBox="1"/>
          <p:nvPr/>
        </p:nvSpPr>
        <p:spPr>
          <a:xfrm>
            <a:off x="1629150" y="74800"/>
            <a:ext cx="7083900" cy="43908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700" u="sng">
                <a:solidFill>
                  <a:schemeClr val="dk1"/>
                </a:solidFill>
              </a:rPr>
              <a:t>2021</a:t>
            </a:r>
            <a:r>
              <a:rPr lang="en" sz="1700">
                <a:solidFill>
                  <a:schemeClr val="dk1"/>
                </a:solidFill>
              </a:rPr>
              <a:t> </a:t>
            </a:r>
            <a:endParaRPr sz="1700">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Aducanumab (ADUHELM)</a:t>
            </a:r>
            <a:endParaRPr sz="1700" b="1">
              <a:solidFill>
                <a:schemeClr val="dk1"/>
              </a:solidFill>
            </a:endParaRPr>
          </a:p>
          <a:p>
            <a:pPr marL="0" lvl="0" indent="0" algn="just" rtl="0">
              <a:spcBef>
                <a:spcPts val="0"/>
              </a:spcBef>
              <a:spcAft>
                <a:spcPts val="0"/>
              </a:spcAft>
              <a:buNone/>
            </a:pPr>
            <a:endParaRPr sz="400">
              <a:solidFill>
                <a:schemeClr val="dk1"/>
              </a:solidFill>
            </a:endParaRPr>
          </a:p>
          <a:p>
            <a:pPr marL="0" lvl="0" indent="0" algn="just" rtl="0">
              <a:spcBef>
                <a:spcPts val="0"/>
              </a:spcBef>
              <a:spcAft>
                <a:spcPts val="0"/>
              </a:spcAft>
              <a:buNone/>
            </a:pPr>
            <a:r>
              <a:rPr lang="en" sz="1700">
                <a:solidFill>
                  <a:schemeClr val="dk1"/>
                </a:solidFill>
              </a:rPr>
              <a:t>         → everyone thought it was a bad idea and no one would pay for it</a:t>
            </a: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r>
              <a:rPr lang="en" sz="1700" u="sng">
                <a:solidFill>
                  <a:schemeClr val="dk1"/>
                </a:solidFill>
              </a:rPr>
              <a:t>January 2023</a:t>
            </a:r>
            <a:endParaRPr sz="1700" u="sng">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Lecanemab (LEQEMBI)</a:t>
            </a:r>
            <a:endParaRPr sz="1700" b="1">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r>
              <a:rPr lang="en" sz="1700">
                <a:solidFill>
                  <a:schemeClr val="dk1"/>
                </a:solidFill>
              </a:rPr>
              <a:t>         → many rejoiced because this drug showed actual clinical benefit</a:t>
            </a:r>
            <a:endParaRPr sz="1700">
              <a:solidFill>
                <a:schemeClr val="dk1"/>
              </a:solidFill>
            </a:endParaRPr>
          </a:p>
          <a:p>
            <a:pPr marL="0" lvl="0" indent="0" algn="just" rtl="0">
              <a:spcBef>
                <a:spcPts val="0"/>
              </a:spcBef>
              <a:spcAft>
                <a:spcPts val="0"/>
              </a:spcAft>
              <a:buNone/>
            </a:pPr>
            <a:endParaRPr sz="900">
              <a:solidFill>
                <a:schemeClr val="dk1"/>
              </a:solidFill>
            </a:endParaRPr>
          </a:p>
          <a:p>
            <a:pPr marL="0" lvl="0" indent="0" algn="just" rtl="0">
              <a:spcBef>
                <a:spcPts val="0"/>
              </a:spcBef>
              <a:spcAft>
                <a:spcPts val="0"/>
              </a:spcAft>
              <a:buNone/>
            </a:pPr>
            <a:r>
              <a:rPr lang="en" sz="1700" u="sng">
                <a:solidFill>
                  <a:schemeClr val="dk1"/>
                </a:solidFill>
              </a:rPr>
              <a:t>May 2023</a:t>
            </a:r>
            <a:endParaRPr sz="1700" u="sng">
              <a:solidFill>
                <a:schemeClr val="dk1"/>
              </a:solidFill>
            </a:endParaRPr>
          </a:p>
          <a:p>
            <a:pPr marL="0" lvl="0" indent="0" algn="just" rtl="0">
              <a:spcBef>
                <a:spcPts val="0"/>
              </a:spcBef>
              <a:spcAft>
                <a:spcPts val="0"/>
              </a:spcAft>
              <a:buNone/>
            </a:pPr>
            <a:endParaRPr sz="200" u="sng">
              <a:solidFill>
                <a:schemeClr val="dk1"/>
              </a:solidFill>
            </a:endParaRPr>
          </a:p>
          <a:p>
            <a:pPr marL="0" lvl="0" indent="0" algn="just" rtl="0">
              <a:spcBef>
                <a:spcPts val="0"/>
              </a:spcBef>
              <a:spcAft>
                <a:spcPts val="0"/>
              </a:spcAft>
              <a:buNone/>
            </a:pPr>
            <a:endParaRPr sz="1700">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endParaRPr sz="1700" u="sng">
              <a:solidFill>
                <a:schemeClr val="dk1"/>
              </a:solidFill>
            </a:endParaRPr>
          </a:p>
          <a:p>
            <a:pPr marL="0" lvl="0" indent="0" algn="just" rtl="0">
              <a:spcBef>
                <a:spcPts val="0"/>
              </a:spcBef>
              <a:spcAft>
                <a:spcPts val="0"/>
              </a:spcAft>
              <a:buNone/>
            </a:pPr>
            <a:endParaRPr sz="1100">
              <a:solidFill>
                <a:schemeClr val="dk1"/>
              </a:solidFill>
            </a:endParaRPr>
          </a:p>
          <a:p>
            <a:pPr marL="0" lvl="0" indent="457200" algn="just" rtl="0">
              <a:spcBef>
                <a:spcPts val="0"/>
              </a:spcBef>
              <a:spcAft>
                <a:spcPts val="0"/>
              </a:spcAft>
              <a:buNone/>
            </a:pPr>
            <a:endParaRPr sz="1700" b="1">
              <a:solidFill>
                <a:schemeClr val="dk1"/>
              </a:solidFill>
            </a:endParaRPr>
          </a:p>
          <a:p>
            <a:pPr marL="0" lvl="0" indent="0" algn="just" rtl="0">
              <a:spcBef>
                <a:spcPts val="0"/>
              </a:spcBef>
              <a:spcAft>
                <a:spcPts val="0"/>
              </a:spcAft>
              <a:buClr>
                <a:schemeClr val="dk1"/>
              </a:buClr>
              <a:buSzPts val="1100"/>
              <a:buFont typeface="Arial"/>
              <a:buNone/>
            </a:pPr>
            <a:endParaRPr sz="1700" b="1">
              <a:solidFill>
                <a:schemeClr val="dk1"/>
              </a:solidFill>
            </a:endParaRPr>
          </a:p>
          <a:p>
            <a:pPr marL="0" lvl="0" indent="0" algn="just" rtl="0">
              <a:spcBef>
                <a:spcPts val="0"/>
              </a:spcBef>
              <a:spcAft>
                <a:spcPts val="0"/>
              </a:spcAft>
              <a:buNone/>
            </a:pPr>
            <a:endParaRPr sz="1100">
              <a:solidFill>
                <a:schemeClr val="dk1"/>
              </a:solidFill>
            </a:endParaRPr>
          </a:p>
        </p:txBody>
      </p:sp>
      <p:pic>
        <p:nvPicPr>
          <p:cNvPr id="6906" name="Google Shape;6906;p334"/>
          <p:cNvPicPr preferRelativeResize="0"/>
          <p:nvPr/>
        </p:nvPicPr>
        <p:blipFill>
          <a:blip r:embed="rId3">
            <a:alphaModFix/>
          </a:blip>
          <a:stretch>
            <a:fillRect/>
          </a:stretch>
        </p:blipFill>
        <p:spPr>
          <a:xfrm>
            <a:off x="381600" y="234700"/>
            <a:ext cx="1093800" cy="1093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5"/>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33" name="Google Shape;433;p45"/>
          <p:cNvSpPr txBox="1"/>
          <p:nvPr/>
        </p:nvSpPr>
        <p:spPr>
          <a:xfrm>
            <a:off x="1279750" y="504900"/>
            <a:ext cx="80958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u="sng"/>
              <a:t>neurofibrillary tangles</a:t>
            </a:r>
            <a:r>
              <a:rPr lang="en" sz="1800"/>
              <a:t> (NFTs) are composed of modified tau protein.</a:t>
            </a:r>
            <a:endParaRPr sz="1800"/>
          </a:p>
        </p:txBody>
      </p:sp>
      <p:pic>
        <p:nvPicPr>
          <p:cNvPr id="434" name="Google Shape;434;p45"/>
          <p:cNvPicPr preferRelativeResize="0"/>
          <p:nvPr/>
        </p:nvPicPr>
        <p:blipFill>
          <a:blip r:embed="rId3">
            <a:alphaModFix/>
          </a:blip>
          <a:stretch>
            <a:fillRect/>
          </a:stretch>
        </p:blipFill>
        <p:spPr>
          <a:xfrm>
            <a:off x="322050" y="1846425"/>
            <a:ext cx="3952647" cy="2668175"/>
          </a:xfrm>
          <a:prstGeom prst="rect">
            <a:avLst/>
          </a:prstGeom>
          <a:noFill/>
          <a:ln>
            <a:noFill/>
          </a:ln>
        </p:spPr>
      </p:pic>
      <p:sp>
        <p:nvSpPr>
          <p:cNvPr id="435" name="Google Shape;435;p45"/>
          <p:cNvSpPr txBox="1"/>
          <p:nvPr/>
        </p:nvSpPr>
        <p:spPr>
          <a:xfrm>
            <a:off x="1005350" y="4455850"/>
            <a:ext cx="26565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t>neurofibrils not tangled </a:t>
            </a:r>
            <a:endParaRPr/>
          </a:p>
        </p:txBody>
      </p:sp>
      <p:sp>
        <p:nvSpPr>
          <p:cNvPr id="436" name="Google Shape;436;p45"/>
          <p:cNvSpPr txBox="1"/>
          <p:nvPr/>
        </p:nvSpPr>
        <p:spPr>
          <a:xfrm>
            <a:off x="3214300" y="4203575"/>
            <a:ext cx="1214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highlight>
                  <a:schemeClr val="lt1"/>
                </a:highlight>
              </a:rPr>
              <a:t>www1.udel.edu</a:t>
            </a:r>
            <a:endParaRPr sz="700">
              <a:highlight>
                <a:schemeClr val="lt1"/>
              </a:highlight>
            </a:endParaRPr>
          </a:p>
        </p:txBody>
      </p:sp>
      <p:pic>
        <p:nvPicPr>
          <p:cNvPr id="437" name="Google Shape;437;p45"/>
          <p:cNvPicPr preferRelativeResize="0"/>
          <p:nvPr/>
        </p:nvPicPr>
        <p:blipFill>
          <a:blip r:embed="rId4">
            <a:alphaModFix/>
          </a:blip>
          <a:stretch>
            <a:fillRect/>
          </a:stretch>
        </p:blipFill>
        <p:spPr>
          <a:xfrm>
            <a:off x="322050" y="400200"/>
            <a:ext cx="813400" cy="813400"/>
          </a:xfrm>
          <a:prstGeom prst="rect">
            <a:avLst/>
          </a:prstGeom>
          <a:noFill/>
          <a:ln>
            <a:noFill/>
          </a:ln>
        </p:spPr>
      </p:pic>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Shape 6910"/>
        <p:cNvGrpSpPr/>
        <p:nvPr/>
      </p:nvGrpSpPr>
      <p:grpSpPr>
        <a:xfrm>
          <a:off x="0" y="0"/>
          <a:ext cx="0" cy="0"/>
          <a:chOff x="0" y="0"/>
          <a:chExt cx="0" cy="0"/>
        </a:xfrm>
      </p:grpSpPr>
      <p:sp>
        <p:nvSpPr>
          <p:cNvPr id="6911" name="Google Shape;6911;p335"/>
          <p:cNvSpPr txBox="1"/>
          <p:nvPr/>
        </p:nvSpPr>
        <p:spPr>
          <a:xfrm>
            <a:off x="1629150" y="74800"/>
            <a:ext cx="7083900" cy="5175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700" u="sng">
                <a:solidFill>
                  <a:schemeClr val="dk1"/>
                </a:solidFill>
              </a:rPr>
              <a:t>2021</a:t>
            </a:r>
            <a:r>
              <a:rPr lang="en" sz="1700">
                <a:solidFill>
                  <a:schemeClr val="dk1"/>
                </a:solidFill>
              </a:rPr>
              <a:t> </a:t>
            </a:r>
            <a:endParaRPr sz="1700">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Aducanumab (ADUHELM)</a:t>
            </a:r>
            <a:endParaRPr sz="1700" b="1">
              <a:solidFill>
                <a:schemeClr val="dk1"/>
              </a:solidFill>
            </a:endParaRPr>
          </a:p>
          <a:p>
            <a:pPr marL="0" lvl="0" indent="0" algn="just" rtl="0">
              <a:spcBef>
                <a:spcPts val="0"/>
              </a:spcBef>
              <a:spcAft>
                <a:spcPts val="0"/>
              </a:spcAft>
              <a:buNone/>
            </a:pPr>
            <a:endParaRPr sz="400">
              <a:solidFill>
                <a:schemeClr val="dk1"/>
              </a:solidFill>
            </a:endParaRPr>
          </a:p>
          <a:p>
            <a:pPr marL="0" lvl="0" indent="0" algn="just" rtl="0">
              <a:spcBef>
                <a:spcPts val="0"/>
              </a:spcBef>
              <a:spcAft>
                <a:spcPts val="0"/>
              </a:spcAft>
              <a:buNone/>
            </a:pPr>
            <a:r>
              <a:rPr lang="en" sz="1700">
                <a:solidFill>
                  <a:schemeClr val="dk1"/>
                </a:solidFill>
              </a:rPr>
              <a:t>         → everyone thought it was a bad idea and no one would pay for it</a:t>
            </a: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r>
              <a:rPr lang="en" sz="1700" u="sng">
                <a:solidFill>
                  <a:schemeClr val="dk1"/>
                </a:solidFill>
              </a:rPr>
              <a:t>January 2023</a:t>
            </a:r>
            <a:endParaRPr sz="1700" u="sng">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Lecanemab (LEQEMBI)</a:t>
            </a:r>
            <a:endParaRPr sz="1700" b="1">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r>
              <a:rPr lang="en" sz="1700">
                <a:solidFill>
                  <a:schemeClr val="dk1"/>
                </a:solidFill>
              </a:rPr>
              <a:t>         → many rejoiced because this drug showed actual clinical benefit</a:t>
            </a:r>
            <a:endParaRPr sz="1700">
              <a:solidFill>
                <a:schemeClr val="dk1"/>
              </a:solidFill>
            </a:endParaRPr>
          </a:p>
          <a:p>
            <a:pPr marL="0" lvl="0" indent="0" algn="just" rtl="0">
              <a:spcBef>
                <a:spcPts val="0"/>
              </a:spcBef>
              <a:spcAft>
                <a:spcPts val="0"/>
              </a:spcAft>
              <a:buNone/>
            </a:pPr>
            <a:endParaRPr sz="900">
              <a:solidFill>
                <a:schemeClr val="dk1"/>
              </a:solidFill>
            </a:endParaRPr>
          </a:p>
          <a:p>
            <a:pPr marL="0" lvl="0" indent="0" algn="just" rtl="0">
              <a:spcBef>
                <a:spcPts val="0"/>
              </a:spcBef>
              <a:spcAft>
                <a:spcPts val="0"/>
              </a:spcAft>
              <a:buNone/>
            </a:pPr>
            <a:r>
              <a:rPr lang="en" sz="1700" u="sng">
                <a:solidFill>
                  <a:schemeClr val="dk1"/>
                </a:solidFill>
              </a:rPr>
              <a:t>May 2023</a:t>
            </a:r>
            <a:endParaRPr sz="1700" u="sng">
              <a:solidFill>
                <a:schemeClr val="dk1"/>
              </a:solidFill>
            </a:endParaRPr>
          </a:p>
          <a:p>
            <a:pPr marL="0" lvl="0" indent="0" algn="just" rtl="0">
              <a:spcBef>
                <a:spcPts val="0"/>
              </a:spcBef>
              <a:spcAft>
                <a:spcPts val="0"/>
              </a:spcAft>
              <a:buNone/>
            </a:pPr>
            <a:endParaRPr sz="200" u="sng">
              <a:solidFill>
                <a:schemeClr val="dk1"/>
              </a:solidFill>
            </a:endParaRPr>
          </a:p>
          <a:p>
            <a:pPr marL="0" lvl="0" indent="0" algn="just" rtl="0">
              <a:spcBef>
                <a:spcPts val="0"/>
              </a:spcBef>
              <a:spcAft>
                <a:spcPts val="0"/>
              </a:spcAft>
              <a:buNone/>
            </a:pPr>
            <a:r>
              <a:rPr lang="en" sz="1700">
                <a:solidFill>
                  <a:schemeClr val="dk1"/>
                </a:solidFill>
              </a:rPr>
              <a:t>FDA granted supplemental approval of </a:t>
            </a:r>
            <a:r>
              <a:rPr lang="en" sz="1700" b="1">
                <a:solidFill>
                  <a:schemeClr val="dk1"/>
                </a:solidFill>
              </a:rPr>
              <a:t>Brexpiprazole (REXULTI)</a:t>
            </a:r>
            <a:r>
              <a:rPr lang="en" sz="1700">
                <a:solidFill>
                  <a:schemeClr val="dk1"/>
                </a:solidFill>
              </a:rPr>
              <a:t> for the treatment of agitation associated with dementia due to Alzheimer’s disease. This is the first FDA-approved treatment option for this indication.</a:t>
            </a:r>
            <a:endParaRPr sz="1700">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endParaRPr sz="1700" u="sng">
              <a:solidFill>
                <a:schemeClr val="dk1"/>
              </a:solidFill>
            </a:endParaRPr>
          </a:p>
          <a:p>
            <a:pPr marL="0" lvl="0" indent="0" algn="just" rtl="0">
              <a:spcBef>
                <a:spcPts val="0"/>
              </a:spcBef>
              <a:spcAft>
                <a:spcPts val="0"/>
              </a:spcAft>
              <a:buNone/>
            </a:pPr>
            <a:endParaRPr sz="1100">
              <a:solidFill>
                <a:schemeClr val="dk1"/>
              </a:solidFill>
            </a:endParaRPr>
          </a:p>
          <a:p>
            <a:pPr marL="0" lvl="0" indent="457200" algn="just" rtl="0">
              <a:spcBef>
                <a:spcPts val="0"/>
              </a:spcBef>
              <a:spcAft>
                <a:spcPts val="0"/>
              </a:spcAft>
              <a:buNone/>
            </a:pPr>
            <a:endParaRPr sz="1700" b="1">
              <a:solidFill>
                <a:schemeClr val="dk1"/>
              </a:solidFill>
            </a:endParaRPr>
          </a:p>
          <a:p>
            <a:pPr marL="0" lvl="0" indent="0" algn="just" rtl="0">
              <a:spcBef>
                <a:spcPts val="0"/>
              </a:spcBef>
              <a:spcAft>
                <a:spcPts val="0"/>
              </a:spcAft>
              <a:buClr>
                <a:schemeClr val="dk1"/>
              </a:buClr>
              <a:buSzPts val="1100"/>
              <a:buFont typeface="Arial"/>
              <a:buNone/>
            </a:pPr>
            <a:endParaRPr sz="1700" b="1">
              <a:solidFill>
                <a:schemeClr val="dk1"/>
              </a:solidFill>
            </a:endParaRPr>
          </a:p>
          <a:p>
            <a:pPr marL="0" lvl="0" indent="0" algn="just" rtl="0">
              <a:spcBef>
                <a:spcPts val="0"/>
              </a:spcBef>
              <a:spcAft>
                <a:spcPts val="0"/>
              </a:spcAft>
              <a:buNone/>
            </a:pPr>
            <a:endParaRPr sz="1100">
              <a:solidFill>
                <a:schemeClr val="dk1"/>
              </a:solidFill>
            </a:endParaRPr>
          </a:p>
        </p:txBody>
      </p:sp>
      <p:pic>
        <p:nvPicPr>
          <p:cNvPr id="6912" name="Google Shape;6912;p335"/>
          <p:cNvPicPr preferRelativeResize="0"/>
          <p:nvPr/>
        </p:nvPicPr>
        <p:blipFill>
          <a:blip r:embed="rId3">
            <a:alphaModFix/>
          </a:blip>
          <a:stretch>
            <a:fillRect/>
          </a:stretch>
        </p:blipFill>
        <p:spPr>
          <a:xfrm>
            <a:off x="381600" y="234700"/>
            <a:ext cx="1093800" cy="1093800"/>
          </a:xfrm>
          <a:prstGeom prst="rect">
            <a:avLst/>
          </a:prstGeom>
          <a:noFill/>
          <a:ln>
            <a:noFill/>
          </a:ln>
        </p:spPr>
      </p:pic>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Shape 6916"/>
        <p:cNvGrpSpPr/>
        <p:nvPr/>
      </p:nvGrpSpPr>
      <p:grpSpPr>
        <a:xfrm>
          <a:off x="0" y="0"/>
          <a:ext cx="0" cy="0"/>
          <a:chOff x="0" y="0"/>
          <a:chExt cx="0" cy="0"/>
        </a:xfrm>
      </p:grpSpPr>
      <p:sp>
        <p:nvSpPr>
          <p:cNvPr id="6917" name="Google Shape;6917;p336"/>
          <p:cNvSpPr txBox="1"/>
          <p:nvPr/>
        </p:nvSpPr>
        <p:spPr>
          <a:xfrm>
            <a:off x="1629150" y="74800"/>
            <a:ext cx="7083900" cy="5175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700" u="sng">
                <a:solidFill>
                  <a:schemeClr val="dk1"/>
                </a:solidFill>
              </a:rPr>
              <a:t>2021</a:t>
            </a:r>
            <a:r>
              <a:rPr lang="en" sz="1700">
                <a:solidFill>
                  <a:schemeClr val="dk1"/>
                </a:solidFill>
              </a:rPr>
              <a:t> </a:t>
            </a:r>
            <a:endParaRPr sz="1700">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Aducanumab (ADUHELM)</a:t>
            </a:r>
            <a:endParaRPr sz="1700" b="1">
              <a:solidFill>
                <a:schemeClr val="dk1"/>
              </a:solidFill>
            </a:endParaRPr>
          </a:p>
          <a:p>
            <a:pPr marL="0" lvl="0" indent="0" algn="just" rtl="0">
              <a:spcBef>
                <a:spcPts val="0"/>
              </a:spcBef>
              <a:spcAft>
                <a:spcPts val="0"/>
              </a:spcAft>
              <a:buNone/>
            </a:pPr>
            <a:endParaRPr sz="400">
              <a:solidFill>
                <a:schemeClr val="dk1"/>
              </a:solidFill>
            </a:endParaRPr>
          </a:p>
          <a:p>
            <a:pPr marL="0" lvl="0" indent="0" algn="just" rtl="0">
              <a:spcBef>
                <a:spcPts val="0"/>
              </a:spcBef>
              <a:spcAft>
                <a:spcPts val="0"/>
              </a:spcAft>
              <a:buNone/>
            </a:pPr>
            <a:r>
              <a:rPr lang="en" sz="1700">
                <a:solidFill>
                  <a:schemeClr val="dk1"/>
                </a:solidFill>
              </a:rPr>
              <a:t>         → everyone thought it was a bad idea and no one would pay for it</a:t>
            </a: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r>
              <a:rPr lang="en" sz="1700" u="sng">
                <a:solidFill>
                  <a:schemeClr val="dk1"/>
                </a:solidFill>
              </a:rPr>
              <a:t>January 2023</a:t>
            </a:r>
            <a:endParaRPr sz="1700" u="sng">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Lecanemab (LEQEMBI)</a:t>
            </a:r>
            <a:endParaRPr sz="1700" b="1">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r>
              <a:rPr lang="en" sz="1700">
                <a:solidFill>
                  <a:schemeClr val="dk1"/>
                </a:solidFill>
              </a:rPr>
              <a:t>         → many rejoiced because this drug showed actual clinical benefit</a:t>
            </a:r>
            <a:endParaRPr sz="1700">
              <a:solidFill>
                <a:schemeClr val="dk1"/>
              </a:solidFill>
            </a:endParaRPr>
          </a:p>
          <a:p>
            <a:pPr marL="0" lvl="0" indent="0" algn="just" rtl="0">
              <a:spcBef>
                <a:spcPts val="0"/>
              </a:spcBef>
              <a:spcAft>
                <a:spcPts val="0"/>
              </a:spcAft>
              <a:buNone/>
            </a:pPr>
            <a:endParaRPr sz="900">
              <a:solidFill>
                <a:schemeClr val="dk1"/>
              </a:solidFill>
            </a:endParaRPr>
          </a:p>
          <a:p>
            <a:pPr marL="0" lvl="0" indent="0" algn="just" rtl="0">
              <a:spcBef>
                <a:spcPts val="0"/>
              </a:spcBef>
              <a:spcAft>
                <a:spcPts val="0"/>
              </a:spcAft>
              <a:buNone/>
            </a:pPr>
            <a:r>
              <a:rPr lang="en" sz="1700" u="sng">
                <a:solidFill>
                  <a:schemeClr val="dk1"/>
                </a:solidFill>
              </a:rPr>
              <a:t>May 2023</a:t>
            </a:r>
            <a:endParaRPr sz="1700" u="sng">
              <a:solidFill>
                <a:schemeClr val="dk1"/>
              </a:solidFill>
            </a:endParaRPr>
          </a:p>
          <a:p>
            <a:pPr marL="0" lvl="0" indent="0" algn="just" rtl="0">
              <a:spcBef>
                <a:spcPts val="0"/>
              </a:spcBef>
              <a:spcAft>
                <a:spcPts val="0"/>
              </a:spcAft>
              <a:buNone/>
            </a:pPr>
            <a:endParaRPr sz="200" u="sng">
              <a:solidFill>
                <a:schemeClr val="dk1"/>
              </a:solidFill>
            </a:endParaRPr>
          </a:p>
          <a:p>
            <a:pPr marL="0" lvl="0" indent="0" algn="just" rtl="0">
              <a:spcBef>
                <a:spcPts val="0"/>
              </a:spcBef>
              <a:spcAft>
                <a:spcPts val="0"/>
              </a:spcAft>
              <a:buNone/>
            </a:pPr>
            <a:r>
              <a:rPr lang="en" sz="1700">
                <a:solidFill>
                  <a:schemeClr val="dk1"/>
                </a:solidFill>
              </a:rPr>
              <a:t>FDA granted supplemental approval of </a:t>
            </a:r>
            <a:r>
              <a:rPr lang="en" sz="1700" b="1">
                <a:solidFill>
                  <a:schemeClr val="dk1"/>
                </a:solidFill>
              </a:rPr>
              <a:t>Brexpiprazole (REXULTI)</a:t>
            </a:r>
            <a:r>
              <a:rPr lang="en" sz="1700">
                <a:solidFill>
                  <a:schemeClr val="dk1"/>
                </a:solidFill>
              </a:rPr>
              <a:t> for the treatment of agitation associated with dementia due to Alzheimer’s disease. This is the first FDA-approved treatment option for this indication.</a:t>
            </a:r>
            <a:endParaRPr sz="1700">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r>
              <a:rPr lang="en" sz="1700">
                <a:solidFill>
                  <a:schemeClr val="dk1"/>
                </a:solidFill>
              </a:rPr>
              <a:t>         → not a lot of excitement </a:t>
            </a: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endParaRPr sz="1700" u="sng">
              <a:solidFill>
                <a:schemeClr val="dk1"/>
              </a:solidFill>
            </a:endParaRPr>
          </a:p>
          <a:p>
            <a:pPr marL="0" lvl="0" indent="0" algn="just" rtl="0">
              <a:spcBef>
                <a:spcPts val="0"/>
              </a:spcBef>
              <a:spcAft>
                <a:spcPts val="0"/>
              </a:spcAft>
              <a:buNone/>
            </a:pPr>
            <a:endParaRPr sz="1100">
              <a:solidFill>
                <a:schemeClr val="dk1"/>
              </a:solidFill>
            </a:endParaRPr>
          </a:p>
          <a:p>
            <a:pPr marL="0" lvl="0" indent="457200" algn="just" rtl="0">
              <a:spcBef>
                <a:spcPts val="0"/>
              </a:spcBef>
              <a:spcAft>
                <a:spcPts val="0"/>
              </a:spcAft>
              <a:buNone/>
            </a:pPr>
            <a:endParaRPr sz="1700" b="1">
              <a:solidFill>
                <a:schemeClr val="dk1"/>
              </a:solidFill>
            </a:endParaRPr>
          </a:p>
          <a:p>
            <a:pPr marL="0" lvl="0" indent="0" algn="just" rtl="0">
              <a:spcBef>
                <a:spcPts val="0"/>
              </a:spcBef>
              <a:spcAft>
                <a:spcPts val="0"/>
              </a:spcAft>
              <a:buClr>
                <a:schemeClr val="dk1"/>
              </a:buClr>
              <a:buSzPts val="1100"/>
              <a:buFont typeface="Arial"/>
              <a:buNone/>
            </a:pPr>
            <a:endParaRPr sz="1700" b="1">
              <a:solidFill>
                <a:schemeClr val="dk1"/>
              </a:solidFill>
            </a:endParaRPr>
          </a:p>
          <a:p>
            <a:pPr marL="0" lvl="0" indent="0" algn="just" rtl="0">
              <a:spcBef>
                <a:spcPts val="0"/>
              </a:spcBef>
              <a:spcAft>
                <a:spcPts val="0"/>
              </a:spcAft>
              <a:buNone/>
            </a:pPr>
            <a:endParaRPr sz="1100">
              <a:solidFill>
                <a:schemeClr val="dk1"/>
              </a:solidFill>
            </a:endParaRPr>
          </a:p>
        </p:txBody>
      </p:sp>
      <p:pic>
        <p:nvPicPr>
          <p:cNvPr id="6918" name="Google Shape;6918;p336"/>
          <p:cNvPicPr preferRelativeResize="0"/>
          <p:nvPr/>
        </p:nvPicPr>
        <p:blipFill>
          <a:blip r:embed="rId3">
            <a:alphaModFix/>
          </a:blip>
          <a:stretch>
            <a:fillRect/>
          </a:stretch>
        </p:blipFill>
        <p:spPr>
          <a:xfrm>
            <a:off x="381600" y="234700"/>
            <a:ext cx="1093800" cy="1093800"/>
          </a:xfrm>
          <a:prstGeom prst="rect">
            <a:avLst/>
          </a:prstGeom>
          <a:noFill/>
          <a:ln>
            <a:noFill/>
          </a:ln>
        </p:spPr>
      </p:pic>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Shape 6922"/>
        <p:cNvGrpSpPr/>
        <p:nvPr/>
      </p:nvGrpSpPr>
      <p:grpSpPr>
        <a:xfrm>
          <a:off x="0" y="0"/>
          <a:ext cx="0" cy="0"/>
          <a:chOff x="0" y="0"/>
          <a:chExt cx="0" cy="0"/>
        </a:xfrm>
      </p:grpSpPr>
      <p:sp>
        <p:nvSpPr>
          <p:cNvPr id="6923" name="Google Shape;6923;p337"/>
          <p:cNvSpPr txBox="1"/>
          <p:nvPr/>
        </p:nvSpPr>
        <p:spPr>
          <a:xfrm>
            <a:off x="1629150" y="74800"/>
            <a:ext cx="7083900" cy="5175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700" u="sng">
                <a:solidFill>
                  <a:schemeClr val="dk1"/>
                </a:solidFill>
              </a:rPr>
              <a:t>2021</a:t>
            </a:r>
            <a:r>
              <a:rPr lang="en" sz="1700">
                <a:solidFill>
                  <a:schemeClr val="dk1"/>
                </a:solidFill>
              </a:rPr>
              <a:t> </a:t>
            </a:r>
            <a:endParaRPr sz="1700">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Aducanumab (ADUHELM)</a:t>
            </a:r>
            <a:endParaRPr sz="1700" b="1">
              <a:solidFill>
                <a:schemeClr val="dk1"/>
              </a:solidFill>
            </a:endParaRPr>
          </a:p>
          <a:p>
            <a:pPr marL="0" lvl="0" indent="0" algn="just" rtl="0">
              <a:spcBef>
                <a:spcPts val="0"/>
              </a:spcBef>
              <a:spcAft>
                <a:spcPts val="0"/>
              </a:spcAft>
              <a:buNone/>
            </a:pPr>
            <a:endParaRPr sz="400">
              <a:solidFill>
                <a:schemeClr val="dk1"/>
              </a:solidFill>
            </a:endParaRPr>
          </a:p>
          <a:p>
            <a:pPr marL="0" lvl="0" indent="0" algn="just" rtl="0">
              <a:spcBef>
                <a:spcPts val="0"/>
              </a:spcBef>
              <a:spcAft>
                <a:spcPts val="0"/>
              </a:spcAft>
              <a:buNone/>
            </a:pPr>
            <a:r>
              <a:rPr lang="en" sz="1700">
                <a:solidFill>
                  <a:schemeClr val="dk1"/>
                </a:solidFill>
              </a:rPr>
              <a:t>         → everyone thought it was a bad idea and no one would pay for it</a:t>
            </a: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r>
              <a:rPr lang="en" sz="1700" u="sng">
                <a:solidFill>
                  <a:schemeClr val="dk1"/>
                </a:solidFill>
              </a:rPr>
              <a:t>January 2023</a:t>
            </a:r>
            <a:endParaRPr sz="1700" u="sng">
              <a:solidFill>
                <a:schemeClr val="dk1"/>
              </a:solidFill>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Lecanemab (LEQEMBI)</a:t>
            </a:r>
            <a:endParaRPr sz="1700" b="1">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r>
              <a:rPr lang="en" sz="1700">
                <a:solidFill>
                  <a:schemeClr val="dk1"/>
                </a:solidFill>
              </a:rPr>
              <a:t>         → many rejoiced because this drug showed actual clinical benefit</a:t>
            </a:r>
            <a:endParaRPr sz="1700">
              <a:solidFill>
                <a:schemeClr val="dk1"/>
              </a:solidFill>
            </a:endParaRPr>
          </a:p>
          <a:p>
            <a:pPr marL="0" lvl="0" indent="0" algn="just" rtl="0">
              <a:spcBef>
                <a:spcPts val="0"/>
              </a:spcBef>
              <a:spcAft>
                <a:spcPts val="0"/>
              </a:spcAft>
              <a:buNone/>
            </a:pPr>
            <a:endParaRPr sz="900">
              <a:solidFill>
                <a:schemeClr val="dk1"/>
              </a:solidFill>
            </a:endParaRPr>
          </a:p>
          <a:p>
            <a:pPr marL="0" lvl="0" indent="0" algn="just" rtl="0">
              <a:spcBef>
                <a:spcPts val="0"/>
              </a:spcBef>
              <a:spcAft>
                <a:spcPts val="0"/>
              </a:spcAft>
              <a:buNone/>
            </a:pPr>
            <a:r>
              <a:rPr lang="en" sz="1700" u="sng">
                <a:solidFill>
                  <a:schemeClr val="dk1"/>
                </a:solidFill>
              </a:rPr>
              <a:t>May 2023</a:t>
            </a:r>
            <a:endParaRPr sz="1700" u="sng">
              <a:solidFill>
                <a:schemeClr val="dk1"/>
              </a:solidFill>
            </a:endParaRPr>
          </a:p>
          <a:p>
            <a:pPr marL="0" lvl="0" indent="0" algn="just" rtl="0">
              <a:spcBef>
                <a:spcPts val="0"/>
              </a:spcBef>
              <a:spcAft>
                <a:spcPts val="0"/>
              </a:spcAft>
              <a:buNone/>
            </a:pPr>
            <a:endParaRPr sz="200" u="sng">
              <a:solidFill>
                <a:schemeClr val="dk1"/>
              </a:solidFill>
            </a:endParaRPr>
          </a:p>
          <a:p>
            <a:pPr marL="0" lvl="0" indent="0" algn="just" rtl="0">
              <a:spcBef>
                <a:spcPts val="0"/>
              </a:spcBef>
              <a:spcAft>
                <a:spcPts val="0"/>
              </a:spcAft>
              <a:buNone/>
            </a:pPr>
            <a:r>
              <a:rPr lang="en" sz="1700">
                <a:solidFill>
                  <a:schemeClr val="dk1"/>
                </a:solidFill>
              </a:rPr>
              <a:t>FDA granted supplemental approval of </a:t>
            </a:r>
            <a:r>
              <a:rPr lang="en" sz="1700" b="1">
                <a:solidFill>
                  <a:schemeClr val="dk1"/>
                </a:solidFill>
              </a:rPr>
              <a:t>Brexpiprazole (REXULTI)</a:t>
            </a:r>
            <a:r>
              <a:rPr lang="en" sz="1700">
                <a:solidFill>
                  <a:schemeClr val="dk1"/>
                </a:solidFill>
              </a:rPr>
              <a:t> for the treatment of agitation associated with dementia due to Alzheimer’s disease. This is the first FDA-approved treatment option for this indication.</a:t>
            </a:r>
            <a:endParaRPr sz="1700">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r>
              <a:rPr lang="en" sz="1700">
                <a:solidFill>
                  <a:schemeClr val="dk1"/>
                </a:solidFill>
              </a:rPr>
              <a:t>         → not a lot of excitement </a:t>
            </a:r>
            <a:endParaRPr sz="1700">
              <a:solidFill>
                <a:schemeClr val="dk1"/>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r>
              <a:rPr lang="en" sz="1700" u="sng">
                <a:solidFill>
                  <a:schemeClr val="dk1"/>
                </a:solidFill>
              </a:rPr>
              <a:t>July 2023</a:t>
            </a:r>
            <a:endParaRPr sz="1700" u="sng">
              <a:solidFill>
                <a:schemeClr val="dk1"/>
              </a:solidFill>
            </a:endParaRPr>
          </a:p>
          <a:p>
            <a:pPr marL="0" lvl="0" indent="0" algn="just" rtl="0">
              <a:spcBef>
                <a:spcPts val="0"/>
              </a:spcBef>
              <a:spcAft>
                <a:spcPts val="0"/>
              </a:spcAft>
              <a:buNone/>
            </a:pPr>
            <a:endParaRPr sz="1100">
              <a:solidFill>
                <a:schemeClr val="dk1"/>
              </a:solidFill>
            </a:endParaRPr>
          </a:p>
          <a:p>
            <a:pPr marL="0" lvl="0" indent="457200" algn="just" rtl="0">
              <a:spcBef>
                <a:spcPts val="0"/>
              </a:spcBef>
              <a:spcAft>
                <a:spcPts val="0"/>
              </a:spcAft>
              <a:buNone/>
            </a:pPr>
            <a:endParaRPr sz="1700" b="1">
              <a:solidFill>
                <a:schemeClr val="dk1"/>
              </a:solidFill>
            </a:endParaRPr>
          </a:p>
          <a:p>
            <a:pPr marL="0" lvl="0" indent="0" algn="just" rtl="0">
              <a:spcBef>
                <a:spcPts val="0"/>
              </a:spcBef>
              <a:spcAft>
                <a:spcPts val="0"/>
              </a:spcAft>
              <a:buClr>
                <a:schemeClr val="dk1"/>
              </a:buClr>
              <a:buSzPts val="1100"/>
              <a:buFont typeface="Arial"/>
              <a:buNone/>
            </a:pPr>
            <a:endParaRPr sz="1700" b="1">
              <a:solidFill>
                <a:schemeClr val="dk1"/>
              </a:solidFill>
            </a:endParaRPr>
          </a:p>
          <a:p>
            <a:pPr marL="0" lvl="0" indent="0" algn="just" rtl="0">
              <a:spcBef>
                <a:spcPts val="0"/>
              </a:spcBef>
              <a:spcAft>
                <a:spcPts val="0"/>
              </a:spcAft>
              <a:buNone/>
            </a:pPr>
            <a:endParaRPr sz="1100">
              <a:solidFill>
                <a:schemeClr val="dk1"/>
              </a:solidFill>
            </a:endParaRPr>
          </a:p>
        </p:txBody>
      </p:sp>
      <p:pic>
        <p:nvPicPr>
          <p:cNvPr id="6924" name="Google Shape;6924;p337"/>
          <p:cNvPicPr preferRelativeResize="0"/>
          <p:nvPr/>
        </p:nvPicPr>
        <p:blipFill>
          <a:blip r:embed="rId3">
            <a:alphaModFix/>
          </a:blip>
          <a:stretch>
            <a:fillRect/>
          </a:stretch>
        </p:blipFill>
        <p:spPr>
          <a:xfrm>
            <a:off x="381600" y="234700"/>
            <a:ext cx="1093800" cy="1093800"/>
          </a:xfrm>
          <a:prstGeom prst="rect">
            <a:avLst/>
          </a:prstGeom>
          <a:noFill/>
          <a:ln>
            <a:noFill/>
          </a:ln>
        </p:spPr>
      </p:pic>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Shape 6928"/>
        <p:cNvGrpSpPr/>
        <p:nvPr/>
      </p:nvGrpSpPr>
      <p:grpSpPr>
        <a:xfrm>
          <a:off x="0" y="0"/>
          <a:ext cx="0" cy="0"/>
          <a:chOff x="0" y="0"/>
          <a:chExt cx="0" cy="0"/>
        </a:xfrm>
      </p:grpSpPr>
      <p:sp>
        <p:nvSpPr>
          <p:cNvPr id="6929" name="Google Shape;6929;p338"/>
          <p:cNvSpPr txBox="1"/>
          <p:nvPr/>
        </p:nvSpPr>
        <p:spPr>
          <a:xfrm>
            <a:off x="1629150" y="74800"/>
            <a:ext cx="7083900" cy="55143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700" u="sng">
                <a:solidFill>
                  <a:srgbClr val="999999"/>
                </a:solidFill>
              </a:rPr>
              <a:t>2021</a:t>
            </a:r>
            <a:r>
              <a:rPr lang="en" sz="1700">
                <a:solidFill>
                  <a:srgbClr val="999999"/>
                </a:solidFill>
              </a:rPr>
              <a:t> </a:t>
            </a:r>
            <a:endParaRPr sz="1700">
              <a:solidFill>
                <a:srgbClr val="999999"/>
              </a:solidFill>
            </a:endParaRPr>
          </a:p>
          <a:p>
            <a:pPr marL="0" lvl="0" indent="0" algn="just" rtl="0">
              <a:spcBef>
                <a:spcPts val="0"/>
              </a:spcBef>
              <a:spcAft>
                <a:spcPts val="0"/>
              </a:spcAft>
              <a:buNone/>
            </a:pPr>
            <a:endParaRPr sz="300">
              <a:solidFill>
                <a:srgbClr val="999999"/>
              </a:solidFill>
            </a:endParaRPr>
          </a:p>
          <a:p>
            <a:pPr marL="0" lvl="0" indent="0" algn="just" rtl="0">
              <a:spcBef>
                <a:spcPts val="0"/>
              </a:spcBef>
              <a:spcAft>
                <a:spcPts val="0"/>
              </a:spcAft>
              <a:buNone/>
            </a:pPr>
            <a:r>
              <a:rPr lang="en" sz="1700">
                <a:solidFill>
                  <a:srgbClr val="999999"/>
                </a:solidFill>
              </a:rPr>
              <a:t>FDA granted </a:t>
            </a:r>
            <a:r>
              <a:rPr lang="en" sz="1700" b="1">
                <a:solidFill>
                  <a:srgbClr val="999999"/>
                </a:solidFill>
              </a:rPr>
              <a:t>Accelerated</a:t>
            </a:r>
            <a:r>
              <a:rPr lang="en" sz="1700">
                <a:solidFill>
                  <a:srgbClr val="999999"/>
                </a:solidFill>
              </a:rPr>
              <a:t> Approval for </a:t>
            </a:r>
            <a:r>
              <a:rPr lang="en" sz="1700" b="1">
                <a:solidFill>
                  <a:srgbClr val="999999"/>
                </a:solidFill>
              </a:rPr>
              <a:t>Aducanumab (ADUHELM)</a:t>
            </a:r>
            <a:endParaRPr sz="1700" b="1">
              <a:solidFill>
                <a:srgbClr val="999999"/>
              </a:solidFill>
            </a:endParaRPr>
          </a:p>
          <a:p>
            <a:pPr marL="0" lvl="0" indent="0" algn="just" rtl="0">
              <a:spcBef>
                <a:spcPts val="0"/>
              </a:spcBef>
              <a:spcAft>
                <a:spcPts val="0"/>
              </a:spcAft>
              <a:buNone/>
            </a:pPr>
            <a:endParaRPr sz="400">
              <a:solidFill>
                <a:srgbClr val="999999"/>
              </a:solidFill>
            </a:endParaRPr>
          </a:p>
          <a:p>
            <a:pPr marL="0" lvl="0" indent="0" algn="just" rtl="0">
              <a:spcBef>
                <a:spcPts val="0"/>
              </a:spcBef>
              <a:spcAft>
                <a:spcPts val="0"/>
              </a:spcAft>
              <a:buNone/>
            </a:pPr>
            <a:r>
              <a:rPr lang="en" sz="1700">
                <a:solidFill>
                  <a:srgbClr val="999999"/>
                </a:solidFill>
              </a:rPr>
              <a:t>         → everyone thought it was a bad idea and no one would pay for it</a:t>
            </a:r>
            <a:endParaRPr sz="1700">
              <a:solidFill>
                <a:srgbClr val="999999"/>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r>
              <a:rPr lang="en" sz="1700" u="sng">
                <a:solidFill>
                  <a:schemeClr val="dk1"/>
                </a:solidFill>
              </a:rPr>
              <a:t>January </a:t>
            </a:r>
            <a:r>
              <a:rPr lang="en" sz="1700" u="sng">
                <a:solidFill>
                  <a:schemeClr val="dk1"/>
                </a:solidFill>
                <a:highlight>
                  <a:srgbClr val="FFFF00"/>
                </a:highlight>
              </a:rPr>
              <a:t>2023</a:t>
            </a:r>
            <a:endParaRPr sz="1700" u="sng">
              <a:solidFill>
                <a:schemeClr val="dk1"/>
              </a:solidFill>
              <a:highlight>
                <a:srgbClr val="FFFF00"/>
              </a:highlight>
            </a:endParaRPr>
          </a:p>
          <a:p>
            <a:pPr marL="0" lvl="0" indent="0" algn="just" rtl="0">
              <a:spcBef>
                <a:spcPts val="0"/>
              </a:spcBef>
              <a:spcAft>
                <a:spcPts val="0"/>
              </a:spcAft>
              <a:buNone/>
            </a:pPr>
            <a:endParaRPr sz="3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a:solidFill>
                  <a:schemeClr val="dk1"/>
                </a:solidFill>
              </a:rPr>
              <a:t>Accelerated</a:t>
            </a:r>
            <a:r>
              <a:rPr lang="en" sz="1700">
                <a:solidFill>
                  <a:schemeClr val="dk1"/>
                </a:solidFill>
              </a:rPr>
              <a:t> Approval for </a:t>
            </a:r>
            <a:r>
              <a:rPr lang="en" sz="1700" b="1">
                <a:solidFill>
                  <a:schemeClr val="dk1"/>
                </a:solidFill>
              </a:rPr>
              <a:t>Lecanemab (LEQEMBI)</a:t>
            </a:r>
            <a:endParaRPr sz="1700" b="1">
              <a:solidFill>
                <a:schemeClr val="dk1"/>
              </a:solidFill>
            </a:endParaRPr>
          </a:p>
          <a:p>
            <a:pPr marL="0" lvl="0" indent="0" algn="just" rtl="0">
              <a:spcBef>
                <a:spcPts val="0"/>
              </a:spcBef>
              <a:spcAft>
                <a:spcPts val="0"/>
              </a:spcAft>
              <a:buNone/>
            </a:pPr>
            <a:endParaRPr sz="500">
              <a:solidFill>
                <a:schemeClr val="dk1"/>
              </a:solidFill>
            </a:endParaRPr>
          </a:p>
          <a:p>
            <a:pPr marL="0" lvl="0" indent="0" algn="just" rtl="0">
              <a:spcBef>
                <a:spcPts val="0"/>
              </a:spcBef>
              <a:spcAft>
                <a:spcPts val="0"/>
              </a:spcAft>
              <a:buNone/>
            </a:pPr>
            <a:r>
              <a:rPr lang="en" sz="1700">
                <a:solidFill>
                  <a:schemeClr val="dk1"/>
                </a:solidFill>
              </a:rPr>
              <a:t>         → many rejoiced because this drug showed actual clinical benefit</a:t>
            </a:r>
            <a:endParaRPr sz="1700">
              <a:solidFill>
                <a:schemeClr val="dk1"/>
              </a:solidFill>
            </a:endParaRPr>
          </a:p>
          <a:p>
            <a:pPr marL="0" lvl="0" indent="0" algn="just" rtl="0">
              <a:spcBef>
                <a:spcPts val="0"/>
              </a:spcBef>
              <a:spcAft>
                <a:spcPts val="0"/>
              </a:spcAft>
              <a:buNone/>
            </a:pPr>
            <a:endParaRPr sz="900">
              <a:solidFill>
                <a:schemeClr val="dk1"/>
              </a:solidFill>
            </a:endParaRPr>
          </a:p>
          <a:p>
            <a:pPr marL="0" lvl="0" indent="0" algn="just" rtl="0">
              <a:spcBef>
                <a:spcPts val="0"/>
              </a:spcBef>
              <a:spcAft>
                <a:spcPts val="0"/>
              </a:spcAft>
              <a:buNone/>
            </a:pPr>
            <a:r>
              <a:rPr lang="en" sz="1700" u="sng">
                <a:solidFill>
                  <a:srgbClr val="999999"/>
                </a:solidFill>
              </a:rPr>
              <a:t>May 2023</a:t>
            </a:r>
            <a:endParaRPr sz="1700" u="sng">
              <a:solidFill>
                <a:srgbClr val="999999"/>
              </a:solidFill>
            </a:endParaRPr>
          </a:p>
          <a:p>
            <a:pPr marL="0" lvl="0" indent="0" algn="just" rtl="0">
              <a:spcBef>
                <a:spcPts val="0"/>
              </a:spcBef>
              <a:spcAft>
                <a:spcPts val="0"/>
              </a:spcAft>
              <a:buNone/>
            </a:pPr>
            <a:endParaRPr sz="200" u="sng">
              <a:solidFill>
                <a:srgbClr val="999999"/>
              </a:solidFill>
            </a:endParaRPr>
          </a:p>
          <a:p>
            <a:pPr marL="0" lvl="0" indent="0" algn="just" rtl="0">
              <a:spcBef>
                <a:spcPts val="0"/>
              </a:spcBef>
              <a:spcAft>
                <a:spcPts val="0"/>
              </a:spcAft>
              <a:buNone/>
            </a:pPr>
            <a:r>
              <a:rPr lang="en" sz="1700">
                <a:solidFill>
                  <a:srgbClr val="999999"/>
                </a:solidFill>
              </a:rPr>
              <a:t>FDA granted supplemental approval of </a:t>
            </a:r>
            <a:r>
              <a:rPr lang="en" sz="1700" b="1">
                <a:solidFill>
                  <a:srgbClr val="999999"/>
                </a:solidFill>
              </a:rPr>
              <a:t>Brexpiprazole (REXULTI)</a:t>
            </a:r>
            <a:r>
              <a:rPr lang="en" sz="1700">
                <a:solidFill>
                  <a:srgbClr val="999999"/>
                </a:solidFill>
              </a:rPr>
              <a:t> for the treatment of agitation associated with dementia due to Alzheimer’s disease. This is the first FDA-approved treatment option for this indication.</a:t>
            </a:r>
            <a:endParaRPr sz="1700">
              <a:solidFill>
                <a:srgbClr val="999999"/>
              </a:solidFill>
            </a:endParaRPr>
          </a:p>
          <a:p>
            <a:pPr marL="0" lvl="0" indent="0" algn="just" rtl="0">
              <a:spcBef>
                <a:spcPts val="0"/>
              </a:spcBef>
              <a:spcAft>
                <a:spcPts val="0"/>
              </a:spcAft>
              <a:buNone/>
            </a:pPr>
            <a:endParaRPr sz="500">
              <a:solidFill>
                <a:srgbClr val="999999"/>
              </a:solidFill>
            </a:endParaRPr>
          </a:p>
          <a:p>
            <a:pPr marL="0" lvl="0" indent="0" algn="just" rtl="0">
              <a:spcBef>
                <a:spcPts val="0"/>
              </a:spcBef>
              <a:spcAft>
                <a:spcPts val="0"/>
              </a:spcAft>
              <a:buNone/>
            </a:pPr>
            <a:r>
              <a:rPr lang="en" sz="1700">
                <a:solidFill>
                  <a:srgbClr val="999999"/>
                </a:solidFill>
              </a:rPr>
              <a:t>         → not a lot of excitement </a:t>
            </a:r>
            <a:endParaRPr sz="1700">
              <a:solidFill>
                <a:srgbClr val="999999"/>
              </a:solidFill>
            </a:endParaRPr>
          </a:p>
          <a:p>
            <a:pPr marL="0" lvl="0" indent="0" algn="just" rtl="0">
              <a:spcBef>
                <a:spcPts val="0"/>
              </a:spcBef>
              <a:spcAft>
                <a:spcPts val="0"/>
              </a:spcAft>
              <a:buNone/>
            </a:pPr>
            <a:endParaRPr sz="800">
              <a:solidFill>
                <a:schemeClr val="dk1"/>
              </a:solidFill>
            </a:endParaRPr>
          </a:p>
          <a:p>
            <a:pPr marL="0" lvl="0" indent="0" algn="just" rtl="0">
              <a:spcBef>
                <a:spcPts val="0"/>
              </a:spcBef>
              <a:spcAft>
                <a:spcPts val="0"/>
              </a:spcAft>
              <a:buNone/>
            </a:pPr>
            <a:r>
              <a:rPr lang="en" sz="1700" u="sng">
                <a:solidFill>
                  <a:schemeClr val="dk1"/>
                </a:solidFill>
              </a:rPr>
              <a:t>July </a:t>
            </a:r>
            <a:r>
              <a:rPr lang="en" sz="1700" u="sng">
                <a:solidFill>
                  <a:schemeClr val="dk1"/>
                </a:solidFill>
                <a:highlight>
                  <a:srgbClr val="FFFF00"/>
                </a:highlight>
              </a:rPr>
              <a:t>2023</a:t>
            </a:r>
            <a:endParaRPr sz="1700" u="sng">
              <a:solidFill>
                <a:schemeClr val="dk1"/>
              </a:solidFill>
              <a:highlight>
                <a:srgbClr val="FFFF00"/>
              </a:highlight>
            </a:endParaRPr>
          </a:p>
          <a:p>
            <a:pPr marL="0" lvl="0" indent="0" algn="just" rtl="0">
              <a:spcBef>
                <a:spcPts val="0"/>
              </a:spcBef>
              <a:spcAft>
                <a:spcPts val="0"/>
              </a:spcAft>
              <a:buNone/>
            </a:pPr>
            <a:endParaRPr sz="1100">
              <a:solidFill>
                <a:schemeClr val="dk1"/>
              </a:solidFill>
            </a:endParaRPr>
          </a:p>
          <a:p>
            <a:pPr marL="0" lvl="0" indent="0" algn="just" rtl="0">
              <a:spcBef>
                <a:spcPts val="0"/>
              </a:spcBef>
              <a:spcAft>
                <a:spcPts val="0"/>
              </a:spcAft>
              <a:buNone/>
            </a:pPr>
            <a:r>
              <a:rPr lang="en" sz="1700">
                <a:solidFill>
                  <a:schemeClr val="dk1"/>
                </a:solidFill>
              </a:rPr>
              <a:t>FDA granted </a:t>
            </a:r>
            <a:r>
              <a:rPr lang="en" sz="1700" b="1" u="sng">
                <a:solidFill>
                  <a:schemeClr val="dk1"/>
                </a:solidFill>
              </a:rPr>
              <a:t>Traditional</a:t>
            </a:r>
            <a:r>
              <a:rPr lang="en" sz="1700">
                <a:solidFill>
                  <a:schemeClr val="dk1"/>
                </a:solidFill>
              </a:rPr>
              <a:t> Approval for </a:t>
            </a:r>
            <a:r>
              <a:rPr lang="en" sz="1700" b="1">
                <a:solidFill>
                  <a:schemeClr val="dk1"/>
                </a:solidFill>
              </a:rPr>
              <a:t>Lecanemab (LEQEMBI)</a:t>
            </a:r>
            <a:endParaRPr sz="1700" b="1">
              <a:solidFill>
                <a:schemeClr val="dk1"/>
              </a:solidFill>
            </a:endParaRPr>
          </a:p>
          <a:p>
            <a:pPr marL="0" lvl="0" indent="0" algn="just" rtl="0">
              <a:spcBef>
                <a:spcPts val="0"/>
              </a:spcBef>
              <a:spcAft>
                <a:spcPts val="0"/>
              </a:spcAft>
              <a:buNone/>
            </a:pPr>
            <a:endParaRPr sz="500" b="1">
              <a:solidFill>
                <a:schemeClr val="dk1"/>
              </a:solidFill>
            </a:endParaRPr>
          </a:p>
          <a:p>
            <a:pPr marL="0" lvl="0" indent="457200" algn="just" rtl="0">
              <a:spcBef>
                <a:spcPts val="0"/>
              </a:spcBef>
              <a:spcAft>
                <a:spcPts val="0"/>
              </a:spcAft>
              <a:buNone/>
            </a:pPr>
            <a:r>
              <a:rPr lang="en" sz="1700">
                <a:solidFill>
                  <a:schemeClr val="dk1"/>
                </a:solidFill>
              </a:rPr>
              <a:t>→ more rejoicing!</a:t>
            </a:r>
            <a:endParaRPr sz="1700" b="1">
              <a:solidFill>
                <a:schemeClr val="dk1"/>
              </a:solidFill>
            </a:endParaRPr>
          </a:p>
          <a:p>
            <a:pPr marL="0" lvl="0" indent="0" algn="just" rtl="0">
              <a:spcBef>
                <a:spcPts val="0"/>
              </a:spcBef>
              <a:spcAft>
                <a:spcPts val="0"/>
              </a:spcAft>
              <a:buClr>
                <a:schemeClr val="dk1"/>
              </a:buClr>
              <a:buSzPts val="1100"/>
              <a:buFont typeface="Arial"/>
              <a:buNone/>
            </a:pPr>
            <a:endParaRPr sz="1700" b="1">
              <a:solidFill>
                <a:schemeClr val="dk1"/>
              </a:solidFill>
            </a:endParaRPr>
          </a:p>
          <a:p>
            <a:pPr marL="0" lvl="0" indent="0" algn="just" rtl="0">
              <a:spcBef>
                <a:spcPts val="0"/>
              </a:spcBef>
              <a:spcAft>
                <a:spcPts val="0"/>
              </a:spcAft>
              <a:buNone/>
            </a:pPr>
            <a:endParaRPr sz="1100">
              <a:solidFill>
                <a:schemeClr val="dk1"/>
              </a:solidFill>
            </a:endParaRPr>
          </a:p>
        </p:txBody>
      </p:sp>
      <p:pic>
        <p:nvPicPr>
          <p:cNvPr id="6930" name="Google Shape;6930;p338"/>
          <p:cNvPicPr preferRelativeResize="0"/>
          <p:nvPr/>
        </p:nvPicPr>
        <p:blipFill>
          <a:blip r:embed="rId3">
            <a:alphaModFix/>
          </a:blip>
          <a:stretch>
            <a:fillRect/>
          </a:stretch>
        </p:blipFill>
        <p:spPr>
          <a:xfrm>
            <a:off x="381600" y="234700"/>
            <a:ext cx="1093800" cy="1093800"/>
          </a:xfrm>
          <a:prstGeom prst="rect">
            <a:avLst/>
          </a:prstGeom>
          <a:noFill/>
          <a:ln>
            <a:noFill/>
          </a:ln>
        </p:spPr>
      </p:pic>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Shape 6934"/>
        <p:cNvGrpSpPr/>
        <p:nvPr/>
      </p:nvGrpSpPr>
      <p:grpSpPr>
        <a:xfrm>
          <a:off x="0" y="0"/>
          <a:ext cx="0" cy="0"/>
          <a:chOff x="0" y="0"/>
          <a:chExt cx="0" cy="0"/>
        </a:xfrm>
      </p:grpSpPr>
      <p:sp>
        <p:nvSpPr>
          <p:cNvPr id="6935" name="Google Shape;6935;p339"/>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6936" name="Google Shape;6936;p339"/>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937" name="Google Shape;6937;p339"/>
          <p:cNvSpPr txBox="1"/>
          <p:nvPr/>
        </p:nvSpPr>
        <p:spPr>
          <a:xfrm>
            <a:off x="429725" y="1282000"/>
            <a:ext cx="2112600" cy="19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 Monoclonal antibody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against amyloid β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peptides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38" name="Google Shape;6938;p339"/>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a:solidFill>
                  <a:schemeClr val="dk1"/>
                </a:solidFill>
              </a:rPr>
              <a:t>Lecanemab (LEQEMBI)</a:t>
            </a:r>
            <a:endParaRPr sz="2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le CAHN ue mab / leh KEM bee</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“Lickin’ β”</a:t>
            </a:r>
            <a:endParaRPr sz="2200"/>
          </a:p>
        </p:txBody>
      </p:sp>
      <p:sp>
        <p:nvSpPr>
          <p:cNvPr id="6939" name="Google Shape;6939;p339"/>
          <p:cNvSpPr txBox="1"/>
          <p:nvPr/>
        </p:nvSpPr>
        <p:spPr>
          <a:xfrm>
            <a:off x="429726" y="2137300"/>
            <a:ext cx="26571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Mild        Alzheimer’s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disease </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6940" name="Google Shape;6940;p339"/>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sp>
        <p:nvSpPr>
          <p:cNvPr id="6941" name="Google Shape;6941;p339"/>
          <p:cNvSpPr/>
          <p:nvPr/>
        </p:nvSpPr>
        <p:spPr>
          <a:xfrm>
            <a:off x="750266" y="2426850"/>
            <a:ext cx="7053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6942" name="Google Shape;6942;p339"/>
          <p:cNvPicPr preferRelativeResize="0"/>
          <p:nvPr/>
        </p:nvPicPr>
        <p:blipFill>
          <a:blip r:embed="rId3">
            <a:alphaModFix/>
          </a:blip>
          <a:stretch>
            <a:fillRect/>
          </a:stretch>
        </p:blipFill>
        <p:spPr>
          <a:xfrm>
            <a:off x="7204762" y="2065361"/>
            <a:ext cx="1107700" cy="1122453"/>
          </a:xfrm>
          <a:prstGeom prst="rect">
            <a:avLst/>
          </a:prstGeom>
          <a:noFill/>
          <a:ln>
            <a:noFill/>
          </a:ln>
        </p:spPr>
      </p:pic>
      <p:pic>
        <p:nvPicPr>
          <p:cNvPr id="6943" name="Google Shape;6943;p339"/>
          <p:cNvPicPr preferRelativeResize="0"/>
          <p:nvPr/>
        </p:nvPicPr>
        <p:blipFill>
          <a:blip r:embed="rId4">
            <a:alphaModFix/>
          </a:blip>
          <a:stretch>
            <a:fillRect/>
          </a:stretch>
        </p:blipFill>
        <p:spPr>
          <a:xfrm rot="10535068">
            <a:off x="7272729" y="1313458"/>
            <a:ext cx="850998" cy="868523"/>
          </a:xfrm>
          <a:prstGeom prst="rect">
            <a:avLst/>
          </a:prstGeom>
          <a:noFill/>
          <a:ln>
            <a:noFill/>
          </a:ln>
        </p:spPr>
      </p:pic>
      <p:sp>
        <p:nvSpPr>
          <p:cNvPr id="6944" name="Google Shape;6944;p339"/>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grpSp>
        <p:nvGrpSpPr>
          <p:cNvPr id="6945" name="Google Shape;6945;p339"/>
          <p:cNvGrpSpPr/>
          <p:nvPr/>
        </p:nvGrpSpPr>
        <p:grpSpPr>
          <a:xfrm>
            <a:off x="3316075" y="868859"/>
            <a:ext cx="3462802" cy="3500031"/>
            <a:chOff x="5030650" y="1210587"/>
            <a:chExt cx="2089550" cy="2112015"/>
          </a:xfrm>
        </p:grpSpPr>
        <p:grpSp>
          <p:nvGrpSpPr>
            <p:cNvPr id="6946" name="Google Shape;6946;p339"/>
            <p:cNvGrpSpPr/>
            <p:nvPr/>
          </p:nvGrpSpPr>
          <p:grpSpPr>
            <a:xfrm>
              <a:off x="5030650" y="1210587"/>
              <a:ext cx="1368700" cy="2112015"/>
              <a:chOff x="3878800" y="1791612"/>
              <a:chExt cx="1368700" cy="2112015"/>
            </a:xfrm>
          </p:grpSpPr>
          <p:grpSp>
            <p:nvGrpSpPr>
              <p:cNvPr id="6947" name="Google Shape;6947;p339"/>
              <p:cNvGrpSpPr/>
              <p:nvPr/>
            </p:nvGrpSpPr>
            <p:grpSpPr>
              <a:xfrm>
                <a:off x="3878800" y="1791612"/>
                <a:ext cx="1368700" cy="2112015"/>
                <a:chOff x="5421850" y="1248687"/>
                <a:chExt cx="1368700" cy="2112015"/>
              </a:xfrm>
            </p:grpSpPr>
            <p:pic>
              <p:nvPicPr>
                <p:cNvPr id="6948" name="Google Shape;6948;p339"/>
                <p:cNvPicPr preferRelativeResize="0"/>
                <p:nvPr/>
              </p:nvPicPr>
              <p:blipFill>
                <a:blip r:embed="rId5">
                  <a:alphaModFix/>
                </a:blip>
                <a:stretch>
                  <a:fillRect/>
                </a:stretch>
              </p:blipFill>
              <p:spPr>
                <a:xfrm>
                  <a:off x="5613650" y="1248687"/>
                  <a:ext cx="1176900" cy="1378837"/>
                </a:xfrm>
                <a:prstGeom prst="rect">
                  <a:avLst/>
                </a:prstGeom>
                <a:noFill/>
                <a:ln>
                  <a:noFill/>
                </a:ln>
              </p:spPr>
            </p:pic>
            <p:pic>
              <p:nvPicPr>
                <p:cNvPr id="6949" name="Google Shape;6949;p339"/>
                <p:cNvPicPr preferRelativeResize="0"/>
                <p:nvPr/>
              </p:nvPicPr>
              <p:blipFill>
                <a:blip r:embed="rId6">
                  <a:alphaModFix/>
                </a:blip>
                <a:stretch>
                  <a:fillRect/>
                </a:stretch>
              </p:blipFill>
              <p:spPr>
                <a:xfrm>
                  <a:off x="5421850" y="2578302"/>
                  <a:ext cx="891300" cy="782401"/>
                </a:xfrm>
                <a:prstGeom prst="rect">
                  <a:avLst/>
                </a:prstGeom>
                <a:noFill/>
                <a:ln>
                  <a:noFill/>
                </a:ln>
              </p:spPr>
            </p:pic>
          </p:grpSp>
          <p:pic>
            <p:nvPicPr>
              <p:cNvPr id="6950" name="Google Shape;6950;p339"/>
              <p:cNvPicPr preferRelativeResize="0"/>
              <p:nvPr/>
            </p:nvPicPr>
            <p:blipFill>
              <a:blip r:embed="rId7">
                <a:alphaModFix/>
              </a:blip>
              <a:stretch>
                <a:fillRect/>
              </a:stretch>
            </p:blipFill>
            <p:spPr>
              <a:xfrm>
                <a:off x="4233811" y="3197400"/>
                <a:ext cx="181278" cy="358800"/>
              </a:xfrm>
              <a:prstGeom prst="rect">
                <a:avLst/>
              </a:prstGeom>
              <a:noFill/>
              <a:ln>
                <a:noFill/>
              </a:ln>
            </p:spPr>
          </p:pic>
        </p:grpSp>
        <p:sp>
          <p:nvSpPr>
            <p:cNvPr id="6951" name="Google Shape;6951;p339"/>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i="1"/>
                <a:t>“Leqembi licks beta” out of the brain</a:t>
              </a:r>
              <a:endParaRPr sz="1600" i="1"/>
            </a:p>
          </p:txBody>
        </p:sp>
      </p:grpSp>
      <p:pic>
        <p:nvPicPr>
          <p:cNvPr id="6952" name="Google Shape;6952;p339"/>
          <p:cNvPicPr preferRelativeResize="0"/>
          <p:nvPr/>
        </p:nvPicPr>
        <p:blipFill>
          <a:blip r:embed="rId8">
            <a:alphaModFix/>
          </a:blip>
          <a:stretch>
            <a:fillRect/>
          </a:stretch>
        </p:blipFill>
        <p:spPr>
          <a:xfrm>
            <a:off x="7406325" y="3607099"/>
            <a:ext cx="583812" cy="1205700"/>
          </a:xfrm>
          <a:prstGeom prst="rect">
            <a:avLst/>
          </a:prstGeom>
          <a:noFill/>
          <a:ln>
            <a:noFill/>
          </a:ln>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Shape 6956"/>
        <p:cNvGrpSpPr/>
        <p:nvPr/>
      </p:nvGrpSpPr>
      <p:grpSpPr>
        <a:xfrm>
          <a:off x="0" y="0"/>
          <a:ext cx="0" cy="0"/>
          <a:chOff x="0" y="0"/>
          <a:chExt cx="0" cy="0"/>
        </a:xfrm>
      </p:grpSpPr>
      <p:sp>
        <p:nvSpPr>
          <p:cNvPr id="6957" name="Google Shape;6957;p340"/>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6958" name="Google Shape;6958;p340"/>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959" name="Google Shape;6959;p340"/>
          <p:cNvSpPr txBox="1"/>
          <p:nvPr/>
        </p:nvSpPr>
        <p:spPr>
          <a:xfrm>
            <a:off x="429725" y="1282000"/>
            <a:ext cx="2112600" cy="19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 Monoclonal antibody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against amyloid β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peptides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60" name="Google Shape;6960;p340"/>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a:solidFill>
                  <a:schemeClr val="dk1"/>
                </a:solidFill>
              </a:rPr>
              <a:t>Lecanemab (LEQEMBI)</a:t>
            </a:r>
            <a:endParaRPr sz="2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le CAHN ue mab / leh KEM bee</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“Lickin’ β”</a:t>
            </a:r>
            <a:endParaRPr sz="2200"/>
          </a:p>
        </p:txBody>
      </p:sp>
      <p:sp>
        <p:nvSpPr>
          <p:cNvPr id="6961" name="Google Shape;6961;p340"/>
          <p:cNvSpPr txBox="1"/>
          <p:nvPr/>
        </p:nvSpPr>
        <p:spPr>
          <a:xfrm>
            <a:off x="429726" y="2137300"/>
            <a:ext cx="26571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Mild Alzheimer’s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disease </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6962" name="Google Shape;6962;p340"/>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6963" name="Google Shape;6963;p340"/>
          <p:cNvPicPr preferRelativeResize="0"/>
          <p:nvPr/>
        </p:nvPicPr>
        <p:blipFill>
          <a:blip r:embed="rId3">
            <a:alphaModFix/>
          </a:blip>
          <a:stretch>
            <a:fillRect/>
          </a:stretch>
        </p:blipFill>
        <p:spPr>
          <a:xfrm>
            <a:off x="7204762" y="2065361"/>
            <a:ext cx="1107700" cy="1122453"/>
          </a:xfrm>
          <a:prstGeom prst="rect">
            <a:avLst/>
          </a:prstGeom>
          <a:noFill/>
          <a:ln>
            <a:noFill/>
          </a:ln>
        </p:spPr>
      </p:pic>
      <p:pic>
        <p:nvPicPr>
          <p:cNvPr id="6964" name="Google Shape;6964;p340"/>
          <p:cNvPicPr preferRelativeResize="0"/>
          <p:nvPr/>
        </p:nvPicPr>
        <p:blipFill>
          <a:blip r:embed="rId4">
            <a:alphaModFix/>
          </a:blip>
          <a:stretch>
            <a:fillRect/>
          </a:stretch>
        </p:blipFill>
        <p:spPr>
          <a:xfrm rot="10535068">
            <a:off x="7272729" y="1313458"/>
            <a:ext cx="850998" cy="868523"/>
          </a:xfrm>
          <a:prstGeom prst="rect">
            <a:avLst/>
          </a:prstGeom>
          <a:noFill/>
          <a:ln>
            <a:noFill/>
          </a:ln>
        </p:spPr>
      </p:pic>
      <p:sp>
        <p:nvSpPr>
          <p:cNvPr id="6965" name="Google Shape;6965;p340"/>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grpSp>
        <p:nvGrpSpPr>
          <p:cNvPr id="6966" name="Google Shape;6966;p340"/>
          <p:cNvGrpSpPr/>
          <p:nvPr/>
        </p:nvGrpSpPr>
        <p:grpSpPr>
          <a:xfrm>
            <a:off x="3316075" y="868859"/>
            <a:ext cx="3462802" cy="3500031"/>
            <a:chOff x="5030650" y="1210587"/>
            <a:chExt cx="2089550" cy="2112015"/>
          </a:xfrm>
        </p:grpSpPr>
        <p:grpSp>
          <p:nvGrpSpPr>
            <p:cNvPr id="6967" name="Google Shape;6967;p340"/>
            <p:cNvGrpSpPr/>
            <p:nvPr/>
          </p:nvGrpSpPr>
          <p:grpSpPr>
            <a:xfrm>
              <a:off x="5030650" y="1210587"/>
              <a:ext cx="1368700" cy="2112015"/>
              <a:chOff x="3878800" y="1791612"/>
              <a:chExt cx="1368700" cy="2112015"/>
            </a:xfrm>
          </p:grpSpPr>
          <p:grpSp>
            <p:nvGrpSpPr>
              <p:cNvPr id="6968" name="Google Shape;6968;p340"/>
              <p:cNvGrpSpPr/>
              <p:nvPr/>
            </p:nvGrpSpPr>
            <p:grpSpPr>
              <a:xfrm>
                <a:off x="3878800" y="1791612"/>
                <a:ext cx="1368700" cy="2112015"/>
                <a:chOff x="5421850" y="1248687"/>
                <a:chExt cx="1368700" cy="2112015"/>
              </a:xfrm>
            </p:grpSpPr>
            <p:pic>
              <p:nvPicPr>
                <p:cNvPr id="6969" name="Google Shape;6969;p340"/>
                <p:cNvPicPr preferRelativeResize="0"/>
                <p:nvPr/>
              </p:nvPicPr>
              <p:blipFill>
                <a:blip r:embed="rId5">
                  <a:alphaModFix/>
                </a:blip>
                <a:stretch>
                  <a:fillRect/>
                </a:stretch>
              </p:blipFill>
              <p:spPr>
                <a:xfrm>
                  <a:off x="5613650" y="1248687"/>
                  <a:ext cx="1176900" cy="1378837"/>
                </a:xfrm>
                <a:prstGeom prst="rect">
                  <a:avLst/>
                </a:prstGeom>
                <a:noFill/>
                <a:ln>
                  <a:noFill/>
                </a:ln>
              </p:spPr>
            </p:pic>
            <p:pic>
              <p:nvPicPr>
                <p:cNvPr id="6970" name="Google Shape;6970;p340"/>
                <p:cNvPicPr preferRelativeResize="0"/>
                <p:nvPr/>
              </p:nvPicPr>
              <p:blipFill>
                <a:blip r:embed="rId6">
                  <a:alphaModFix/>
                </a:blip>
                <a:stretch>
                  <a:fillRect/>
                </a:stretch>
              </p:blipFill>
              <p:spPr>
                <a:xfrm>
                  <a:off x="5421850" y="2578302"/>
                  <a:ext cx="891300" cy="782401"/>
                </a:xfrm>
                <a:prstGeom prst="rect">
                  <a:avLst/>
                </a:prstGeom>
                <a:noFill/>
                <a:ln>
                  <a:noFill/>
                </a:ln>
              </p:spPr>
            </p:pic>
          </p:grpSp>
          <p:pic>
            <p:nvPicPr>
              <p:cNvPr id="6971" name="Google Shape;6971;p340"/>
              <p:cNvPicPr preferRelativeResize="0"/>
              <p:nvPr/>
            </p:nvPicPr>
            <p:blipFill>
              <a:blip r:embed="rId7">
                <a:alphaModFix/>
              </a:blip>
              <a:stretch>
                <a:fillRect/>
              </a:stretch>
            </p:blipFill>
            <p:spPr>
              <a:xfrm>
                <a:off x="4233811" y="3197400"/>
                <a:ext cx="181278" cy="358800"/>
              </a:xfrm>
              <a:prstGeom prst="rect">
                <a:avLst/>
              </a:prstGeom>
              <a:noFill/>
              <a:ln>
                <a:noFill/>
              </a:ln>
            </p:spPr>
          </p:pic>
        </p:grpSp>
        <p:sp>
          <p:nvSpPr>
            <p:cNvPr id="6972" name="Google Shape;6972;p340"/>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i="1"/>
                <a:t>“Leqembi licks beta” out of the brain</a:t>
              </a:r>
              <a:endParaRPr sz="1600" i="1"/>
            </a:p>
          </p:txBody>
        </p:sp>
      </p:grpSp>
      <p:pic>
        <p:nvPicPr>
          <p:cNvPr id="6973" name="Google Shape;6973;p340"/>
          <p:cNvPicPr preferRelativeResize="0"/>
          <p:nvPr/>
        </p:nvPicPr>
        <p:blipFill>
          <a:blip r:embed="rId8">
            <a:alphaModFix/>
          </a:blip>
          <a:stretch>
            <a:fillRect/>
          </a:stretch>
        </p:blipFill>
        <p:spPr>
          <a:xfrm>
            <a:off x="7406325" y="3607099"/>
            <a:ext cx="583812" cy="1205700"/>
          </a:xfrm>
          <a:prstGeom prst="rect">
            <a:avLst/>
          </a:prstGeom>
          <a:noFill/>
          <a:ln>
            <a:noFill/>
          </a:ln>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Shape 6977"/>
        <p:cNvGrpSpPr/>
        <p:nvPr/>
      </p:nvGrpSpPr>
      <p:grpSpPr>
        <a:xfrm>
          <a:off x="0" y="0"/>
          <a:ext cx="0" cy="0"/>
          <a:chOff x="0" y="0"/>
          <a:chExt cx="0" cy="0"/>
        </a:xfrm>
      </p:grpSpPr>
      <p:sp>
        <p:nvSpPr>
          <p:cNvPr id="6978" name="Google Shape;6978;p341"/>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6979" name="Google Shape;6979;p341"/>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6980" name="Google Shape;6980;p341"/>
          <p:cNvSpPr txBox="1"/>
          <p:nvPr/>
        </p:nvSpPr>
        <p:spPr>
          <a:xfrm>
            <a:off x="429725" y="1282000"/>
            <a:ext cx="2112600" cy="19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 Monoclonal antibody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against amyloid β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peptides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6981" name="Google Shape;6981;p341"/>
          <p:cNvSpPr txBox="1"/>
          <p:nvPr/>
        </p:nvSpPr>
        <p:spPr>
          <a:xfrm>
            <a:off x="394375" y="210050"/>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a:solidFill>
                  <a:schemeClr val="dk1"/>
                </a:solidFill>
              </a:rPr>
              <a:t>Lecanemab (LEQEMBI)</a:t>
            </a:r>
            <a:endParaRPr sz="2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le CAHN ue mab / leh KEM bee</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a:solidFill>
                  <a:schemeClr val="dk1"/>
                </a:solidFill>
              </a:rPr>
              <a:t>“Lickin’ β”</a:t>
            </a:r>
            <a:endParaRPr sz="2200"/>
          </a:p>
        </p:txBody>
      </p:sp>
      <p:sp>
        <p:nvSpPr>
          <p:cNvPr id="6982" name="Google Shape;6982;p341"/>
          <p:cNvSpPr txBox="1"/>
          <p:nvPr/>
        </p:nvSpPr>
        <p:spPr>
          <a:xfrm>
            <a:off x="429726" y="2137300"/>
            <a:ext cx="2657100" cy="137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FDA-approved for: </a:t>
            </a:r>
            <a:endParaRPr sz="19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Mild Alzheimer’s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r>
              <a:rPr lang="en" u="sng">
                <a:solidFill>
                  <a:schemeClr val="dk1"/>
                </a:solidFill>
                <a:highlight>
                  <a:srgbClr val="FFFF00"/>
                </a:highlight>
              </a:rPr>
              <a:t>disease</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cholinesterase inhibitors and memantine were approved for Alzheimer’s </a:t>
            </a:r>
            <a:r>
              <a:rPr lang="en" u="sng">
                <a:solidFill>
                  <a:schemeClr val="dk1"/>
                </a:solidFill>
                <a:highlight>
                  <a:srgbClr val="FFFF00"/>
                </a:highlight>
              </a:rPr>
              <a:t>dementia</a:t>
            </a:r>
            <a:r>
              <a:rPr lang="en">
                <a:solidFill>
                  <a:schemeClr val="dk1"/>
                </a:solidFill>
              </a:rPr>
              <a:t>).</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lnSpc>
                <a:spcPct val="100000"/>
              </a:lnSpc>
              <a:spcBef>
                <a:spcPts val="0"/>
              </a:spcBef>
              <a:spcAft>
                <a:spcPts val="0"/>
              </a:spcAft>
              <a:buNone/>
            </a:pPr>
            <a:endParaRPr sz="1900"/>
          </a:p>
        </p:txBody>
      </p:sp>
      <p:sp>
        <p:nvSpPr>
          <p:cNvPr id="6983" name="Google Shape;6983;p341"/>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6984" name="Google Shape;6984;p341"/>
          <p:cNvPicPr preferRelativeResize="0"/>
          <p:nvPr/>
        </p:nvPicPr>
        <p:blipFill>
          <a:blip r:embed="rId3">
            <a:alphaModFix/>
          </a:blip>
          <a:stretch>
            <a:fillRect/>
          </a:stretch>
        </p:blipFill>
        <p:spPr>
          <a:xfrm>
            <a:off x="7204762" y="2065361"/>
            <a:ext cx="1107700" cy="1122453"/>
          </a:xfrm>
          <a:prstGeom prst="rect">
            <a:avLst/>
          </a:prstGeom>
          <a:noFill/>
          <a:ln>
            <a:noFill/>
          </a:ln>
        </p:spPr>
      </p:pic>
      <p:pic>
        <p:nvPicPr>
          <p:cNvPr id="6985" name="Google Shape;6985;p341"/>
          <p:cNvPicPr preferRelativeResize="0"/>
          <p:nvPr/>
        </p:nvPicPr>
        <p:blipFill>
          <a:blip r:embed="rId4">
            <a:alphaModFix/>
          </a:blip>
          <a:stretch>
            <a:fillRect/>
          </a:stretch>
        </p:blipFill>
        <p:spPr>
          <a:xfrm rot="10535068">
            <a:off x="7272729" y="1313458"/>
            <a:ext cx="850998" cy="868523"/>
          </a:xfrm>
          <a:prstGeom prst="rect">
            <a:avLst/>
          </a:prstGeom>
          <a:noFill/>
          <a:ln>
            <a:noFill/>
          </a:ln>
        </p:spPr>
      </p:pic>
      <p:sp>
        <p:nvSpPr>
          <p:cNvPr id="6986" name="Google Shape;6986;p341"/>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grpSp>
        <p:nvGrpSpPr>
          <p:cNvPr id="6987" name="Google Shape;6987;p341"/>
          <p:cNvGrpSpPr/>
          <p:nvPr/>
        </p:nvGrpSpPr>
        <p:grpSpPr>
          <a:xfrm>
            <a:off x="3316075" y="868859"/>
            <a:ext cx="3462802" cy="3500031"/>
            <a:chOff x="5030650" y="1210587"/>
            <a:chExt cx="2089550" cy="2112015"/>
          </a:xfrm>
        </p:grpSpPr>
        <p:grpSp>
          <p:nvGrpSpPr>
            <p:cNvPr id="6988" name="Google Shape;6988;p341"/>
            <p:cNvGrpSpPr/>
            <p:nvPr/>
          </p:nvGrpSpPr>
          <p:grpSpPr>
            <a:xfrm>
              <a:off x="5030650" y="1210587"/>
              <a:ext cx="1368700" cy="2112015"/>
              <a:chOff x="3878800" y="1791612"/>
              <a:chExt cx="1368700" cy="2112015"/>
            </a:xfrm>
          </p:grpSpPr>
          <p:grpSp>
            <p:nvGrpSpPr>
              <p:cNvPr id="6989" name="Google Shape;6989;p341"/>
              <p:cNvGrpSpPr/>
              <p:nvPr/>
            </p:nvGrpSpPr>
            <p:grpSpPr>
              <a:xfrm>
                <a:off x="3878800" y="1791612"/>
                <a:ext cx="1368700" cy="2112015"/>
                <a:chOff x="5421850" y="1248687"/>
                <a:chExt cx="1368700" cy="2112015"/>
              </a:xfrm>
            </p:grpSpPr>
            <p:pic>
              <p:nvPicPr>
                <p:cNvPr id="6990" name="Google Shape;6990;p341"/>
                <p:cNvPicPr preferRelativeResize="0"/>
                <p:nvPr/>
              </p:nvPicPr>
              <p:blipFill>
                <a:blip r:embed="rId5">
                  <a:alphaModFix/>
                </a:blip>
                <a:stretch>
                  <a:fillRect/>
                </a:stretch>
              </p:blipFill>
              <p:spPr>
                <a:xfrm>
                  <a:off x="5613650" y="1248687"/>
                  <a:ext cx="1176900" cy="1378837"/>
                </a:xfrm>
                <a:prstGeom prst="rect">
                  <a:avLst/>
                </a:prstGeom>
                <a:noFill/>
                <a:ln>
                  <a:noFill/>
                </a:ln>
              </p:spPr>
            </p:pic>
            <p:pic>
              <p:nvPicPr>
                <p:cNvPr id="6991" name="Google Shape;6991;p341"/>
                <p:cNvPicPr preferRelativeResize="0"/>
                <p:nvPr/>
              </p:nvPicPr>
              <p:blipFill>
                <a:blip r:embed="rId6">
                  <a:alphaModFix/>
                </a:blip>
                <a:stretch>
                  <a:fillRect/>
                </a:stretch>
              </p:blipFill>
              <p:spPr>
                <a:xfrm>
                  <a:off x="5421850" y="2578302"/>
                  <a:ext cx="891300" cy="782401"/>
                </a:xfrm>
                <a:prstGeom prst="rect">
                  <a:avLst/>
                </a:prstGeom>
                <a:noFill/>
                <a:ln>
                  <a:noFill/>
                </a:ln>
              </p:spPr>
            </p:pic>
          </p:grpSp>
          <p:pic>
            <p:nvPicPr>
              <p:cNvPr id="6992" name="Google Shape;6992;p341"/>
              <p:cNvPicPr preferRelativeResize="0"/>
              <p:nvPr/>
            </p:nvPicPr>
            <p:blipFill>
              <a:blip r:embed="rId7">
                <a:alphaModFix/>
              </a:blip>
              <a:stretch>
                <a:fillRect/>
              </a:stretch>
            </p:blipFill>
            <p:spPr>
              <a:xfrm>
                <a:off x="4233811" y="3197400"/>
                <a:ext cx="181278" cy="358800"/>
              </a:xfrm>
              <a:prstGeom prst="rect">
                <a:avLst/>
              </a:prstGeom>
              <a:noFill/>
              <a:ln>
                <a:noFill/>
              </a:ln>
            </p:spPr>
          </p:pic>
        </p:grpSp>
        <p:sp>
          <p:nvSpPr>
            <p:cNvPr id="6993" name="Google Shape;6993;p341"/>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i="1"/>
                <a:t>“Leqembi licks beta” out of the brain</a:t>
              </a:r>
              <a:endParaRPr sz="1600" i="1"/>
            </a:p>
          </p:txBody>
        </p:sp>
      </p:grpSp>
      <p:pic>
        <p:nvPicPr>
          <p:cNvPr id="6994" name="Google Shape;6994;p341"/>
          <p:cNvPicPr preferRelativeResize="0"/>
          <p:nvPr/>
        </p:nvPicPr>
        <p:blipFill>
          <a:blip r:embed="rId8">
            <a:alphaModFix/>
          </a:blip>
          <a:stretch>
            <a:fillRect/>
          </a:stretch>
        </p:blipFill>
        <p:spPr>
          <a:xfrm>
            <a:off x="7406325" y="3607099"/>
            <a:ext cx="583812" cy="1205700"/>
          </a:xfrm>
          <a:prstGeom prst="rect">
            <a:avLst/>
          </a:prstGeom>
          <a:noFill/>
          <a:ln>
            <a:noFill/>
          </a:ln>
        </p:spPr>
      </p:pic>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Shape 6998"/>
        <p:cNvGrpSpPr/>
        <p:nvPr/>
      </p:nvGrpSpPr>
      <p:grpSpPr>
        <a:xfrm>
          <a:off x="0" y="0"/>
          <a:ext cx="0" cy="0"/>
          <a:chOff x="0" y="0"/>
          <a:chExt cx="0" cy="0"/>
        </a:xfrm>
      </p:grpSpPr>
      <p:sp>
        <p:nvSpPr>
          <p:cNvPr id="6999" name="Google Shape;6999;p342"/>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Slowed AD decline by 27% percent over 18 months relative to placebo</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7000" name="Google Shape;7000;p342"/>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001" name="Google Shape;7001;p342"/>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002" name="Google Shape;7002;p342"/>
          <p:cNvGrpSpPr/>
          <p:nvPr/>
        </p:nvGrpSpPr>
        <p:grpSpPr>
          <a:xfrm>
            <a:off x="379890" y="1763886"/>
            <a:ext cx="2427848" cy="2453950"/>
            <a:chOff x="5030650" y="1210587"/>
            <a:chExt cx="2089550" cy="2112015"/>
          </a:xfrm>
        </p:grpSpPr>
        <p:grpSp>
          <p:nvGrpSpPr>
            <p:cNvPr id="7003" name="Google Shape;7003;p342"/>
            <p:cNvGrpSpPr/>
            <p:nvPr/>
          </p:nvGrpSpPr>
          <p:grpSpPr>
            <a:xfrm>
              <a:off x="5030650" y="1210587"/>
              <a:ext cx="1368700" cy="2112015"/>
              <a:chOff x="3878800" y="1791612"/>
              <a:chExt cx="1368700" cy="2112015"/>
            </a:xfrm>
          </p:grpSpPr>
          <p:grpSp>
            <p:nvGrpSpPr>
              <p:cNvPr id="7004" name="Google Shape;7004;p342"/>
              <p:cNvGrpSpPr/>
              <p:nvPr/>
            </p:nvGrpSpPr>
            <p:grpSpPr>
              <a:xfrm>
                <a:off x="3878800" y="1791612"/>
                <a:ext cx="1368700" cy="2112015"/>
                <a:chOff x="5421850" y="1248687"/>
                <a:chExt cx="1368700" cy="2112015"/>
              </a:xfrm>
            </p:grpSpPr>
            <p:pic>
              <p:nvPicPr>
                <p:cNvPr id="7005" name="Google Shape;7005;p342"/>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006" name="Google Shape;7006;p342"/>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007" name="Google Shape;7007;p342"/>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008" name="Google Shape;7008;p342"/>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009" name="Google Shape;7009;p342"/>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010" name="Google Shape;7010;p342"/>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011" name="Google Shape;7011;p342"/>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012" name="Google Shape;7012;p342"/>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013" name="Google Shape;7013;p342"/>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014" name="Google Shape;7014;p342"/>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015" name="Google Shape;7015;p342"/>
          <p:cNvPicPr preferRelativeResize="0"/>
          <p:nvPr/>
        </p:nvPicPr>
        <p:blipFill>
          <a:blip r:embed="rId8">
            <a:alphaModFix/>
          </a:blip>
          <a:stretch>
            <a:fillRect/>
          </a:stretch>
        </p:blipFill>
        <p:spPr>
          <a:xfrm>
            <a:off x="7406325" y="3607099"/>
            <a:ext cx="583812" cy="1205700"/>
          </a:xfrm>
          <a:prstGeom prst="rect">
            <a:avLst/>
          </a:prstGeom>
          <a:noFill/>
          <a:ln>
            <a:noFill/>
          </a:ln>
        </p:spPr>
      </p:pic>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Shape 7019"/>
        <p:cNvGrpSpPr/>
        <p:nvPr/>
      </p:nvGrpSpPr>
      <p:grpSpPr>
        <a:xfrm>
          <a:off x="0" y="0"/>
          <a:ext cx="0" cy="0"/>
          <a:chOff x="0" y="0"/>
          <a:chExt cx="0" cy="0"/>
        </a:xfrm>
      </p:grpSpPr>
      <p:sp>
        <p:nvSpPr>
          <p:cNvPr id="7020" name="Google Shape;7020;p343"/>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Slowed AD decline by 27% percent over 18 months relative to placebo</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Lecanemab appears to be much safer than aducanumab in terms of brain edema and microhemorrhage.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7021" name="Google Shape;7021;p343"/>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022" name="Google Shape;7022;p343"/>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023" name="Google Shape;7023;p343"/>
          <p:cNvGrpSpPr/>
          <p:nvPr/>
        </p:nvGrpSpPr>
        <p:grpSpPr>
          <a:xfrm>
            <a:off x="379890" y="1763886"/>
            <a:ext cx="2427848" cy="2453950"/>
            <a:chOff x="5030650" y="1210587"/>
            <a:chExt cx="2089550" cy="2112015"/>
          </a:xfrm>
        </p:grpSpPr>
        <p:grpSp>
          <p:nvGrpSpPr>
            <p:cNvPr id="7024" name="Google Shape;7024;p343"/>
            <p:cNvGrpSpPr/>
            <p:nvPr/>
          </p:nvGrpSpPr>
          <p:grpSpPr>
            <a:xfrm>
              <a:off x="5030650" y="1210587"/>
              <a:ext cx="1368700" cy="2112015"/>
              <a:chOff x="3878800" y="1791612"/>
              <a:chExt cx="1368700" cy="2112015"/>
            </a:xfrm>
          </p:grpSpPr>
          <p:grpSp>
            <p:nvGrpSpPr>
              <p:cNvPr id="7025" name="Google Shape;7025;p343"/>
              <p:cNvGrpSpPr/>
              <p:nvPr/>
            </p:nvGrpSpPr>
            <p:grpSpPr>
              <a:xfrm>
                <a:off x="3878800" y="1791612"/>
                <a:ext cx="1368700" cy="2112015"/>
                <a:chOff x="5421850" y="1248687"/>
                <a:chExt cx="1368700" cy="2112015"/>
              </a:xfrm>
            </p:grpSpPr>
            <p:pic>
              <p:nvPicPr>
                <p:cNvPr id="7026" name="Google Shape;7026;p343"/>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027" name="Google Shape;7027;p343"/>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028" name="Google Shape;7028;p343"/>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029" name="Google Shape;7029;p343"/>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030" name="Google Shape;7030;p343"/>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031" name="Google Shape;7031;p343"/>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032" name="Google Shape;7032;p343"/>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033" name="Google Shape;7033;p343"/>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034" name="Google Shape;7034;p343"/>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035" name="Google Shape;7035;p343"/>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036" name="Google Shape;7036;p343"/>
          <p:cNvPicPr preferRelativeResize="0"/>
          <p:nvPr/>
        </p:nvPicPr>
        <p:blipFill>
          <a:blip r:embed="rId8">
            <a:alphaModFix/>
          </a:blip>
          <a:stretch>
            <a:fillRect/>
          </a:stretch>
        </p:blipFill>
        <p:spPr>
          <a:xfrm>
            <a:off x="7406325" y="3607099"/>
            <a:ext cx="583812" cy="1205700"/>
          </a:xfrm>
          <a:prstGeom prst="rect">
            <a:avLst/>
          </a:prstGeom>
          <a:noFill/>
          <a:ln>
            <a:noFill/>
          </a:ln>
        </p:spPr>
      </p:pic>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Shape 7040"/>
        <p:cNvGrpSpPr/>
        <p:nvPr/>
      </p:nvGrpSpPr>
      <p:grpSpPr>
        <a:xfrm>
          <a:off x="0" y="0"/>
          <a:ext cx="0" cy="0"/>
          <a:chOff x="0" y="0"/>
          <a:chExt cx="0" cy="0"/>
        </a:xfrm>
      </p:grpSpPr>
      <p:sp>
        <p:nvSpPr>
          <p:cNvPr id="7041" name="Google Shape;7041;p344"/>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Slowed AD decline by 27% percent over 18 months relative to placebo</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Lecanemab appears to be much safer than aducanumab in terms of brain edema and microhemorrhage.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Amyloid-Related Imaging Abnormalities (ARIA) were less commonly seen with lecanemab (21% vs 9% placebo) than with aducanumab (41% vs 10% placebo).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7042" name="Google Shape;7042;p344"/>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043" name="Google Shape;7043;p344"/>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044" name="Google Shape;7044;p344"/>
          <p:cNvGrpSpPr/>
          <p:nvPr/>
        </p:nvGrpSpPr>
        <p:grpSpPr>
          <a:xfrm>
            <a:off x="379890" y="1763886"/>
            <a:ext cx="2427848" cy="2453950"/>
            <a:chOff x="5030650" y="1210587"/>
            <a:chExt cx="2089550" cy="2112015"/>
          </a:xfrm>
        </p:grpSpPr>
        <p:grpSp>
          <p:nvGrpSpPr>
            <p:cNvPr id="7045" name="Google Shape;7045;p344"/>
            <p:cNvGrpSpPr/>
            <p:nvPr/>
          </p:nvGrpSpPr>
          <p:grpSpPr>
            <a:xfrm>
              <a:off x="5030650" y="1210587"/>
              <a:ext cx="1368700" cy="2112015"/>
              <a:chOff x="3878800" y="1791612"/>
              <a:chExt cx="1368700" cy="2112015"/>
            </a:xfrm>
          </p:grpSpPr>
          <p:grpSp>
            <p:nvGrpSpPr>
              <p:cNvPr id="7046" name="Google Shape;7046;p344"/>
              <p:cNvGrpSpPr/>
              <p:nvPr/>
            </p:nvGrpSpPr>
            <p:grpSpPr>
              <a:xfrm>
                <a:off x="3878800" y="1791612"/>
                <a:ext cx="1368700" cy="2112015"/>
                <a:chOff x="5421850" y="1248687"/>
                <a:chExt cx="1368700" cy="2112015"/>
              </a:xfrm>
            </p:grpSpPr>
            <p:pic>
              <p:nvPicPr>
                <p:cNvPr id="7047" name="Google Shape;7047;p344"/>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048" name="Google Shape;7048;p344"/>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049" name="Google Shape;7049;p344"/>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050" name="Google Shape;7050;p344"/>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051" name="Google Shape;7051;p344"/>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052" name="Google Shape;7052;p344"/>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053" name="Google Shape;7053;p344"/>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054" name="Google Shape;7054;p344"/>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055" name="Google Shape;7055;p344"/>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056" name="Google Shape;7056;p344"/>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057" name="Google Shape;7057;p344"/>
          <p:cNvPicPr preferRelativeResize="0"/>
          <p:nvPr/>
        </p:nvPicPr>
        <p:blipFill>
          <a:blip r:embed="rId8">
            <a:alphaModFix/>
          </a:blip>
          <a:stretch>
            <a:fillRect/>
          </a:stretch>
        </p:blipFill>
        <p:spPr>
          <a:xfrm>
            <a:off x="7406325" y="3607099"/>
            <a:ext cx="583812" cy="1205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6"/>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43" name="Google Shape;443;p46"/>
          <p:cNvSpPr txBox="1"/>
          <p:nvPr/>
        </p:nvSpPr>
        <p:spPr>
          <a:xfrm>
            <a:off x="1279750" y="504900"/>
            <a:ext cx="80958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u="sng"/>
              <a:t>neurofibrillary tangles</a:t>
            </a:r>
            <a:r>
              <a:rPr lang="en" sz="1800"/>
              <a:t> (NFTs) are composed of modified tau protein.</a:t>
            </a:r>
            <a:endParaRPr sz="1800"/>
          </a:p>
        </p:txBody>
      </p:sp>
      <p:pic>
        <p:nvPicPr>
          <p:cNvPr id="444" name="Google Shape;444;p46"/>
          <p:cNvPicPr preferRelativeResize="0"/>
          <p:nvPr/>
        </p:nvPicPr>
        <p:blipFill>
          <a:blip r:embed="rId3">
            <a:alphaModFix/>
          </a:blip>
          <a:stretch>
            <a:fillRect/>
          </a:stretch>
        </p:blipFill>
        <p:spPr>
          <a:xfrm>
            <a:off x="4400550" y="1846425"/>
            <a:ext cx="4743446" cy="2668175"/>
          </a:xfrm>
          <a:prstGeom prst="rect">
            <a:avLst/>
          </a:prstGeom>
          <a:noFill/>
          <a:ln>
            <a:noFill/>
          </a:ln>
        </p:spPr>
      </p:pic>
      <p:pic>
        <p:nvPicPr>
          <p:cNvPr id="445" name="Google Shape;445;p46"/>
          <p:cNvPicPr preferRelativeResize="0"/>
          <p:nvPr/>
        </p:nvPicPr>
        <p:blipFill>
          <a:blip r:embed="rId4">
            <a:alphaModFix/>
          </a:blip>
          <a:stretch>
            <a:fillRect/>
          </a:stretch>
        </p:blipFill>
        <p:spPr>
          <a:xfrm>
            <a:off x="322050" y="1846425"/>
            <a:ext cx="3952647" cy="2668175"/>
          </a:xfrm>
          <a:prstGeom prst="rect">
            <a:avLst/>
          </a:prstGeom>
          <a:noFill/>
          <a:ln>
            <a:noFill/>
          </a:ln>
        </p:spPr>
      </p:pic>
      <p:sp>
        <p:nvSpPr>
          <p:cNvPr id="446" name="Google Shape;446;p46"/>
          <p:cNvSpPr txBox="1"/>
          <p:nvPr/>
        </p:nvSpPr>
        <p:spPr>
          <a:xfrm>
            <a:off x="1005350" y="4455850"/>
            <a:ext cx="26565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t>neurofibrils not tangled </a:t>
            </a:r>
            <a:endParaRPr/>
          </a:p>
        </p:txBody>
      </p:sp>
      <p:sp>
        <p:nvSpPr>
          <p:cNvPr id="447" name="Google Shape;447;p46"/>
          <p:cNvSpPr txBox="1"/>
          <p:nvPr/>
        </p:nvSpPr>
        <p:spPr>
          <a:xfrm>
            <a:off x="5269950" y="4455850"/>
            <a:ext cx="26565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t>neurofibrillary tangles</a:t>
            </a:r>
            <a:endParaRPr/>
          </a:p>
        </p:txBody>
      </p:sp>
      <p:sp>
        <p:nvSpPr>
          <p:cNvPr id="448" name="Google Shape;448;p46"/>
          <p:cNvSpPr txBox="1"/>
          <p:nvPr/>
        </p:nvSpPr>
        <p:spPr>
          <a:xfrm>
            <a:off x="3214300" y="4203575"/>
            <a:ext cx="1214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highlight>
                  <a:schemeClr val="lt1"/>
                </a:highlight>
              </a:rPr>
              <a:t>www1.udel.edu</a:t>
            </a:r>
            <a:endParaRPr sz="700">
              <a:highlight>
                <a:schemeClr val="lt1"/>
              </a:highlight>
            </a:endParaRPr>
          </a:p>
        </p:txBody>
      </p:sp>
      <p:pic>
        <p:nvPicPr>
          <p:cNvPr id="449" name="Google Shape;449;p46"/>
          <p:cNvPicPr preferRelativeResize="0"/>
          <p:nvPr/>
        </p:nvPicPr>
        <p:blipFill>
          <a:blip r:embed="rId5">
            <a:alphaModFix/>
          </a:blip>
          <a:stretch>
            <a:fillRect/>
          </a:stretch>
        </p:blipFill>
        <p:spPr>
          <a:xfrm>
            <a:off x="322050" y="400200"/>
            <a:ext cx="813400" cy="813400"/>
          </a:xfrm>
          <a:prstGeom prst="rect">
            <a:avLst/>
          </a:prstGeom>
          <a:noFill/>
          <a:ln>
            <a:noFill/>
          </a:ln>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Shape 7061"/>
        <p:cNvGrpSpPr/>
        <p:nvPr/>
      </p:nvGrpSpPr>
      <p:grpSpPr>
        <a:xfrm>
          <a:off x="0" y="0"/>
          <a:ext cx="0" cy="0"/>
          <a:chOff x="0" y="0"/>
          <a:chExt cx="0" cy="0"/>
        </a:xfrm>
      </p:grpSpPr>
      <p:sp>
        <p:nvSpPr>
          <p:cNvPr id="7062" name="Google Shape;7062;p345"/>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Slowed AD decline by 27% percent over 18 months relative to placebo</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Lecanemab appears to be much safer than aducanumab in terms of brain edema and microhemorrhage.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Amyloid-Related Imaging Abnormalities (ARIA) were less commonly seen with lecanemab (21% vs 9% placebo) than with aducanumab (41% vs 10% placebo).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Incidence of </a:t>
            </a:r>
            <a:r>
              <a:rPr lang="en" sz="1600" u="sng">
                <a:solidFill>
                  <a:schemeClr val="dk1"/>
                </a:solidFill>
              </a:rPr>
              <a:t>symptomatic</a:t>
            </a:r>
            <a:r>
              <a:rPr lang="en" sz="1600">
                <a:solidFill>
                  <a:schemeClr val="dk1"/>
                </a:solidFill>
              </a:rPr>
              <a:t> ARIA with lecanemab was only 2.3%, compared to 26% with aducanumab. </a:t>
            </a:r>
            <a:endParaRPr sz="16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7063" name="Google Shape;7063;p345"/>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064" name="Google Shape;7064;p345"/>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065" name="Google Shape;7065;p345"/>
          <p:cNvGrpSpPr/>
          <p:nvPr/>
        </p:nvGrpSpPr>
        <p:grpSpPr>
          <a:xfrm>
            <a:off x="379890" y="1763886"/>
            <a:ext cx="2427848" cy="2453950"/>
            <a:chOff x="5030650" y="1210587"/>
            <a:chExt cx="2089550" cy="2112015"/>
          </a:xfrm>
        </p:grpSpPr>
        <p:grpSp>
          <p:nvGrpSpPr>
            <p:cNvPr id="7066" name="Google Shape;7066;p345"/>
            <p:cNvGrpSpPr/>
            <p:nvPr/>
          </p:nvGrpSpPr>
          <p:grpSpPr>
            <a:xfrm>
              <a:off x="5030650" y="1210587"/>
              <a:ext cx="1368700" cy="2112015"/>
              <a:chOff x="3878800" y="1791612"/>
              <a:chExt cx="1368700" cy="2112015"/>
            </a:xfrm>
          </p:grpSpPr>
          <p:grpSp>
            <p:nvGrpSpPr>
              <p:cNvPr id="7067" name="Google Shape;7067;p345"/>
              <p:cNvGrpSpPr/>
              <p:nvPr/>
            </p:nvGrpSpPr>
            <p:grpSpPr>
              <a:xfrm>
                <a:off x="3878800" y="1791612"/>
                <a:ext cx="1368700" cy="2112015"/>
                <a:chOff x="5421850" y="1248687"/>
                <a:chExt cx="1368700" cy="2112015"/>
              </a:xfrm>
            </p:grpSpPr>
            <p:pic>
              <p:nvPicPr>
                <p:cNvPr id="7068" name="Google Shape;7068;p345"/>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069" name="Google Shape;7069;p345"/>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070" name="Google Shape;7070;p345"/>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071" name="Google Shape;7071;p345"/>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072" name="Google Shape;7072;p345"/>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073" name="Google Shape;7073;p345"/>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074" name="Google Shape;7074;p345"/>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075" name="Google Shape;7075;p345"/>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076" name="Google Shape;7076;p345"/>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077" name="Google Shape;7077;p345"/>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078" name="Google Shape;7078;p345"/>
          <p:cNvPicPr preferRelativeResize="0"/>
          <p:nvPr/>
        </p:nvPicPr>
        <p:blipFill>
          <a:blip r:embed="rId8">
            <a:alphaModFix/>
          </a:blip>
          <a:stretch>
            <a:fillRect/>
          </a:stretch>
        </p:blipFill>
        <p:spPr>
          <a:xfrm>
            <a:off x="7406325" y="3607099"/>
            <a:ext cx="583812" cy="1205700"/>
          </a:xfrm>
          <a:prstGeom prst="rect">
            <a:avLst/>
          </a:prstGeom>
          <a:noFill/>
          <a:ln>
            <a:noFill/>
          </a:ln>
        </p:spPr>
      </p:pic>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Shape 7082"/>
        <p:cNvGrpSpPr/>
        <p:nvPr/>
      </p:nvGrpSpPr>
      <p:grpSpPr>
        <a:xfrm>
          <a:off x="0" y="0"/>
          <a:ext cx="0" cy="0"/>
          <a:chOff x="0" y="0"/>
          <a:chExt cx="0" cy="0"/>
        </a:xfrm>
      </p:grpSpPr>
      <p:sp>
        <p:nvSpPr>
          <p:cNvPr id="7083" name="Google Shape;7083;p346"/>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15% of subjects (vs 6% placebo) stopped lecanemab due to an adverse reaction.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
        <p:nvSpPr>
          <p:cNvPr id="7084" name="Google Shape;7084;p346"/>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085" name="Google Shape;7085;p346"/>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086" name="Google Shape;7086;p346"/>
          <p:cNvGrpSpPr/>
          <p:nvPr/>
        </p:nvGrpSpPr>
        <p:grpSpPr>
          <a:xfrm>
            <a:off x="379890" y="1763886"/>
            <a:ext cx="2427848" cy="2453950"/>
            <a:chOff x="5030650" y="1210587"/>
            <a:chExt cx="2089550" cy="2112015"/>
          </a:xfrm>
        </p:grpSpPr>
        <p:grpSp>
          <p:nvGrpSpPr>
            <p:cNvPr id="7087" name="Google Shape;7087;p346"/>
            <p:cNvGrpSpPr/>
            <p:nvPr/>
          </p:nvGrpSpPr>
          <p:grpSpPr>
            <a:xfrm>
              <a:off x="5030650" y="1210587"/>
              <a:ext cx="1368700" cy="2112015"/>
              <a:chOff x="3878800" y="1791612"/>
              <a:chExt cx="1368700" cy="2112015"/>
            </a:xfrm>
          </p:grpSpPr>
          <p:grpSp>
            <p:nvGrpSpPr>
              <p:cNvPr id="7088" name="Google Shape;7088;p346"/>
              <p:cNvGrpSpPr/>
              <p:nvPr/>
            </p:nvGrpSpPr>
            <p:grpSpPr>
              <a:xfrm>
                <a:off x="3878800" y="1791612"/>
                <a:ext cx="1368700" cy="2112015"/>
                <a:chOff x="5421850" y="1248687"/>
                <a:chExt cx="1368700" cy="2112015"/>
              </a:xfrm>
            </p:grpSpPr>
            <p:pic>
              <p:nvPicPr>
                <p:cNvPr id="7089" name="Google Shape;7089;p346"/>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090" name="Google Shape;7090;p346"/>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091" name="Google Shape;7091;p346"/>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092" name="Google Shape;7092;p346"/>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093" name="Google Shape;7093;p346"/>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094" name="Google Shape;7094;p346"/>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095" name="Google Shape;7095;p346"/>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096" name="Google Shape;7096;p346"/>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097" name="Google Shape;7097;p346"/>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098" name="Google Shape;7098;p346"/>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099" name="Google Shape;7099;p346"/>
          <p:cNvPicPr preferRelativeResize="0"/>
          <p:nvPr/>
        </p:nvPicPr>
        <p:blipFill>
          <a:blip r:embed="rId8">
            <a:alphaModFix/>
          </a:blip>
          <a:stretch>
            <a:fillRect/>
          </a:stretch>
        </p:blipFill>
        <p:spPr>
          <a:xfrm>
            <a:off x="7406325" y="3607099"/>
            <a:ext cx="583812" cy="1205700"/>
          </a:xfrm>
          <a:prstGeom prst="rect">
            <a:avLst/>
          </a:prstGeom>
          <a:noFill/>
          <a:ln>
            <a:noFill/>
          </a:ln>
        </p:spPr>
      </p:pic>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Shape 7103"/>
        <p:cNvGrpSpPr/>
        <p:nvPr/>
      </p:nvGrpSpPr>
      <p:grpSpPr>
        <a:xfrm>
          <a:off x="0" y="0"/>
          <a:ext cx="0" cy="0"/>
          <a:chOff x="0" y="0"/>
          <a:chExt cx="0" cy="0"/>
        </a:xfrm>
      </p:grpSpPr>
      <p:sp>
        <p:nvSpPr>
          <p:cNvPr id="7104" name="Google Shape;7104;p347"/>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15% of subjects (vs 6% placebo) stopped lecanemab due to an adverse reaction.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The most common side effect leading to discontinuation of lecanemab was infusion-related reaction.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
        <p:nvSpPr>
          <p:cNvPr id="7105" name="Google Shape;7105;p347"/>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106" name="Google Shape;7106;p347"/>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107" name="Google Shape;7107;p347"/>
          <p:cNvGrpSpPr/>
          <p:nvPr/>
        </p:nvGrpSpPr>
        <p:grpSpPr>
          <a:xfrm>
            <a:off x="379890" y="1763886"/>
            <a:ext cx="2427848" cy="2453950"/>
            <a:chOff x="5030650" y="1210587"/>
            <a:chExt cx="2089550" cy="2112015"/>
          </a:xfrm>
        </p:grpSpPr>
        <p:grpSp>
          <p:nvGrpSpPr>
            <p:cNvPr id="7108" name="Google Shape;7108;p347"/>
            <p:cNvGrpSpPr/>
            <p:nvPr/>
          </p:nvGrpSpPr>
          <p:grpSpPr>
            <a:xfrm>
              <a:off x="5030650" y="1210587"/>
              <a:ext cx="1368700" cy="2112015"/>
              <a:chOff x="3878800" y="1791612"/>
              <a:chExt cx="1368700" cy="2112015"/>
            </a:xfrm>
          </p:grpSpPr>
          <p:grpSp>
            <p:nvGrpSpPr>
              <p:cNvPr id="7109" name="Google Shape;7109;p347"/>
              <p:cNvGrpSpPr/>
              <p:nvPr/>
            </p:nvGrpSpPr>
            <p:grpSpPr>
              <a:xfrm>
                <a:off x="3878800" y="1791612"/>
                <a:ext cx="1368700" cy="2112015"/>
                <a:chOff x="5421850" y="1248687"/>
                <a:chExt cx="1368700" cy="2112015"/>
              </a:xfrm>
            </p:grpSpPr>
            <p:pic>
              <p:nvPicPr>
                <p:cNvPr id="7110" name="Google Shape;7110;p347"/>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111" name="Google Shape;7111;p347"/>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112" name="Google Shape;7112;p347"/>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113" name="Google Shape;7113;p347"/>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114" name="Google Shape;7114;p347"/>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115" name="Google Shape;7115;p347"/>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116" name="Google Shape;7116;p347"/>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117" name="Google Shape;7117;p347"/>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118" name="Google Shape;7118;p347"/>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119" name="Google Shape;7119;p347"/>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120" name="Google Shape;7120;p347"/>
          <p:cNvPicPr preferRelativeResize="0"/>
          <p:nvPr/>
        </p:nvPicPr>
        <p:blipFill>
          <a:blip r:embed="rId8">
            <a:alphaModFix/>
          </a:blip>
          <a:stretch>
            <a:fillRect/>
          </a:stretch>
        </p:blipFill>
        <p:spPr>
          <a:xfrm>
            <a:off x="7406325" y="3607099"/>
            <a:ext cx="583812" cy="1205700"/>
          </a:xfrm>
          <a:prstGeom prst="rect">
            <a:avLst/>
          </a:prstGeom>
          <a:noFill/>
          <a:ln>
            <a:noFill/>
          </a:ln>
        </p:spPr>
      </p:pic>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Shape 7124"/>
        <p:cNvGrpSpPr/>
        <p:nvPr/>
      </p:nvGrpSpPr>
      <p:grpSpPr>
        <a:xfrm>
          <a:off x="0" y="0"/>
          <a:ext cx="0" cy="0"/>
          <a:chOff x="0" y="0"/>
          <a:chExt cx="0" cy="0"/>
        </a:xfrm>
      </p:grpSpPr>
      <p:sp>
        <p:nvSpPr>
          <p:cNvPr id="7125" name="Google Shape;7125;p348"/>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15% of subjects (vs 6% placebo) stopped lecanemab due to an adverse reaction.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The most common side effect leading to discontinuation of lecanemab was infusion-related reaction.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The overall incidence of infusion-related reactions was 20% with lecanemab (vs 3% placebo), which was much more commonly reported than with aducanumab.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
        <p:nvSpPr>
          <p:cNvPr id="7126" name="Google Shape;7126;p348"/>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127" name="Google Shape;7127;p348"/>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128" name="Google Shape;7128;p348"/>
          <p:cNvGrpSpPr/>
          <p:nvPr/>
        </p:nvGrpSpPr>
        <p:grpSpPr>
          <a:xfrm>
            <a:off x="379890" y="1763886"/>
            <a:ext cx="2427848" cy="2453950"/>
            <a:chOff x="5030650" y="1210587"/>
            <a:chExt cx="2089550" cy="2112015"/>
          </a:xfrm>
        </p:grpSpPr>
        <p:grpSp>
          <p:nvGrpSpPr>
            <p:cNvPr id="7129" name="Google Shape;7129;p348"/>
            <p:cNvGrpSpPr/>
            <p:nvPr/>
          </p:nvGrpSpPr>
          <p:grpSpPr>
            <a:xfrm>
              <a:off x="5030650" y="1210587"/>
              <a:ext cx="1368700" cy="2112015"/>
              <a:chOff x="3878800" y="1791612"/>
              <a:chExt cx="1368700" cy="2112015"/>
            </a:xfrm>
          </p:grpSpPr>
          <p:grpSp>
            <p:nvGrpSpPr>
              <p:cNvPr id="7130" name="Google Shape;7130;p348"/>
              <p:cNvGrpSpPr/>
              <p:nvPr/>
            </p:nvGrpSpPr>
            <p:grpSpPr>
              <a:xfrm>
                <a:off x="3878800" y="1791612"/>
                <a:ext cx="1368700" cy="2112015"/>
                <a:chOff x="5421850" y="1248687"/>
                <a:chExt cx="1368700" cy="2112015"/>
              </a:xfrm>
            </p:grpSpPr>
            <p:pic>
              <p:nvPicPr>
                <p:cNvPr id="7131" name="Google Shape;7131;p348"/>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132" name="Google Shape;7132;p348"/>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133" name="Google Shape;7133;p348"/>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134" name="Google Shape;7134;p348"/>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135" name="Google Shape;7135;p348"/>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136" name="Google Shape;7136;p348"/>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137" name="Google Shape;7137;p348"/>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138" name="Google Shape;7138;p348"/>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139" name="Google Shape;7139;p348"/>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140" name="Google Shape;7140;p348"/>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141" name="Google Shape;7141;p348"/>
          <p:cNvPicPr preferRelativeResize="0"/>
          <p:nvPr/>
        </p:nvPicPr>
        <p:blipFill>
          <a:blip r:embed="rId8">
            <a:alphaModFix/>
          </a:blip>
          <a:stretch>
            <a:fillRect/>
          </a:stretch>
        </p:blipFill>
        <p:spPr>
          <a:xfrm>
            <a:off x="7406325" y="3607099"/>
            <a:ext cx="583812" cy="1205700"/>
          </a:xfrm>
          <a:prstGeom prst="rect">
            <a:avLst/>
          </a:prstGeom>
          <a:noFill/>
          <a:ln>
            <a:noFill/>
          </a:ln>
        </p:spPr>
      </p:pic>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Shape 7145"/>
        <p:cNvGrpSpPr/>
        <p:nvPr/>
      </p:nvGrpSpPr>
      <p:grpSpPr>
        <a:xfrm>
          <a:off x="0" y="0"/>
          <a:ext cx="0" cy="0"/>
          <a:chOff x="0" y="0"/>
          <a:chExt cx="0" cy="0"/>
        </a:xfrm>
      </p:grpSpPr>
      <p:sp>
        <p:nvSpPr>
          <p:cNvPr id="7146" name="Google Shape;7146;p349"/>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15% of subjects (vs 6% placebo) stopped lecanemab due to an adverse reaction.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The most common side effect leading to discontinuation of lecanemab was infusion-related reaction.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The overall incidence of infusion-related reactions was 20% with lecanemab (vs 3% placebo), which was much more commonly reported than with aducanumab.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If infusion-related reactions occur with lecanemab, consider pre-medication with antihistamines, NSAIDs, or corticosteroids.</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
        <p:nvSpPr>
          <p:cNvPr id="7147" name="Google Shape;7147;p349"/>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148" name="Google Shape;7148;p349"/>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149" name="Google Shape;7149;p349"/>
          <p:cNvGrpSpPr/>
          <p:nvPr/>
        </p:nvGrpSpPr>
        <p:grpSpPr>
          <a:xfrm>
            <a:off x="379890" y="1763886"/>
            <a:ext cx="2427848" cy="2453950"/>
            <a:chOff x="5030650" y="1210587"/>
            <a:chExt cx="2089550" cy="2112015"/>
          </a:xfrm>
        </p:grpSpPr>
        <p:grpSp>
          <p:nvGrpSpPr>
            <p:cNvPr id="7150" name="Google Shape;7150;p349"/>
            <p:cNvGrpSpPr/>
            <p:nvPr/>
          </p:nvGrpSpPr>
          <p:grpSpPr>
            <a:xfrm>
              <a:off x="5030650" y="1210587"/>
              <a:ext cx="1368700" cy="2112015"/>
              <a:chOff x="3878800" y="1791612"/>
              <a:chExt cx="1368700" cy="2112015"/>
            </a:xfrm>
          </p:grpSpPr>
          <p:grpSp>
            <p:nvGrpSpPr>
              <p:cNvPr id="7151" name="Google Shape;7151;p349"/>
              <p:cNvGrpSpPr/>
              <p:nvPr/>
            </p:nvGrpSpPr>
            <p:grpSpPr>
              <a:xfrm>
                <a:off x="3878800" y="1791612"/>
                <a:ext cx="1368700" cy="2112015"/>
                <a:chOff x="5421850" y="1248687"/>
                <a:chExt cx="1368700" cy="2112015"/>
              </a:xfrm>
            </p:grpSpPr>
            <p:pic>
              <p:nvPicPr>
                <p:cNvPr id="7152" name="Google Shape;7152;p349"/>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153" name="Google Shape;7153;p349"/>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154" name="Google Shape;7154;p349"/>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155" name="Google Shape;7155;p349"/>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156" name="Google Shape;7156;p349"/>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157" name="Google Shape;7157;p349"/>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158" name="Google Shape;7158;p349"/>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159" name="Google Shape;7159;p349"/>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160" name="Google Shape;7160;p349"/>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161" name="Google Shape;7161;p349"/>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162" name="Google Shape;7162;p349"/>
          <p:cNvPicPr preferRelativeResize="0"/>
          <p:nvPr/>
        </p:nvPicPr>
        <p:blipFill>
          <a:blip r:embed="rId8">
            <a:alphaModFix/>
          </a:blip>
          <a:stretch>
            <a:fillRect/>
          </a:stretch>
        </p:blipFill>
        <p:spPr>
          <a:xfrm>
            <a:off x="7406325" y="3607099"/>
            <a:ext cx="583812" cy="1205700"/>
          </a:xfrm>
          <a:prstGeom prst="rect">
            <a:avLst/>
          </a:prstGeom>
          <a:noFill/>
          <a:ln>
            <a:noFill/>
          </a:ln>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Shape 7166"/>
        <p:cNvGrpSpPr/>
        <p:nvPr/>
      </p:nvGrpSpPr>
      <p:grpSpPr>
        <a:xfrm>
          <a:off x="0" y="0"/>
          <a:ext cx="0" cy="0"/>
          <a:chOff x="0" y="0"/>
          <a:chExt cx="0" cy="0"/>
        </a:xfrm>
      </p:grpSpPr>
      <p:sp>
        <p:nvSpPr>
          <p:cNvPr id="7167" name="Google Shape;7167;p350"/>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Although not directly compared, “lecanemab licked aducanumab” in most every category except for infusion-related reactions.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
        <p:nvSpPr>
          <p:cNvPr id="7168" name="Google Shape;7168;p350"/>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169" name="Google Shape;7169;p350"/>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170" name="Google Shape;7170;p350"/>
          <p:cNvGrpSpPr/>
          <p:nvPr/>
        </p:nvGrpSpPr>
        <p:grpSpPr>
          <a:xfrm>
            <a:off x="379890" y="1763886"/>
            <a:ext cx="2427848" cy="2453950"/>
            <a:chOff x="5030650" y="1210587"/>
            <a:chExt cx="2089550" cy="2112015"/>
          </a:xfrm>
        </p:grpSpPr>
        <p:grpSp>
          <p:nvGrpSpPr>
            <p:cNvPr id="7171" name="Google Shape;7171;p350"/>
            <p:cNvGrpSpPr/>
            <p:nvPr/>
          </p:nvGrpSpPr>
          <p:grpSpPr>
            <a:xfrm>
              <a:off x="5030650" y="1210587"/>
              <a:ext cx="1368700" cy="2112015"/>
              <a:chOff x="3878800" y="1791612"/>
              <a:chExt cx="1368700" cy="2112015"/>
            </a:xfrm>
          </p:grpSpPr>
          <p:grpSp>
            <p:nvGrpSpPr>
              <p:cNvPr id="7172" name="Google Shape;7172;p350"/>
              <p:cNvGrpSpPr/>
              <p:nvPr/>
            </p:nvGrpSpPr>
            <p:grpSpPr>
              <a:xfrm>
                <a:off x="3878800" y="1791612"/>
                <a:ext cx="1368700" cy="2112015"/>
                <a:chOff x="5421850" y="1248687"/>
                <a:chExt cx="1368700" cy="2112015"/>
              </a:xfrm>
            </p:grpSpPr>
            <p:pic>
              <p:nvPicPr>
                <p:cNvPr id="7173" name="Google Shape;7173;p350"/>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174" name="Google Shape;7174;p350"/>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175" name="Google Shape;7175;p350"/>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176" name="Google Shape;7176;p350"/>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177" name="Google Shape;7177;p350"/>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178" name="Google Shape;7178;p350"/>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179" name="Google Shape;7179;p350"/>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180" name="Google Shape;7180;p350"/>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181" name="Google Shape;7181;p350"/>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182" name="Google Shape;7182;p350"/>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183" name="Google Shape;7183;p350"/>
          <p:cNvPicPr preferRelativeResize="0"/>
          <p:nvPr/>
        </p:nvPicPr>
        <p:blipFill>
          <a:blip r:embed="rId8">
            <a:alphaModFix/>
          </a:blip>
          <a:stretch>
            <a:fillRect/>
          </a:stretch>
        </p:blipFill>
        <p:spPr>
          <a:xfrm>
            <a:off x="7406325" y="3607099"/>
            <a:ext cx="583812" cy="1205700"/>
          </a:xfrm>
          <a:prstGeom prst="rect">
            <a:avLst/>
          </a:prstGeom>
          <a:noFill/>
          <a:ln>
            <a:noFill/>
          </a:ln>
        </p:spPr>
      </p:pic>
      <p:grpSp>
        <p:nvGrpSpPr>
          <p:cNvPr id="7184" name="Google Shape;7184;p350"/>
          <p:cNvGrpSpPr/>
          <p:nvPr/>
        </p:nvGrpSpPr>
        <p:grpSpPr>
          <a:xfrm>
            <a:off x="3728472" y="1400392"/>
            <a:ext cx="2857285" cy="1531761"/>
            <a:chOff x="3781401" y="1996616"/>
            <a:chExt cx="2038152" cy="1092632"/>
          </a:xfrm>
        </p:grpSpPr>
        <p:grpSp>
          <p:nvGrpSpPr>
            <p:cNvPr id="7185" name="Google Shape;7185;p350"/>
            <p:cNvGrpSpPr/>
            <p:nvPr/>
          </p:nvGrpSpPr>
          <p:grpSpPr>
            <a:xfrm>
              <a:off x="3781401" y="1996616"/>
              <a:ext cx="825975" cy="1092632"/>
              <a:chOff x="3931126" y="1842641"/>
              <a:chExt cx="825975" cy="1092632"/>
            </a:xfrm>
          </p:grpSpPr>
          <p:pic>
            <p:nvPicPr>
              <p:cNvPr id="7186" name="Google Shape;7186;p350"/>
              <p:cNvPicPr preferRelativeResize="0"/>
              <p:nvPr/>
            </p:nvPicPr>
            <p:blipFill>
              <a:blip r:embed="rId3">
                <a:alphaModFix/>
              </a:blip>
              <a:stretch>
                <a:fillRect/>
              </a:stretch>
            </p:blipFill>
            <p:spPr>
              <a:xfrm>
                <a:off x="4174013" y="1842641"/>
                <a:ext cx="583088" cy="683152"/>
              </a:xfrm>
              <a:prstGeom prst="rect">
                <a:avLst/>
              </a:prstGeom>
              <a:noFill/>
              <a:ln>
                <a:noFill/>
              </a:ln>
            </p:spPr>
          </p:pic>
          <p:pic>
            <p:nvPicPr>
              <p:cNvPr id="7187" name="Google Shape;7187;p350" descr="clipped result image"/>
              <p:cNvPicPr preferRelativeResize="0"/>
              <p:nvPr/>
            </p:nvPicPr>
            <p:blipFill>
              <a:blip r:embed="rId9">
                <a:alphaModFix/>
              </a:blip>
              <a:stretch>
                <a:fillRect/>
              </a:stretch>
            </p:blipFill>
            <p:spPr>
              <a:xfrm>
                <a:off x="3931126" y="2455797"/>
                <a:ext cx="583075" cy="479476"/>
              </a:xfrm>
              <a:prstGeom prst="rect">
                <a:avLst/>
              </a:prstGeom>
              <a:noFill/>
              <a:ln>
                <a:noFill/>
              </a:ln>
              <a:effectLst>
                <a:outerShdw blurRad="14288" dist="9525" dir="5400000" algn="bl" rotWithShape="0">
                  <a:srgbClr val="000000">
                    <a:alpha val="50000"/>
                  </a:srgbClr>
                </a:outerShdw>
              </a:effectLst>
            </p:spPr>
          </p:pic>
        </p:grpSp>
        <p:sp>
          <p:nvSpPr>
            <p:cNvPr id="7188" name="Google Shape;7188;p350"/>
            <p:cNvSpPr txBox="1"/>
            <p:nvPr/>
          </p:nvSpPr>
          <p:spPr>
            <a:xfrm>
              <a:off x="4665752" y="2202759"/>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i="1"/>
                <a:t>Lecanemab licked aducanumab</a:t>
              </a:r>
              <a:endParaRPr i="1"/>
            </a:p>
          </p:txBody>
        </p:sp>
      </p:gr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Shape 7192"/>
        <p:cNvGrpSpPr/>
        <p:nvPr/>
      </p:nvGrpSpPr>
      <p:grpSpPr>
        <a:xfrm>
          <a:off x="0" y="0"/>
          <a:ext cx="0" cy="0"/>
          <a:chOff x="0" y="0"/>
          <a:chExt cx="0" cy="0"/>
        </a:xfrm>
      </p:grpSpPr>
      <p:sp>
        <p:nvSpPr>
          <p:cNvPr id="7193" name="Google Shape;7193;p351"/>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Although not directly compared, “lecanemab licked aducanumab” in most every category except for infusion-related reactions.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However, three specific side effects reported with lecanemab but not with aducanumab (versus placebo) were </a:t>
            </a:r>
            <a:r>
              <a:rPr lang="en" sz="1600" u="sng">
                <a:solidFill>
                  <a:schemeClr val="dk1"/>
                </a:solidFill>
              </a:rPr>
              <a:t>cough</a:t>
            </a:r>
            <a:r>
              <a:rPr lang="en" sz="1600">
                <a:solidFill>
                  <a:schemeClr val="dk1"/>
                </a:solidFill>
              </a:rPr>
              <a:t> 9% (vs 5%), </a:t>
            </a:r>
            <a:r>
              <a:rPr lang="en" sz="1600" u="sng">
                <a:solidFill>
                  <a:schemeClr val="dk1"/>
                </a:solidFill>
              </a:rPr>
              <a:t>atrial fibrillation</a:t>
            </a:r>
            <a:r>
              <a:rPr lang="en" sz="1600">
                <a:solidFill>
                  <a:schemeClr val="dk1"/>
                </a:solidFill>
              </a:rPr>
              <a:t> 4% (vs 1%), and </a:t>
            </a:r>
            <a:r>
              <a:rPr lang="en" sz="1600" u="sng">
                <a:solidFill>
                  <a:schemeClr val="dk1"/>
                </a:solidFill>
              </a:rPr>
              <a:t>decreased lymphocyte count</a:t>
            </a:r>
            <a:r>
              <a:rPr lang="en" sz="1600">
                <a:solidFill>
                  <a:schemeClr val="dk1"/>
                </a:solidFill>
              </a:rPr>
              <a:t> 4% (vs 1%).</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
        <p:nvSpPr>
          <p:cNvPr id="7194" name="Google Shape;7194;p351"/>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195" name="Google Shape;7195;p351"/>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196" name="Google Shape;7196;p351"/>
          <p:cNvGrpSpPr/>
          <p:nvPr/>
        </p:nvGrpSpPr>
        <p:grpSpPr>
          <a:xfrm>
            <a:off x="379890" y="1763886"/>
            <a:ext cx="2427848" cy="2453950"/>
            <a:chOff x="5030650" y="1210587"/>
            <a:chExt cx="2089550" cy="2112015"/>
          </a:xfrm>
        </p:grpSpPr>
        <p:grpSp>
          <p:nvGrpSpPr>
            <p:cNvPr id="7197" name="Google Shape;7197;p351"/>
            <p:cNvGrpSpPr/>
            <p:nvPr/>
          </p:nvGrpSpPr>
          <p:grpSpPr>
            <a:xfrm>
              <a:off x="5030650" y="1210587"/>
              <a:ext cx="1368700" cy="2112015"/>
              <a:chOff x="3878800" y="1791612"/>
              <a:chExt cx="1368700" cy="2112015"/>
            </a:xfrm>
          </p:grpSpPr>
          <p:grpSp>
            <p:nvGrpSpPr>
              <p:cNvPr id="7198" name="Google Shape;7198;p351"/>
              <p:cNvGrpSpPr/>
              <p:nvPr/>
            </p:nvGrpSpPr>
            <p:grpSpPr>
              <a:xfrm>
                <a:off x="3878800" y="1791612"/>
                <a:ext cx="1368700" cy="2112015"/>
                <a:chOff x="5421850" y="1248687"/>
                <a:chExt cx="1368700" cy="2112015"/>
              </a:xfrm>
            </p:grpSpPr>
            <p:pic>
              <p:nvPicPr>
                <p:cNvPr id="7199" name="Google Shape;7199;p351"/>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200" name="Google Shape;7200;p351"/>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201" name="Google Shape;7201;p351"/>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202" name="Google Shape;7202;p351"/>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203" name="Google Shape;7203;p351"/>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204" name="Google Shape;7204;p351"/>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205" name="Google Shape;7205;p351"/>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206" name="Google Shape;7206;p351"/>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207" name="Google Shape;7207;p351"/>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208" name="Google Shape;7208;p351"/>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209" name="Google Shape;7209;p351"/>
          <p:cNvPicPr preferRelativeResize="0"/>
          <p:nvPr/>
        </p:nvPicPr>
        <p:blipFill>
          <a:blip r:embed="rId8">
            <a:alphaModFix/>
          </a:blip>
          <a:stretch>
            <a:fillRect/>
          </a:stretch>
        </p:blipFill>
        <p:spPr>
          <a:xfrm>
            <a:off x="7406325" y="3607099"/>
            <a:ext cx="583812" cy="1205700"/>
          </a:xfrm>
          <a:prstGeom prst="rect">
            <a:avLst/>
          </a:prstGeom>
          <a:noFill/>
          <a:ln>
            <a:noFill/>
          </a:ln>
        </p:spPr>
      </p:pic>
      <p:grpSp>
        <p:nvGrpSpPr>
          <p:cNvPr id="7210" name="Google Shape;7210;p351"/>
          <p:cNvGrpSpPr/>
          <p:nvPr/>
        </p:nvGrpSpPr>
        <p:grpSpPr>
          <a:xfrm>
            <a:off x="3728472" y="1400392"/>
            <a:ext cx="2857285" cy="1531761"/>
            <a:chOff x="3781401" y="1996616"/>
            <a:chExt cx="2038152" cy="1092632"/>
          </a:xfrm>
        </p:grpSpPr>
        <p:grpSp>
          <p:nvGrpSpPr>
            <p:cNvPr id="7211" name="Google Shape;7211;p351"/>
            <p:cNvGrpSpPr/>
            <p:nvPr/>
          </p:nvGrpSpPr>
          <p:grpSpPr>
            <a:xfrm>
              <a:off x="3781401" y="1996616"/>
              <a:ext cx="825975" cy="1092632"/>
              <a:chOff x="3931126" y="1842641"/>
              <a:chExt cx="825975" cy="1092632"/>
            </a:xfrm>
          </p:grpSpPr>
          <p:pic>
            <p:nvPicPr>
              <p:cNvPr id="7212" name="Google Shape;7212;p351"/>
              <p:cNvPicPr preferRelativeResize="0"/>
              <p:nvPr/>
            </p:nvPicPr>
            <p:blipFill>
              <a:blip r:embed="rId3">
                <a:alphaModFix/>
              </a:blip>
              <a:stretch>
                <a:fillRect/>
              </a:stretch>
            </p:blipFill>
            <p:spPr>
              <a:xfrm>
                <a:off x="4174013" y="1842641"/>
                <a:ext cx="583088" cy="683152"/>
              </a:xfrm>
              <a:prstGeom prst="rect">
                <a:avLst/>
              </a:prstGeom>
              <a:noFill/>
              <a:ln>
                <a:noFill/>
              </a:ln>
            </p:spPr>
          </p:pic>
          <p:pic>
            <p:nvPicPr>
              <p:cNvPr id="7213" name="Google Shape;7213;p351" descr="clipped result image"/>
              <p:cNvPicPr preferRelativeResize="0"/>
              <p:nvPr/>
            </p:nvPicPr>
            <p:blipFill>
              <a:blip r:embed="rId9">
                <a:alphaModFix/>
              </a:blip>
              <a:stretch>
                <a:fillRect/>
              </a:stretch>
            </p:blipFill>
            <p:spPr>
              <a:xfrm>
                <a:off x="3931126" y="2455797"/>
                <a:ext cx="583075" cy="479476"/>
              </a:xfrm>
              <a:prstGeom prst="rect">
                <a:avLst/>
              </a:prstGeom>
              <a:noFill/>
              <a:ln>
                <a:noFill/>
              </a:ln>
              <a:effectLst>
                <a:outerShdw blurRad="14288" dist="9525" dir="5400000" algn="bl" rotWithShape="0">
                  <a:srgbClr val="000000">
                    <a:alpha val="50000"/>
                  </a:srgbClr>
                </a:outerShdw>
              </a:effectLst>
            </p:spPr>
          </p:pic>
        </p:grpSp>
        <p:sp>
          <p:nvSpPr>
            <p:cNvPr id="7214" name="Google Shape;7214;p351"/>
            <p:cNvSpPr txBox="1"/>
            <p:nvPr/>
          </p:nvSpPr>
          <p:spPr>
            <a:xfrm>
              <a:off x="4665752" y="2202759"/>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i="1"/>
                <a:t>Lecanemab licked aducanumab</a:t>
              </a:r>
              <a:endParaRPr i="1"/>
            </a:p>
          </p:txBody>
        </p:sp>
      </p:gr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Shape 7218"/>
        <p:cNvGrpSpPr/>
        <p:nvPr/>
      </p:nvGrpSpPr>
      <p:grpSpPr>
        <a:xfrm>
          <a:off x="0" y="0"/>
          <a:ext cx="0" cy="0"/>
          <a:chOff x="0" y="0"/>
          <a:chExt cx="0" cy="0"/>
        </a:xfrm>
      </p:grpSpPr>
      <p:sp>
        <p:nvSpPr>
          <p:cNvPr id="7219" name="Google Shape;7219;p352"/>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High vigilance for </a:t>
            </a:r>
            <a:r>
              <a:rPr lang="en" sz="1600" b="1">
                <a:solidFill>
                  <a:schemeClr val="dk1"/>
                </a:solidFill>
              </a:rPr>
              <a:t>ARIA </a:t>
            </a:r>
            <a:r>
              <a:rPr lang="en" sz="1600">
                <a:solidFill>
                  <a:schemeClr val="dk1"/>
                </a:solidFill>
              </a:rPr>
              <a:t>is necessary during the first 14 weeks of treatment with lecanemab.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
        <p:nvSpPr>
          <p:cNvPr id="7220" name="Google Shape;7220;p352"/>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221" name="Google Shape;7221;p352"/>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222" name="Google Shape;7222;p352"/>
          <p:cNvGrpSpPr/>
          <p:nvPr/>
        </p:nvGrpSpPr>
        <p:grpSpPr>
          <a:xfrm>
            <a:off x="379890" y="1763886"/>
            <a:ext cx="2427848" cy="2453950"/>
            <a:chOff x="5030650" y="1210587"/>
            <a:chExt cx="2089550" cy="2112015"/>
          </a:xfrm>
        </p:grpSpPr>
        <p:grpSp>
          <p:nvGrpSpPr>
            <p:cNvPr id="7223" name="Google Shape;7223;p352"/>
            <p:cNvGrpSpPr/>
            <p:nvPr/>
          </p:nvGrpSpPr>
          <p:grpSpPr>
            <a:xfrm>
              <a:off x="5030650" y="1210587"/>
              <a:ext cx="1368700" cy="2112015"/>
              <a:chOff x="3878800" y="1791612"/>
              <a:chExt cx="1368700" cy="2112015"/>
            </a:xfrm>
          </p:grpSpPr>
          <p:grpSp>
            <p:nvGrpSpPr>
              <p:cNvPr id="7224" name="Google Shape;7224;p352"/>
              <p:cNvGrpSpPr/>
              <p:nvPr/>
            </p:nvGrpSpPr>
            <p:grpSpPr>
              <a:xfrm>
                <a:off x="3878800" y="1791612"/>
                <a:ext cx="1368700" cy="2112015"/>
                <a:chOff x="5421850" y="1248687"/>
                <a:chExt cx="1368700" cy="2112015"/>
              </a:xfrm>
            </p:grpSpPr>
            <p:pic>
              <p:nvPicPr>
                <p:cNvPr id="7225" name="Google Shape;7225;p352"/>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226" name="Google Shape;7226;p352"/>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227" name="Google Shape;7227;p352"/>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228" name="Google Shape;7228;p352"/>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229" name="Google Shape;7229;p352"/>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230" name="Google Shape;7230;p352"/>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231" name="Google Shape;7231;p352"/>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232" name="Google Shape;7232;p352"/>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233" name="Google Shape;7233;p352"/>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234" name="Google Shape;7234;p352"/>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235" name="Google Shape;7235;p352"/>
          <p:cNvPicPr preferRelativeResize="0"/>
          <p:nvPr/>
        </p:nvPicPr>
        <p:blipFill>
          <a:blip r:embed="rId8">
            <a:alphaModFix/>
          </a:blip>
          <a:stretch>
            <a:fillRect/>
          </a:stretch>
        </p:blipFill>
        <p:spPr>
          <a:xfrm>
            <a:off x="7406325" y="3607099"/>
            <a:ext cx="583812" cy="1205700"/>
          </a:xfrm>
          <a:prstGeom prst="rect">
            <a:avLst/>
          </a:prstGeom>
          <a:noFill/>
          <a:ln>
            <a:noFill/>
          </a:ln>
        </p:spPr>
      </p:pic>
      <p:pic>
        <p:nvPicPr>
          <p:cNvPr id="7236" name="Google Shape;7236;p352"/>
          <p:cNvPicPr preferRelativeResize="0"/>
          <p:nvPr/>
        </p:nvPicPr>
        <p:blipFill>
          <a:blip r:embed="rId4">
            <a:alphaModFix/>
          </a:blip>
          <a:stretch>
            <a:fillRect/>
          </a:stretch>
        </p:blipFill>
        <p:spPr>
          <a:xfrm>
            <a:off x="5130201" y="1128576"/>
            <a:ext cx="1178401" cy="1034399"/>
          </a:xfrm>
          <a:prstGeom prst="rect">
            <a:avLst/>
          </a:prstGeom>
          <a:noFill/>
          <a:ln>
            <a:noFill/>
          </a:ln>
        </p:spPr>
      </p:pic>
      <p:pic>
        <p:nvPicPr>
          <p:cNvPr id="7237" name="Google Shape;7237;p352"/>
          <p:cNvPicPr preferRelativeResize="0"/>
          <p:nvPr/>
        </p:nvPicPr>
        <p:blipFill>
          <a:blip r:embed="rId9">
            <a:alphaModFix/>
          </a:blip>
          <a:stretch>
            <a:fillRect/>
          </a:stretch>
        </p:blipFill>
        <p:spPr>
          <a:xfrm>
            <a:off x="5647975" y="1204517"/>
            <a:ext cx="398389" cy="534500"/>
          </a:xfrm>
          <a:prstGeom prst="rect">
            <a:avLst/>
          </a:prstGeom>
          <a:noFill/>
          <a:ln>
            <a:noFill/>
          </a:ln>
        </p:spPr>
      </p:pic>
      <p:pic>
        <p:nvPicPr>
          <p:cNvPr id="7238" name="Google Shape;7238;p352"/>
          <p:cNvPicPr preferRelativeResize="0"/>
          <p:nvPr/>
        </p:nvPicPr>
        <p:blipFill>
          <a:blip r:embed="rId10">
            <a:alphaModFix/>
          </a:blip>
          <a:stretch>
            <a:fillRect/>
          </a:stretch>
        </p:blipFill>
        <p:spPr>
          <a:xfrm>
            <a:off x="5695916" y="1355269"/>
            <a:ext cx="867410" cy="1254857"/>
          </a:xfrm>
          <a:prstGeom prst="rect">
            <a:avLst/>
          </a:prstGeom>
          <a:noFill/>
          <a:ln>
            <a:noFill/>
          </a:ln>
        </p:spPr>
      </p:pic>
      <p:sp>
        <p:nvSpPr>
          <p:cNvPr id="7239" name="Google Shape;7239;p352"/>
          <p:cNvSpPr txBox="1"/>
          <p:nvPr/>
        </p:nvSpPr>
        <p:spPr>
          <a:xfrm>
            <a:off x="3163400" y="1059950"/>
            <a:ext cx="1966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u="sng">
                <a:solidFill>
                  <a:schemeClr val="dk1"/>
                </a:solidFill>
                <a:highlight>
                  <a:srgbClr val="FFF2CC"/>
                </a:highlight>
              </a:rPr>
              <a:t>A</a:t>
            </a:r>
            <a:r>
              <a:rPr lang="en" sz="1200">
                <a:solidFill>
                  <a:schemeClr val="dk1"/>
                </a:solidFill>
                <a:highlight>
                  <a:srgbClr val="FFF2CC"/>
                </a:highlight>
              </a:rPr>
              <a:t>myloid-</a:t>
            </a:r>
            <a:r>
              <a:rPr lang="en" sz="1200" b="1" u="sng">
                <a:solidFill>
                  <a:schemeClr val="dk1"/>
                </a:solidFill>
                <a:highlight>
                  <a:srgbClr val="FFF2CC"/>
                </a:highlight>
              </a:rPr>
              <a:t>R</a:t>
            </a:r>
            <a:r>
              <a:rPr lang="en" sz="1200">
                <a:solidFill>
                  <a:schemeClr val="dk1"/>
                </a:solidFill>
                <a:highlight>
                  <a:srgbClr val="FFF2CC"/>
                </a:highlight>
              </a:rPr>
              <a:t>elated </a:t>
            </a:r>
            <a:r>
              <a:rPr lang="en" sz="1200" b="1" u="sng">
                <a:solidFill>
                  <a:schemeClr val="dk1"/>
                </a:solidFill>
                <a:highlight>
                  <a:srgbClr val="FFF2CC"/>
                </a:highlight>
              </a:rPr>
              <a:t>I</a:t>
            </a:r>
            <a:r>
              <a:rPr lang="en" sz="1200">
                <a:solidFill>
                  <a:schemeClr val="dk1"/>
                </a:solidFill>
                <a:highlight>
                  <a:srgbClr val="FFF2CC"/>
                </a:highlight>
              </a:rPr>
              <a:t>maging </a:t>
            </a:r>
            <a:r>
              <a:rPr lang="en" sz="1200" b="1" u="sng">
                <a:solidFill>
                  <a:schemeClr val="dk1"/>
                </a:solidFill>
                <a:highlight>
                  <a:srgbClr val="FFF2CC"/>
                </a:highlight>
              </a:rPr>
              <a:t>A</a:t>
            </a:r>
            <a:r>
              <a:rPr lang="en" sz="1200">
                <a:solidFill>
                  <a:schemeClr val="dk1"/>
                </a:solidFill>
                <a:highlight>
                  <a:srgbClr val="FFF2CC"/>
                </a:highlight>
              </a:rPr>
              <a:t>bnormalities due to </a:t>
            </a:r>
            <a:r>
              <a:rPr lang="en" sz="1200" b="1" u="sng">
                <a:solidFill>
                  <a:schemeClr val="dk1"/>
                </a:solidFill>
                <a:highlight>
                  <a:srgbClr val="FFF2CC"/>
                </a:highlight>
              </a:rPr>
              <a:t>H</a:t>
            </a:r>
            <a:r>
              <a:rPr lang="en" sz="1200">
                <a:solidFill>
                  <a:schemeClr val="dk1"/>
                </a:solidFill>
                <a:highlight>
                  <a:srgbClr val="FFF2CC"/>
                </a:highlight>
              </a:rPr>
              <a:t>emosiderin deposition (ARIA-H) </a:t>
            </a:r>
            <a:endParaRPr sz="12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 sz="1300">
                <a:solidFill>
                  <a:schemeClr val="dk1"/>
                </a:solidFill>
              </a:rPr>
              <a:t>MRI is looking for </a:t>
            </a:r>
            <a:r>
              <a:rPr lang="en" sz="1300">
                <a:solidFill>
                  <a:schemeClr val="dk1"/>
                </a:solidFill>
                <a:highlight>
                  <a:srgbClr val="FFF2CC"/>
                </a:highlight>
              </a:rPr>
              <a:t>“H in the Area”</a:t>
            </a:r>
            <a:r>
              <a:rPr lang="en" sz="1300">
                <a:solidFill>
                  <a:schemeClr val="dk1"/>
                </a:solidFill>
              </a:rPr>
              <a:t> (ARIA-H)</a:t>
            </a:r>
            <a:endParaRPr sz="1300"/>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Shape 7243"/>
        <p:cNvGrpSpPr/>
        <p:nvPr/>
      </p:nvGrpSpPr>
      <p:grpSpPr>
        <a:xfrm>
          <a:off x="0" y="0"/>
          <a:ext cx="0" cy="0"/>
          <a:chOff x="0" y="0"/>
          <a:chExt cx="0" cy="0"/>
        </a:xfrm>
      </p:grpSpPr>
      <p:sp>
        <p:nvSpPr>
          <p:cNvPr id="7244" name="Google Shape;7244;p353"/>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High vigilance for </a:t>
            </a:r>
            <a:r>
              <a:rPr lang="en" sz="1600" b="1">
                <a:solidFill>
                  <a:schemeClr val="dk1"/>
                </a:solidFill>
              </a:rPr>
              <a:t>ARIA </a:t>
            </a:r>
            <a:r>
              <a:rPr lang="en" sz="1600">
                <a:solidFill>
                  <a:schemeClr val="dk1"/>
                </a:solidFill>
              </a:rPr>
              <a:t>is necessary during the first 14 weeks of treatment with lecanemab.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Risk of ARIA was increased in apolipoprotein E (APOE) ε4 homozygotes compared to heterozygotes and noncarriers.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
        <p:nvSpPr>
          <p:cNvPr id="7245" name="Google Shape;7245;p353"/>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246" name="Google Shape;7246;p353"/>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247" name="Google Shape;7247;p353"/>
          <p:cNvGrpSpPr/>
          <p:nvPr/>
        </p:nvGrpSpPr>
        <p:grpSpPr>
          <a:xfrm>
            <a:off x="379890" y="1763886"/>
            <a:ext cx="2427848" cy="2453950"/>
            <a:chOff x="5030650" y="1210587"/>
            <a:chExt cx="2089550" cy="2112015"/>
          </a:xfrm>
        </p:grpSpPr>
        <p:grpSp>
          <p:nvGrpSpPr>
            <p:cNvPr id="7248" name="Google Shape;7248;p353"/>
            <p:cNvGrpSpPr/>
            <p:nvPr/>
          </p:nvGrpSpPr>
          <p:grpSpPr>
            <a:xfrm>
              <a:off x="5030650" y="1210587"/>
              <a:ext cx="1368700" cy="2112015"/>
              <a:chOff x="3878800" y="1791612"/>
              <a:chExt cx="1368700" cy="2112015"/>
            </a:xfrm>
          </p:grpSpPr>
          <p:grpSp>
            <p:nvGrpSpPr>
              <p:cNvPr id="7249" name="Google Shape;7249;p353"/>
              <p:cNvGrpSpPr/>
              <p:nvPr/>
            </p:nvGrpSpPr>
            <p:grpSpPr>
              <a:xfrm>
                <a:off x="3878800" y="1791612"/>
                <a:ext cx="1368700" cy="2112015"/>
                <a:chOff x="5421850" y="1248687"/>
                <a:chExt cx="1368700" cy="2112015"/>
              </a:xfrm>
            </p:grpSpPr>
            <p:pic>
              <p:nvPicPr>
                <p:cNvPr id="7250" name="Google Shape;7250;p353"/>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251" name="Google Shape;7251;p353"/>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252" name="Google Shape;7252;p353"/>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253" name="Google Shape;7253;p353"/>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254" name="Google Shape;7254;p353"/>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255" name="Google Shape;7255;p353"/>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256" name="Google Shape;7256;p353"/>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257" name="Google Shape;7257;p353"/>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258" name="Google Shape;7258;p353"/>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259" name="Google Shape;7259;p353"/>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260" name="Google Shape;7260;p353"/>
          <p:cNvPicPr preferRelativeResize="0"/>
          <p:nvPr/>
        </p:nvPicPr>
        <p:blipFill>
          <a:blip r:embed="rId8">
            <a:alphaModFix/>
          </a:blip>
          <a:stretch>
            <a:fillRect/>
          </a:stretch>
        </p:blipFill>
        <p:spPr>
          <a:xfrm>
            <a:off x="7406325" y="3607099"/>
            <a:ext cx="583812" cy="1205700"/>
          </a:xfrm>
          <a:prstGeom prst="rect">
            <a:avLst/>
          </a:prstGeom>
          <a:noFill/>
          <a:ln>
            <a:noFill/>
          </a:ln>
        </p:spPr>
      </p:pic>
      <p:grpSp>
        <p:nvGrpSpPr>
          <p:cNvPr id="7261" name="Google Shape;7261;p353"/>
          <p:cNvGrpSpPr/>
          <p:nvPr/>
        </p:nvGrpSpPr>
        <p:grpSpPr>
          <a:xfrm>
            <a:off x="3651361" y="3789007"/>
            <a:ext cx="2513173" cy="1354489"/>
            <a:chOff x="3619036" y="1377932"/>
            <a:chExt cx="2513173" cy="1354489"/>
          </a:xfrm>
        </p:grpSpPr>
        <p:grpSp>
          <p:nvGrpSpPr>
            <p:cNvPr id="7262" name="Google Shape;7262;p353"/>
            <p:cNvGrpSpPr/>
            <p:nvPr/>
          </p:nvGrpSpPr>
          <p:grpSpPr>
            <a:xfrm>
              <a:off x="3619036" y="1377932"/>
              <a:ext cx="2513173" cy="1354489"/>
              <a:chOff x="4839610" y="743230"/>
              <a:chExt cx="3614516" cy="1948065"/>
            </a:xfrm>
          </p:grpSpPr>
          <p:pic>
            <p:nvPicPr>
              <p:cNvPr id="7263" name="Google Shape;7263;p353"/>
              <p:cNvPicPr preferRelativeResize="0"/>
              <p:nvPr/>
            </p:nvPicPr>
            <p:blipFill>
              <a:blip r:embed="rId9">
                <a:alphaModFix/>
              </a:blip>
              <a:stretch>
                <a:fillRect/>
              </a:stretch>
            </p:blipFill>
            <p:spPr>
              <a:xfrm rot="-4412352">
                <a:off x="5289078" y="491004"/>
                <a:ext cx="394999" cy="1232526"/>
              </a:xfrm>
              <a:prstGeom prst="rect">
                <a:avLst/>
              </a:prstGeom>
              <a:noFill/>
              <a:ln>
                <a:noFill/>
              </a:ln>
            </p:spPr>
          </p:pic>
          <p:pic>
            <p:nvPicPr>
              <p:cNvPr id="7264" name="Google Shape;7264;p353"/>
              <p:cNvPicPr preferRelativeResize="0"/>
              <p:nvPr/>
            </p:nvPicPr>
            <p:blipFill>
              <a:blip r:embed="rId10">
                <a:alphaModFix/>
              </a:blip>
              <a:stretch>
                <a:fillRect/>
              </a:stretch>
            </p:blipFill>
            <p:spPr>
              <a:xfrm rot="10800000">
                <a:off x="5789625" y="828950"/>
                <a:ext cx="2584699" cy="1742801"/>
              </a:xfrm>
              <a:prstGeom prst="rect">
                <a:avLst/>
              </a:prstGeom>
              <a:noFill/>
              <a:ln>
                <a:noFill/>
              </a:ln>
            </p:spPr>
          </p:pic>
          <p:pic>
            <p:nvPicPr>
              <p:cNvPr id="7265" name="Google Shape;7265;p353"/>
              <p:cNvPicPr preferRelativeResize="0"/>
              <p:nvPr/>
            </p:nvPicPr>
            <p:blipFill>
              <a:blip r:embed="rId11">
                <a:alphaModFix/>
              </a:blip>
              <a:stretch>
                <a:fillRect/>
              </a:stretch>
            </p:blipFill>
            <p:spPr>
              <a:xfrm rot="1350498">
                <a:off x="6726722" y="973669"/>
                <a:ext cx="1499861" cy="1487186"/>
              </a:xfrm>
              <a:prstGeom prst="rect">
                <a:avLst/>
              </a:prstGeom>
              <a:noFill/>
              <a:ln>
                <a:noFill/>
              </a:ln>
            </p:spPr>
          </p:pic>
          <p:pic>
            <p:nvPicPr>
              <p:cNvPr id="7266" name="Google Shape;7266;p353"/>
              <p:cNvPicPr preferRelativeResize="0"/>
              <p:nvPr/>
            </p:nvPicPr>
            <p:blipFill>
              <a:blip r:embed="rId9">
                <a:alphaModFix/>
              </a:blip>
              <a:stretch>
                <a:fillRect/>
              </a:stretch>
            </p:blipFill>
            <p:spPr>
              <a:xfrm rot="303677">
                <a:off x="5431178" y="1144704"/>
                <a:ext cx="394999" cy="1232526"/>
              </a:xfrm>
              <a:prstGeom prst="rect">
                <a:avLst/>
              </a:prstGeom>
              <a:noFill/>
              <a:ln>
                <a:noFill/>
              </a:ln>
            </p:spPr>
          </p:pic>
        </p:grpSp>
        <p:sp>
          <p:nvSpPr>
            <p:cNvPr id="7267" name="Google Shape;7267;p353"/>
            <p:cNvSpPr txBox="1"/>
            <p:nvPr/>
          </p:nvSpPr>
          <p:spPr>
            <a:xfrm>
              <a:off x="4299550" y="1499000"/>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ε2</a:t>
              </a:r>
              <a:endParaRPr b="1"/>
            </a:p>
          </p:txBody>
        </p:sp>
        <p:sp>
          <p:nvSpPr>
            <p:cNvPr id="7268" name="Google Shape;7268;p353"/>
            <p:cNvSpPr txBox="1"/>
            <p:nvPr/>
          </p:nvSpPr>
          <p:spPr>
            <a:xfrm>
              <a:off x="4288761" y="2199693"/>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ε3</a:t>
              </a:r>
              <a:endParaRPr b="1"/>
            </a:p>
          </p:txBody>
        </p:sp>
      </p:grpSp>
      <p:pic>
        <p:nvPicPr>
          <p:cNvPr id="7269" name="Google Shape;7269;p353"/>
          <p:cNvPicPr preferRelativeResize="0"/>
          <p:nvPr/>
        </p:nvPicPr>
        <p:blipFill>
          <a:blip r:embed="rId4">
            <a:alphaModFix/>
          </a:blip>
          <a:stretch>
            <a:fillRect/>
          </a:stretch>
        </p:blipFill>
        <p:spPr>
          <a:xfrm>
            <a:off x="5130201" y="1128576"/>
            <a:ext cx="1178401" cy="1034399"/>
          </a:xfrm>
          <a:prstGeom prst="rect">
            <a:avLst/>
          </a:prstGeom>
          <a:noFill/>
          <a:ln>
            <a:noFill/>
          </a:ln>
        </p:spPr>
      </p:pic>
      <p:pic>
        <p:nvPicPr>
          <p:cNvPr id="7270" name="Google Shape;7270;p353"/>
          <p:cNvPicPr preferRelativeResize="0"/>
          <p:nvPr/>
        </p:nvPicPr>
        <p:blipFill>
          <a:blip r:embed="rId12">
            <a:alphaModFix/>
          </a:blip>
          <a:stretch>
            <a:fillRect/>
          </a:stretch>
        </p:blipFill>
        <p:spPr>
          <a:xfrm>
            <a:off x="5647975" y="1204517"/>
            <a:ext cx="398389" cy="534500"/>
          </a:xfrm>
          <a:prstGeom prst="rect">
            <a:avLst/>
          </a:prstGeom>
          <a:noFill/>
          <a:ln>
            <a:noFill/>
          </a:ln>
        </p:spPr>
      </p:pic>
      <p:pic>
        <p:nvPicPr>
          <p:cNvPr id="7271" name="Google Shape;7271;p353"/>
          <p:cNvPicPr preferRelativeResize="0"/>
          <p:nvPr/>
        </p:nvPicPr>
        <p:blipFill>
          <a:blip r:embed="rId13">
            <a:alphaModFix/>
          </a:blip>
          <a:stretch>
            <a:fillRect/>
          </a:stretch>
        </p:blipFill>
        <p:spPr>
          <a:xfrm>
            <a:off x="5695916" y="1355269"/>
            <a:ext cx="867410" cy="1254857"/>
          </a:xfrm>
          <a:prstGeom prst="rect">
            <a:avLst/>
          </a:prstGeom>
          <a:noFill/>
          <a:ln>
            <a:noFill/>
          </a:ln>
        </p:spPr>
      </p:pic>
      <p:sp>
        <p:nvSpPr>
          <p:cNvPr id="7272" name="Google Shape;7272;p353"/>
          <p:cNvSpPr txBox="1"/>
          <p:nvPr/>
        </p:nvSpPr>
        <p:spPr>
          <a:xfrm>
            <a:off x="3163400" y="1059950"/>
            <a:ext cx="1966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u="sng">
                <a:solidFill>
                  <a:schemeClr val="dk1"/>
                </a:solidFill>
                <a:highlight>
                  <a:srgbClr val="FFF2CC"/>
                </a:highlight>
              </a:rPr>
              <a:t>A</a:t>
            </a:r>
            <a:r>
              <a:rPr lang="en" sz="1200">
                <a:solidFill>
                  <a:schemeClr val="dk1"/>
                </a:solidFill>
                <a:highlight>
                  <a:srgbClr val="FFF2CC"/>
                </a:highlight>
              </a:rPr>
              <a:t>myloid-</a:t>
            </a:r>
            <a:r>
              <a:rPr lang="en" sz="1200" b="1" u="sng">
                <a:solidFill>
                  <a:schemeClr val="dk1"/>
                </a:solidFill>
                <a:highlight>
                  <a:srgbClr val="FFF2CC"/>
                </a:highlight>
              </a:rPr>
              <a:t>R</a:t>
            </a:r>
            <a:r>
              <a:rPr lang="en" sz="1200">
                <a:solidFill>
                  <a:schemeClr val="dk1"/>
                </a:solidFill>
                <a:highlight>
                  <a:srgbClr val="FFF2CC"/>
                </a:highlight>
              </a:rPr>
              <a:t>elated </a:t>
            </a:r>
            <a:r>
              <a:rPr lang="en" sz="1200" b="1" u="sng">
                <a:solidFill>
                  <a:schemeClr val="dk1"/>
                </a:solidFill>
                <a:highlight>
                  <a:srgbClr val="FFF2CC"/>
                </a:highlight>
              </a:rPr>
              <a:t>I</a:t>
            </a:r>
            <a:r>
              <a:rPr lang="en" sz="1200">
                <a:solidFill>
                  <a:schemeClr val="dk1"/>
                </a:solidFill>
                <a:highlight>
                  <a:srgbClr val="FFF2CC"/>
                </a:highlight>
              </a:rPr>
              <a:t>maging </a:t>
            </a:r>
            <a:r>
              <a:rPr lang="en" sz="1200" b="1" u="sng">
                <a:solidFill>
                  <a:schemeClr val="dk1"/>
                </a:solidFill>
                <a:highlight>
                  <a:srgbClr val="FFF2CC"/>
                </a:highlight>
              </a:rPr>
              <a:t>A</a:t>
            </a:r>
            <a:r>
              <a:rPr lang="en" sz="1200">
                <a:solidFill>
                  <a:schemeClr val="dk1"/>
                </a:solidFill>
                <a:highlight>
                  <a:srgbClr val="FFF2CC"/>
                </a:highlight>
              </a:rPr>
              <a:t>bnormalities due to </a:t>
            </a:r>
            <a:r>
              <a:rPr lang="en" sz="1200" b="1" u="sng">
                <a:solidFill>
                  <a:schemeClr val="dk1"/>
                </a:solidFill>
                <a:highlight>
                  <a:srgbClr val="FFF2CC"/>
                </a:highlight>
              </a:rPr>
              <a:t>H</a:t>
            </a:r>
            <a:r>
              <a:rPr lang="en" sz="1200">
                <a:solidFill>
                  <a:schemeClr val="dk1"/>
                </a:solidFill>
                <a:highlight>
                  <a:srgbClr val="FFF2CC"/>
                </a:highlight>
              </a:rPr>
              <a:t>emosiderin deposition (ARIA-H) </a:t>
            </a:r>
            <a:endParaRPr sz="12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 sz="1300">
                <a:solidFill>
                  <a:schemeClr val="dk1"/>
                </a:solidFill>
              </a:rPr>
              <a:t>MRI is looking for </a:t>
            </a:r>
            <a:r>
              <a:rPr lang="en" sz="1300">
                <a:solidFill>
                  <a:schemeClr val="dk1"/>
                </a:solidFill>
                <a:highlight>
                  <a:srgbClr val="FFF2CC"/>
                </a:highlight>
              </a:rPr>
              <a:t>“H in the Area”</a:t>
            </a:r>
            <a:r>
              <a:rPr lang="en" sz="1300">
                <a:solidFill>
                  <a:schemeClr val="dk1"/>
                </a:solidFill>
              </a:rPr>
              <a:t> (ARIA-H)</a:t>
            </a:r>
            <a:endParaRPr sz="1300"/>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Shape 7276"/>
        <p:cNvGrpSpPr/>
        <p:nvPr/>
      </p:nvGrpSpPr>
      <p:grpSpPr>
        <a:xfrm>
          <a:off x="0" y="0"/>
          <a:ext cx="0" cy="0"/>
          <a:chOff x="0" y="0"/>
          <a:chExt cx="0" cy="0"/>
        </a:xfrm>
      </p:grpSpPr>
      <p:sp>
        <p:nvSpPr>
          <p:cNvPr id="7277" name="Google Shape;7277;p354"/>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High vigilance for </a:t>
            </a:r>
            <a:r>
              <a:rPr lang="en" sz="1600" b="1">
                <a:solidFill>
                  <a:schemeClr val="dk1"/>
                </a:solidFill>
              </a:rPr>
              <a:t>ARIA </a:t>
            </a:r>
            <a:r>
              <a:rPr lang="en" sz="1600">
                <a:solidFill>
                  <a:schemeClr val="dk1"/>
                </a:solidFill>
              </a:rPr>
              <a:t>is necessary during the first 14 weeks of treatment with lecanemab.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Risk of ARIA was increased in apolipoprotein E (APOE) ε4 homozygotes compared to heterozygotes and noncarriers.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
        <p:nvSpPr>
          <p:cNvPr id="7278" name="Google Shape;7278;p354"/>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279" name="Google Shape;7279;p354"/>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280" name="Google Shape;7280;p354"/>
          <p:cNvGrpSpPr/>
          <p:nvPr/>
        </p:nvGrpSpPr>
        <p:grpSpPr>
          <a:xfrm>
            <a:off x="379890" y="1763886"/>
            <a:ext cx="2427848" cy="2453950"/>
            <a:chOff x="5030650" y="1210587"/>
            <a:chExt cx="2089550" cy="2112015"/>
          </a:xfrm>
        </p:grpSpPr>
        <p:grpSp>
          <p:nvGrpSpPr>
            <p:cNvPr id="7281" name="Google Shape;7281;p354"/>
            <p:cNvGrpSpPr/>
            <p:nvPr/>
          </p:nvGrpSpPr>
          <p:grpSpPr>
            <a:xfrm>
              <a:off x="5030650" y="1210587"/>
              <a:ext cx="1368700" cy="2112015"/>
              <a:chOff x="3878800" y="1791612"/>
              <a:chExt cx="1368700" cy="2112015"/>
            </a:xfrm>
          </p:grpSpPr>
          <p:grpSp>
            <p:nvGrpSpPr>
              <p:cNvPr id="7282" name="Google Shape;7282;p354"/>
              <p:cNvGrpSpPr/>
              <p:nvPr/>
            </p:nvGrpSpPr>
            <p:grpSpPr>
              <a:xfrm>
                <a:off x="3878800" y="1791612"/>
                <a:ext cx="1368700" cy="2112015"/>
                <a:chOff x="5421850" y="1248687"/>
                <a:chExt cx="1368700" cy="2112015"/>
              </a:xfrm>
            </p:grpSpPr>
            <p:pic>
              <p:nvPicPr>
                <p:cNvPr id="7283" name="Google Shape;7283;p354"/>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284" name="Google Shape;7284;p354"/>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285" name="Google Shape;7285;p354"/>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286" name="Google Shape;7286;p354"/>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287" name="Google Shape;7287;p354"/>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288" name="Google Shape;7288;p354"/>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289" name="Google Shape;7289;p354"/>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290" name="Google Shape;7290;p354"/>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291" name="Google Shape;7291;p354"/>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292" name="Google Shape;7292;p354"/>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293" name="Google Shape;7293;p354"/>
          <p:cNvPicPr preferRelativeResize="0"/>
          <p:nvPr/>
        </p:nvPicPr>
        <p:blipFill>
          <a:blip r:embed="rId8">
            <a:alphaModFix/>
          </a:blip>
          <a:stretch>
            <a:fillRect/>
          </a:stretch>
        </p:blipFill>
        <p:spPr>
          <a:xfrm>
            <a:off x="7406325" y="3607099"/>
            <a:ext cx="583812" cy="1205700"/>
          </a:xfrm>
          <a:prstGeom prst="rect">
            <a:avLst/>
          </a:prstGeom>
          <a:noFill/>
          <a:ln>
            <a:noFill/>
          </a:ln>
        </p:spPr>
      </p:pic>
      <p:pic>
        <p:nvPicPr>
          <p:cNvPr id="7294" name="Google Shape;7294;p354"/>
          <p:cNvPicPr preferRelativeResize="0"/>
          <p:nvPr/>
        </p:nvPicPr>
        <p:blipFill>
          <a:blip r:embed="rId4">
            <a:alphaModFix/>
          </a:blip>
          <a:stretch>
            <a:fillRect/>
          </a:stretch>
        </p:blipFill>
        <p:spPr>
          <a:xfrm>
            <a:off x="5130201" y="1128576"/>
            <a:ext cx="1178401" cy="1034399"/>
          </a:xfrm>
          <a:prstGeom prst="rect">
            <a:avLst/>
          </a:prstGeom>
          <a:noFill/>
          <a:ln>
            <a:noFill/>
          </a:ln>
        </p:spPr>
      </p:pic>
      <p:pic>
        <p:nvPicPr>
          <p:cNvPr id="7295" name="Google Shape;7295;p354"/>
          <p:cNvPicPr preferRelativeResize="0"/>
          <p:nvPr/>
        </p:nvPicPr>
        <p:blipFill>
          <a:blip r:embed="rId9">
            <a:alphaModFix/>
          </a:blip>
          <a:stretch>
            <a:fillRect/>
          </a:stretch>
        </p:blipFill>
        <p:spPr>
          <a:xfrm>
            <a:off x="5647975" y="1204517"/>
            <a:ext cx="398389" cy="534500"/>
          </a:xfrm>
          <a:prstGeom prst="rect">
            <a:avLst/>
          </a:prstGeom>
          <a:noFill/>
          <a:ln>
            <a:noFill/>
          </a:ln>
        </p:spPr>
      </p:pic>
      <p:pic>
        <p:nvPicPr>
          <p:cNvPr id="7296" name="Google Shape;7296;p354"/>
          <p:cNvPicPr preferRelativeResize="0"/>
          <p:nvPr/>
        </p:nvPicPr>
        <p:blipFill>
          <a:blip r:embed="rId10">
            <a:alphaModFix/>
          </a:blip>
          <a:stretch>
            <a:fillRect/>
          </a:stretch>
        </p:blipFill>
        <p:spPr>
          <a:xfrm>
            <a:off x="5695916" y="1355269"/>
            <a:ext cx="867410" cy="1254857"/>
          </a:xfrm>
          <a:prstGeom prst="rect">
            <a:avLst/>
          </a:prstGeom>
          <a:noFill/>
          <a:ln>
            <a:noFill/>
          </a:ln>
        </p:spPr>
      </p:pic>
      <p:sp>
        <p:nvSpPr>
          <p:cNvPr id="7297" name="Google Shape;7297;p354"/>
          <p:cNvSpPr txBox="1"/>
          <p:nvPr/>
        </p:nvSpPr>
        <p:spPr>
          <a:xfrm>
            <a:off x="3163400" y="1059950"/>
            <a:ext cx="1966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u="sng">
                <a:solidFill>
                  <a:schemeClr val="dk1"/>
                </a:solidFill>
                <a:highlight>
                  <a:srgbClr val="FFF2CC"/>
                </a:highlight>
              </a:rPr>
              <a:t>A</a:t>
            </a:r>
            <a:r>
              <a:rPr lang="en" sz="1200">
                <a:solidFill>
                  <a:schemeClr val="dk1"/>
                </a:solidFill>
                <a:highlight>
                  <a:srgbClr val="FFF2CC"/>
                </a:highlight>
              </a:rPr>
              <a:t>myloid-</a:t>
            </a:r>
            <a:r>
              <a:rPr lang="en" sz="1200" b="1" u="sng">
                <a:solidFill>
                  <a:schemeClr val="dk1"/>
                </a:solidFill>
                <a:highlight>
                  <a:srgbClr val="FFF2CC"/>
                </a:highlight>
              </a:rPr>
              <a:t>R</a:t>
            </a:r>
            <a:r>
              <a:rPr lang="en" sz="1200">
                <a:solidFill>
                  <a:schemeClr val="dk1"/>
                </a:solidFill>
                <a:highlight>
                  <a:srgbClr val="FFF2CC"/>
                </a:highlight>
              </a:rPr>
              <a:t>elated </a:t>
            </a:r>
            <a:r>
              <a:rPr lang="en" sz="1200" b="1" u="sng">
                <a:solidFill>
                  <a:schemeClr val="dk1"/>
                </a:solidFill>
                <a:highlight>
                  <a:srgbClr val="FFF2CC"/>
                </a:highlight>
              </a:rPr>
              <a:t>I</a:t>
            </a:r>
            <a:r>
              <a:rPr lang="en" sz="1200">
                <a:solidFill>
                  <a:schemeClr val="dk1"/>
                </a:solidFill>
                <a:highlight>
                  <a:srgbClr val="FFF2CC"/>
                </a:highlight>
              </a:rPr>
              <a:t>maging </a:t>
            </a:r>
            <a:r>
              <a:rPr lang="en" sz="1200" b="1" u="sng">
                <a:solidFill>
                  <a:schemeClr val="dk1"/>
                </a:solidFill>
                <a:highlight>
                  <a:srgbClr val="FFF2CC"/>
                </a:highlight>
              </a:rPr>
              <a:t>A</a:t>
            </a:r>
            <a:r>
              <a:rPr lang="en" sz="1200">
                <a:solidFill>
                  <a:schemeClr val="dk1"/>
                </a:solidFill>
                <a:highlight>
                  <a:srgbClr val="FFF2CC"/>
                </a:highlight>
              </a:rPr>
              <a:t>bnormalities due to </a:t>
            </a:r>
            <a:r>
              <a:rPr lang="en" sz="1200" b="1" u="sng">
                <a:solidFill>
                  <a:schemeClr val="dk1"/>
                </a:solidFill>
                <a:highlight>
                  <a:srgbClr val="FFF2CC"/>
                </a:highlight>
              </a:rPr>
              <a:t>H</a:t>
            </a:r>
            <a:r>
              <a:rPr lang="en" sz="1200">
                <a:solidFill>
                  <a:schemeClr val="dk1"/>
                </a:solidFill>
                <a:highlight>
                  <a:srgbClr val="FFF2CC"/>
                </a:highlight>
              </a:rPr>
              <a:t>emosiderin deposition (ARIA-H) </a:t>
            </a:r>
            <a:endParaRPr sz="12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 sz="1300">
                <a:solidFill>
                  <a:schemeClr val="dk1"/>
                </a:solidFill>
              </a:rPr>
              <a:t>MRI is looking for </a:t>
            </a:r>
            <a:r>
              <a:rPr lang="en" sz="1300">
                <a:solidFill>
                  <a:schemeClr val="dk1"/>
                </a:solidFill>
                <a:highlight>
                  <a:srgbClr val="FFF2CC"/>
                </a:highlight>
              </a:rPr>
              <a:t>“H in the Area”</a:t>
            </a:r>
            <a:r>
              <a:rPr lang="en" sz="1300">
                <a:solidFill>
                  <a:schemeClr val="dk1"/>
                </a:solidFill>
              </a:rPr>
              <a:t> (ARIA-H)</a:t>
            </a:r>
            <a:endParaRPr sz="1300"/>
          </a:p>
        </p:txBody>
      </p:sp>
      <p:grpSp>
        <p:nvGrpSpPr>
          <p:cNvPr id="7298" name="Google Shape;7298;p354"/>
          <p:cNvGrpSpPr/>
          <p:nvPr/>
        </p:nvGrpSpPr>
        <p:grpSpPr>
          <a:xfrm>
            <a:off x="3846639" y="3431133"/>
            <a:ext cx="2189770" cy="1967440"/>
            <a:chOff x="3656384" y="2571751"/>
            <a:chExt cx="2661687" cy="2391443"/>
          </a:xfrm>
        </p:grpSpPr>
        <p:grpSp>
          <p:nvGrpSpPr>
            <p:cNvPr id="7299" name="Google Shape;7299;p354"/>
            <p:cNvGrpSpPr/>
            <p:nvPr/>
          </p:nvGrpSpPr>
          <p:grpSpPr>
            <a:xfrm>
              <a:off x="3879611" y="2571751"/>
              <a:ext cx="2438460" cy="2391443"/>
              <a:chOff x="5237399" y="886776"/>
              <a:chExt cx="3202600" cy="3140850"/>
            </a:xfrm>
          </p:grpSpPr>
          <p:pic>
            <p:nvPicPr>
              <p:cNvPr id="7300" name="Google Shape;7300;p354"/>
              <p:cNvPicPr preferRelativeResize="0"/>
              <p:nvPr/>
            </p:nvPicPr>
            <p:blipFill>
              <a:blip r:embed="rId11">
                <a:alphaModFix/>
              </a:blip>
              <a:stretch>
                <a:fillRect/>
              </a:stretch>
            </p:blipFill>
            <p:spPr>
              <a:xfrm rot="-3556352">
                <a:off x="5725871" y="1255849"/>
                <a:ext cx="2225655" cy="2402704"/>
              </a:xfrm>
              <a:prstGeom prst="rect">
                <a:avLst/>
              </a:prstGeom>
              <a:noFill/>
              <a:ln>
                <a:noFill/>
              </a:ln>
            </p:spPr>
          </p:pic>
          <p:sp>
            <p:nvSpPr>
              <p:cNvPr id="7301" name="Google Shape;7301;p354"/>
              <p:cNvSpPr txBox="1"/>
              <p:nvPr/>
            </p:nvSpPr>
            <p:spPr>
              <a:xfrm>
                <a:off x="5865522" y="1556047"/>
                <a:ext cx="1998600" cy="86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lt1"/>
                    </a:solidFill>
                  </a:rPr>
                  <a:t>ε</a:t>
                </a:r>
                <a:r>
                  <a:rPr lang="en" b="1">
                    <a:solidFill>
                      <a:schemeClr val="lt1"/>
                    </a:solidFill>
                  </a:rPr>
                  <a:t>4</a:t>
                </a:r>
                <a:endParaRPr b="1">
                  <a:solidFill>
                    <a:schemeClr val="lt1"/>
                  </a:solidFill>
                </a:endParaRPr>
              </a:p>
            </p:txBody>
          </p:sp>
          <p:sp>
            <p:nvSpPr>
              <p:cNvPr id="7302" name="Google Shape;7302;p354"/>
              <p:cNvSpPr txBox="1"/>
              <p:nvPr/>
            </p:nvSpPr>
            <p:spPr>
              <a:xfrm>
                <a:off x="5900422" y="2501067"/>
                <a:ext cx="1998600" cy="90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lt1"/>
                    </a:solidFill>
                  </a:rPr>
                  <a:t>ε</a:t>
                </a:r>
                <a:r>
                  <a:rPr lang="en" sz="1600" b="1">
                    <a:solidFill>
                      <a:schemeClr val="lt1"/>
                    </a:solidFill>
                  </a:rPr>
                  <a:t>4</a:t>
                </a:r>
                <a:endParaRPr sz="1600" b="1">
                  <a:solidFill>
                    <a:schemeClr val="lt1"/>
                  </a:solidFill>
                </a:endParaRPr>
              </a:p>
            </p:txBody>
          </p:sp>
        </p:grpSp>
        <p:grpSp>
          <p:nvGrpSpPr>
            <p:cNvPr id="7303" name="Google Shape;7303;p354"/>
            <p:cNvGrpSpPr/>
            <p:nvPr/>
          </p:nvGrpSpPr>
          <p:grpSpPr>
            <a:xfrm>
              <a:off x="3656384" y="2975554"/>
              <a:ext cx="2410600" cy="1609298"/>
              <a:chOff x="4987133" y="666100"/>
              <a:chExt cx="3466992" cy="2314538"/>
            </a:xfrm>
          </p:grpSpPr>
          <p:pic>
            <p:nvPicPr>
              <p:cNvPr id="7304" name="Google Shape;7304;p354"/>
              <p:cNvPicPr preferRelativeResize="0"/>
              <p:nvPr/>
            </p:nvPicPr>
            <p:blipFill>
              <a:blip r:embed="rId12">
                <a:alphaModFix/>
              </a:blip>
              <a:stretch>
                <a:fillRect/>
              </a:stretch>
            </p:blipFill>
            <p:spPr>
              <a:xfrm rot="-2006737">
                <a:off x="5294078" y="672905"/>
                <a:ext cx="394999" cy="1232526"/>
              </a:xfrm>
              <a:prstGeom prst="rect">
                <a:avLst/>
              </a:prstGeom>
              <a:noFill/>
              <a:ln>
                <a:noFill/>
              </a:ln>
            </p:spPr>
          </p:pic>
          <p:pic>
            <p:nvPicPr>
              <p:cNvPr id="7305" name="Google Shape;7305;p354"/>
              <p:cNvPicPr preferRelativeResize="0"/>
              <p:nvPr/>
            </p:nvPicPr>
            <p:blipFill>
              <a:blip r:embed="rId13">
                <a:alphaModFix/>
              </a:blip>
              <a:stretch>
                <a:fillRect/>
              </a:stretch>
            </p:blipFill>
            <p:spPr>
              <a:xfrm rot="1350498">
                <a:off x="6726722" y="973669"/>
                <a:ext cx="1499861" cy="1487186"/>
              </a:xfrm>
              <a:prstGeom prst="rect">
                <a:avLst/>
              </a:prstGeom>
              <a:noFill/>
              <a:ln>
                <a:noFill/>
              </a:ln>
            </p:spPr>
          </p:pic>
          <p:pic>
            <p:nvPicPr>
              <p:cNvPr id="7306" name="Google Shape;7306;p354"/>
              <p:cNvPicPr preferRelativeResize="0"/>
              <p:nvPr/>
            </p:nvPicPr>
            <p:blipFill>
              <a:blip r:embed="rId12">
                <a:alphaModFix/>
              </a:blip>
              <a:stretch>
                <a:fillRect/>
              </a:stretch>
            </p:blipFill>
            <p:spPr>
              <a:xfrm rot="-1862754">
                <a:off x="5314362" y="1734534"/>
                <a:ext cx="394999" cy="1232526"/>
              </a:xfrm>
              <a:prstGeom prst="rect">
                <a:avLst/>
              </a:prstGeom>
              <a:noFill/>
              <a:ln>
                <a:noFill/>
              </a:ln>
            </p:spPr>
          </p:pic>
        </p:gr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7"/>
          <p:cNvSpPr/>
          <p:nvPr/>
        </p:nvSpPr>
        <p:spPr>
          <a:xfrm>
            <a:off x="6612150" y="1319150"/>
            <a:ext cx="2265000" cy="2604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55" name="Google Shape;455;p47"/>
          <p:cNvPicPr preferRelativeResize="0"/>
          <p:nvPr/>
        </p:nvPicPr>
        <p:blipFill>
          <a:blip r:embed="rId3">
            <a:alphaModFix/>
          </a:blip>
          <a:stretch>
            <a:fillRect/>
          </a:stretch>
        </p:blipFill>
        <p:spPr>
          <a:xfrm>
            <a:off x="256850" y="944750"/>
            <a:ext cx="6211674" cy="3434250"/>
          </a:xfrm>
          <a:prstGeom prst="rect">
            <a:avLst/>
          </a:prstGeom>
          <a:noFill/>
          <a:ln>
            <a:noFill/>
          </a:ln>
        </p:spPr>
      </p:pic>
      <p:pic>
        <p:nvPicPr>
          <p:cNvPr id="456" name="Google Shape;456;p47"/>
          <p:cNvPicPr preferRelativeResize="0"/>
          <p:nvPr/>
        </p:nvPicPr>
        <p:blipFill>
          <a:blip r:embed="rId4">
            <a:alphaModFix/>
          </a:blip>
          <a:stretch>
            <a:fillRect/>
          </a:stretch>
        </p:blipFill>
        <p:spPr>
          <a:xfrm>
            <a:off x="4002150" y="4075175"/>
            <a:ext cx="913000" cy="913000"/>
          </a:xfrm>
          <a:prstGeom prst="rect">
            <a:avLst/>
          </a:prstGeom>
          <a:noFill/>
          <a:ln>
            <a:noFill/>
          </a:ln>
        </p:spPr>
      </p:pic>
      <p:grpSp>
        <p:nvGrpSpPr>
          <p:cNvPr id="457" name="Google Shape;457;p47"/>
          <p:cNvGrpSpPr/>
          <p:nvPr/>
        </p:nvGrpSpPr>
        <p:grpSpPr>
          <a:xfrm>
            <a:off x="7124951" y="1757880"/>
            <a:ext cx="1053364" cy="1134277"/>
            <a:chOff x="5873695" y="578656"/>
            <a:chExt cx="3534779" cy="3806300"/>
          </a:xfrm>
        </p:grpSpPr>
        <p:pic>
          <p:nvPicPr>
            <p:cNvPr id="458" name="Google Shape;458;p47"/>
            <p:cNvPicPr preferRelativeResize="0"/>
            <p:nvPr/>
          </p:nvPicPr>
          <p:blipFill>
            <a:blip r:embed="rId5">
              <a:alphaModFix/>
            </a:blip>
            <a:stretch>
              <a:fillRect/>
            </a:stretch>
          </p:blipFill>
          <p:spPr>
            <a:xfrm rot="8100000">
              <a:off x="6979757" y="1079250"/>
              <a:ext cx="1270300" cy="1807100"/>
            </a:xfrm>
            <a:prstGeom prst="rect">
              <a:avLst/>
            </a:prstGeom>
            <a:noFill/>
            <a:ln>
              <a:noFill/>
            </a:ln>
          </p:spPr>
        </p:pic>
        <p:grpSp>
          <p:nvGrpSpPr>
            <p:cNvPr id="459" name="Google Shape;459;p47"/>
            <p:cNvGrpSpPr/>
            <p:nvPr/>
          </p:nvGrpSpPr>
          <p:grpSpPr>
            <a:xfrm>
              <a:off x="7338921" y="850163"/>
              <a:ext cx="420245" cy="3443180"/>
              <a:chOff x="7763196" y="219950"/>
              <a:chExt cx="420245" cy="3443180"/>
            </a:xfrm>
          </p:grpSpPr>
          <p:pic>
            <p:nvPicPr>
              <p:cNvPr id="460" name="Google Shape;460;p47"/>
              <p:cNvPicPr preferRelativeResize="0"/>
              <p:nvPr/>
            </p:nvPicPr>
            <p:blipFill rotWithShape="1">
              <a:blip r:embed="rId5">
                <a:alphaModFix/>
              </a:blip>
              <a:srcRect l="80099"/>
              <a:stretch/>
            </p:blipFill>
            <p:spPr>
              <a:xfrm>
                <a:off x="7930641" y="1856030"/>
                <a:ext cx="252800" cy="1807100"/>
              </a:xfrm>
              <a:prstGeom prst="rect">
                <a:avLst/>
              </a:prstGeom>
              <a:noFill/>
              <a:ln>
                <a:noFill/>
              </a:ln>
            </p:spPr>
          </p:pic>
          <p:pic>
            <p:nvPicPr>
              <p:cNvPr id="461" name="Google Shape;461;p47"/>
              <p:cNvPicPr preferRelativeResize="0"/>
              <p:nvPr/>
            </p:nvPicPr>
            <p:blipFill rotWithShape="1">
              <a:blip r:embed="rId5">
                <a:alphaModFix/>
              </a:blip>
              <a:srcRect l="80099"/>
              <a:stretch/>
            </p:blipFill>
            <p:spPr>
              <a:xfrm rot="10800000">
                <a:off x="7763196" y="219950"/>
                <a:ext cx="252800" cy="1807100"/>
              </a:xfrm>
              <a:prstGeom prst="rect">
                <a:avLst/>
              </a:prstGeom>
              <a:noFill/>
              <a:ln>
                <a:noFill/>
              </a:ln>
            </p:spPr>
          </p:pic>
        </p:grpSp>
        <p:pic>
          <p:nvPicPr>
            <p:cNvPr id="462" name="Google Shape;462;p47"/>
            <p:cNvPicPr preferRelativeResize="0"/>
            <p:nvPr/>
          </p:nvPicPr>
          <p:blipFill>
            <a:blip r:embed="rId5">
              <a:alphaModFix/>
            </a:blip>
            <a:stretch>
              <a:fillRect/>
            </a:stretch>
          </p:blipFill>
          <p:spPr>
            <a:xfrm rot="1293548">
              <a:off x="6913907" y="2343275"/>
              <a:ext cx="1270300" cy="1807100"/>
            </a:xfrm>
            <a:prstGeom prst="rect">
              <a:avLst/>
            </a:prstGeom>
            <a:noFill/>
            <a:ln>
              <a:noFill/>
            </a:ln>
          </p:spPr>
        </p:pic>
        <p:pic>
          <p:nvPicPr>
            <p:cNvPr id="463" name="Google Shape;463;p47"/>
            <p:cNvPicPr preferRelativeResize="0"/>
            <p:nvPr/>
          </p:nvPicPr>
          <p:blipFill>
            <a:blip r:embed="rId5">
              <a:alphaModFix/>
            </a:blip>
            <a:stretch>
              <a:fillRect/>
            </a:stretch>
          </p:blipFill>
          <p:spPr>
            <a:xfrm rot="4981584">
              <a:off x="6734007" y="1812175"/>
              <a:ext cx="1270300" cy="1807100"/>
            </a:xfrm>
            <a:prstGeom prst="rect">
              <a:avLst/>
            </a:prstGeom>
            <a:noFill/>
            <a:ln>
              <a:noFill/>
            </a:ln>
          </p:spPr>
        </p:pic>
        <p:grpSp>
          <p:nvGrpSpPr>
            <p:cNvPr id="464" name="Google Shape;464;p47"/>
            <p:cNvGrpSpPr/>
            <p:nvPr/>
          </p:nvGrpSpPr>
          <p:grpSpPr>
            <a:xfrm rot="-2700000">
              <a:off x="6902817" y="856367"/>
              <a:ext cx="1476534" cy="3522398"/>
              <a:chOff x="6025549" y="1621068"/>
              <a:chExt cx="1476548" cy="3522432"/>
            </a:xfrm>
          </p:grpSpPr>
          <p:pic>
            <p:nvPicPr>
              <p:cNvPr id="465" name="Google Shape;465;p47"/>
              <p:cNvPicPr preferRelativeResize="0"/>
              <p:nvPr/>
            </p:nvPicPr>
            <p:blipFill rotWithShape="1">
              <a:blip r:embed="rId5">
                <a:alphaModFix/>
              </a:blip>
              <a:srcRect l="31228"/>
              <a:stretch/>
            </p:blipFill>
            <p:spPr>
              <a:xfrm rot="1293512">
                <a:off x="6327013" y="3239118"/>
                <a:ext cx="873619" cy="1807090"/>
              </a:xfrm>
              <a:prstGeom prst="rect">
                <a:avLst/>
              </a:prstGeom>
              <a:noFill/>
              <a:ln>
                <a:noFill/>
              </a:ln>
            </p:spPr>
          </p:pic>
          <p:pic>
            <p:nvPicPr>
              <p:cNvPr id="466" name="Google Shape;466;p47"/>
              <p:cNvPicPr preferRelativeResize="0"/>
              <p:nvPr/>
            </p:nvPicPr>
            <p:blipFill rotWithShape="1">
              <a:blip r:embed="rId5">
                <a:alphaModFix/>
              </a:blip>
              <a:srcRect l="71255"/>
              <a:stretch/>
            </p:blipFill>
            <p:spPr>
              <a:xfrm rot="-9506469">
                <a:off x="6767916" y="1630126"/>
                <a:ext cx="373084" cy="1700499"/>
              </a:xfrm>
              <a:prstGeom prst="rect">
                <a:avLst/>
              </a:prstGeom>
              <a:noFill/>
              <a:ln>
                <a:noFill/>
              </a:ln>
            </p:spPr>
          </p:pic>
        </p:grpSp>
        <p:grpSp>
          <p:nvGrpSpPr>
            <p:cNvPr id="467" name="Google Shape;467;p47"/>
            <p:cNvGrpSpPr/>
            <p:nvPr/>
          </p:nvGrpSpPr>
          <p:grpSpPr>
            <a:xfrm rot="1079571">
              <a:off x="6757006" y="720576"/>
              <a:ext cx="1476556" cy="3522451"/>
              <a:chOff x="6025549" y="1621068"/>
              <a:chExt cx="1476548" cy="3522432"/>
            </a:xfrm>
          </p:grpSpPr>
          <p:pic>
            <p:nvPicPr>
              <p:cNvPr id="468" name="Google Shape;468;p47"/>
              <p:cNvPicPr preferRelativeResize="0"/>
              <p:nvPr/>
            </p:nvPicPr>
            <p:blipFill rotWithShape="1">
              <a:blip r:embed="rId5">
                <a:alphaModFix/>
              </a:blip>
              <a:srcRect l="31228"/>
              <a:stretch/>
            </p:blipFill>
            <p:spPr>
              <a:xfrm rot="1293512">
                <a:off x="6327013" y="3239118"/>
                <a:ext cx="873619" cy="1807090"/>
              </a:xfrm>
              <a:prstGeom prst="rect">
                <a:avLst/>
              </a:prstGeom>
              <a:noFill/>
              <a:ln>
                <a:noFill/>
              </a:ln>
            </p:spPr>
          </p:pic>
          <p:pic>
            <p:nvPicPr>
              <p:cNvPr id="469" name="Google Shape;469;p47"/>
              <p:cNvPicPr preferRelativeResize="0"/>
              <p:nvPr/>
            </p:nvPicPr>
            <p:blipFill rotWithShape="1">
              <a:blip r:embed="rId5">
                <a:alphaModFix/>
              </a:blip>
              <a:srcRect l="71255"/>
              <a:stretch/>
            </p:blipFill>
            <p:spPr>
              <a:xfrm rot="-9506469">
                <a:off x="6767916" y="1630126"/>
                <a:ext cx="373084" cy="1700499"/>
              </a:xfrm>
              <a:prstGeom prst="rect">
                <a:avLst/>
              </a:prstGeom>
              <a:noFill/>
              <a:ln>
                <a:noFill/>
              </a:ln>
            </p:spPr>
          </p:pic>
        </p:grpSp>
      </p:grpSp>
      <p:sp>
        <p:nvSpPr>
          <p:cNvPr id="470" name="Google Shape;470;p47"/>
          <p:cNvSpPr txBox="1"/>
          <p:nvPr/>
        </p:nvSpPr>
        <p:spPr>
          <a:xfrm>
            <a:off x="6751500" y="2964900"/>
            <a:ext cx="19863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t>Neurofibrillary tangles </a:t>
            </a:r>
            <a:endParaRPr/>
          </a:p>
          <a:p>
            <a:pPr marL="0" lvl="0" indent="0" algn="l" rtl="0">
              <a:lnSpc>
                <a:spcPct val="115000"/>
              </a:lnSpc>
              <a:spcBef>
                <a:spcPts val="0"/>
              </a:spcBef>
              <a:spcAft>
                <a:spcPts val="0"/>
              </a:spcAft>
              <a:buNone/>
            </a:pPr>
            <a:r>
              <a:rPr lang="en"/>
              <a:t>(made of tau protein)</a:t>
            </a:r>
            <a:endParaRPr sz="1000"/>
          </a:p>
        </p:txBody>
      </p:sp>
      <p:sp>
        <p:nvSpPr>
          <p:cNvPr id="471" name="Google Shape;471;p47"/>
          <p:cNvSpPr txBox="1"/>
          <p:nvPr/>
        </p:nvSpPr>
        <p:spPr>
          <a:xfrm>
            <a:off x="389525" y="363625"/>
            <a:ext cx="80394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t>Tau's normal function is stabilizing microtubules inside of neurons</a:t>
            </a:r>
            <a:endParaRPr sz="1800"/>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Shape 7310"/>
        <p:cNvGrpSpPr/>
        <p:nvPr/>
      </p:nvGrpSpPr>
      <p:grpSpPr>
        <a:xfrm>
          <a:off x="0" y="0"/>
          <a:ext cx="0" cy="0"/>
          <a:chOff x="0" y="0"/>
          <a:chExt cx="0" cy="0"/>
        </a:xfrm>
      </p:grpSpPr>
      <p:sp>
        <p:nvSpPr>
          <p:cNvPr id="7311" name="Google Shape;7311;p355"/>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Lecanemab may be continued based on clinical judgement if severity of </a:t>
            </a:r>
            <a:r>
              <a:rPr lang="en" sz="1600" b="1">
                <a:solidFill>
                  <a:schemeClr val="dk1"/>
                </a:solidFill>
              </a:rPr>
              <a:t>ARIA-E (E for edema) </a:t>
            </a:r>
            <a:r>
              <a:rPr lang="en" sz="1600">
                <a:solidFill>
                  <a:schemeClr val="dk1"/>
                </a:solidFill>
              </a:rPr>
              <a:t>on MRI is mild and symptoms are mild, but otherwise dosing should be suspended.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
        <p:nvSpPr>
          <p:cNvPr id="7312" name="Google Shape;7312;p355"/>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313" name="Google Shape;7313;p355"/>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314" name="Google Shape;7314;p355"/>
          <p:cNvGrpSpPr/>
          <p:nvPr/>
        </p:nvGrpSpPr>
        <p:grpSpPr>
          <a:xfrm>
            <a:off x="379890" y="1763886"/>
            <a:ext cx="2427848" cy="2453950"/>
            <a:chOff x="5030650" y="1210587"/>
            <a:chExt cx="2089550" cy="2112015"/>
          </a:xfrm>
        </p:grpSpPr>
        <p:grpSp>
          <p:nvGrpSpPr>
            <p:cNvPr id="7315" name="Google Shape;7315;p355"/>
            <p:cNvGrpSpPr/>
            <p:nvPr/>
          </p:nvGrpSpPr>
          <p:grpSpPr>
            <a:xfrm>
              <a:off x="5030650" y="1210587"/>
              <a:ext cx="1368700" cy="2112015"/>
              <a:chOff x="3878800" y="1791612"/>
              <a:chExt cx="1368700" cy="2112015"/>
            </a:xfrm>
          </p:grpSpPr>
          <p:grpSp>
            <p:nvGrpSpPr>
              <p:cNvPr id="7316" name="Google Shape;7316;p355"/>
              <p:cNvGrpSpPr/>
              <p:nvPr/>
            </p:nvGrpSpPr>
            <p:grpSpPr>
              <a:xfrm>
                <a:off x="3878800" y="1791612"/>
                <a:ext cx="1368700" cy="2112015"/>
                <a:chOff x="5421850" y="1248687"/>
                <a:chExt cx="1368700" cy="2112015"/>
              </a:xfrm>
            </p:grpSpPr>
            <p:pic>
              <p:nvPicPr>
                <p:cNvPr id="7317" name="Google Shape;7317;p355"/>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318" name="Google Shape;7318;p355"/>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319" name="Google Shape;7319;p355"/>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320" name="Google Shape;7320;p355"/>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321" name="Google Shape;7321;p355"/>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322" name="Google Shape;7322;p355"/>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323" name="Google Shape;7323;p355"/>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324" name="Google Shape;7324;p355"/>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325" name="Google Shape;7325;p355"/>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326" name="Google Shape;7326;p355"/>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327" name="Google Shape;7327;p355"/>
          <p:cNvPicPr preferRelativeResize="0"/>
          <p:nvPr/>
        </p:nvPicPr>
        <p:blipFill>
          <a:blip r:embed="rId8">
            <a:alphaModFix/>
          </a:blip>
          <a:stretch>
            <a:fillRect/>
          </a:stretch>
        </p:blipFill>
        <p:spPr>
          <a:xfrm>
            <a:off x="7406325" y="3607099"/>
            <a:ext cx="583812" cy="1205700"/>
          </a:xfrm>
          <a:prstGeom prst="rect">
            <a:avLst/>
          </a:prstGeom>
          <a:noFill/>
          <a:ln>
            <a:noFill/>
          </a:ln>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Shape 7331"/>
        <p:cNvGrpSpPr/>
        <p:nvPr/>
      </p:nvGrpSpPr>
      <p:grpSpPr>
        <a:xfrm>
          <a:off x="0" y="0"/>
          <a:ext cx="0" cy="0"/>
          <a:chOff x="0" y="0"/>
          <a:chExt cx="0" cy="0"/>
        </a:xfrm>
      </p:grpSpPr>
      <p:sp>
        <p:nvSpPr>
          <p:cNvPr id="7332" name="Google Shape;7332;p356"/>
          <p:cNvSpPr txBox="1"/>
          <p:nvPr/>
        </p:nvSpPr>
        <p:spPr>
          <a:xfrm>
            <a:off x="3124350" y="190325"/>
            <a:ext cx="3644100" cy="11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 Lecanemab may be continued based on clinical judgement if severity of </a:t>
            </a:r>
            <a:r>
              <a:rPr lang="en" sz="1600" b="1">
                <a:solidFill>
                  <a:schemeClr val="dk1"/>
                </a:solidFill>
              </a:rPr>
              <a:t>ARIA-E (E for edema) </a:t>
            </a:r>
            <a:r>
              <a:rPr lang="en" sz="1600">
                <a:solidFill>
                  <a:schemeClr val="dk1"/>
                </a:solidFill>
              </a:rPr>
              <a:t>on MRI is mild and symptoms are mild, but otherwise dosing should be suspended.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 Lecanemab may only be continued in </a:t>
            </a:r>
            <a:r>
              <a:rPr lang="en" sz="1600" b="1">
                <a:solidFill>
                  <a:schemeClr val="dk1"/>
                </a:solidFill>
              </a:rPr>
              <a:t>ARIA-H (H for hemosiderin deposits)</a:t>
            </a:r>
            <a:r>
              <a:rPr lang="en" sz="1600">
                <a:solidFill>
                  <a:schemeClr val="dk1"/>
                </a:solidFill>
              </a:rPr>
              <a:t> if mild on MRI and asymptomatic.</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
        <p:nvSpPr>
          <p:cNvPr id="7333" name="Google Shape;7333;p356"/>
          <p:cNvSpPr txBox="1"/>
          <p:nvPr/>
        </p:nvSpPr>
        <p:spPr>
          <a:xfrm>
            <a:off x="323850" y="190325"/>
            <a:ext cx="25452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rPr>
              <a:t>Lecanemab (LEQEMBI)</a:t>
            </a:r>
            <a:endParaRPr sz="18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le CAHN ue mab / leh KEM bee</a:t>
            </a:r>
            <a:endParaRPr sz="12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“Lickin’ β”</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lvl="0" indent="0" algn="l" rtl="0">
              <a:spcBef>
                <a:spcPts val="0"/>
              </a:spcBef>
              <a:spcAft>
                <a:spcPts val="0"/>
              </a:spcAft>
              <a:buClr>
                <a:schemeClr val="dk1"/>
              </a:buClr>
              <a:buSzPts val="14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cxnSp>
        <p:nvCxnSpPr>
          <p:cNvPr id="7334" name="Google Shape;7334;p356"/>
          <p:cNvCxnSpPr/>
          <p:nvPr/>
        </p:nvCxnSpPr>
        <p:spPr>
          <a:xfrm>
            <a:off x="3015475" y="33825"/>
            <a:ext cx="0" cy="5141100"/>
          </a:xfrm>
          <a:prstGeom prst="straightConnector1">
            <a:avLst/>
          </a:prstGeom>
          <a:noFill/>
          <a:ln w="9525" cap="flat" cmpd="sng">
            <a:solidFill>
              <a:schemeClr val="dk2"/>
            </a:solidFill>
            <a:prstDash val="solid"/>
            <a:round/>
            <a:headEnd type="none" w="med" len="med"/>
            <a:tailEnd type="none" w="med" len="med"/>
          </a:ln>
        </p:spPr>
      </p:cxnSp>
      <p:grpSp>
        <p:nvGrpSpPr>
          <p:cNvPr id="7335" name="Google Shape;7335;p356"/>
          <p:cNvGrpSpPr/>
          <p:nvPr/>
        </p:nvGrpSpPr>
        <p:grpSpPr>
          <a:xfrm>
            <a:off x="379890" y="1763886"/>
            <a:ext cx="2427848" cy="2453950"/>
            <a:chOff x="5030650" y="1210587"/>
            <a:chExt cx="2089550" cy="2112015"/>
          </a:xfrm>
        </p:grpSpPr>
        <p:grpSp>
          <p:nvGrpSpPr>
            <p:cNvPr id="7336" name="Google Shape;7336;p356"/>
            <p:cNvGrpSpPr/>
            <p:nvPr/>
          </p:nvGrpSpPr>
          <p:grpSpPr>
            <a:xfrm>
              <a:off x="5030650" y="1210587"/>
              <a:ext cx="1368700" cy="2112015"/>
              <a:chOff x="3878800" y="1791612"/>
              <a:chExt cx="1368700" cy="2112015"/>
            </a:xfrm>
          </p:grpSpPr>
          <p:grpSp>
            <p:nvGrpSpPr>
              <p:cNvPr id="7337" name="Google Shape;7337;p356"/>
              <p:cNvGrpSpPr/>
              <p:nvPr/>
            </p:nvGrpSpPr>
            <p:grpSpPr>
              <a:xfrm>
                <a:off x="3878800" y="1791612"/>
                <a:ext cx="1368700" cy="2112015"/>
                <a:chOff x="5421850" y="1248687"/>
                <a:chExt cx="1368700" cy="2112015"/>
              </a:xfrm>
            </p:grpSpPr>
            <p:pic>
              <p:nvPicPr>
                <p:cNvPr id="7338" name="Google Shape;7338;p356"/>
                <p:cNvPicPr preferRelativeResize="0"/>
                <p:nvPr/>
              </p:nvPicPr>
              <p:blipFill>
                <a:blip r:embed="rId3">
                  <a:alphaModFix/>
                </a:blip>
                <a:stretch>
                  <a:fillRect/>
                </a:stretch>
              </p:blipFill>
              <p:spPr>
                <a:xfrm>
                  <a:off x="5613650" y="1248687"/>
                  <a:ext cx="1176900" cy="1378837"/>
                </a:xfrm>
                <a:prstGeom prst="rect">
                  <a:avLst/>
                </a:prstGeom>
                <a:noFill/>
                <a:ln>
                  <a:noFill/>
                </a:ln>
              </p:spPr>
            </p:pic>
            <p:pic>
              <p:nvPicPr>
                <p:cNvPr id="7339" name="Google Shape;7339;p356"/>
                <p:cNvPicPr preferRelativeResize="0"/>
                <p:nvPr/>
              </p:nvPicPr>
              <p:blipFill>
                <a:blip r:embed="rId4">
                  <a:alphaModFix/>
                </a:blip>
                <a:stretch>
                  <a:fillRect/>
                </a:stretch>
              </p:blipFill>
              <p:spPr>
                <a:xfrm>
                  <a:off x="5421850" y="2578302"/>
                  <a:ext cx="891300" cy="782401"/>
                </a:xfrm>
                <a:prstGeom prst="rect">
                  <a:avLst/>
                </a:prstGeom>
                <a:noFill/>
                <a:ln>
                  <a:noFill/>
                </a:ln>
              </p:spPr>
            </p:pic>
          </p:grpSp>
          <p:pic>
            <p:nvPicPr>
              <p:cNvPr id="7340" name="Google Shape;7340;p356"/>
              <p:cNvPicPr preferRelativeResize="0"/>
              <p:nvPr/>
            </p:nvPicPr>
            <p:blipFill>
              <a:blip r:embed="rId5">
                <a:alphaModFix/>
              </a:blip>
              <a:stretch>
                <a:fillRect/>
              </a:stretch>
            </p:blipFill>
            <p:spPr>
              <a:xfrm>
                <a:off x="4233811" y="3197400"/>
                <a:ext cx="181278" cy="358800"/>
              </a:xfrm>
              <a:prstGeom prst="rect">
                <a:avLst/>
              </a:prstGeom>
              <a:noFill/>
              <a:ln>
                <a:noFill/>
              </a:ln>
            </p:spPr>
          </p:pic>
        </p:grpSp>
        <p:sp>
          <p:nvSpPr>
            <p:cNvPr id="7341" name="Google Shape;7341;p356"/>
            <p:cNvSpPr txBox="1"/>
            <p:nvPr/>
          </p:nvSpPr>
          <p:spPr>
            <a:xfrm>
              <a:off x="5966400" y="2616375"/>
              <a:ext cx="11538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i="1"/>
                <a:t>“Leqembi licks beta” out of the brain</a:t>
              </a:r>
              <a:endParaRPr sz="1200" i="1"/>
            </a:p>
          </p:txBody>
        </p:sp>
      </p:grpSp>
      <p:sp>
        <p:nvSpPr>
          <p:cNvPr id="7342" name="Google Shape;7342;p356"/>
          <p:cNvSpPr txBox="1"/>
          <p:nvPr/>
        </p:nvSpPr>
        <p:spPr>
          <a:xfrm>
            <a:off x="7167445" y="2825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2023</a:t>
            </a:r>
            <a:endParaRPr sz="1600"/>
          </a:p>
          <a:p>
            <a:pPr marL="0" marR="0" lvl="0" indent="0" algn="l" rtl="0">
              <a:lnSpc>
                <a:spcPct val="100000"/>
              </a:lnSpc>
              <a:spcBef>
                <a:spcPts val="0"/>
              </a:spcBef>
              <a:spcAft>
                <a:spcPts val="0"/>
              </a:spcAft>
              <a:buClr>
                <a:schemeClr val="dk1"/>
              </a:buClr>
              <a:buSzPts val="1100"/>
              <a:buFont typeface="Arial"/>
              <a:buNone/>
            </a:pPr>
            <a:r>
              <a:rPr lang="en" sz="1600"/>
              <a:t>$26,500 yearly</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cxnSp>
        <p:nvCxnSpPr>
          <p:cNvPr id="7343" name="Google Shape;7343;p356"/>
          <p:cNvCxnSpPr/>
          <p:nvPr/>
        </p:nvCxnSpPr>
        <p:spPr>
          <a:xfrm>
            <a:off x="7008113" y="-37975"/>
            <a:ext cx="0" cy="5141100"/>
          </a:xfrm>
          <a:prstGeom prst="straightConnector1">
            <a:avLst/>
          </a:prstGeom>
          <a:noFill/>
          <a:ln w="9525" cap="flat" cmpd="sng">
            <a:solidFill>
              <a:schemeClr val="dk2"/>
            </a:solidFill>
            <a:prstDash val="solid"/>
            <a:round/>
            <a:headEnd type="none" w="med" len="med"/>
            <a:tailEnd type="none" w="med" len="med"/>
          </a:ln>
        </p:spPr>
      </p:cxnSp>
      <p:sp>
        <p:nvSpPr>
          <p:cNvPr id="7344" name="Google Shape;7344;p356"/>
          <p:cNvSpPr txBox="1"/>
          <p:nvPr/>
        </p:nvSpPr>
        <p:spPr>
          <a:xfrm>
            <a:off x="7965593" y="3708874"/>
            <a:ext cx="1178400" cy="120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a:t>200</a:t>
            </a:r>
            <a:endParaRPr sz="1600"/>
          </a:p>
          <a:p>
            <a:pPr marL="0" marR="0" lvl="0" indent="0" algn="l" rtl="0">
              <a:lnSpc>
                <a:spcPct val="100000"/>
              </a:lnSpc>
              <a:spcBef>
                <a:spcPts val="0"/>
              </a:spcBef>
              <a:spcAft>
                <a:spcPts val="0"/>
              </a:spcAft>
              <a:buNone/>
            </a:pPr>
            <a:r>
              <a:rPr lang="en" sz="1600"/>
              <a:t>500</a:t>
            </a:r>
            <a:endParaRPr sz="1600"/>
          </a:p>
          <a:p>
            <a:pPr marL="0" marR="0" lvl="0" indent="0" algn="l" rtl="0">
              <a:lnSpc>
                <a:spcPct val="100000"/>
              </a:lnSpc>
              <a:spcBef>
                <a:spcPts val="0"/>
              </a:spcBef>
              <a:spcAft>
                <a:spcPts val="0"/>
              </a:spcAft>
              <a:buNone/>
            </a:pPr>
            <a:r>
              <a:rPr lang="en"/>
              <a:t>mg</a:t>
            </a:r>
            <a:endParaRPr/>
          </a:p>
        </p:txBody>
      </p:sp>
      <p:pic>
        <p:nvPicPr>
          <p:cNvPr id="7345" name="Google Shape;7345;p356"/>
          <p:cNvPicPr preferRelativeResize="0"/>
          <p:nvPr/>
        </p:nvPicPr>
        <p:blipFill>
          <a:blip r:embed="rId6">
            <a:alphaModFix/>
          </a:blip>
          <a:stretch>
            <a:fillRect/>
          </a:stretch>
        </p:blipFill>
        <p:spPr>
          <a:xfrm>
            <a:off x="7204762" y="2065361"/>
            <a:ext cx="1107700" cy="1122453"/>
          </a:xfrm>
          <a:prstGeom prst="rect">
            <a:avLst/>
          </a:prstGeom>
          <a:noFill/>
          <a:ln>
            <a:noFill/>
          </a:ln>
        </p:spPr>
      </p:pic>
      <p:pic>
        <p:nvPicPr>
          <p:cNvPr id="7346" name="Google Shape;7346;p356"/>
          <p:cNvPicPr preferRelativeResize="0"/>
          <p:nvPr/>
        </p:nvPicPr>
        <p:blipFill>
          <a:blip r:embed="rId7">
            <a:alphaModFix/>
          </a:blip>
          <a:stretch>
            <a:fillRect/>
          </a:stretch>
        </p:blipFill>
        <p:spPr>
          <a:xfrm rot="10535068">
            <a:off x="7272729" y="1313458"/>
            <a:ext cx="850998" cy="868523"/>
          </a:xfrm>
          <a:prstGeom prst="rect">
            <a:avLst/>
          </a:prstGeom>
          <a:noFill/>
          <a:ln>
            <a:noFill/>
          </a:ln>
        </p:spPr>
      </p:pic>
      <p:sp>
        <p:nvSpPr>
          <p:cNvPr id="7347" name="Google Shape;7347;p356"/>
          <p:cNvSpPr txBox="1"/>
          <p:nvPr/>
        </p:nvSpPr>
        <p:spPr>
          <a:xfrm>
            <a:off x="7829625" y="1281988"/>
            <a:ext cx="12720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900"/>
              <a:t>Monoclonal antibody against amyloid β (beta) peptides</a:t>
            </a:r>
            <a:endParaRPr sz="900"/>
          </a:p>
          <a:p>
            <a:pPr marL="0" marR="0" lvl="0" indent="0" algn="l" rtl="0">
              <a:lnSpc>
                <a:spcPct val="100000"/>
              </a:lnSpc>
              <a:spcBef>
                <a:spcPts val="0"/>
              </a:spcBef>
              <a:spcAft>
                <a:spcPts val="0"/>
              </a:spcAft>
              <a:buSzPts val="1100"/>
              <a:buNone/>
            </a:pPr>
            <a:endParaRPr sz="900"/>
          </a:p>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 </a:t>
            </a:r>
            <a:endParaRPr sz="1500"/>
          </a:p>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7348" name="Google Shape;7348;p356"/>
          <p:cNvPicPr preferRelativeResize="0"/>
          <p:nvPr/>
        </p:nvPicPr>
        <p:blipFill>
          <a:blip r:embed="rId8">
            <a:alphaModFix/>
          </a:blip>
          <a:stretch>
            <a:fillRect/>
          </a:stretch>
        </p:blipFill>
        <p:spPr>
          <a:xfrm>
            <a:off x="7406325" y="3607099"/>
            <a:ext cx="583812" cy="1205700"/>
          </a:xfrm>
          <a:prstGeom prst="rect">
            <a:avLst/>
          </a:prstGeom>
          <a:noFill/>
          <a:ln>
            <a:noFill/>
          </a:ln>
        </p:spPr>
      </p:pic>
      <p:pic>
        <p:nvPicPr>
          <p:cNvPr id="7349" name="Google Shape;7349;p356"/>
          <p:cNvPicPr preferRelativeResize="0"/>
          <p:nvPr/>
        </p:nvPicPr>
        <p:blipFill>
          <a:blip r:embed="rId4">
            <a:alphaModFix/>
          </a:blip>
          <a:stretch>
            <a:fillRect/>
          </a:stretch>
        </p:blipFill>
        <p:spPr>
          <a:xfrm>
            <a:off x="5110550" y="3215150"/>
            <a:ext cx="1477188" cy="1296675"/>
          </a:xfrm>
          <a:prstGeom prst="rect">
            <a:avLst/>
          </a:prstGeom>
          <a:noFill/>
          <a:ln>
            <a:noFill/>
          </a:ln>
        </p:spPr>
      </p:pic>
      <p:pic>
        <p:nvPicPr>
          <p:cNvPr id="7350" name="Google Shape;7350;p356"/>
          <p:cNvPicPr preferRelativeResize="0"/>
          <p:nvPr/>
        </p:nvPicPr>
        <p:blipFill>
          <a:blip r:embed="rId9">
            <a:alphaModFix/>
          </a:blip>
          <a:stretch>
            <a:fillRect/>
          </a:stretch>
        </p:blipFill>
        <p:spPr>
          <a:xfrm>
            <a:off x="5755807" y="3395121"/>
            <a:ext cx="499401" cy="670024"/>
          </a:xfrm>
          <a:prstGeom prst="rect">
            <a:avLst/>
          </a:prstGeom>
          <a:noFill/>
          <a:ln>
            <a:noFill/>
          </a:ln>
        </p:spPr>
      </p:pic>
      <p:pic>
        <p:nvPicPr>
          <p:cNvPr id="7351" name="Google Shape;7351;p356"/>
          <p:cNvPicPr preferRelativeResize="0"/>
          <p:nvPr/>
        </p:nvPicPr>
        <p:blipFill>
          <a:blip r:embed="rId10">
            <a:alphaModFix/>
          </a:blip>
          <a:stretch>
            <a:fillRect/>
          </a:stretch>
        </p:blipFill>
        <p:spPr>
          <a:xfrm>
            <a:off x="5819702" y="3499321"/>
            <a:ext cx="1087344" cy="1573028"/>
          </a:xfrm>
          <a:prstGeom prst="rect">
            <a:avLst/>
          </a:prstGeom>
          <a:noFill/>
          <a:ln>
            <a:noFill/>
          </a:ln>
        </p:spPr>
      </p:pic>
      <p:sp>
        <p:nvSpPr>
          <p:cNvPr id="7352" name="Google Shape;7352;p356"/>
          <p:cNvSpPr txBox="1"/>
          <p:nvPr/>
        </p:nvSpPr>
        <p:spPr>
          <a:xfrm>
            <a:off x="3223200" y="3215150"/>
            <a:ext cx="1966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u="sng">
                <a:solidFill>
                  <a:schemeClr val="dk1"/>
                </a:solidFill>
                <a:highlight>
                  <a:srgbClr val="FFF2CC"/>
                </a:highlight>
              </a:rPr>
              <a:t>A</a:t>
            </a:r>
            <a:r>
              <a:rPr lang="en" sz="1200">
                <a:solidFill>
                  <a:schemeClr val="dk1"/>
                </a:solidFill>
                <a:highlight>
                  <a:srgbClr val="FFF2CC"/>
                </a:highlight>
              </a:rPr>
              <a:t>myloid-</a:t>
            </a:r>
            <a:r>
              <a:rPr lang="en" sz="1200" b="1" u="sng">
                <a:solidFill>
                  <a:schemeClr val="dk1"/>
                </a:solidFill>
                <a:highlight>
                  <a:srgbClr val="FFF2CC"/>
                </a:highlight>
              </a:rPr>
              <a:t>R</a:t>
            </a:r>
            <a:r>
              <a:rPr lang="en" sz="1200">
                <a:solidFill>
                  <a:schemeClr val="dk1"/>
                </a:solidFill>
                <a:highlight>
                  <a:srgbClr val="FFF2CC"/>
                </a:highlight>
              </a:rPr>
              <a:t>elated </a:t>
            </a:r>
            <a:r>
              <a:rPr lang="en" sz="1200" b="1" u="sng">
                <a:solidFill>
                  <a:schemeClr val="dk1"/>
                </a:solidFill>
                <a:highlight>
                  <a:srgbClr val="FFF2CC"/>
                </a:highlight>
              </a:rPr>
              <a:t>I</a:t>
            </a:r>
            <a:r>
              <a:rPr lang="en" sz="1200">
                <a:solidFill>
                  <a:schemeClr val="dk1"/>
                </a:solidFill>
                <a:highlight>
                  <a:srgbClr val="FFF2CC"/>
                </a:highlight>
              </a:rPr>
              <a:t>maging </a:t>
            </a:r>
            <a:r>
              <a:rPr lang="en" sz="1200" b="1" u="sng">
                <a:solidFill>
                  <a:schemeClr val="dk1"/>
                </a:solidFill>
                <a:highlight>
                  <a:srgbClr val="FFF2CC"/>
                </a:highlight>
              </a:rPr>
              <a:t>A</a:t>
            </a:r>
            <a:r>
              <a:rPr lang="en" sz="1200">
                <a:solidFill>
                  <a:schemeClr val="dk1"/>
                </a:solidFill>
                <a:highlight>
                  <a:srgbClr val="FFF2CC"/>
                </a:highlight>
              </a:rPr>
              <a:t>bnormalities due to </a:t>
            </a:r>
            <a:r>
              <a:rPr lang="en" sz="1200" b="1" u="sng">
                <a:solidFill>
                  <a:schemeClr val="dk1"/>
                </a:solidFill>
                <a:highlight>
                  <a:srgbClr val="FFF2CC"/>
                </a:highlight>
              </a:rPr>
              <a:t>H</a:t>
            </a:r>
            <a:r>
              <a:rPr lang="en" sz="1200">
                <a:solidFill>
                  <a:schemeClr val="dk1"/>
                </a:solidFill>
                <a:highlight>
                  <a:srgbClr val="FFF2CC"/>
                </a:highlight>
              </a:rPr>
              <a:t>emosiderin deposition (ARIA-H) </a:t>
            </a:r>
            <a:endParaRPr sz="12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 sz="1300">
                <a:solidFill>
                  <a:schemeClr val="dk1"/>
                </a:solidFill>
              </a:rPr>
              <a:t>MRI is looking for </a:t>
            </a:r>
            <a:r>
              <a:rPr lang="en" sz="1300">
                <a:solidFill>
                  <a:schemeClr val="dk1"/>
                </a:solidFill>
                <a:highlight>
                  <a:srgbClr val="FFF2CC"/>
                </a:highlight>
              </a:rPr>
              <a:t>“H in the Area”</a:t>
            </a:r>
            <a:r>
              <a:rPr lang="en" sz="1300">
                <a:solidFill>
                  <a:schemeClr val="dk1"/>
                </a:solidFill>
              </a:rPr>
              <a:t> (ARIA-H)</a:t>
            </a:r>
            <a:endParaRPr sz="1300"/>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Shape 7356"/>
        <p:cNvGrpSpPr/>
        <p:nvPr/>
      </p:nvGrpSpPr>
      <p:grpSpPr>
        <a:xfrm>
          <a:off x="0" y="0"/>
          <a:ext cx="0" cy="0"/>
          <a:chOff x="0" y="0"/>
          <a:chExt cx="0" cy="0"/>
        </a:xfrm>
      </p:grpSpPr>
      <p:pic>
        <p:nvPicPr>
          <p:cNvPr id="7357" name="Google Shape;7357;p357"/>
          <p:cNvPicPr preferRelativeResize="0"/>
          <p:nvPr/>
        </p:nvPicPr>
        <p:blipFill>
          <a:blip r:embed="rId3">
            <a:alphaModFix/>
          </a:blip>
          <a:stretch>
            <a:fillRect/>
          </a:stretch>
        </p:blipFill>
        <p:spPr>
          <a:xfrm>
            <a:off x="765500" y="702650"/>
            <a:ext cx="7425473" cy="4370200"/>
          </a:xfrm>
          <a:prstGeom prst="rect">
            <a:avLst/>
          </a:prstGeom>
          <a:noFill/>
          <a:ln>
            <a:noFill/>
          </a:ln>
        </p:spPr>
      </p:pic>
      <p:sp>
        <p:nvSpPr>
          <p:cNvPr id="7358" name="Google Shape;7358;p357"/>
          <p:cNvSpPr txBox="1"/>
          <p:nvPr/>
        </p:nvSpPr>
        <p:spPr>
          <a:xfrm>
            <a:off x="631265" y="302450"/>
            <a:ext cx="800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chemeClr val="dk1"/>
                </a:solidFill>
                <a:highlight>
                  <a:schemeClr val="lt1"/>
                </a:highlight>
              </a:rPr>
              <a:t>A</a:t>
            </a:r>
            <a:r>
              <a:rPr lang="en">
                <a:solidFill>
                  <a:schemeClr val="dk1"/>
                </a:solidFill>
                <a:highlight>
                  <a:schemeClr val="lt1"/>
                </a:highlight>
              </a:rPr>
              <a:t>myloid-</a:t>
            </a:r>
            <a:r>
              <a:rPr lang="en" b="1" u="sng">
                <a:solidFill>
                  <a:schemeClr val="dk1"/>
                </a:solidFill>
                <a:highlight>
                  <a:schemeClr val="lt1"/>
                </a:highlight>
              </a:rPr>
              <a:t>R</a:t>
            </a:r>
            <a:r>
              <a:rPr lang="en">
                <a:solidFill>
                  <a:schemeClr val="dk1"/>
                </a:solidFill>
                <a:highlight>
                  <a:schemeClr val="lt1"/>
                </a:highlight>
              </a:rPr>
              <a:t>elated </a:t>
            </a:r>
            <a:r>
              <a:rPr lang="en" b="1" u="sng">
                <a:solidFill>
                  <a:schemeClr val="dk1"/>
                </a:solidFill>
                <a:highlight>
                  <a:schemeClr val="lt1"/>
                </a:highlight>
              </a:rPr>
              <a:t>I</a:t>
            </a:r>
            <a:r>
              <a:rPr lang="en">
                <a:solidFill>
                  <a:schemeClr val="dk1"/>
                </a:solidFill>
                <a:highlight>
                  <a:schemeClr val="lt1"/>
                </a:highlight>
              </a:rPr>
              <a:t>maging </a:t>
            </a:r>
            <a:r>
              <a:rPr lang="en" b="1" u="sng">
                <a:solidFill>
                  <a:schemeClr val="dk1"/>
                </a:solidFill>
                <a:highlight>
                  <a:schemeClr val="lt1"/>
                </a:highlight>
              </a:rPr>
              <a:t>A</a:t>
            </a:r>
            <a:r>
              <a:rPr lang="en">
                <a:solidFill>
                  <a:schemeClr val="dk1"/>
                </a:solidFill>
                <a:highlight>
                  <a:schemeClr val="lt1"/>
                </a:highlight>
              </a:rPr>
              <a:t>bnormalities due to </a:t>
            </a:r>
            <a:r>
              <a:rPr lang="en" b="1" u="sng">
                <a:solidFill>
                  <a:schemeClr val="dk1"/>
                </a:solidFill>
                <a:highlight>
                  <a:schemeClr val="lt1"/>
                </a:highlight>
              </a:rPr>
              <a:t>E</a:t>
            </a:r>
            <a:r>
              <a:rPr lang="en">
                <a:solidFill>
                  <a:schemeClr val="dk1"/>
                </a:solidFill>
                <a:highlight>
                  <a:schemeClr val="lt1"/>
                </a:highlight>
              </a:rPr>
              <a:t>dema (ARIA-E) </a:t>
            </a:r>
            <a:endParaRPr sz="1600">
              <a:highlight>
                <a:schemeClr val="lt1"/>
              </a:highlight>
            </a:endParaRP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Shape 7362"/>
        <p:cNvGrpSpPr/>
        <p:nvPr/>
      </p:nvGrpSpPr>
      <p:grpSpPr>
        <a:xfrm>
          <a:off x="0" y="0"/>
          <a:ext cx="0" cy="0"/>
          <a:chOff x="0" y="0"/>
          <a:chExt cx="0" cy="0"/>
        </a:xfrm>
      </p:grpSpPr>
      <p:sp>
        <p:nvSpPr>
          <p:cNvPr id="7363" name="Google Shape;7363;p358"/>
          <p:cNvSpPr txBox="1"/>
          <p:nvPr/>
        </p:nvSpPr>
        <p:spPr>
          <a:xfrm>
            <a:off x="631265" y="302450"/>
            <a:ext cx="8009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chemeClr val="dk1"/>
                </a:solidFill>
                <a:highlight>
                  <a:schemeClr val="lt1"/>
                </a:highlight>
              </a:rPr>
              <a:t>A</a:t>
            </a:r>
            <a:r>
              <a:rPr lang="en">
                <a:solidFill>
                  <a:schemeClr val="dk1"/>
                </a:solidFill>
                <a:highlight>
                  <a:schemeClr val="lt1"/>
                </a:highlight>
              </a:rPr>
              <a:t>myloid-</a:t>
            </a:r>
            <a:r>
              <a:rPr lang="en" b="1" u="sng">
                <a:solidFill>
                  <a:schemeClr val="dk1"/>
                </a:solidFill>
                <a:highlight>
                  <a:schemeClr val="lt1"/>
                </a:highlight>
              </a:rPr>
              <a:t>R</a:t>
            </a:r>
            <a:r>
              <a:rPr lang="en">
                <a:solidFill>
                  <a:schemeClr val="dk1"/>
                </a:solidFill>
                <a:highlight>
                  <a:schemeClr val="lt1"/>
                </a:highlight>
              </a:rPr>
              <a:t>elated </a:t>
            </a:r>
            <a:r>
              <a:rPr lang="en" b="1" u="sng">
                <a:solidFill>
                  <a:schemeClr val="dk1"/>
                </a:solidFill>
                <a:highlight>
                  <a:schemeClr val="lt1"/>
                </a:highlight>
              </a:rPr>
              <a:t>I</a:t>
            </a:r>
            <a:r>
              <a:rPr lang="en">
                <a:solidFill>
                  <a:schemeClr val="dk1"/>
                </a:solidFill>
                <a:highlight>
                  <a:schemeClr val="lt1"/>
                </a:highlight>
              </a:rPr>
              <a:t>maging </a:t>
            </a:r>
            <a:r>
              <a:rPr lang="en" b="1" u="sng">
                <a:solidFill>
                  <a:schemeClr val="dk1"/>
                </a:solidFill>
                <a:highlight>
                  <a:schemeClr val="lt1"/>
                </a:highlight>
              </a:rPr>
              <a:t>A</a:t>
            </a:r>
            <a:r>
              <a:rPr lang="en">
                <a:solidFill>
                  <a:schemeClr val="dk1"/>
                </a:solidFill>
                <a:highlight>
                  <a:schemeClr val="lt1"/>
                </a:highlight>
              </a:rPr>
              <a:t>bnormalities due to </a:t>
            </a:r>
            <a:r>
              <a:rPr lang="en" b="1" u="sng">
                <a:solidFill>
                  <a:schemeClr val="dk1"/>
                </a:solidFill>
                <a:highlight>
                  <a:schemeClr val="lt1"/>
                </a:highlight>
              </a:rPr>
              <a:t>H</a:t>
            </a:r>
            <a:r>
              <a:rPr lang="en">
                <a:solidFill>
                  <a:schemeClr val="dk1"/>
                </a:solidFill>
                <a:highlight>
                  <a:schemeClr val="lt1"/>
                </a:highlight>
              </a:rPr>
              <a:t>emosiderin deposition (ARIA-H)</a:t>
            </a:r>
            <a:endParaRPr>
              <a:solidFill>
                <a:schemeClr val="dk1"/>
              </a:solidFill>
              <a:highlight>
                <a:schemeClr val="lt1"/>
              </a:highlight>
            </a:endParaRPr>
          </a:p>
          <a:p>
            <a:pPr marL="0" lvl="0" indent="0" algn="l" rtl="0">
              <a:spcBef>
                <a:spcPts val="0"/>
              </a:spcBef>
              <a:spcAft>
                <a:spcPts val="0"/>
              </a:spcAft>
              <a:buNone/>
            </a:pPr>
            <a:r>
              <a:rPr lang="en" sz="1100">
                <a:solidFill>
                  <a:schemeClr val="dk1"/>
                </a:solidFill>
                <a:highlight>
                  <a:schemeClr val="lt1"/>
                </a:highlight>
              </a:rPr>
              <a:t>Actually ARIA-E with incident ARIA-H</a:t>
            </a:r>
            <a:endParaRPr sz="1100">
              <a:solidFill>
                <a:schemeClr val="dk1"/>
              </a:solidFill>
              <a:highlight>
                <a:schemeClr val="lt1"/>
              </a:highlight>
            </a:endParaRPr>
          </a:p>
        </p:txBody>
      </p:sp>
      <p:pic>
        <p:nvPicPr>
          <p:cNvPr id="7364" name="Google Shape;7364;p358"/>
          <p:cNvPicPr preferRelativeResize="0"/>
          <p:nvPr/>
        </p:nvPicPr>
        <p:blipFill>
          <a:blip r:embed="rId3">
            <a:alphaModFix/>
          </a:blip>
          <a:stretch>
            <a:fillRect/>
          </a:stretch>
        </p:blipFill>
        <p:spPr>
          <a:xfrm>
            <a:off x="7348850" y="266625"/>
            <a:ext cx="1358600" cy="1192573"/>
          </a:xfrm>
          <a:prstGeom prst="rect">
            <a:avLst/>
          </a:prstGeom>
          <a:noFill/>
          <a:ln>
            <a:noFill/>
          </a:ln>
        </p:spPr>
      </p:pic>
      <p:pic>
        <p:nvPicPr>
          <p:cNvPr id="7365" name="Google Shape;7365;p358"/>
          <p:cNvPicPr preferRelativeResize="0"/>
          <p:nvPr/>
        </p:nvPicPr>
        <p:blipFill>
          <a:blip r:embed="rId4">
            <a:alphaModFix/>
          </a:blip>
          <a:stretch>
            <a:fillRect/>
          </a:stretch>
        </p:blipFill>
        <p:spPr>
          <a:xfrm>
            <a:off x="7945801" y="354178"/>
            <a:ext cx="459310" cy="616233"/>
          </a:xfrm>
          <a:prstGeom prst="rect">
            <a:avLst/>
          </a:prstGeom>
          <a:noFill/>
          <a:ln>
            <a:noFill/>
          </a:ln>
        </p:spPr>
      </p:pic>
      <p:pic>
        <p:nvPicPr>
          <p:cNvPr id="7366" name="Google Shape;7366;p358"/>
          <p:cNvPicPr preferRelativeResize="0"/>
          <p:nvPr/>
        </p:nvPicPr>
        <p:blipFill>
          <a:blip r:embed="rId5">
            <a:alphaModFix/>
          </a:blip>
          <a:stretch>
            <a:fillRect/>
          </a:stretch>
        </p:blipFill>
        <p:spPr>
          <a:xfrm>
            <a:off x="8001072" y="527982"/>
            <a:ext cx="1000052" cy="1446743"/>
          </a:xfrm>
          <a:prstGeom prst="rect">
            <a:avLst/>
          </a:prstGeom>
          <a:noFill/>
          <a:ln>
            <a:noFill/>
          </a:ln>
        </p:spPr>
      </p:pic>
      <p:pic>
        <p:nvPicPr>
          <p:cNvPr id="7367" name="Google Shape;7367;p358"/>
          <p:cNvPicPr preferRelativeResize="0"/>
          <p:nvPr/>
        </p:nvPicPr>
        <p:blipFill>
          <a:blip r:embed="rId6">
            <a:alphaModFix/>
          </a:blip>
          <a:stretch>
            <a:fillRect/>
          </a:stretch>
        </p:blipFill>
        <p:spPr>
          <a:xfrm>
            <a:off x="1107525" y="970400"/>
            <a:ext cx="5462925" cy="3921225"/>
          </a:xfrm>
          <a:prstGeom prst="rect">
            <a:avLst/>
          </a:prstGeom>
          <a:noFill/>
          <a:ln>
            <a:noFill/>
          </a:ln>
        </p:spPr>
      </p:pic>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Shape 7371"/>
        <p:cNvGrpSpPr/>
        <p:nvPr/>
      </p:nvGrpSpPr>
      <p:grpSpPr>
        <a:xfrm>
          <a:off x="0" y="0"/>
          <a:ext cx="0" cy="0"/>
          <a:chOff x="0" y="0"/>
          <a:chExt cx="0" cy="0"/>
        </a:xfrm>
      </p:grpSpPr>
      <p:grpSp>
        <p:nvGrpSpPr>
          <p:cNvPr id="7372" name="Google Shape;7372;p359"/>
          <p:cNvGrpSpPr/>
          <p:nvPr/>
        </p:nvGrpSpPr>
        <p:grpSpPr>
          <a:xfrm>
            <a:off x="266775" y="393475"/>
            <a:ext cx="2383600" cy="3636900"/>
            <a:chOff x="266775" y="393475"/>
            <a:chExt cx="2383600" cy="3636900"/>
          </a:xfrm>
        </p:grpSpPr>
        <p:pic>
          <p:nvPicPr>
            <p:cNvPr id="7373" name="Google Shape;7373;p359"/>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7374" name="Google Shape;7374;p359"/>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7375" name="Google Shape;7375;p359"/>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7376" name="Google Shape;7376;p359"/>
          <p:cNvSpPr txBox="1"/>
          <p:nvPr/>
        </p:nvSpPr>
        <p:spPr>
          <a:xfrm>
            <a:off x="3162875" y="310625"/>
            <a:ext cx="54966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Agitation in dementia</a:t>
            </a:r>
            <a:endParaRPr sz="1800" b="1"/>
          </a:p>
          <a:p>
            <a:pPr marL="0" lvl="0" indent="0" algn="l" rtl="0">
              <a:spcBef>
                <a:spcPts val="0"/>
              </a:spcBef>
              <a:spcAft>
                <a:spcPts val="0"/>
              </a:spcAft>
              <a:buNone/>
            </a:pPr>
            <a:endParaRPr sz="1000" b="1"/>
          </a:p>
          <a:p>
            <a:pPr marL="0" lvl="0" indent="0" algn="l" rtl="0">
              <a:spcBef>
                <a:spcPts val="0"/>
              </a:spcBef>
              <a:spcAft>
                <a:spcPts val="0"/>
              </a:spcAft>
              <a:buNone/>
            </a:pPr>
            <a:endParaRPr sz="1700">
              <a:solidFill>
                <a:srgbClr val="9900FF"/>
              </a:solidFill>
            </a:endParaRPr>
          </a:p>
          <a:p>
            <a:pPr marL="0" lvl="0" indent="0" algn="l" rtl="0">
              <a:spcBef>
                <a:spcPts val="0"/>
              </a:spcBef>
              <a:spcAft>
                <a:spcPts val="0"/>
              </a:spcAft>
              <a:buNone/>
            </a:pPr>
            <a:endParaRPr sz="1700"/>
          </a:p>
          <a:p>
            <a:pPr marL="0" lvl="0" indent="0" algn="l" rtl="0">
              <a:spcBef>
                <a:spcPts val="0"/>
              </a:spcBef>
              <a:spcAft>
                <a:spcPts val="0"/>
              </a:spcAft>
              <a:buNone/>
            </a:pPr>
            <a:endParaRPr sz="900"/>
          </a:p>
          <a:p>
            <a:pPr marL="0" lvl="0" indent="0" algn="l" rtl="0">
              <a:spcBef>
                <a:spcPts val="0"/>
              </a:spcBef>
              <a:spcAft>
                <a:spcPts val="0"/>
              </a:spcAft>
              <a:buNone/>
            </a:pPr>
            <a:endParaRPr sz="1700"/>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Shape 7380"/>
        <p:cNvGrpSpPr/>
        <p:nvPr/>
      </p:nvGrpSpPr>
      <p:grpSpPr>
        <a:xfrm>
          <a:off x="0" y="0"/>
          <a:ext cx="0" cy="0"/>
          <a:chOff x="0" y="0"/>
          <a:chExt cx="0" cy="0"/>
        </a:xfrm>
      </p:grpSpPr>
      <p:grpSp>
        <p:nvGrpSpPr>
          <p:cNvPr id="7381" name="Google Shape;7381;p360"/>
          <p:cNvGrpSpPr/>
          <p:nvPr/>
        </p:nvGrpSpPr>
        <p:grpSpPr>
          <a:xfrm>
            <a:off x="266775" y="393475"/>
            <a:ext cx="2383600" cy="3636900"/>
            <a:chOff x="266775" y="393475"/>
            <a:chExt cx="2383600" cy="3636900"/>
          </a:xfrm>
        </p:grpSpPr>
        <p:pic>
          <p:nvPicPr>
            <p:cNvPr id="7382" name="Google Shape;7382;p360"/>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7383" name="Google Shape;7383;p360"/>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7384" name="Google Shape;7384;p360"/>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7385" name="Google Shape;7385;p360"/>
          <p:cNvSpPr txBox="1"/>
          <p:nvPr/>
        </p:nvSpPr>
        <p:spPr>
          <a:xfrm>
            <a:off x="3162875" y="310625"/>
            <a:ext cx="5496600" cy="232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Agitation in dementia</a:t>
            </a:r>
            <a:endParaRPr sz="1800" b="1"/>
          </a:p>
          <a:p>
            <a:pPr marL="0" lvl="0" indent="0" algn="l" rtl="0">
              <a:spcBef>
                <a:spcPts val="0"/>
              </a:spcBef>
              <a:spcAft>
                <a:spcPts val="0"/>
              </a:spcAft>
              <a:buNone/>
            </a:pPr>
            <a:endParaRPr sz="1000" b="1"/>
          </a:p>
          <a:p>
            <a:pPr marL="0" lvl="0" indent="0" algn="l" rtl="0">
              <a:spcBef>
                <a:spcPts val="0"/>
              </a:spcBef>
              <a:spcAft>
                <a:spcPts val="0"/>
              </a:spcAft>
              <a:buNone/>
            </a:pPr>
            <a:r>
              <a:rPr lang="en" sz="1700"/>
              <a:t>Risperidone in low doses (0.5 mg daily) and some other antipsychotics are sometimes effective but often ineffective and have adverse effects.</a:t>
            </a:r>
            <a:endParaRPr sz="1700"/>
          </a:p>
          <a:p>
            <a:pPr marL="0" lvl="0" indent="0" algn="l" rtl="0">
              <a:spcBef>
                <a:spcPts val="0"/>
              </a:spcBef>
              <a:spcAft>
                <a:spcPts val="0"/>
              </a:spcAft>
              <a:buNone/>
            </a:pPr>
            <a:endParaRPr sz="1700">
              <a:solidFill>
                <a:srgbClr val="9900FF"/>
              </a:solidFill>
            </a:endParaRPr>
          </a:p>
          <a:p>
            <a:pPr marL="0" lvl="0" indent="0" algn="l" rtl="0">
              <a:spcBef>
                <a:spcPts val="0"/>
              </a:spcBef>
              <a:spcAft>
                <a:spcPts val="0"/>
              </a:spcAft>
              <a:buNone/>
            </a:pPr>
            <a:endParaRPr sz="1700"/>
          </a:p>
          <a:p>
            <a:pPr marL="0" lvl="0" indent="0" algn="l" rtl="0">
              <a:spcBef>
                <a:spcPts val="0"/>
              </a:spcBef>
              <a:spcAft>
                <a:spcPts val="0"/>
              </a:spcAft>
              <a:buNone/>
            </a:pPr>
            <a:endParaRPr sz="900"/>
          </a:p>
          <a:p>
            <a:pPr marL="0" lvl="0" indent="0" algn="l" rtl="0">
              <a:spcBef>
                <a:spcPts val="0"/>
              </a:spcBef>
              <a:spcAft>
                <a:spcPts val="0"/>
              </a:spcAft>
              <a:buNone/>
            </a:pPr>
            <a:endParaRPr sz="1700"/>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Shape 7389"/>
        <p:cNvGrpSpPr/>
        <p:nvPr/>
      </p:nvGrpSpPr>
      <p:grpSpPr>
        <a:xfrm>
          <a:off x="0" y="0"/>
          <a:ext cx="0" cy="0"/>
          <a:chOff x="0" y="0"/>
          <a:chExt cx="0" cy="0"/>
        </a:xfrm>
      </p:grpSpPr>
      <p:grpSp>
        <p:nvGrpSpPr>
          <p:cNvPr id="7390" name="Google Shape;7390;p361"/>
          <p:cNvGrpSpPr/>
          <p:nvPr/>
        </p:nvGrpSpPr>
        <p:grpSpPr>
          <a:xfrm>
            <a:off x="266775" y="393475"/>
            <a:ext cx="2383600" cy="3636900"/>
            <a:chOff x="266775" y="393475"/>
            <a:chExt cx="2383600" cy="3636900"/>
          </a:xfrm>
        </p:grpSpPr>
        <p:pic>
          <p:nvPicPr>
            <p:cNvPr id="7391" name="Google Shape;7391;p361"/>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7392" name="Google Shape;7392;p361"/>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7393" name="Google Shape;7393;p361"/>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7394" name="Google Shape;7394;p361"/>
          <p:cNvSpPr txBox="1"/>
          <p:nvPr/>
        </p:nvSpPr>
        <p:spPr>
          <a:xfrm>
            <a:off x="3162875" y="310625"/>
            <a:ext cx="5496600" cy="297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Agitation in dementia</a:t>
            </a:r>
            <a:endParaRPr sz="1800" b="1"/>
          </a:p>
          <a:p>
            <a:pPr marL="0" lvl="0" indent="0" algn="l" rtl="0">
              <a:spcBef>
                <a:spcPts val="0"/>
              </a:spcBef>
              <a:spcAft>
                <a:spcPts val="0"/>
              </a:spcAft>
              <a:buNone/>
            </a:pPr>
            <a:endParaRPr sz="1000" b="1"/>
          </a:p>
          <a:p>
            <a:pPr marL="0" lvl="0" indent="0" algn="l" rtl="0">
              <a:spcBef>
                <a:spcPts val="0"/>
              </a:spcBef>
              <a:spcAft>
                <a:spcPts val="0"/>
              </a:spcAft>
              <a:buNone/>
            </a:pPr>
            <a:r>
              <a:rPr lang="en" sz="1700"/>
              <a:t>Risperidone in low doses (0.5 mg daily) and some other antipsychotics are sometimes effective but often ineffective and have adverse effects.</a:t>
            </a:r>
            <a:endParaRPr sz="1700"/>
          </a:p>
          <a:p>
            <a:pPr marL="0" lvl="0" indent="0" algn="l" rtl="0">
              <a:spcBef>
                <a:spcPts val="0"/>
              </a:spcBef>
              <a:spcAft>
                <a:spcPts val="0"/>
              </a:spcAft>
              <a:buNone/>
            </a:pPr>
            <a:endParaRPr sz="800"/>
          </a:p>
          <a:p>
            <a:pPr marL="0" lvl="0" indent="0" algn="l" rtl="0">
              <a:spcBef>
                <a:spcPts val="0"/>
              </a:spcBef>
              <a:spcAft>
                <a:spcPts val="0"/>
              </a:spcAft>
              <a:buNone/>
            </a:pPr>
            <a:r>
              <a:rPr lang="en" sz="1700" b="1">
                <a:solidFill>
                  <a:srgbClr val="9900FF"/>
                </a:solidFill>
              </a:rPr>
              <a:t>Update: </a:t>
            </a:r>
            <a:r>
              <a:rPr lang="en" sz="1700">
                <a:solidFill>
                  <a:srgbClr val="9900FF"/>
                </a:solidFill>
              </a:rPr>
              <a:t>FDA recently approved </a:t>
            </a:r>
            <a:r>
              <a:rPr lang="en" sz="1700" b="1">
                <a:solidFill>
                  <a:srgbClr val="9900FF"/>
                </a:solidFill>
              </a:rPr>
              <a:t>brexpiprazole (Rexulti) </a:t>
            </a:r>
            <a:r>
              <a:rPr lang="en" sz="1700">
                <a:solidFill>
                  <a:srgbClr val="9900FF"/>
                </a:solidFill>
              </a:rPr>
              <a:t>for  agitation associated with dementia due to Alzheimer’s disease</a:t>
            </a:r>
            <a:endParaRPr sz="1700">
              <a:solidFill>
                <a:srgbClr val="9900FF"/>
              </a:solidFill>
            </a:endParaRPr>
          </a:p>
          <a:p>
            <a:pPr marL="0" lvl="0" indent="0" algn="l" rtl="0">
              <a:spcBef>
                <a:spcPts val="0"/>
              </a:spcBef>
              <a:spcAft>
                <a:spcPts val="0"/>
              </a:spcAft>
              <a:buNone/>
            </a:pPr>
            <a:endParaRPr sz="1700"/>
          </a:p>
          <a:p>
            <a:pPr marL="0" lvl="0" indent="0" algn="l" rtl="0">
              <a:spcBef>
                <a:spcPts val="0"/>
              </a:spcBef>
              <a:spcAft>
                <a:spcPts val="0"/>
              </a:spcAft>
              <a:buNone/>
            </a:pPr>
            <a:endParaRPr sz="900"/>
          </a:p>
          <a:p>
            <a:pPr marL="0" lvl="0" indent="0" algn="l" rtl="0">
              <a:spcBef>
                <a:spcPts val="0"/>
              </a:spcBef>
              <a:spcAft>
                <a:spcPts val="0"/>
              </a:spcAft>
              <a:buNone/>
            </a:pPr>
            <a:endParaRPr sz="1700"/>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Shape 7398"/>
        <p:cNvGrpSpPr/>
        <p:nvPr/>
      </p:nvGrpSpPr>
      <p:grpSpPr>
        <a:xfrm>
          <a:off x="0" y="0"/>
          <a:ext cx="0" cy="0"/>
          <a:chOff x="0" y="0"/>
          <a:chExt cx="0" cy="0"/>
        </a:xfrm>
      </p:grpSpPr>
      <p:grpSp>
        <p:nvGrpSpPr>
          <p:cNvPr id="7399" name="Google Shape;7399;p362"/>
          <p:cNvGrpSpPr/>
          <p:nvPr/>
        </p:nvGrpSpPr>
        <p:grpSpPr>
          <a:xfrm>
            <a:off x="266775" y="393475"/>
            <a:ext cx="2383600" cy="3636900"/>
            <a:chOff x="266775" y="393475"/>
            <a:chExt cx="2383600" cy="3636900"/>
          </a:xfrm>
        </p:grpSpPr>
        <p:pic>
          <p:nvPicPr>
            <p:cNvPr id="7400" name="Google Shape;7400;p362"/>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7401" name="Google Shape;7401;p362"/>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7402" name="Google Shape;7402;p362"/>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7403" name="Google Shape;7403;p362"/>
          <p:cNvSpPr txBox="1"/>
          <p:nvPr/>
        </p:nvSpPr>
        <p:spPr>
          <a:xfrm>
            <a:off x="3162875" y="310625"/>
            <a:ext cx="5496600" cy="415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Agitation in dementia</a:t>
            </a:r>
            <a:endParaRPr sz="1800" b="1"/>
          </a:p>
          <a:p>
            <a:pPr marL="0" lvl="0" indent="0" algn="l" rtl="0">
              <a:spcBef>
                <a:spcPts val="0"/>
              </a:spcBef>
              <a:spcAft>
                <a:spcPts val="0"/>
              </a:spcAft>
              <a:buNone/>
            </a:pPr>
            <a:endParaRPr sz="1000" b="1"/>
          </a:p>
          <a:p>
            <a:pPr marL="0" lvl="0" indent="0" algn="l" rtl="0">
              <a:spcBef>
                <a:spcPts val="0"/>
              </a:spcBef>
              <a:spcAft>
                <a:spcPts val="0"/>
              </a:spcAft>
              <a:buNone/>
            </a:pPr>
            <a:r>
              <a:rPr lang="en" sz="1700"/>
              <a:t>Risperidone in low doses (0.5 mg daily) and some other antipsychotics are sometimes effective but often ineffective and have adverse effects.</a:t>
            </a:r>
            <a:endParaRPr sz="1700"/>
          </a:p>
          <a:p>
            <a:pPr marL="0" lvl="0" indent="0" algn="l" rtl="0">
              <a:spcBef>
                <a:spcPts val="0"/>
              </a:spcBef>
              <a:spcAft>
                <a:spcPts val="0"/>
              </a:spcAft>
              <a:buNone/>
            </a:pPr>
            <a:endParaRPr sz="800"/>
          </a:p>
          <a:p>
            <a:pPr marL="0" lvl="0" indent="0" algn="l" rtl="0">
              <a:spcBef>
                <a:spcPts val="0"/>
              </a:spcBef>
              <a:spcAft>
                <a:spcPts val="0"/>
              </a:spcAft>
              <a:buNone/>
            </a:pPr>
            <a:r>
              <a:rPr lang="en" sz="1700" b="1">
                <a:solidFill>
                  <a:srgbClr val="9900FF"/>
                </a:solidFill>
              </a:rPr>
              <a:t>Update: </a:t>
            </a:r>
            <a:r>
              <a:rPr lang="en" sz="1700">
                <a:solidFill>
                  <a:srgbClr val="9900FF"/>
                </a:solidFill>
              </a:rPr>
              <a:t>FDA recently approved </a:t>
            </a:r>
            <a:r>
              <a:rPr lang="en" sz="1700" b="1">
                <a:solidFill>
                  <a:srgbClr val="9900FF"/>
                </a:solidFill>
              </a:rPr>
              <a:t>brexpiprazole (Rexulti) </a:t>
            </a:r>
            <a:r>
              <a:rPr lang="en" sz="1700">
                <a:solidFill>
                  <a:srgbClr val="9900FF"/>
                </a:solidFill>
              </a:rPr>
              <a:t>for  agitation associated with dementia due to Alzheimer’s disease</a:t>
            </a:r>
            <a:endParaRPr sz="1700">
              <a:solidFill>
                <a:srgbClr val="9900FF"/>
              </a:solidFill>
            </a:endParaRPr>
          </a:p>
          <a:p>
            <a:pPr marL="0" lvl="0" indent="0" algn="l" rtl="0">
              <a:spcBef>
                <a:spcPts val="0"/>
              </a:spcBef>
              <a:spcAft>
                <a:spcPts val="0"/>
              </a:spcAft>
              <a:buNone/>
            </a:pPr>
            <a:endParaRPr sz="900"/>
          </a:p>
          <a:p>
            <a:pPr marL="0" lvl="0" indent="0" algn="l" rtl="0">
              <a:spcBef>
                <a:spcPts val="0"/>
              </a:spcBef>
              <a:spcAft>
                <a:spcPts val="0"/>
              </a:spcAft>
              <a:buNone/>
            </a:pPr>
            <a:r>
              <a:rPr lang="en" sz="1700"/>
              <a:t>Specific initiatives have led to a decrease in antipsychotic prescriptions for people with dementia, although often replaced with other psychotropics that lack evidence of efficacy for neuropsychiatric symptoms but show clear evidence of possible harm.</a:t>
            </a:r>
            <a:endParaRPr sz="1700"/>
          </a:p>
          <a:p>
            <a:pPr marL="0" lvl="0" indent="0" algn="l" rtl="0">
              <a:spcBef>
                <a:spcPts val="0"/>
              </a:spcBef>
              <a:spcAft>
                <a:spcPts val="0"/>
              </a:spcAft>
              <a:buNone/>
            </a:pPr>
            <a:endParaRPr sz="900"/>
          </a:p>
          <a:p>
            <a:pPr marL="0" lvl="0" indent="0" algn="l" rtl="0">
              <a:spcBef>
                <a:spcPts val="0"/>
              </a:spcBef>
              <a:spcAft>
                <a:spcPts val="0"/>
              </a:spcAft>
              <a:buNone/>
            </a:pPr>
            <a:endParaRPr sz="1700"/>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Shape 7407"/>
        <p:cNvGrpSpPr/>
        <p:nvPr/>
      </p:nvGrpSpPr>
      <p:grpSpPr>
        <a:xfrm>
          <a:off x="0" y="0"/>
          <a:ext cx="0" cy="0"/>
          <a:chOff x="0" y="0"/>
          <a:chExt cx="0" cy="0"/>
        </a:xfrm>
      </p:grpSpPr>
      <p:grpSp>
        <p:nvGrpSpPr>
          <p:cNvPr id="7408" name="Google Shape;7408;p363"/>
          <p:cNvGrpSpPr/>
          <p:nvPr/>
        </p:nvGrpSpPr>
        <p:grpSpPr>
          <a:xfrm>
            <a:off x="266775" y="393475"/>
            <a:ext cx="2383600" cy="3636900"/>
            <a:chOff x="266775" y="393475"/>
            <a:chExt cx="2383600" cy="3636900"/>
          </a:xfrm>
        </p:grpSpPr>
        <p:pic>
          <p:nvPicPr>
            <p:cNvPr id="7409" name="Google Shape;7409;p363"/>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7410" name="Google Shape;7410;p363"/>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7411" name="Google Shape;7411;p363"/>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7412" name="Google Shape;7412;p363"/>
          <p:cNvSpPr txBox="1"/>
          <p:nvPr/>
        </p:nvSpPr>
        <p:spPr>
          <a:xfrm>
            <a:off x="3162875" y="310625"/>
            <a:ext cx="5496600" cy="441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Agitation in dementia</a:t>
            </a:r>
            <a:endParaRPr sz="1800" b="1"/>
          </a:p>
          <a:p>
            <a:pPr marL="0" lvl="0" indent="0" algn="l" rtl="0">
              <a:spcBef>
                <a:spcPts val="0"/>
              </a:spcBef>
              <a:spcAft>
                <a:spcPts val="0"/>
              </a:spcAft>
              <a:buNone/>
            </a:pPr>
            <a:endParaRPr sz="1000" b="1"/>
          </a:p>
          <a:p>
            <a:pPr marL="0" lvl="0" indent="0" algn="l" rtl="0">
              <a:spcBef>
                <a:spcPts val="0"/>
              </a:spcBef>
              <a:spcAft>
                <a:spcPts val="0"/>
              </a:spcAft>
              <a:buNone/>
            </a:pPr>
            <a:r>
              <a:rPr lang="en" sz="1700"/>
              <a:t>Risperidone in low doses (0.5 mg daily) and some other antipsychotics are sometimes effective but often ineffective and have adverse effects.</a:t>
            </a:r>
            <a:endParaRPr sz="1700"/>
          </a:p>
          <a:p>
            <a:pPr marL="0" lvl="0" indent="0" algn="l" rtl="0">
              <a:spcBef>
                <a:spcPts val="0"/>
              </a:spcBef>
              <a:spcAft>
                <a:spcPts val="0"/>
              </a:spcAft>
              <a:buNone/>
            </a:pPr>
            <a:endParaRPr sz="800"/>
          </a:p>
          <a:p>
            <a:pPr marL="0" lvl="0" indent="0" algn="l" rtl="0">
              <a:spcBef>
                <a:spcPts val="0"/>
              </a:spcBef>
              <a:spcAft>
                <a:spcPts val="0"/>
              </a:spcAft>
              <a:buNone/>
            </a:pPr>
            <a:r>
              <a:rPr lang="en" sz="1700" b="1">
                <a:solidFill>
                  <a:srgbClr val="9900FF"/>
                </a:solidFill>
              </a:rPr>
              <a:t>Update: </a:t>
            </a:r>
            <a:r>
              <a:rPr lang="en" sz="1700">
                <a:solidFill>
                  <a:srgbClr val="9900FF"/>
                </a:solidFill>
              </a:rPr>
              <a:t>FDA recently approved </a:t>
            </a:r>
            <a:r>
              <a:rPr lang="en" sz="1700" b="1">
                <a:solidFill>
                  <a:srgbClr val="9900FF"/>
                </a:solidFill>
              </a:rPr>
              <a:t>brexpiprazole (Rexulti) </a:t>
            </a:r>
            <a:r>
              <a:rPr lang="en" sz="1700">
                <a:solidFill>
                  <a:srgbClr val="9900FF"/>
                </a:solidFill>
              </a:rPr>
              <a:t>for  agitation associated with dementia due to Alzheimer’s disease</a:t>
            </a:r>
            <a:endParaRPr sz="1700">
              <a:solidFill>
                <a:srgbClr val="9900FF"/>
              </a:solidFill>
            </a:endParaRPr>
          </a:p>
          <a:p>
            <a:pPr marL="0" lvl="0" indent="0" algn="l" rtl="0">
              <a:spcBef>
                <a:spcPts val="0"/>
              </a:spcBef>
              <a:spcAft>
                <a:spcPts val="0"/>
              </a:spcAft>
              <a:buNone/>
            </a:pPr>
            <a:endParaRPr sz="900"/>
          </a:p>
          <a:p>
            <a:pPr marL="0" lvl="0" indent="0" algn="l" rtl="0">
              <a:spcBef>
                <a:spcPts val="0"/>
              </a:spcBef>
              <a:spcAft>
                <a:spcPts val="0"/>
              </a:spcAft>
              <a:buNone/>
            </a:pPr>
            <a:r>
              <a:rPr lang="en" sz="1700"/>
              <a:t>Specific initiatives have led to a decrease in antipsychotic prescriptions for people with dementia, although often replaced with other psychotropics that lack evidence of efficacy for neuropsychiatric symptoms but show clear evidence of possible harm.</a:t>
            </a:r>
            <a:endParaRPr sz="1700"/>
          </a:p>
          <a:p>
            <a:pPr marL="0" lvl="0" indent="0" algn="l" rtl="0">
              <a:spcBef>
                <a:spcPts val="0"/>
              </a:spcBef>
              <a:spcAft>
                <a:spcPts val="0"/>
              </a:spcAft>
              <a:buNone/>
            </a:pPr>
            <a:endParaRPr sz="900"/>
          </a:p>
          <a:p>
            <a:pPr marL="0" lvl="0" indent="0" algn="l" rtl="0">
              <a:spcBef>
                <a:spcPts val="0"/>
              </a:spcBef>
              <a:spcAft>
                <a:spcPts val="0"/>
              </a:spcAft>
              <a:buNone/>
            </a:pPr>
            <a:r>
              <a:rPr lang="en" sz="1700"/>
              <a:t>For instance, trazodone and benzodiazepines increase fall-related injuries. </a:t>
            </a:r>
            <a:endParaRPr sz="1700"/>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Shape 7416"/>
        <p:cNvGrpSpPr/>
        <p:nvPr/>
      </p:nvGrpSpPr>
      <p:grpSpPr>
        <a:xfrm>
          <a:off x="0" y="0"/>
          <a:ext cx="0" cy="0"/>
          <a:chOff x="0" y="0"/>
          <a:chExt cx="0" cy="0"/>
        </a:xfrm>
      </p:grpSpPr>
      <p:grpSp>
        <p:nvGrpSpPr>
          <p:cNvPr id="7417" name="Google Shape;7417;p364"/>
          <p:cNvGrpSpPr/>
          <p:nvPr/>
        </p:nvGrpSpPr>
        <p:grpSpPr>
          <a:xfrm>
            <a:off x="266775" y="393475"/>
            <a:ext cx="2383600" cy="3636900"/>
            <a:chOff x="266775" y="393475"/>
            <a:chExt cx="2383600" cy="3636900"/>
          </a:xfrm>
        </p:grpSpPr>
        <p:pic>
          <p:nvPicPr>
            <p:cNvPr id="7418" name="Google Shape;7418;p364"/>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7419" name="Google Shape;7419;p364"/>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7420" name="Google Shape;7420;p364"/>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7421" name="Google Shape;7421;p364"/>
          <p:cNvSpPr txBox="1"/>
          <p:nvPr/>
        </p:nvSpPr>
        <p:spPr>
          <a:xfrm>
            <a:off x="3162875" y="310625"/>
            <a:ext cx="54966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Psychosis in dementia</a:t>
            </a: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48"/>
          <p:cNvPicPr preferRelativeResize="0"/>
          <p:nvPr/>
        </p:nvPicPr>
        <p:blipFill rotWithShape="1">
          <a:blip r:embed="rId3">
            <a:alphaModFix/>
          </a:blip>
          <a:srcRect b="52033"/>
          <a:stretch/>
        </p:blipFill>
        <p:spPr>
          <a:xfrm>
            <a:off x="4213000" y="309681"/>
            <a:ext cx="4231500" cy="2198500"/>
          </a:xfrm>
          <a:prstGeom prst="rect">
            <a:avLst/>
          </a:prstGeom>
          <a:noFill/>
          <a:ln>
            <a:noFill/>
          </a:ln>
        </p:spPr>
      </p:pic>
      <p:sp>
        <p:nvSpPr>
          <p:cNvPr id="477" name="Google Shape;477;p48"/>
          <p:cNvSpPr txBox="1"/>
          <p:nvPr/>
        </p:nvSpPr>
        <p:spPr>
          <a:xfrm>
            <a:off x="389525" y="363625"/>
            <a:ext cx="31218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t>Tau's normal function is stabilizing microtubules inside of neurons</a:t>
            </a:r>
            <a:endParaRPr sz="1800"/>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Shape 7425"/>
        <p:cNvGrpSpPr/>
        <p:nvPr/>
      </p:nvGrpSpPr>
      <p:grpSpPr>
        <a:xfrm>
          <a:off x="0" y="0"/>
          <a:ext cx="0" cy="0"/>
          <a:chOff x="0" y="0"/>
          <a:chExt cx="0" cy="0"/>
        </a:xfrm>
      </p:grpSpPr>
      <p:grpSp>
        <p:nvGrpSpPr>
          <p:cNvPr id="7426" name="Google Shape;7426;p365"/>
          <p:cNvGrpSpPr/>
          <p:nvPr/>
        </p:nvGrpSpPr>
        <p:grpSpPr>
          <a:xfrm>
            <a:off x="266775" y="393475"/>
            <a:ext cx="2383600" cy="3636900"/>
            <a:chOff x="266775" y="393475"/>
            <a:chExt cx="2383600" cy="3636900"/>
          </a:xfrm>
        </p:grpSpPr>
        <p:pic>
          <p:nvPicPr>
            <p:cNvPr id="7427" name="Google Shape;7427;p365"/>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7428" name="Google Shape;7428;p365"/>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7429" name="Google Shape;7429;p365"/>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7430" name="Google Shape;7430;p365"/>
          <p:cNvSpPr txBox="1"/>
          <p:nvPr/>
        </p:nvSpPr>
        <p:spPr>
          <a:xfrm>
            <a:off x="3162875" y="310625"/>
            <a:ext cx="54966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Psychosis in dementia</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 sz="1500"/>
              <a:t>Evidence for effectiveness of non-pharmacological interventions for psychosis is weaker than for agitation.</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Shape 7434"/>
        <p:cNvGrpSpPr/>
        <p:nvPr/>
      </p:nvGrpSpPr>
      <p:grpSpPr>
        <a:xfrm>
          <a:off x="0" y="0"/>
          <a:ext cx="0" cy="0"/>
          <a:chOff x="0" y="0"/>
          <a:chExt cx="0" cy="0"/>
        </a:xfrm>
      </p:grpSpPr>
      <p:grpSp>
        <p:nvGrpSpPr>
          <p:cNvPr id="7435" name="Google Shape;7435;p366"/>
          <p:cNvGrpSpPr/>
          <p:nvPr/>
        </p:nvGrpSpPr>
        <p:grpSpPr>
          <a:xfrm>
            <a:off x="266775" y="393475"/>
            <a:ext cx="2383600" cy="3636900"/>
            <a:chOff x="266775" y="393475"/>
            <a:chExt cx="2383600" cy="3636900"/>
          </a:xfrm>
        </p:grpSpPr>
        <p:pic>
          <p:nvPicPr>
            <p:cNvPr id="7436" name="Google Shape;7436;p366"/>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7437" name="Google Shape;7437;p366"/>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7438" name="Google Shape;7438;p366"/>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7439" name="Google Shape;7439;p366"/>
          <p:cNvSpPr txBox="1"/>
          <p:nvPr/>
        </p:nvSpPr>
        <p:spPr>
          <a:xfrm>
            <a:off x="3162875" y="310625"/>
            <a:ext cx="54966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Psychosis in dementia</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 sz="1500"/>
              <a:t>Evidence for effectiveness of non-pharmacological interventions for psychosis is weaker than for agitation.</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Antipsychotics for psychosis in dementia should be prescribed in as low a dose and for the shortest duration possible.   </a:t>
            </a:r>
            <a:endParaRPr sz="1500"/>
          </a:p>
          <a:p>
            <a:pPr marL="0" lvl="0" indent="0" algn="l" rtl="0">
              <a:spcBef>
                <a:spcPts val="0"/>
              </a:spcBef>
              <a:spcAft>
                <a:spcPts val="0"/>
              </a:spcAft>
              <a:buNone/>
            </a:pPr>
            <a:endParaRPr sz="1500"/>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Shape 7443"/>
        <p:cNvGrpSpPr/>
        <p:nvPr/>
      </p:nvGrpSpPr>
      <p:grpSpPr>
        <a:xfrm>
          <a:off x="0" y="0"/>
          <a:ext cx="0" cy="0"/>
          <a:chOff x="0" y="0"/>
          <a:chExt cx="0" cy="0"/>
        </a:xfrm>
      </p:grpSpPr>
      <p:grpSp>
        <p:nvGrpSpPr>
          <p:cNvPr id="7444" name="Google Shape;7444;p367"/>
          <p:cNvGrpSpPr/>
          <p:nvPr/>
        </p:nvGrpSpPr>
        <p:grpSpPr>
          <a:xfrm>
            <a:off x="266775" y="393475"/>
            <a:ext cx="2383600" cy="3636900"/>
            <a:chOff x="266775" y="393475"/>
            <a:chExt cx="2383600" cy="3636900"/>
          </a:xfrm>
        </p:grpSpPr>
        <p:pic>
          <p:nvPicPr>
            <p:cNvPr id="7445" name="Google Shape;7445;p367"/>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7446" name="Google Shape;7446;p367"/>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7447" name="Google Shape;7447;p367"/>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7448" name="Google Shape;7448;p367"/>
          <p:cNvSpPr txBox="1"/>
          <p:nvPr/>
        </p:nvSpPr>
        <p:spPr>
          <a:xfrm>
            <a:off x="3162875" y="310625"/>
            <a:ext cx="5496600" cy="281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Psychosis in dementia</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 sz="1500"/>
              <a:t>Evidence for effectiveness of non-pharmacological interventions for psychosis is weaker than for agitation.</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Antipsychotics for psychosis in dementia should be prescribed in as low a dose and for the shortest duration possible.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However, for participants with dementia who had responded to antipsychotic treatment, stopping antipsychotics was associated with symptomatic relapse.</a:t>
            </a:r>
            <a:endParaRPr sz="1500"/>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Shape 7452"/>
        <p:cNvGrpSpPr/>
        <p:nvPr/>
      </p:nvGrpSpPr>
      <p:grpSpPr>
        <a:xfrm>
          <a:off x="0" y="0"/>
          <a:ext cx="0" cy="0"/>
          <a:chOff x="0" y="0"/>
          <a:chExt cx="0" cy="0"/>
        </a:xfrm>
      </p:grpSpPr>
      <p:pic>
        <p:nvPicPr>
          <p:cNvPr id="7453" name="Google Shape;7453;p368"/>
          <p:cNvPicPr preferRelativeResize="0"/>
          <p:nvPr/>
        </p:nvPicPr>
        <p:blipFill>
          <a:blip r:embed="rId3">
            <a:alphaModFix/>
          </a:blip>
          <a:stretch>
            <a:fillRect/>
          </a:stretch>
        </p:blipFill>
        <p:spPr>
          <a:xfrm>
            <a:off x="2399388" y="152400"/>
            <a:ext cx="4345235" cy="4838700"/>
          </a:xfrm>
          <a:prstGeom prst="rect">
            <a:avLst/>
          </a:prstGeom>
          <a:noFill/>
          <a:ln>
            <a:noFill/>
          </a:ln>
        </p:spPr>
      </p:pic>
      <p:sp>
        <p:nvSpPr>
          <p:cNvPr id="7454" name="Google Shape;7454;p368"/>
          <p:cNvSpPr/>
          <p:nvPr/>
        </p:nvSpPr>
        <p:spPr>
          <a:xfrm>
            <a:off x="2545141" y="957025"/>
            <a:ext cx="705300" cy="289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Shape 7458"/>
        <p:cNvGrpSpPr/>
        <p:nvPr/>
      </p:nvGrpSpPr>
      <p:grpSpPr>
        <a:xfrm>
          <a:off x="0" y="0"/>
          <a:ext cx="0" cy="0"/>
          <a:chOff x="0" y="0"/>
          <a:chExt cx="0" cy="0"/>
        </a:xfrm>
      </p:grpSpPr>
      <p:pic>
        <p:nvPicPr>
          <p:cNvPr id="7459" name="Google Shape;7459;p369"/>
          <p:cNvPicPr preferRelativeResize="0"/>
          <p:nvPr/>
        </p:nvPicPr>
        <p:blipFill>
          <a:blip r:embed="rId3">
            <a:alphaModFix/>
          </a:blip>
          <a:stretch>
            <a:fillRect/>
          </a:stretch>
        </p:blipFill>
        <p:spPr>
          <a:xfrm>
            <a:off x="2399388" y="152400"/>
            <a:ext cx="4345235" cy="4838700"/>
          </a:xfrm>
          <a:prstGeom prst="rect">
            <a:avLst/>
          </a:prstGeom>
          <a:noFill/>
          <a:ln>
            <a:noFill/>
          </a:ln>
        </p:spPr>
      </p:pic>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Shape 7463"/>
        <p:cNvGrpSpPr/>
        <p:nvPr/>
      </p:nvGrpSpPr>
      <p:grpSpPr>
        <a:xfrm>
          <a:off x="0" y="0"/>
          <a:ext cx="0" cy="0"/>
          <a:chOff x="0" y="0"/>
          <a:chExt cx="0" cy="0"/>
        </a:xfrm>
      </p:grpSpPr>
      <p:grpSp>
        <p:nvGrpSpPr>
          <p:cNvPr id="7464" name="Google Shape;7464;p370"/>
          <p:cNvGrpSpPr/>
          <p:nvPr/>
        </p:nvGrpSpPr>
        <p:grpSpPr>
          <a:xfrm>
            <a:off x="266775" y="393475"/>
            <a:ext cx="2383600" cy="3636900"/>
            <a:chOff x="266775" y="393475"/>
            <a:chExt cx="2383600" cy="3636900"/>
          </a:xfrm>
        </p:grpSpPr>
        <p:pic>
          <p:nvPicPr>
            <p:cNvPr id="7465" name="Google Shape;7465;p370"/>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7466" name="Google Shape;7466;p370"/>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7467" name="Google Shape;7467;p370"/>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7468" name="Google Shape;7468;p370"/>
          <p:cNvSpPr txBox="1"/>
          <p:nvPr/>
        </p:nvSpPr>
        <p:spPr>
          <a:xfrm>
            <a:off x="3162875" y="310625"/>
            <a:ext cx="5496600" cy="304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Apathy in dementia</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 sz="1500"/>
              <a:t>Apathy might be conceptualised as the opposite of engagement:</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reduced interest, initiative, and activity.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3 of 5 RCTs of </a:t>
            </a:r>
            <a:r>
              <a:rPr lang="en" sz="1500" u="sng"/>
              <a:t>methylphenidate</a:t>
            </a:r>
            <a:r>
              <a:rPr lang="en" sz="1500"/>
              <a:t> versus placebo for apathy in dementia found small improvements.</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
        <p:nvSpPr>
          <p:cNvPr id="7469" name="Google Shape;7469;p370"/>
          <p:cNvSpPr/>
          <p:nvPr/>
        </p:nvSpPr>
        <p:spPr>
          <a:xfrm>
            <a:off x="4516925" y="2121775"/>
            <a:ext cx="1422300" cy="2265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t>?</a:t>
            </a:r>
            <a:endParaRPr sz="1300" b="1"/>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Shape 7473"/>
        <p:cNvGrpSpPr/>
        <p:nvPr/>
      </p:nvGrpSpPr>
      <p:grpSpPr>
        <a:xfrm>
          <a:off x="0" y="0"/>
          <a:ext cx="0" cy="0"/>
          <a:chOff x="0" y="0"/>
          <a:chExt cx="0" cy="0"/>
        </a:xfrm>
      </p:grpSpPr>
      <p:grpSp>
        <p:nvGrpSpPr>
          <p:cNvPr id="7474" name="Google Shape;7474;p371"/>
          <p:cNvGrpSpPr/>
          <p:nvPr/>
        </p:nvGrpSpPr>
        <p:grpSpPr>
          <a:xfrm>
            <a:off x="266775" y="393475"/>
            <a:ext cx="2383600" cy="3636900"/>
            <a:chOff x="266775" y="393475"/>
            <a:chExt cx="2383600" cy="3636900"/>
          </a:xfrm>
        </p:grpSpPr>
        <p:pic>
          <p:nvPicPr>
            <p:cNvPr id="7475" name="Google Shape;7475;p371"/>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7476" name="Google Shape;7476;p371"/>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7477" name="Google Shape;7477;p371"/>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7478" name="Google Shape;7478;p371"/>
          <p:cNvSpPr txBox="1"/>
          <p:nvPr/>
        </p:nvSpPr>
        <p:spPr>
          <a:xfrm>
            <a:off x="3162875" y="310625"/>
            <a:ext cx="5496600" cy="304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Apathy in dementia</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 sz="1500"/>
              <a:t>Apathy might be conceptualised as the opposite of engagement:</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reduced interest, initiative, and activity.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3 of 5 RCTs of </a:t>
            </a:r>
            <a:r>
              <a:rPr lang="en" sz="1500" u="sng"/>
              <a:t>methylphenidate</a:t>
            </a:r>
            <a:r>
              <a:rPr lang="en" sz="1500"/>
              <a:t> versus placebo for apathy in dementia found small improvements.</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Shape 7482"/>
        <p:cNvGrpSpPr/>
        <p:nvPr/>
      </p:nvGrpSpPr>
      <p:grpSpPr>
        <a:xfrm>
          <a:off x="0" y="0"/>
          <a:ext cx="0" cy="0"/>
          <a:chOff x="0" y="0"/>
          <a:chExt cx="0" cy="0"/>
        </a:xfrm>
      </p:grpSpPr>
      <p:grpSp>
        <p:nvGrpSpPr>
          <p:cNvPr id="7483" name="Google Shape;7483;p372"/>
          <p:cNvGrpSpPr/>
          <p:nvPr/>
        </p:nvGrpSpPr>
        <p:grpSpPr>
          <a:xfrm>
            <a:off x="266775" y="393475"/>
            <a:ext cx="2383600" cy="3636900"/>
            <a:chOff x="266775" y="393475"/>
            <a:chExt cx="2383600" cy="3636900"/>
          </a:xfrm>
        </p:grpSpPr>
        <p:pic>
          <p:nvPicPr>
            <p:cNvPr id="7484" name="Google Shape;7484;p372"/>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7485" name="Google Shape;7485;p372"/>
            <p:cNvSpPr txBox="1"/>
            <p:nvPr/>
          </p:nvSpPr>
          <p:spPr>
            <a:xfrm>
              <a:off x="2062375" y="393475"/>
              <a:ext cx="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2017</a:t>
              </a:r>
              <a:endParaRPr>
                <a:solidFill>
                  <a:schemeClr val="lt1"/>
                </a:solidFill>
              </a:endParaRPr>
            </a:p>
          </p:txBody>
        </p:sp>
      </p:grpSp>
      <p:sp>
        <p:nvSpPr>
          <p:cNvPr id="7486" name="Google Shape;7486;p372"/>
          <p:cNvSpPr txBox="1"/>
          <p:nvPr/>
        </p:nvSpPr>
        <p:spPr>
          <a:xfrm>
            <a:off x="222550" y="4743300"/>
            <a:ext cx="8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7487" name="Google Shape;7487;p372"/>
          <p:cNvSpPr txBox="1"/>
          <p:nvPr/>
        </p:nvSpPr>
        <p:spPr>
          <a:xfrm>
            <a:off x="3162875" y="310625"/>
            <a:ext cx="54966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Sleep in dementia</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 sz="1500"/>
              <a:t>There is no evidence that medication for sleep in dementia is effective, and considerable evidence for harm, i.e., earlier death, increased hospitalisation, and falls.</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Shape 7491"/>
        <p:cNvGrpSpPr/>
        <p:nvPr/>
      </p:nvGrpSpPr>
      <p:grpSpPr>
        <a:xfrm>
          <a:off x="0" y="0"/>
          <a:ext cx="0" cy="0"/>
          <a:chOff x="0" y="0"/>
          <a:chExt cx="0" cy="0"/>
        </a:xfrm>
      </p:grpSpPr>
      <p:sp>
        <p:nvSpPr>
          <p:cNvPr id="7492" name="Google Shape;7492;p373"/>
          <p:cNvSpPr txBox="1"/>
          <p:nvPr/>
        </p:nvSpPr>
        <p:spPr>
          <a:xfrm>
            <a:off x="1072875" y="688575"/>
            <a:ext cx="54966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t>Off-label medications effective in treating Alzheimer’s</a:t>
            </a:r>
            <a:endParaRPr sz="1500"/>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Shape 7496"/>
        <p:cNvGrpSpPr/>
        <p:nvPr/>
      </p:nvGrpSpPr>
      <p:grpSpPr>
        <a:xfrm>
          <a:off x="0" y="0"/>
          <a:ext cx="0" cy="0"/>
          <a:chOff x="0" y="0"/>
          <a:chExt cx="0" cy="0"/>
        </a:xfrm>
      </p:grpSpPr>
      <p:sp>
        <p:nvSpPr>
          <p:cNvPr id="7497" name="Google Shape;7497;p374"/>
          <p:cNvSpPr txBox="1"/>
          <p:nvPr/>
        </p:nvSpPr>
        <p:spPr>
          <a:xfrm>
            <a:off x="1072875" y="688575"/>
            <a:ext cx="54966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t>Off-label medications effective in treating Alzheimer’s</a:t>
            </a:r>
            <a:endParaRPr sz="2500" b="1"/>
          </a:p>
          <a:p>
            <a:pPr marL="0" lvl="0" indent="0" algn="l" rtl="0">
              <a:spcBef>
                <a:spcPts val="0"/>
              </a:spcBef>
              <a:spcAft>
                <a:spcPts val="0"/>
              </a:spcAft>
              <a:buNone/>
            </a:pPr>
            <a:endParaRPr sz="2500" b="1"/>
          </a:p>
          <a:p>
            <a:pPr marL="0" lvl="0" indent="0" algn="l" rtl="0">
              <a:spcBef>
                <a:spcPts val="0"/>
              </a:spcBef>
              <a:spcAft>
                <a:spcPts val="0"/>
              </a:spcAft>
              <a:buNone/>
            </a:pPr>
            <a:r>
              <a:rPr lang="en" sz="2500"/>
              <a:t>none</a:t>
            </a:r>
            <a:endParaRPr sz="25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49"/>
          <p:cNvPicPr preferRelativeResize="0"/>
          <p:nvPr/>
        </p:nvPicPr>
        <p:blipFill rotWithShape="1">
          <a:blip r:embed="rId3">
            <a:alphaModFix/>
          </a:blip>
          <a:srcRect b="52033"/>
          <a:stretch/>
        </p:blipFill>
        <p:spPr>
          <a:xfrm>
            <a:off x="4213000" y="309681"/>
            <a:ext cx="4231500" cy="2198500"/>
          </a:xfrm>
          <a:prstGeom prst="rect">
            <a:avLst/>
          </a:prstGeom>
          <a:noFill/>
          <a:ln>
            <a:noFill/>
          </a:ln>
        </p:spPr>
      </p:pic>
      <p:sp>
        <p:nvSpPr>
          <p:cNvPr id="483" name="Google Shape;483;p49"/>
          <p:cNvSpPr txBox="1"/>
          <p:nvPr/>
        </p:nvSpPr>
        <p:spPr>
          <a:xfrm>
            <a:off x="389525" y="363625"/>
            <a:ext cx="31218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t>Tau's normal function is stabilizing microtubules inside of neurons</a:t>
            </a:r>
            <a:endParaRPr sz="1800"/>
          </a:p>
        </p:txBody>
      </p:sp>
      <p:pic>
        <p:nvPicPr>
          <p:cNvPr id="484" name="Google Shape;484;p49"/>
          <p:cNvPicPr preferRelativeResize="0"/>
          <p:nvPr/>
        </p:nvPicPr>
        <p:blipFill>
          <a:blip r:embed="rId4">
            <a:alphaModFix/>
          </a:blip>
          <a:stretch>
            <a:fillRect/>
          </a:stretch>
        </p:blipFill>
        <p:spPr>
          <a:xfrm rot="-9796872">
            <a:off x="7614547" y="2540789"/>
            <a:ext cx="265853" cy="265836"/>
          </a:xfrm>
          <a:prstGeom prst="rect">
            <a:avLst/>
          </a:prstGeom>
          <a:noFill/>
          <a:ln>
            <a:noFill/>
          </a:ln>
        </p:spPr>
      </p:pic>
      <p:pic>
        <p:nvPicPr>
          <p:cNvPr id="485" name="Google Shape;485;p49"/>
          <p:cNvPicPr preferRelativeResize="0"/>
          <p:nvPr/>
        </p:nvPicPr>
        <p:blipFill>
          <a:blip r:embed="rId4">
            <a:alphaModFix/>
          </a:blip>
          <a:stretch>
            <a:fillRect/>
          </a:stretch>
        </p:blipFill>
        <p:spPr>
          <a:xfrm rot="-9796872">
            <a:off x="7322272" y="2438826"/>
            <a:ext cx="265853" cy="265836"/>
          </a:xfrm>
          <a:prstGeom prst="rect">
            <a:avLst/>
          </a:prstGeom>
          <a:noFill/>
          <a:ln>
            <a:noFill/>
          </a:ln>
        </p:spPr>
      </p:pic>
      <p:pic>
        <p:nvPicPr>
          <p:cNvPr id="486" name="Google Shape;486;p49"/>
          <p:cNvPicPr preferRelativeResize="0"/>
          <p:nvPr/>
        </p:nvPicPr>
        <p:blipFill>
          <a:blip r:embed="rId4">
            <a:alphaModFix/>
          </a:blip>
          <a:stretch>
            <a:fillRect/>
          </a:stretch>
        </p:blipFill>
        <p:spPr>
          <a:xfrm rot="-340803">
            <a:off x="6899797" y="1655589"/>
            <a:ext cx="265852" cy="265836"/>
          </a:xfrm>
          <a:prstGeom prst="rect">
            <a:avLst/>
          </a:prstGeom>
          <a:noFill/>
          <a:ln>
            <a:noFill/>
          </a:ln>
        </p:spPr>
      </p:pic>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Shape 7501"/>
        <p:cNvGrpSpPr/>
        <p:nvPr/>
      </p:nvGrpSpPr>
      <p:grpSpPr>
        <a:xfrm>
          <a:off x="0" y="0"/>
          <a:ext cx="0" cy="0"/>
          <a:chOff x="0" y="0"/>
          <a:chExt cx="0" cy="0"/>
        </a:xfrm>
      </p:grpSpPr>
      <p:pic>
        <p:nvPicPr>
          <p:cNvPr id="7502" name="Google Shape;7502;p375"/>
          <p:cNvPicPr preferRelativeResize="0"/>
          <p:nvPr/>
        </p:nvPicPr>
        <p:blipFill>
          <a:blip r:embed="rId3">
            <a:alphaModFix/>
          </a:blip>
          <a:stretch>
            <a:fillRect/>
          </a:stretch>
        </p:blipFill>
        <p:spPr>
          <a:xfrm>
            <a:off x="152400" y="152400"/>
            <a:ext cx="6496529" cy="4838701"/>
          </a:xfrm>
          <a:prstGeom prst="rect">
            <a:avLst/>
          </a:prstGeom>
          <a:noFill/>
          <a:ln>
            <a:noFill/>
          </a:ln>
          <a:effectLst>
            <a:outerShdw blurRad="57150" dist="19050" dir="5400000" algn="bl" rotWithShape="0">
              <a:srgbClr val="000000">
                <a:alpha val="50000"/>
              </a:srgbClr>
            </a:outerShdw>
          </a:effectLst>
        </p:spPr>
      </p:pic>
      <p:pic>
        <p:nvPicPr>
          <p:cNvPr id="7503" name="Google Shape;7503;p375"/>
          <p:cNvPicPr preferRelativeResize="0"/>
          <p:nvPr/>
        </p:nvPicPr>
        <p:blipFill>
          <a:blip r:embed="rId4">
            <a:alphaModFix/>
          </a:blip>
          <a:stretch>
            <a:fillRect/>
          </a:stretch>
        </p:blipFill>
        <p:spPr>
          <a:xfrm>
            <a:off x="6742029" y="152400"/>
            <a:ext cx="2190271" cy="307257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Shape 7507"/>
        <p:cNvGrpSpPr/>
        <p:nvPr/>
      </p:nvGrpSpPr>
      <p:grpSpPr>
        <a:xfrm>
          <a:off x="0" y="0"/>
          <a:ext cx="0" cy="0"/>
          <a:chOff x="0" y="0"/>
          <a:chExt cx="0" cy="0"/>
        </a:xfrm>
      </p:grpSpPr>
      <p:pic>
        <p:nvPicPr>
          <p:cNvPr id="7508" name="Google Shape;7508;p376"/>
          <p:cNvPicPr preferRelativeResize="0"/>
          <p:nvPr/>
        </p:nvPicPr>
        <p:blipFill rotWithShape="1">
          <a:blip r:embed="rId3">
            <a:alphaModFix/>
          </a:blip>
          <a:srcRect t="17046"/>
          <a:stretch/>
        </p:blipFill>
        <p:spPr>
          <a:xfrm>
            <a:off x="4415850" y="741975"/>
            <a:ext cx="4631451" cy="3839948"/>
          </a:xfrm>
          <a:prstGeom prst="rect">
            <a:avLst/>
          </a:prstGeom>
          <a:noFill/>
          <a:ln>
            <a:noFill/>
          </a:ln>
        </p:spPr>
      </p:pic>
      <p:sp>
        <p:nvSpPr>
          <p:cNvPr id="7509" name="Google Shape;7509;p376"/>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7510" name="Google Shape;7510;p376"/>
          <p:cNvSpPr txBox="1"/>
          <p:nvPr/>
        </p:nvSpPr>
        <p:spPr>
          <a:xfrm>
            <a:off x="1368602" y="230250"/>
            <a:ext cx="3153900" cy="438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p>
          <a:p>
            <a:pPr marL="0" lvl="0" indent="0" algn="l" rtl="0">
              <a:spcBef>
                <a:spcPts val="0"/>
              </a:spcBef>
              <a:spcAft>
                <a:spcPts val="0"/>
              </a:spcAft>
              <a:buNone/>
            </a:pPr>
            <a:r>
              <a:rPr lang="en" sz="2100">
                <a:solidFill>
                  <a:schemeClr val="dk1"/>
                </a:solidFill>
              </a:rPr>
              <a:t>Intriguing data exists for ketogenic diet for </a:t>
            </a:r>
            <a:r>
              <a:rPr lang="en" sz="2100" b="1" u="sng">
                <a:solidFill>
                  <a:schemeClr val="dk1"/>
                </a:solidFill>
              </a:rPr>
              <a:t>treatment of</a:t>
            </a:r>
            <a:r>
              <a:rPr lang="en" sz="2100">
                <a:solidFill>
                  <a:schemeClr val="dk1"/>
                </a:solidFill>
              </a:rPr>
              <a:t> dementia, but  larger trials are needed (Beversdorf, Crosby &amp; Shenker, 2023)</a:t>
            </a:r>
            <a:endParaRPr sz="2100">
              <a:solidFill>
                <a:schemeClr val="dk1"/>
              </a:solidFill>
            </a:endParaRPr>
          </a:p>
          <a:p>
            <a:pPr marL="0" lvl="0" indent="0" algn="l" rtl="0">
              <a:spcBef>
                <a:spcPts val="0"/>
              </a:spcBef>
              <a:spcAft>
                <a:spcPts val="0"/>
              </a:spcAft>
              <a:buNone/>
            </a:pPr>
            <a:endParaRPr sz="2100">
              <a:solidFill>
                <a:schemeClr val="dk1"/>
              </a:solidFill>
            </a:endParaRPr>
          </a:p>
          <a:p>
            <a:pPr marL="0" lvl="0" indent="0" algn="l" rtl="0">
              <a:spcBef>
                <a:spcPts val="0"/>
              </a:spcBef>
              <a:spcAft>
                <a:spcPts val="0"/>
              </a:spcAft>
              <a:buNone/>
            </a:pPr>
            <a:r>
              <a:rPr lang="en" sz="2100"/>
              <a:t>Allows brain to use ketones to switch away from obligatory processing of glucose</a:t>
            </a:r>
            <a:endParaRPr sz="2100"/>
          </a:p>
        </p:txBody>
      </p:sp>
      <p:pic>
        <p:nvPicPr>
          <p:cNvPr id="7511" name="Google Shape;7511;p376"/>
          <p:cNvPicPr preferRelativeResize="0"/>
          <p:nvPr/>
        </p:nvPicPr>
        <p:blipFill>
          <a:blip r:embed="rId4">
            <a:alphaModFix/>
          </a:blip>
          <a:stretch>
            <a:fillRect/>
          </a:stretch>
        </p:blipFill>
        <p:spPr>
          <a:xfrm>
            <a:off x="457875" y="670175"/>
            <a:ext cx="755301" cy="892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50"/>
          <p:cNvPicPr preferRelativeResize="0"/>
          <p:nvPr/>
        </p:nvPicPr>
        <p:blipFill>
          <a:blip r:embed="rId3">
            <a:alphaModFix/>
          </a:blip>
          <a:stretch>
            <a:fillRect/>
          </a:stretch>
        </p:blipFill>
        <p:spPr>
          <a:xfrm>
            <a:off x="4213000" y="309687"/>
            <a:ext cx="4231500" cy="4583513"/>
          </a:xfrm>
          <a:prstGeom prst="rect">
            <a:avLst/>
          </a:prstGeom>
          <a:noFill/>
          <a:ln>
            <a:noFill/>
          </a:ln>
        </p:spPr>
      </p:pic>
      <p:sp>
        <p:nvSpPr>
          <p:cNvPr id="492" name="Google Shape;492;p50"/>
          <p:cNvSpPr txBox="1"/>
          <p:nvPr/>
        </p:nvSpPr>
        <p:spPr>
          <a:xfrm>
            <a:off x="389525" y="363625"/>
            <a:ext cx="31218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t>Tau's normal function is stabilizing microtubules inside of neurons</a:t>
            </a:r>
            <a:endParaRPr sz="1800"/>
          </a:p>
        </p:txBody>
      </p:sp>
      <p:pic>
        <p:nvPicPr>
          <p:cNvPr id="493" name="Google Shape;493;p50"/>
          <p:cNvPicPr preferRelativeResize="0"/>
          <p:nvPr/>
        </p:nvPicPr>
        <p:blipFill>
          <a:blip r:embed="rId4">
            <a:alphaModFix/>
          </a:blip>
          <a:stretch>
            <a:fillRect/>
          </a:stretch>
        </p:blipFill>
        <p:spPr>
          <a:xfrm rot="-9796872">
            <a:off x="7614547" y="2540789"/>
            <a:ext cx="265853" cy="265836"/>
          </a:xfrm>
          <a:prstGeom prst="rect">
            <a:avLst/>
          </a:prstGeom>
          <a:noFill/>
          <a:ln>
            <a:noFill/>
          </a:ln>
        </p:spPr>
      </p:pic>
      <p:pic>
        <p:nvPicPr>
          <p:cNvPr id="494" name="Google Shape;494;p50"/>
          <p:cNvPicPr preferRelativeResize="0"/>
          <p:nvPr/>
        </p:nvPicPr>
        <p:blipFill>
          <a:blip r:embed="rId4">
            <a:alphaModFix/>
          </a:blip>
          <a:stretch>
            <a:fillRect/>
          </a:stretch>
        </p:blipFill>
        <p:spPr>
          <a:xfrm rot="-9796872">
            <a:off x="7322272" y="2438826"/>
            <a:ext cx="265853" cy="265836"/>
          </a:xfrm>
          <a:prstGeom prst="rect">
            <a:avLst/>
          </a:prstGeom>
          <a:noFill/>
          <a:ln>
            <a:noFill/>
          </a:ln>
        </p:spPr>
      </p:pic>
      <p:pic>
        <p:nvPicPr>
          <p:cNvPr id="495" name="Google Shape;495;p50"/>
          <p:cNvPicPr preferRelativeResize="0"/>
          <p:nvPr/>
        </p:nvPicPr>
        <p:blipFill>
          <a:blip r:embed="rId4">
            <a:alphaModFix/>
          </a:blip>
          <a:stretch>
            <a:fillRect/>
          </a:stretch>
        </p:blipFill>
        <p:spPr>
          <a:xfrm rot="-340803">
            <a:off x="6899797" y="1655589"/>
            <a:ext cx="265852" cy="26583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51"/>
          <p:cNvPicPr preferRelativeResize="0"/>
          <p:nvPr/>
        </p:nvPicPr>
        <p:blipFill>
          <a:blip r:embed="rId3">
            <a:alphaModFix/>
          </a:blip>
          <a:stretch>
            <a:fillRect/>
          </a:stretch>
        </p:blipFill>
        <p:spPr>
          <a:xfrm>
            <a:off x="4213000" y="309687"/>
            <a:ext cx="4231500" cy="4583513"/>
          </a:xfrm>
          <a:prstGeom prst="rect">
            <a:avLst/>
          </a:prstGeom>
          <a:noFill/>
          <a:ln>
            <a:noFill/>
          </a:ln>
        </p:spPr>
      </p:pic>
      <p:sp>
        <p:nvSpPr>
          <p:cNvPr id="501" name="Google Shape;501;p51"/>
          <p:cNvSpPr txBox="1"/>
          <p:nvPr/>
        </p:nvSpPr>
        <p:spPr>
          <a:xfrm>
            <a:off x="389525" y="363625"/>
            <a:ext cx="31218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t>Tau's normal function is stabilizing microtubules inside of neurons</a:t>
            </a:r>
            <a:endParaRPr sz="1800"/>
          </a:p>
        </p:txBody>
      </p:sp>
      <p:pic>
        <p:nvPicPr>
          <p:cNvPr id="502" name="Google Shape;502;p51"/>
          <p:cNvPicPr preferRelativeResize="0"/>
          <p:nvPr/>
        </p:nvPicPr>
        <p:blipFill>
          <a:blip r:embed="rId4">
            <a:alphaModFix/>
          </a:blip>
          <a:stretch>
            <a:fillRect/>
          </a:stretch>
        </p:blipFill>
        <p:spPr>
          <a:xfrm rot="-9796872">
            <a:off x="7614547" y="2540789"/>
            <a:ext cx="265853" cy="265836"/>
          </a:xfrm>
          <a:prstGeom prst="rect">
            <a:avLst/>
          </a:prstGeom>
          <a:noFill/>
          <a:ln>
            <a:noFill/>
          </a:ln>
        </p:spPr>
      </p:pic>
      <p:pic>
        <p:nvPicPr>
          <p:cNvPr id="503" name="Google Shape;503;p51"/>
          <p:cNvPicPr preferRelativeResize="0"/>
          <p:nvPr/>
        </p:nvPicPr>
        <p:blipFill>
          <a:blip r:embed="rId4">
            <a:alphaModFix/>
          </a:blip>
          <a:stretch>
            <a:fillRect/>
          </a:stretch>
        </p:blipFill>
        <p:spPr>
          <a:xfrm rot="-9796872">
            <a:off x="7322272" y="2438826"/>
            <a:ext cx="265853" cy="265836"/>
          </a:xfrm>
          <a:prstGeom prst="rect">
            <a:avLst/>
          </a:prstGeom>
          <a:noFill/>
          <a:ln>
            <a:noFill/>
          </a:ln>
        </p:spPr>
      </p:pic>
      <p:pic>
        <p:nvPicPr>
          <p:cNvPr id="504" name="Google Shape;504;p51"/>
          <p:cNvPicPr preferRelativeResize="0"/>
          <p:nvPr/>
        </p:nvPicPr>
        <p:blipFill>
          <a:blip r:embed="rId4">
            <a:alphaModFix/>
          </a:blip>
          <a:stretch>
            <a:fillRect/>
          </a:stretch>
        </p:blipFill>
        <p:spPr>
          <a:xfrm rot="-340803">
            <a:off x="6899797" y="1655589"/>
            <a:ext cx="265852" cy="265836"/>
          </a:xfrm>
          <a:prstGeom prst="rect">
            <a:avLst/>
          </a:prstGeom>
          <a:noFill/>
          <a:ln>
            <a:noFill/>
          </a:ln>
        </p:spPr>
      </p:pic>
      <p:grpSp>
        <p:nvGrpSpPr>
          <p:cNvPr id="505" name="Google Shape;505;p51"/>
          <p:cNvGrpSpPr/>
          <p:nvPr/>
        </p:nvGrpSpPr>
        <p:grpSpPr>
          <a:xfrm>
            <a:off x="8226079" y="3022697"/>
            <a:ext cx="533752" cy="574751"/>
            <a:chOff x="5873695" y="578656"/>
            <a:chExt cx="3534779" cy="3806300"/>
          </a:xfrm>
        </p:grpSpPr>
        <p:pic>
          <p:nvPicPr>
            <p:cNvPr id="506" name="Google Shape;506;p51"/>
            <p:cNvPicPr preferRelativeResize="0"/>
            <p:nvPr/>
          </p:nvPicPr>
          <p:blipFill>
            <a:blip r:embed="rId5">
              <a:alphaModFix/>
            </a:blip>
            <a:stretch>
              <a:fillRect/>
            </a:stretch>
          </p:blipFill>
          <p:spPr>
            <a:xfrm rot="8100000">
              <a:off x="6979757" y="1079250"/>
              <a:ext cx="1270300" cy="1807100"/>
            </a:xfrm>
            <a:prstGeom prst="rect">
              <a:avLst/>
            </a:prstGeom>
            <a:noFill/>
            <a:ln>
              <a:noFill/>
            </a:ln>
          </p:spPr>
        </p:pic>
        <p:grpSp>
          <p:nvGrpSpPr>
            <p:cNvPr id="507" name="Google Shape;507;p51"/>
            <p:cNvGrpSpPr/>
            <p:nvPr/>
          </p:nvGrpSpPr>
          <p:grpSpPr>
            <a:xfrm>
              <a:off x="7338921" y="850163"/>
              <a:ext cx="420245" cy="3443180"/>
              <a:chOff x="7763196" y="219950"/>
              <a:chExt cx="420245" cy="3443180"/>
            </a:xfrm>
          </p:grpSpPr>
          <p:pic>
            <p:nvPicPr>
              <p:cNvPr id="508" name="Google Shape;508;p51"/>
              <p:cNvPicPr preferRelativeResize="0"/>
              <p:nvPr/>
            </p:nvPicPr>
            <p:blipFill rotWithShape="1">
              <a:blip r:embed="rId5">
                <a:alphaModFix/>
              </a:blip>
              <a:srcRect l="80099"/>
              <a:stretch/>
            </p:blipFill>
            <p:spPr>
              <a:xfrm>
                <a:off x="7930641" y="1856030"/>
                <a:ext cx="252800" cy="1807100"/>
              </a:xfrm>
              <a:prstGeom prst="rect">
                <a:avLst/>
              </a:prstGeom>
              <a:noFill/>
              <a:ln>
                <a:noFill/>
              </a:ln>
            </p:spPr>
          </p:pic>
          <p:pic>
            <p:nvPicPr>
              <p:cNvPr id="509" name="Google Shape;509;p51"/>
              <p:cNvPicPr preferRelativeResize="0"/>
              <p:nvPr/>
            </p:nvPicPr>
            <p:blipFill rotWithShape="1">
              <a:blip r:embed="rId5">
                <a:alphaModFix/>
              </a:blip>
              <a:srcRect l="80099"/>
              <a:stretch/>
            </p:blipFill>
            <p:spPr>
              <a:xfrm rot="10800000">
                <a:off x="7763196" y="219950"/>
                <a:ext cx="252800" cy="1807100"/>
              </a:xfrm>
              <a:prstGeom prst="rect">
                <a:avLst/>
              </a:prstGeom>
              <a:noFill/>
              <a:ln>
                <a:noFill/>
              </a:ln>
            </p:spPr>
          </p:pic>
        </p:grpSp>
        <p:pic>
          <p:nvPicPr>
            <p:cNvPr id="510" name="Google Shape;510;p51"/>
            <p:cNvPicPr preferRelativeResize="0"/>
            <p:nvPr/>
          </p:nvPicPr>
          <p:blipFill>
            <a:blip r:embed="rId5">
              <a:alphaModFix/>
            </a:blip>
            <a:stretch>
              <a:fillRect/>
            </a:stretch>
          </p:blipFill>
          <p:spPr>
            <a:xfrm rot="1293548">
              <a:off x="6913907" y="2343275"/>
              <a:ext cx="1270300" cy="1807100"/>
            </a:xfrm>
            <a:prstGeom prst="rect">
              <a:avLst/>
            </a:prstGeom>
            <a:noFill/>
            <a:ln>
              <a:noFill/>
            </a:ln>
          </p:spPr>
        </p:pic>
        <p:pic>
          <p:nvPicPr>
            <p:cNvPr id="511" name="Google Shape;511;p51"/>
            <p:cNvPicPr preferRelativeResize="0"/>
            <p:nvPr/>
          </p:nvPicPr>
          <p:blipFill>
            <a:blip r:embed="rId5">
              <a:alphaModFix/>
            </a:blip>
            <a:stretch>
              <a:fillRect/>
            </a:stretch>
          </p:blipFill>
          <p:spPr>
            <a:xfrm rot="4981584">
              <a:off x="6734007" y="1812175"/>
              <a:ext cx="1270300" cy="1807100"/>
            </a:xfrm>
            <a:prstGeom prst="rect">
              <a:avLst/>
            </a:prstGeom>
            <a:noFill/>
            <a:ln>
              <a:noFill/>
            </a:ln>
          </p:spPr>
        </p:pic>
        <p:grpSp>
          <p:nvGrpSpPr>
            <p:cNvPr id="512" name="Google Shape;512;p51"/>
            <p:cNvGrpSpPr/>
            <p:nvPr/>
          </p:nvGrpSpPr>
          <p:grpSpPr>
            <a:xfrm rot="-2700000">
              <a:off x="6902817" y="856367"/>
              <a:ext cx="1476534" cy="3522398"/>
              <a:chOff x="6025549" y="1621068"/>
              <a:chExt cx="1476548" cy="3522432"/>
            </a:xfrm>
          </p:grpSpPr>
          <p:pic>
            <p:nvPicPr>
              <p:cNvPr id="513" name="Google Shape;513;p51"/>
              <p:cNvPicPr preferRelativeResize="0"/>
              <p:nvPr/>
            </p:nvPicPr>
            <p:blipFill rotWithShape="1">
              <a:blip r:embed="rId5">
                <a:alphaModFix/>
              </a:blip>
              <a:srcRect l="31228"/>
              <a:stretch/>
            </p:blipFill>
            <p:spPr>
              <a:xfrm rot="1293512">
                <a:off x="6327013" y="3239118"/>
                <a:ext cx="873619" cy="1807090"/>
              </a:xfrm>
              <a:prstGeom prst="rect">
                <a:avLst/>
              </a:prstGeom>
              <a:noFill/>
              <a:ln>
                <a:noFill/>
              </a:ln>
            </p:spPr>
          </p:pic>
          <p:pic>
            <p:nvPicPr>
              <p:cNvPr id="514" name="Google Shape;514;p51"/>
              <p:cNvPicPr preferRelativeResize="0"/>
              <p:nvPr/>
            </p:nvPicPr>
            <p:blipFill rotWithShape="1">
              <a:blip r:embed="rId5">
                <a:alphaModFix/>
              </a:blip>
              <a:srcRect l="71255"/>
              <a:stretch/>
            </p:blipFill>
            <p:spPr>
              <a:xfrm rot="-9506469">
                <a:off x="6767916" y="1630126"/>
                <a:ext cx="373084" cy="1700499"/>
              </a:xfrm>
              <a:prstGeom prst="rect">
                <a:avLst/>
              </a:prstGeom>
              <a:noFill/>
              <a:ln>
                <a:noFill/>
              </a:ln>
            </p:spPr>
          </p:pic>
        </p:grpSp>
        <p:grpSp>
          <p:nvGrpSpPr>
            <p:cNvPr id="515" name="Google Shape;515;p51"/>
            <p:cNvGrpSpPr/>
            <p:nvPr/>
          </p:nvGrpSpPr>
          <p:grpSpPr>
            <a:xfrm rot="1079571">
              <a:off x="6757006" y="720576"/>
              <a:ext cx="1476556" cy="3522451"/>
              <a:chOff x="6025549" y="1621068"/>
              <a:chExt cx="1476548" cy="3522432"/>
            </a:xfrm>
          </p:grpSpPr>
          <p:pic>
            <p:nvPicPr>
              <p:cNvPr id="516" name="Google Shape;516;p51"/>
              <p:cNvPicPr preferRelativeResize="0"/>
              <p:nvPr/>
            </p:nvPicPr>
            <p:blipFill rotWithShape="1">
              <a:blip r:embed="rId5">
                <a:alphaModFix/>
              </a:blip>
              <a:srcRect l="31228"/>
              <a:stretch/>
            </p:blipFill>
            <p:spPr>
              <a:xfrm rot="1293512">
                <a:off x="6327013" y="3239118"/>
                <a:ext cx="873619" cy="1807090"/>
              </a:xfrm>
              <a:prstGeom prst="rect">
                <a:avLst/>
              </a:prstGeom>
              <a:noFill/>
              <a:ln>
                <a:noFill/>
              </a:ln>
            </p:spPr>
          </p:pic>
          <p:pic>
            <p:nvPicPr>
              <p:cNvPr id="517" name="Google Shape;517;p51"/>
              <p:cNvPicPr preferRelativeResize="0"/>
              <p:nvPr/>
            </p:nvPicPr>
            <p:blipFill rotWithShape="1">
              <a:blip r:embed="rId5">
                <a:alphaModFix/>
              </a:blip>
              <a:srcRect l="71255"/>
              <a:stretch/>
            </p:blipFill>
            <p:spPr>
              <a:xfrm rot="-9506469">
                <a:off x="6767916" y="1630126"/>
                <a:ext cx="373084" cy="1700499"/>
              </a:xfrm>
              <a:prstGeom prst="rect">
                <a:avLst/>
              </a:prstGeom>
              <a:noFill/>
              <a:ln>
                <a:noFill/>
              </a:ln>
            </p:spPr>
          </p:pic>
        </p:grpSp>
      </p:grpSp>
      <p:grpSp>
        <p:nvGrpSpPr>
          <p:cNvPr id="518" name="Google Shape;518;p51"/>
          <p:cNvGrpSpPr/>
          <p:nvPr/>
        </p:nvGrpSpPr>
        <p:grpSpPr>
          <a:xfrm>
            <a:off x="7663628" y="3131759"/>
            <a:ext cx="331209" cy="356650"/>
            <a:chOff x="5873695" y="578656"/>
            <a:chExt cx="3534779" cy="3806300"/>
          </a:xfrm>
        </p:grpSpPr>
        <p:pic>
          <p:nvPicPr>
            <p:cNvPr id="519" name="Google Shape;519;p51"/>
            <p:cNvPicPr preferRelativeResize="0"/>
            <p:nvPr/>
          </p:nvPicPr>
          <p:blipFill>
            <a:blip r:embed="rId5">
              <a:alphaModFix/>
            </a:blip>
            <a:stretch>
              <a:fillRect/>
            </a:stretch>
          </p:blipFill>
          <p:spPr>
            <a:xfrm rot="8100000">
              <a:off x="6979757" y="1079250"/>
              <a:ext cx="1270300" cy="1807100"/>
            </a:xfrm>
            <a:prstGeom prst="rect">
              <a:avLst/>
            </a:prstGeom>
            <a:noFill/>
            <a:ln>
              <a:noFill/>
            </a:ln>
          </p:spPr>
        </p:pic>
        <p:grpSp>
          <p:nvGrpSpPr>
            <p:cNvPr id="520" name="Google Shape;520;p51"/>
            <p:cNvGrpSpPr/>
            <p:nvPr/>
          </p:nvGrpSpPr>
          <p:grpSpPr>
            <a:xfrm>
              <a:off x="7338921" y="850163"/>
              <a:ext cx="420245" cy="3443180"/>
              <a:chOff x="7763196" y="219950"/>
              <a:chExt cx="420245" cy="3443180"/>
            </a:xfrm>
          </p:grpSpPr>
          <p:pic>
            <p:nvPicPr>
              <p:cNvPr id="521" name="Google Shape;521;p51"/>
              <p:cNvPicPr preferRelativeResize="0"/>
              <p:nvPr/>
            </p:nvPicPr>
            <p:blipFill rotWithShape="1">
              <a:blip r:embed="rId5">
                <a:alphaModFix/>
              </a:blip>
              <a:srcRect l="80099"/>
              <a:stretch/>
            </p:blipFill>
            <p:spPr>
              <a:xfrm>
                <a:off x="7930641" y="1856030"/>
                <a:ext cx="252800" cy="1807100"/>
              </a:xfrm>
              <a:prstGeom prst="rect">
                <a:avLst/>
              </a:prstGeom>
              <a:noFill/>
              <a:ln>
                <a:noFill/>
              </a:ln>
            </p:spPr>
          </p:pic>
          <p:pic>
            <p:nvPicPr>
              <p:cNvPr id="522" name="Google Shape;522;p51"/>
              <p:cNvPicPr preferRelativeResize="0"/>
              <p:nvPr/>
            </p:nvPicPr>
            <p:blipFill rotWithShape="1">
              <a:blip r:embed="rId5">
                <a:alphaModFix/>
              </a:blip>
              <a:srcRect l="80099"/>
              <a:stretch/>
            </p:blipFill>
            <p:spPr>
              <a:xfrm rot="10800000">
                <a:off x="7763196" y="219950"/>
                <a:ext cx="252800" cy="1807100"/>
              </a:xfrm>
              <a:prstGeom prst="rect">
                <a:avLst/>
              </a:prstGeom>
              <a:noFill/>
              <a:ln>
                <a:noFill/>
              </a:ln>
            </p:spPr>
          </p:pic>
        </p:grpSp>
        <p:pic>
          <p:nvPicPr>
            <p:cNvPr id="523" name="Google Shape;523;p51"/>
            <p:cNvPicPr preferRelativeResize="0"/>
            <p:nvPr/>
          </p:nvPicPr>
          <p:blipFill>
            <a:blip r:embed="rId5">
              <a:alphaModFix/>
            </a:blip>
            <a:stretch>
              <a:fillRect/>
            </a:stretch>
          </p:blipFill>
          <p:spPr>
            <a:xfrm rot="1293548">
              <a:off x="6913907" y="2343275"/>
              <a:ext cx="1270300" cy="1807100"/>
            </a:xfrm>
            <a:prstGeom prst="rect">
              <a:avLst/>
            </a:prstGeom>
            <a:noFill/>
            <a:ln>
              <a:noFill/>
            </a:ln>
          </p:spPr>
        </p:pic>
        <p:pic>
          <p:nvPicPr>
            <p:cNvPr id="524" name="Google Shape;524;p51"/>
            <p:cNvPicPr preferRelativeResize="0"/>
            <p:nvPr/>
          </p:nvPicPr>
          <p:blipFill>
            <a:blip r:embed="rId5">
              <a:alphaModFix/>
            </a:blip>
            <a:stretch>
              <a:fillRect/>
            </a:stretch>
          </p:blipFill>
          <p:spPr>
            <a:xfrm rot="4981584">
              <a:off x="6734007" y="1812175"/>
              <a:ext cx="1270300" cy="1807100"/>
            </a:xfrm>
            <a:prstGeom prst="rect">
              <a:avLst/>
            </a:prstGeom>
            <a:noFill/>
            <a:ln>
              <a:noFill/>
            </a:ln>
          </p:spPr>
        </p:pic>
        <p:grpSp>
          <p:nvGrpSpPr>
            <p:cNvPr id="525" name="Google Shape;525;p51"/>
            <p:cNvGrpSpPr/>
            <p:nvPr/>
          </p:nvGrpSpPr>
          <p:grpSpPr>
            <a:xfrm rot="-2700000">
              <a:off x="6902817" y="856367"/>
              <a:ext cx="1476534" cy="3522398"/>
              <a:chOff x="6025549" y="1621068"/>
              <a:chExt cx="1476548" cy="3522432"/>
            </a:xfrm>
          </p:grpSpPr>
          <p:pic>
            <p:nvPicPr>
              <p:cNvPr id="526" name="Google Shape;526;p51"/>
              <p:cNvPicPr preferRelativeResize="0"/>
              <p:nvPr/>
            </p:nvPicPr>
            <p:blipFill rotWithShape="1">
              <a:blip r:embed="rId5">
                <a:alphaModFix/>
              </a:blip>
              <a:srcRect l="31228"/>
              <a:stretch/>
            </p:blipFill>
            <p:spPr>
              <a:xfrm rot="1293512">
                <a:off x="6327013" y="3239118"/>
                <a:ext cx="873619" cy="1807090"/>
              </a:xfrm>
              <a:prstGeom prst="rect">
                <a:avLst/>
              </a:prstGeom>
              <a:noFill/>
              <a:ln>
                <a:noFill/>
              </a:ln>
            </p:spPr>
          </p:pic>
          <p:pic>
            <p:nvPicPr>
              <p:cNvPr id="527" name="Google Shape;527;p51"/>
              <p:cNvPicPr preferRelativeResize="0"/>
              <p:nvPr/>
            </p:nvPicPr>
            <p:blipFill rotWithShape="1">
              <a:blip r:embed="rId5">
                <a:alphaModFix/>
              </a:blip>
              <a:srcRect l="71255"/>
              <a:stretch/>
            </p:blipFill>
            <p:spPr>
              <a:xfrm rot="-9506469">
                <a:off x="6767916" y="1630126"/>
                <a:ext cx="373084" cy="1700499"/>
              </a:xfrm>
              <a:prstGeom prst="rect">
                <a:avLst/>
              </a:prstGeom>
              <a:noFill/>
              <a:ln>
                <a:noFill/>
              </a:ln>
            </p:spPr>
          </p:pic>
        </p:grpSp>
        <p:grpSp>
          <p:nvGrpSpPr>
            <p:cNvPr id="528" name="Google Shape;528;p51"/>
            <p:cNvGrpSpPr/>
            <p:nvPr/>
          </p:nvGrpSpPr>
          <p:grpSpPr>
            <a:xfrm rot="1079571">
              <a:off x="6757006" y="720576"/>
              <a:ext cx="1476556" cy="3522451"/>
              <a:chOff x="6025549" y="1621068"/>
              <a:chExt cx="1476548" cy="3522432"/>
            </a:xfrm>
          </p:grpSpPr>
          <p:pic>
            <p:nvPicPr>
              <p:cNvPr id="529" name="Google Shape;529;p51"/>
              <p:cNvPicPr preferRelativeResize="0"/>
              <p:nvPr/>
            </p:nvPicPr>
            <p:blipFill rotWithShape="1">
              <a:blip r:embed="rId5">
                <a:alphaModFix/>
              </a:blip>
              <a:srcRect l="31228"/>
              <a:stretch/>
            </p:blipFill>
            <p:spPr>
              <a:xfrm rot="1293512">
                <a:off x="6327013" y="3239118"/>
                <a:ext cx="873619" cy="1807090"/>
              </a:xfrm>
              <a:prstGeom prst="rect">
                <a:avLst/>
              </a:prstGeom>
              <a:noFill/>
              <a:ln>
                <a:noFill/>
              </a:ln>
            </p:spPr>
          </p:pic>
          <p:pic>
            <p:nvPicPr>
              <p:cNvPr id="530" name="Google Shape;530;p51"/>
              <p:cNvPicPr preferRelativeResize="0"/>
              <p:nvPr/>
            </p:nvPicPr>
            <p:blipFill rotWithShape="1">
              <a:blip r:embed="rId5">
                <a:alphaModFix/>
              </a:blip>
              <a:srcRect l="71255"/>
              <a:stretch/>
            </p:blipFill>
            <p:spPr>
              <a:xfrm rot="-9506469">
                <a:off x="6767916" y="1630126"/>
                <a:ext cx="373084" cy="1700499"/>
              </a:xfrm>
              <a:prstGeom prst="rect">
                <a:avLst/>
              </a:prstGeom>
              <a:noFill/>
              <a:ln>
                <a:noFill/>
              </a:ln>
            </p:spPr>
          </p:pic>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6"/>
          <p:cNvPicPr preferRelativeResize="0"/>
          <p:nvPr/>
        </p:nvPicPr>
        <p:blipFill>
          <a:blip r:embed="rId3">
            <a:alphaModFix/>
          </a:blip>
          <a:stretch>
            <a:fillRect/>
          </a:stretch>
        </p:blipFill>
        <p:spPr>
          <a:xfrm>
            <a:off x="941274" y="487600"/>
            <a:ext cx="7115799" cy="4292575"/>
          </a:xfrm>
          <a:prstGeom prst="rect">
            <a:avLst/>
          </a:prstGeom>
          <a:noFill/>
          <a:ln>
            <a:noFill/>
          </a:ln>
        </p:spPr>
      </p:pic>
      <p:sp>
        <p:nvSpPr>
          <p:cNvPr id="72" name="Google Shape;72;p16"/>
          <p:cNvSpPr txBox="1"/>
          <p:nvPr/>
        </p:nvSpPr>
        <p:spPr>
          <a:xfrm>
            <a:off x="3205475" y="3035300"/>
            <a:ext cx="1676700" cy="158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FFFF00"/>
                </a:solidFill>
              </a:rPr>
              <a:t>Not causing Alzheimer’s by </a:t>
            </a:r>
            <a:endParaRPr sz="1100">
              <a:solidFill>
                <a:srgbClr val="FFFF00"/>
              </a:solidFill>
            </a:endParaRPr>
          </a:p>
          <a:p>
            <a:pPr marL="0" lvl="0" indent="0" algn="l" rtl="0">
              <a:spcBef>
                <a:spcPts val="0"/>
              </a:spcBef>
              <a:spcAft>
                <a:spcPts val="0"/>
              </a:spcAft>
              <a:buNone/>
            </a:pPr>
            <a:r>
              <a:rPr lang="en" sz="1100">
                <a:solidFill>
                  <a:srgbClr val="FFFF00"/>
                </a:solidFill>
              </a:rPr>
              <a:t>avoiding centrally-acting anticholinergics</a:t>
            </a:r>
            <a:endParaRPr sz="1100">
              <a:solidFill>
                <a:srgbClr val="FFFF00"/>
              </a:solidFill>
            </a:endParaRPr>
          </a:p>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sz="1800"/>
          </a:p>
        </p:txBody>
      </p:sp>
      <p:cxnSp>
        <p:nvCxnSpPr>
          <p:cNvPr id="73" name="Google Shape;73;p16"/>
          <p:cNvCxnSpPr/>
          <p:nvPr/>
        </p:nvCxnSpPr>
        <p:spPr>
          <a:xfrm>
            <a:off x="4492110" y="996195"/>
            <a:ext cx="0" cy="3624600"/>
          </a:xfrm>
          <a:prstGeom prst="straightConnector1">
            <a:avLst/>
          </a:prstGeom>
          <a:noFill/>
          <a:ln w="114300" cap="flat" cmpd="sng">
            <a:solidFill>
              <a:srgbClr val="FFFF00"/>
            </a:solidFill>
            <a:prstDash val="solid"/>
            <a:round/>
            <a:headEnd type="none" w="med" len="med"/>
            <a:tailEnd type="none" w="med" len="med"/>
          </a:ln>
        </p:spPr>
      </p:cxnSp>
      <p:pic>
        <p:nvPicPr>
          <p:cNvPr id="74" name="Google Shape;74;p16"/>
          <p:cNvPicPr preferRelativeResize="0"/>
          <p:nvPr/>
        </p:nvPicPr>
        <p:blipFill rotWithShape="1">
          <a:blip r:embed="rId4">
            <a:alphaModFix/>
          </a:blip>
          <a:srcRect l="49124"/>
          <a:stretch/>
        </p:blipFill>
        <p:spPr>
          <a:xfrm flipH="1">
            <a:off x="2680125" y="972800"/>
            <a:ext cx="1848700" cy="3671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2"/>
          <p:cNvSpPr/>
          <p:nvPr/>
        </p:nvSpPr>
        <p:spPr>
          <a:xfrm>
            <a:off x="4715100" y="1554350"/>
            <a:ext cx="2265000" cy="2140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6" name="Google Shape;536;p52"/>
          <p:cNvSpPr/>
          <p:nvPr/>
        </p:nvSpPr>
        <p:spPr>
          <a:xfrm>
            <a:off x="1933375" y="1554350"/>
            <a:ext cx="2265000" cy="2140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7" name="Google Shape;537;p52"/>
          <p:cNvPicPr preferRelativeResize="0"/>
          <p:nvPr/>
        </p:nvPicPr>
        <p:blipFill>
          <a:blip r:embed="rId3">
            <a:alphaModFix/>
          </a:blip>
          <a:stretch>
            <a:fillRect/>
          </a:stretch>
        </p:blipFill>
        <p:spPr>
          <a:xfrm>
            <a:off x="2442887" y="1781188"/>
            <a:ext cx="1245971" cy="1262575"/>
          </a:xfrm>
          <a:prstGeom prst="rect">
            <a:avLst/>
          </a:prstGeom>
          <a:noFill/>
          <a:ln>
            <a:noFill/>
          </a:ln>
        </p:spPr>
      </p:pic>
      <p:sp>
        <p:nvSpPr>
          <p:cNvPr id="538" name="Google Shape;538;p52"/>
          <p:cNvSpPr txBox="1"/>
          <p:nvPr/>
        </p:nvSpPr>
        <p:spPr>
          <a:xfrm>
            <a:off x="2172700" y="3177200"/>
            <a:ext cx="1986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t>Amyloid β plaques</a:t>
            </a:r>
            <a:endParaRPr sz="1000"/>
          </a:p>
        </p:txBody>
      </p:sp>
      <p:grpSp>
        <p:nvGrpSpPr>
          <p:cNvPr id="539" name="Google Shape;539;p52"/>
          <p:cNvGrpSpPr/>
          <p:nvPr/>
        </p:nvGrpSpPr>
        <p:grpSpPr>
          <a:xfrm>
            <a:off x="5320914" y="1738805"/>
            <a:ext cx="1053364" cy="1134277"/>
            <a:chOff x="5873695" y="578656"/>
            <a:chExt cx="3534779" cy="3806300"/>
          </a:xfrm>
        </p:grpSpPr>
        <p:pic>
          <p:nvPicPr>
            <p:cNvPr id="540" name="Google Shape;540;p52"/>
            <p:cNvPicPr preferRelativeResize="0"/>
            <p:nvPr/>
          </p:nvPicPr>
          <p:blipFill>
            <a:blip r:embed="rId4">
              <a:alphaModFix/>
            </a:blip>
            <a:stretch>
              <a:fillRect/>
            </a:stretch>
          </p:blipFill>
          <p:spPr>
            <a:xfrm rot="8100000">
              <a:off x="6979757" y="1079250"/>
              <a:ext cx="1270300" cy="1807100"/>
            </a:xfrm>
            <a:prstGeom prst="rect">
              <a:avLst/>
            </a:prstGeom>
            <a:noFill/>
            <a:ln>
              <a:noFill/>
            </a:ln>
          </p:spPr>
        </p:pic>
        <p:grpSp>
          <p:nvGrpSpPr>
            <p:cNvPr id="541" name="Google Shape;541;p52"/>
            <p:cNvGrpSpPr/>
            <p:nvPr/>
          </p:nvGrpSpPr>
          <p:grpSpPr>
            <a:xfrm>
              <a:off x="7338921" y="850163"/>
              <a:ext cx="420245" cy="3443180"/>
              <a:chOff x="7763196" y="219950"/>
              <a:chExt cx="420245" cy="3443180"/>
            </a:xfrm>
          </p:grpSpPr>
          <p:pic>
            <p:nvPicPr>
              <p:cNvPr id="542" name="Google Shape;542;p52"/>
              <p:cNvPicPr preferRelativeResize="0"/>
              <p:nvPr/>
            </p:nvPicPr>
            <p:blipFill rotWithShape="1">
              <a:blip r:embed="rId4">
                <a:alphaModFix/>
              </a:blip>
              <a:srcRect l="80099"/>
              <a:stretch/>
            </p:blipFill>
            <p:spPr>
              <a:xfrm>
                <a:off x="7930641" y="1856030"/>
                <a:ext cx="252800" cy="1807100"/>
              </a:xfrm>
              <a:prstGeom prst="rect">
                <a:avLst/>
              </a:prstGeom>
              <a:noFill/>
              <a:ln>
                <a:noFill/>
              </a:ln>
            </p:spPr>
          </p:pic>
          <p:pic>
            <p:nvPicPr>
              <p:cNvPr id="543" name="Google Shape;543;p52"/>
              <p:cNvPicPr preferRelativeResize="0"/>
              <p:nvPr/>
            </p:nvPicPr>
            <p:blipFill rotWithShape="1">
              <a:blip r:embed="rId4">
                <a:alphaModFix/>
              </a:blip>
              <a:srcRect l="80099"/>
              <a:stretch/>
            </p:blipFill>
            <p:spPr>
              <a:xfrm rot="10800000">
                <a:off x="7763196" y="219950"/>
                <a:ext cx="252800" cy="1807100"/>
              </a:xfrm>
              <a:prstGeom prst="rect">
                <a:avLst/>
              </a:prstGeom>
              <a:noFill/>
              <a:ln>
                <a:noFill/>
              </a:ln>
            </p:spPr>
          </p:pic>
        </p:grpSp>
        <p:pic>
          <p:nvPicPr>
            <p:cNvPr id="544" name="Google Shape;544;p52"/>
            <p:cNvPicPr preferRelativeResize="0"/>
            <p:nvPr/>
          </p:nvPicPr>
          <p:blipFill>
            <a:blip r:embed="rId4">
              <a:alphaModFix/>
            </a:blip>
            <a:stretch>
              <a:fillRect/>
            </a:stretch>
          </p:blipFill>
          <p:spPr>
            <a:xfrm rot="1293548">
              <a:off x="6913907" y="2343275"/>
              <a:ext cx="1270300" cy="1807100"/>
            </a:xfrm>
            <a:prstGeom prst="rect">
              <a:avLst/>
            </a:prstGeom>
            <a:noFill/>
            <a:ln>
              <a:noFill/>
            </a:ln>
          </p:spPr>
        </p:pic>
        <p:pic>
          <p:nvPicPr>
            <p:cNvPr id="545" name="Google Shape;545;p52"/>
            <p:cNvPicPr preferRelativeResize="0"/>
            <p:nvPr/>
          </p:nvPicPr>
          <p:blipFill>
            <a:blip r:embed="rId4">
              <a:alphaModFix/>
            </a:blip>
            <a:stretch>
              <a:fillRect/>
            </a:stretch>
          </p:blipFill>
          <p:spPr>
            <a:xfrm rot="4981584">
              <a:off x="6734007" y="1812175"/>
              <a:ext cx="1270300" cy="1807100"/>
            </a:xfrm>
            <a:prstGeom prst="rect">
              <a:avLst/>
            </a:prstGeom>
            <a:noFill/>
            <a:ln>
              <a:noFill/>
            </a:ln>
          </p:spPr>
        </p:pic>
        <p:grpSp>
          <p:nvGrpSpPr>
            <p:cNvPr id="546" name="Google Shape;546;p52"/>
            <p:cNvGrpSpPr/>
            <p:nvPr/>
          </p:nvGrpSpPr>
          <p:grpSpPr>
            <a:xfrm rot="-2700000">
              <a:off x="6902817" y="856367"/>
              <a:ext cx="1476534" cy="3522398"/>
              <a:chOff x="6025549" y="1621068"/>
              <a:chExt cx="1476548" cy="3522432"/>
            </a:xfrm>
          </p:grpSpPr>
          <p:pic>
            <p:nvPicPr>
              <p:cNvPr id="547" name="Google Shape;547;p52"/>
              <p:cNvPicPr preferRelativeResize="0"/>
              <p:nvPr/>
            </p:nvPicPr>
            <p:blipFill rotWithShape="1">
              <a:blip r:embed="rId4">
                <a:alphaModFix/>
              </a:blip>
              <a:srcRect l="31228"/>
              <a:stretch/>
            </p:blipFill>
            <p:spPr>
              <a:xfrm rot="1293512">
                <a:off x="6327013" y="3239118"/>
                <a:ext cx="873619" cy="1807090"/>
              </a:xfrm>
              <a:prstGeom prst="rect">
                <a:avLst/>
              </a:prstGeom>
              <a:noFill/>
              <a:ln>
                <a:noFill/>
              </a:ln>
            </p:spPr>
          </p:pic>
          <p:pic>
            <p:nvPicPr>
              <p:cNvPr id="548" name="Google Shape;548;p52"/>
              <p:cNvPicPr preferRelativeResize="0"/>
              <p:nvPr/>
            </p:nvPicPr>
            <p:blipFill rotWithShape="1">
              <a:blip r:embed="rId4">
                <a:alphaModFix/>
              </a:blip>
              <a:srcRect l="71255"/>
              <a:stretch/>
            </p:blipFill>
            <p:spPr>
              <a:xfrm rot="-9506469">
                <a:off x="6767916" y="1630126"/>
                <a:ext cx="373084" cy="1700499"/>
              </a:xfrm>
              <a:prstGeom prst="rect">
                <a:avLst/>
              </a:prstGeom>
              <a:noFill/>
              <a:ln>
                <a:noFill/>
              </a:ln>
            </p:spPr>
          </p:pic>
        </p:grpSp>
        <p:grpSp>
          <p:nvGrpSpPr>
            <p:cNvPr id="549" name="Google Shape;549;p52"/>
            <p:cNvGrpSpPr/>
            <p:nvPr/>
          </p:nvGrpSpPr>
          <p:grpSpPr>
            <a:xfrm rot="1079571">
              <a:off x="6757006" y="720576"/>
              <a:ext cx="1476556" cy="3522451"/>
              <a:chOff x="6025549" y="1621068"/>
              <a:chExt cx="1476548" cy="3522432"/>
            </a:xfrm>
          </p:grpSpPr>
          <p:pic>
            <p:nvPicPr>
              <p:cNvPr id="550" name="Google Shape;550;p52"/>
              <p:cNvPicPr preferRelativeResize="0"/>
              <p:nvPr/>
            </p:nvPicPr>
            <p:blipFill rotWithShape="1">
              <a:blip r:embed="rId4">
                <a:alphaModFix/>
              </a:blip>
              <a:srcRect l="31228"/>
              <a:stretch/>
            </p:blipFill>
            <p:spPr>
              <a:xfrm rot="1293512">
                <a:off x="6327013" y="3239118"/>
                <a:ext cx="873619" cy="1807090"/>
              </a:xfrm>
              <a:prstGeom prst="rect">
                <a:avLst/>
              </a:prstGeom>
              <a:noFill/>
              <a:ln>
                <a:noFill/>
              </a:ln>
            </p:spPr>
          </p:pic>
          <p:pic>
            <p:nvPicPr>
              <p:cNvPr id="551" name="Google Shape;551;p52"/>
              <p:cNvPicPr preferRelativeResize="0"/>
              <p:nvPr/>
            </p:nvPicPr>
            <p:blipFill rotWithShape="1">
              <a:blip r:embed="rId4">
                <a:alphaModFix/>
              </a:blip>
              <a:srcRect l="71255"/>
              <a:stretch/>
            </p:blipFill>
            <p:spPr>
              <a:xfrm rot="-9506469">
                <a:off x="6767916" y="1630126"/>
                <a:ext cx="373084" cy="1700499"/>
              </a:xfrm>
              <a:prstGeom prst="rect">
                <a:avLst/>
              </a:prstGeom>
              <a:noFill/>
              <a:ln>
                <a:noFill/>
              </a:ln>
            </p:spPr>
          </p:pic>
        </p:grpSp>
      </p:grpSp>
      <p:sp>
        <p:nvSpPr>
          <p:cNvPr id="552" name="Google Shape;552;p52"/>
          <p:cNvSpPr txBox="1"/>
          <p:nvPr/>
        </p:nvSpPr>
        <p:spPr>
          <a:xfrm>
            <a:off x="4868580" y="2969975"/>
            <a:ext cx="19863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t>Neurofibrillary tangles </a:t>
            </a:r>
            <a:endParaRPr/>
          </a:p>
          <a:p>
            <a:pPr marL="0" lvl="0" indent="0" algn="l" rtl="0">
              <a:lnSpc>
                <a:spcPct val="115000"/>
              </a:lnSpc>
              <a:spcBef>
                <a:spcPts val="0"/>
              </a:spcBef>
              <a:spcAft>
                <a:spcPts val="0"/>
              </a:spcAft>
              <a:buNone/>
            </a:pPr>
            <a:r>
              <a:rPr lang="en"/>
              <a:t>(made of tau protein)</a:t>
            </a:r>
            <a:endParaRPr sz="1000"/>
          </a:p>
        </p:txBody>
      </p:sp>
      <p:sp>
        <p:nvSpPr>
          <p:cNvPr id="553" name="Google Shape;553;p52"/>
          <p:cNvSpPr txBox="1"/>
          <p:nvPr/>
        </p:nvSpPr>
        <p:spPr>
          <a:xfrm>
            <a:off x="2699850" y="483700"/>
            <a:ext cx="55452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a:t>Plaques and tangles</a:t>
            </a:r>
            <a:endParaRPr sz="2400"/>
          </a:p>
        </p:txBody>
      </p:sp>
      <p:sp>
        <p:nvSpPr>
          <p:cNvPr id="554" name="Google Shape;554;p52"/>
          <p:cNvSpPr txBox="1"/>
          <p:nvPr/>
        </p:nvSpPr>
        <p:spPr>
          <a:xfrm>
            <a:off x="2918875" y="3949675"/>
            <a:ext cx="55452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a:t>→ neuronal death</a:t>
            </a:r>
            <a:endParaRPr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3"/>
          <p:cNvSpPr txBox="1"/>
          <p:nvPr/>
        </p:nvSpPr>
        <p:spPr>
          <a:xfrm>
            <a:off x="1053675" y="564600"/>
            <a:ext cx="5545200" cy="1111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a:t>The newest Alzheimer’s meds:</a:t>
            </a:r>
            <a:endParaRPr sz="2800"/>
          </a:p>
          <a:p>
            <a:pPr marL="0" lvl="0" indent="0" algn="l" rtl="0">
              <a:lnSpc>
                <a:spcPct val="115000"/>
              </a:lnSpc>
              <a:spcBef>
                <a:spcPts val="0"/>
              </a:spcBef>
              <a:spcAft>
                <a:spcPts val="0"/>
              </a:spcAft>
              <a:buNone/>
            </a:pPr>
            <a:r>
              <a:rPr lang="en" sz="2800"/>
              <a:t>	</a:t>
            </a:r>
            <a:endParaRPr sz="2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54"/>
          <p:cNvSpPr txBox="1"/>
          <p:nvPr/>
        </p:nvSpPr>
        <p:spPr>
          <a:xfrm>
            <a:off x="1053675" y="564600"/>
            <a:ext cx="5545200" cy="1606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a:t>The newest Alzheimer’s meds:</a:t>
            </a:r>
            <a:endParaRPr sz="2800"/>
          </a:p>
          <a:p>
            <a:pPr marL="0" lvl="0" indent="0" algn="l" rtl="0">
              <a:lnSpc>
                <a:spcPct val="115000"/>
              </a:lnSpc>
              <a:spcBef>
                <a:spcPts val="0"/>
              </a:spcBef>
              <a:spcAft>
                <a:spcPts val="0"/>
              </a:spcAft>
              <a:buNone/>
            </a:pPr>
            <a:r>
              <a:rPr lang="en" sz="2800"/>
              <a:t>	Antibodies vs amyloid β</a:t>
            </a:r>
            <a:endParaRPr sz="2800"/>
          </a:p>
          <a:p>
            <a:pPr marL="0" lvl="0" indent="0" algn="l" rtl="0">
              <a:lnSpc>
                <a:spcPct val="115000"/>
              </a:lnSpc>
              <a:spcBef>
                <a:spcPts val="0"/>
              </a:spcBef>
              <a:spcAft>
                <a:spcPts val="0"/>
              </a:spcAft>
              <a:buNone/>
            </a:pPr>
            <a:endParaRPr sz="2800"/>
          </a:p>
        </p:txBody>
      </p:sp>
      <p:sp>
        <p:nvSpPr>
          <p:cNvPr id="565" name="Google Shape;565;p54"/>
          <p:cNvSpPr/>
          <p:nvPr/>
        </p:nvSpPr>
        <p:spPr>
          <a:xfrm flipH="1">
            <a:off x="3779724" y="1060650"/>
            <a:ext cx="2170599" cy="6147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t>?</a:t>
            </a:r>
            <a:endParaRPr sz="2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5"/>
          <p:cNvSpPr txBox="1"/>
          <p:nvPr/>
        </p:nvSpPr>
        <p:spPr>
          <a:xfrm>
            <a:off x="1053675" y="564600"/>
            <a:ext cx="5545200" cy="1606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a:t>The newest Alzheimer’s meds:</a:t>
            </a:r>
            <a:endParaRPr sz="2800"/>
          </a:p>
          <a:p>
            <a:pPr marL="0" lvl="0" indent="0" algn="l" rtl="0">
              <a:lnSpc>
                <a:spcPct val="115000"/>
              </a:lnSpc>
              <a:spcBef>
                <a:spcPts val="0"/>
              </a:spcBef>
              <a:spcAft>
                <a:spcPts val="0"/>
              </a:spcAft>
              <a:buNone/>
            </a:pPr>
            <a:r>
              <a:rPr lang="en" sz="2800"/>
              <a:t>	Antibodies vs amyloid β</a:t>
            </a:r>
            <a:endParaRPr sz="2800"/>
          </a:p>
          <a:p>
            <a:pPr marL="0" lvl="0" indent="0" algn="l" rtl="0">
              <a:lnSpc>
                <a:spcPct val="115000"/>
              </a:lnSpc>
              <a:spcBef>
                <a:spcPts val="0"/>
              </a:spcBef>
              <a:spcAft>
                <a:spcPts val="0"/>
              </a:spcAft>
              <a:buNone/>
            </a:pPr>
            <a:endParaRPr sz="2800"/>
          </a:p>
        </p:txBody>
      </p:sp>
      <p:pic>
        <p:nvPicPr>
          <p:cNvPr id="571" name="Google Shape;571;p55"/>
          <p:cNvPicPr preferRelativeResize="0"/>
          <p:nvPr/>
        </p:nvPicPr>
        <p:blipFill>
          <a:blip r:embed="rId3">
            <a:alphaModFix/>
          </a:blip>
          <a:stretch>
            <a:fillRect/>
          </a:stretch>
        </p:blipFill>
        <p:spPr>
          <a:xfrm rot="5238337">
            <a:off x="6351243" y="901751"/>
            <a:ext cx="298841" cy="93249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6"/>
          <p:cNvSpPr txBox="1"/>
          <p:nvPr/>
        </p:nvSpPr>
        <p:spPr>
          <a:xfrm>
            <a:off x="1053675" y="564600"/>
            <a:ext cx="5545200" cy="380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a:t>The newest Alzheimer’s meds:</a:t>
            </a:r>
            <a:endParaRPr sz="2800"/>
          </a:p>
          <a:p>
            <a:pPr marL="0" lvl="0" indent="0" algn="l" rtl="0">
              <a:lnSpc>
                <a:spcPct val="115000"/>
              </a:lnSpc>
              <a:spcBef>
                <a:spcPts val="0"/>
              </a:spcBef>
              <a:spcAft>
                <a:spcPts val="0"/>
              </a:spcAft>
              <a:buNone/>
            </a:pPr>
            <a:r>
              <a:rPr lang="en" sz="2800"/>
              <a:t>	Antibodies vs amyloid β</a:t>
            </a:r>
            <a:endParaRPr sz="28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2800"/>
              <a:t>The oldest Alzheimer’s meds:</a:t>
            </a:r>
            <a:br>
              <a:rPr lang="en" sz="2800"/>
            </a:br>
            <a:endParaRPr sz="2800"/>
          </a:p>
          <a:p>
            <a:pPr marL="0" lvl="0" indent="0" algn="l" rtl="0">
              <a:lnSpc>
                <a:spcPct val="115000"/>
              </a:lnSpc>
              <a:spcBef>
                <a:spcPts val="0"/>
              </a:spcBef>
              <a:spcAft>
                <a:spcPts val="0"/>
              </a:spcAft>
              <a:buNone/>
            </a:pPr>
            <a:endParaRPr sz="2800"/>
          </a:p>
          <a:p>
            <a:pPr marL="0" lvl="0" indent="0" algn="l" rtl="0">
              <a:lnSpc>
                <a:spcPct val="115000"/>
              </a:lnSpc>
              <a:spcBef>
                <a:spcPts val="0"/>
              </a:spcBef>
              <a:spcAft>
                <a:spcPts val="0"/>
              </a:spcAft>
              <a:buNone/>
            </a:pPr>
            <a:endParaRPr sz="2800"/>
          </a:p>
          <a:p>
            <a:pPr marL="0" lvl="0" indent="0" algn="l" rtl="0">
              <a:lnSpc>
                <a:spcPct val="115000"/>
              </a:lnSpc>
              <a:spcBef>
                <a:spcPts val="0"/>
              </a:spcBef>
              <a:spcAft>
                <a:spcPts val="0"/>
              </a:spcAft>
              <a:buNone/>
            </a:pPr>
            <a:endParaRPr sz="2800"/>
          </a:p>
        </p:txBody>
      </p:sp>
      <p:pic>
        <p:nvPicPr>
          <p:cNvPr id="2" name="Google Shape;571;p55">
            <a:extLst>
              <a:ext uri="{FF2B5EF4-FFF2-40B4-BE49-F238E27FC236}">
                <a16:creationId xmlns:a16="http://schemas.microsoft.com/office/drawing/2014/main" id="{C1DC02FE-9998-9921-357C-7775C080F65F}"/>
              </a:ext>
            </a:extLst>
          </p:cNvPr>
          <p:cNvPicPr preferRelativeResize="0"/>
          <p:nvPr/>
        </p:nvPicPr>
        <p:blipFill>
          <a:blip r:embed="rId3">
            <a:alphaModFix/>
          </a:blip>
          <a:stretch>
            <a:fillRect/>
          </a:stretch>
        </p:blipFill>
        <p:spPr>
          <a:xfrm rot="5238337">
            <a:off x="6351243" y="901751"/>
            <a:ext cx="298841" cy="93249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7"/>
          <p:cNvSpPr txBox="1"/>
          <p:nvPr/>
        </p:nvSpPr>
        <p:spPr>
          <a:xfrm>
            <a:off x="1053675" y="564600"/>
            <a:ext cx="5545200" cy="380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a:t>The newest Alzheimer’s meds:</a:t>
            </a:r>
            <a:endParaRPr sz="2800"/>
          </a:p>
          <a:p>
            <a:pPr marL="0" lvl="0" indent="0" algn="l" rtl="0">
              <a:lnSpc>
                <a:spcPct val="115000"/>
              </a:lnSpc>
              <a:spcBef>
                <a:spcPts val="0"/>
              </a:spcBef>
              <a:spcAft>
                <a:spcPts val="0"/>
              </a:spcAft>
              <a:buNone/>
            </a:pPr>
            <a:r>
              <a:rPr lang="en" sz="2800"/>
              <a:t>	Antibodies vs amyloid β</a:t>
            </a:r>
            <a:endParaRPr sz="28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2800"/>
              <a:t>The oldest Alzheimer’s meds:</a:t>
            </a:r>
            <a:br>
              <a:rPr lang="en" sz="2800"/>
            </a:br>
            <a:r>
              <a:rPr lang="en" sz="2800"/>
              <a:t>	Cholinergics </a:t>
            </a:r>
            <a:endParaRPr sz="2800"/>
          </a:p>
          <a:p>
            <a:pPr marL="0" lvl="0" indent="0" algn="l" rtl="0">
              <a:lnSpc>
                <a:spcPct val="115000"/>
              </a:lnSpc>
              <a:spcBef>
                <a:spcPts val="0"/>
              </a:spcBef>
              <a:spcAft>
                <a:spcPts val="0"/>
              </a:spcAft>
              <a:buNone/>
            </a:pPr>
            <a:endParaRPr sz="2800"/>
          </a:p>
          <a:p>
            <a:pPr marL="0" lvl="0" indent="0" algn="l" rtl="0">
              <a:lnSpc>
                <a:spcPct val="115000"/>
              </a:lnSpc>
              <a:spcBef>
                <a:spcPts val="0"/>
              </a:spcBef>
              <a:spcAft>
                <a:spcPts val="0"/>
              </a:spcAft>
              <a:buNone/>
            </a:pPr>
            <a:endParaRPr sz="2800"/>
          </a:p>
          <a:p>
            <a:pPr marL="0" lvl="0" indent="0" algn="l" rtl="0">
              <a:lnSpc>
                <a:spcPct val="115000"/>
              </a:lnSpc>
              <a:spcBef>
                <a:spcPts val="0"/>
              </a:spcBef>
              <a:spcAft>
                <a:spcPts val="0"/>
              </a:spcAft>
              <a:buNone/>
            </a:pPr>
            <a:endParaRPr sz="2800"/>
          </a:p>
        </p:txBody>
      </p:sp>
      <p:sp>
        <p:nvSpPr>
          <p:cNvPr id="583" name="Google Shape;583;p57"/>
          <p:cNvSpPr/>
          <p:nvPr/>
        </p:nvSpPr>
        <p:spPr>
          <a:xfrm flipH="1">
            <a:off x="1554025" y="2264400"/>
            <a:ext cx="2742310" cy="6147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t>?</a:t>
            </a:r>
            <a:endParaRPr sz="2800"/>
          </a:p>
        </p:txBody>
      </p:sp>
      <p:pic>
        <p:nvPicPr>
          <p:cNvPr id="2" name="Google Shape;571;p55">
            <a:extLst>
              <a:ext uri="{FF2B5EF4-FFF2-40B4-BE49-F238E27FC236}">
                <a16:creationId xmlns:a16="http://schemas.microsoft.com/office/drawing/2014/main" id="{C7F048A9-59A4-1194-E9ED-C49C3EB0B5A1}"/>
              </a:ext>
            </a:extLst>
          </p:cNvPr>
          <p:cNvPicPr preferRelativeResize="0"/>
          <p:nvPr/>
        </p:nvPicPr>
        <p:blipFill>
          <a:blip r:embed="rId3">
            <a:alphaModFix/>
          </a:blip>
          <a:stretch>
            <a:fillRect/>
          </a:stretch>
        </p:blipFill>
        <p:spPr>
          <a:xfrm rot="5238337">
            <a:off x="6351243" y="901751"/>
            <a:ext cx="298841" cy="93249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8"/>
          <p:cNvSpPr txBox="1"/>
          <p:nvPr/>
        </p:nvSpPr>
        <p:spPr>
          <a:xfrm>
            <a:off x="1053675" y="564600"/>
            <a:ext cx="5545200" cy="351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a:t>The newest Alzheimer’s meds:</a:t>
            </a:r>
            <a:endParaRPr sz="2800"/>
          </a:p>
          <a:p>
            <a:pPr marL="0" lvl="0" indent="0" algn="l" rtl="0">
              <a:lnSpc>
                <a:spcPct val="115000"/>
              </a:lnSpc>
              <a:spcBef>
                <a:spcPts val="0"/>
              </a:spcBef>
              <a:spcAft>
                <a:spcPts val="0"/>
              </a:spcAft>
              <a:buNone/>
            </a:pPr>
            <a:r>
              <a:rPr lang="en" sz="2800"/>
              <a:t>	Antibodies vs amyloid β</a:t>
            </a:r>
            <a:endParaRPr sz="28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2800"/>
              <a:t>The oldest Alzheimer’s meds:</a:t>
            </a:r>
            <a:br>
              <a:rPr lang="en" sz="2800"/>
            </a:br>
            <a:r>
              <a:rPr lang="en" sz="2800"/>
              <a:t>	Cholinergics </a:t>
            </a:r>
            <a:endParaRPr sz="28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endParaRPr sz="2800"/>
          </a:p>
          <a:p>
            <a:pPr marL="0" lvl="0" indent="0" algn="l" rtl="0">
              <a:lnSpc>
                <a:spcPct val="115000"/>
              </a:lnSpc>
              <a:spcBef>
                <a:spcPts val="0"/>
              </a:spcBef>
              <a:spcAft>
                <a:spcPts val="0"/>
              </a:spcAft>
              <a:buNone/>
            </a:pPr>
            <a:endParaRPr sz="2800"/>
          </a:p>
        </p:txBody>
      </p:sp>
      <p:grpSp>
        <p:nvGrpSpPr>
          <p:cNvPr id="591" name="Google Shape;591;p58"/>
          <p:cNvGrpSpPr/>
          <p:nvPr/>
        </p:nvGrpSpPr>
        <p:grpSpPr>
          <a:xfrm>
            <a:off x="4209679" y="2409218"/>
            <a:ext cx="2175009" cy="432641"/>
            <a:chOff x="4892286" y="977880"/>
            <a:chExt cx="5554159" cy="1104802"/>
          </a:xfrm>
        </p:grpSpPr>
        <p:grpSp>
          <p:nvGrpSpPr>
            <p:cNvPr id="592" name="Google Shape;592;p58"/>
            <p:cNvGrpSpPr/>
            <p:nvPr/>
          </p:nvGrpSpPr>
          <p:grpSpPr>
            <a:xfrm>
              <a:off x="4892286" y="1152951"/>
              <a:ext cx="5554159" cy="929731"/>
              <a:chOff x="4445344" y="1292234"/>
              <a:chExt cx="5554159" cy="929731"/>
            </a:xfrm>
          </p:grpSpPr>
          <p:pic>
            <p:nvPicPr>
              <p:cNvPr id="593" name="Google Shape;593;p58" descr="A cup of coffee&#10;&#10;Description automatically generated"/>
              <p:cNvPicPr preferRelativeResize="0"/>
              <p:nvPr/>
            </p:nvPicPr>
            <p:blipFill rotWithShape="1">
              <a:blip r:embed="rId3">
                <a:alphaModFix/>
              </a:blip>
              <a:srcRect r="39693"/>
              <a:stretch/>
            </p:blipFill>
            <p:spPr>
              <a:xfrm>
                <a:off x="4445344" y="1318076"/>
                <a:ext cx="2622318" cy="903889"/>
              </a:xfrm>
              <a:prstGeom prst="rect">
                <a:avLst/>
              </a:prstGeom>
              <a:noFill/>
              <a:ln>
                <a:noFill/>
              </a:ln>
            </p:spPr>
          </p:pic>
          <p:grpSp>
            <p:nvGrpSpPr>
              <p:cNvPr id="594" name="Google Shape;594;p58"/>
              <p:cNvGrpSpPr/>
              <p:nvPr/>
            </p:nvGrpSpPr>
            <p:grpSpPr>
              <a:xfrm>
                <a:off x="7066087" y="1309939"/>
                <a:ext cx="2635379" cy="909730"/>
                <a:chOff x="6598810" y="1342565"/>
                <a:chExt cx="2635379" cy="909730"/>
              </a:xfrm>
            </p:grpSpPr>
            <p:pic>
              <p:nvPicPr>
                <p:cNvPr id="595" name="Google Shape;595;p58" descr="A cup of coffee&#10;&#10;Description automatically generated"/>
                <p:cNvPicPr preferRelativeResize="0"/>
                <p:nvPr/>
              </p:nvPicPr>
              <p:blipFill rotWithShape="1">
                <a:blip r:embed="rId3">
                  <a:alphaModFix/>
                </a:blip>
                <a:srcRect l="60238"/>
                <a:stretch/>
              </p:blipFill>
              <p:spPr>
                <a:xfrm>
                  <a:off x="7505175" y="1348406"/>
                  <a:ext cx="1729014" cy="903889"/>
                </a:xfrm>
                <a:prstGeom prst="rect">
                  <a:avLst/>
                </a:prstGeom>
                <a:noFill/>
                <a:ln>
                  <a:noFill/>
                </a:ln>
              </p:spPr>
            </p:pic>
            <p:pic>
              <p:nvPicPr>
                <p:cNvPr id="596" name="Google Shape;596;p58" descr="A cup of coffee&#10;&#10;Description automatically generated"/>
                <p:cNvPicPr preferRelativeResize="0"/>
                <p:nvPr/>
              </p:nvPicPr>
              <p:blipFill rotWithShape="1">
                <a:blip r:embed="rId4">
                  <a:alphaModFix/>
                </a:blip>
                <a:srcRect l="60237" r="19881"/>
                <a:stretch/>
              </p:blipFill>
              <p:spPr>
                <a:xfrm>
                  <a:off x="6598810" y="1342565"/>
                  <a:ext cx="864506" cy="903889"/>
                </a:xfrm>
                <a:prstGeom prst="rect">
                  <a:avLst/>
                </a:prstGeom>
                <a:noFill/>
                <a:ln>
                  <a:noFill/>
                </a:ln>
              </p:spPr>
            </p:pic>
          </p:grpSp>
          <p:sp>
            <p:nvSpPr>
              <p:cNvPr id="597" name="Google Shape;597;p58"/>
              <p:cNvSpPr txBox="1"/>
              <p:nvPr/>
            </p:nvSpPr>
            <p:spPr>
              <a:xfrm>
                <a:off x="4526003" y="1292234"/>
                <a:ext cx="5473500" cy="339599"/>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dirty="0">
                    <a:solidFill>
                      <a:srgbClr val="FFFFFF"/>
                    </a:solidFill>
                    <a:latin typeface="Arial"/>
                    <a:ea typeface="Arial"/>
                    <a:cs typeface="Arial"/>
                    <a:sym typeface="Arial"/>
                  </a:rPr>
                  <a:t>S</a:t>
                </a:r>
                <a:r>
                  <a:rPr lang="en" sz="1200" b="1" dirty="0">
                    <a:solidFill>
                      <a:srgbClr val="FFFFFF"/>
                    </a:solidFill>
                  </a:rPr>
                  <a:t>      L      U     D      G     E</a:t>
                </a:r>
                <a:endParaRPr sz="1200" b="1" i="0" u="none" strike="noStrike" cap="none" dirty="0">
                  <a:solidFill>
                    <a:srgbClr val="FFFFFF"/>
                  </a:solidFill>
                  <a:latin typeface="Arial"/>
                  <a:ea typeface="Arial"/>
                  <a:cs typeface="Arial"/>
                  <a:sym typeface="Arial"/>
                </a:endParaRPr>
              </a:p>
            </p:txBody>
          </p:sp>
        </p:grpSp>
        <p:grpSp>
          <p:nvGrpSpPr>
            <p:cNvPr id="598" name="Google Shape;598;p58"/>
            <p:cNvGrpSpPr/>
            <p:nvPr/>
          </p:nvGrpSpPr>
          <p:grpSpPr>
            <a:xfrm>
              <a:off x="5175092" y="977880"/>
              <a:ext cx="4765253" cy="377745"/>
              <a:chOff x="5175092" y="977880"/>
              <a:chExt cx="4765253" cy="377745"/>
            </a:xfrm>
          </p:grpSpPr>
          <p:pic>
            <p:nvPicPr>
              <p:cNvPr id="599" name="Google Shape;599;p58" descr="A person looking at the camera&#10;&#10;Description automatically generated"/>
              <p:cNvPicPr preferRelativeResize="0"/>
              <p:nvPr/>
            </p:nvPicPr>
            <p:blipFill rotWithShape="1">
              <a:blip r:embed="rId5">
                <a:alphaModFix/>
              </a:blip>
              <a:srcRect/>
              <a:stretch/>
            </p:blipFill>
            <p:spPr>
              <a:xfrm>
                <a:off x="7787461" y="977880"/>
                <a:ext cx="334969" cy="364684"/>
              </a:xfrm>
              <a:prstGeom prst="rect">
                <a:avLst/>
              </a:prstGeom>
              <a:noFill/>
              <a:ln>
                <a:noFill/>
              </a:ln>
            </p:spPr>
          </p:pic>
          <p:pic>
            <p:nvPicPr>
              <p:cNvPr id="600" name="Google Shape;600;p58" descr="A person smiling for the camera&#10;&#10;Description automatically generated"/>
              <p:cNvPicPr preferRelativeResize="0"/>
              <p:nvPr/>
            </p:nvPicPr>
            <p:blipFill rotWithShape="1">
              <a:blip r:embed="rId6">
                <a:alphaModFix/>
              </a:blip>
              <a:srcRect/>
              <a:stretch/>
            </p:blipFill>
            <p:spPr>
              <a:xfrm>
                <a:off x="9627667" y="1012649"/>
                <a:ext cx="312678" cy="331253"/>
              </a:xfrm>
              <a:prstGeom prst="rect">
                <a:avLst/>
              </a:prstGeom>
              <a:noFill/>
              <a:ln>
                <a:noFill/>
              </a:ln>
            </p:spPr>
          </p:pic>
          <p:pic>
            <p:nvPicPr>
              <p:cNvPr id="601" name="Google Shape;601;p58" descr="A person smiling for the camera&#10;&#10;Description automatically generated"/>
              <p:cNvPicPr preferRelativeResize="0"/>
              <p:nvPr/>
            </p:nvPicPr>
            <p:blipFill rotWithShape="1">
              <a:blip r:embed="rId7">
                <a:alphaModFix/>
              </a:blip>
              <a:srcRect/>
              <a:stretch/>
            </p:blipFill>
            <p:spPr>
              <a:xfrm>
                <a:off x="8683990" y="981192"/>
                <a:ext cx="396265" cy="362211"/>
              </a:xfrm>
              <a:prstGeom prst="rect">
                <a:avLst/>
              </a:prstGeom>
              <a:noFill/>
              <a:ln>
                <a:noFill/>
              </a:ln>
            </p:spPr>
          </p:pic>
          <p:pic>
            <p:nvPicPr>
              <p:cNvPr id="602" name="Google Shape;602;p58" descr="A picture containing person, dancer, indoor&#10;&#10;Description automatically generated"/>
              <p:cNvPicPr preferRelativeResize="0"/>
              <p:nvPr/>
            </p:nvPicPr>
            <p:blipFill rotWithShape="1">
              <a:blip r:embed="rId8">
                <a:alphaModFix/>
              </a:blip>
              <a:srcRect/>
              <a:stretch/>
            </p:blipFill>
            <p:spPr>
              <a:xfrm>
                <a:off x="6905578" y="1029726"/>
                <a:ext cx="325899" cy="325899"/>
              </a:xfrm>
              <a:prstGeom prst="rect">
                <a:avLst/>
              </a:prstGeom>
              <a:noFill/>
              <a:ln>
                <a:noFill/>
              </a:ln>
            </p:spPr>
          </p:pic>
          <p:pic>
            <p:nvPicPr>
              <p:cNvPr id="603" name="Google Shape;603;p58" descr="A close up of a person&#10;&#10;Description automatically generated"/>
              <p:cNvPicPr preferRelativeResize="0"/>
              <p:nvPr/>
            </p:nvPicPr>
            <p:blipFill rotWithShape="1">
              <a:blip r:embed="rId9">
                <a:alphaModFix/>
              </a:blip>
              <a:srcRect/>
              <a:stretch/>
            </p:blipFill>
            <p:spPr>
              <a:xfrm>
                <a:off x="5997088" y="1003884"/>
                <a:ext cx="371499" cy="349828"/>
              </a:xfrm>
              <a:prstGeom prst="rect">
                <a:avLst/>
              </a:prstGeom>
              <a:noFill/>
              <a:ln>
                <a:noFill/>
              </a:ln>
            </p:spPr>
          </p:pic>
          <p:pic>
            <p:nvPicPr>
              <p:cNvPr id="604" name="Google Shape;604;p58" descr="A close up of a person smiling for the camera&#10;&#10;Description automatically generated"/>
              <p:cNvPicPr preferRelativeResize="0"/>
              <p:nvPr/>
            </p:nvPicPr>
            <p:blipFill rotWithShape="1">
              <a:blip r:embed="rId10">
                <a:alphaModFix/>
              </a:blip>
              <a:srcRect/>
              <a:stretch/>
            </p:blipFill>
            <p:spPr>
              <a:xfrm>
                <a:off x="5175092" y="979861"/>
                <a:ext cx="278292" cy="375694"/>
              </a:xfrm>
              <a:prstGeom prst="rect">
                <a:avLst/>
              </a:prstGeom>
              <a:noFill/>
              <a:ln>
                <a:noFill/>
              </a:ln>
            </p:spPr>
          </p:pic>
        </p:grpSp>
      </p:grpSp>
      <p:pic>
        <p:nvPicPr>
          <p:cNvPr id="3" name="Google Shape;571;p55">
            <a:extLst>
              <a:ext uri="{FF2B5EF4-FFF2-40B4-BE49-F238E27FC236}">
                <a16:creationId xmlns:a16="http://schemas.microsoft.com/office/drawing/2014/main" id="{4948C8CC-A522-2E17-7B96-41807462E5A5}"/>
              </a:ext>
            </a:extLst>
          </p:cNvPr>
          <p:cNvPicPr preferRelativeResize="0"/>
          <p:nvPr/>
        </p:nvPicPr>
        <p:blipFill>
          <a:blip r:embed="rId11">
            <a:alphaModFix/>
          </a:blip>
          <a:stretch>
            <a:fillRect/>
          </a:stretch>
        </p:blipFill>
        <p:spPr>
          <a:xfrm rot="5238337">
            <a:off x="6351243" y="901751"/>
            <a:ext cx="298841" cy="93249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9"/>
          <p:cNvSpPr txBox="1"/>
          <p:nvPr/>
        </p:nvSpPr>
        <p:spPr>
          <a:xfrm>
            <a:off x="1053675" y="564600"/>
            <a:ext cx="5545200" cy="40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a:t>The newest Alzheimer’s meds:</a:t>
            </a:r>
            <a:endParaRPr sz="2800"/>
          </a:p>
          <a:p>
            <a:pPr marL="0" lvl="0" indent="0" algn="l" rtl="0">
              <a:lnSpc>
                <a:spcPct val="115000"/>
              </a:lnSpc>
              <a:spcBef>
                <a:spcPts val="0"/>
              </a:spcBef>
              <a:spcAft>
                <a:spcPts val="0"/>
              </a:spcAft>
              <a:buNone/>
            </a:pPr>
            <a:r>
              <a:rPr lang="en" sz="2800"/>
              <a:t>	Antibodies vs amyloid β</a:t>
            </a:r>
            <a:endParaRPr sz="28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2800"/>
              <a:t>The oldest Alzheimer’s meds:</a:t>
            </a:r>
            <a:br>
              <a:rPr lang="en" sz="2800"/>
            </a:br>
            <a:r>
              <a:rPr lang="en" sz="2800"/>
              <a:t>	Cholinergics </a:t>
            </a:r>
            <a:endParaRPr sz="28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2800"/>
              <a:t>Next topic: </a:t>
            </a:r>
            <a:endParaRPr sz="2800"/>
          </a:p>
          <a:p>
            <a:pPr marL="0" lvl="0" indent="0" algn="l" rtl="0">
              <a:lnSpc>
                <a:spcPct val="115000"/>
              </a:lnSpc>
              <a:spcBef>
                <a:spcPts val="0"/>
              </a:spcBef>
              <a:spcAft>
                <a:spcPts val="0"/>
              </a:spcAft>
              <a:buNone/>
            </a:pPr>
            <a:endParaRPr sz="2800"/>
          </a:p>
          <a:p>
            <a:pPr marL="0" lvl="0" indent="0" algn="l" rtl="0">
              <a:lnSpc>
                <a:spcPct val="115000"/>
              </a:lnSpc>
              <a:spcBef>
                <a:spcPts val="0"/>
              </a:spcBef>
              <a:spcAft>
                <a:spcPts val="0"/>
              </a:spcAft>
              <a:buNone/>
            </a:pPr>
            <a:endParaRPr sz="2800"/>
          </a:p>
        </p:txBody>
      </p:sp>
      <p:pic>
        <p:nvPicPr>
          <p:cNvPr id="2" name="Google Shape;571;p55">
            <a:extLst>
              <a:ext uri="{FF2B5EF4-FFF2-40B4-BE49-F238E27FC236}">
                <a16:creationId xmlns:a16="http://schemas.microsoft.com/office/drawing/2014/main" id="{05B103E0-DB73-8E9A-4F60-2C59239126A2}"/>
              </a:ext>
            </a:extLst>
          </p:cNvPr>
          <p:cNvPicPr preferRelativeResize="0"/>
          <p:nvPr/>
        </p:nvPicPr>
        <p:blipFill>
          <a:blip r:embed="rId3">
            <a:alphaModFix/>
          </a:blip>
          <a:stretch>
            <a:fillRect/>
          </a:stretch>
        </p:blipFill>
        <p:spPr>
          <a:xfrm rot="5238337">
            <a:off x="6351243" y="901751"/>
            <a:ext cx="298841" cy="932495"/>
          </a:xfrm>
          <a:prstGeom prst="rect">
            <a:avLst/>
          </a:prstGeom>
          <a:noFill/>
          <a:ln>
            <a:noFill/>
          </a:ln>
        </p:spPr>
      </p:pic>
      <p:grpSp>
        <p:nvGrpSpPr>
          <p:cNvPr id="3" name="Google Shape;591;p58">
            <a:extLst>
              <a:ext uri="{FF2B5EF4-FFF2-40B4-BE49-F238E27FC236}">
                <a16:creationId xmlns:a16="http://schemas.microsoft.com/office/drawing/2014/main" id="{79301B0D-C603-465F-9315-3BDAC90A6714}"/>
              </a:ext>
            </a:extLst>
          </p:cNvPr>
          <p:cNvGrpSpPr/>
          <p:nvPr/>
        </p:nvGrpSpPr>
        <p:grpSpPr>
          <a:xfrm>
            <a:off x="4209679" y="2409218"/>
            <a:ext cx="2175009" cy="432641"/>
            <a:chOff x="4892286" y="977880"/>
            <a:chExt cx="5554159" cy="1104802"/>
          </a:xfrm>
        </p:grpSpPr>
        <p:grpSp>
          <p:nvGrpSpPr>
            <p:cNvPr id="4" name="Google Shape;592;p58">
              <a:extLst>
                <a:ext uri="{FF2B5EF4-FFF2-40B4-BE49-F238E27FC236}">
                  <a16:creationId xmlns:a16="http://schemas.microsoft.com/office/drawing/2014/main" id="{9B62943D-D3D7-0950-1B34-22134E8FE85B}"/>
                </a:ext>
              </a:extLst>
            </p:cNvPr>
            <p:cNvGrpSpPr/>
            <p:nvPr/>
          </p:nvGrpSpPr>
          <p:grpSpPr>
            <a:xfrm>
              <a:off x="4892286" y="1152951"/>
              <a:ext cx="5554159" cy="929731"/>
              <a:chOff x="4445344" y="1292234"/>
              <a:chExt cx="5554159" cy="929731"/>
            </a:xfrm>
          </p:grpSpPr>
          <p:pic>
            <p:nvPicPr>
              <p:cNvPr id="12" name="Google Shape;593;p58" descr="A cup of coffee&#10;&#10;Description automatically generated">
                <a:extLst>
                  <a:ext uri="{FF2B5EF4-FFF2-40B4-BE49-F238E27FC236}">
                    <a16:creationId xmlns:a16="http://schemas.microsoft.com/office/drawing/2014/main" id="{1403BB1F-3CA5-7B7E-D6D4-19AEFD3EFEDE}"/>
                  </a:ext>
                </a:extLst>
              </p:cNvPr>
              <p:cNvPicPr preferRelativeResize="0"/>
              <p:nvPr/>
            </p:nvPicPr>
            <p:blipFill rotWithShape="1">
              <a:blip r:embed="rId4">
                <a:alphaModFix/>
              </a:blip>
              <a:srcRect r="39693"/>
              <a:stretch/>
            </p:blipFill>
            <p:spPr>
              <a:xfrm>
                <a:off x="4445344" y="1318076"/>
                <a:ext cx="2622318" cy="903889"/>
              </a:xfrm>
              <a:prstGeom prst="rect">
                <a:avLst/>
              </a:prstGeom>
              <a:noFill/>
              <a:ln>
                <a:noFill/>
              </a:ln>
            </p:spPr>
          </p:pic>
          <p:grpSp>
            <p:nvGrpSpPr>
              <p:cNvPr id="13" name="Google Shape;594;p58">
                <a:extLst>
                  <a:ext uri="{FF2B5EF4-FFF2-40B4-BE49-F238E27FC236}">
                    <a16:creationId xmlns:a16="http://schemas.microsoft.com/office/drawing/2014/main" id="{F047AB7D-9A25-B2E2-82CE-983AD0BC220F}"/>
                  </a:ext>
                </a:extLst>
              </p:cNvPr>
              <p:cNvGrpSpPr/>
              <p:nvPr/>
            </p:nvGrpSpPr>
            <p:grpSpPr>
              <a:xfrm>
                <a:off x="7066087" y="1309939"/>
                <a:ext cx="2635379" cy="909730"/>
                <a:chOff x="6598810" y="1342565"/>
                <a:chExt cx="2635379" cy="909730"/>
              </a:xfrm>
            </p:grpSpPr>
            <p:pic>
              <p:nvPicPr>
                <p:cNvPr id="15" name="Google Shape;595;p58" descr="A cup of coffee&#10;&#10;Description automatically generated">
                  <a:extLst>
                    <a:ext uri="{FF2B5EF4-FFF2-40B4-BE49-F238E27FC236}">
                      <a16:creationId xmlns:a16="http://schemas.microsoft.com/office/drawing/2014/main" id="{A87DC9E8-A047-4B22-7AE1-9AFCDEF0021C}"/>
                    </a:ext>
                  </a:extLst>
                </p:cNvPr>
                <p:cNvPicPr preferRelativeResize="0"/>
                <p:nvPr/>
              </p:nvPicPr>
              <p:blipFill rotWithShape="1">
                <a:blip r:embed="rId4">
                  <a:alphaModFix/>
                </a:blip>
                <a:srcRect l="60238"/>
                <a:stretch/>
              </p:blipFill>
              <p:spPr>
                <a:xfrm>
                  <a:off x="7505175" y="1348406"/>
                  <a:ext cx="1729014" cy="903889"/>
                </a:xfrm>
                <a:prstGeom prst="rect">
                  <a:avLst/>
                </a:prstGeom>
                <a:noFill/>
                <a:ln>
                  <a:noFill/>
                </a:ln>
              </p:spPr>
            </p:pic>
            <p:pic>
              <p:nvPicPr>
                <p:cNvPr id="16" name="Google Shape;596;p58" descr="A cup of coffee&#10;&#10;Description automatically generated">
                  <a:extLst>
                    <a:ext uri="{FF2B5EF4-FFF2-40B4-BE49-F238E27FC236}">
                      <a16:creationId xmlns:a16="http://schemas.microsoft.com/office/drawing/2014/main" id="{08E85B7C-40C0-8FB0-3A22-9B5ADC021ADE}"/>
                    </a:ext>
                  </a:extLst>
                </p:cNvPr>
                <p:cNvPicPr preferRelativeResize="0"/>
                <p:nvPr/>
              </p:nvPicPr>
              <p:blipFill rotWithShape="1">
                <a:blip r:embed="rId5">
                  <a:alphaModFix/>
                </a:blip>
                <a:srcRect l="60237" r="19881"/>
                <a:stretch/>
              </p:blipFill>
              <p:spPr>
                <a:xfrm>
                  <a:off x="6598810" y="1342565"/>
                  <a:ext cx="864506" cy="903889"/>
                </a:xfrm>
                <a:prstGeom prst="rect">
                  <a:avLst/>
                </a:prstGeom>
                <a:noFill/>
                <a:ln>
                  <a:noFill/>
                </a:ln>
              </p:spPr>
            </p:pic>
          </p:grpSp>
          <p:sp>
            <p:nvSpPr>
              <p:cNvPr id="14" name="Google Shape;597;p58">
                <a:extLst>
                  <a:ext uri="{FF2B5EF4-FFF2-40B4-BE49-F238E27FC236}">
                    <a16:creationId xmlns:a16="http://schemas.microsoft.com/office/drawing/2014/main" id="{9C776B81-AC31-D2CC-4270-ADD9AE05111D}"/>
                  </a:ext>
                </a:extLst>
              </p:cNvPr>
              <p:cNvSpPr txBox="1"/>
              <p:nvPr/>
            </p:nvSpPr>
            <p:spPr>
              <a:xfrm>
                <a:off x="4526003" y="1292234"/>
                <a:ext cx="5473500" cy="339599"/>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dirty="0">
                    <a:solidFill>
                      <a:srgbClr val="FFFFFF"/>
                    </a:solidFill>
                    <a:latin typeface="Arial"/>
                    <a:ea typeface="Arial"/>
                    <a:cs typeface="Arial"/>
                    <a:sym typeface="Arial"/>
                  </a:rPr>
                  <a:t>S</a:t>
                </a:r>
                <a:r>
                  <a:rPr lang="en" sz="1200" b="1" dirty="0">
                    <a:solidFill>
                      <a:srgbClr val="FFFFFF"/>
                    </a:solidFill>
                  </a:rPr>
                  <a:t>      L      U     D      G     E</a:t>
                </a:r>
                <a:endParaRPr sz="1200" b="1" i="0" u="none" strike="noStrike" cap="none" dirty="0">
                  <a:solidFill>
                    <a:srgbClr val="FFFFFF"/>
                  </a:solidFill>
                  <a:latin typeface="Arial"/>
                  <a:ea typeface="Arial"/>
                  <a:cs typeface="Arial"/>
                  <a:sym typeface="Arial"/>
                </a:endParaRPr>
              </a:p>
            </p:txBody>
          </p:sp>
        </p:grpSp>
        <p:grpSp>
          <p:nvGrpSpPr>
            <p:cNvPr id="5" name="Google Shape;598;p58">
              <a:extLst>
                <a:ext uri="{FF2B5EF4-FFF2-40B4-BE49-F238E27FC236}">
                  <a16:creationId xmlns:a16="http://schemas.microsoft.com/office/drawing/2014/main" id="{7162E89D-A614-2553-185F-CC231C3572FC}"/>
                </a:ext>
              </a:extLst>
            </p:cNvPr>
            <p:cNvGrpSpPr/>
            <p:nvPr/>
          </p:nvGrpSpPr>
          <p:grpSpPr>
            <a:xfrm>
              <a:off x="5175092" y="977880"/>
              <a:ext cx="4765253" cy="377745"/>
              <a:chOff x="5175092" y="977880"/>
              <a:chExt cx="4765253" cy="377745"/>
            </a:xfrm>
          </p:grpSpPr>
          <p:pic>
            <p:nvPicPr>
              <p:cNvPr id="6" name="Google Shape;599;p58" descr="A person looking at the camera&#10;&#10;Description automatically generated">
                <a:extLst>
                  <a:ext uri="{FF2B5EF4-FFF2-40B4-BE49-F238E27FC236}">
                    <a16:creationId xmlns:a16="http://schemas.microsoft.com/office/drawing/2014/main" id="{9BE12217-1239-A972-1B54-CA2084486002}"/>
                  </a:ext>
                </a:extLst>
              </p:cNvPr>
              <p:cNvPicPr preferRelativeResize="0"/>
              <p:nvPr/>
            </p:nvPicPr>
            <p:blipFill rotWithShape="1">
              <a:blip r:embed="rId6">
                <a:alphaModFix/>
              </a:blip>
              <a:srcRect/>
              <a:stretch/>
            </p:blipFill>
            <p:spPr>
              <a:xfrm>
                <a:off x="7787461" y="977880"/>
                <a:ext cx="334969" cy="364684"/>
              </a:xfrm>
              <a:prstGeom prst="rect">
                <a:avLst/>
              </a:prstGeom>
              <a:noFill/>
              <a:ln>
                <a:noFill/>
              </a:ln>
            </p:spPr>
          </p:pic>
          <p:pic>
            <p:nvPicPr>
              <p:cNvPr id="7" name="Google Shape;600;p58" descr="A person smiling for the camera&#10;&#10;Description automatically generated">
                <a:extLst>
                  <a:ext uri="{FF2B5EF4-FFF2-40B4-BE49-F238E27FC236}">
                    <a16:creationId xmlns:a16="http://schemas.microsoft.com/office/drawing/2014/main" id="{37DE82DA-1137-B322-7302-78A4C4698ECF}"/>
                  </a:ext>
                </a:extLst>
              </p:cNvPr>
              <p:cNvPicPr preferRelativeResize="0"/>
              <p:nvPr/>
            </p:nvPicPr>
            <p:blipFill rotWithShape="1">
              <a:blip r:embed="rId7">
                <a:alphaModFix/>
              </a:blip>
              <a:srcRect/>
              <a:stretch/>
            </p:blipFill>
            <p:spPr>
              <a:xfrm>
                <a:off x="9627667" y="1012649"/>
                <a:ext cx="312678" cy="331253"/>
              </a:xfrm>
              <a:prstGeom prst="rect">
                <a:avLst/>
              </a:prstGeom>
              <a:noFill/>
              <a:ln>
                <a:noFill/>
              </a:ln>
            </p:spPr>
          </p:pic>
          <p:pic>
            <p:nvPicPr>
              <p:cNvPr id="8" name="Google Shape;601;p58" descr="A person smiling for the camera&#10;&#10;Description automatically generated">
                <a:extLst>
                  <a:ext uri="{FF2B5EF4-FFF2-40B4-BE49-F238E27FC236}">
                    <a16:creationId xmlns:a16="http://schemas.microsoft.com/office/drawing/2014/main" id="{D3E396FD-DBB7-EDAD-E663-58F1D5C8092E}"/>
                  </a:ext>
                </a:extLst>
              </p:cNvPr>
              <p:cNvPicPr preferRelativeResize="0"/>
              <p:nvPr/>
            </p:nvPicPr>
            <p:blipFill rotWithShape="1">
              <a:blip r:embed="rId8">
                <a:alphaModFix/>
              </a:blip>
              <a:srcRect/>
              <a:stretch/>
            </p:blipFill>
            <p:spPr>
              <a:xfrm>
                <a:off x="8683990" y="981192"/>
                <a:ext cx="396265" cy="362211"/>
              </a:xfrm>
              <a:prstGeom prst="rect">
                <a:avLst/>
              </a:prstGeom>
              <a:noFill/>
              <a:ln>
                <a:noFill/>
              </a:ln>
            </p:spPr>
          </p:pic>
          <p:pic>
            <p:nvPicPr>
              <p:cNvPr id="9" name="Google Shape;602;p58" descr="A picture containing person, dancer, indoor&#10;&#10;Description automatically generated">
                <a:extLst>
                  <a:ext uri="{FF2B5EF4-FFF2-40B4-BE49-F238E27FC236}">
                    <a16:creationId xmlns:a16="http://schemas.microsoft.com/office/drawing/2014/main" id="{3069ED45-FF30-3BC7-A6BF-6700DFFAAF52}"/>
                  </a:ext>
                </a:extLst>
              </p:cNvPr>
              <p:cNvPicPr preferRelativeResize="0"/>
              <p:nvPr/>
            </p:nvPicPr>
            <p:blipFill rotWithShape="1">
              <a:blip r:embed="rId9">
                <a:alphaModFix/>
              </a:blip>
              <a:srcRect/>
              <a:stretch/>
            </p:blipFill>
            <p:spPr>
              <a:xfrm>
                <a:off x="6905578" y="1029726"/>
                <a:ext cx="325899" cy="325899"/>
              </a:xfrm>
              <a:prstGeom prst="rect">
                <a:avLst/>
              </a:prstGeom>
              <a:noFill/>
              <a:ln>
                <a:noFill/>
              </a:ln>
            </p:spPr>
          </p:pic>
          <p:pic>
            <p:nvPicPr>
              <p:cNvPr id="10" name="Google Shape;603;p58" descr="A close up of a person&#10;&#10;Description automatically generated">
                <a:extLst>
                  <a:ext uri="{FF2B5EF4-FFF2-40B4-BE49-F238E27FC236}">
                    <a16:creationId xmlns:a16="http://schemas.microsoft.com/office/drawing/2014/main" id="{D48D924F-CE9A-FDBB-0411-1750E1E40605}"/>
                  </a:ext>
                </a:extLst>
              </p:cNvPr>
              <p:cNvPicPr preferRelativeResize="0"/>
              <p:nvPr/>
            </p:nvPicPr>
            <p:blipFill rotWithShape="1">
              <a:blip r:embed="rId10">
                <a:alphaModFix/>
              </a:blip>
              <a:srcRect/>
              <a:stretch/>
            </p:blipFill>
            <p:spPr>
              <a:xfrm>
                <a:off x="5997088" y="1003884"/>
                <a:ext cx="371499" cy="349828"/>
              </a:xfrm>
              <a:prstGeom prst="rect">
                <a:avLst/>
              </a:prstGeom>
              <a:noFill/>
              <a:ln>
                <a:noFill/>
              </a:ln>
            </p:spPr>
          </p:pic>
          <p:pic>
            <p:nvPicPr>
              <p:cNvPr id="11" name="Google Shape;604;p58" descr="A close up of a person smiling for the camera&#10;&#10;Description automatically generated">
                <a:extLst>
                  <a:ext uri="{FF2B5EF4-FFF2-40B4-BE49-F238E27FC236}">
                    <a16:creationId xmlns:a16="http://schemas.microsoft.com/office/drawing/2014/main" id="{8EFE1172-B0D1-6F56-86EE-A7F7C0B33BB5}"/>
                  </a:ext>
                </a:extLst>
              </p:cNvPr>
              <p:cNvPicPr preferRelativeResize="0"/>
              <p:nvPr/>
            </p:nvPicPr>
            <p:blipFill rotWithShape="1">
              <a:blip r:embed="rId11">
                <a:alphaModFix/>
              </a:blip>
              <a:srcRect/>
              <a:stretch/>
            </p:blipFill>
            <p:spPr>
              <a:xfrm>
                <a:off x="5175092" y="979861"/>
                <a:ext cx="278292" cy="375694"/>
              </a:xfrm>
              <a:prstGeom prst="rect">
                <a:avLst/>
              </a:prstGeom>
              <a:noFill/>
              <a:ln>
                <a:noFill/>
              </a:ln>
            </p:spPr>
          </p:pic>
        </p:gr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60"/>
          <p:cNvSpPr txBox="1"/>
          <p:nvPr/>
        </p:nvSpPr>
        <p:spPr>
          <a:xfrm>
            <a:off x="1053675" y="564600"/>
            <a:ext cx="5545200" cy="40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a:t>The newest Alzheimer’s meds:</a:t>
            </a:r>
            <a:endParaRPr sz="2800"/>
          </a:p>
          <a:p>
            <a:pPr marL="0" lvl="0" indent="0" algn="l" rtl="0">
              <a:lnSpc>
                <a:spcPct val="115000"/>
              </a:lnSpc>
              <a:spcBef>
                <a:spcPts val="0"/>
              </a:spcBef>
              <a:spcAft>
                <a:spcPts val="0"/>
              </a:spcAft>
              <a:buNone/>
            </a:pPr>
            <a:r>
              <a:rPr lang="en" sz="2800"/>
              <a:t>	Antibodies vs amyloid β</a:t>
            </a:r>
            <a:endParaRPr sz="28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2800"/>
              <a:t>The oldest Alzheimer’s meds:</a:t>
            </a:r>
            <a:br>
              <a:rPr lang="en" sz="2800"/>
            </a:br>
            <a:r>
              <a:rPr lang="en" sz="2800"/>
              <a:t>	Cholinergics </a:t>
            </a:r>
            <a:endParaRPr sz="28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2800"/>
              <a:t>Next topic: </a:t>
            </a:r>
            <a:endParaRPr sz="2800"/>
          </a:p>
          <a:p>
            <a:pPr marL="0" lvl="0" indent="0" algn="l" rtl="0">
              <a:lnSpc>
                <a:spcPct val="115000"/>
              </a:lnSpc>
              <a:spcBef>
                <a:spcPts val="0"/>
              </a:spcBef>
              <a:spcAft>
                <a:spcPts val="0"/>
              </a:spcAft>
              <a:buNone/>
            </a:pPr>
            <a:r>
              <a:rPr lang="en" sz="2800"/>
              <a:t>	The opposite of cholinergics </a:t>
            </a:r>
            <a:endParaRPr sz="2800"/>
          </a:p>
          <a:p>
            <a:pPr marL="0" lvl="0" indent="0" algn="l" rtl="0">
              <a:lnSpc>
                <a:spcPct val="115000"/>
              </a:lnSpc>
              <a:spcBef>
                <a:spcPts val="0"/>
              </a:spcBef>
              <a:spcAft>
                <a:spcPts val="0"/>
              </a:spcAft>
              <a:buNone/>
            </a:pPr>
            <a:endParaRPr sz="2800"/>
          </a:p>
        </p:txBody>
      </p:sp>
      <p:pic>
        <p:nvPicPr>
          <p:cNvPr id="630" name="Google Shape;630;p60" descr="clipped result image"/>
          <p:cNvPicPr preferRelativeResize="0"/>
          <p:nvPr/>
        </p:nvPicPr>
        <p:blipFill rotWithShape="1">
          <a:blip r:embed="rId3">
            <a:alphaModFix/>
          </a:blip>
          <a:srcRect/>
          <a:stretch/>
        </p:blipFill>
        <p:spPr>
          <a:xfrm rot="1151435">
            <a:off x="2614392" y="4065905"/>
            <a:ext cx="641388" cy="739193"/>
          </a:xfrm>
          <a:prstGeom prst="rect">
            <a:avLst/>
          </a:prstGeom>
          <a:noFill/>
          <a:ln>
            <a:noFill/>
          </a:ln>
        </p:spPr>
      </p:pic>
      <p:pic>
        <p:nvPicPr>
          <p:cNvPr id="2" name="Google Shape;571;p55">
            <a:extLst>
              <a:ext uri="{FF2B5EF4-FFF2-40B4-BE49-F238E27FC236}">
                <a16:creationId xmlns:a16="http://schemas.microsoft.com/office/drawing/2014/main" id="{7149E2FB-18C3-7EA7-79FE-D4CA2278E9C7}"/>
              </a:ext>
            </a:extLst>
          </p:cNvPr>
          <p:cNvPicPr preferRelativeResize="0"/>
          <p:nvPr/>
        </p:nvPicPr>
        <p:blipFill>
          <a:blip r:embed="rId4">
            <a:alphaModFix/>
          </a:blip>
          <a:stretch>
            <a:fillRect/>
          </a:stretch>
        </p:blipFill>
        <p:spPr>
          <a:xfrm rot="5238337">
            <a:off x="6351243" y="901751"/>
            <a:ext cx="298841" cy="932495"/>
          </a:xfrm>
          <a:prstGeom prst="rect">
            <a:avLst/>
          </a:prstGeom>
          <a:noFill/>
          <a:ln>
            <a:noFill/>
          </a:ln>
        </p:spPr>
      </p:pic>
      <p:grpSp>
        <p:nvGrpSpPr>
          <p:cNvPr id="3" name="Google Shape;591;p58">
            <a:extLst>
              <a:ext uri="{FF2B5EF4-FFF2-40B4-BE49-F238E27FC236}">
                <a16:creationId xmlns:a16="http://schemas.microsoft.com/office/drawing/2014/main" id="{12184033-F999-BD34-0539-0415C34C4BCE}"/>
              </a:ext>
            </a:extLst>
          </p:cNvPr>
          <p:cNvGrpSpPr/>
          <p:nvPr/>
        </p:nvGrpSpPr>
        <p:grpSpPr>
          <a:xfrm>
            <a:off x="4209679" y="2409218"/>
            <a:ext cx="2175009" cy="432641"/>
            <a:chOff x="4892286" y="977880"/>
            <a:chExt cx="5554159" cy="1104802"/>
          </a:xfrm>
        </p:grpSpPr>
        <p:grpSp>
          <p:nvGrpSpPr>
            <p:cNvPr id="4" name="Google Shape;592;p58">
              <a:extLst>
                <a:ext uri="{FF2B5EF4-FFF2-40B4-BE49-F238E27FC236}">
                  <a16:creationId xmlns:a16="http://schemas.microsoft.com/office/drawing/2014/main" id="{F3B30044-BCE7-86D0-7864-BE661DAEB4BF}"/>
                </a:ext>
              </a:extLst>
            </p:cNvPr>
            <p:cNvGrpSpPr/>
            <p:nvPr/>
          </p:nvGrpSpPr>
          <p:grpSpPr>
            <a:xfrm>
              <a:off x="4892286" y="1152951"/>
              <a:ext cx="5554159" cy="929731"/>
              <a:chOff x="4445344" y="1292234"/>
              <a:chExt cx="5554159" cy="929731"/>
            </a:xfrm>
          </p:grpSpPr>
          <p:pic>
            <p:nvPicPr>
              <p:cNvPr id="12" name="Google Shape;593;p58" descr="A cup of coffee&#10;&#10;Description automatically generated">
                <a:extLst>
                  <a:ext uri="{FF2B5EF4-FFF2-40B4-BE49-F238E27FC236}">
                    <a16:creationId xmlns:a16="http://schemas.microsoft.com/office/drawing/2014/main" id="{DCBE6188-AEB5-0876-0143-93D787727453}"/>
                  </a:ext>
                </a:extLst>
              </p:cNvPr>
              <p:cNvPicPr preferRelativeResize="0"/>
              <p:nvPr/>
            </p:nvPicPr>
            <p:blipFill rotWithShape="1">
              <a:blip r:embed="rId5">
                <a:alphaModFix/>
              </a:blip>
              <a:srcRect r="39693"/>
              <a:stretch/>
            </p:blipFill>
            <p:spPr>
              <a:xfrm>
                <a:off x="4445344" y="1318076"/>
                <a:ext cx="2622318" cy="903889"/>
              </a:xfrm>
              <a:prstGeom prst="rect">
                <a:avLst/>
              </a:prstGeom>
              <a:noFill/>
              <a:ln>
                <a:noFill/>
              </a:ln>
            </p:spPr>
          </p:pic>
          <p:grpSp>
            <p:nvGrpSpPr>
              <p:cNvPr id="13" name="Google Shape;594;p58">
                <a:extLst>
                  <a:ext uri="{FF2B5EF4-FFF2-40B4-BE49-F238E27FC236}">
                    <a16:creationId xmlns:a16="http://schemas.microsoft.com/office/drawing/2014/main" id="{E8A60073-BA37-B8A2-FC46-D63C8508DFB7}"/>
                  </a:ext>
                </a:extLst>
              </p:cNvPr>
              <p:cNvGrpSpPr/>
              <p:nvPr/>
            </p:nvGrpSpPr>
            <p:grpSpPr>
              <a:xfrm>
                <a:off x="7066087" y="1309939"/>
                <a:ext cx="2635379" cy="909730"/>
                <a:chOff x="6598810" y="1342565"/>
                <a:chExt cx="2635379" cy="909730"/>
              </a:xfrm>
            </p:grpSpPr>
            <p:pic>
              <p:nvPicPr>
                <p:cNvPr id="15" name="Google Shape;595;p58" descr="A cup of coffee&#10;&#10;Description automatically generated">
                  <a:extLst>
                    <a:ext uri="{FF2B5EF4-FFF2-40B4-BE49-F238E27FC236}">
                      <a16:creationId xmlns:a16="http://schemas.microsoft.com/office/drawing/2014/main" id="{82B80386-C02C-6FCE-85F1-0757BBC99E74}"/>
                    </a:ext>
                  </a:extLst>
                </p:cNvPr>
                <p:cNvPicPr preferRelativeResize="0"/>
                <p:nvPr/>
              </p:nvPicPr>
              <p:blipFill rotWithShape="1">
                <a:blip r:embed="rId5">
                  <a:alphaModFix/>
                </a:blip>
                <a:srcRect l="60238"/>
                <a:stretch/>
              </p:blipFill>
              <p:spPr>
                <a:xfrm>
                  <a:off x="7505175" y="1348406"/>
                  <a:ext cx="1729014" cy="903889"/>
                </a:xfrm>
                <a:prstGeom prst="rect">
                  <a:avLst/>
                </a:prstGeom>
                <a:noFill/>
                <a:ln>
                  <a:noFill/>
                </a:ln>
              </p:spPr>
            </p:pic>
            <p:pic>
              <p:nvPicPr>
                <p:cNvPr id="16" name="Google Shape;596;p58" descr="A cup of coffee&#10;&#10;Description automatically generated">
                  <a:extLst>
                    <a:ext uri="{FF2B5EF4-FFF2-40B4-BE49-F238E27FC236}">
                      <a16:creationId xmlns:a16="http://schemas.microsoft.com/office/drawing/2014/main" id="{8E68D29E-0103-35A2-D9B4-BE6BB5B3C69C}"/>
                    </a:ext>
                  </a:extLst>
                </p:cNvPr>
                <p:cNvPicPr preferRelativeResize="0"/>
                <p:nvPr/>
              </p:nvPicPr>
              <p:blipFill rotWithShape="1">
                <a:blip r:embed="rId6">
                  <a:alphaModFix/>
                </a:blip>
                <a:srcRect l="60237" r="19881"/>
                <a:stretch/>
              </p:blipFill>
              <p:spPr>
                <a:xfrm>
                  <a:off x="6598810" y="1342565"/>
                  <a:ext cx="864506" cy="903889"/>
                </a:xfrm>
                <a:prstGeom prst="rect">
                  <a:avLst/>
                </a:prstGeom>
                <a:noFill/>
                <a:ln>
                  <a:noFill/>
                </a:ln>
              </p:spPr>
            </p:pic>
          </p:grpSp>
          <p:sp>
            <p:nvSpPr>
              <p:cNvPr id="14" name="Google Shape;597;p58">
                <a:extLst>
                  <a:ext uri="{FF2B5EF4-FFF2-40B4-BE49-F238E27FC236}">
                    <a16:creationId xmlns:a16="http://schemas.microsoft.com/office/drawing/2014/main" id="{D664B904-E3E1-C996-DA2C-60250304F8D7}"/>
                  </a:ext>
                </a:extLst>
              </p:cNvPr>
              <p:cNvSpPr txBox="1"/>
              <p:nvPr/>
            </p:nvSpPr>
            <p:spPr>
              <a:xfrm>
                <a:off x="4526003" y="1292234"/>
                <a:ext cx="5473500" cy="339599"/>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200" b="1" i="0" u="none" strike="noStrike" cap="none" dirty="0">
                    <a:solidFill>
                      <a:srgbClr val="FFFFFF"/>
                    </a:solidFill>
                    <a:latin typeface="Arial"/>
                    <a:ea typeface="Arial"/>
                    <a:cs typeface="Arial"/>
                    <a:sym typeface="Arial"/>
                  </a:rPr>
                  <a:t>S</a:t>
                </a:r>
                <a:r>
                  <a:rPr lang="en" sz="1200" b="1" dirty="0">
                    <a:solidFill>
                      <a:srgbClr val="FFFFFF"/>
                    </a:solidFill>
                  </a:rPr>
                  <a:t>      L      U     D      G     E</a:t>
                </a:r>
                <a:endParaRPr sz="1200" b="1" i="0" u="none" strike="noStrike" cap="none" dirty="0">
                  <a:solidFill>
                    <a:srgbClr val="FFFFFF"/>
                  </a:solidFill>
                  <a:latin typeface="Arial"/>
                  <a:ea typeface="Arial"/>
                  <a:cs typeface="Arial"/>
                  <a:sym typeface="Arial"/>
                </a:endParaRPr>
              </a:p>
            </p:txBody>
          </p:sp>
        </p:grpSp>
        <p:grpSp>
          <p:nvGrpSpPr>
            <p:cNvPr id="5" name="Google Shape;598;p58">
              <a:extLst>
                <a:ext uri="{FF2B5EF4-FFF2-40B4-BE49-F238E27FC236}">
                  <a16:creationId xmlns:a16="http://schemas.microsoft.com/office/drawing/2014/main" id="{70927391-BE98-058A-D943-167E887FC39B}"/>
                </a:ext>
              </a:extLst>
            </p:cNvPr>
            <p:cNvGrpSpPr/>
            <p:nvPr/>
          </p:nvGrpSpPr>
          <p:grpSpPr>
            <a:xfrm>
              <a:off x="5175092" y="977880"/>
              <a:ext cx="4765253" cy="377745"/>
              <a:chOff x="5175092" y="977880"/>
              <a:chExt cx="4765253" cy="377745"/>
            </a:xfrm>
          </p:grpSpPr>
          <p:pic>
            <p:nvPicPr>
              <p:cNvPr id="6" name="Google Shape;599;p58" descr="A person looking at the camera&#10;&#10;Description automatically generated">
                <a:extLst>
                  <a:ext uri="{FF2B5EF4-FFF2-40B4-BE49-F238E27FC236}">
                    <a16:creationId xmlns:a16="http://schemas.microsoft.com/office/drawing/2014/main" id="{4420215E-AD32-5623-A710-8A9D6C5C0B55}"/>
                  </a:ext>
                </a:extLst>
              </p:cNvPr>
              <p:cNvPicPr preferRelativeResize="0"/>
              <p:nvPr/>
            </p:nvPicPr>
            <p:blipFill rotWithShape="1">
              <a:blip r:embed="rId7">
                <a:alphaModFix/>
              </a:blip>
              <a:srcRect/>
              <a:stretch/>
            </p:blipFill>
            <p:spPr>
              <a:xfrm>
                <a:off x="7787461" y="977880"/>
                <a:ext cx="334969" cy="364684"/>
              </a:xfrm>
              <a:prstGeom prst="rect">
                <a:avLst/>
              </a:prstGeom>
              <a:noFill/>
              <a:ln>
                <a:noFill/>
              </a:ln>
            </p:spPr>
          </p:pic>
          <p:pic>
            <p:nvPicPr>
              <p:cNvPr id="7" name="Google Shape;600;p58" descr="A person smiling for the camera&#10;&#10;Description automatically generated">
                <a:extLst>
                  <a:ext uri="{FF2B5EF4-FFF2-40B4-BE49-F238E27FC236}">
                    <a16:creationId xmlns:a16="http://schemas.microsoft.com/office/drawing/2014/main" id="{B808681C-0738-0C8B-42AD-3EA77431DC53}"/>
                  </a:ext>
                </a:extLst>
              </p:cNvPr>
              <p:cNvPicPr preferRelativeResize="0"/>
              <p:nvPr/>
            </p:nvPicPr>
            <p:blipFill rotWithShape="1">
              <a:blip r:embed="rId8">
                <a:alphaModFix/>
              </a:blip>
              <a:srcRect/>
              <a:stretch/>
            </p:blipFill>
            <p:spPr>
              <a:xfrm>
                <a:off x="9627667" y="1012649"/>
                <a:ext cx="312678" cy="331253"/>
              </a:xfrm>
              <a:prstGeom prst="rect">
                <a:avLst/>
              </a:prstGeom>
              <a:noFill/>
              <a:ln>
                <a:noFill/>
              </a:ln>
            </p:spPr>
          </p:pic>
          <p:pic>
            <p:nvPicPr>
              <p:cNvPr id="8" name="Google Shape;601;p58" descr="A person smiling for the camera&#10;&#10;Description automatically generated">
                <a:extLst>
                  <a:ext uri="{FF2B5EF4-FFF2-40B4-BE49-F238E27FC236}">
                    <a16:creationId xmlns:a16="http://schemas.microsoft.com/office/drawing/2014/main" id="{46CBACF8-37FF-C561-A5A0-D497116E6E2E}"/>
                  </a:ext>
                </a:extLst>
              </p:cNvPr>
              <p:cNvPicPr preferRelativeResize="0"/>
              <p:nvPr/>
            </p:nvPicPr>
            <p:blipFill rotWithShape="1">
              <a:blip r:embed="rId9">
                <a:alphaModFix/>
              </a:blip>
              <a:srcRect/>
              <a:stretch/>
            </p:blipFill>
            <p:spPr>
              <a:xfrm>
                <a:off x="8683990" y="981192"/>
                <a:ext cx="396265" cy="362211"/>
              </a:xfrm>
              <a:prstGeom prst="rect">
                <a:avLst/>
              </a:prstGeom>
              <a:noFill/>
              <a:ln>
                <a:noFill/>
              </a:ln>
            </p:spPr>
          </p:pic>
          <p:pic>
            <p:nvPicPr>
              <p:cNvPr id="9" name="Google Shape;602;p58" descr="A picture containing person, dancer, indoor&#10;&#10;Description automatically generated">
                <a:extLst>
                  <a:ext uri="{FF2B5EF4-FFF2-40B4-BE49-F238E27FC236}">
                    <a16:creationId xmlns:a16="http://schemas.microsoft.com/office/drawing/2014/main" id="{D3993AE2-553B-CC2A-47FC-F5F9769863DE}"/>
                  </a:ext>
                </a:extLst>
              </p:cNvPr>
              <p:cNvPicPr preferRelativeResize="0"/>
              <p:nvPr/>
            </p:nvPicPr>
            <p:blipFill rotWithShape="1">
              <a:blip r:embed="rId10">
                <a:alphaModFix/>
              </a:blip>
              <a:srcRect/>
              <a:stretch/>
            </p:blipFill>
            <p:spPr>
              <a:xfrm>
                <a:off x="6905578" y="1029726"/>
                <a:ext cx="325899" cy="325899"/>
              </a:xfrm>
              <a:prstGeom prst="rect">
                <a:avLst/>
              </a:prstGeom>
              <a:noFill/>
              <a:ln>
                <a:noFill/>
              </a:ln>
            </p:spPr>
          </p:pic>
          <p:pic>
            <p:nvPicPr>
              <p:cNvPr id="10" name="Google Shape;603;p58" descr="A close up of a person&#10;&#10;Description automatically generated">
                <a:extLst>
                  <a:ext uri="{FF2B5EF4-FFF2-40B4-BE49-F238E27FC236}">
                    <a16:creationId xmlns:a16="http://schemas.microsoft.com/office/drawing/2014/main" id="{65E0E910-C18D-BBAC-CBC1-749C7EA5EB5B}"/>
                  </a:ext>
                </a:extLst>
              </p:cNvPr>
              <p:cNvPicPr preferRelativeResize="0"/>
              <p:nvPr/>
            </p:nvPicPr>
            <p:blipFill rotWithShape="1">
              <a:blip r:embed="rId11">
                <a:alphaModFix/>
              </a:blip>
              <a:srcRect/>
              <a:stretch/>
            </p:blipFill>
            <p:spPr>
              <a:xfrm>
                <a:off x="5997088" y="1003884"/>
                <a:ext cx="371499" cy="349828"/>
              </a:xfrm>
              <a:prstGeom prst="rect">
                <a:avLst/>
              </a:prstGeom>
              <a:noFill/>
              <a:ln>
                <a:noFill/>
              </a:ln>
            </p:spPr>
          </p:pic>
          <p:pic>
            <p:nvPicPr>
              <p:cNvPr id="11" name="Google Shape;604;p58" descr="A close up of a person smiling for the camera&#10;&#10;Description automatically generated">
                <a:extLst>
                  <a:ext uri="{FF2B5EF4-FFF2-40B4-BE49-F238E27FC236}">
                    <a16:creationId xmlns:a16="http://schemas.microsoft.com/office/drawing/2014/main" id="{5289C238-4B67-4271-4054-03E6DCB7AADB}"/>
                  </a:ext>
                </a:extLst>
              </p:cNvPr>
              <p:cNvPicPr preferRelativeResize="0"/>
              <p:nvPr/>
            </p:nvPicPr>
            <p:blipFill rotWithShape="1">
              <a:blip r:embed="rId12">
                <a:alphaModFix/>
              </a:blip>
              <a:srcRect/>
              <a:stretch/>
            </p:blipFill>
            <p:spPr>
              <a:xfrm>
                <a:off x="5175092" y="979861"/>
                <a:ext cx="278292" cy="375694"/>
              </a:xfrm>
              <a:prstGeom prst="rect">
                <a:avLst/>
              </a:prstGeom>
              <a:noFill/>
              <a:ln>
                <a:noFill/>
              </a:ln>
            </p:spPr>
          </p:pic>
        </p:gr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61"/>
          <p:cNvPicPr preferRelativeResize="0"/>
          <p:nvPr/>
        </p:nvPicPr>
        <p:blipFill>
          <a:blip r:embed="rId3">
            <a:alphaModFix/>
          </a:blip>
          <a:stretch>
            <a:fillRect/>
          </a:stretch>
        </p:blipFill>
        <p:spPr>
          <a:xfrm>
            <a:off x="742325" y="381375"/>
            <a:ext cx="4667525" cy="1989425"/>
          </a:xfrm>
          <a:prstGeom prst="rect">
            <a:avLst/>
          </a:prstGeom>
          <a:noFill/>
          <a:ln>
            <a:noFill/>
          </a:ln>
          <a:effectLst>
            <a:outerShdw blurRad="57150" dist="19050" dir="5400000" algn="bl" rotWithShape="0">
              <a:srgbClr val="000000">
                <a:alpha val="50000"/>
              </a:srgbClr>
            </a:outerShdw>
          </a:effectLst>
        </p:spPr>
      </p:pic>
      <p:sp>
        <p:nvSpPr>
          <p:cNvPr id="651" name="Google Shape;651;p61"/>
          <p:cNvSpPr txBox="1"/>
          <p:nvPr/>
        </p:nvSpPr>
        <p:spPr>
          <a:xfrm>
            <a:off x="673190" y="2534561"/>
            <a:ext cx="70233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Anticholinergic drug use is an independent risk factor for all-cause dementia and Alzheimer’s disease.</a:t>
            </a:r>
            <a:endParaRPr sz="1900"/>
          </a:p>
          <a:p>
            <a:pPr marL="0" lvl="0" indent="0" algn="l" rtl="0">
              <a:spcBef>
                <a:spcPts val="0"/>
              </a:spcBef>
              <a:spcAft>
                <a:spcPts val="0"/>
              </a:spcAft>
              <a:buNone/>
            </a:pPr>
            <a:endParaRPr/>
          </a:p>
        </p:txBody>
      </p:sp>
      <p:pic>
        <p:nvPicPr>
          <p:cNvPr id="652" name="Google Shape;652;p61" descr="clipped result image"/>
          <p:cNvPicPr preferRelativeResize="0"/>
          <p:nvPr/>
        </p:nvPicPr>
        <p:blipFill rotWithShape="1">
          <a:blip r:embed="rId4">
            <a:alphaModFix/>
          </a:blip>
          <a:srcRect/>
          <a:stretch/>
        </p:blipFill>
        <p:spPr>
          <a:xfrm rot="1151438">
            <a:off x="7015229" y="589510"/>
            <a:ext cx="1364998" cy="1573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941274" y="487600"/>
            <a:ext cx="7115799" cy="4292575"/>
          </a:xfrm>
          <a:prstGeom prst="rect">
            <a:avLst/>
          </a:prstGeom>
          <a:noFill/>
          <a:ln>
            <a:noFill/>
          </a:ln>
        </p:spPr>
      </p:pic>
      <p:sp>
        <p:nvSpPr>
          <p:cNvPr id="80" name="Google Shape;80;p17"/>
          <p:cNvSpPr txBox="1"/>
          <p:nvPr/>
        </p:nvSpPr>
        <p:spPr>
          <a:xfrm>
            <a:off x="3205475" y="3035300"/>
            <a:ext cx="1676700" cy="158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FFFF00"/>
                </a:solidFill>
              </a:rPr>
              <a:t>Not causing Alzheimer’s by </a:t>
            </a:r>
            <a:endParaRPr sz="1100">
              <a:solidFill>
                <a:srgbClr val="FFFF00"/>
              </a:solidFill>
            </a:endParaRPr>
          </a:p>
          <a:p>
            <a:pPr marL="0" lvl="0" indent="0" algn="l" rtl="0">
              <a:spcBef>
                <a:spcPts val="0"/>
              </a:spcBef>
              <a:spcAft>
                <a:spcPts val="0"/>
              </a:spcAft>
              <a:buNone/>
            </a:pPr>
            <a:r>
              <a:rPr lang="en" sz="1100">
                <a:solidFill>
                  <a:srgbClr val="FFFF00"/>
                </a:solidFill>
              </a:rPr>
              <a:t>avoiding centrally-acting anticholinergics</a:t>
            </a:r>
            <a:endParaRPr sz="1100">
              <a:solidFill>
                <a:srgbClr val="FFFF00"/>
              </a:solidFill>
            </a:endParaRPr>
          </a:p>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sz="1800"/>
          </a:p>
        </p:txBody>
      </p:sp>
      <p:cxnSp>
        <p:nvCxnSpPr>
          <p:cNvPr id="81" name="Google Shape;81;p17"/>
          <p:cNvCxnSpPr/>
          <p:nvPr/>
        </p:nvCxnSpPr>
        <p:spPr>
          <a:xfrm>
            <a:off x="4492110" y="996195"/>
            <a:ext cx="0" cy="3624600"/>
          </a:xfrm>
          <a:prstGeom prst="straightConnector1">
            <a:avLst/>
          </a:prstGeom>
          <a:noFill/>
          <a:ln w="114300" cap="flat" cmpd="sng">
            <a:solidFill>
              <a:srgbClr val="FFFF00"/>
            </a:solidFill>
            <a:prstDash val="solid"/>
            <a:round/>
            <a:headEnd type="none" w="med" len="med"/>
            <a:tailEnd type="none" w="med" len="med"/>
          </a:ln>
        </p:spPr>
      </p:cxnSp>
      <p:pic>
        <p:nvPicPr>
          <p:cNvPr id="82" name="Google Shape;82;p17"/>
          <p:cNvPicPr preferRelativeResize="0"/>
          <p:nvPr/>
        </p:nvPicPr>
        <p:blipFill rotWithShape="1">
          <a:blip r:embed="rId4">
            <a:alphaModFix/>
          </a:blip>
          <a:srcRect l="49124"/>
          <a:stretch/>
        </p:blipFill>
        <p:spPr>
          <a:xfrm flipH="1">
            <a:off x="2680125" y="972800"/>
            <a:ext cx="1848700" cy="3671400"/>
          </a:xfrm>
          <a:prstGeom prst="rect">
            <a:avLst/>
          </a:prstGeom>
          <a:noFill/>
          <a:ln>
            <a:noFill/>
          </a:ln>
        </p:spPr>
      </p:pic>
      <p:cxnSp>
        <p:nvCxnSpPr>
          <p:cNvPr id="83" name="Google Shape;83;p17"/>
          <p:cNvCxnSpPr/>
          <p:nvPr/>
        </p:nvCxnSpPr>
        <p:spPr>
          <a:xfrm>
            <a:off x="2940025" y="2051500"/>
            <a:ext cx="1512600" cy="774600"/>
          </a:xfrm>
          <a:prstGeom prst="straightConnector1">
            <a:avLst/>
          </a:prstGeom>
          <a:noFill/>
          <a:ln w="114300" cap="flat" cmpd="sng">
            <a:solidFill>
              <a:srgbClr val="FFFF00"/>
            </a:solidFill>
            <a:prstDash val="solid"/>
            <a:round/>
            <a:headEnd type="none" w="med" len="med"/>
            <a:tailEnd type="none" w="med" len="med"/>
          </a:ln>
        </p:spPr>
      </p:cxnSp>
      <p:sp>
        <p:nvSpPr>
          <p:cNvPr id="84" name="Google Shape;84;p17"/>
          <p:cNvSpPr txBox="1"/>
          <p:nvPr/>
        </p:nvSpPr>
        <p:spPr>
          <a:xfrm>
            <a:off x="2857975" y="2502425"/>
            <a:ext cx="1676700" cy="9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FFFF00"/>
                </a:solidFill>
              </a:rPr>
              <a:t>cholinergics</a:t>
            </a:r>
            <a:endParaRPr sz="1100">
              <a:solidFill>
                <a:srgbClr val="FFFF00"/>
              </a:solidFill>
            </a:endParaRPr>
          </a:p>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62"/>
          <p:cNvPicPr preferRelativeResize="0"/>
          <p:nvPr/>
        </p:nvPicPr>
        <p:blipFill>
          <a:blip r:embed="rId3">
            <a:alphaModFix/>
          </a:blip>
          <a:stretch>
            <a:fillRect/>
          </a:stretch>
        </p:blipFill>
        <p:spPr>
          <a:xfrm>
            <a:off x="742325" y="381375"/>
            <a:ext cx="4667525" cy="1989425"/>
          </a:xfrm>
          <a:prstGeom prst="rect">
            <a:avLst/>
          </a:prstGeom>
          <a:noFill/>
          <a:ln>
            <a:noFill/>
          </a:ln>
          <a:effectLst>
            <a:outerShdw blurRad="57150" dist="19050" dir="5400000" algn="bl" rotWithShape="0">
              <a:srgbClr val="000000">
                <a:alpha val="50000"/>
              </a:srgbClr>
            </a:outerShdw>
          </a:effectLst>
        </p:spPr>
      </p:pic>
      <p:sp>
        <p:nvSpPr>
          <p:cNvPr id="658" name="Google Shape;658;p62"/>
          <p:cNvSpPr txBox="1"/>
          <p:nvPr/>
        </p:nvSpPr>
        <p:spPr>
          <a:xfrm>
            <a:off x="673190" y="2534561"/>
            <a:ext cx="70233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Anticholinergic drug use is an independent risk factor for all-cause dementia and Alzheimer’s disease.</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 sz="1900"/>
              <a:t>Heavier anticholinergic drug exposure is associated with a higher risk of dementia.</a:t>
            </a:r>
            <a:endParaRPr/>
          </a:p>
        </p:txBody>
      </p:sp>
      <p:pic>
        <p:nvPicPr>
          <p:cNvPr id="659" name="Google Shape;659;p62" descr="clipped result image"/>
          <p:cNvPicPr preferRelativeResize="0"/>
          <p:nvPr/>
        </p:nvPicPr>
        <p:blipFill rotWithShape="1">
          <a:blip r:embed="rId4">
            <a:alphaModFix/>
          </a:blip>
          <a:srcRect/>
          <a:stretch/>
        </p:blipFill>
        <p:spPr>
          <a:xfrm rot="1151438">
            <a:off x="7015229" y="589510"/>
            <a:ext cx="1364998" cy="15731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63"/>
          <p:cNvPicPr preferRelativeResize="0"/>
          <p:nvPr/>
        </p:nvPicPr>
        <p:blipFill>
          <a:blip r:embed="rId3">
            <a:alphaModFix/>
          </a:blip>
          <a:stretch>
            <a:fillRect/>
          </a:stretch>
        </p:blipFill>
        <p:spPr>
          <a:xfrm>
            <a:off x="742325" y="381375"/>
            <a:ext cx="4667525" cy="1989425"/>
          </a:xfrm>
          <a:prstGeom prst="rect">
            <a:avLst/>
          </a:prstGeom>
          <a:noFill/>
          <a:ln>
            <a:noFill/>
          </a:ln>
          <a:effectLst>
            <a:outerShdw blurRad="57150" dist="19050" dir="5400000" algn="bl" rotWithShape="0">
              <a:srgbClr val="000000">
                <a:alpha val="50000"/>
              </a:srgbClr>
            </a:outerShdw>
          </a:effectLst>
        </p:spPr>
      </p:pic>
      <p:sp>
        <p:nvSpPr>
          <p:cNvPr id="665" name="Google Shape;665;p63"/>
          <p:cNvSpPr txBox="1"/>
          <p:nvPr/>
        </p:nvSpPr>
        <p:spPr>
          <a:xfrm>
            <a:off x="673190" y="2534561"/>
            <a:ext cx="7023300" cy="303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Anticholinergic drug use is an independent risk factor for all-cause dementia and Alzheimer’s disease.</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 sz="1900"/>
              <a:t>Heavier anticholinergic drug exposure is associated with a higher risk of dementia.</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 sz="1900"/>
              <a:t>Risk of dementia from some classes of anticholinergic drugs can be counterbalanced by therapeutic effects. </a:t>
            </a:r>
            <a:endParaRPr sz="1900"/>
          </a:p>
          <a:p>
            <a:pPr marL="0" lvl="0" indent="0" algn="l" rtl="0">
              <a:spcBef>
                <a:spcPts val="0"/>
              </a:spcBef>
              <a:spcAft>
                <a:spcPts val="0"/>
              </a:spcAft>
              <a:buNone/>
            </a:pPr>
            <a:endParaRPr sz="1900"/>
          </a:p>
          <a:p>
            <a:pPr marL="0" lvl="0" indent="0" algn="l" rtl="0">
              <a:spcBef>
                <a:spcPts val="0"/>
              </a:spcBef>
              <a:spcAft>
                <a:spcPts val="0"/>
              </a:spcAft>
              <a:buNone/>
            </a:pPr>
            <a:endParaRPr/>
          </a:p>
        </p:txBody>
      </p:sp>
      <p:grpSp>
        <p:nvGrpSpPr>
          <p:cNvPr id="666" name="Google Shape;666;p63"/>
          <p:cNvGrpSpPr/>
          <p:nvPr/>
        </p:nvGrpSpPr>
        <p:grpSpPr>
          <a:xfrm>
            <a:off x="7323069" y="4429815"/>
            <a:ext cx="1377523" cy="353217"/>
            <a:chOff x="3768677" y="2292653"/>
            <a:chExt cx="2858525" cy="732967"/>
          </a:xfrm>
        </p:grpSpPr>
        <p:pic>
          <p:nvPicPr>
            <p:cNvPr id="667" name="Google Shape;667;p63"/>
            <p:cNvPicPr preferRelativeResize="0"/>
            <p:nvPr/>
          </p:nvPicPr>
          <p:blipFill rotWithShape="1">
            <a:blip r:embed="rId4">
              <a:alphaModFix/>
            </a:blip>
            <a:srcRect b="65706"/>
            <a:stretch/>
          </p:blipFill>
          <p:spPr>
            <a:xfrm>
              <a:off x="3768677" y="2292653"/>
              <a:ext cx="2858525" cy="732967"/>
            </a:xfrm>
            <a:prstGeom prst="rect">
              <a:avLst/>
            </a:prstGeom>
            <a:noFill/>
            <a:ln>
              <a:noFill/>
            </a:ln>
          </p:spPr>
        </p:pic>
        <p:sp>
          <p:nvSpPr>
            <p:cNvPr id="668" name="Google Shape;668;p63"/>
            <p:cNvSpPr/>
            <p:nvPr/>
          </p:nvSpPr>
          <p:spPr>
            <a:xfrm>
              <a:off x="4982826" y="2499547"/>
              <a:ext cx="508545" cy="497100"/>
            </a:xfrm>
            <a:prstGeom prst="flowChartExtract">
              <a:avLst/>
            </a:prstGeom>
            <a:solidFill>
              <a:srgbClr val="00FF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9" name="Google Shape;669;p63" descr="clipped result image"/>
          <p:cNvPicPr preferRelativeResize="0"/>
          <p:nvPr/>
        </p:nvPicPr>
        <p:blipFill rotWithShape="1">
          <a:blip r:embed="rId5">
            <a:alphaModFix/>
          </a:blip>
          <a:srcRect/>
          <a:stretch/>
        </p:blipFill>
        <p:spPr>
          <a:xfrm rot="1151438">
            <a:off x="7015229" y="589510"/>
            <a:ext cx="1364998" cy="15731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4"/>
          <p:cNvSpPr txBox="1"/>
          <p:nvPr/>
        </p:nvSpPr>
        <p:spPr>
          <a:xfrm>
            <a:off x="1010972" y="129604"/>
            <a:ext cx="6930600" cy="257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 sz="1500" b="1" i="0" u="none" strike="noStrike" cap="none">
                <a:solidFill>
                  <a:srgbClr val="000000"/>
                </a:solidFill>
                <a:latin typeface="Arial"/>
                <a:ea typeface="Arial"/>
                <a:cs typeface="Arial"/>
                <a:sym typeface="Arial"/>
              </a:rPr>
              <a:t>Anticholinergic (antimuscarinic) effects –</a:t>
            </a:r>
            <a:r>
              <a:rPr lang="en" sz="1500" b="1" i="0" u="none" strike="noStrike" cap="none">
                <a:solidFill>
                  <a:srgbClr val="D41F1F"/>
                </a:solidFill>
                <a:latin typeface="Arial"/>
                <a:ea typeface="Arial"/>
                <a:cs typeface="Arial"/>
                <a:sym typeface="Arial"/>
              </a:rPr>
              <a:t> </a:t>
            </a:r>
            <a:r>
              <a:rPr lang="en" sz="1500" b="1" i="0" u="none" strike="noStrike" cap="none">
                <a:solidFill>
                  <a:srgbClr val="D41F1F"/>
                </a:solidFill>
                <a:latin typeface="Arial Black"/>
                <a:ea typeface="Arial Black"/>
                <a:cs typeface="Arial Black"/>
                <a:sym typeface="Arial Black"/>
              </a:rPr>
              <a:t>everything dry</a:t>
            </a:r>
            <a:endParaRPr sz="1500" b="0" i="0" u="none" strike="noStrike" cap="none">
              <a:solidFill>
                <a:srgbClr val="D41F1F"/>
              </a:solidFill>
              <a:latin typeface="Arial"/>
              <a:ea typeface="Arial"/>
              <a:cs typeface="Arial"/>
              <a:sym typeface="Arial"/>
            </a:endParaRPr>
          </a:p>
        </p:txBody>
      </p:sp>
      <p:sp>
        <p:nvSpPr>
          <p:cNvPr id="675" name="Google Shape;675;p64"/>
          <p:cNvSpPr txBox="1"/>
          <p:nvPr/>
        </p:nvSpPr>
        <p:spPr>
          <a:xfrm>
            <a:off x="325801" y="2405400"/>
            <a:ext cx="3091200" cy="39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endParaRPr sz="1100" b="1" i="0" u="none" strike="noStrike" cap="none">
              <a:solidFill>
                <a:srgbClr val="000000"/>
              </a:solidFill>
            </a:endParaRPr>
          </a:p>
        </p:txBody>
      </p:sp>
      <p:grpSp>
        <p:nvGrpSpPr>
          <p:cNvPr id="676" name="Google Shape;676;p64"/>
          <p:cNvGrpSpPr/>
          <p:nvPr/>
        </p:nvGrpSpPr>
        <p:grpSpPr>
          <a:xfrm>
            <a:off x="7415475" y="705425"/>
            <a:ext cx="1243568" cy="668373"/>
            <a:chOff x="6972522" y="3367117"/>
            <a:chExt cx="1503710" cy="402901"/>
          </a:xfrm>
        </p:grpSpPr>
        <p:sp>
          <p:nvSpPr>
            <p:cNvPr id="677" name="Google Shape;677;p64"/>
            <p:cNvSpPr/>
            <p:nvPr/>
          </p:nvSpPr>
          <p:spPr>
            <a:xfrm>
              <a:off x="6972522" y="3367418"/>
              <a:ext cx="1369500" cy="402600"/>
            </a:xfrm>
            <a:prstGeom prst="wedgeRectCallout">
              <a:avLst>
                <a:gd name="adj1" fmla="val 102480"/>
                <a:gd name="adj2" fmla="val -55199"/>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900" b="0" i="0" u="none" strike="noStrike" cap="none">
                <a:solidFill>
                  <a:srgbClr val="000000"/>
                </a:solidFill>
                <a:latin typeface="Arial"/>
                <a:ea typeface="Arial"/>
                <a:cs typeface="Arial"/>
                <a:sym typeface="Arial"/>
              </a:endParaRPr>
            </a:p>
          </p:txBody>
        </p:sp>
        <p:sp>
          <p:nvSpPr>
            <p:cNvPr id="678" name="Google Shape;678;p64"/>
            <p:cNvSpPr txBox="1"/>
            <p:nvPr/>
          </p:nvSpPr>
          <p:spPr>
            <a:xfrm>
              <a:off x="7022733" y="3367117"/>
              <a:ext cx="1453500" cy="26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200" b="0" i="0" u="none" strike="noStrike" cap="none">
                  <a:solidFill>
                    <a:srgbClr val="000000"/>
                  </a:solidFill>
                  <a:latin typeface="Arial"/>
                  <a:ea typeface="Arial"/>
                  <a:cs typeface="Arial"/>
                  <a:sym typeface="Arial"/>
                </a:rPr>
                <a:t>You’re full of crap, Auntie Choli!</a:t>
              </a:r>
              <a:endParaRPr sz="1200" b="0" i="0" u="none" strike="noStrike" cap="none">
                <a:solidFill>
                  <a:srgbClr val="000000"/>
                </a:solidFill>
                <a:latin typeface="Arial"/>
                <a:ea typeface="Arial"/>
                <a:cs typeface="Arial"/>
                <a:sym typeface="Arial"/>
              </a:endParaRPr>
            </a:p>
          </p:txBody>
        </p:sp>
      </p:grpSp>
      <p:sp>
        <p:nvSpPr>
          <p:cNvPr id="679" name="Google Shape;679;p64"/>
          <p:cNvSpPr txBox="1"/>
          <p:nvPr/>
        </p:nvSpPr>
        <p:spPr>
          <a:xfrm>
            <a:off x="325800" y="518044"/>
            <a:ext cx="3967500" cy="606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When we refer to “anticholinergic”, we actually mean antimuscarinic. </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a:p>
          <a:p>
            <a:pPr marL="0" marR="0" lvl="0" indent="0" algn="just"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We’re talking about blocking the action of the neurotransmitter acetylcholine at muscarinic receptors, not at nicotinic receptors. </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a:p>
          <a:p>
            <a:pPr marL="0" marR="0" lvl="0" indent="0" algn="just"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All five muscarinic receptor subtypes</a:t>
            </a:r>
            <a:r>
              <a:rPr lang="en" sz="1100">
                <a:solidFill>
                  <a:srgbClr val="000000"/>
                </a:solidFill>
              </a:rPr>
              <a:t>—</a:t>
            </a:r>
            <a:r>
              <a:rPr lang="en" sz="1100" b="0" i="0" u="none" strike="noStrike" cap="none">
                <a:solidFill>
                  <a:srgbClr val="000000"/>
                </a:solidFill>
                <a:latin typeface="Arial"/>
                <a:ea typeface="Arial"/>
                <a:cs typeface="Arial"/>
                <a:sym typeface="Arial"/>
              </a:rPr>
              <a:t>M</a:t>
            </a:r>
            <a:r>
              <a:rPr lang="en" sz="1100" b="0" i="0" u="none" strike="noStrike" cap="none" baseline="-25000">
                <a:solidFill>
                  <a:srgbClr val="000000"/>
                </a:solidFill>
                <a:latin typeface="Arial"/>
                <a:ea typeface="Arial"/>
                <a:cs typeface="Arial"/>
                <a:sym typeface="Arial"/>
              </a:rPr>
              <a:t>1</a:t>
            </a:r>
            <a:r>
              <a:rPr lang="en" sz="1100" b="0" i="0" u="none" strike="noStrike" cap="none">
                <a:solidFill>
                  <a:srgbClr val="000000"/>
                </a:solidFill>
                <a:latin typeface="Arial"/>
                <a:ea typeface="Arial"/>
                <a:cs typeface="Arial"/>
                <a:sym typeface="Arial"/>
              </a:rPr>
              <a:t>, M</a:t>
            </a:r>
            <a:r>
              <a:rPr lang="en" sz="1100" b="0" i="0" u="none" strike="noStrike" cap="none" baseline="-25000">
                <a:solidFill>
                  <a:srgbClr val="000000"/>
                </a:solidFill>
                <a:latin typeface="Arial"/>
                <a:ea typeface="Arial"/>
                <a:cs typeface="Arial"/>
                <a:sym typeface="Arial"/>
              </a:rPr>
              <a:t>2</a:t>
            </a:r>
            <a:r>
              <a:rPr lang="en" sz="1100" b="0" i="0" u="none" strike="noStrike" cap="none">
                <a:solidFill>
                  <a:srgbClr val="000000"/>
                </a:solidFill>
                <a:latin typeface="Arial"/>
                <a:ea typeface="Arial"/>
                <a:cs typeface="Arial"/>
                <a:sym typeface="Arial"/>
              </a:rPr>
              <a:t>, M</a:t>
            </a:r>
            <a:r>
              <a:rPr lang="en" sz="1100" b="0" i="0" u="none" strike="noStrike" cap="none" baseline="-25000">
                <a:solidFill>
                  <a:srgbClr val="000000"/>
                </a:solidFill>
                <a:latin typeface="Arial"/>
                <a:ea typeface="Arial"/>
                <a:cs typeface="Arial"/>
                <a:sym typeface="Arial"/>
              </a:rPr>
              <a:t>3</a:t>
            </a:r>
            <a:r>
              <a:rPr lang="en" sz="1100" b="0" i="0" u="none" strike="noStrike" cap="none">
                <a:solidFill>
                  <a:srgbClr val="000000"/>
                </a:solidFill>
                <a:latin typeface="Arial"/>
                <a:ea typeface="Arial"/>
                <a:cs typeface="Arial"/>
                <a:sym typeface="Arial"/>
              </a:rPr>
              <a:t>, M</a:t>
            </a:r>
            <a:r>
              <a:rPr lang="en" sz="1100" baseline="-25000"/>
              <a:t>4</a:t>
            </a:r>
            <a:r>
              <a:rPr lang="en" sz="1100"/>
              <a:t>, and M</a:t>
            </a:r>
            <a:r>
              <a:rPr lang="en" sz="1100" baseline="-25000"/>
              <a:t>5</a:t>
            </a:r>
            <a:r>
              <a:rPr lang="en" sz="1100">
                <a:solidFill>
                  <a:srgbClr val="000000"/>
                </a:solidFill>
              </a:rPr>
              <a:t>—</a:t>
            </a:r>
            <a:r>
              <a:rPr lang="en" sz="1100"/>
              <a:t>are present in various locations throughout the brain. </a:t>
            </a:r>
            <a:endParaRPr sz="1100"/>
          </a:p>
        </p:txBody>
      </p:sp>
      <p:grpSp>
        <p:nvGrpSpPr>
          <p:cNvPr id="680" name="Google Shape;680;p64"/>
          <p:cNvGrpSpPr/>
          <p:nvPr/>
        </p:nvGrpSpPr>
        <p:grpSpPr>
          <a:xfrm>
            <a:off x="4724402" y="1373800"/>
            <a:ext cx="3821422" cy="1308938"/>
            <a:chOff x="4052127" y="5558650"/>
            <a:chExt cx="3821422" cy="1308938"/>
          </a:xfrm>
        </p:grpSpPr>
        <p:sp>
          <p:nvSpPr>
            <p:cNvPr id="681" name="Google Shape;681;p64"/>
            <p:cNvSpPr txBox="1"/>
            <p:nvPr/>
          </p:nvSpPr>
          <p:spPr>
            <a:xfrm>
              <a:off x="4052127" y="6527988"/>
              <a:ext cx="12471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100"/>
                <a:t>“tacky”</a:t>
              </a:r>
              <a:r>
                <a:rPr lang="en" sz="1100" b="0" i="0" u="none" strike="noStrike" cap="none">
                  <a:solidFill>
                    <a:srgbClr val="000000"/>
                  </a:solidFill>
                  <a:latin typeface="Arial"/>
                  <a:ea typeface="Arial"/>
                  <a:cs typeface="Arial"/>
                  <a:sym typeface="Arial"/>
                </a:rPr>
                <a:t>cardia</a:t>
              </a:r>
              <a:endParaRPr sz="1100" b="0" i="0" u="none" strike="noStrike" cap="none">
                <a:solidFill>
                  <a:srgbClr val="000000"/>
                </a:solidFill>
                <a:latin typeface="Arial"/>
                <a:ea typeface="Arial"/>
                <a:cs typeface="Arial"/>
                <a:sym typeface="Arial"/>
              </a:endParaRPr>
            </a:p>
          </p:txBody>
        </p:sp>
        <p:sp>
          <p:nvSpPr>
            <p:cNvPr id="682" name="Google Shape;682;p64"/>
            <p:cNvSpPr txBox="1"/>
            <p:nvPr/>
          </p:nvSpPr>
          <p:spPr>
            <a:xfrm>
              <a:off x="6781249" y="5558650"/>
              <a:ext cx="1092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100"/>
                <a:t>c</a:t>
              </a:r>
              <a:r>
                <a:rPr lang="en" sz="1100" b="0" i="0" u="none" strike="noStrike" cap="none">
                  <a:solidFill>
                    <a:srgbClr val="000000"/>
                  </a:solidFill>
                  <a:latin typeface="Arial"/>
                  <a:ea typeface="Arial"/>
                  <a:cs typeface="Arial"/>
                  <a:sym typeface="Arial"/>
                </a:rPr>
                <a:t>onstipation</a:t>
              </a:r>
              <a:endParaRPr sz="1100" b="0" i="0" u="none" strike="noStrike" cap="none">
                <a:solidFill>
                  <a:srgbClr val="000000"/>
                </a:solidFill>
                <a:latin typeface="Arial"/>
                <a:ea typeface="Arial"/>
                <a:cs typeface="Arial"/>
                <a:sym typeface="Arial"/>
              </a:endParaRPr>
            </a:p>
          </p:txBody>
        </p:sp>
        <p:sp>
          <p:nvSpPr>
            <p:cNvPr id="683" name="Google Shape;683;p64"/>
            <p:cNvSpPr txBox="1"/>
            <p:nvPr/>
          </p:nvSpPr>
          <p:spPr>
            <a:xfrm>
              <a:off x="4391952" y="5756313"/>
              <a:ext cx="1236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100"/>
                <a:t>blind(folded)</a:t>
              </a:r>
              <a:endParaRPr sz="1100" b="0" i="0" u="none" strike="noStrike" cap="none">
                <a:solidFill>
                  <a:srgbClr val="000000"/>
                </a:solidFill>
                <a:latin typeface="Arial"/>
                <a:ea typeface="Arial"/>
                <a:cs typeface="Arial"/>
                <a:sym typeface="Arial"/>
              </a:endParaRPr>
            </a:p>
          </p:txBody>
        </p:sp>
      </p:grpSp>
      <p:sp>
        <p:nvSpPr>
          <p:cNvPr id="684" name="Google Shape;684;p64"/>
          <p:cNvSpPr txBox="1"/>
          <p:nvPr/>
        </p:nvSpPr>
        <p:spPr>
          <a:xfrm>
            <a:off x="5700100" y="895450"/>
            <a:ext cx="733200" cy="22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a:t>
            </a:r>
            <a:r>
              <a:rPr lang="en" sz="1100"/>
              <a:t>M</a:t>
            </a:r>
            <a:r>
              <a:rPr lang="en" sz="1100" b="0" i="0" u="none" strike="noStrike" cap="none">
                <a:solidFill>
                  <a:srgbClr val="000000"/>
                </a:solidFill>
                <a:latin typeface="Arial"/>
                <a:ea typeface="Arial"/>
                <a:cs typeface="Arial"/>
                <a:sym typeface="Arial"/>
              </a:rPr>
              <a:t>ad as a hatter”</a:t>
            </a:r>
            <a:endParaRPr sz="1100" b="0" i="0" u="none" strike="noStrike" cap="none">
              <a:solidFill>
                <a:srgbClr val="000000"/>
              </a:solidFill>
              <a:latin typeface="Arial"/>
              <a:ea typeface="Arial"/>
              <a:cs typeface="Arial"/>
              <a:sym typeface="Arial"/>
            </a:endParaRPr>
          </a:p>
        </p:txBody>
      </p:sp>
      <p:grpSp>
        <p:nvGrpSpPr>
          <p:cNvPr id="685" name="Google Shape;685;p64"/>
          <p:cNvGrpSpPr/>
          <p:nvPr/>
        </p:nvGrpSpPr>
        <p:grpSpPr>
          <a:xfrm>
            <a:off x="5671751" y="606016"/>
            <a:ext cx="1743726" cy="2289126"/>
            <a:chOff x="4763439" y="5052363"/>
            <a:chExt cx="1176206" cy="1544099"/>
          </a:xfrm>
        </p:grpSpPr>
        <p:pic>
          <p:nvPicPr>
            <p:cNvPr id="686" name="Google Shape;686;p64" descr="clipped result image"/>
            <p:cNvPicPr preferRelativeResize="0"/>
            <p:nvPr/>
          </p:nvPicPr>
          <p:blipFill rotWithShape="1">
            <a:blip r:embed="rId3">
              <a:alphaModFix/>
            </a:blip>
            <a:srcRect t="14083" b="70431"/>
            <a:stretch/>
          </p:blipFill>
          <p:spPr>
            <a:xfrm>
              <a:off x="4843191" y="6015513"/>
              <a:ext cx="1043337" cy="580948"/>
            </a:xfrm>
            <a:prstGeom prst="rect">
              <a:avLst/>
            </a:prstGeom>
            <a:noFill/>
            <a:ln>
              <a:noFill/>
            </a:ln>
          </p:spPr>
        </p:pic>
        <p:pic>
          <p:nvPicPr>
            <p:cNvPr id="687" name="Google Shape;687;p64" descr="clipped result image"/>
            <p:cNvPicPr preferRelativeResize="0"/>
            <p:nvPr/>
          </p:nvPicPr>
          <p:blipFill rotWithShape="1">
            <a:blip r:embed="rId4">
              <a:alphaModFix/>
            </a:blip>
            <a:srcRect t="61775"/>
            <a:stretch/>
          </p:blipFill>
          <p:spPr>
            <a:xfrm rot="515178">
              <a:off x="5042660" y="5710535"/>
              <a:ext cx="857160" cy="414035"/>
            </a:xfrm>
            <a:prstGeom prst="rect">
              <a:avLst/>
            </a:prstGeom>
            <a:noFill/>
            <a:ln>
              <a:noFill/>
            </a:ln>
          </p:spPr>
        </p:pic>
        <p:pic>
          <p:nvPicPr>
            <p:cNvPr id="688" name="Google Shape;688;p64" descr="Resultado de imagen para blindfold"/>
            <p:cNvPicPr preferRelativeResize="0"/>
            <p:nvPr/>
          </p:nvPicPr>
          <p:blipFill rotWithShape="1">
            <a:blip r:embed="rId5">
              <a:alphaModFix/>
            </a:blip>
            <a:srcRect t="23430" b="23904"/>
            <a:stretch/>
          </p:blipFill>
          <p:spPr>
            <a:xfrm rot="515164">
              <a:off x="5237380" y="5819458"/>
              <a:ext cx="311869" cy="235786"/>
            </a:xfrm>
            <a:prstGeom prst="rect">
              <a:avLst/>
            </a:prstGeom>
            <a:noFill/>
            <a:ln>
              <a:noFill/>
            </a:ln>
          </p:spPr>
        </p:pic>
        <p:grpSp>
          <p:nvGrpSpPr>
            <p:cNvPr id="689" name="Google Shape;689;p64"/>
            <p:cNvGrpSpPr/>
            <p:nvPr/>
          </p:nvGrpSpPr>
          <p:grpSpPr>
            <a:xfrm>
              <a:off x="4763439" y="5998973"/>
              <a:ext cx="646931" cy="408300"/>
              <a:chOff x="4763439" y="5998973"/>
              <a:chExt cx="646931" cy="408300"/>
            </a:xfrm>
          </p:grpSpPr>
          <p:pic>
            <p:nvPicPr>
              <p:cNvPr id="690" name="Google Shape;690;p64" descr="clipped result image"/>
              <p:cNvPicPr preferRelativeResize="0"/>
              <p:nvPr/>
            </p:nvPicPr>
            <p:blipFill rotWithShape="1">
              <a:blip r:embed="rId6">
                <a:alphaModFix/>
              </a:blip>
              <a:srcRect l="-8030" t="1910" r="8029" b="-1910"/>
              <a:stretch/>
            </p:blipFill>
            <p:spPr>
              <a:xfrm flipH="1">
                <a:off x="4763439" y="5998973"/>
                <a:ext cx="646931" cy="408300"/>
              </a:xfrm>
              <a:prstGeom prst="rect">
                <a:avLst/>
              </a:prstGeom>
              <a:noFill/>
              <a:ln>
                <a:noFill/>
              </a:ln>
            </p:spPr>
          </p:pic>
          <p:pic>
            <p:nvPicPr>
              <p:cNvPr id="691" name="Google Shape;691;p64" descr="clipped result image"/>
              <p:cNvPicPr preferRelativeResize="0"/>
              <p:nvPr/>
            </p:nvPicPr>
            <p:blipFill rotWithShape="1">
              <a:blip r:embed="rId6">
                <a:alphaModFix/>
              </a:blip>
              <a:srcRect l="-8030" t="1910" r="8029" b="-1910"/>
              <a:stretch/>
            </p:blipFill>
            <p:spPr>
              <a:xfrm flipH="1">
                <a:off x="5036540" y="6172041"/>
                <a:ext cx="349281" cy="220443"/>
              </a:xfrm>
              <a:prstGeom prst="rect">
                <a:avLst/>
              </a:prstGeom>
              <a:noFill/>
              <a:ln>
                <a:noFill/>
              </a:ln>
            </p:spPr>
          </p:pic>
        </p:grpSp>
        <p:pic>
          <p:nvPicPr>
            <p:cNvPr id="692" name="Google Shape;692;p64" descr="clipped result image"/>
            <p:cNvPicPr preferRelativeResize="0"/>
            <p:nvPr/>
          </p:nvPicPr>
          <p:blipFill rotWithShape="1">
            <a:blip r:embed="rId7">
              <a:alphaModFix/>
            </a:blip>
            <a:srcRect/>
            <a:stretch/>
          </p:blipFill>
          <p:spPr>
            <a:xfrm rot="1151429">
              <a:off x="5218333" y="5134535"/>
              <a:ext cx="620948" cy="715632"/>
            </a:xfrm>
            <a:prstGeom prst="rect">
              <a:avLst/>
            </a:prstGeom>
            <a:noFill/>
            <a:ln>
              <a:noFill/>
            </a:ln>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65"/>
          <p:cNvSpPr txBox="1"/>
          <p:nvPr/>
        </p:nvSpPr>
        <p:spPr>
          <a:xfrm>
            <a:off x="1010972" y="129604"/>
            <a:ext cx="6930600" cy="257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 sz="1500" b="1" i="0" u="none" strike="noStrike" cap="none">
                <a:solidFill>
                  <a:srgbClr val="000000"/>
                </a:solidFill>
                <a:latin typeface="Arial"/>
                <a:ea typeface="Arial"/>
                <a:cs typeface="Arial"/>
                <a:sym typeface="Arial"/>
              </a:rPr>
              <a:t>Anticholinergic (antimuscarinic) effects –</a:t>
            </a:r>
            <a:r>
              <a:rPr lang="en" sz="1500" b="1" i="0" u="none" strike="noStrike" cap="none">
                <a:solidFill>
                  <a:srgbClr val="D41F1F"/>
                </a:solidFill>
                <a:latin typeface="Arial"/>
                <a:ea typeface="Arial"/>
                <a:cs typeface="Arial"/>
                <a:sym typeface="Arial"/>
              </a:rPr>
              <a:t> </a:t>
            </a:r>
            <a:r>
              <a:rPr lang="en" sz="1500" b="1" i="0" u="none" strike="noStrike" cap="none">
                <a:solidFill>
                  <a:srgbClr val="D41F1F"/>
                </a:solidFill>
                <a:latin typeface="Arial Black"/>
                <a:ea typeface="Arial Black"/>
                <a:cs typeface="Arial Black"/>
                <a:sym typeface="Arial Black"/>
              </a:rPr>
              <a:t>everything dry</a:t>
            </a:r>
            <a:endParaRPr sz="1500" b="0" i="0" u="none" strike="noStrike" cap="none">
              <a:solidFill>
                <a:srgbClr val="D41F1F"/>
              </a:solidFill>
              <a:latin typeface="Arial"/>
              <a:ea typeface="Arial"/>
              <a:cs typeface="Arial"/>
              <a:sym typeface="Arial"/>
            </a:endParaRPr>
          </a:p>
        </p:txBody>
      </p:sp>
      <p:sp>
        <p:nvSpPr>
          <p:cNvPr id="698" name="Google Shape;698;p65"/>
          <p:cNvSpPr txBox="1"/>
          <p:nvPr/>
        </p:nvSpPr>
        <p:spPr>
          <a:xfrm>
            <a:off x="325801" y="2405400"/>
            <a:ext cx="3091200" cy="39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endParaRPr sz="1100"/>
          </a:p>
          <a:p>
            <a:pPr marL="0" marR="0" lvl="0" indent="0" algn="l" rtl="0">
              <a:lnSpc>
                <a:spcPct val="100000"/>
              </a:lnSpc>
              <a:spcBef>
                <a:spcPts val="0"/>
              </a:spcBef>
              <a:spcAft>
                <a:spcPts val="0"/>
              </a:spcAft>
              <a:buClr>
                <a:srgbClr val="000000"/>
              </a:buClr>
              <a:buSzPts val="850"/>
              <a:buFont typeface="Arial"/>
              <a:buNone/>
            </a:pPr>
            <a:endParaRPr sz="2000"/>
          </a:p>
          <a:p>
            <a:pPr marL="0" marR="0" lvl="0" indent="0" algn="l" rtl="0">
              <a:lnSpc>
                <a:spcPct val="100000"/>
              </a:lnSpc>
              <a:spcBef>
                <a:spcPts val="0"/>
              </a:spcBef>
              <a:spcAft>
                <a:spcPts val="0"/>
              </a:spcAft>
              <a:buClr>
                <a:srgbClr val="000000"/>
              </a:buClr>
              <a:buSzPts val="850"/>
              <a:buFont typeface="Arial"/>
              <a:buNone/>
            </a:pPr>
            <a:r>
              <a:rPr lang="en" sz="1100" b="1" i="0" u="none" strike="noStrike" cap="none">
                <a:solidFill>
                  <a:srgbClr val="000000"/>
                </a:solidFill>
              </a:rPr>
              <a:t>Tacky (tachycardia) Auntie Choli is...</a:t>
            </a:r>
            <a:endParaRPr sz="1100" b="1" i="0" u="none" strike="noStrike" cap="none">
              <a:solidFill>
                <a:srgbClr val="000000"/>
              </a:solidFill>
            </a:endParaRPr>
          </a:p>
        </p:txBody>
      </p:sp>
      <p:sp>
        <p:nvSpPr>
          <p:cNvPr id="699" name="Google Shape;699;p65"/>
          <p:cNvSpPr txBox="1"/>
          <p:nvPr/>
        </p:nvSpPr>
        <p:spPr>
          <a:xfrm>
            <a:off x="102975" y="3166442"/>
            <a:ext cx="4270800" cy="393300"/>
          </a:xfrm>
          <a:prstGeom prst="rect">
            <a:avLst/>
          </a:prstGeom>
          <a:noFill/>
          <a:ln>
            <a:noFill/>
          </a:ln>
        </p:spPr>
        <p:txBody>
          <a:bodyPr spcFirstLastPara="1" wrap="square" lIns="91425" tIns="91425" rIns="91425" bIns="91425" anchor="t" anchorCtr="0">
            <a:noAutofit/>
          </a:bodyPr>
          <a:lstStyle/>
          <a:p>
            <a:pPr marL="177800" marR="0" lvl="0" indent="0" algn="l" rtl="0">
              <a:lnSpc>
                <a:spcPct val="115000"/>
              </a:lnSpc>
              <a:spcBef>
                <a:spcPts val="0"/>
              </a:spcBef>
              <a:spcAft>
                <a:spcPts val="0"/>
              </a:spcAft>
              <a:buNone/>
            </a:pPr>
            <a:r>
              <a:rPr lang="en" sz="1100" b="0" i="0" u="none" strike="noStrike" cap="none">
                <a:solidFill>
                  <a:srgbClr val="000000"/>
                </a:solidFill>
                <a:latin typeface="Arial"/>
                <a:ea typeface="Arial"/>
                <a:cs typeface="Arial"/>
                <a:sym typeface="Arial"/>
              </a:rPr>
              <a:t>“Dry as a bone”</a:t>
            </a:r>
            <a:endParaRPr sz="1100"/>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Constipation (risk of ileus, bowel rupture)</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Urinary retention</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Decreased sweating; flushing</a:t>
            </a:r>
            <a:r>
              <a:rPr lang="en" sz="1000">
                <a:solidFill>
                  <a:srgbClr val="000000"/>
                </a:solidFill>
              </a:rPr>
              <a:t>—</a:t>
            </a:r>
            <a:r>
              <a:rPr lang="en" sz="1100" b="0" i="0" u="none" strike="noStrike" cap="none">
                <a:solidFill>
                  <a:srgbClr val="D41F1F"/>
                </a:solidFill>
                <a:latin typeface="Arial"/>
                <a:ea typeface="Arial"/>
                <a:cs typeface="Arial"/>
                <a:sym typeface="Arial"/>
              </a:rPr>
              <a:t>“Red as a beet” </a:t>
            </a:r>
            <a:endParaRPr sz="1100">
              <a:solidFill>
                <a:srgbClr val="D41F1F"/>
              </a:solidFil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Dry mouth (risk of sublingual adenitis)</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Dry nasal mucus membranes</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Dry eyes</a:t>
            </a:r>
            <a:endParaRPr sz="1100"/>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Inhibition of lactation </a:t>
            </a:r>
            <a:endParaRPr sz="1100" b="0" i="0" u="none" strike="noStrike" cap="none">
              <a:solidFill>
                <a:srgbClr val="000000"/>
              </a:solidFill>
              <a:latin typeface="Arial"/>
              <a:ea typeface="Arial"/>
              <a:cs typeface="Arial"/>
              <a:sym typeface="Arial"/>
            </a:endParaRPr>
          </a:p>
        </p:txBody>
      </p:sp>
      <p:grpSp>
        <p:nvGrpSpPr>
          <p:cNvPr id="700" name="Google Shape;700;p65"/>
          <p:cNvGrpSpPr/>
          <p:nvPr/>
        </p:nvGrpSpPr>
        <p:grpSpPr>
          <a:xfrm>
            <a:off x="7415475" y="705425"/>
            <a:ext cx="1243568" cy="668373"/>
            <a:chOff x="6972522" y="3367117"/>
            <a:chExt cx="1503710" cy="402901"/>
          </a:xfrm>
        </p:grpSpPr>
        <p:sp>
          <p:nvSpPr>
            <p:cNvPr id="701" name="Google Shape;701;p65"/>
            <p:cNvSpPr/>
            <p:nvPr/>
          </p:nvSpPr>
          <p:spPr>
            <a:xfrm>
              <a:off x="6972522" y="3367418"/>
              <a:ext cx="1369500" cy="402600"/>
            </a:xfrm>
            <a:prstGeom prst="wedgeRectCallout">
              <a:avLst>
                <a:gd name="adj1" fmla="val 102480"/>
                <a:gd name="adj2" fmla="val -55199"/>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900" b="0" i="0" u="none" strike="noStrike" cap="none">
                <a:solidFill>
                  <a:srgbClr val="000000"/>
                </a:solidFill>
                <a:latin typeface="Arial"/>
                <a:ea typeface="Arial"/>
                <a:cs typeface="Arial"/>
                <a:sym typeface="Arial"/>
              </a:endParaRPr>
            </a:p>
          </p:txBody>
        </p:sp>
        <p:sp>
          <p:nvSpPr>
            <p:cNvPr id="702" name="Google Shape;702;p65"/>
            <p:cNvSpPr txBox="1"/>
            <p:nvPr/>
          </p:nvSpPr>
          <p:spPr>
            <a:xfrm>
              <a:off x="7022733" y="3367117"/>
              <a:ext cx="1453500" cy="26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200" b="0" i="0" u="none" strike="noStrike" cap="none">
                  <a:solidFill>
                    <a:srgbClr val="000000"/>
                  </a:solidFill>
                  <a:latin typeface="Arial"/>
                  <a:ea typeface="Arial"/>
                  <a:cs typeface="Arial"/>
                  <a:sym typeface="Arial"/>
                </a:rPr>
                <a:t>You’re full of crap, Auntie Choli!</a:t>
              </a:r>
              <a:endParaRPr sz="1200" b="0" i="0" u="none" strike="noStrike" cap="none">
                <a:solidFill>
                  <a:srgbClr val="000000"/>
                </a:solidFill>
                <a:latin typeface="Arial"/>
                <a:ea typeface="Arial"/>
                <a:cs typeface="Arial"/>
                <a:sym typeface="Arial"/>
              </a:endParaRPr>
            </a:p>
          </p:txBody>
        </p:sp>
      </p:grpSp>
      <p:sp>
        <p:nvSpPr>
          <p:cNvPr id="703" name="Google Shape;703;p65"/>
          <p:cNvSpPr txBox="1"/>
          <p:nvPr/>
        </p:nvSpPr>
        <p:spPr>
          <a:xfrm>
            <a:off x="325800" y="518044"/>
            <a:ext cx="3967500" cy="606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When we refer to “anticholinergic”, we actually mean antimuscarinic. </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a:p>
          <a:p>
            <a:pPr marL="0" marR="0" lvl="0" indent="0" algn="just"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We’re talking about blocking the action of the neurotransmitter acetylcholine at muscarinic receptors, not at nicotinic receptors. </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a:p>
          <a:p>
            <a:pPr marL="0" marR="0" lvl="0" indent="0" algn="just"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All five muscarinic receptor subtypes</a:t>
            </a:r>
            <a:r>
              <a:rPr lang="en" sz="1100">
                <a:solidFill>
                  <a:srgbClr val="000000"/>
                </a:solidFill>
              </a:rPr>
              <a:t>—</a:t>
            </a:r>
            <a:r>
              <a:rPr lang="en" sz="1100" b="0" i="0" u="none" strike="noStrike" cap="none">
                <a:solidFill>
                  <a:srgbClr val="000000"/>
                </a:solidFill>
                <a:latin typeface="Arial"/>
                <a:ea typeface="Arial"/>
                <a:cs typeface="Arial"/>
                <a:sym typeface="Arial"/>
              </a:rPr>
              <a:t>M</a:t>
            </a:r>
            <a:r>
              <a:rPr lang="en" sz="1100" b="0" i="0" u="none" strike="noStrike" cap="none" baseline="-25000">
                <a:solidFill>
                  <a:srgbClr val="000000"/>
                </a:solidFill>
                <a:latin typeface="Arial"/>
                <a:ea typeface="Arial"/>
                <a:cs typeface="Arial"/>
                <a:sym typeface="Arial"/>
              </a:rPr>
              <a:t>1</a:t>
            </a:r>
            <a:r>
              <a:rPr lang="en" sz="1100" b="0" i="0" u="none" strike="noStrike" cap="none">
                <a:solidFill>
                  <a:srgbClr val="000000"/>
                </a:solidFill>
                <a:latin typeface="Arial"/>
                <a:ea typeface="Arial"/>
                <a:cs typeface="Arial"/>
                <a:sym typeface="Arial"/>
              </a:rPr>
              <a:t>, M</a:t>
            </a:r>
            <a:r>
              <a:rPr lang="en" sz="1100" b="0" i="0" u="none" strike="noStrike" cap="none" baseline="-25000">
                <a:solidFill>
                  <a:srgbClr val="000000"/>
                </a:solidFill>
                <a:latin typeface="Arial"/>
                <a:ea typeface="Arial"/>
                <a:cs typeface="Arial"/>
                <a:sym typeface="Arial"/>
              </a:rPr>
              <a:t>2</a:t>
            </a:r>
            <a:r>
              <a:rPr lang="en" sz="1100" b="0" i="0" u="none" strike="noStrike" cap="none">
                <a:solidFill>
                  <a:srgbClr val="000000"/>
                </a:solidFill>
                <a:latin typeface="Arial"/>
                <a:ea typeface="Arial"/>
                <a:cs typeface="Arial"/>
                <a:sym typeface="Arial"/>
              </a:rPr>
              <a:t>, M</a:t>
            </a:r>
            <a:r>
              <a:rPr lang="en" sz="1100" b="0" i="0" u="none" strike="noStrike" cap="none" baseline="-25000">
                <a:solidFill>
                  <a:srgbClr val="000000"/>
                </a:solidFill>
                <a:latin typeface="Arial"/>
                <a:ea typeface="Arial"/>
                <a:cs typeface="Arial"/>
                <a:sym typeface="Arial"/>
              </a:rPr>
              <a:t>3</a:t>
            </a:r>
            <a:r>
              <a:rPr lang="en" sz="1100" b="0" i="0" u="none" strike="noStrike" cap="none">
                <a:solidFill>
                  <a:srgbClr val="000000"/>
                </a:solidFill>
                <a:latin typeface="Arial"/>
                <a:ea typeface="Arial"/>
                <a:cs typeface="Arial"/>
                <a:sym typeface="Arial"/>
              </a:rPr>
              <a:t>, M</a:t>
            </a:r>
            <a:r>
              <a:rPr lang="en" sz="1100" baseline="-25000"/>
              <a:t>4</a:t>
            </a:r>
            <a:r>
              <a:rPr lang="en" sz="1100"/>
              <a:t>, and M</a:t>
            </a:r>
            <a:r>
              <a:rPr lang="en" sz="1100" baseline="-25000"/>
              <a:t>5</a:t>
            </a:r>
            <a:r>
              <a:rPr lang="en" sz="1100">
                <a:solidFill>
                  <a:srgbClr val="000000"/>
                </a:solidFill>
              </a:rPr>
              <a:t>—</a:t>
            </a:r>
            <a:r>
              <a:rPr lang="en" sz="1100"/>
              <a:t>are present in various locations throughout the brain. </a:t>
            </a:r>
            <a:endParaRPr sz="1100"/>
          </a:p>
        </p:txBody>
      </p:sp>
      <p:grpSp>
        <p:nvGrpSpPr>
          <p:cNvPr id="704" name="Google Shape;704;p65"/>
          <p:cNvGrpSpPr/>
          <p:nvPr/>
        </p:nvGrpSpPr>
        <p:grpSpPr>
          <a:xfrm>
            <a:off x="4724402" y="1373800"/>
            <a:ext cx="3821422" cy="1308938"/>
            <a:chOff x="4052127" y="5558650"/>
            <a:chExt cx="3821422" cy="1308938"/>
          </a:xfrm>
        </p:grpSpPr>
        <p:sp>
          <p:nvSpPr>
            <p:cNvPr id="705" name="Google Shape;705;p65"/>
            <p:cNvSpPr txBox="1"/>
            <p:nvPr/>
          </p:nvSpPr>
          <p:spPr>
            <a:xfrm>
              <a:off x="4052127" y="6527988"/>
              <a:ext cx="12471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100"/>
                <a:t>“tacky”</a:t>
              </a:r>
              <a:r>
                <a:rPr lang="en" sz="1100" b="0" i="0" u="none" strike="noStrike" cap="none">
                  <a:solidFill>
                    <a:srgbClr val="000000"/>
                  </a:solidFill>
                  <a:latin typeface="Arial"/>
                  <a:ea typeface="Arial"/>
                  <a:cs typeface="Arial"/>
                  <a:sym typeface="Arial"/>
                </a:rPr>
                <a:t>cardia</a:t>
              </a:r>
              <a:endParaRPr sz="1100" b="0" i="0" u="none" strike="noStrike" cap="none">
                <a:solidFill>
                  <a:srgbClr val="000000"/>
                </a:solidFill>
                <a:latin typeface="Arial"/>
                <a:ea typeface="Arial"/>
                <a:cs typeface="Arial"/>
                <a:sym typeface="Arial"/>
              </a:endParaRPr>
            </a:p>
          </p:txBody>
        </p:sp>
        <p:sp>
          <p:nvSpPr>
            <p:cNvPr id="706" name="Google Shape;706;p65"/>
            <p:cNvSpPr txBox="1"/>
            <p:nvPr/>
          </p:nvSpPr>
          <p:spPr>
            <a:xfrm>
              <a:off x="6781249" y="5558650"/>
              <a:ext cx="1092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100"/>
                <a:t>c</a:t>
              </a:r>
              <a:r>
                <a:rPr lang="en" sz="1100" b="0" i="0" u="none" strike="noStrike" cap="none">
                  <a:solidFill>
                    <a:srgbClr val="000000"/>
                  </a:solidFill>
                  <a:latin typeface="Arial"/>
                  <a:ea typeface="Arial"/>
                  <a:cs typeface="Arial"/>
                  <a:sym typeface="Arial"/>
                </a:rPr>
                <a:t>onstipation</a:t>
              </a:r>
              <a:endParaRPr sz="1100" b="0" i="0" u="none" strike="noStrike" cap="none">
                <a:solidFill>
                  <a:srgbClr val="000000"/>
                </a:solidFill>
                <a:latin typeface="Arial"/>
                <a:ea typeface="Arial"/>
                <a:cs typeface="Arial"/>
                <a:sym typeface="Arial"/>
              </a:endParaRPr>
            </a:p>
          </p:txBody>
        </p:sp>
        <p:sp>
          <p:nvSpPr>
            <p:cNvPr id="707" name="Google Shape;707;p65"/>
            <p:cNvSpPr txBox="1"/>
            <p:nvPr/>
          </p:nvSpPr>
          <p:spPr>
            <a:xfrm>
              <a:off x="4391952" y="5756313"/>
              <a:ext cx="1236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100"/>
                <a:t>blind(folded)</a:t>
              </a:r>
              <a:endParaRPr sz="1100" b="0" i="0" u="none" strike="noStrike" cap="none">
                <a:solidFill>
                  <a:srgbClr val="000000"/>
                </a:solidFill>
                <a:latin typeface="Arial"/>
                <a:ea typeface="Arial"/>
                <a:cs typeface="Arial"/>
                <a:sym typeface="Arial"/>
              </a:endParaRPr>
            </a:p>
          </p:txBody>
        </p:sp>
      </p:grpSp>
      <p:sp>
        <p:nvSpPr>
          <p:cNvPr id="708" name="Google Shape;708;p65"/>
          <p:cNvSpPr txBox="1"/>
          <p:nvPr/>
        </p:nvSpPr>
        <p:spPr>
          <a:xfrm>
            <a:off x="5700100" y="895450"/>
            <a:ext cx="733200" cy="22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a:t>
            </a:r>
            <a:r>
              <a:rPr lang="en" sz="1100"/>
              <a:t>M</a:t>
            </a:r>
            <a:r>
              <a:rPr lang="en" sz="1100" b="0" i="0" u="none" strike="noStrike" cap="none">
                <a:solidFill>
                  <a:srgbClr val="000000"/>
                </a:solidFill>
                <a:latin typeface="Arial"/>
                <a:ea typeface="Arial"/>
                <a:cs typeface="Arial"/>
                <a:sym typeface="Arial"/>
              </a:rPr>
              <a:t>ad as a hatter”</a:t>
            </a:r>
            <a:endParaRPr sz="1100" b="0" i="0" u="none" strike="noStrike" cap="none">
              <a:solidFill>
                <a:srgbClr val="000000"/>
              </a:solidFill>
              <a:latin typeface="Arial"/>
              <a:ea typeface="Arial"/>
              <a:cs typeface="Arial"/>
              <a:sym typeface="Arial"/>
            </a:endParaRPr>
          </a:p>
        </p:txBody>
      </p:sp>
      <p:grpSp>
        <p:nvGrpSpPr>
          <p:cNvPr id="709" name="Google Shape;709;p65"/>
          <p:cNvGrpSpPr/>
          <p:nvPr/>
        </p:nvGrpSpPr>
        <p:grpSpPr>
          <a:xfrm>
            <a:off x="5671751" y="606016"/>
            <a:ext cx="1743726" cy="2289126"/>
            <a:chOff x="4763439" y="5052363"/>
            <a:chExt cx="1176206" cy="1544099"/>
          </a:xfrm>
        </p:grpSpPr>
        <p:pic>
          <p:nvPicPr>
            <p:cNvPr id="710" name="Google Shape;710;p65" descr="clipped result image"/>
            <p:cNvPicPr preferRelativeResize="0"/>
            <p:nvPr/>
          </p:nvPicPr>
          <p:blipFill rotWithShape="1">
            <a:blip r:embed="rId3">
              <a:alphaModFix/>
            </a:blip>
            <a:srcRect t="14083" b="70431"/>
            <a:stretch/>
          </p:blipFill>
          <p:spPr>
            <a:xfrm>
              <a:off x="4843191" y="6015513"/>
              <a:ext cx="1043337" cy="580948"/>
            </a:xfrm>
            <a:prstGeom prst="rect">
              <a:avLst/>
            </a:prstGeom>
            <a:noFill/>
            <a:ln>
              <a:noFill/>
            </a:ln>
          </p:spPr>
        </p:pic>
        <p:pic>
          <p:nvPicPr>
            <p:cNvPr id="711" name="Google Shape;711;p65" descr="clipped result image"/>
            <p:cNvPicPr preferRelativeResize="0"/>
            <p:nvPr/>
          </p:nvPicPr>
          <p:blipFill rotWithShape="1">
            <a:blip r:embed="rId4">
              <a:alphaModFix/>
            </a:blip>
            <a:srcRect t="61775"/>
            <a:stretch/>
          </p:blipFill>
          <p:spPr>
            <a:xfrm rot="515178">
              <a:off x="5042660" y="5710535"/>
              <a:ext cx="857160" cy="414035"/>
            </a:xfrm>
            <a:prstGeom prst="rect">
              <a:avLst/>
            </a:prstGeom>
            <a:noFill/>
            <a:ln>
              <a:noFill/>
            </a:ln>
          </p:spPr>
        </p:pic>
        <p:pic>
          <p:nvPicPr>
            <p:cNvPr id="712" name="Google Shape;712;p65" descr="Resultado de imagen para blindfold"/>
            <p:cNvPicPr preferRelativeResize="0"/>
            <p:nvPr/>
          </p:nvPicPr>
          <p:blipFill rotWithShape="1">
            <a:blip r:embed="rId5">
              <a:alphaModFix/>
            </a:blip>
            <a:srcRect t="23430" b="23904"/>
            <a:stretch/>
          </p:blipFill>
          <p:spPr>
            <a:xfrm rot="515164">
              <a:off x="5237380" y="5819458"/>
              <a:ext cx="311869" cy="235786"/>
            </a:xfrm>
            <a:prstGeom prst="rect">
              <a:avLst/>
            </a:prstGeom>
            <a:noFill/>
            <a:ln>
              <a:noFill/>
            </a:ln>
          </p:spPr>
        </p:pic>
        <p:grpSp>
          <p:nvGrpSpPr>
            <p:cNvPr id="713" name="Google Shape;713;p65"/>
            <p:cNvGrpSpPr/>
            <p:nvPr/>
          </p:nvGrpSpPr>
          <p:grpSpPr>
            <a:xfrm>
              <a:off x="4763439" y="5998973"/>
              <a:ext cx="646931" cy="408300"/>
              <a:chOff x="4763439" y="5998973"/>
              <a:chExt cx="646931" cy="408300"/>
            </a:xfrm>
          </p:grpSpPr>
          <p:pic>
            <p:nvPicPr>
              <p:cNvPr id="714" name="Google Shape;714;p65" descr="clipped result image"/>
              <p:cNvPicPr preferRelativeResize="0"/>
              <p:nvPr/>
            </p:nvPicPr>
            <p:blipFill rotWithShape="1">
              <a:blip r:embed="rId6">
                <a:alphaModFix/>
              </a:blip>
              <a:srcRect l="-8030" t="1910" r="8029" b="-1910"/>
              <a:stretch/>
            </p:blipFill>
            <p:spPr>
              <a:xfrm flipH="1">
                <a:off x="4763439" y="5998973"/>
                <a:ext cx="646931" cy="408300"/>
              </a:xfrm>
              <a:prstGeom prst="rect">
                <a:avLst/>
              </a:prstGeom>
              <a:noFill/>
              <a:ln>
                <a:noFill/>
              </a:ln>
            </p:spPr>
          </p:pic>
          <p:pic>
            <p:nvPicPr>
              <p:cNvPr id="715" name="Google Shape;715;p65" descr="clipped result image"/>
              <p:cNvPicPr preferRelativeResize="0"/>
              <p:nvPr/>
            </p:nvPicPr>
            <p:blipFill rotWithShape="1">
              <a:blip r:embed="rId6">
                <a:alphaModFix/>
              </a:blip>
              <a:srcRect l="-8030" t="1910" r="8029" b="-1910"/>
              <a:stretch/>
            </p:blipFill>
            <p:spPr>
              <a:xfrm flipH="1">
                <a:off x="5036540" y="6172041"/>
                <a:ext cx="349281" cy="220443"/>
              </a:xfrm>
              <a:prstGeom prst="rect">
                <a:avLst/>
              </a:prstGeom>
              <a:noFill/>
              <a:ln>
                <a:noFill/>
              </a:ln>
            </p:spPr>
          </p:pic>
        </p:grpSp>
        <p:pic>
          <p:nvPicPr>
            <p:cNvPr id="716" name="Google Shape;716;p65" descr="clipped result image"/>
            <p:cNvPicPr preferRelativeResize="0"/>
            <p:nvPr/>
          </p:nvPicPr>
          <p:blipFill rotWithShape="1">
            <a:blip r:embed="rId7">
              <a:alphaModFix/>
            </a:blip>
            <a:srcRect/>
            <a:stretch/>
          </p:blipFill>
          <p:spPr>
            <a:xfrm rot="1151429">
              <a:off x="5218333" y="5134535"/>
              <a:ext cx="620948" cy="715632"/>
            </a:xfrm>
            <a:prstGeom prst="rect">
              <a:avLst/>
            </a:prstGeom>
            <a:noFill/>
            <a:ln>
              <a:noFill/>
            </a:ln>
          </p:spPr>
        </p:pic>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66"/>
          <p:cNvSpPr txBox="1"/>
          <p:nvPr/>
        </p:nvSpPr>
        <p:spPr>
          <a:xfrm>
            <a:off x="1010972" y="129604"/>
            <a:ext cx="6930600" cy="257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 sz="1500" b="1" i="0" u="none" strike="noStrike" cap="none">
                <a:solidFill>
                  <a:srgbClr val="000000"/>
                </a:solidFill>
                <a:latin typeface="Arial"/>
                <a:ea typeface="Arial"/>
                <a:cs typeface="Arial"/>
                <a:sym typeface="Arial"/>
              </a:rPr>
              <a:t>Anticholinergic (antimuscarinic) effects –</a:t>
            </a:r>
            <a:r>
              <a:rPr lang="en" sz="1500" b="1" i="0" u="none" strike="noStrike" cap="none">
                <a:solidFill>
                  <a:srgbClr val="D41F1F"/>
                </a:solidFill>
                <a:latin typeface="Arial"/>
                <a:ea typeface="Arial"/>
                <a:cs typeface="Arial"/>
                <a:sym typeface="Arial"/>
              </a:rPr>
              <a:t> </a:t>
            </a:r>
            <a:r>
              <a:rPr lang="en" sz="1500" b="1" i="0" u="none" strike="noStrike" cap="none">
                <a:solidFill>
                  <a:srgbClr val="D41F1F"/>
                </a:solidFill>
                <a:latin typeface="Arial Black"/>
                <a:ea typeface="Arial Black"/>
                <a:cs typeface="Arial Black"/>
                <a:sym typeface="Arial Black"/>
              </a:rPr>
              <a:t>everything dry</a:t>
            </a:r>
            <a:endParaRPr sz="1500" b="0" i="0" u="none" strike="noStrike" cap="none">
              <a:solidFill>
                <a:srgbClr val="D41F1F"/>
              </a:solidFill>
              <a:latin typeface="Arial"/>
              <a:ea typeface="Arial"/>
              <a:cs typeface="Arial"/>
              <a:sym typeface="Arial"/>
            </a:endParaRPr>
          </a:p>
        </p:txBody>
      </p:sp>
      <p:sp>
        <p:nvSpPr>
          <p:cNvPr id="722" name="Google Shape;722;p66"/>
          <p:cNvSpPr txBox="1"/>
          <p:nvPr/>
        </p:nvSpPr>
        <p:spPr>
          <a:xfrm>
            <a:off x="325801" y="2405400"/>
            <a:ext cx="3091200" cy="39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endParaRPr sz="1100"/>
          </a:p>
          <a:p>
            <a:pPr marL="0" marR="0" lvl="0" indent="0" algn="l" rtl="0">
              <a:lnSpc>
                <a:spcPct val="100000"/>
              </a:lnSpc>
              <a:spcBef>
                <a:spcPts val="0"/>
              </a:spcBef>
              <a:spcAft>
                <a:spcPts val="0"/>
              </a:spcAft>
              <a:buClr>
                <a:srgbClr val="000000"/>
              </a:buClr>
              <a:buSzPts val="850"/>
              <a:buFont typeface="Arial"/>
              <a:buNone/>
            </a:pPr>
            <a:endParaRPr sz="2000"/>
          </a:p>
          <a:p>
            <a:pPr marL="0" marR="0" lvl="0" indent="0" algn="l" rtl="0">
              <a:lnSpc>
                <a:spcPct val="100000"/>
              </a:lnSpc>
              <a:spcBef>
                <a:spcPts val="0"/>
              </a:spcBef>
              <a:spcAft>
                <a:spcPts val="0"/>
              </a:spcAft>
              <a:buClr>
                <a:srgbClr val="000000"/>
              </a:buClr>
              <a:buSzPts val="850"/>
              <a:buFont typeface="Arial"/>
              <a:buNone/>
            </a:pPr>
            <a:r>
              <a:rPr lang="en" sz="1100" b="1" i="0" u="none" strike="noStrike" cap="none">
                <a:solidFill>
                  <a:srgbClr val="000000"/>
                </a:solidFill>
              </a:rPr>
              <a:t>Tacky (tachycardia) Auntie Choli is...</a:t>
            </a:r>
            <a:endParaRPr sz="1100" b="1" i="0" u="none" strike="noStrike" cap="none">
              <a:solidFill>
                <a:srgbClr val="000000"/>
              </a:solidFill>
            </a:endParaRPr>
          </a:p>
        </p:txBody>
      </p:sp>
      <p:sp>
        <p:nvSpPr>
          <p:cNvPr id="723" name="Google Shape;723;p66"/>
          <p:cNvSpPr txBox="1"/>
          <p:nvPr/>
        </p:nvSpPr>
        <p:spPr>
          <a:xfrm>
            <a:off x="102975" y="3166442"/>
            <a:ext cx="4270800" cy="393300"/>
          </a:xfrm>
          <a:prstGeom prst="rect">
            <a:avLst/>
          </a:prstGeom>
          <a:noFill/>
          <a:ln>
            <a:noFill/>
          </a:ln>
        </p:spPr>
        <p:txBody>
          <a:bodyPr spcFirstLastPara="1" wrap="square" lIns="91425" tIns="91425" rIns="91425" bIns="91425" anchor="t" anchorCtr="0">
            <a:noAutofit/>
          </a:bodyPr>
          <a:lstStyle/>
          <a:p>
            <a:pPr marL="177800" marR="0" lvl="0" indent="0" algn="l" rtl="0">
              <a:lnSpc>
                <a:spcPct val="115000"/>
              </a:lnSpc>
              <a:spcBef>
                <a:spcPts val="0"/>
              </a:spcBef>
              <a:spcAft>
                <a:spcPts val="0"/>
              </a:spcAft>
              <a:buNone/>
            </a:pPr>
            <a:r>
              <a:rPr lang="en" sz="1100" b="0" i="0" u="none" strike="noStrike" cap="none">
                <a:solidFill>
                  <a:srgbClr val="000000"/>
                </a:solidFill>
                <a:latin typeface="Arial"/>
                <a:ea typeface="Arial"/>
                <a:cs typeface="Arial"/>
                <a:sym typeface="Arial"/>
              </a:rPr>
              <a:t>“Dry as a bone”</a:t>
            </a:r>
            <a:endParaRPr sz="1100"/>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Constipation (risk of ileus, bowel rupture)</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Urinary retention</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Decreased sweating; flushing</a:t>
            </a:r>
            <a:r>
              <a:rPr lang="en" sz="1000">
                <a:solidFill>
                  <a:srgbClr val="000000"/>
                </a:solidFill>
              </a:rPr>
              <a:t>—</a:t>
            </a:r>
            <a:r>
              <a:rPr lang="en" sz="1100" b="0" i="0" u="none" strike="noStrike" cap="none">
                <a:solidFill>
                  <a:srgbClr val="D41F1F"/>
                </a:solidFill>
                <a:latin typeface="Arial"/>
                <a:ea typeface="Arial"/>
                <a:cs typeface="Arial"/>
                <a:sym typeface="Arial"/>
              </a:rPr>
              <a:t>“Red as a beet” </a:t>
            </a:r>
            <a:endParaRPr sz="1100">
              <a:solidFill>
                <a:srgbClr val="D41F1F"/>
              </a:solidFil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Dry mouth (risk of sublingual adenitis)</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Dry nasal mucus membranes</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Dry eyes</a:t>
            </a:r>
            <a:endParaRPr sz="1100"/>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Inhibition of lactation </a:t>
            </a:r>
            <a:endParaRPr sz="1100" b="0" i="0" u="none" strike="noStrike" cap="none">
              <a:solidFill>
                <a:srgbClr val="000000"/>
              </a:solidFill>
              <a:latin typeface="Arial"/>
              <a:ea typeface="Arial"/>
              <a:cs typeface="Arial"/>
              <a:sym typeface="Arial"/>
            </a:endParaRPr>
          </a:p>
        </p:txBody>
      </p:sp>
      <p:sp>
        <p:nvSpPr>
          <p:cNvPr id="724" name="Google Shape;724;p66"/>
          <p:cNvSpPr txBox="1"/>
          <p:nvPr/>
        </p:nvSpPr>
        <p:spPr>
          <a:xfrm>
            <a:off x="3779250" y="3143625"/>
            <a:ext cx="3091200" cy="393300"/>
          </a:xfrm>
          <a:prstGeom prst="rect">
            <a:avLst/>
          </a:prstGeom>
          <a:noFill/>
          <a:ln>
            <a:noFill/>
          </a:ln>
        </p:spPr>
        <p:txBody>
          <a:bodyPr spcFirstLastPara="1" wrap="square" lIns="91425" tIns="91425" rIns="91425" bIns="91425" anchor="t" anchorCtr="0">
            <a:noAutofit/>
          </a:bodyPr>
          <a:lstStyle/>
          <a:p>
            <a:pPr marL="177800" marR="0" lvl="0" indent="0" algn="l" rtl="0">
              <a:lnSpc>
                <a:spcPct val="115000"/>
              </a:lnSpc>
              <a:spcBef>
                <a:spcPts val="0"/>
              </a:spcBef>
              <a:spcAft>
                <a:spcPts val="0"/>
              </a:spcAft>
              <a:buNone/>
            </a:pPr>
            <a:r>
              <a:rPr lang="en" sz="1100" b="0" i="0" u="none" strike="noStrike" cap="none">
                <a:solidFill>
                  <a:srgbClr val="000000"/>
                </a:solidFill>
                <a:latin typeface="Arial"/>
                <a:ea typeface="Arial"/>
                <a:cs typeface="Arial"/>
                <a:sym typeface="Arial"/>
              </a:rPr>
              <a:t>“Blind as a bat”</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Cycloplegia (loss</a:t>
            </a:r>
            <a:r>
              <a:rPr lang="en" sz="1100"/>
              <a:t> of </a:t>
            </a:r>
            <a:r>
              <a:rPr lang="en" sz="1100" b="0" i="0" u="none" strike="noStrike" cap="none">
                <a:solidFill>
                  <a:srgbClr val="000000"/>
                </a:solidFill>
                <a:latin typeface="Arial"/>
                <a:ea typeface="Arial"/>
                <a:cs typeface="Arial"/>
                <a:sym typeface="Arial"/>
              </a:rPr>
              <a:t>accommodation)  </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a:t>        </a:t>
            </a:r>
            <a:r>
              <a:rPr lang="en" sz="1100">
                <a:solidFill>
                  <a:srgbClr val="000000"/>
                </a:solidFill>
              </a:rPr>
              <a:t>—l</a:t>
            </a:r>
            <a:r>
              <a:rPr lang="en" sz="1100" b="0" i="0" u="none" strike="noStrike" cap="none">
                <a:solidFill>
                  <a:srgbClr val="000000"/>
                </a:solidFill>
                <a:latin typeface="Arial"/>
                <a:ea typeface="Arial"/>
                <a:cs typeface="Arial"/>
                <a:sym typeface="Arial"/>
              </a:rPr>
              <a:t>ens cannot focus on near objects</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Photophobia due to mydriasis </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a:t>        </a:t>
            </a:r>
            <a:r>
              <a:rPr lang="en" sz="1100" b="0" i="0" u="none" strike="noStrike" cap="none">
                <a:solidFill>
                  <a:srgbClr val="000000"/>
                </a:solidFill>
                <a:latin typeface="Arial"/>
                <a:ea typeface="Arial"/>
                <a:cs typeface="Arial"/>
                <a:sym typeface="Arial"/>
              </a:rPr>
              <a:t>(dilated pupils)</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Increased intraocular pressure; </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a:t>        </a:t>
            </a:r>
            <a:r>
              <a:rPr lang="en" sz="1100" b="0" i="0" u="none" strike="noStrike" cap="none">
                <a:solidFill>
                  <a:srgbClr val="000000"/>
                </a:solidFill>
                <a:latin typeface="Arial"/>
                <a:ea typeface="Arial"/>
                <a:cs typeface="Arial"/>
                <a:sym typeface="Arial"/>
              </a:rPr>
              <a:t>contraindicated in angle-closure</a:t>
            </a:r>
            <a:r>
              <a:rPr lang="en" sz="1100"/>
              <a:t> </a:t>
            </a:r>
            <a:endParaRPr sz="1100"/>
          </a:p>
          <a:p>
            <a:pPr marL="177800" marR="0" lvl="0" indent="0" algn="l" rtl="0">
              <a:lnSpc>
                <a:spcPct val="100000"/>
              </a:lnSpc>
              <a:spcBef>
                <a:spcPts val="0"/>
              </a:spcBef>
              <a:spcAft>
                <a:spcPts val="0"/>
              </a:spcAft>
              <a:buNone/>
            </a:pPr>
            <a:r>
              <a:rPr lang="en" sz="1100"/>
              <a:t>        </a:t>
            </a:r>
            <a:r>
              <a:rPr lang="en" sz="1100" b="0" i="0" u="none" strike="noStrike" cap="none">
                <a:solidFill>
                  <a:srgbClr val="000000"/>
                </a:solidFill>
                <a:latin typeface="Arial"/>
                <a:ea typeface="Arial"/>
                <a:cs typeface="Arial"/>
                <a:sym typeface="Arial"/>
              </a:rPr>
              <a:t>glaucoma (unless already treated by </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a:t>        </a:t>
            </a:r>
            <a:r>
              <a:rPr lang="en" sz="1100" b="0" i="0" u="none" strike="noStrike" cap="none">
                <a:solidFill>
                  <a:srgbClr val="000000"/>
                </a:solidFill>
                <a:latin typeface="Arial"/>
                <a:ea typeface="Arial"/>
                <a:cs typeface="Arial"/>
                <a:sym typeface="Arial"/>
              </a:rPr>
              <a:t>laser iridotomy)</a:t>
            </a:r>
            <a:endParaRPr sz="1100" b="0" i="0" u="none" strike="noStrike" cap="none">
              <a:solidFill>
                <a:srgbClr val="000000"/>
              </a:solidFill>
              <a:latin typeface="Arial"/>
              <a:ea typeface="Arial"/>
              <a:cs typeface="Arial"/>
              <a:sym typeface="Arial"/>
            </a:endParaRPr>
          </a:p>
        </p:txBody>
      </p:sp>
      <p:grpSp>
        <p:nvGrpSpPr>
          <p:cNvPr id="725" name="Google Shape;725;p66"/>
          <p:cNvGrpSpPr/>
          <p:nvPr/>
        </p:nvGrpSpPr>
        <p:grpSpPr>
          <a:xfrm>
            <a:off x="7415475" y="705425"/>
            <a:ext cx="1243568" cy="668373"/>
            <a:chOff x="6972522" y="3367117"/>
            <a:chExt cx="1503710" cy="402901"/>
          </a:xfrm>
        </p:grpSpPr>
        <p:sp>
          <p:nvSpPr>
            <p:cNvPr id="726" name="Google Shape;726;p66"/>
            <p:cNvSpPr/>
            <p:nvPr/>
          </p:nvSpPr>
          <p:spPr>
            <a:xfrm>
              <a:off x="6972522" y="3367418"/>
              <a:ext cx="1369500" cy="402600"/>
            </a:xfrm>
            <a:prstGeom prst="wedgeRectCallout">
              <a:avLst>
                <a:gd name="adj1" fmla="val 102480"/>
                <a:gd name="adj2" fmla="val -55199"/>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900" b="0" i="0" u="none" strike="noStrike" cap="none">
                <a:solidFill>
                  <a:srgbClr val="000000"/>
                </a:solidFill>
                <a:latin typeface="Arial"/>
                <a:ea typeface="Arial"/>
                <a:cs typeface="Arial"/>
                <a:sym typeface="Arial"/>
              </a:endParaRPr>
            </a:p>
          </p:txBody>
        </p:sp>
        <p:sp>
          <p:nvSpPr>
            <p:cNvPr id="727" name="Google Shape;727;p66"/>
            <p:cNvSpPr txBox="1"/>
            <p:nvPr/>
          </p:nvSpPr>
          <p:spPr>
            <a:xfrm>
              <a:off x="7022733" y="3367117"/>
              <a:ext cx="1453500" cy="26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200" b="0" i="0" u="none" strike="noStrike" cap="none">
                  <a:solidFill>
                    <a:srgbClr val="000000"/>
                  </a:solidFill>
                  <a:latin typeface="Arial"/>
                  <a:ea typeface="Arial"/>
                  <a:cs typeface="Arial"/>
                  <a:sym typeface="Arial"/>
                </a:rPr>
                <a:t>You’re full of crap, Auntie Choli!</a:t>
              </a:r>
              <a:endParaRPr sz="1200" b="0" i="0" u="none" strike="noStrike" cap="none">
                <a:solidFill>
                  <a:srgbClr val="000000"/>
                </a:solidFill>
                <a:latin typeface="Arial"/>
                <a:ea typeface="Arial"/>
                <a:cs typeface="Arial"/>
                <a:sym typeface="Arial"/>
              </a:endParaRPr>
            </a:p>
          </p:txBody>
        </p:sp>
      </p:grpSp>
      <p:sp>
        <p:nvSpPr>
          <p:cNvPr id="728" name="Google Shape;728;p66"/>
          <p:cNvSpPr txBox="1"/>
          <p:nvPr/>
        </p:nvSpPr>
        <p:spPr>
          <a:xfrm>
            <a:off x="325800" y="518044"/>
            <a:ext cx="3967500" cy="606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When we refer to “anticholinergic”, we actually mean antimuscarinic. </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a:p>
          <a:p>
            <a:pPr marL="0" marR="0" lvl="0" indent="0" algn="just"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We’re talking about blocking the action of the neurotransmitter acetylcholine at muscarinic receptors, not at nicotinic receptors. </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a:p>
          <a:p>
            <a:pPr marL="0" marR="0" lvl="0" indent="0" algn="just"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All five muscarinic receptor subtypes</a:t>
            </a:r>
            <a:r>
              <a:rPr lang="en" sz="1100">
                <a:solidFill>
                  <a:srgbClr val="000000"/>
                </a:solidFill>
              </a:rPr>
              <a:t>—</a:t>
            </a:r>
            <a:r>
              <a:rPr lang="en" sz="1100" b="0" i="0" u="none" strike="noStrike" cap="none">
                <a:solidFill>
                  <a:srgbClr val="000000"/>
                </a:solidFill>
                <a:latin typeface="Arial"/>
                <a:ea typeface="Arial"/>
                <a:cs typeface="Arial"/>
                <a:sym typeface="Arial"/>
              </a:rPr>
              <a:t>M</a:t>
            </a:r>
            <a:r>
              <a:rPr lang="en" sz="1100" b="0" i="0" u="none" strike="noStrike" cap="none" baseline="-25000">
                <a:solidFill>
                  <a:srgbClr val="000000"/>
                </a:solidFill>
                <a:latin typeface="Arial"/>
                <a:ea typeface="Arial"/>
                <a:cs typeface="Arial"/>
                <a:sym typeface="Arial"/>
              </a:rPr>
              <a:t>1</a:t>
            </a:r>
            <a:r>
              <a:rPr lang="en" sz="1100" b="0" i="0" u="none" strike="noStrike" cap="none">
                <a:solidFill>
                  <a:srgbClr val="000000"/>
                </a:solidFill>
                <a:latin typeface="Arial"/>
                <a:ea typeface="Arial"/>
                <a:cs typeface="Arial"/>
                <a:sym typeface="Arial"/>
              </a:rPr>
              <a:t>, M</a:t>
            </a:r>
            <a:r>
              <a:rPr lang="en" sz="1100" b="0" i="0" u="none" strike="noStrike" cap="none" baseline="-25000">
                <a:solidFill>
                  <a:srgbClr val="000000"/>
                </a:solidFill>
                <a:latin typeface="Arial"/>
                <a:ea typeface="Arial"/>
                <a:cs typeface="Arial"/>
                <a:sym typeface="Arial"/>
              </a:rPr>
              <a:t>2</a:t>
            </a:r>
            <a:r>
              <a:rPr lang="en" sz="1100" b="0" i="0" u="none" strike="noStrike" cap="none">
                <a:solidFill>
                  <a:srgbClr val="000000"/>
                </a:solidFill>
                <a:latin typeface="Arial"/>
                <a:ea typeface="Arial"/>
                <a:cs typeface="Arial"/>
                <a:sym typeface="Arial"/>
              </a:rPr>
              <a:t>, M</a:t>
            </a:r>
            <a:r>
              <a:rPr lang="en" sz="1100" b="0" i="0" u="none" strike="noStrike" cap="none" baseline="-25000">
                <a:solidFill>
                  <a:srgbClr val="000000"/>
                </a:solidFill>
                <a:latin typeface="Arial"/>
                <a:ea typeface="Arial"/>
                <a:cs typeface="Arial"/>
                <a:sym typeface="Arial"/>
              </a:rPr>
              <a:t>3</a:t>
            </a:r>
            <a:r>
              <a:rPr lang="en" sz="1100" b="0" i="0" u="none" strike="noStrike" cap="none">
                <a:solidFill>
                  <a:srgbClr val="000000"/>
                </a:solidFill>
                <a:latin typeface="Arial"/>
                <a:ea typeface="Arial"/>
                <a:cs typeface="Arial"/>
                <a:sym typeface="Arial"/>
              </a:rPr>
              <a:t>, M</a:t>
            </a:r>
            <a:r>
              <a:rPr lang="en" sz="1100" baseline="-25000"/>
              <a:t>4</a:t>
            </a:r>
            <a:r>
              <a:rPr lang="en" sz="1100"/>
              <a:t>, and M</a:t>
            </a:r>
            <a:r>
              <a:rPr lang="en" sz="1100" baseline="-25000"/>
              <a:t>5</a:t>
            </a:r>
            <a:r>
              <a:rPr lang="en" sz="1100">
                <a:solidFill>
                  <a:srgbClr val="000000"/>
                </a:solidFill>
              </a:rPr>
              <a:t>—</a:t>
            </a:r>
            <a:r>
              <a:rPr lang="en" sz="1100"/>
              <a:t>are present in various locations throughout the brain. </a:t>
            </a:r>
            <a:endParaRPr sz="1100"/>
          </a:p>
        </p:txBody>
      </p:sp>
      <p:grpSp>
        <p:nvGrpSpPr>
          <p:cNvPr id="729" name="Google Shape;729;p66"/>
          <p:cNvGrpSpPr/>
          <p:nvPr/>
        </p:nvGrpSpPr>
        <p:grpSpPr>
          <a:xfrm>
            <a:off x="4724402" y="1373800"/>
            <a:ext cx="3821422" cy="1308938"/>
            <a:chOff x="4052127" y="5558650"/>
            <a:chExt cx="3821422" cy="1308938"/>
          </a:xfrm>
        </p:grpSpPr>
        <p:sp>
          <p:nvSpPr>
            <p:cNvPr id="730" name="Google Shape;730;p66"/>
            <p:cNvSpPr txBox="1"/>
            <p:nvPr/>
          </p:nvSpPr>
          <p:spPr>
            <a:xfrm>
              <a:off x="4052127" y="6527988"/>
              <a:ext cx="12471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100"/>
                <a:t>“tacky”</a:t>
              </a:r>
              <a:r>
                <a:rPr lang="en" sz="1100" b="0" i="0" u="none" strike="noStrike" cap="none">
                  <a:solidFill>
                    <a:srgbClr val="000000"/>
                  </a:solidFill>
                  <a:latin typeface="Arial"/>
                  <a:ea typeface="Arial"/>
                  <a:cs typeface="Arial"/>
                  <a:sym typeface="Arial"/>
                </a:rPr>
                <a:t>cardia</a:t>
              </a:r>
              <a:endParaRPr sz="1100" b="0" i="0" u="none" strike="noStrike" cap="none">
                <a:solidFill>
                  <a:srgbClr val="000000"/>
                </a:solidFill>
                <a:latin typeface="Arial"/>
                <a:ea typeface="Arial"/>
                <a:cs typeface="Arial"/>
                <a:sym typeface="Arial"/>
              </a:endParaRPr>
            </a:p>
          </p:txBody>
        </p:sp>
        <p:sp>
          <p:nvSpPr>
            <p:cNvPr id="731" name="Google Shape;731;p66"/>
            <p:cNvSpPr txBox="1"/>
            <p:nvPr/>
          </p:nvSpPr>
          <p:spPr>
            <a:xfrm>
              <a:off x="6781249" y="5558650"/>
              <a:ext cx="1092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100"/>
                <a:t>c</a:t>
              </a:r>
              <a:r>
                <a:rPr lang="en" sz="1100" b="0" i="0" u="none" strike="noStrike" cap="none">
                  <a:solidFill>
                    <a:srgbClr val="000000"/>
                  </a:solidFill>
                  <a:latin typeface="Arial"/>
                  <a:ea typeface="Arial"/>
                  <a:cs typeface="Arial"/>
                  <a:sym typeface="Arial"/>
                </a:rPr>
                <a:t>onstipation</a:t>
              </a:r>
              <a:endParaRPr sz="1100" b="0" i="0" u="none" strike="noStrike" cap="none">
                <a:solidFill>
                  <a:srgbClr val="000000"/>
                </a:solidFill>
                <a:latin typeface="Arial"/>
                <a:ea typeface="Arial"/>
                <a:cs typeface="Arial"/>
                <a:sym typeface="Arial"/>
              </a:endParaRPr>
            </a:p>
          </p:txBody>
        </p:sp>
        <p:sp>
          <p:nvSpPr>
            <p:cNvPr id="732" name="Google Shape;732;p66"/>
            <p:cNvSpPr txBox="1"/>
            <p:nvPr/>
          </p:nvSpPr>
          <p:spPr>
            <a:xfrm>
              <a:off x="4391952" y="5756313"/>
              <a:ext cx="1236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100"/>
                <a:t>blind(folded)</a:t>
              </a:r>
              <a:endParaRPr sz="1100" b="0" i="0" u="none" strike="noStrike" cap="none">
                <a:solidFill>
                  <a:srgbClr val="000000"/>
                </a:solidFill>
                <a:latin typeface="Arial"/>
                <a:ea typeface="Arial"/>
                <a:cs typeface="Arial"/>
                <a:sym typeface="Arial"/>
              </a:endParaRPr>
            </a:p>
          </p:txBody>
        </p:sp>
      </p:grpSp>
      <p:sp>
        <p:nvSpPr>
          <p:cNvPr id="733" name="Google Shape;733;p66"/>
          <p:cNvSpPr txBox="1"/>
          <p:nvPr/>
        </p:nvSpPr>
        <p:spPr>
          <a:xfrm>
            <a:off x="5700100" y="895450"/>
            <a:ext cx="733200" cy="22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a:t>
            </a:r>
            <a:r>
              <a:rPr lang="en" sz="1100"/>
              <a:t>M</a:t>
            </a:r>
            <a:r>
              <a:rPr lang="en" sz="1100" b="0" i="0" u="none" strike="noStrike" cap="none">
                <a:solidFill>
                  <a:srgbClr val="000000"/>
                </a:solidFill>
                <a:latin typeface="Arial"/>
                <a:ea typeface="Arial"/>
                <a:cs typeface="Arial"/>
                <a:sym typeface="Arial"/>
              </a:rPr>
              <a:t>ad as a hatter”</a:t>
            </a:r>
            <a:endParaRPr sz="1100" b="0" i="0" u="none" strike="noStrike" cap="none">
              <a:solidFill>
                <a:srgbClr val="000000"/>
              </a:solidFill>
              <a:latin typeface="Arial"/>
              <a:ea typeface="Arial"/>
              <a:cs typeface="Arial"/>
              <a:sym typeface="Arial"/>
            </a:endParaRPr>
          </a:p>
        </p:txBody>
      </p:sp>
      <p:grpSp>
        <p:nvGrpSpPr>
          <p:cNvPr id="734" name="Google Shape;734;p66"/>
          <p:cNvGrpSpPr/>
          <p:nvPr/>
        </p:nvGrpSpPr>
        <p:grpSpPr>
          <a:xfrm>
            <a:off x="5671751" y="606016"/>
            <a:ext cx="1743726" cy="2289126"/>
            <a:chOff x="4763439" y="5052363"/>
            <a:chExt cx="1176206" cy="1544099"/>
          </a:xfrm>
        </p:grpSpPr>
        <p:pic>
          <p:nvPicPr>
            <p:cNvPr id="735" name="Google Shape;735;p66" descr="clipped result image"/>
            <p:cNvPicPr preferRelativeResize="0"/>
            <p:nvPr/>
          </p:nvPicPr>
          <p:blipFill rotWithShape="1">
            <a:blip r:embed="rId3">
              <a:alphaModFix/>
            </a:blip>
            <a:srcRect t="14083" b="70431"/>
            <a:stretch/>
          </p:blipFill>
          <p:spPr>
            <a:xfrm>
              <a:off x="4843191" y="6015513"/>
              <a:ext cx="1043337" cy="580948"/>
            </a:xfrm>
            <a:prstGeom prst="rect">
              <a:avLst/>
            </a:prstGeom>
            <a:noFill/>
            <a:ln>
              <a:noFill/>
            </a:ln>
          </p:spPr>
        </p:pic>
        <p:pic>
          <p:nvPicPr>
            <p:cNvPr id="736" name="Google Shape;736;p66" descr="clipped result image"/>
            <p:cNvPicPr preferRelativeResize="0"/>
            <p:nvPr/>
          </p:nvPicPr>
          <p:blipFill rotWithShape="1">
            <a:blip r:embed="rId4">
              <a:alphaModFix/>
            </a:blip>
            <a:srcRect t="61775"/>
            <a:stretch/>
          </p:blipFill>
          <p:spPr>
            <a:xfrm rot="515178">
              <a:off x="5042660" y="5710535"/>
              <a:ext cx="857160" cy="414035"/>
            </a:xfrm>
            <a:prstGeom prst="rect">
              <a:avLst/>
            </a:prstGeom>
            <a:noFill/>
            <a:ln>
              <a:noFill/>
            </a:ln>
          </p:spPr>
        </p:pic>
        <p:pic>
          <p:nvPicPr>
            <p:cNvPr id="737" name="Google Shape;737;p66" descr="Resultado de imagen para blindfold"/>
            <p:cNvPicPr preferRelativeResize="0"/>
            <p:nvPr/>
          </p:nvPicPr>
          <p:blipFill rotWithShape="1">
            <a:blip r:embed="rId5">
              <a:alphaModFix/>
            </a:blip>
            <a:srcRect t="23430" b="23904"/>
            <a:stretch/>
          </p:blipFill>
          <p:spPr>
            <a:xfrm rot="515164">
              <a:off x="5237380" y="5819458"/>
              <a:ext cx="311869" cy="235786"/>
            </a:xfrm>
            <a:prstGeom prst="rect">
              <a:avLst/>
            </a:prstGeom>
            <a:noFill/>
            <a:ln>
              <a:noFill/>
            </a:ln>
          </p:spPr>
        </p:pic>
        <p:grpSp>
          <p:nvGrpSpPr>
            <p:cNvPr id="738" name="Google Shape;738;p66"/>
            <p:cNvGrpSpPr/>
            <p:nvPr/>
          </p:nvGrpSpPr>
          <p:grpSpPr>
            <a:xfrm>
              <a:off x="4763439" y="5998973"/>
              <a:ext cx="646931" cy="408300"/>
              <a:chOff x="4763439" y="5998973"/>
              <a:chExt cx="646931" cy="408300"/>
            </a:xfrm>
          </p:grpSpPr>
          <p:pic>
            <p:nvPicPr>
              <p:cNvPr id="739" name="Google Shape;739;p66" descr="clipped result image"/>
              <p:cNvPicPr preferRelativeResize="0"/>
              <p:nvPr/>
            </p:nvPicPr>
            <p:blipFill rotWithShape="1">
              <a:blip r:embed="rId6">
                <a:alphaModFix/>
              </a:blip>
              <a:srcRect l="-8030" t="1910" r="8029" b="-1910"/>
              <a:stretch/>
            </p:blipFill>
            <p:spPr>
              <a:xfrm flipH="1">
                <a:off x="4763439" y="5998973"/>
                <a:ext cx="646931" cy="408300"/>
              </a:xfrm>
              <a:prstGeom prst="rect">
                <a:avLst/>
              </a:prstGeom>
              <a:noFill/>
              <a:ln>
                <a:noFill/>
              </a:ln>
            </p:spPr>
          </p:pic>
          <p:pic>
            <p:nvPicPr>
              <p:cNvPr id="740" name="Google Shape;740;p66" descr="clipped result image"/>
              <p:cNvPicPr preferRelativeResize="0"/>
              <p:nvPr/>
            </p:nvPicPr>
            <p:blipFill rotWithShape="1">
              <a:blip r:embed="rId6">
                <a:alphaModFix/>
              </a:blip>
              <a:srcRect l="-8030" t="1910" r="8029" b="-1910"/>
              <a:stretch/>
            </p:blipFill>
            <p:spPr>
              <a:xfrm flipH="1">
                <a:off x="5036540" y="6172041"/>
                <a:ext cx="349281" cy="220443"/>
              </a:xfrm>
              <a:prstGeom prst="rect">
                <a:avLst/>
              </a:prstGeom>
              <a:noFill/>
              <a:ln>
                <a:noFill/>
              </a:ln>
            </p:spPr>
          </p:pic>
        </p:grpSp>
        <p:pic>
          <p:nvPicPr>
            <p:cNvPr id="741" name="Google Shape;741;p66" descr="clipped result image"/>
            <p:cNvPicPr preferRelativeResize="0"/>
            <p:nvPr/>
          </p:nvPicPr>
          <p:blipFill rotWithShape="1">
            <a:blip r:embed="rId7">
              <a:alphaModFix/>
            </a:blip>
            <a:srcRect/>
            <a:stretch/>
          </p:blipFill>
          <p:spPr>
            <a:xfrm rot="1151429">
              <a:off x="5218333" y="5134535"/>
              <a:ext cx="620948" cy="715632"/>
            </a:xfrm>
            <a:prstGeom prst="rect">
              <a:avLst/>
            </a:prstGeom>
            <a:noFill/>
            <a:ln>
              <a:noFill/>
            </a:ln>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67"/>
          <p:cNvSpPr txBox="1"/>
          <p:nvPr/>
        </p:nvSpPr>
        <p:spPr>
          <a:xfrm>
            <a:off x="1010972" y="129604"/>
            <a:ext cx="6930600" cy="257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 sz="1500" b="1" i="0" u="none" strike="noStrike" cap="none">
                <a:solidFill>
                  <a:srgbClr val="000000"/>
                </a:solidFill>
                <a:latin typeface="Arial"/>
                <a:ea typeface="Arial"/>
                <a:cs typeface="Arial"/>
                <a:sym typeface="Arial"/>
              </a:rPr>
              <a:t>Anticholinergic (antimuscarinic) effects –</a:t>
            </a:r>
            <a:r>
              <a:rPr lang="en" sz="1500" b="1" i="0" u="none" strike="noStrike" cap="none">
                <a:solidFill>
                  <a:srgbClr val="D41F1F"/>
                </a:solidFill>
                <a:latin typeface="Arial"/>
                <a:ea typeface="Arial"/>
                <a:cs typeface="Arial"/>
                <a:sym typeface="Arial"/>
              </a:rPr>
              <a:t> </a:t>
            </a:r>
            <a:r>
              <a:rPr lang="en" sz="1500" b="1" i="0" u="none" strike="noStrike" cap="none">
                <a:solidFill>
                  <a:srgbClr val="D41F1F"/>
                </a:solidFill>
                <a:latin typeface="Arial Black"/>
                <a:ea typeface="Arial Black"/>
                <a:cs typeface="Arial Black"/>
                <a:sym typeface="Arial Black"/>
              </a:rPr>
              <a:t>everything dry</a:t>
            </a:r>
            <a:endParaRPr sz="1500" b="0" i="0" u="none" strike="noStrike" cap="none">
              <a:solidFill>
                <a:srgbClr val="D41F1F"/>
              </a:solidFill>
              <a:latin typeface="Arial"/>
              <a:ea typeface="Arial"/>
              <a:cs typeface="Arial"/>
              <a:sym typeface="Arial"/>
            </a:endParaRPr>
          </a:p>
        </p:txBody>
      </p:sp>
      <p:sp>
        <p:nvSpPr>
          <p:cNvPr id="747" name="Google Shape;747;p67"/>
          <p:cNvSpPr txBox="1"/>
          <p:nvPr/>
        </p:nvSpPr>
        <p:spPr>
          <a:xfrm>
            <a:off x="325801" y="2405400"/>
            <a:ext cx="3091200" cy="39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endParaRPr sz="1100"/>
          </a:p>
          <a:p>
            <a:pPr marL="0" marR="0" lvl="0" indent="0" algn="l" rtl="0">
              <a:lnSpc>
                <a:spcPct val="100000"/>
              </a:lnSpc>
              <a:spcBef>
                <a:spcPts val="0"/>
              </a:spcBef>
              <a:spcAft>
                <a:spcPts val="0"/>
              </a:spcAft>
              <a:buClr>
                <a:srgbClr val="000000"/>
              </a:buClr>
              <a:buSzPts val="850"/>
              <a:buFont typeface="Arial"/>
              <a:buNone/>
            </a:pPr>
            <a:endParaRPr sz="2000"/>
          </a:p>
          <a:p>
            <a:pPr marL="0" marR="0" lvl="0" indent="0" algn="l" rtl="0">
              <a:lnSpc>
                <a:spcPct val="100000"/>
              </a:lnSpc>
              <a:spcBef>
                <a:spcPts val="0"/>
              </a:spcBef>
              <a:spcAft>
                <a:spcPts val="0"/>
              </a:spcAft>
              <a:buClr>
                <a:srgbClr val="000000"/>
              </a:buClr>
              <a:buSzPts val="850"/>
              <a:buFont typeface="Arial"/>
              <a:buNone/>
            </a:pPr>
            <a:r>
              <a:rPr lang="en" sz="1100" b="1" i="0" u="none" strike="noStrike" cap="none">
                <a:solidFill>
                  <a:srgbClr val="000000"/>
                </a:solidFill>
              </a:rPr>
              <a:t>Tacky (tachycardia) Auntie Choli is...</a:t>
            </a:r>
            <a:endParaRPr sz="1100" b="1" i="0" u="none" strike="noStrike" cap="none">
              <a:solidFill>
                <a:srgbClr val="000000"/>
              </a:solidFill>
            </a:endParaRPr>
          </a:p>
        </p:txBody>
      </p:sp>
      <p:sp>
        <p:nvSpPr>
          <p:cNvPr id="748" name="Google Shape;748;p67"/>
          <p:cNvSpPr txBox="1"/>
          <p:nvPr/>
        </p:nvSpPr>
        <p:spPr>
          <a:xfrm>
            <a:off x="102975" y="3166442"/>
            <a:ext cx="4270800" cy="393300"/>
          </a:xfrm>
          <a:prstGeom prst="rect">
            <a:avLst/>
          </a:prstGeom>
          <a:noFill/>
          <a:ln>
            <a:noFill/>
          </a:ln>
        </p:spPr>
        <p:txBody>
          <a:bodyPr spcFirstLastPara="1" wrap="square" lIns="91425" tIns="91425" rIns="91425" bIns="91425" anchor="t" anchorCtr="0">
            <a:noAutofit/>
          </a:bodyPr>
          <a:lstStyle/>
          <a:p>
            <a:pPr marL="177800" marR="0" lvl="0" indent="0" algn="l" rtl="0">
              <a:lnSpc>
                <a:spcPct val="115000"/>
              </a:lnSpc>
              <a:spcBef>
                <a:spcPts val="0"/>
              </a:spcBef>
              <a:spcAft>
                <a:spcPts val="0"/>
              </a:spcAft>
              <a:buNone/>
            </a:pPr>
            <a:r>
              <a:rPr lang="en" sz="1100" b="0" i="0" u="none" strike="noStrike" cap="none">
                <a:solidFill>
                  <a:srgbClr val="000000"/>
                </a:solidFill>
                <a:latin typeface="Arial"/>
                <a:ea typeface="Arial"/>
                <a:cs typeface="Arial"/>
                <a:sym typeface="Arial"/>
              </a:rPr>
              <a:t>“Dry as a bone”</a:t>
            </a:r>
            <a:endParaRPr sz="1100"/>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Constipation (risk of ileus, bowel rupture)</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Urinary retention</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Decreased sweating; flushing</a:t>
            </a:r>
            <a:r>
              <a:rPr lang="en" sz="1000">
                <a:solidFill>
                  <a:srgbClr val="000000"/>
                </a:solidFill>
              </a:rPr>
              <a:t>—</a:t>
            </a:r>
            <a:r>
              <a:rPr lang="en" sz="1100" b="0" i="0" u="none" strike="noStrike" cap="none">
                <a:solidFill>
                  <a:srgbClr val="D41F1F"/>
                </a:solidFill>
                <a:latin typeface="Arial"/>
                <a:ea typeface="Arial"/>
                <a:cs typeface="Arial"/>
                <a:sym typeface="Arial"/>
              </a:rPr>
              <a:t>“Red as a beet” </a:t>
            </a:r>
            <a:endParaRPr sz="1100">
              <a:solidFill>
                <a:srgbClr val="D41F1F"/>
              </a:solidFil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Dry mouth (risk of sublingual adenitis)</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Dry nasal mucus membranes</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Dry eyes</a:t>
            </a:r>
            <a:endParaRPr sz="1100"/>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Inhibition of lactation </a:t>
            </a:r>
            <a:endParaRPr sz="1100" b="0" i="0" u="none" strike="noStrike" cap="none">
              <a:solidFill>
                <a:srgbClr val="000000"/>
              </a:solidFill>
              <a:latin typeface="Arial"/>
              <a:ea typeface="Arial"/>
              <a:cs typeface="Arial"/>
              <a:sym typeface="Arial"/>
            </a:endParaRPr>
          </a:p>
        </p:txBody>
      </p:sp>
      <p:sp>
        <p:nvSpPr>
          <p:cNvPr id="749" name="Google Shape;749;p67"/>
          <p:cNvSpPr txBox="1"/>
          <p:nvPr/>
        </p:nvSpPr>
        <p:spPr>
          <a:xfrm>
            <a:off x="6973350" y="3143625"/>
            <a:ext cx="2084400" cy="393300"/>
          </a:xfrm>
          <a:prstGeom prst="rect">
            <a:avLst/>
          </a:prstGeom>
          <a:noFill/>
          <a:ln>
            <a:noFill/>
          </a:ln>
        </p:spPr>
        <p:txBody>
          <a:bodyPr spcFirstLastPara="1" wrap="square" lIns="91425" tIns="91425" rIns="91425" bIns="91425" anchor="t" anchorCtr="0">
            <a:noAutofit/>
          </a:bodyPr>
          <a:lstStyle/>
          <a:p>
            <a:pPr marL="177800" marR="0" lvl="0" indent="0" algn="l" rtl="0">
              <a:lnSpc>
                <a:spcPct val="115000"/>
              </a:lnSpc>
              <a:spcBef>
                <a:spcPts val="0"/>
              </a:spcBef>
              <a:spcAft>
                <a:spcPts val="0"/>
              </a:spcAft>
              <a:buNone/>
            </a:pPr>
            <a:r>
              <a:rPr lang="en" sz="1100" b="0" i="0" u="none" strike="noStrike" cap="none">
                <a:solidFill>
                  <a:srgbClr val="000000"/>
                </a:solidFill>
                <a:latin typeface="Arial"/>
                <a:ea typeface="Arial"/>
                <a:cs typeface="Arial"/>
                <a:sym typeface="Arial"/>
              </a:rPr>
              <a:t>“Mad as a hatter”</a:t>
            </a:r>
            <a:endParaRPr sz="1100"/>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Confusion, memory problems</a:t>
            </a:r>
            <a:endParaRPr sz="1100"/>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a:t>
            </a:r>
            <a:r>
              <a:rPr lang="en" sz="1100"/>
              <a:t>I</a:t>
            </a:r>
            <a:r>
              <a:rPr lang="en" sz="1100" b="0" i="0" u="none" strike="noStrike" cap="none">
                <a:solidFill>
                  <a:srgbClr val="000000"/>
                </a:solidFill>
                <a:latin typeface="Arial"/>
                <a:ea typeface="Arial"/>
                <a:cs typeface="Arial"/>
                <a:sym typeface="Arial"/>
              </a:rPr>
              <a:t>ncreased risk of developing </a:t>
            </a:r>
            <a:r>
              <a:rPr lang="en" sz="1100"/>
              <a:t>Alzheimer’s disease</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Delirium with visual hallucinations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endParaRPr sz="1100" b="0" i="0" u="none" strike="noStrike" cap="none">
              <a:solidFill>
                <a:srgbClr val="000000"/>
              </a:solidFill>
              <a:latin typeface="Arial"/>
              <a:ea typeface="Arial"/>
              <a:cs typeface="Arial"/>
              <a:sym typeface="Arial"/>
            </a:endParaRPr>
          </a:p>
        </p:txBody>
      </p:sp>
      <p:sp>
        <p:nvSpPr>
          <p:cNvPr id="750" name="Google Shape;750;p67"/>
          <p:cNvSpPr txBox="1"/>
          <p:nvPr/>
        </p:nvSpPr>
        <p:spPr>
          <a:xfrm>
            <a:off x="3779250" y="3143625"/>
            <a:ext cx="3091200" cy="393300"/>
          </a:xfrm>
          <a:prstGeom prst="rect">
            <a:avLst/>
          </a:prstGeom>
          <a:noFill/>
          <a:ln>
            <a:noFill/>
          </a:ln>
        </p:spPr>
        <p:txBody>
          <a:bodyPr spcFirstLastPara="1" wrap="square" lIns="91425" tIns="91425" rIns="91425" bIns="91425" anchor="t" anchorCtr="0">
            <a:noAutofit/>
          </a:bodyPr>
          <a:lstStyle/>
          <a:p>
            <a:pPr marL="177800" marR="0" lvl="0" indent="0" algn="l" rtl="0">
              <a:lnSpc>
                <a:spcPct val="115000"/>
              </a:lnSpc>
              <a:spcBef>
                <a:spcPts val="0"/>
              </a:spcBef>
              <a:spcAft>
                <a:spcPts val="0"/>
              </a:spcAft>
              <a:buNone/>
            </a:pPr>
            <a:r>
              <a:rPr lang="en" sz="1100" b="0" i="0" u="none" strike="noStrike" cap="none">
                <a:solidFill>
                  <a:srgbClr val="000000"/>
                </a:solidFill>
                <a:latin typeface="Arial"/>
                <a:ea typeface="Arial"/>
                <a:cs typeface="Arial"/>
                <a:sym typeface="Arial"/>
              </a:rPr>
              <a:t>“Blind as a bat”</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Cycloplegia (loss</a:t>
            </a:r>
            <a:r>
              <a:rPr lang="en" sz="1100"/>
              <a:t> of </a:t>
            </a:r>
            <a:r>
              <a:rPr lang="en" sz="1100" b="0" i="0" u="none" strike="noStrike" cap="none">
                <a:solidFill>
                  <a:srgbClr val="000000"/>
                </a:solidFill>
                <a:latin typeface="Arial"/>
                <a:ea typeface="Arial"/>
                <a:cs typeface="Arial"/>
                <a:sym typeface="Arial"/>
              </a:rPr>
              <a:t>accommodation)  </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a:t>        </a:t>
            </a:r>
            <a:r>
              <a:rPr lang="en" sz="1100">
                <a:solidFill>
                  <a:srgbClr val="000000"/>
                </a:solidFill>
              </a:rPr>
              <a:t>—l</a:t>
            </a:r>
            <a:r>
              <a:rPr lang="en" sz="1100" b="0" i="0" u="none" strike="noStrike" cap="none">
                <a:solidFill>
                  <a:srgbClr val="000000"/>
                </a:solidFill>
                <a:latin typeface="Arial"/>
                <a:ea typeface="Arial"/>
                <a:cs typeface="Arial"/>
                <a:sym typeface="Arial"/>
              </a:rPr>
              <a:t>ens cannot focus on near objects</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Photophobia due to mydriasis </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a:t>        </a:t>
            </a:r>
            <a:r>
              <a:rPr lang="en" sz="1100" b="0" i="0" u="none" strike="noStrike" cap="none">
                <a:solidFill>
                  <a:srgbClr val="000000"/>
                </a:solidFill>
                <a:latin typeface="Arial"/>
                <a:ea typeface="Arial"/>
                <a:cs typeface="Arial"/>
                <a:sym typeface="Arial"/>
              </a:rPr>
              <a:t>(dilated pupils)</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  Increased intraocular pressure; </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a:t>        </a:t>
            </a:r>
            <a:r>
              <a:rPr lang="en" sz="1100" b="0" i="0" u="none" strike="noStrike" cap="none">
                <a:solidFill>
                  <a:srgbClr val="000000"/>
                </a:solidFill>
                <a:latin typeface="Arial"/>
                <a:ea typeface="Arial"/>
                <a:cs typeface="Arial"/>
                <a:sym typeface="Arial"/>
              </a:rPr>
              <a:t>contraindicated in angle-closure</a:t>
            </a:r>
            <a:r>
              <a:rPr lang="en" sz="1100"/>
              <a:t> </a:t>
            </a:r>
            <a:endParaRPr sz="1100"/>
          </a:p>
          <a:p>
            <a:pPr marL="177800" marR="0" lvl="0" indent="0" algn="l" rtl="0">
              <a:lnSpc>
                <a:spcPct val="100000"/>
              </a:lnSpc>
              <a:spcBef>
                <a:spcPts val="0"/>
              </a:spcBef>
              <a:spcAft>
                <a:spcPts val="0"/>
              </a:spcAft>
              <a:buNone/>
            </a:pPr>
            <a:r>
              <a:rPr lang="en" sz="1100"/>
              <a:t>        </a:t>
            </a:r>
            <a:r>
              <a:rPr lang="en" sz="1100" b="0" i="0" u="none" strike="noStrike" cap="none">
                <a:solidFill>
                  <a:srgbClr val="000000"/>
                </a:solidFill>
                <a:latin typeface="Arial"/>
                <a:ea typeface="Arial"/>
                <a:cs typeface="Arial"/>
                <a:sym typeface="Arial"/>
              </a:rPr>
              <a:t>glaucoma (unless already treated by </a:t>
            </a:r>
            <a:endParaRPr sz="1100"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sz="1100"/>
              <a:t>        </a:t>
            </a:r>
            <a:r>
              <a:rPr lang="en" sz="1100" b="0" i="0" u="none" strike="noStrike" cap="none">
                <a:solidFill>
                  <a:srgbClr val="000000"/>
                </a:solidFill>
                <a:latin typeface="Arial"/>
                <a:ea typeface="Arial"/>
                <a:cs typeface="Arial"/>
                <a:sym typeface="Arial"/>
              </a:rPr>
              <a:t>laser iridotomy)</a:t>
            </a:r>
            <a:endParaRPr sz="1100" b="0" i="0" u="none" strike="noStrike" cap="none">
              <a:solidFill>
                <a:srgbClr val="000000"/>
              </a:solidFill>
              <a:latin typeface="Arial"/>
              <a:ea typeface="Arial"/>
              <a:cs typeface="Arial"/>
              <a:sym typeface="Arial"/>
            </a:endParaRPr>
          </a:p>
        </p:txBody>
      </p:sp>
      <p:grpSp>
        <p:nvGrpSpPr>
          <p:cNvPr id="751" name="Google Shape;751;p67"/>
          <p:cNvGrpSpPr/>
          <p:nvPr/>
        </p:nvGrpSpPr>
        <p:grpSpPr>
          <a:xfrm>
            <a:off x="7415475" y="705425"/>
            <a:ext cx="1243568" cy="668373"/>
            <a:chOff x="6972522" y="3367117"/>
            <a:chExt cx="1503710" cy="402901"/>
          </a:xfrm>
        </p:grpSpPr>
        <p:sp>
          <p:nvSpPr>
            <p:cNvPr id="752" name="Google Shape;752;p67"/>
            <p:cNvSpPr/>
            <p:nvPr/>
          </p:nvSpPr>
          <p:spPr>
            <a:xfrm>
              <a:off x="6972522" y="3367418"/>
              <a:ext cx="1369500" cy="402600"/>
            </a:xfrm>
            <a:prstGeom prst="wedgeRectCallout">
              <a:avLst>
                <a:gd name="adj1" fmla="val 102480"/>
                <a:gd name="adj2" fmla="val -55199"/>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900" b="0" i="0" u="none" strike="noStrike" cap="none">
                <a:solidFill>
                  <a:srgbClr val="000000"/>
                </a:solidFill>
                <a:latin typeface="Arial"/>
                <a:ea typeface="Arial"/>
                <a:cs typeface="Arial"/>
                <a:sym typeface="Arial"/>
              </a:endParaRPr>
            </a:p>
          </p:txBody>
        </p:sp>
        <p:sp>
          <p:nvSpPr>
            <p:cNvPr id="753" name="Google Shape;753;p67"/>
            <p:cNvSpPr txBox="1"/>
            <p:nvPr/>
          </p:nvSpPr>
          <p:spPr>
            <a:xfrm>
              <a:off x="7022733" y="3367117"/>
              <a:ext cx="1453500" cy="26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200" b="0" i="0" u="none" strike="noStrike" cap="none">
                  <a:solidFill>
                    <a:srgbClr val="000000"/>
                  </a:solidFill>
                  <a:latin typeface="Arial"/>
                  <a:ea typeface="Arial"/>
                  <a:cs typeface="Arial"/>
                  <a:sym typeface="Arial"/>
                </a:rPr>
                <a:t>You’re full of crap, Auntie Choli!</a:t>
              </a:r>
              <a:endParaRPr sz="1200" b="0" i="0" u="none" strike="noStrike" cap="none">
                <a:solidFill>
                  <a:srgbClr val="000000"/>
                </a:solidFill>
                <a:latin typeface="Arial"/>
                <a:ea typeface="Arial"/>
                <a:cs typeface="Arial"/>
                <a:sym typeface="Arial"/>
              </a:endParaRPr>
            </a:p>
          </p:txBody>
        </p:sp>
      </p:grpSp>
      <p:sp>
        <p:nvSpPr>
          <p:cNvPr id="754" name="Google Shape;754;p67"/>
          <p:cNvSpPr txBox="1"/>
          <p:nvPr/>
        </p:nvSpPr>
        <p:spPr>
          <a:xfrm>
            <a:off x="325800" y="518044"/>
            <a:ext cx="3967500" cy="606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When we refer to “anticholinergic”, we actually mean antimuscarinic. </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a:p>
          <a:p>
            <a:pPr marL="0" marR="0" lvl="0" indent="0" algn="just"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We’re talking about blocking the action of the neurotransmitter acetylcholine at muscarinic receptors, not at nicotinic receptors. </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a:p>
          <a:p>
            <a:pPr marL="0" marR="0" lvl="0" indent="0" algn="just"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All five muscarinic receptor subtypes</a:t>
            </a:r>
            <a:r>
              <a:rPr lang="en" sz="1100">
                <a:solidFill>
                  <a:srgbClr val="000000"/>
                </a:solidFill>
              </a:rPr>
              <a:t>—</a:t>
            </a:r>
            <a:r>
              <a:rPr lang="en" sz="1100" b="0" i="0" u="none" strike="noStrike" cap="none">
                <a:solidFill>
                  <a:srgbClr val="000000"/>
                </a:solidFill>
                <a:latin typeface="Arial"/>
                <a:ea typeface="Arial"/>
                <a:cs typeface="Arial"/>
                <a:sym typeface="Arial"/>
              </a:rPr>
              <a:t>M</a:t>
            </a:r>
            <a:r>
              <a:rPr lang="en" sz="1100" b="0" i="0" u="none" strike="noStrike" cap="none" baseline="-25000">
                <a:solidFill>
                  <a:srgbClr val="000000"/>
                </a:solidFill>
                <a:latin typeface="Arial"/>
                <a:ea typeface="Arial"/>
                <a:cs typeface="Arial"/>
                <a:sym typeface="Arial"/>
              </a:rPr>
              <a:t>1</a:t>
            </a:r>
            <a:r>
              <a:rPr lang="en" sz="1100" b="0" i="0" u="none" strike="noStrike" cap="none">
                <a:solidFill>
                  <a:srgbClr val="000000"/>
                </a:solidFill>
                <a:latin typeface="Arial"/>
                <a:ea typeface="Arial"/>
                <a:cs typeface="Arial"/>
                <a:sym typeface="Arial"/>
              </a:rPr>
              <a:t>, M</a:t>
            </a:r>
            <a:r>
              <a:rPr lang="en" sz="1100" b="0" i="0" u="none" strike="noStrike" cap="none" baseline="-25000">
                <a:solidFill>
                  <a:srgbClr val="000000"/>
                </a:solidFill>
                <a:latin typeface="Arial"/>
                <a:ea typeface="Arial"/>
                <a:cs typeface="Arial"/>
                <a:sym typeface="Arial"/>
              </a:rPr>
              <a:t>2</a:t>
            </a:r>
            <a:r>
              <a:rPr lang="en" sz="1100" b="0" i="0" u="none" strike="noStrike" cap="none">
                <a:solidFill>
                  <a:srgbClr val="000000"/>
                </a:solidFill>
                <a:latin typeface="Arial"/>
                <a:ea typeface="Arial"/>
                <a:cs typeface="Arial"/>
                <a:sym typeface="Arial"/>
              </a:rPr>
              <a:t>, M</a:t>
            </a:r>
            <a:r>
              <a:rPr lang="en" sz="1100" b="0" i="0" u="none" strike="noStrike" cap="none" baseline="-25000">
                <a:solidFill>
                  <a:srgbClr val="000000"/>
                </a:solidFill>
                <a:latin typeface="Arial"/>
                <a:ea typeface="Arial"/>
                <a:cs typeface="Arial"/>
                <a:sym typeface="Arial"/>
              </a:rPr>
              <a:t>3</a:t>
            </a:r>
            <a:r>
              <a:rPr lang="en" sz="1100" b="0" i="0" u="none" strike="noStrike" cap="none">
                <a:solidFill>
                  <a:srgbClr val="000000"/>
                </a:solidFill>
                <a:latin typeface="Arial"/>
                <a:ea typeface="Arial"/>
                <a:cs typeface="Arial"/>
                <a:sym typeface="Arial"/>
              </a:rPr>
              <a:t>, M</a:t>
            </a:r>
            <a:r>
              <a:rPr lang="en" sz="1100" baseline="-25000"/>
              <a:t>4</a:t>
            </a:r>
            <a:r>
              <a:rPr lang="en" sz="1100"/>
              <a:t>, and M</a:t>
            </a:r>
            <a:r>
              <a:rPr lang="en" sz="1100" baseline="-25000"/>
              <a:t>5</a:t>
            </a:r>
            <a:r>
              <a:rPr lang="en" sz="1100">
                <a:solidFill>
                  <a:srgbClr val="000000"/>
                </a:solidFill>
              </a:rPr>
              <a:t>—</a:t>
            </a:r>
            <a:r>
              <a:rPr lang="en" sz="1100"/>
              <a:t>are present in various locations throughout the brain. </a:t>
            </a:r>
            <a:endParaRPr sz="1100"/>
          </a:p>
        </p:txBody>
      </p:sp>
      <p:grpSp>
        <p:nvGrpSpPr>
          <p:cNvPr id="755" name="Google Shape;755;p67"/>
          <p:cNvGrpSpPr/>
          <p:nvPr/>
        </p:nvGrpSpPr>
        <p:grpSpPr>
          <a:xfrm>
            <a:off x="4724402" y="1373800"/>
            <a:ext cx="3821422" cy="1308938"/>
            <a:chOff x="4052127" y="5558650"/>
            <a:chExt cx="3821422" cy="1308938"/>
          </a:xfrm>
        </p:grpSpPr>
        <p:sp>
          <p:nvSpPr>
            <p:cNvPr id="756" name="Google Shape;756;p67"/>
            <p:cNvSpPr txBox="1"/>
            <p:nvPr/>
          </p:nvSpPr>
          <p:spPr>
            <a:xfrm>
              <a:off x="4052127" y="6527988"/>
              <a:ext cx="12471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100"/>
                <a:t>“tacky”</a:t>
              </a:r>
              <a:r>
                <a:rPr lang="en" sz="1100" b="0" i="0" u="none" strike="noStrike" cap="none">
                  <a:solidFill>
                    <a:srgbClr val="000000"/>
                  </a:solidFill>
                  <a:latin typeface="Arial"/>
                  <a:ea typeface="Arial"/>
                  <a:cs typeface="Arial"/>
                  <a:sym typeface="Arial"/>
                </a:rPr>
                <a:t>cardia</a:t>
              </a:r>
              <a:endParaRPr sz="1100" b="0" i="0" u="none" strike="noStrike" cap="none">
                <a:solidFill>
                  <a:srgbClr val="000000"/>
                </a:solidFill>
                <a:latin typeface="Arial"/>
                <a:ea typeface="Arial"/>
                <a:cs typeface="Arial"/>
                <a:sym typeface="Arial"/>
              </a:endParaRPr>
            </a:p>
          </p:txBody>
        </p:sp>
        <p:sp>
          <p:nvSpPr>
            <p:cNvPr id="757" name="Google Shape;757;p67"/>
            <p:cNvSpPr txBox="1"/>
            <p:nvPr/>
          </p:nvSpPr>
          <p:spPr>
            <a:xfrm>
              <a:off x="6781249" y="5558650"/>
              <a:ext cx="10923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100"/>
                <a:t>c</a:t>
              </a:r>
              <a:r>
                <a:rPr lang="en" sz="1100" b="0" i="0" u="none" strike="noStrike" cap="none">
                  <a:solidFill>
                    <a:srgbClr val="000000"/>
                  </a:solidFill>
                  <a:latin typeface="Arial"/>
                  <a:ea typeface="Arial"/>
                  <a:cs typeface="Arial"/>
                  <a:sym typeface="Arial"/>
                </a:rPr>
                <a:t>onstipation</a:t>
              </a:r>
              <a:endParaRPr sz="1100" b="0" i="0" u="none" strike="noStrike" cap="none">
                <a:solidFill>
                  <a:srgbClr val="000000"/>
                </a:solidFill>
                <a:latin typeface="Arial"/>
                <a:ea typeface="Arial"/>
                <a:cs typeface="Arial"/>
                <a:sym typeface="Arial"/>
              </a:endParaRPr>
            </a:p>
          </p:txBody>
        </p:sp>
        <p:sp>
          <p:nvSpPr>
            <p:cNvPr id="758" name="Google Shape;758;p67"/>
            <p:cNvSpPr txBox="1"/>
            <p:nvPr/>
          </p:nvSpPr>
          <p:spPr>
            <a:xfrm>
              <a:off x="4391952" y="5756313"/>
              <a:ext cx="1236900" cy="339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 sz="1100"/>
                <a:t>blind(folded)</a:t>
              </a:r>
              <a:endParaRPr sz="1100" b="0" i="0" u="none" strike="noStrike" cap="none">
                <a:solidFill>
                  <a:srgbClr val="000000"/>
                </a:solidFill>
                <a:latin typeface="Arial"/>
                <a:ea typeface="Arial"/>
                <a:cs typeface="Arial"/>
                <a:sym typeface="Arial"/>
              </a:endParaRPr>
            </a:p>
          </p:txBody>
        </p:sp>
      </p:grpSp>
      <p:sp>
        <p:nvSpPr>
          <p:cNvPr id="759" name="Google Shape;759;p67"/>
          <p:cNvSpPr txBox="1"/>
          <p:nvPr/>
        </p:nvSpPr>
        <p:spPr>
          <a:xfrm>
            <a:off x="5700100" y="895450"/>
            <a:ext cx="733200" cy="22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a:t>
            </a:r>
            <a:r>
              <a:rPr lang="en" sz="1100"/>
              <a:t>M</a:t>
            </a:r>
            <a:r>
              <a:rPr lang="en" sz="1100" b="0" i="0" u="none" strike="noStrike" cap="none">
                <a:solidFill>
                  <a:srgbClr val="000000"/>
                </a:solidFill>
                <a:latin typeface="Arial"/>
                <a:ea typeface="Arial"/>
                <a:cs typeface="Arial"/>
                <a:sym typeface="Arial"/>
              </a:rPr>
              <a:t>ad as a hatter”</a:t>
            </a:r>
            <a:endParaRPr sz="1100" b="0" i="0" u="none" strike="noStrike" cap="none">
              <a:solidFill>
                <a:srgbClr val="000000"/>
              </a:solidFill>
              <a:latin typeface="Arial"/>
              <a:ea typeface="Arial"/>
              <a:cs typeface="Arial"/>
              <a:sym typeface="Arial"/>
            </a:endParaRPr>
          </a:p>
        </p:txBody>
      </p:sp>
      <p:grpSp>
        <p:nvGrpSpPr>
          <p:cNvPr id="760" name="Google Shape;760;p67"/>
          <p:cNvGrpSpPr/>
          <p:nvPr/>
        </p:nvGrpSpPr>
        <p:grpSpPr>
          <a:xfrm>
            <a:off x="5671751" y="606016"/>
            <a:ext cx="1743726" cy="2289126"/>
            <a:chOff x="4763439" y="5052363"/>
            <a:chExt cx="1176206" cy="1544099"/>
          </a:xfrm>
        </p:grpSpPr>
        <p:pic>
          <p:nvPicPr>
            <p:cNvPr id="761" name="Google Shape;761;p67" descr="clipped result image"/>
            <p:cNvPicPr preferRelativeResize="0"/>
            <p:nvPr/>
          </p:nvPicPr>
          <p:blipFill rotWithShape="1">
            <a:blip r:embed="rId3">
              <a:alphaModFix/>
            </a:blip>
            <a:srcRect t="14083" b="70431"/>
            <a:stretch/>
          </p:blipFill>
          <p:spPr>
            <a:xfrm>
              <a:off x="4843191" y="6015513"/>
              <a:ext cx="1043337" cy="580948"/>
            </a:xfrm>
            <a:prstGeom prst="rect">
              <a:avLst/>
            </a:prstGeom>
            <a:noFill/>
            <a:ln>
              <a:noFill/>
            </a:ln>
          </p:spPr>
        </p:pic>
        <p:pic>
          <p:nvPicPr>
            <p:cNvPr id="762" name="Google Shape;762;p67" descr="clipped result image"/>
            <p:cNvPicPr preferRelativeResize="0"/>
            <p:nvPr/>
          </p:nvPicPr>
          <p:blipFill rotWithShape="1">
            <a:blip r:embed="rId4">
              <a:alphaModFix/>
            </a:blip>
            <a:srcRect t="61775"/>
            <a:stretch/>
          </p:blipFill>
          <p:spPr>
            <a:xfrm rot="515178">
              <a:off x="5042660" y="5710535"/>
              <a:ext cx="857160" cy="414035"/>
            </a:xfrm>
            <a:prstGeom prst="rect">
              <a:avLst/>
            </a:prstGeom>
            <a:noFill/>
            <a:ln>
              <a:noFill/>
            </a:ln>
          </p:spPr>
        </p:pic>
        <p:pic>
          <p:nvPicPr>
            <p:cNvPr id="763" name="Google Shape;763;p67" descr="Resultado de imagen para blindfold"/>
            <p:cNvPicPr preferRelativeResize="0"/>
            <p:nvPr/>
          </p:nvPicPr>
          <p:blipFill rotWithShape="1">
            <a:blip r:embed="rId5">
              <a:alphaModFix/>
            </a:blip>
            <a:srcRect t="23430" b="23904"/>
            <a:stretch/>
          </p:blipFill>
          <p:spPr>
            <a:xfrm rot="515164">
              <a:off x="5237380" y="5819458"/>
              <a:ext cx="311869" cy="235786"/>
            </a:xfrm>
            <a:prstGeom prst="rect">
              <a:avLst/>
            </a:prstGeom>
            <a:noFill/>
            <a:ln>
              <a:noFill/>
            </a:ln>
          </p:spPr>
        </p:pic>
        <p:grpSp>
          <p:nvGrpSpPr>
            <p:cNvPr id="764" name="Google Shape;764;p67"/>
            <p:cNvGrpSpPr/>
            <p:nvPr/>
          </p:nvGrpSpPr>
          <p:grpSpPr>
            <a:xfrm>
              <a:off x="4763439" y="5998973"/>
              <a:ext cx="646931" cy="408300"/>
              <a:chOff x="4763439" y="5998973"/>
              <a:chExt cx="646931" cy="408300"/>
            </a:xfrm>
          </p:grpSpPr>
          <p:pic>
            <p:nvPicPr>
              <p:cNvPr id="765" name="Google Shape;765;p67" descr="clipped result image"/>
              <p:cNvPicPr preferRelativeResize="0"/>
              <p:nvPr/>
            </p:nvPicPr>
            <p:blipFill rotWithShape="1">
              <a:blip r:embed="rId6">
                <a:alphaModFix/>
              </a:blip>
              <a:srcRect l="-8030" t="1910" r="8029" b="-1910"/>
              <a:stretch/>
            </p:blipFill>
            <p:spPr>
              <a:xfrm flipH="1">
                <a:off x="4763439" y="5998973"/>
                <a:ext cx="646931" cy="408300"/>
              </a:xfrm>
              <a:prstGeom prst="rect">
                <a:avLst/>
              </a:prstGeom>
              <a:noFill/>
              <a:ln>
                <a:noFill/>
              </a:ln>
            </p:spPr>
          </p:pic>
          <p:pic>
            <p:nvPicPr>
              <p:cNvPr id="766" name="Google Shape;766;p67" descr="clipped result image"/>
              <p:cNvPicPr preferRelativeResize="0"/>
              <p:nvPr/>
            </p:nvPicPr>
            <p:blipFill rotWithShape="1">
              <a:blip r:embed="rId6">
                <a:alphaModFix/>
              </a:blip>
              <a:srcRect l="-8030" t="1910" r="8029" b="-1910"/>
              <a:stretch/>
            </p:blipFill>
            <p:spPr>
              <a:xfrm flipH="1">
                <a:off x="5036540" y="6172041"/>
                <a:ext cx="349281" cy="220443"/>
              </a:xfrm>
              <a:prstGeom prst="rect">
                <a:avLst/>
              </a:prstGeom>
              <a:noFill/>
              <a:ln>
                <a:noFill/>
              </a:ln>
            </p:spPr>
          </p:pic>
        </p:grpSp>
        <p:pic>
          <p:nvPicPr>
            <p:cNvPr id="767" name="Google Shape;767;p67" descr="clipped result image"/>
            <p:cNvPicPr preferRelativeResize="0"/>
            <p:nvPr/>
          </p:nvPicPr>
          <p:blipFill rotWithShape="1">
            <a:blip r:embed="rId7">
              <a:alphaModFix/>
            </a:blip>
            <a:srcRect/>
            <a:stretch/>
          </p:blipFill>
          <p:spPr>
            <a:xfrm rot="1151429">
              <a:off x="5218333" y="5134535"/>
              <a:ext cx="620948" cy="715632"/>
            </a:xfrm>
            <a:prstGeom prst="rect">
              <a:avLst/>
            </a:prstGeom>
            <a:noFill/>
            <a:ln>
              <a:noFill/>
            </a:ln>
          </p:spPr>
        </p:pic>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68"/>
          <p:cNvPicPr preferRelativeResize="0"/>
          <p:nvPr/>
        </p:nvPicPr>
        <p:blipFill>
          <a:blip r:embed="rId3">
            <a:alphaModFix/>
          </a:blip>
          <a:stretch>
            <a:fillRect/>
          </a:stretch>
        </p:blipFill>
        <p:spPr>
          <a:xfrm>
            <a:off x="3970490" y="653934"/>
            <a:ext cx="2572120" cy="769500"/>
          </a:xfrm>
          <a:prstGeom prst="rect">
            <a:avLst/>
          </a:prstGeom>
          <a:noFill/>
          <a:ln>
            <a:noFill/>
          </a:ln>
        </p:spPr>
      </p:pic>
      <p:sp>
        <p:nvSpPr>
          <p:cNvPr id="773" name="Google Shape;773;p68"/>
          <p:cNvSpPr txBox="1"/>
          <p:nvPr/>
        </p:nvSpPr>
        <p:spPr>
          <a:xfrm>
            <a:off x="301825" y="304800"/>
            <a:ext cx="27654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Anticholinergic drugs and dementia risk</a:t>
            </a:r>
            <a:endParaRPr sz="1900"/>
          </a:p>
        </p:txBody>
      </p:sp>
      <p:sp>
        <p:nvSpPr>
          <p:cNvPr id="774" name="Google Shape;774;p68"/>
          <p:cNvSpPr txBox="1"/>
          <p:nvPr/>
        </p:nvSpPr>
        <p:spPr>
          <a:xfrm>
            <a:off x="293650" y="4845250"/>
            <a:ext cx="608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Yong-Bo Zheng, Le Shi, Xi-Mei Zhu, Yan-Ping Bao, Li-Juan Bai, Jin-Qiao Li, Jia-Jia Liu, Ying Han, Jie Shi, Lin Lu. Anticholinergic drugs and the risk of dementia: A systematic review and meta-analysis. Neuroscience &amp; Biobehavioral Reviews. Volume 127, 2021</a:t>
            </a:r>
            <a:endParaRPr sz="700"/>
          </a:p>
        </p:txBody>
      </p:sp>
      <p:sp>
        <p:nvSpPr>
          <p:cNvPr id="775" name="Google Shape;775;p68"/>
          <p:cNvSpPr txBox="1"/>
          <p:nvPr/>
        </p:nvSpPr>
        <p:spPr>
          <a:xfrm>
            <a:off x="7004499" y="565875"/>
            <a:ext cx="1931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e.g., anticholinergic for Parkinson's or overactive bladder</a:t>
            </a:r>
            <a:endParaRPr>
              <a:solidFill>
                <a:srgbClr val="FF0000"/>
              </a:solidFill>
            </a:endParaRPr>
          </a:p>
        </p:txBody>
      </p:sp>
      <p:sp>
        <p:nvSpPr>
          <p:cNvPr id="776" name="Google Shape;776;p68"/>
          <p:cNvSpPr/>
          <p:nvPr/>
        </p:nvSpPr>
        <p:spPr>
          <a:xfrm>
            <a:off x="3598875" y="304800"/>
            <a:ext cx="1154700" cy="369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7" name="Google Shape;777;p68"/>
          <p:cNvSpPr txBox="1"/>
          <p:nvPr/>
        </p:nvSpPr>
        <p:spPr>
          <a:xfrm rot="-719552">
            <a:off x="3952659" y="796879"/>
            <a:ext cx="1491451" cy="36927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negative effect</a:t>
            </a:r>
            <a:endParaRPr sz="1200">
              <a:solidFill>
                <a:srgbClr val="FF0000"/>
              </a:solidFill>
            </a:endParaRPr>
          </a:p>
        </p:txBody>
      </p:sp>
      <p:sp>
        <p:nvSpPr>
          <p:cNvPr id="778" name="Google Shape;778;p68"/>
          <p:cNvSpPr/>
          <p:nvPr/>
        </p:nvSpPr>
        <p:spPr>
          <a:xfrm>
            <a:off x="6062650" y="1055725"/>
            <a:ext cx="981000" cy="52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9" name="Google Shape;779;p68"/>
          <p:cNvSpPr/>
          <p:nvPr/>
        </p:nvSpPr>
        <p:spPr>
          <a:xfrm>
            <a:off x="6464952" y="802164"/>
            <a:ext cx="181800" cy="52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0" name="Google Shape;780;p68"/>
          <p:cNvSpPr txBox="1"/>
          <p:nvPr/>
        </p:nvSpPr>
        <p:spPr>
          <a:xfrm rot="-720498">
            <a:off x="5440245" y="500498"/>
            <a:ext cx="1124712" cy="36933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AA84F"/>
                </a:solidFill>
              </a:rPr>
              <a:t>positive effect</a:t>
            </a:r>
            <a:endParaRPr sz="1200">
              <a:solidFill>
                <a:srgbClr val="6AA84F"/>
              </a:solidFill>
            </a:endParaRPr>
          </a:p>
        </p:txBody>
      </p:sp>
      <p:sp>
        <p:nvSpPr>
          <p:cNvPr id="781" name="Google Shape;781;p68"/>
          <p:cNvSpPr/>
          <p:nvPr/>
        </p:nvSpPr>
        <p:spPr>
          <a:xfrm>
            <a:off x="5019260" y="982771"/>
            <a:ext cx="461537" cy="451150"/>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8"/>
          <p:cNvSpPr txBox="1"/>
          <p:nvPr/>
        </p:nvSpPr>
        <p:spPr>
          <a:xfrm>
            <a:off x="293650" y="1192175"/>
            <a:ext cx="2765400" cy="155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Risk of dementia from some classes of anticholinergic drugs can be counterbalanced by therapeutic effects. </a:t>
            </a:r>
            <a:endParaRPr/>
          </a:p>
          <a:p>
            <a:pPr marL="0" lvl="0" indent="0" algn="l" rtl="0">
              <a:spcBef>
                <a:spcPts val="0"/>
              </a:spcBef>
              <a:spcAft>
                <a:spcPts val="0"/>
              </a:spcAft>
              <a:buNone/>
            </a:pPr>
            <a:endParaRPr sz="1900"/>
          </a:p>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69"/>
          <p:cNvPicPr preferRelativeResize="0"/>
          <p:nvPr/>
        </p:nvPicPr>
        <p:blipFill>
          <a:blip r:embed="rId3">
            <a:alphaModFix/>
          </a:blip>
          <a:stretch>
            <a:fillRect/>
          </a:stretch>
        </p:blipFill>
        <p:spPr>
          <a:xfrm>
            <a:off x="3970490" y="653934"/>
            <a:ext cx="2572120" cy="769500"/>
          </a:xfrm>
          <a:prstGeom prst="rect">
            <a:avLst/>
          </a:prstGeom>
          <a:noFill/>
          <a:ln>
            <a:noFill/>
          </a:ln>
        </p:spPr>
      </p:pic>
      <p:sp>
        <p:nvSpPr>
          <p:cNvPr id="788" name="Google Shape;788;p69"/>
          <p:cNvSpPr txBox="1"/>
          <p:nvPr/>
        </p:nvSpPr>
        <p:spPr>
          <a:xfrm>
            <a:off x="301825" y="304800"/>
            <a:ext cx="27654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Anticholinergic drugs and dementia risk</a:t>
            </a:r>
            <a:endParaRPr sz="1900"/>
          </a:p>
        </p:txBody>
      </p:sp>
      <p:sp>
        <p:nvSpPr>
          <p:cNvPr id="789" name="Google Shape;789;p69"/>
          <p:cNvSpPr txBox="1"/>
          <p:nvPr/>
        </p:nvSpPr>
        <p:spPr>
          <a:xfrm>
            <a:off x="293650" y="4845250"/>
            <a:ext cx="608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Yong-Bo Zheng, Le Shi, Xi-Mei Zhu, Yan-Ping Bao, Li-Juan Bai, Jin-Qiao Li, Jia-Jia Liu, Ying Han, Jie Shi, Lin Lu. Anticholinergic drugs and the risk of dementia: A systematic review and meta-analysis. Neuroscience &amp; Biobehavioral Reviews. Volume 127, 2021</a:t>
            </a:r>
            <a:endParaRPr sz="700"/>
          </a:p>
        </p:txBody>
      </p:sp>
      <p:sp>
        <p:nvSpPr>
          <p:cNvPr id="790" name="Google Shape;790;p69"/>
          <p:cNvSpPr txBox="1"/>
          <p:nvPr/>
        </p:nvSpPr>
        <p:spPr>
          <a:xfrm>
            <a:off x="7043649" y="2011088"/>
            <a:ext cx="1931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e.g., strongly anticholinergic psychotropic</a:t>
            </a:r>
            <a:endParaRPr/>
          </a:p>
        </p:txBody>
      </p:sp>
      <p:sp>
        <p:nvSpPr>
          <p:cNvPr id="791" name="Google Shape;791;p69"/>
          <p:cNvSpPr txBox="1"/>
          <p:nvPr/>
        </p:nvSpPr>
        <p:spPr>
          <a:xfrm>
            <a:off x="7004499" y="565875"/>
            <a:ext cx="1931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e.g., anticholinergic for Parkinson's or overactive bladder</a:t>
            </a:r>
            <a:endParaRPr>
              <a:solidFill>
                <a:srgbClr val="FF0000"/>
              </a:solidFill>
            </a:endParaRPr>
          </a:p>
        </p:txBody>
      </p:sp>
      <p:sp>
        <p:nvSpPr>
          <p:cNvPr id="792" name="Google Shape;792;p69"/>
          <p:cNvSpPr/>
          <p:nvPr/>
        </p:nvSpPr>
        <p:spPr>
          <a:xfrm>
            <a:off x="3598875" y="304800"/>
            <a:ext cx="1154700" cy="369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3" name="Google Shape;793;p69"/>
          <p:cNvSpPr txBox="1"/>
          <p:nvPr/>
        </p:nvSpPr>
        <p:spPr>
          <a:xfrm rot="-719552">
            <a:off x="3952659" y="796879"/>
            <a:ext cx="1491451" cy="36927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negative effect</a:t>
            </a:r>
            <a:endParaRPr sz="1200">
              <a:solidFill>
                <a:srgbClr val="FF0000"/>
              </a:solidFill>
            </a:endParaRPr>
          </a:p>
        </p:txBody>
      </p:sp>
      <p:sp>
        <p:nvSpPr>
          <p:cNvPr id="794" name="Google Shape;794;p69"/>
          <p:cNvSpPr/>
          <p:nvPr/>
        </p:nvSpPr>
        <p:spPr>
          <a:xfrm>
            <a:off x="6062650" y="1055725"/>
            <a:ext cx="981000" cy="52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5" name="Google Shape;795;p69"/>
          <p:cNvSpPr/>
          <p:nvPr/>
        </p:nvSpPr>
        <p:spPr>
          <a:xfrm>
            <a:off x="6464952" y="802164"/>
            <a:ext cx="181800" cy="52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6" name="Google Shape;796;p69"/>
          <p:cNvSpPr txBox="1"/>
          <p:nvPr/>
        </p:nvSpPr>
        <p:spPr>
          <a:xfrm rot="-720498">
            <a:off x="5440245" y="500498"/>
            <a:ext cx="1124712" cy="36933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AA84F"/>
                </a:solidFill>
              </a:rPr>
              <a:t>positive effect</a:t>
            </a:r>
            <a:endParaRPr sz="1200">
              <a:solidFill>
                <a:srgbClr val="6AA84F"/>
              </a:solidFill>
            </a:endParaRPr>
          </a:p>
        </p:txBody>
      </p:sp>
      <p:sp>
        <p:nvSpPr>
          <p:cNvPr id="797" name="Google Shape;797;p69"/>
          <p:cNvSpPr/>
          <p:nvPr/>
        </p:nvSpPr>
        <p:spPr>
          <a:xfrm>
            <a:off x="5019260" y="982771"/>
            <a:ext cx="461537" cy="451150"/>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 name="Google Shape;798;p69"/>
          <p:cNvGrpSpPr/>
          <p:nvPr/>
        </p:nvGrpSpPr>
        <p:grpSpPr>
          <a:xfrm>
            <a:off x="3813144" y="2075975"/>
            <a:ext cx="3328809" cy="835894"/>
            <a:chOff x="3787051" y="3571675"/>
            <a:chExt cx="3328809" cy="835894"/>
          </a:xfrm>
        </p:grpSpPr>
        <p:pic>
          <p:nvPicPr>
            <p:cNvPr id="799" name="Google Shape;799;p69"/>
            <p:cNvPicPr preferRelativeResize="0"/>
            <p:nvPr/>
          </p:nvPicPr>
          <p:blipFill rotWithShape="1">
            <a:blip r:embed="rId4">
              <a:alphaModFix/>
            </a:blip>
            <a:srcRect t="69913"/>
            <a:stretch/>
          </p:blipFill>
          <p:spPr>
            <a:xfrm>
              <a:off x="3848884" y="3731930"/>
              <a:ext cx="2802300" cy="630388"/>
            </a:xfrm>
            <a:prstGeom prst="rect">
              <a:avLst/>
            </a:prstGeom>
            <a:noFill/>
            <a:ln>
              <a:noFill/>
            </a:ln>
          </p:spPr>
        </p:pic>
        <p:sp>
          <p:nvSpPr>
            <p:cNvPr id="800" name="Google Shape;800;p69"/>
            <p:cNvSpPr/>
            <p:nvPr/>
          </p:nvSpPr>
          <p:spPr>
            <a:xfrm>
              <a:off x="4976173" y="3910469"/>
              <a:ext cx="508545" cy="497100"/>
            </a:xfrm>
            <a:prstGeom prst="flowChartExtract">
              <a:avLst/>
            </a:prstGeom>
            <a:solidFill>
              <a:srgbClr val="FFFF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9"/>
            <p:cNvSpPr txBox="1"/>
            <p:nvPr/>
          </p:nvSpPr>
          <p:spPr>
            <a:xfrm rot="605">
              <a:off x="3787051" y="3571825"/>
              <a:ext cx="1704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strong anticholinergic</a:t>
              </a:r>
              <a:endParaRPr sz="1200">
                <a:solidFill>
                  <a:srgbClr val="FF0000"/>
                </a:solidFill>
              </a:endParaRPr>
            </a:p>
          </p:txBody>
        </p:sp>
        <p:sp>
          <p:nvSpPr>
            <p:cNvPr id="802" name="Google Shape;802;p69"/>
            <p:cNvSpPr txBox="1"/>
            <p:nvPr/>
          </p:nvSpPr>
          <p:spPr>
            <a:xfrm rot="2842">
              <a:off x="5664459" y="3573149"/>
              <a:ext cx="1451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AA84F"/>
                  </a:solidFill>
                </a:rPr>
                <a:t>better mood</a:t>
              </a:r>
              <a:endParaRPr sz="1200">
                <a:solidFill>
                  <a:srgbClr val="6AA84F"/>
                </a:solidFill>
              </a:endParaRPr>
            </a:p>
          </p:txBody>
        </p:sp>
      </p:grpSp>
      <p:sp>
        <p:nvSpPr>
          <p:cNvPr id="803" name="Google Shape;803;p69"/>
          <p:cNvSpPr txBox="1"/>
          <p:nvPr/>
        </p:nvSpPr>
        <p:spPr>
          <a:xfrm>
            <a:off x="293650" y="1192175"/>
            <a:ext cx="2765400" cy="155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Risk of dementia from some classes of anticholinergic drugs can be counterbalanced by therapeutic effects. </a:t>
            </a:r>
            <a:endParaRPr/>
          </a:p>
          <a:p>
            <a:pPr marL="0" lvl="0" indent="0" algn="l" rtl="0">
              <a:spcBef>
                <a:spcPts val="0"/>
              </a:spcBef>
              <a:spcAft>
                <a:spcPts val="0"/>
              </a:spcAft>
              <a:buNone/>
            </a:pPr>
            <a:endParaRPr sz="1900"/>
          </a:p>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70"/>
          <p:cNvPicPr preferRelativeResize="0"/>
          <p:nvPr/>
        </p:nvPicPr>
        <p:blipFill>
          <a:blip r:embed="rId3">
            <a:alphaModFix/>
          </a:blip>
          <a:stretch>
            <a:fillRect/>
          </a:stretch>
        </p:blipFill>
        <p:spPr>
          <a:xfrm>
            <a:off x="3970490" y="653934"/>
            <a:ext cx="2572120" cy="769500"/>
          </a:xfrm>
          <a:prstGeom prst="rect">
            <a:avLst/>
          </a:prstGeom>
          <a:noFill/>
          <a:ln>
            <a:noFill/>
          </a:ln>
        </p:spPr>
      </p:pic>
      <p:sp>
        <p:nvSpPr>
          <p:cNvPr id="809" name="Google Shape;809;p70"/>
          <p:cNvSpPr txBox="1"/>
          <p:nvPr/>
        </p:nvSpPr>
        <p:spPr>
          <a:xfrm>
            <a:off x="301825" y="304800"/>
            <a:ext cx="27654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Anticholinergic drugs and dementia risk</a:t>
            </a:r>
            <a:endParaRPr sz="1900"/>
          </a:p>
        </p:txBody>
      </p:sp>
      <p:sp>
        <p:nvSpPr>
          <p:cNvPr id="810" name="Google Shape;810;p70"/>
          <p:cNvSpPr txBox="1"/>
          <p:nvPr/>
        </p:nvSpPr>
        <p:spPr>
          <a:xfrm>
            <a:off x="293650" y="4845250"/>
            <a:ext cx="608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Yong-Bo Zheng, Le Shi, Xi-Mei Zhu, Yan-Ping Bao, Li-Juan Bai, Jin-Qiao Li, Jia-Jia Liu, Ying Han, Jie Shi, Lin Lu. Anticholinergic drugs and the risk of dementia: A systematic review and meta-analysis. Neuroscience &amp; Biobehavioral Reviews. Volume 127, 2021</a:t>
            </a:r>
            <a:endParaRPr sz="700"/>
          </a:p>
        </p:txBody>
      </p:sp>
      <p:sp>
        <p:nvSpPr>
          <p:cNvPr id="811" name="Google Shape;811;p70"/>
          <p:cNvSpPr txBox="1"/>
          <p:nvPr/>
        </p:nvSpPr>
        <p:spPr>
          <a:xfrm>
            <a:off x="7043649" y="2011088"/>
            <a:ext cx="1931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e.g., strongly anticholinergic psychotropic</a:t>
            </a:r>
            <a:endParaRPr/>
          </a:p>
        </p:txBody>
      </p:sp>
      <p:sp>
        <p:nvSpPr>
          <p:cNvPr id="812" name="Google Shape;812;p70"/>
          <p:cNvSpPr txBox="1"/>
          <p:nvPr/>
        </p:nvSpPr>
        <p:spPr>
          <a:xfrm>
            <a:off x="7004499" y="565875"/>
            <a:ext cx="1931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e.g., anticholinergic for Parkinson's or overactive bladder</a:t>
            </a:r>
            <a:endParaRPr>
              <a:solidFill>
                <a:srgbClr val="FF0000"/>
              </a:solidFill>
            </a:endParaRPr>
          </a:p>
        </p:txBody>
      </p:sp>
      <p:sp>
        <p:nvSpPr>
          <p:cNvPr id="813" name="Google Shape;813;p70"/>
          <p:cNvSpPr txBox="1"/>
          <p:nvPr/>
        </p:nvSpPr>
        <p:spPr>
          <a:xfrm>
            <a:off x="7004499" y="3666300"/>
            <a:ext cx="1931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6AA84F"/>
                </a:solidFill>
              </a:rPr>
              <a:t>e.g., weakly anticholinergic psychotropic</a:t>
            </a:r>
            <a:endParaRPr>
              <a:solidFill>
                <a:srgbClr val="6AA84F"/>
              </a:solidFill>
            </a:endParaRPr>
          </a:p>
        </p:txBody>
      </p:sp>
      <p:sp>
        <p:nvSpPr>
          <p:cNvPr id="814" name="Google Shape;814;p70"/>
          <p:cNvSpPr/>
          <p:nvPr/>
        </p:nvSpPr>
        <p:spPr>
          <a:xfrm>
            <a:off x="3598875" y="304800"/>
            <a:ext cx="1154700" cy="369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5" name="Google Shape;815;p70"/>
          <p:cNvSpPr txBox="1"/>
          <p:nvPr/>
        </p:nvSpPr>
        <p:spPr>
          <a:xfrm rot="-719552">
            <a:off x="3952659" y="796879"/>
            <a:ext cx="1491451" cy="36927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negative effect</a:t>
            </a:r>
            <a:endParaRPr sz="1200">
              <a:solidFill>
                <a:srgbClr val="FF0000"/>
              </a:solidFill>
            </a:endParaRPr>
          </a:p>
        </p:txBody>
      </p:sp>
      <p:sp>
        <p:nvSpPr>
          <p:cNvPr id="816" name="Google Shape;816;p70"/>
          <p:cNvSpPr/>
          <p:nvPr/>
        </p:nvSpPr>
        <p:spPr>
          <a:xfrm>
            <a:off x="6062650" y="1055725"/>
            <a:ext cx="981000" cy="52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7" name="Google Shape;817;p70"/>
          <p:cNvSpPr/>
          <p:nvPr/>
        </p:nvSpPr>
        <p:spPr>
          <a:xfrm>
            <a:off x="6464952" y="802164"/>
            <a:ext cx="181800" cy="52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8" name="Google Shape;818;p70"/>
          <p:cNvSpPr txBox="1"/>
          <p:nvPr/>
        </p:nvSpPr>
        <p:spPr>
          <a:xfrm rot="-720498">
            <a:off x="5440245" y="500498"/>
            <a:ext cx="1124712" cy="36933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AA84F"/>
                </a:solidFill>
              </a:rPr>
              <a:t>positive effect</a:t>
            </a:r>
            <a:endParaRPr sz="1200">
              <a:solidFill>
                <a:srgbClr val="6AA84F"/>
              </a:solidFill>
            </a:endParaRPr>
          </a:p>
        </p:txBody>
      </p:sp>
      <p:grpSp>
        <p:nvGrpSpPr>
          <p:cNvPr id="819" name="Google Shape;819;p70"/>
          <p:cNvGrpSpPr/>
          <p:nvPr/>
        </p:nvGrpSpPr>
        <p:grpSpPr>
          <a:xfrm>
            <a:off x="3790541" y="3364943"/>
            <a:ext cx="3301493" cy="1030270"/>
            <a:chOff x="3768677" y="1995350"/>
            <a:chExt cx="3301493" cy="1030270"/>
          </a:xfrm>
        </p:grpSpPr>
        <p:pic>
          <p:nvPicPr>
            <p:cNvPr id="820" name="Google Shape;820;p70"/>
            <p:cNvPicPr preferRelativeResize="0"/>
            <p:nvPr/>
          </p:nvPicPr>
          <p:blipFill rotWithShape="1">
            <a:blip r:embed="rId4">
              <a:alphaModFix/>
            </a:blip>
            <a:srcRect b="65706"/>
            <a:stretch/>
          </p:blipFill>
          <p:spPr>
            <a:xfrm>
              <a:off x="3768677" y="2292653"/>
              <a:ext cx="2858525" cy="732967"/>
            </a:xfrm>
            <a:prstGeom prst="rect">
              <a:avLst/>
            </a:prstGeom>
            <a:noFill/>
            <a:ln>
              <a:noFill/>
            </a:ln>
          </p:spPr>
        </p:pic>
        <p:sp>
          <p:nvSpPr>
            <p:cNvPr id="821" name="Google Shape;821;p70"/>
            <p:cNvSpPr txBox="1"/>
            <p:nvPr/>
          </p:nvSpPr>
          <p:spPr>
            <a:xfrm rot="397558">
              <a:off x="3805847" y="2095668"/>
              <a:ext cx="1760157" cy="3693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weak anticholinergic</a:t>
              </a:r>
              <a:endParaRPr sz="1200">
                <a:solidFill>
                  <a:srgbClr val="FF0000"/>
                </a:solidFill>
              </a:endParaRPr>
            </a:p>
          </p:txBody>
        </p:sp>
        <p:sp>
          <p:nvSpPr>
            <p:cNvPr id="822" name="Google Shape;822;p70"/>
            <p:cNvSpPr txBox="1"/>
            <p:nvPr/>
          </p:nvSpPr>
          <p:spPr>
            <a:xfrm rot="398995">
              <a:off x="5729517" y="2303904"/>
              <a:ext cx="1323806" cy="3693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AA84F"/>
                  </a:solidFill>
                </a:rPr>
                <a:t>better mood</a:t>
              </a:r>
              <a:endParaRPr sz="1200">
                <a:solidFill>
                  <a:srgbClr val="6AA84F"/>
                </a:solidFill>
              </a:endParaRPr>
            </a:p>
          </p:txBody>
        </p:sp>
        <p:sp>
          <p:nvSpPr>
            <p:cNvPr id="823" name="Google Shape;823;p70"/>
            <p:cNvSpPr/>
            <p:nvPr/>
          </p:nvSpPr>
          <p:spPr>
            <a:xfrm>
              <a:off x="4982826" y="2499547"/>
              <a:ext cx="508545" cy="497100"/>
            </a:xfrm>
            <a:prstGeom prst="flowChartExtract">
              <a:avLst/>
            </a:prstGeom>
            <a:solidFill>
              <a:srgbClr val="00FF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70"/>
          <p:cNvSpPr/>
          <p:nvPr/>
        </p:nvSpPr>
        <p:spPr>
          <a:xfrm>
            <a:off x="5019260" y="982771"/>
            <a:ext cx="461537" cy="451150"/>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5" name="Google Shape;825;p70"/>
          <p:cNvGrpSpPr/>
          <p:nvPr/>
        </p:nvGrpSpPr>
        <p:grpSpPr>
          <a:xfrm>
            <a:off x="3813144" y="2075975"/>
            <a:ext cx="3328809" cy="835894"/>
            <a:chOff x="3787051" y="3571675"/>
            <a:chExt cx="3328809" cy="835894"/>
          </a:xfrm>
        </p:grpSpPr>
        <p:pic>
          <p:nvPicPr>
            <p:cNvPr id="826" name="Google Shape;826;p70"/>
            <p:cNvPicPr preferRelativeResize="0"/>
            <p:nvPr/>
          </p:nvPicPr>
          <p:blipFill rotWithShape="1">
            <a:blip r:embed="rId4">
              <a:alphaModFix/>
            </a:blip>
            <a:srcRect t="69913"/>
            <a:stretch/>
          </p:blipFill>
          <p:spPr>
            <a:xfrm>
              <a:off x="3848884" y="3731930"/>
              <a:ext cx="2802300" cy="630388"/>
            </a:xfrm>
            <a:prstGeom prst="rect">
              <a:avLst/>
            </a:prstGeom>
            <a:noFill/>
            <a:ln>
              <a:noFill/>
            </a:ln>
          </p:spPr>
        </p:pic>
        <p:sp>
          <p:nvSpPr>
            <p:cNvPr id="827" name="Google Shape;827;p70"/>
            <p:cNvSpPr/>
            <p:nvPr/>
          </p:nvSpPr>
          <p:spPr>
            <a:xfrm>
              <a:off x="4976173" y="3910469"/>
              <a:ext cx="508545" cy="497100"/>
            </a:xfrm>
            <a:prstGeom prst="flowChartExtract">
              <a:avLst/>
            </a:prstGeom>
            <a:solidFill>
              <a:srgbClr val="FFFF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70"/>
            <p:cNvSpPr txBox="1"/>
            <p:nvPr/>
          </p:nvSpPr>
          <p:spPr>
            <a:xfrm rot="605">
              <a:off x="3787051" y="3571825"/>
              <a:ext cx="1704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strong anticholinergic</a:t>
              </a:r>
              <a:endParaRPr sz="1200">
                <a:solidFill>
                  <a:srgbClr val="FF0000"/>
                </a:solidFill>
              </a:endParaRPr>
            </a:p>
          </p:txBody>
        </p:sp>
        <p:sp>
          <p:nvSpPr>
            <p:cNvPr id="829" name="Google Shape;829;p70"/>
            <p:cNvSpPr txBox="1"/>
            <p:nvPr/>
          </p:nvSpPr>
          <p:spPr>
            <a:xfrm rot="2842">
              <a:off x="5664459" y="3573149"/>
              <a:ext cx="1451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AA84F"/>
                  </a:solidFill>
                </a:rPr>
                <a:t>better mood</a:t>
              </a:r>
              <a:endParaRPr sz="1200">
                <a:solidFill>
                  <a:srgbClr val="6AA84F"/>
                </a:solidFill>
              </a:endParaRPr>
            </a:p>
          </p:txBody>
        </p:sp>
      </p:grpSp>
      <p:sp>
        <p:nvSpPr>
          <p:cNvPr id="830" name="Google Shape;830;p70"/>
          <p:cNvSpPr txBox="1"/>
          <p:nvPr/>
        </p:nvSpPr>
        <p:spPr>
          <a:xfrm>
            <a:off x="293650" y="1192175"/>
            <a:ext cx="2765400" cy="155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Risk of dementia from some classes of anticholinergic drugs can be counterbalanced by therapeutic effects. </a:t>
            </a:r>
            <a:endParaRPr/>
          </a:p>
          <a:p>
            <a:pPr marL="0" lvl="0" indent="0" algn="l" rtl="0">
              <a:spcBef>
                <a:spcPts val="0"/>
              </a:spcBef>
              <a:spcAft>
                <a:spcPts val="0"/>
              </a:spcAft>
              <a:buNone/>
            </a:pPr>
            <a:endParaRPr sz="1900"/>
          </a:p>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grpSp>
        <p:nvGrpSpPr>
          <p:cNvPr id="835" name="Google Shape;835;p71"/>
          <p:cNvGrpSpPr/>
          <p:nvPr/>
        </p:nvGrpSpPr>
        <p:grpSpPr>
          <a:xfrm>
            <a:off x="57085" y="574436"/>
            <a:ext cx="9029831" cy="1413541"/>
            <a:chOff x="195797" y="597911"/>
            <a:chExt cx="9029831" cy="1413541"/>
          </a:xfrm>
        </p:grpSpPr>
        <p:grpSp>
          <p:nvGrpSpPr>
            <p:cNvPr id="836" name="Google Shape;836;p71"/>
            <p:cNvGrpSpPr/>
            <p:nvPr/>
          </p:nvGrpSpPr>
          <p:grpSpPr>
            <a:xfrm>
              <a:off x="195797" y="1603675"/>
              <a:ext cx="9029831" cy="407700"/>
              <a:chOff x="808422" y="3108700"/>
              <a:chExt cx="9029831" cy="407700"/>
            </a:xfrm>
          </p:grpSpPr>
          <p:sp>
            <p:nvSpPr>
              <p:cNvPr id="837" name="Google Shape;837;p71"/>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71"/>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71"/>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71"/>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71"/>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42" name="Google Shape;842;p71"/>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843" name="Google Shape;843;p71"/>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844" name="Google Shape;844;p71"/>
            <p:cNvGrpSpPr/>
            <p:nvPr/>
          </p:nvGrpSpPr>
          <p:grpSpPr>
            <a:xfrm>
              <a:off x="3457538" y="598176"/>
              <a:ext cx="884885" cy="1413276"/>
              <a:chOff x="3236150" y="60682"/>
              <a:chExt cx="2229492" cy="3560785"/>
            </a:xfrm>
          </p:grpSpPr>
          <p:pic>
            <p:nvPicPr>
              <p:cNvPr id="845" name="Google Shape;845;p71"/>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846" name="Google Shape;846;p71"/>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847" name="Google Shape;847;p71"/>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848" name="Google Shape;848;p71"/>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849" name="Google Shape;849;p71"/>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850" name="Google Shape;850;p71"/>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851" name="Google Shape;851;p71"/>
          <p:cNvSpPr txBox="1"/>
          <p:nvPr/>
        </p:nvSpPr>
        <p:spPr>
          <a:xfrm>
            <a:off x="1149900" y="2182175"/>
            <a:ext cx="70302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0">
                <a:solidFill>
                  <a:srgbClr val="333333"/>
                </a:solidFill>
              </a:rPr>
              <a:t>Benztropine (Cogentin)</a:t>
            </a:r>
            <a:endParaRPr sz="5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941274" y="487600"/>
            <a:ext cx="7115799" cy="4292575"/>
          </a:xfrm>
          <a:prstGeom prst="rect">
            <a:avLst/>
          </a:prstGeom>
          <a:noFill/>
          <a:ln>
            <a:noFill/>
          </a:ln>
        </p:spPr>
      </p:pic>
      <p:sp>
        <p:nvSpPr>
          <p:cNvPr id="90" name="Google Shape;90;p18"/>
          <p:cNvSpPr txBox="1"/>
          <p:nvPr/>
        </p:nvSpPr>
        <p:spPr>
          <a:xfrm>
            <a:off x="3205475" y="3035300"/>
            <a:ext cx="1247147" cy="158501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solidFill>
                  <a:srgbClr val="FFFF00"/>
                </a:solidFill>
              </a:rPr>
              <a:t>Not causing Alzheimer’s by </a:t>
            </a:r>
            <a:endParaRPr sz="1100" dirty="0">
              <a:solidFill>
                <a:srgbClr val="FFFF00"/>
              </a:solidFill>
            </a:endParaRPr>
          </a:p>
          <a:p>
            <a:pPr marL="0" lvl="0" indent="0" algn="l" rtl="0">
              <a:spcBef>
                <a:spcPts val="0"/>
              </a:spcBef>
              <a:spcAft>
                <a:spcPts val="0"/>
              </a:spcAft>
              <a:buNone/>
            </a:pPr>
            <a:r>
              <a:rPr lang="en" sz="1100" dirty="0">
                <a:solidFill>
                  <a:srgbClr val="FFFF00"/>
                </a:solidFill>
              </a:rPr>
              <a:t>avoiding centrally-acting anticholinergics</a:t>
            </a:r>
            <a:endParaRPr sz="1100" dirty="0">
              <a:solidFill>
                <a:srgbClr val="FFFF00"/>
              </a:solidFill>
            </a:endParaRPr>
          </a:p>
          <a:p>
            <a:pPr marL="0" lvl="0" indent="0" algn="l" rtl="0">
              <a:spcBef>
                <a:spcPts val="0"/>
              </a:spcBef>
              <a:spcAft>
                <a:spcPts val="0"/>
              </a:spcAft>
              <a:buClr>
                <a:schemeClr val="dk1"/>
              </a:buClr>
              <a:buSzPts val="1100"/>
              <a:buFont typeface="Arial"/>
              <a:buNone/>
            </a:pPr>
            <a:endParaRPr sz="1800" dirty="0"/>
          </a:p>
          <a:p>
            <a:pPr marL="0" lvl="0" indent="0" algn="l" rtl="0">
              <a:spcBef>
                <a:spcPts val="0"/>
              </a:spcBef>
              <a:spcAft>
                <a:spcPts val="0"/>
              </a:spcAft>
              <a:buNone/>
            </a:pPr>
            <a:endParaRPr sz="1800" dirty="0"/>
          </a:p>
        </p:txBody>
      </p:sp>
      <p:cxnSp>
        <p:nvCxnSpPr>
          <p:cNvPr id="91" name="Google Shape;91;p18"/>
          <p:cNvCxnSpPr/>
          <p:nvPr/>
        </p:nvCxnSpPr>
        <p:spPr>
          <a:xfrm>
            <a:off x="4492110" y="996195"/>
            <a:ext cx="0" cy="3624600"/>
          </a:xfrm>
          <a:prstGeom prst="straightConnector1">
            <a:avLst/>
          </a:prstGeom>
          <a:noFill/>
          <a:ln w="114300" cap="flat" cmpd="sng">
            <a:solidFill>
              <a:srgbClr val="FFFF00"/>
            </a:solidFill>
            <a:prstDash val="solid"/>
            <a:round/>
            <a:headEnd type="none" w="med" len="med"/>
            <a:tailEnd type="none" w="med" len="med"/>
          </a:ln>
        </p:spPr>
      </p:cxnSp>
      <p:pic>
        <p:nvPicPr>
          <p:cNvPr id="92" name="Google Shape;92;p18"/>
          <p:cNvPicPr preferRelativeResize="0"/>
          <p:nvPr/>
        </p:nvPicPr>
        <p:blipFill rotWithShape="1">
          <a:blip r:embed="rId4">
            <a:alphaModFix/>
          </a:blip>
          <a:srcRect l="49124"/>
          <a:stretch/>
        </p:blipFill>
        <p:spPr>
          <a:xfrm flipH="1">
            <a:off x="2680125" y="972800"/>
            <a:ext cx="1848700" cy="3671400"/>
          </a:xfrm>
          <a:prstGeom prst="rect">
            <a:avLst/>
          </a:prstGeom>
          <a:noFill/>
          <a:ln>
            <a:noFill/>
          </a:ln>
        </p:spPr>
      </p:pic>
      <p:cxnSp>
        <p:nvCxnSpPr>
          <p:cNvPr id="93" name="Google Shape;93;p18"/>
          <p:cNvCxnSpPr/>
          <p:nvPr/>
        </p:nvCxnSpPr>
        <p:spPr>
          <a:xfrm>
            <a:off x="2940025" y="2051500"/>
            <a:ext cx="1512600" cy="774600"/>
          </a:xfrm>
          <a:prstGeom prst="straightConnector1">
            <a:avLst/>
          </a:prstGeom>
          <a:noFill/>
          <a:ln w="114300" cap="flat" cmpd="sng">
            <a:solidFill>
              <a:srgbClr val="FFFF00"/>
            </a:solidFill>
            <a:prstDash val="solid"/>
            <a:round/>
            <a:headEnd type="none" w="med" len="med"/>
            <a:tailEnd type="none" w="med" len="med"/>
          </a:ln>
        </p:spPr>
      </p:cxnSp>
      <p:sp>
        <p:nvSpPr>
          <p:cNvPr id="94" name="Google Shape;94;p18"/>
          <p:cNvSpPr txBox="1"/>
          <p:nvPr/>
        </p:nvSpPr>
        <p:spPr>
          <a:xfrm>
            <a:off x="2857975" y="2502425"/>
            <a:ext cx="1676700" cy="9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FFFF00"/>
                </a:solidFill>
              </a:rPr>
              <a:t>cholinergics</a:t>
            </a:r>
            <a:endParaRPr sz="1100">
              <a:solidFill>
                <a:srgbClr val="FFFF00"/>
              </a:solidFill>
            </a:endParaRPr>
          </a:p>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sz="1800"/>
          </a:p>
        </p:txBody>
      </p:sp>
      <p:sp>
        <p:nvSpPr>
          <p:cNvPr id="95" name="Google Shape;95;p18"/>
          <p:cNvSpPr txBox="1"/>
          <p:nvPr/>
        </p:nvSpPr>
        <p:spPr>
          <a:xfrm>
            <a:off x="4628325" y="1594325"/>
            <a:ext cx="13134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FFFF00"/>
                </a:solidFill>
              </a:rPr>
              <a:t>Nuances of DSM-5 Neurocognitive Disorder vs Alzheimer’s Dementia</a:t>
            </a:r>
            <a:endParaRPr sz="1100">
              <a:solidFill>
                <a:srgbClr val="FFFF00"/>
              </a:solidFill>
            </a:endParaRPr>
          </a:p>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sz="1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grpSp>
        <p:nvGrpSpPr>
          <p:cNvPr id="856" name="Google Shape;856;p72"/>
          <p:cNvGrpSpPr/>
          <p:nvPr/>
        </p:nvGrpSpPr>
        <p:grpSpPr>
          <a:xfrm>
            <a:off x="57085" y="574436"/>
            <a:ext cx="9029831" cy="1413541"/>
            <a:chOff x="195797" y="597911"/>
            <a:chExt cx="9029831" cy="1413541"/>
          </a:xfrm>
        </p:grpSpPr>
        <p:grpSp>
          <p:nvGrpSpPr>
            <p:cNvPr id="857" name="Google Shape;857;p72"/>
            <p:cNvGrpSpPr/>
            <p:nvPr/>
          </p:nvGrpSpPr>
          <p:grpSpPr>
            <a:xfrm>
              <a:off x="195797" y="1603675"/>
              <a:ext cx="9029831" cy="407700"/>
              <a:chOff x="808422" y="3108700"/>
              <a:chExt cx="9029831" cy="407700"/>
            </a:xfrm>
          </p:grpSpPr>
          <p:sp>
            <p:nvSpPr>
              <p:cNvPr id="858" name="Google Shape;858;p72"/>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72"/>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72"/>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72"/>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72"/>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63" name="Google Shape;863;p72"/>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864" name="Google Shape;864;p72"/>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865" name="Google Shape;865;p72"/>
            <p:cNvGrpSpPr/>
            <p:nvPr/>
          </p:nvGrpSpPr>
          <p:grpSpPr>
            <a:xfrm>
              <a:off x="3457538" y="598176"/>
              <a:ext cx="884885" cy="1413276"/>
              <a:chOff x="3236150" y="60682"/>
              <a:chExt cx="2229492" cy="3560785"/>
            </a:xfrm>
          </p:grpSpPr>
          <p:pic>
            <p:nvPicPr>
              <p:cNvPr id="866" name="Google Shape;866;p72"/>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867" name="Google Shape;867;p72"/>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868" name="Google Shape;868;p72"/>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869" name="Google Shape;869;p72"/>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870" name="Google Shape;870;p72"/>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871" name="Google Shape;871;p72"/>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872" name="Google Shape;872;p72"/>
          <p:cNvSpPr/>
          <p:nvPr/>
        </p:nvSpPr>
        <p:spPr>
          <a:xfrm>
            <a:off x="6724775" y="1583313"/>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72"/>
          <p:cNvSpPr txBox="1"/>
          <p:nvPr/>
        </p:nvSpPr>
        <p:spPr>
          <a:xfrm>
            <a:off x="1149900" y="2182175"/>
            <a:ext cx="70302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0">
                <a:solidFill>
                  <a:srgbClr val="333333"/>
                </a:solidFill>
              </a:rPr>
              <a:t>Benztropine (Cogentin)</a:t>
            </a:r>
            <a:endParaRPr sz="5200"/>
          </a:p>
        </p:txBody>
      </p:sp>
      <p:grpSp>
        <p:nvGrpSpPr>
          <p:cNvPr id="874" name="Google Shape;874;p72"/>
          <p:cNvGrpSpPr/>
          <p:nvPr/>
        </p:nvGrpSpPr>
        <p:grpSpPr>
          <a:xfrm>
            <a:off x="57085" y="4102961"/>
            <a:ext cx="9029831" cy="939089"/>
            <a:chOff x="57085" y="4102961"/>
            <a:chExt cx="9029831" cy="939089"/>
          </a:xfrm>
        </p:grpSpPr>
        <p:grpSp>
          <p:nvGrpSpPr>
            <p:cNvPr id="875" name="Google Shape;875;p72"/>
            <p:cNvGrpSpPr/>
            <p:nvPr/>
          </p:nvGrpSpPr>
          <p:grpSpPr>
            <a:xfrm>
              <a:off x="57085" y="4399600"/>
              <a:ext cx="9029831" cy="407700"/>
              <a:chOff x="808422" y="3108700"/>
              <a:chExt cx="9029831" cy="407700"/>
            </a:xfrm>
          </p:grpSpPr>
          <p:sp>
            <p:nvSpPr>
              <p:cNvPr id="876" name="Google Shape;876;p72"/>
              <p:cNvSpPr/>
              <p:nvPr/>
            </p:nvSpPr>
            <p:spPr>
              <a:xfrm>
                <a:off x="808422" y="3108700"/>
                <a:ext cx="2250600" cy="4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72"/>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72"/>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72"/>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72"/>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1" name="Google Shape;881;p72"/>
            <p:cNvSpPr txBox="1"/>
            <p:nvPr/>
          </p:nvSpPr>
          <p:spPr>
            <a:xfrm>
              <a:off x="207650" y="4341850"/>
              <a:ext cx="2091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anticholinergic:</a:t>
              </a:r>
              <a:endParaRPr sz="2400">
                <a:solidFill>
                  <a:schemeClr val="lt1"/>
                </a:solidFill>
              </a:endParaRPr>
            </a:p>
          </p:txBody>
        </p:sp>
        <p:sp>
          <p:nvSpPr>
            <p:cNvPr id="882" name="Google Shape;882;p72"/>
            <p:cNvSpPr txBox="1"/>
            <p:nvPr/>
          </p:nvSpPr>
          <p:spPr>
            <a:xfrm>
              <a:off x="2880542" y="4102961"/>
              <a:ext cx="594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883" name="Google Shape;883;p72"/>
            <p:cNvSpPr txBox="1"/>
            <p:nvPr/>
          </p:nvSpPr>
          <p:spPr>
            <a:xfrm>
              <a:off x="4403307"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rgbClr val="D9D9D9"/>
                  </a:solidFill>
                </a:rPr>
                <a:t>+</a:t>
              </a:r>
              <a:endParaRPr sz="4500">
                <a:solidFill>
                  <a:srgbClr val="D9D9D9"/>
                </a:solidFill>
              </a:endParaRPr>
            </a:p>
          </p:txBody>
        </p:sp>
        <p:sp>
          <p:nvSpPr>
            <p:cNvPr id="884" name="Google Shape;884;p72"/>
            <p:cNvSpPr txBox="1"/>
            <p:nvPr/>
          </p:nvSpPr>
          <p:spPr>
            <a:xfrm>
              <a:off x="5862051"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885" name="Google Shape;885;p72"/>
            <p:cNvSpPr txBox="1"/>
            <p:nvPr/>
          </p:nvSpPr>
          <p:spPr>
            <a:xfrm>
              <a:off x="7473372" y="4164850"/>
              <a:ext cx="1492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grpSp>
      <p:sp>
        <p:nvSpPr>
          <p:cNvPr id="886" name="Google Shape;886;p72"/>
          <p:cNvSpPr/>
          <p:nvPr/>
        </p:nvSpPr>
        <p:spPr>
          <a:xfrm rot="10800000" flipH="1">
            <a:off x="7753250" y="3890895"/>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p73"/>
          <p:cNvPicPr preferRelativeResize="0"/>
          <p:nvPr/>
        </p:nvPicPr>
        <p:blipFill rotWithShape="1">
          <a:blip r:embed="rId3">
            <a:alphaModFix/>
          </a:blip>
          <a:srcRect t="1451" b="49185"/>
          <a:stretch/>
        </p:blipFill>
        <p:spPr>
          <a:xfrm>
            <a:off x="184650" y="-12"/>
            <a:ext cx="8774699" cy="4961275"/>
          </a:xfrm>
          <a:prstGeom prst="rect">
            <a:avLst/>
          </a:prstGeom>
          <a:noFill/>
          <a:ln>
            <a:noFill/>
          </a:ln>
        </p:spPr>
      </p:pic>
      <p:sp>
        <p:nvSpPr>
          <p:cNvPr id="892" name="Google Shape;892;p73"/>
          <p:cNvSpPr txBox="1"/>
          <p:nvPr/>
        </p:nvSpPr>
        <p:spPr>
          <a:xfrm>
            <a:off x="2300275" y="52505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benztropine</a:t>
            </a:r>
            <a:endParaRPr sz="1900"/>
          </a:p>
        </p:txBody>
      </p:sp>
      <p:sp>
        <p:nvSpPr>
          <p:cNvPr id="893" name="Google Shape;893;p73"/>
          <p:cNvSpPr txBox="1"/>
          <p:nvPr/>
        </p:nvSpPr>
        <p:spPr>
          <a:xfrm>
            <a:off x="293650" y="4845250"/>
            <a:ext cx="848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Yong-Bo Zheng, Le Shi, Xi-Mei Zhu, Yan-Ping Bao, Li-Juan Bai, Jin-Qiao Li, Jia-Jia Liu, Ying Han, Jie Shi, Lin Lu. Anticholinergic drugs and the risk of dementia: A systematic review and meta-analysis,</a:t>
            </a:r>
            <a:endParaRPr sz="700"/>
          </a:p>
          <a:p>
            <a:pPr marL="0" lvl="0" indent="0" algn="l" rtl="0">
              <a:spcBef>
                <a:spcPts val="0"/>
              </a:spcBef>
              <a:spcAft>
                <a:spcPts val="0"/>
              </a:spcAft>
              <a:buNone/>
            </a:pPr>
            <a:r>
              <a:rPr lang="en" sz="700"/>
              <a:t>Neuroscience &amp; Biobehavioral Reviews. Volume 127, 2021</a:t>
            </a:r>
            <a:endParaRPr sz="700"/>
          </a:p>
        </p:txBody>
      </p:sp>
      <p:sp>
        <p:nvSpPr>
          <p:cNvPr id="894" name="Google Shape;894;p73"/>
          <p:cNvSpPr txBox="1"/>
          <p:nvPr/>
        </p:nvSpPr>
        <p:spPr>
          <a:xfrm>
            <a:off x="2365525" y="150130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oxybutynin</a:t>
            </a:r>
            <a:endParaRPr sz="1900"/>
          </a:p>
        </p:txBody>
      </p:sp>
      <p:sp>
        <p:nvSpPr>
          <p:cNvPr id="895" name="Google Shape;895;p73"/>
          <p:cNvSpPr txBox="1"/>
          <p:nvPr/>
        </p:nvSpPr>
        <p:spPr>
          <a:xfrm>
            <a:off x="2300275" y="272050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amitriptyline</a:t>
            </a:r>
            <a:endParaRPr sz="1900"/>
          </a:p>
        </p:txBody>
      </p:sp>
      <p:sp>
        <p:nvSpPr>
          <p:cNvPr id="896" name="Google Shape;896;p73"/>
          <p:cNvSpPr txBox="1"/>
          <p:nvPr/>
        </p:nvSpPr>
        <p:spPr>
          <a:xfrm>
            <a:off x="2300275" y="393970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chlorpromazine</a:t>
            </a:r>
            <a:endParaRPr sz="1900"/>
          </a:p>
        </p:txBody>
      </p:sp>
      <p:sp>
        <p:nvSpPr>
          <p:cNvPr id="897" name="Google Shape;897;p73"/>
          <p:cNvSpPr/>
          <p:nvPr/>
        </p:nvSpPr>
        <p:spPr>
          <a:xfrm>
            <a:off x="2219375" y="330975"/>
            <a:ext cx="5535000" cy="10182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grpSp>
        <p:nvGrpSpPr>
          <p:cNvPr id="902" name="Google Shape;902;p74"/>
          <p:cNvGrpSpPr/>
          <p:nvPr/>
        </p:nvGrpSpPr>
        <p:grpSpPr>
          <a:xfrm>
            <a:off x="57085" y="574436"/>
            <a:ext cx="9029831" cy="1413541"/>
            <a:chOff x="195797" y="597911"/>
            <a:chExt cx="9029831" cy="1413541"/>
          </a:xfrm>
        </p:grpSpPr>
        <p:grpSp>
          <p:nvGrpSpPr>
            <p:cNvPr id="903" name="Google Shape;903;p74"/>
            <p:cNvGrpSpPr/>
            <p:nvPr/>
          </p:nvGrpSpPr>
          <p:grpSpPr>
            <a:xfrm>
              <a:off x="195797" y="1603675"/>
              <a:ext cx="9029831" cy="407700"/>
              <a:chOff x="808422" y="3108700"/>
              <a:chExt cx="9029831" cy="407700"/>
            </a:xfrm>
          </p:grpSpPr>
          <p:sp>
            <p:nvSpPr>
              <p:cNvPr id="904" name="Google Shape;904;p74"/>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4"/>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4"/>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4"/>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4"/>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09" name="Google Shape;909;p74"/>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910" name="Google Shape;910;p74"/>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911" name="Google Shape;911;p74"/>
            <p:cNvGrpSpPr/>
            <p:nvPr/>
          </p:nvGrpSpPr>
          <p:grpSpPr>
            <a:xfrm>
              <a:off x="3457538" y="598176"/>
              <a:ext cx="884885" cy="1413276"/>
              <a:chOff x="3236150" y="60682"/>
              <a:chExt cx="2229492" cy="3560785"/>
            </a:xfrm>
          </p:grpSpPr>
          <p:pic>
            <p:nvPicPr>
              <p:cNvPr id="912" name="Google Shape;912;p74"/>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913" name="Google Shape;913;p74"/>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914" name="Google Shape;914;p74"/>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915" name="Google Shape;915;p74"/>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916" name="Google Shape;916;p74"/>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917" name="Google Shape;917;p74"/>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918" name="Google Shape;918;p74"/>
          <p:cNvSpPr txBox="1"/>
          <p:nvPr/>
        </p:nvSpPr>
        <p:spPr>
          <a:xfrm>
            <a:off x="1149900" y="3020375"/>
            <a:ext cx="70302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5200"/>
          </a:p>
        </p:txBody>
      </p:sp>
      <p:sp>
        <p:nvSpPr>
          <p:cNvPr id="919" name="Google Shape;919;p74"/>
          <p:cNvSpPr txBox="1"/>
          <p:nvPr/>
        </p:nvSpPr>
        <p:spPr>
          <a:xfrm>
            <a:off x="1149900" y="2182175"/>
            <a:ext cx="70302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Oxybutynin (Ditropan)</a:t>
            </a:r>
            <a:endParaRPr sz="5000">
              <a:solidFill>
                <a:srgbClr val="333333"/>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grpSp>
        <p:nvGrpSpPr>
          <p:cNvPr id="924" name="Google Shape;924;p75"/>
          <p:cNvGrpSpPr/>
          <p:nvPr/>
        </p:nvGrpSpPr>
        <p:grpSpPr>
          <a:xfrm>
            <a:off x="57085" y="574436"/>
            <a:ext cx="9029831" cy="1413541"/>
            <a:chOff x="195797" y="597911"/>
            <a:chExt cx="9029831" cy="1413541"/>
          </a:xfrm>
        </p:grpSpPr>
        <p:grpSp>
          <p:nvGrpSpPr>
            <p:cNvPr id="925" name="Google Shape;925;p75"/>
            <p:cNvGrpSpPr/>
            <p:nvPr/>
          </p:nvGrpSpPr>
          <p:grpSpPr>
            <a:xfrm>
              <a:off x="195797" y="1603675"/>
              <a:ext cx="9029831" cy="407700"/>
              <a:chOff x="808422" y="3108700"/>
              <a:chExt cx="9029831" cy="407700"/>
            </a:xfrm>
          </p:grpSpPr>
          <p:sp>
            <p:nvSpPr>
              <p:cNvPr id="926" name="Google Shape;926;p75"/>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5"/>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5"/>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5"/>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5"/>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31" name="Google Shape;931;p75"/>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932" name="Google Shape;932;p75"/>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933" name="Google Shape;933;p75"/>
            <p:cNvGrpSpPr/>
            <p:nvPr/>
          </p:nvGrpSpPr>
          <p:grpSpPr>
            <a:xfrm>
              <a:off x="3457538" y="598176"/>
              <a:ext cx="884885" cy="1413276"/>
              <a:chOff x="3236150" y="60682"/>
              <a:chExt cx="2229492" cy="3560785"/>
            </a:xfrm>
          </p:grpSpPr>
          <p:pic>
            <p:nvPicPr>
              <p:cNvPr id="934" name="Google Shape;934;p75"/>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935" name="Google Shape;935;p75"/>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936" name="Google Shape;936;p75"/>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937" name="Google Shape;937;p75"/>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938" name="Google Shape;938;p75"/>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939" name="Google Shape;939;p75"/>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940" name="Google Shape;940;p75"/>
          <p:cNvSpPr/>
          <p:nvPr/>
        </p:nvSpPr>
        <p:spPr>
          <a:xfrm>
            <a:off x="5779950" y="1461950"/>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5"/>
          <p:cNvSpPr txBox="1"/>
          <p:nvPr/>
        </p:nvSpPr>
        <p:spPr>
          <a:xfrm>
            <a:off x="1149900" y="3020375"/>
            <a:ext cx="70302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5200"/>
          </a:p>
        </p:txBody>
      </p:sp>
      <p:sp>
        <p:nvSpPr>
          <p:cNvPr id="942" name="Google Shape;942;p75"/>
          <p:cNvSpPr txBox="1"/>
          <p:nvPr/>
        </p:nvSpPr>
        <p:spPr>
          <a:xfrm>
            <a:off x="1149900" y="2182175"/>
            <a:ext cx="70302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Oxybutynin (Ditropan)</a:t>
            </a:r>
            <a:endParaRPr sz="5000">
              <a:solidFill>
                <a:srgbClr val="333333"/>
              </a:solidFill>
            </a:endParaRPr>
          </a:p>
        </p:txBody>
      </p:sp>
      <p:grpSp>
        <p:nvGrpSpPr>
          <p:cNvPr id="943" name="Google Shape;943;p75"/>
          <p:cNvGrpSpPr/>
          <p:nvPr/>
        </p:nvGrpSpPr>
        <p:grpSpPr>
          <a:xfrm>
            <a:off x="57085" y="4102961"/>
            <a:ext cx="9029831" cy="939089"/>
            <a:chOff x="57085" y="4102961"/>
            <a:chExt cx="9029831" cy="939089"/>
          </a:xfrm>
        </p:grpSpPr>
        <p:grpSp>
          <p:nvGrpSpPr>
            <p:cNvPr id="944" name="Google Shape;944;p75"/>
            <p:cNvGrpSpPr/>
            <p:nvPr/>
          </p:nvGrpSpPr>
          <p:grpSpPr>
            <a:xfrm>
              <a:off x="57085" y="4399600"/>
              <a:ext cx="9029831" cy="407700"/>
              <a:chOff x="808422" y="3108700"/>
              <a:chExt cx="9029831" cy="407700"/>
            </a:xfrm>
          </p:grpSpPr>
          <p:sp>
            <p:nvSpPr>
              <p:cNvPr id="945" name="Google Shape;945;p75"/>
              <p:cNvSpPr/>
              <p:nvPr/>
            </p:nvSpPr>
            <p:spPr>
              <a:xfrm>
                <a:off x="808422" y="3108700"/>
                <a:ext cx="2250600" cy="4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5"/>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5"/>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75"/>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75"/>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0" name="Google Shape;950;p75"/>
            <p:cNvSpPr txBox="1"/>
            <p:nvPr/>
          </p:nvSpPr>
          <p:spPr>
            <a:xfrm>
              <a:off x="207650" y="4341850"/>
              <a:ext cx="2091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anticholinergic:</a:t>
              </a:r>
              <a:endParaRPr sz="2400">
                <a:solidFill>
                  <a:schemeClr val="lt1"/>
                </a:solidFill>
              </a:endParaRPr>
            </a:p>
          </p:txBody>
        </p:sp>
        <p:sp>
          <p:nvSpPr>
            <p:cNvPr id="951" name="Google Shape;951;p75"/>
            <p:cNvSpPr txBox="1"/>
            <p:nvPr/>
          </p:nvSpPr>
          <p:spPr>
            <a:xfrm>
              <a:off x="2880542" y="4102961"/>
              <a:ext cx="594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952" name="Google Shape;952;p75"/>
            <p:cNvSpPr txBox="1"/>
            <p:nvPr/>
          </p:nvSpPr>
          <p:spPr>
            <a:xfrm>
              <a:off x="4403307"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rgbClr val="D9D9D9"/>
                  </a:solidFill>
                </a:rPr>
                <a:t>+</a:t>
              </a:r>
              <a:endParaRPr sz="4500">
                <a:solidFill>
                  <a:srgbClr val="D9D9D9"/>
                </a:solidFill>
              </a:endParaRPr>
            </a:p>
          </p:txBody>
        </p:sp>
        <p:sp>
          <p:nvSpPr>
            <p:cNvPr id="953" name="Google Shape;953;p75"/>
            <p:cNvSpPr txBox="1"/>
            <p:nvPr/>
          </p:nvSpPr>
          <p:spPr>
            <a:xfrm>
              <a:off x="5862051"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954" name="Google Shape;954;p75"/>
            <p:cNvSpPr txBox="1"/>
            <p:nvPr/>
          </p:nvSpPr>
          <p:spPr>
            <a:xfrm>
              <a:off x="7473372" y="4164850"/>
              <a:ext cx="1492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grpSp>
      <p:sp>
        <p:nvSpPr>
          <p:cNvPr id="955" name="Google Shape;955;p75"/>
          <p:cNvSpPr/>
          <p:nvPr/>
        </p:nvSpPr>
        <p:spPr>
          <a:xfrm rot="10800000" flipH="1">
            <a:off x="7733650" y="3838520"/>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960" name="Google Shape;960;p76"/>
          <p:cNvPicPr preferRelativeResize="0"/>
          <p:nvPr/>
        </p:nvPicPr>
        <p:blipFill rotWithShape="1">
          <a:blip r:embed="rId3">
            <a:alphaModFix/>
          </a:blip>
          <a:srcRect t="1451" b="49185"/>
          <a:stretch/>
        </p:blipFill>
        <p:spPr>
          <a:xfrm>
            <a:off x="184650" y="-12"/>
            <a:ext cx="8774699" cy="4961275"/>
          </a:xfrm>
          <a:prstGeom prst="rect">
            <a:avLst/>
          </a:prstGeom>
          <a:noFill/>
          <a:ln>
            <a:noFill/>
          </a:ln>
        </p:spPr>
      </p:pic>
      <p:sp>
        <p:nvSpPr>
          <p:cNvPr id="961" name="Google Shape;961;p76"/>
          <p:cNvSpPr txBox="1"/>
          <p:nvPr/>
        </p:nvSpPr>
        <p:spPr>
          <a:xfrm>
            <a:off x="2300275" y="52505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benztropine</a:t>
            </a:r>
            <a:endParaRPr sz="1900"/>
          </a:p>
        </p:txBody>
      </p:sp>
      <p:sp>
        <p:nvSpPr>
          <p:cNvPr id="962" name="Google Shape;962;p76"/>
          <p:cNvSpPr txBox="1"/>
          <p:nvPr/>
        </p:nvSpPr>
        <p:spPr>
          <a:xfrm>
            <a:off x="293650" y="4845250"/>
            <a:ext cx="848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Yong-Bo Zheng, Le Shi, Xi-Mei Zhu, Yan-Ping Bao, Li-Juan Bai, Jin-Qiao Li, Jia-Jia Liu, Ying Han, Jie Shi, Lin Lu. Anticholinergic drugs and the risk of dementia: A systematic review and meta-analysis,</a:t>
            </a:r>
            <a:endParaRPr sz="700"/>
          </a:p>
          <a:p>
            <a:pPr marL="0" lvl="0" indent="0" algn="l" rtl="0">
              <a:spcBef>
                <a:spcPts val="0"/>
              </a:spcBef>
              <a:spcAft>
                <a:spcPts val="0"/>
              </a:spcAft>
              <a:buNone/>
            </a:pPr>
            <a:r>
              <a:rPr lang="en" sz="700"/>
              <a:t>Neuroscience &amp; Biobehavioral Reviews. Volume 127, 2021</a:t>
            </a:r>
            <a:endParaRPr sz="700"/>
          </a:p>
        </p:txBody>
      </p:sp>
      <p:sp>
        <p:nvSpPr>
          <p:cNvPr id="963" name="Google Shape;963;p76"/>
          <p:cNvSpPr txBox="1"/>
          <p:nvPr/>
        </p:nvSpPr>
        <p:spPr>
          <a:xfrm>
            <a:off x="2365525" y="150130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oxybutynin</a:t>
            </a:r>
            <a:endParaRPr sz="1900"/>
          </a:p>
        </p:txBody>
      </p:sp>
      <p:sp>
        <p:nvSpPr>
          <p:cNvPr id="964" name="Google Shape;964;p76"/>
          <p:cNvSpPr txBox="1"/>
          <p:nvPr/>
        </p:nvSpPr>
        <p:spPr>
          <a:xfrm>
            <a:off x="2300275" y="272050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amitriptyline</a:t>
            </a:r>
            <a:endParaRPr sz="1900"/>
          </a:p>
        </p:txBody>
      </p:sp>
      <p:sp>
        <p:nvSpPr>
          <p:cNvPr id="965" name="Google Shape;965;p76"/>
          <p:cNvSpPr txBox="1"/>
          <p:nvPr/>
        </p:nvSpPr>
        <p:spPr>
          <a:xfrm>
            <a:off x="2300275" y="393970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chlorpromazine</a:t>
            </a:r>
            <a:endParaRPr sz="1900"/>
          </a:p>
        </p:txBody>
      </p:sp>
      <p:sp>
        <p:nvSpPr>
          <p:cNvPr id="966" name="Google Shape;966;p76"/>
          <p:cNvSpPr/>
          <p:nvPr/>
        </p:nvSpPr>
        <p:spPr>
          <a:xfrm>
            <a:off x="2219375" y="1473975"/>
            <a:ext cx="5535000" cy="10182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grpSp>
        <p:nvGrpSpPr>
          <p:cNvPr id="971" name="Google Shape;971;p77"/>
          <p:cNvGrpSpPr/>
          <p:nvPr/>
        </p:nvGrpSpPr>
        <p:grpSpPr>
          <a:xfrm>
            <a:off x="57085" y="574436"/>
            <a:ext cx="9029831" cy="1413541"/>
            <a:chOff x="195797" y="597911"/>
            <a:chExt cx="9029831" cy="1413541"/>
          </a:xfrm>
        </p:grpSpPr>
        <p:grpSp>
          <p:nvGrpSpPr>
            <p:cNvPr id="972" name="Google Shape;972;p77"/>
            <p:cNvGrpSpPr/>
            <p:nvPr/>
          </p:nvGrpSpPr>
          <p:grpSpPr>
            <a:xfrm>
              <a:off x="195797" y="1603675"/>
              <a:ext cx="9029831" cy="407700"/>
              <a:chOff x="808422" y="3108700"/>
              <a:chExt cx="9029831" cy="407700"/>
            </a:xfrm>
          </p:grpSpPr>
          <p:sp>
            <p:nvSpPr>
              <p:cNvPr id="973" name="Google Shape;973;p77"/>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7"/>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7"/>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7"/>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7"/>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78" name="Google Shape;978;p77"/>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979" name="Google Shape;979;p77"/>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980" name="Google Shape;980;p77"/>
            <p:cNvGrpSpPr/>
            <p:nvPr/>
          </p:nvGrpSpPr>
          <p:grpSpPr>
            <a:xfrm>
              <a:off x="3457538" y="598176"/>
              <a:ext cx="884885" cy="1413276"/>
              <a:chOff x="3236150" y="60682"/>
              <a:chExt cx="2229492" cy="3560785"/>
            </a:xfrm>
          </p:grpSpPr>
          <p:pic>
            <p:nvPicPr>
              <p:cNvPr id="981" name="Google Shape;981;p77"/>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982" name="Google Shape;982;p77"/>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983" name="Google Shape;983;p77"/>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984" name="Google Shape;984;p77"/>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985" name="Google Shape;985;p77"/>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986" name="Google Shape;986;p77"/>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987" name="Google Shape;987;p77"/>
          <p:cNvSpPr txBox="1"/>
          <p:nvPr/>
        </p:nvSpPr>
        <p:spPr>
          <a:xfrm>
            <a:off x="448700" y="2174410"/>
            <a:ext cx="8565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Amitriptyline (Elavil)</a:t>
            </a:r>
            <a:endParaRPr sz="5200"/>
          </a:p>
        </p:txBody>
      </p:sp>
      <p:sp>
        <p:nvSpPr>
          <p:cNvPr id="988" name="Google Shape;988;p77"/>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grpSp>
        <p:nvGrpSpPr>
          <p:cNvPr id="993" name="Google Shape;993;p78"/>
          <p:cNvGrpSpPr/>
          <p:nvPr/>
        </p:nvGrpSpPr>
        <p:grpSpPr>
          <a:xfrm>
            <a:off x="57085" y="574436"/>
            <a:ext cx="9029831" cy="1413541"/>
            <a:chOff x="195797" y="597911"/>
            <a:chExt cx="9029831" cy="1413541"/>
          </a:xfrm>
        </p:grpSpPr>
        <p:grpSp>
          <p:nvGrpSpPr>
            <p:cNvPr id="994" name="Google Shape;994;p78"/>
            <p:cNvGrpSpPr/>
            <p:nvPr/>
          </p:nvGrpSpPr>
          <p:grpSpPr>
            <a:xfrm>
              <a:off x="195797" y="1603675"/>
              <a:ext cx="9029831" cy="407700"/>
              <a:chOff x="808422" y="3108700"/>
              <a:chExt cx="9029831" cy="407700"/>
            </a:xfrm>
          </p:grpSpPr>
          <p:sp>
            <p:nvSpPr>
              <p:cNvPr id="995" name="Google Shape;995;p78"/>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8"/>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8"/>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8"/>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8"/>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00" name="Google Shape;1000;p78"/>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001" name="Google Shape;1001;p78"/>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002" name="Google Shape;1002;p78"/>
            <p:cNvGrpSpPr/>
            <p:nvPr/>
          </p:nvGrpSpPr>
          <p:grpSpPr>
            <a:xfrm>
              <a:off x="3457538" y="598176"/>
              <a:ext cx="884885" cy="1413276"/>
              <a:chOff x="3236150" y="60682"/>
              <a:chExt cx="2229492" cy="3560785"/>
            </a:xfrm>
          </p:grpSpPr>
          <p:pic>
            <p:nvPicPr>
              <p:cNvPr id="1003" name="Google Shape;1003;p78"/>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004" name="Google Shape;1004;p78"/>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005" name="Google Shape;1005;p78"/>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006" name="Google Shape;1006;p78"/>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007" name="Google Shape;1007;p78"/>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008" name="Google Shape;1008;p78"/>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009" name="Google Shape;1009;p78"/>
          <p:cNvSpPr/>
          <p:nvPr/>
        </p:nvSpPr>
        <p:spPr>
          <a:xfrm>
            <a:off x="4796350" y="1470113"/>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78"/>
          <p:cNvSpPr txBox="1"/>
          <p:nvPr/>
        </p:nvSpPr>
        <p:spPr>
          <a:xfrm>
            <a:off x="448700" y="2174410"/>
            <a:ext cx="8565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Amitriptyline (Elavil)</a:t>
            </a:r>
            <a:endParaRPr sz="5200"/>
          </a:p>
        </p:txBody>
      </p:sp>
      <p:grpSp>
        <p:nvGrpSpPr>
          <p:cNvPr id="1011" name="Google Shape;1011;p78"/>
          <p:cNvGrpSpPr/>
          <p:nvPr/>
        </p:nvGrpSpPr>
        <p:grpSpPr>
          <a:xfrm>
            <a:off x="57085" y="4102961"/>
            <a:ext cx="9029831" cy="939089"/>
            <a:chOff x="57085" y="4102961"/>
            <a:chExt cx="9029831" cy="939089"/>
          </a:xfrm>
        </p:grpSpPr>
        <p:grpSp>
          <p:nvGrpSpPr>
            <p:cNvPr id="1012" name="Google Shape;1012;p78"/>
            <p:cNvGrpSpPr/>
            <p:nvPr/>
          </p:nvGrpSpPr>
          <p:grpSpPr>
            <a:xfrm>
              <a:off x="57085" y="4399600"/>
              <a:ext cx="9029831" cy="407700"/>
              <a:chOff x="808422" y="3108700"/>
              <a:chExt cx="9029831" cy="407700"/>
            </a:xfrm>
          </p:grpSpPr>
          <p:sp>
            <p:nvSpPr>
              <p:cNvPr id="1013" name="Google Shape;1013;p78"/>
              <p:cNvSpPr/>
              <p:nvPr/>
            </p:nvSpPr>
            <p:spPr>
              <a:xfrm>
                <a:off x="808422" y="3108700"/>
                <a:ext cx="2250600" cy="4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8"/>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78"/>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78"/>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78"/>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8" name="Google Shape;1018;p78"/>
            <p:cNvSpPr txBox="1"/>
            <p:nvPr/>
          </p:nvSpPr>
          <p:spPr>
            <a:xfrm>
              <a:off x="207650" y="4341850"/>
              <a:ext cx="2091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anticholinergic:</a:t>
              </a:r>
              <a:endParaRPr sz="2400">
                <a:solidFill>
                  <a:schemeClr val="lt1"/>
                </a:solidFill>
              </a:endParaRPr>
            </a:p>
          </p:txBody>
        </p:sp>
        <p:sp>
          <p:nvSpPr>
            <p:cNvPr id="1019" name="Google Shape;1019;p78"/>
            <p:cNvSpPr txBox="1"/>
            <p:nvPr/>
          </p:nvSpPr>
          <p:spPr>
            <a:xfrm>
              <a:off x="2880542" y="4102961"/>
              <a:ext cx="594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020" name="Google Shape;1020;p78"/>
            <p:cNvSpPr txBox="1"/>
            <p:nvPr/>
          </p:nvSpPr>
          <p:spPr>
            <a:xfrm>
              <a:off x="4403307"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rgbClr val="D9D9D9"/>
                  </a:solidFill>
                </a:rPr>
                <a:t>+</a:t>
              </a:r>
              <a:endParaRPr sz="4500">
                <a:solidFill>
                  <a:srgbClr val="D9D9D9"/>
                </a:solidFill>
              </a:endParaRPr>
            </a:p>
          </p:txBody>
        </p:sp>
        <p:sp>
          <p:nvSpPr>
            <p:cNvPr id="1021" name="Google Shape;1021;p78"/>
            <p:cNvSpPr txBox="1"/>
            <p:nvPr/>
          </p:nvSpPr>
          <p:spPr>
            <a:xfrm>
              <a:off x="5862051"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022" name="Google Shape;1022;p78"/>
            <p:cNvSpPr txBox="1"/>
            <p:nvPr/>
          </p:nvSpPr>
          <p:spPr>
            <a:xfrm>
              <a:off x="7473372" y="4164850"/>
              <a:ext cx="1492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grpSp>
      <p:sp>
        <p:nvSpPr>
          <p:cNvPr id="1023" name="Google Shape;1023;p78"/>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
        <p:nvSpPr>
          <p:cNvPr id="1024" name="Google Shape;1024;p78"/>
          <p:cNvSpPr/>
          <p:nvPr/>
        </p:nvSpPr>
        <p:spPr>
          <a:xfrm rot="10800000" flipH="1">
            <a:off x="7727125" y="3877820"/>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29" name="Google Shape;1029;p79"/>
          <p:cNvPicPr preferRelativeResize="0"/>
          <p:nvPr/>
        </p:nvPicPr>
        <p:blipFill rotWithShape="1">
          <a:blip r:embed="rId3">
            <a:alphaModFix/>
          </a:blip>
          <a:srcRect t="1451" b="49185"/>
          <a:stretch/>
        </p:blipFill>
        <p:spPr>
          <a:xfrm>
            <a:off x="184650" y="-12"/>
            <a:ext cx="8774699" cy="4961275"/>
          </a:xfrm>
          <a:prstGeom prst="rect">
            <a:avLst/>
          </a:prstGeom>
          <a:noFill/>
          <a:ln>
            <a:noFill/>
          </a:ln>
        </p:spPr>
      </p:pic>
      <p:sp>
        <p:nvSpPr>
          <p:cNvPr id="1030" name="Google Shape;1030;p79"/>
          <p:cNvSpPr txBox="1"/>
          <p:nvPr/>
        </p:nvSpPr>
        <p:spPr>
          <a:xfrm>
            <a:off x="2300275" y="52505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benztropine</a:t>
            </a:r>
            <a:endParaRPr sz="1900"/>
          </a:p>
        </p:txBody>
      </p:sp>
      <p:sp>
        <p:nvSpPr>
          <p:cNvPr id="1031" name="Google Shape;1031;p79"/>
          <p:cNvSpPr txBox="1"/>
          <p:nvPr/>
        </p:nvSpPr>
        <p:spPr>
          <a:xfrm>
            <a:off x="293650" y="4845250"/>
            <a:ext cx="848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Yong-Bo Zheng, Le Shi, Xi-Mei Zhu, Yan-Ping Bao, Li-Juan Bai, Jin-Qiao Li, Jia-Jia Liu, Ying Han, Jie Shi, Lin Lu. Anticholinergic drugs and the risk of dementia: A systematic review and meta-analysis,</a:t>
            </a:r>
            <a:endParaRPr sz="700"/>
          </a:p>
          <a:p>
            <a:pPr marL="0" lvl="0" indent="0" algn="l" rtl="0">
              <a:spcBef>
                <a:spcPts val="0"/>
              </a:spcBef>
              <a:spcAft>
                <a:spcPts val="0"/>
              </a:spcAft>
              <a:buNone/>
            </a:pPr>
            <a:r>
              <a:rPr lang="en" sz="700"/>
              <a:t>Neuroscience &amp; Biobehavioral Reviews. Volume 127, 2021</a:t>
            </a:r>
            <a:endParaRPr sz="700"/>
          </a:p>
        </p:txBody>
      </p:sp>
      <p:sp>
        <p:nvSpPr>
          <p:cNvPr id="1032" name="Google Shape;1032;p79"/>
          <p:cNvSpPr txBox="1"/>
          <p:nvPr/>
        </p:nvSpPr>
        <p:spPr>
          <a:xfrm>
            <a:off x="2365525" y="150130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oxybutynin</a:t>
            </a:r>
            <a:endParaRPr sz="1900"/>
          </a:p>
        </p:txBody>
      </p:sp>
      <p:sp>
        <p:nvSpPr>
          <p:cNvPr id="1033" name="Google Shape;1033;p79"/>
          <p:cNvSpPr txBox="1"/>
          <p:nvPr/>
        </p:nvSpPr>
        <p:spPr>
          <a:xfrm>
            <a:off x="2300275" y="272050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amitriptyline</a:t>
            </a:r>
            <a:endParaRPr sz="1900"/>
          </a:p>
        </p:txBody>
      </p:sp>
      <p:sp>
        <p:nvSpPr>
          <p:cNvPr id="1034" name="Google Shape;1034;p79"/>
          <p:cNvSpPr txBox="1"/>
          <p:nvPr/>
        </p:nvSpPr>
        <p:spPr>
          <a:xfrm>
            <a:off x="2300275" y="393970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chlorpromazine</a:t>
            </a:r>
            <a:endParaRPr sz="1900"/>
          </a:p>
        </p:txBody>
      </p:sp>
      <p:sp>
        <p:nvSpPr>
          <p:cNvPr id="1035" name="Google Shape;1035;p79"/>
          <p:cNvSpPr/>
          <p:nvPr/>
        </p:nvSpPr>
        <p:spPr>
          <a:xfrm>
            <a:off x="2219375" y="2540775"/>
            <a:ext cx="5535000" cy="13083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0" name="Google Shape;1040;p80"/>
          <p:cNvGrpSpPr/>
          <p:nvPr/>
        </p:nvGrpSpPr>
        <p:grpSpPr>
          <a:xfrm>
            <a:off x="57085" y="574436"/>
            <a:ext cx="9029831" cy="1413541"/>
            <a:chOff x="195797" y="597911"/>
            <a:chExt cx="9029831" cy="1413541"/>
          </a:xfrm>
        </p:grpSpPr>
        <p:grpSp>
          <p:nvGrpSpPr>
            <p:cNvPr id="1041" name="Google Shape;1041;p80"/>
            <p:cNvGrpSpPr/>
            <p:nvPr/>
          </p:nvGrpSpPr>
          <p:grpSpPr>
            <a:xfrm>
              <a:off x="195797" y="1603675"/>
              <a:ext cx="9029831" cy="407700"/>
              <a:chOff x="808422" y="3108700"/>
              <a:chExt cx="9029831" cy="407700"/>
            </a:xfrm>
          </p:grpSpPr>
          <p:sp>
            <p:nvSpPr>
              <p:cNvPr id="1042" name="Google Shape;1042;p80"/>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0"/>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0"/>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0"/>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0"/>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47" name="Google Shape;1047;p80"/>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048" name="Google Shape;1048;p80"/>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049" name="Google Shape;1049;p80"/>
            <p:cNvGrpSpPr/>
            <p:nvPr/>
          </p:nvGrpSpPr>
          <p:grpSpPr>
            <a:xfrm>
              <a:off x="3457538" y="598176"/>
              <a:ext cx="884885" cy="1413276"/>
              <a:chOff x="3236150" y="60682"/>
              <a:chExt cx="2229492" cy="3560785"/>
            </a:xfrm>
          </p:grpSpPr>
          <p:pic>
            <p:nvPicPr>
              <p:cNvPr id="1050" name="Google Shape;1050;p80"/>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051" name="Google Shape;1051;p80"/>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052" name="Google Shape;1052;p80"/>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053" name="Google Shape;1053;p80"/>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054" name="Google Shape;1054;p80"/>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055" name="Google Shape;1055;p80"/>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056" name="Google Shape;1056;p80"/>
          <p:cNvSpPr txBox="1"/>
          <p:nvPr/>
        </p:nvSpPr>
        <p:spPr>
          <a:xfrm>
            <a:off x="478725" y="2191929"/>
            <a:ext cx="8565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0">
                <a:solidFill>
                  <a:srgbClr val="333333"/>
                </a:solidFill>
              </a:rPr>
              <a:t>Chlorpromazine (Thorazine)</a:t>
            </a:r>
            <a:endParaRPr sz="52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grpSp>
        <p:nvGrpSpPr>
          <p:cNvPr id="1061" name="Google Shape;1061;p81"/>
          <p:cNvGrpSpPr/>
          <p:nvPr/>
        </p:nvGrpSpPr>
        <p:grpSpPr>
          <a:xfrm>
            <a:off x="57085" y="574436"/>
            <a:ext cx="9029831" cy="1413541"/>
            <a:chOff x="195797" y="597911"/>
            <a:chExt cx="9029831" cy="1413541"/>
          </a:xfrm>
        </p:grpSpPr>
        <p:grpSp>
          <p:nvGrpSpPr>
            <p:cNvPr id="1062" name="Google Shape;1062;p81"/>
            <p:cNvGrpSpPr/>
            <p:nvPr/>
          </p:nvGrpSpPr>
          <p:grpSpPr>
            <a:xfrm>
              <a:off x="195797" y="1603675"/>
              <a:ext cx="9029831" cy="407700"/>
              <a:chOff x="808422" y="3108700"/>
              <a:chExt cx="9029831" cy="407700"/>
            </a:xfrm>
          </p:grpSpPr>
          <p:sp>
            <p:nvSpPr>
              <p:cNvPr id="1063" name="Google Shape;1063;p81"/>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1"/>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1"/>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1"/>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1"/>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68" name="Google Shape;1068;p81"/>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069" name="Google Shape;1069;p81"/>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070" name="Google Shape;1070;p81"/>
            <p:cNvGrpSpPr/>
            <p:nvPr/>
          </p:nvGrpSpPr>
          <p:grpSpPr>
            <a:xfrm>
              <a:off x="3457538" y="598176"/>
              <a:ext cx="884885" cy="1413276"/>
              <a:chOff x="3236150" y="60682"/>
              <a:chExt cx="2229492" cy="3560785"/>
            </a:xfrm>
          </p:grpSpPr>
          <p:pic>
            <p:nvPicPr>
              <p:cNvPr id="1071" name="Google Shape;1071;p81"/>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072" name="Google Shape;1072;p81"/>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073" name="Google Shape;1073;p81"/>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074" name="Google Shape;1074;p81"/>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075" name="Google Shape;1075;p81"/>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076" name="Google Shape;1076;p81"/>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077" name="Google Shape;1077;p81"/>
          <p:cNvSpPr/>
          <p:nvPr/>
        </p:nvSpPr>
        <p:spPr>
          <a:xfrm>
            <a:off x="4685150" y="1470113"/>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1"/>
          <p:cNvSpPr txBox="1"/>
          <p:nvPr/>
        </p:nvSpPr>
        <p:spPr>
          <a:xfrm>
            <a:off x="478725" y="2191929"/>
            <a:ext cx="8565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0">
                <a:solidFill>
                  <a:srgbClr val="333333"/>
                </a:solidFill>
              </a:rPr>
              <a:t>Chlorpromazine (Thorazine)</a:t>
            </a:r>
            <a:endParaRPr sz="5200"/>
          </a:p>
        </p:txBody>
      </p:sp>
      <p:grpSp>
        <p:nvGrpSpPr>
          <p:cNvPr id="1079" name="Google Shape;1079;p81"/>
          <p:cNvGrpSpPr/>
          <p:nvPr/>
        </p:nvGrpSpPr>
        <p:grpSpPr>
          <a:xfrm>
            <a:off x="57085" y="4102961"/>
            <a:ext cx="9029831" cy="939089"/>
            <a:chOff x="57085" y="4102961"/>
            <a:chExt cx="9029831" cy="939089"/>
          </a:xfrm>
        </p:grpSpPr>
        <p:grpSp>
          <p:nvGrpSpPr>
            <p:cNvPr id="1080" name="Google Shape;1080;p81"/>
            <p:cNvGrpSpPr/>
            <p:nvPr/>
          </p:nvGrpSpPr>
          <p:grpSpPr>
            <a:xfrm>
              <a:off x="57085" y="4399600"/>
              <a:ext cx="9029831" cy="407700"/>
              <a:chOff x="808422" y="3108700"/>
              <a:chExt cx="9029831" cy="407700"/>
            </a:xfrm>
          </p:grpSpPr>
          <p:sp>
            <p:nvSpPr>
              <p:cNvPr id="1081" name="Google Shape;1081;p81"/>
              <p:cNvSpPr/>
              <p:nvPr/>
            </p:nvSpPr>
            <p:spPr>
              <a:xfrm>
                <a:off x="808422" y="3108700"/>
                <a:ext cx="2250600" cy="4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81"/>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81"/>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81"/>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81"/>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6" name="Google Shape;1086;p81"/>
            <p:cNvSpPr txBox="1"/>
            <p:nvPr/>
          </p:nvSpPr>
          <p:spPr>
            <a:xfrm>
              <a:off x="207650" y="4341850"/>
              <a:ext cx="2091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anticholinergic:</a:t>
              </a:r>
              <a:endParaRPr sz="2400">
                <a:solidFill>
                  <a:schemeClr val="lt1"/>
                </a:solidFill>
              </a:endParaRPr>
            </a:p>
          </p:txBody>
        </p:sp>
        <p:sp>
          <p:nvSpPr>
            <p:cNvPr id="1087" name="Google Shape;1087;p81"/>
            <p:cNvSpPr txBox="1"/>
            <p:nvPr/>
          </p:nvSpPr>
          <p:spPr>
            <a:xfrm>
              <a:off x="2880542" y="4102961"/>
              <a:ext cx="594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088" name="Google Shape;1088;p81"/>
            <p:cNvSpPr txBox="1"/>
            <p:nvPr/>
          </p:nvSpPr>
          <p:spPr>
            <a:xfrm>
              <a:off x="4403307"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rgbClr val="D9D9D9"/>
                  </a:solidFill>
                </a:rPr>
                <a:t>+</a:t>
              </a:r>
              <a:endParaRPr sz="4500">
                <a:solidFill>
                  <a:srgbClr val="D9D9D9"/>
                </a:solidFill>
              </a:endParaRPr>
            </a:p>
          </p:txBody>
        </p:sp>
        <p:sp>
          <p:nvSpPr>
            <p:cNvPr id="1089" name="Google Shape;1089;p81"/>
            <p:cNvSpPr txBox="1"/>
            <p:nvPr/>
          </p:nvSpPr>
          <p:spPr>
            <a:xfrm>
              <a:off x="5862051"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090" name="Google Shape;1090;p81"/>
            <p:cNvSpPr txBox="1"/>
            <p:nvPr/>
          </p:nvSpPr>
          <p:spPr>
            <a:xfrm>
              <a:off x="7473372" y="4164850"/>
              <a:ext cx="1492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grpSp>
      <p:sp>
        <p:nvSpPr>
          <p:cNvPr id="1091" name="Google Shape;1091;p81"/>
          <p:cNvSpPr/>
          <p:nvPr/>
        </p:nvSpPr>
        <p:spPr>
          <a:xfrm rot="10800000" flipH="1">
            <a:off x="7733650" y="3838520"/>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9"/>
          <p:cNvPicPr preferRelativeResize="0"/>
          <p:nvPr/>
        </p:nvPicPr>
        <p:blipFill rotWithShape="1">
          <a:blip r:embed="rId3">
            <a:alphaModFix/>
          </a:blip>
          <a:srcRect r="12395" b="7063"/>
          <a:stretch/>
        </p:blipFill>
        <p:spPr>
          <a:xfrm>
            <a:off x="2315625" y="85975"/>
            <a:ext cx="6535398" cy="4884927"/>
          </a:xfrm>
          <a:prstGeom prst="rect">
            <a:avLst/>
          </a:prstGeom>
          <a:noFill/>
          <a:ln>
            <a:noFill/>
          </a:ln>
        </p:spPr>
      </p:pic>
      <p:sp>
        <p:nvSpPr>
          <p:cNvPr id="101" name="Google Shape;101;p19"/>
          <p:cNvSpPr txBox="1"/>
          <p:nvPr/>
        </p:nvSpPr>
        <p:spPr>
          <a:xfrm>
            <a:off x="152400" y="152400"/>
            <a:ext cx="2034300" cy="247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222222"/>
                </a:solidFill>
                <a:highlight>
                  <a:srgbClr val="FFFFFF"/>
                </a:highlight>
              </a:rPr>
              <a:t>Alzheimer’s dementia is caused by plaques and tangles:</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endParaRPr sz="1500">
              <a:solidFill>
                <a:srgbClr val="222222"/>
              </a:solidFill>
              <a:highlight>
                <a:srgbClr val="FFFFFF"/>
              </a:highlight>
            </a:endParaRPr>
          </a:p>
        </p:txBody>
      </p:sp>
      <p:sp>
        <p:nvSpPr>
          <p:cNvPr id="102" name="Google Shape;102;p19"/>
          <p:cNvSpPr txBox="1"/>
          <p:nvPr/>
        </p:nvSpPr>
        <p:spPr>
          <a:xfrm>
            <a:off x="191575" y="4931725"/>
            <a:ext cx="8896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222222"/>
                </a:solidFill>
                <a:highlight>
                  <a:srgbClr val="FFFFFF"/>
                </a:highlight>
              </a:rPr>
              <a:t>Sehar, U., Rawat, P., Reddy, A. P., Kopel, J., &amp; Reddy, P. H. (2022). Amyloid beta in aging and Alzheimer’s disease. </a:t>
            </a:r>
            <a:r>
              <a:rPr lang="en" sz="800" i="1">
                <a:solidFill>
                  <a:srgbClr val="222222"/>
                </a:solidFill>
                <a:highlight>
                  <a:srgbClr val="FFFFFF"/>
                </a:highlight>
              </a:rPr>
              <a:t>International journal of molecular sciences</a:t>
            </a:r>
            <a:r>
              <a:rPr lang="en" sz="800">
                <a:solidFill>
                  <a:srgbClr val="222222"/>
                </a:solidFill>
                <a:highlight>
                  <a:srgbClr val="FFFFFF"/>
                </a:highlight>
              </a:rPr>
              <a:t>, </a:t>
            </a:r>
            <a:r>
              <a:rPr lang="en" sz="800" i="1">
                <a:solidFill>
                  <a:srgbClr val="222222"/>
                </a:solidFill>
                <a:highlight>
                  <a:srgbClr val="FFFFFF"/>
                </a:highlight>
              </a:rPr>
              <a:t>23</a:t>
            </a:r>
            <a:r>
              <a:rPr lang="en" sz="800">
                <a:solidFill>
                  <a:srgbClr val="222222"/>
                </a:solidFill>
                <a:highlight>
                  <a:srgbClr val="FFFFFF"/>
                </a:highlight>
              </a:rPr>
              <a:t>(21), 12924.</a:t>
            </a:r>
            <a:endParaRPr sz="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82"/>
          <p:cNvPicPr preferRelativeResize="0"/>
          <p:nvPr/>
        </p:nvPicPr>
        <p:blipFill rotWithShape="1">
          <a:blip r:embed="rId3">
            <a:alphaModFix/>
          </a:blip>
          <a:srcRect t="1451" b="49185"/>
          <a:stretch/>
        </p:blipFill>
        <p:spPr>
          <a:xfrm>
            <a:off x="184650" y="-12"/>
            <a:ext cx="8774699" cy="4961275"/>
          </a:xfrm>
          <a:prstGeom prst="rect">
            <a:avLst/>
          </a:prstGeom>
          <a:noFill/>
          <a:ln>
            <a:noFill/>
          </a:ln>
        </p:spPr>
      </p:pic>
      <p:sp>
        <p:nvSpPr>
          <p:cNvPr id="1097" name="Google Shape;1097;p82"/>
          <p:cNvSpPr txBox="1"/>
          <p:nvPr/>
        </p:nvSpPr>
        <p:spPr>
          <a:xfrm>
            <a:off x="2300275" y="52505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benztropine</a:t>
            </a:r>
            <a:endParaRPr sz="1900"/>
          </a:p>
        </p:txBody>
      </p:sp>
      <p:sp>
        <p:nvSpPr>
          <p:cNvPr id="1098" name="Google Shape;1098;p82"/>
          <p:cNvSpPr txBox="1"/>
          <p:nvPr/>
        </p:nvSpPr>
        <p:spPr>
          <a:xfrm>
            <a:off x="293650" y="4845250"/>
            <a:ext cx="848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Yong-Bo Zheng, Le Shi, Xi-Mei Zhu, Yan-Ping Bao, Li-Juan Bai, Jin-Qiao Li, Jia-Jia Liu, Ying Han, Jie Shi, Lin Lu. Anticholinergic drugs and the risk of dementia: A systematic review and meta-analysis,</a:t>
            </a:r>
            <a:endParaRPr sz="700"/>
          </a:p>
          <a:p>
            <a:pPr marL="0" lvl="0" indent="0" algn="l" rtl="0">
              <a:spcBef>
                <a:spcPts val="0"/>
              </a:spcBef>
              <a:spcAft>
                <a:spcPts val="0"/>
              </a:spcAft>
              <a:buNone/>
            </a:pPr>
            <a:r>
              <a:rPr lang="en" sz="700"/>
              <a:t>Neuroscience &amp; Biobehavioral Reviews. Volume 127, 2021</a:t>
            </a:r>
            <a:endParaRPr sz="700"/>
          </a:p>
        </p:txBody>
      </p:sp>
      <p:sp>
        <p:nvSpPr>
          <p:cNvPr id="1099" name="Google Shape;1099;p82"/>
          <p:cNvSpPr txBox="1"/>
          <p:nvPr/>
        </p:nvSpPr>
        <p:spPr>
          <a:xfrm>
            <a:off x="2365525" y="150130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oxybutynin</a:t>
            </a:r>
            <a:endParaRPr sz="1900"/>
          </a:p>
        </p:txBody>
      </p:sp>
      <p:sp>
        <p:nvSpPr>
          <p:cNvPr id="1100" name="Google Shape;1100;p82"/>
          <p:cNvSpPr txBox="1"/>
          <p:nvPr/>
        </p:nvSpPr>
        <p:spPr>
          <a:xfrm>
            <a:off x="2300275" y="272050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amitriptyline</a:t>
            </a:r>
            <a:endParaRPr sz="1900"/>
          </a:p>
        </p:txBody>
      </p:sp>
      <p:sp>
        <p:nvSpPr>
          <p:cNvPr id="1101" name="Google Shape;1101;p82"/>
          <p:cNvSpPr txBox="1"/>
          <p:nvPr/>
        </p:nvSpPr>
        <p:spPr>
          <a:xfrm>
            <a:off x="2300275" y="3939700"/>
            <a:ext cx="2765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chlorpromazine</a:t>
            </a:r>
            <a:endParaRPr sz="1900"/>
          </a:p>
        </p:txBody>
      </p:sp>
      <p:sp>
        <p:nvSpPr>
          <p:cNvPr id="1102" name="Google Shape;1102;p82"/>
          <p:cNvSpPr/>
          <p:nvPr/>
        </p:nvSpPr>
        <p:spPr>
          <a:xfrm>
            <a:off x="2219375" y="3912375"/>
            <a:ext cx="5535000" cy="13083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grpSp>
        <p:nvGrpSpPr>
          <p:cNvPr id="1107" name="Google Shape;1107;p83"/>
          <p:cNvGrpSpPr/>
          <p:nvPr/>
        </p:nvGrpSpPr>
        <p:grpSpPr>
          <a:xfrm>
            <a:off x="57085" y="574436"/>
            <a:ext cx="9029831" cy="1413541"/>
            <a:chOff x="195797" y="597911"/>
            <a:chExt cx="9029831" cy="1413541"/>
          </a:xfrm>
        </p:grpSpPr>
        <p:grpSp>
          <p:nvGrpSpPr>
            <p:cNvPr id="1108" name="Google Shape;1108;p83"/>
            <p:cNvGrpSpPr/>
            <p:nvPr/>
          </p:nvGrpSpPr>
          <p:grpSpPr>
            <a:xfrm>
              <a:off x="195797" y="1603675"/>
              <a:ext cx="9029831" cy="407700"/>
              <a:chOff x="808422" y="3108700"/>
              <a:chExt cx="9029831" cy="407700"/>
            </a:xfrm>
          </p:grpSpPr>
          <p:sp>
            <p:nvSpPr>
              <p:cNvPr id="1109" name="Google Shape;1109;p83"/>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83"/>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83"/>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83"/>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83"/>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14" name="Google Shape;1114;p83"/>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115" name="Google Shape;1115;p83"/>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116" name="Google Shape;1116;p83"/>
            <p:cNvGrpSpPr/>
            <p:nvPr/>
          </p:nvGrpSpPr>
          <p:grpSpPr>
            <a:xfrm>
              <a:off x="3457538" y="598176"/>
              <a:ext cx="884885" cy="1413276"/>
              <a:chOff x="3236150" y="60682"/>
              <a:chExt cx="2229492" cy="3560785"/>
            </a:xfrm>
          </p:grpSpPr>
          <p:pic>
            <p:nvPicPr>
              <p:cNvPr id="1117" name="Google Shape;1117;p83"/>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118" name="Google Shape;1118;p83"/>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119" name="Google Shape;1119;p83"/>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120" name="Google Shape;1120;p83"/>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121" name="Google Shape;1121;p83"/>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122" name="Google Shape;1122;p83"/>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123" name="Google Shape;1123;p83"/>
          <p:cNvSpPr txBox="1"/>
          <p:nvPr/>
        </p:nvSpPr>
        <p:spPr>
          <a:xfrm>
            <a:off x="440525" y="2157704"/>
            <a:ext cx="8565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Paroxetine (Paxil)</a:t>
            </a:r>
            <a:endParaRPr sz="52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grpSp>
        <p:nvGrpSpPr>
          <p:cNvPr id="1128" name="Google Shape;1128;p84"/>
          <p:cNvGrpSpPr/>
          <p:nvPr/>
        </p:nvGrpSpPr>
        <p:grpSpPr>
          <a:xfrm>
            <a:off x="57085" y="574436"/>
            <a:ext cx="9029831" cy="1413541"/>
            <a:chOff x="195797" y="597911"/>
            <a:chExt cx="9029831" cy="1413541"/>
          </a:xfrm>
        </p:grpSpPr>
        <p:grpSp>
          <p:nvGrpSpPr>
            <p:cNvPr id="1129" name="Google Shape;1129;p84"/>
            <p:cNvGrpSpPr/>
            <p:nvPr/>
          </p:nvGrpSpPr>
          <p:grpSpPr>
            <a:xfrm>
              <a:off x="195797" y="1603675"/>
              <a:ext cx="9029831" cy="407700"/>
              <a:chOff x="808422" y="3108700"/>
              <a:chExt cx="9029831" cy="407700"/>
            </a:xfrm>
          </p:grpSpPr>
          <p:sp>
            <p:nvSpPr>
              <p:cNvPr id="1130" name="Google Shape;1130;p84"/>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84"/>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84"/>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4"/>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4"/>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35" name="Google Shape;1135;p84"/>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136" name="Google Shape;1136;p84"/>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137" name="Google Shape;1137;p84"/>
            <p:cNvGrpSpPr/>
            <p:nvPr/>
          </p:nvGrpSpPr>
          <p:grpSpPr>
            <a:xfrm>
              <a:off x="3457538" y="598176"/>
              <a:ext cx="884885" cy="1413276"/>
              <a:chOff x="3236150" y="60682"/>
              <a:chExt cx="2229492" cy="3560785"/>
            </a:xfrm>
          </p:grpSpPr>
          <p:pic>
            <p:nvPicPr>
              <p:cNvPr id="1138" name="Google Shape;1138;p84"/>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139" name="Google Shape;1139;p84"/>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140" name="Google Shape;1140;p84"/>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141" name="Google Shape;1141;p84"/>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142" name="Google Shape;1142;p84"/>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143" name="Google Shape;1143;p84"/>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144" name="Google Shape;1144;p84"/>
          <p:cNvSpPr/>
          <p:nvPr/>
        </p:nvSpPr>
        <p:spPr>
          <a:xfrm>
            <a:off x="4399200" y="1461950"/>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84"/>
          <p:cNvSpPr txBox="1"/>
          <p:nvPr/>
        </p:nvSpPr>
        <p:spPr>
          <a:xfrm>
            <a:off x="440525" y="2157704"/>
            <a:ext cx="8565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Paroxetine (Paxil)</a:t>
            </a:r>
            <a:endParaRPr sz="5200"/>
          </a:p>
        </p:txBody>
      </p:sp>
      <p:grpSp>
        <p:nvGrpSpPr>
          <p:cNvPr id="1146" name="Google Shape;1146;p84"/>
          <p:cNvGrpSpPr/>
          <p:nvPr/>
        </p:nvGrpSpPr>
        <p:grpSpPr>
          <a:xfrm>
            <a:off x="57085" y="4102961"/>
            <a:ext cx="9029831" cy="939089"/>
            <a:chOff x="57085" y="4102961"/>
            <a:chExt cx="9029831" cy="939089"/>
          </a:xfrm>
        </p:grpSpPr>
        <p:grpSp>
          <p:nvGrpSpPr>
            <p:cNvPr id="1147" name="Google Shape;1147;p84"/>
            <p:cNvGrpSpPr/>
            <p:nvPr/>
          </p:nvGrpSpPr>
          <p:grpSpPr>
            <a:xfrm>
              <a:off x="57085" y="4399600"/>
              <a:ext cx="9029831" cy="407700"/>
              <a:chOff x="808422" y="3108700"/>
              <a:chExt cx="9029831" cy="407700"/>
            </a:xfrm>
          </p:grpSpPr>
          <p:sp>
            <p:nvSpPr>
              <p:cNvPr id="1148" name="Google Shape;1148;p84"/>
              <p:cNvSpPr/>
              <p:nvPr/>
            </p:nvSpPr>
            <p:spPr>
              <a:xfrm>
                <a:off x="808422" y="3108700"/>
                <a:ext cx="2250600" cy="4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84"/>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84"/>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84"/>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84"/>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84"/>
            <p:cNvSpPr txBox="1"/>
            <p:nvPr/>
          </p:nvSpPr>
          <p:spPr>
            <a:xfrm>
              <a:off x="207650" y="4341850"/>
              <a:ext cx="2091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anticholinergic:</a:t>
              </a:r>
              <a:endParaRPr sz="2400">
                <a:solidFill>
                  <a:schemeClr val="lt1"/>
                </a:solidFill>
              </a:endParaRPr>
            </a:p>
          </p:txBody>
        </p:sp>
        <p:sp>
          <p:nvSpPr>
            <p:cNvPr id="1154" name="Google Shape;1154;p84"/>
            <p:cNvSpPr txBox="1"/>
            <p:nvPr/>
          </p:nvSpPr>
          <p:spPr>
            <a:xfrm>
              <a:off x="2880542" y="4102961"/>
              <a:ext cx="594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155" name="Google Shape;1155;p84"/>
            <p:cNvSpPr txBox="1"/>
            <p:nvPr/>
          </p:nvSpPr>
          <p:spPr>
            <a:xfrm>
              <a:off x="4403307"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rgbClr val="D9D9D9"/>
                  </a:solidFill>
                </a:rPr>
                <a:t>+</a:t>
              </a:r>
              <a:endParaRPr sz="4500">
                <a:solidFill>
                  <a:srgbClr val="D9D9D9"/>
                </a:solidFill>
              </a:endParaRPr>
            </a:p>
          </p:txBody>
        </p:sp>
        <p:sp>
          <p:nvSpPr>
            <p:cNvPr id="1156" name="Google Shape;1156;p84"/>
            <p:cNvSpPr txBox="1"/>
            <p:nvPr/>
          </p:nvSpPr>
          <p:spPr>
            <a:xfrm>
              <a:off x="5862051"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157" name="Google Shape;1157;p84"/>
            <p:cNvSpPr txBox="1"/>
            <p:nvPr/>
          </p:nvSpPr>
          <p:spPr>
            <a:xfrm>
              <a:off x="7473372" y="4164850"/>
              <a:ext cx="1492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grpSp>
      <p:sp>
        <p:nvSpPr>
          <p:cNvPr id="1158" name="Google Shape;1158;p84"/>
          <p:cNvSpPr/>
          <p:nvPr/>
        </p:nvSpPr>
        <p:spPr>
          <a:xfrm rot="10800000" flipH="1">
            <a:off x="5964775" y="3877820"/>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84"/>
          <p:cNvGrpSpPr/>
          <p:nvPr/>
        </p:nvGrpSpPr>
        <p:grpSpPr>
          <a:xfrm>
            <a:off x="455603" y="3032868"/>
            <a:ext cx="3301493" cy="1030270"/>
            <a:chOff x="3768677" y="1995350"/>
            <a:chExt cx="3301493" cy="1030270"/>
          </a:xfrm>
        </p:grpSpPr>
        <p:pic>
          <p:nvPicPr>
            <p:cNvPr id="1160" name="Google Shape;1160;p84"/>
            <p:cNvPicPr preferRelativeResize="0"/>
            <p:nvPr/>
          </p:nvPicPr>
          <p:blipFill rotWithShape="1">
            <a:blip r:embed="rId7">
              <a:alphaModFix/>
            </a:blip>
            <a:srcRect b="65706"/>
            <a:stretch/>
          </p:blipFill>
          <p:spPr>
            <a:xfrm>
              <a:off x="3768677" y="2292653"/>
              <a:ext cx="2858525" cy="732967"/>
            </a:xfrm>
            <a:prstGeom prst="rect">
              <a:avLst/>
            </a:prstGeom>
            <a:noFill/>
            <a:ln>
              <a:noFill/>
            </a:ln>
          </p:spPr>
        </p:pic>
        <p:sp>
          <p:nvSpPr>
            <p:cNvPr id="1161" name="Google Shape;1161;p84"/>
            <p:cNvSpPr txBox="1"/>
            <p:nvPr/>
          </p:nvSpPr>
          <p:spPr>
            <a:xfrm rot="397558">
              <a:off x="3805847" y="2095668"/>
              <a:ext cx="1760157" cy="3693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weak anticholinergic</a:t>
              </a:r>
              <a:endParaRPr sz="1200">
                <a:solidFill>
                  <a:srgbClr val="FF0000"/>
                </a:solidFill>
              </a:endParaRPr>
            </a:p>
          </p:txBody>
        </p:sp>
        <p:sp>
          <p:nvSpPr>
            <p:cNvPr id="1162" name="Google Shape;1162;p84"/>
            <p:cNvSpPr txBox="1"/>
            <p:nvPr/>
          </p:nvSpPr>
          <p:spPr>
            <a:xfrm rot="398995">
              <a:off x="5729517" y="2303904"/>
              <a:ext cx="1323806" cy="3693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AA84F"/>
                  </a:solidFill>
                </a:rPr>
                <a:t>better mood</a:t>
              </a:r>
              <a:endParaRPr sz="1200">
                <a:solidFill>
                  <a:srgbClr val="6AA84F"/>
                </a:solidFill>
              </a:endParaRPr>
            </a:p>
          </p:txBody>
        </p:sp>
        <p:sp>
          <p:nvSpPr>
            <p:cNvPr id="1163" name="Google Shape;1163;p84"/>
            <p:cNvSpPr/>
            <p:nvPr/>
          </p:nvSpPr>
          <p:spPr>
            <a:xfrm>
              <a:off x="4982826" y="2499547"/>
              <a:ext cx="508545" cy="497100"/>
            </a:xfrm>
            <a:prstGeom prst="flowChartExtract">
              <a:avLst/>
            </a:prstGeom>
            <a:solidFill>
              <a:srgbClr val="00FF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grpSp>
        <p:nvGrpSpPr>
          <p:cNvPr id="1168" name="Google Shape;1168;p85"/>
          <p:cNvGrpSpPr/>
          <p:nvPr/>
        </p:nvGrpSpPr>
        <p:grpSpPr>
          <a:xfrm>
            <a:off x="57085" y="574436"/>
            <a:ext cx="9029831" cy="1413541"/>
            <a:chOff x="195797" y="597911"/>
            <a:chExt cx="9029831" cy="1413541"/>
          </a:xfrm>
        </p:grpSpPr>
        <p:grpSp>
          <p:nvGrpSpPr>
            <p:cNvPr id="1169" name="Google Shape;1169;p85"/>
            <p:cNvGrpSpPr/>
            <p:nvPr/>
          </p:nvGrpSpPr>
          <p:grpSpPr>
            <a:xfrm>
              <a:off x="195797" y="1603675"/>
              <a:ext cx="9029831" cy="407700"/>
              <a:chOff x="808422" y="3108700"/>
              <a:chExt cx="9029831" cy="407700"/>
            </a:xfrm>
          </p:grpSpPr>
          <p:sp>
            <p:nvSpPr>
              <p:cNvPr id="1170" name="Google Shape;1170;p85"/>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85"/>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85"/>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85"/>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85"/>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75" name="Google Shape;1175;p85"/>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176" name="Google Shape;1176;p85"/>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177" name="Google Shape;1177;p85"/>
            <p:cNvGrpSpPr/>
            <p:nvPr/>
          </p:nvGrpSpPr>
          <p:grpSpPr>
            <a:xfrm>
              <a:off x="3457538" y="598176"/>
              <a:ext cx="884885" cy="1413276"/>
              <a:chOff x="3236150" y="60682"/>
              <a:chExt cx="2229492" cy="3560785"/>
            </a:xfrm>
          </p:grpSpPr>
          <p:pic>
            <p:nvPicPr>
              <p:cNvPr id="1178" name="Google Shape;1178;p85"/>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179" name="Google Shape;1179;p85"/>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180" name="Google Shape;1180;p85"/>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181" name="Google Shape;1181;p85"/>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182" name="Google Shape;1182;p85"/>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183" name="Google Shape;1183;p85"/>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184" name="Google Shape;1184;p85"/>
          <p:cNvSpPr txBox="1"/>
          <p:nvPr/>
        </p:nvSpPr>
        <p:spPr>
          <a:xfrm>
            <a:off x="440525" y="2157704"/>
            <a:ext cx="8565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Escitalopram (Lexapro)</a:t>
            </a:r>
            <a:endParaRPr sz="52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grpSp>
        <p:nvGrpSpPr>
          <p:cNvPr id="1189" name="Google Shape;1189;p86"/>
          <p:cNvGrpSpPr/>
          <p:nvPr/>
        </p:nvGrpSpPr>
        <p:grpSpPr>
          <a:xfrm>
            <a:off x="57085" y="574436"/>
            <a:ext cx="9029831" cy="1413541"/>
            <a:chOff x="195797" y="597911"/>
            <a:chExt cx="9029831" cy="1413541"/>
          </a:xfrm>
        </p:grpSpPr>
        <p:grpSp>
          <p:nvGrpSpPr>
            <p:cNvPr id="1190" name="Google Shape;1190;p86"/>
            <p:cNvGrpSpPr/>
            <p:nvPr/>
          </p:nvGrpSpPr>
          <p:grpSpPr>
            <a:xfrm>
              <a:off x="195797" y="1603675"/>
              <a:ext cx="9029831" cy="407700"/>
              <a:chOff x="808422" y="3108700"/>
              <a:chExt cx="9029831" cy="407700"/>
            </a:xfrm>
          </p:grpSpPr>
          <p:sp>
            <p:nvSpPr>
              <p:cNvPr id="1191" name="Google Shape;1191;p86"/>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86"/>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86"/>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86"/>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6"/>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96" name="Google Shape;1196;p86"/>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197" name="Google Shape;1197;p86"/>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198" name="Google Shape;1198;p86"/>
            <p:cNvGrpSpPr/>
            <p:nvPr/>
          </p:nvGrpSpPr>
          <p:grpSpPr>
            <a:xfrm>
              <a:off x="3457538" y="598176"/>
              <a:ext cx="884885" cy="1413276"/>
              <a:chOff x="3236150" y="60682"/>
              <a:chExt cx="2229492" cy="3560785"/>
            </a:xfrm>
          </p:grpSpPr>
          <p:pic>
            <p:nvPicPr>
              <p:cNvPr id="1199" name="Google Shape;1199;p86"/>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200" name="Google Shape;1200;p86"/>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201" name="Google Shape;1201;p86"/>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202" name="Google Shape;1202;p86"/>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203" name="Google Shape;1203;p86"/>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204" name="Google Shape;1204;p86"/>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205" name="Google Shape;1205;p86"/>
          <p:cNvSpPr txBox="1"/>
          <p:nvPr/>
        </p:nvSpPr>
        <p:spPr>
          <a:xfrm>
            <a:off x="440525" y="2157704"/>
            <a:ext cx="8565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Escitalopram (Lexapro)</a:t>
            </a:r>
            <a:endParaRPr sz="5200"/>
          </a:p>
        </p:txBody>
      </p:sp>
      <p:grpSp>
        <p:nvGrpSpPr>
          <p:cNvPr id="1206" name="Google Shape;1206;p86"/>
          <p:cNvGrpSpPr/>
          <p:nvPr/>
        </p:nvGrpSpPr>
        <p:grpSpPr>
          <a:xfrm>
            <a:off x="57085" y="4102961"/>
            <a:ext cx="9029831" cy="939089"/>
            <a:chOff x="57085" y="4102961"/>
            <a:chExt cx="9029831" cy="939089"/>
          </a:xfrm>
        </p:grpSpPr>
        <p:grpSp>
          <p:nvGrpSpPr>
            <p:cNvPr id="1207" name="Google Shape;1207;p86"/>
            <p:cNvGrpSpPr/>
            <p:nvPr/>
          </p:nvGrpSpPr>
          <p:grpSpPr>
            <a:xfrm>
              <a:off x="57085" y="4399600"/>
              <a:ext cx="9029831" cy="407700"/>
              <a:chOff x="808422" y="3108700"/>
              <a:chExt cx="9029831" cy="407700"/>
            </a:xfrm>
          </p:grpSpPr>
          <p:sp>
            <p:nvSpPr>
              <p:cNvPr id="1208" name="Google Shape;1208;p86"/>
              <p:cNvSpPr/>
              <p:nvPr/>
            </p:nvSpPr>
            <p:spPr>
              <a:xfrm>
                <a:off x="808422" y="3108700"/>
                <a:ext cx="2250600" cy="4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6"/>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6"/>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6"/>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6"/>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3" name="Google Shape;1213;p86"/>
            <p:cNvSpPr txBox="1"/>
            <p:nvPr/>
          </p:nvSpPr>
          <p:spPr>
            <a:xfrm>
              <a:off x="207650" y="4341850"/>
              <a:ext cx="2091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anticholinergic:</a:t>
              </a:r>
              <a:endParaRPr sz="2400">
                <a:solidFill>
                  <a:schemeClr val="lt1"/>
                </a:solidFill>
              </a:endParaRPr>
            </a:p>
          </p:txBody>
        </p:sp>
        <p:sp>
          <p:nvSpPr>
            <p:cNvPr id="1214" name="Google Shape;1214;p86"/>
            <p:cNvSpPr txBox="1"/>
            <p:nvPr/>
          </p:nvSpPr>
          <p:spPr>
            <a:xfrm>
              <a:off x="2880542" y="4102961"/>
              <a:ext cx="594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215" name="Google Shape;1215;p86"/>
            <p:cNvSpPr txBox="1"/>
            <p:nvPr/>
          </p:nvSpPr>
          <p:spPr>
            <a:xfrm>
              <a:off x="4403307"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rgbClr val="D9D9D9"/>
                  </a:solidFill>
                </a:rPr>
                <a:t>+</a:t>
              </a:r>
              <a:endParaRPr sz="4500">
                <a:solidFill>
                  <a:srgbClr val="D9D9D9"/>
                </a:solidFill>
              </a:endParaRPr>
            </a:p>
          </p:txBody>
        </p:sp>
        <p:sp>
          <p:nvSpPr>
            <p:cNvPr id="1216" name="Google Shape;1216;p86"/>
            <p:cNvSpPr txBox="1"/>
            <p:nvPr/>
          </p:nvSpPr>
          <p:spPr>
            <a:xfrm>
              <a:off x="5862051"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217" name="Google Shape;1217;p86"/>
            <p:cNvSpPr txBox="1"/>
            <p:nvPr/>
          </p:nvSpPr>
          <p:spPr>
            <a:xfrm>
              <a:off x="7473372" y="4164850"/>
              <a:ext cx="1492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grpSp>
      <p:sp>
        <p:nvSpPr>
          <p:cNvPr id="1218" name="Google Shape;1218;p86"/>
          <p:cNvSpPr/>
          <p:nvPr/>
        </p:nvSpPr>
        <p:spPr>
          <a:xfrm>
            <a:off x="5152975" y="1470113"/>
            <a:ext cx="647650" cy="633075"/>
          </a:xfrm>
          <a:prstGeom prst="flowChartExtract">
            <a:avLst/>
          </a:prstGeom>
          <a:solidFill>
            <a:srgbClr val="00FF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86"/>
          <p:cNvSpPr/>
          <p:nvPr/>
        </p:nvSpPr>
        <p:spPr>
          <a:xfrm rot="10800000" flipH="1">
            <a:off x="2740150" y="3914114"/>
            <a:ext cx="647650" cy="633075"/>
          </a:xfrm>
          <a:prstGeom prst="flowChartExtract">
            <a:avLst/>
          </a:prstGeom>
          <a:solidFill>
            <a:srgbClr val="00FF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grpSp>
        <p:nvGrpSpPr>
          <p:cNvPr id="1224" name="Google Shape;1224;p87"/>
          <p:cNvGrpSpPr/>
          <p:nvPr/>
        </p:nvGrpSpPr>
        <p:grpSpPr>
          <a:xfrm>
            <a:off x="57085" y="574436"/>
            <a:ext cx="9029831" cy="1413541"/>
            <a:chOff x="195797" y="597911"/>
            <a:chExt cx="9029831" cy="1413541"/>
          </a:xfrm>
        </p:grpSpPr>
        <p:grpSp>
          <p:nvGrpSpPr>
            <p:cNvPr id="1225" name="Google Shape;1225;p87"/>
            <p:cNvGrpSpPr/>
            <p:nvPr/>
          </p:nvGrpSpPr>
          <p:grpSpPr>
            <a:xfrm>
              <a:off x="195797" y="1603675"/>
              <a:ext cx="9029831" cy="407700"/>
              <a:chOff x="808422" y="3108700"/>
              <a:chExt cx="9029831" cy="407700"/>
            </a:xfrm>
          </p:grpSpPr>
          <p:sp>
            <p:nvSpPr>
              <p:cNvPr id="1226" name="Google Shape;1226;p87"/>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7"/>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7"/>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7"/>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7"/>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31" name="Google Shape;1231;p87"/>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232" name="Google Shape;1232;p87"/>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233" name="Google Shape;1233;p87"/>
            <p:cNvGrpSpPr/>
            <p:nvPr/>
          </p:nvGrpSpPr>
          <p:grpSpPr>
            <a:xfrm>
              <a:off x="3457538" y="598176"/>
              <a:ext cx="884885" cy="1413276"/>
              <a:chOff x="3236150" y="60682"/>
              <a:chExt cx="2229492" cy="3560785"/>
            </a:xfrm>
          </p:grpSpPr>
          <p:pic>
            <p:nvPicPr>
              <p:cNvPr id="1234" name="Google Shape;1234;p87"/>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235" name="Google Shape;1235;p87"/>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236" name="Google Shape;1236;p87"/>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237" name="Google Shape;1237;p87"/>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238" name="Google Shape;1238;p87"/>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239" name="Google Shape;1239;p87"/>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240" name="Google Shape;1240;p87"/>
          <p:cNvSpPr txBox="1"/>
          <p:nvPr/>
        </p:nvSpPr>
        <p:spPr>
          <a:xfrm>
            <a:off x="448700" y="2174410"/>
            <a:ext cx="8565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Quetiapine (Seroquel)</a:t>
            </a:r>
            <a:endParaRPr sz="52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grpSp>
        <p:nvGrpSpPr>
          <p:cNvPr id="1245" name="Google Shape;1245;p88"/>
          <p:cNvGrpSpPr/>
          <p:nvPr/>
        </p:nvGrpSpPr>
        <p:grpSpPr>
          <a:xfrm>
            <a:off x="57085" y="574436"/>
            <a:ext cx="9029831" cy="1413541"/>
            <a:chOff x="195797" y="597911"/>
            <a:chExt cx="9029831" cy="1413541"/>
          </a:xfrm>
        </p:grpSpPr>
        <p:grpSp>
          <p:nvGrpSpPr>
            <p:cNvPr id="1246" name="Google Shape;1246;p88"/>
            <p:cNvGrpSpPr/>
            <p:nvPr/>
          </p:nvGrpSpPr>
          <p:grpSpPr>
            <a:xfrm>
              <a:off x="195797" y="1603675"/>
              <a:ext cx="9029831" cy="407700"/>
              <a:chOff x="808422" y="3108700"/>
              <a:chExt cx="9029831" cy="407700"/>
            </a:xfrm>
          </p:grpSpPr>
          <p:sp>
            <p:nvSpPr>
              <p:cNvPr id="1247" name="Google Shape;1247;p88"/>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88"/>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8"/>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88"/>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88"/>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52" name="Google Shape;1252;p88"/>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253" name="Google Shape;1253;p88"/>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254" name="Google Shape;1254;p88"/>
            <p:cNvGrpSpPr/>
            <p:nvPr/>
          </p:nvGrpSpPr>
          <p:grpSpPr>
            <a:xfrm>
              <a:off x="3457538" y="598176"/>
              <a:ext cx="884885" cy="1413276"/>
              <a:chOff x="3236150" y="60682"/>
              <a:chExt cx="2229492" cy="3560785"/>
            </a:xfrm>
          </p:grpSpPr>
          <p:pic>
            <p:nvPicPr>
              <p:cNvPr id="1255" name="Google Shape;1255;p88"/>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256" name="Google Shape;1256;p88"/>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257" name="Google Shape;1257;p88"/>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258" name="Google Shape;1258;p88"/>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259" name="Google Shape;1259;p88"/>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260" name="Google Shape;1260;p88"/>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261" name="Google Shape;1261;p88"/>
          <p:cNvSpPr/>
          <p:nvPr/>
        </p:nvSpPr>
        <p:spPr>
          <a:xfrm>
            <a:off x="4572000" y="1461963"/>
            <a:ext cx="647650" cy="633075"/>
          </a:xfrm>
          <a:prstGeom prst="flowChartExtract">
            <a:avLst/>
          </a:prstGeom>
          <a:solidFill>
            <a:srgbClr val="FFFF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2" name="Google Shape;1262;p88"/>
          <p:cNvGrpSpPr/>
          <p:nvPr/>
        </p:nvGrpSpPr>
        <p:grpSpPr>
          <a:xfrm>
            <a:off x="57085" y="4102961"/>
            <a:ext cx="9029831" cy="939089"/>
            <a:chOff x="57085" y="4102961"/>
            <a:chExt cx="9029831" cy="939089"/>
          </a:xfrm>
        </p:grpSpPr>
        <p:grpSp>
          <p:nvGrpSpPr>
            <p:cNvPr id="1263" name="Google Shape;1263;p88"/>
            <p:cNvGrpSpPr/>
            <p:nvPr/>
          </p:nvGrpSpPr>
          <p:grpSpPr>
            <a:xfrm>
              <a:off x="57085" y="4399600"/>
              <a:ext cx="9029831" cy="407700"/>
              <a:chOff x="808422" y="3108700"/>
              <a:chExt cx="9029831" cy="407700"/>
            </a:xfrm>
          </p:grpSpPr>
          <p:sp>
            <p:nvSpPr>
              <p:cNvPr id="1264" name="Google Shape;1264;p88"/>
              <p:cNvSpPr/>
              <p:nvPr/>
            </p:nvSpPr>
            <p:spPr>
              <a:xfrm>
                <a:off x="808422" y="3108700"/>
                <a:ext cx="2250600" cy="4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8"/>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8"/>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8"/>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8"/>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9" name="Google Shape;1269;p88"/>
            <p:cNvSpPr txBox="1"/>
            <p:nvPr/>
          </p:nvSpPr>
          <p:spPr>
            <a:xfrm>
              <a:off x="207650" y="4341850"/>
              <a:ext cx="2091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anticholinergic:</a:t>
              </a:r>
              <a:endParaRPr sz="2400">
                <a:solidFill>
                  <a:schemeClr val="lt1"/>
                </a:solidFill>
              </a:endParaRPr>
            </a:p>
          </p:txBody>
        </p:sp>
        <p:sp>
          <p:nvSpPr>
            <p:cNvPr id="1270" name="Google Shape;1270;p88"/>
            <p:cNvSpPr txBox="1"/>
            <p:nvPr/>
          </p:nvSpPr>
          <p:spPr>
            <a:xfrm>
              <a:off x="2880542" y="4102961"/>
              <a:ext cx="594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271" name="Google Shape;1271;p88"/>
            <p:cNvSpPr txBox="1"/>
            <p:nvPr/>
          </p:nvSpPr>
          <p:spPr>
            <a:xfrm>
              <a:off x="4403307"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rgbClr val="D9D9D9"/>
                  </a:solidFill>
                </a:rPr>
                <a:t>+</a:t>
              </a:r>
              <a:endParaRPr sz="4500">
                <a:solidFill>
                  <a:srgbClr val="D9D9D9"/>
                </a:solidFill>
              </a:endParaRPr>
            </a:p>
          </p:txBody>
        </p:sp>
        <p:sp>
          <p:nvSpPr>
            <p:cNvPr id="1272" name="Google Shape;1272;p88"/>
            <p:cNvSpPr txBox="1"/>
            <p:nvPr/>
          </p:nvSpPr>
          <p:spPr>
            <a:xfrm>
              <a:off x="5862051"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273" name="Google Shape;1273;p88"/>
            <p:cNvSpPr txBox="1"/>
            <p:nvPr/>
          </p:nvSpPr>
          <p:spPr>
            <a:xfrm>
              <a:off x="7473372" y="4164850"/>
              <a:ext cx="1492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grpSp>
      <p:sp>
        <p:nvSpPr>
          <p:cNvPr id="1274" name="Google Shape;1274;p88"/>
          <p:cNvSpPr txBox="1"/>
          <p:nvPr/>
        </p:nvSpPr>
        <p:spPr>
          <a:xfrm>
            <a:off x="448700" y="2174410"/>
            <a:ext cx="8565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Quetiapine (Seroquel)</a:t>
            </a:r>
            <a:endParaRPr sz="5200"/>
          </a:p>
        </p:txBody>
      </p:sp>
      <p:sp>
        <p:nvSpPr>
          <p:cNvPr id="1275" name="Google Shape;1275;p88"/>
          <p:cNvSpPr/>
          <p:nvPr/>
        </p:nvSpPr>
        <p:spPr>
          <a:xfrm rot="10800000" flipH="1">
            <a:off x="4335575" y="4023452"/>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88"/>
          <p:cNvGrpSpPr/>
          <p:nvPr/>
        </p:nvGrpSpPr>
        <p:grpSpPr>
          <a:xfrm>
            <a:off x="863566" y="3072668"/>
            <a:ext cx="3301493" cy="1030270"/>
            <a:chOff x="3768677" y="1995350"/>
            <a:chExt cx="3301493" cy="1030270"/>
          </a:xfrm>
        </p:grpSpPr>
        <p:pic>
          <p:nvPicPr>
            <p:cNvPr id="1277" name="Google Shape;1277;p88"/>
            <p:cNvPicPr preferRelativeResize="0"/>
            <p:nvPr/>
          </p:nvPicPr>
          <p:blipFill rotWithShape="1">
            <a:blip r:embed="rId7">
              <a:alphaModFix/>
            </a:blip>
            <a:srcRect b="65706"/>
            <a:stretch/>
          </p:blipFill>
          <p:spPr>
            <a:xfrm>
              <a:off x="3768677" y="2292653"/>
              <a:ext cx="2858525" cy="732967"/>
            </a:xfrm>
            <a:prstGeom prst="rect">
              <a:avLst/>
            </a:prstGeom>
            <a:noFill/>
            <a:ln>
              <a:noFill/>
            </a:ln>
          </p:spPr>
        </p:pic>
        <p:sp>
          <p:nvSpPr>
            <p:cNvPr id="1278" name="Google Shape;1278;p88"/>
            <p:cNvSpPr txBox="1"/>
            <p:nvPr/>
          </p:nvSpPr>
          <p:spPr>
            <a:xfrm rot="397558">
              <a:off x="3805847" y="2095668"/>
              <a:ext cx="1760157" cy="3693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weak anticholinergic</a:t>
              </a:r>
              <a:endParaRPr sz="1200">
                <a:solidFill>
                  <a:srgbClr val="FF0000"/>
                </a:solidFill>
              </a:endParaRPr>
            </a:p>
          </p:txBody>
        </p:sp>
        <p:sp>
          <p:nvSpPr>
            <p:cNvPr id="1279" name="Google Shape;1279;p88"/>
            <p:cNvSpPr txBox="1"/>
            <p:nvPr/>
          </p:nvSpPr>
          <p:spPr>
            <a:xfrm rot="398995">
              <a:off x="5729517" y="2303904"/>
              <a:ext cx="1323806" cy="3693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AA84F"/>
                  </a:solidFill>
                </a:rPr>
                <a:t>better mood</a:t>
              </a:r>
              <a:endParaRPr sz="1200">
                <a:solidFill>
                  <a:srgbClr val="6AA84F"/>
                </a:solidFill>
              </a:endParaRPr>
            </a:p>
          </p:txBody>
        </p:sp>
        <p:sp>
          <p:nvSpPr>
            <p:cNvPr id="1280" name="Google Shape;1280;p88"/>
            <p:cNvSpPr/>
            <p:nvPr/>
          </p:nvSpPr>
          <p:spPr>
            <a:xfrm>
              <a:off x="4982826" y="2499547"/>
              <a:ext cx="508545" cy="497100"/>
            </a:xfrm>
            <a:prstGeom prst="flowChartExtract">
              <a:avLst/>
            </a:prstGeom>
            <a:solidFill>
              <a:srgbClr val="00FF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88"/>
          <p:cNvSpPr txBox="1"/>
          <p:nvPr/>
        </p:nvSpPr>
        <p:spPr>
          <a:xfrm>
            <a:off x="5113775" y="3128700"/>
            <a:ext cx="37974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rgbClr val="333333"/>
                </a:solidFill>
              </a:rPr>
              <a:t>Anticholinergic but potentially protective for people who need it. Non-anticholinergic antipsychotics may be safer. </a:t>
            </a:r>
            <a:endParaRPr sz="17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grpSp>
        <p:nvGrpSpPr>
          <p:cNvPr id="1286" name="Google Shape;1286;p89"/>
          <p:cNvGrpSpPr/>
          <p:nvPr/>
        </p:nvGrpSpPr>
        <p:grpSpPr>
          <a:xfrm>
            <a:off x="57085" y="574436"/>
            <a:ext cx="9029831" cy="1413541"/>
            <a:chOff x="195797" y="597911"/>
            <a:chExt cx="9029831" cy="1413541"/>
          </a:xfrm>
        </p:grpSpPr>
        <p:grpSp>
          <p:nvGrpSpPr>
            <p:cNvPr id="1287" name="Google Shape;1287;p89"/>
            <p:cNvGrpSpPr/>
            <p:nvPr/>
          </p:nvGrpSpPr>
          <p:grpSpPr>
            <a:xfrm>
              <a:off x="195797" y="1603675"/>
              <a:ext cx="9029831" cy="407700"/>
              <a:chOff x="808422" y="3108700"/>
              <a:chExt cx="9029831" cy="407700"/>
            </a:xfrm>
          </p:grpSpPr>
          <p:sp>
            <p:nvSpPr>
              <p:cNvPr id="1288" name="Google Shape;1288;p89"/>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89"/>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89"/>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89"/>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89"/>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93" name="Google Shape;1293;p89"/>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294" name="Google Shape;1294;p89"/>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295" name="Google Shape;1295;p89"/>
            <p:cNvGrpSpPr/>
            <p:nvPr/>
          </p:nvGrpSpPr>
          <p:grpSpPr>
            <a:xfrm>
              <a:off x="3457538" y="598176"/>
              <a:ext cx="884885" cy="1413276"/>
              <a:chOff x="3236150" y="60682"/>
              <a:chExt cx="2229492" cy="3560785"/>
            </a:xfrm>
          </p:grpSpPr>
          <p:pic>
            <p:nvPicPr>
              <p:cNvPr id="1296" name="Google Shape;1296;p89"/>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297" name="Google Shape;1297;p89"/>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298" name="Google Shape;1298;p89"/>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299" name="Google Shape;1299;p89"/>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300" name="Google Shape;1300;p89"/>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301" name="Google Shape;1301;p89"/>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302" name="Google Shape;1302;p89"/>
          <p:cNvSpPr txBox="1"/>
          <p:nvPr/>
        </p:nvSpPr>
        <p:spPr>
          <a:xfrm>
            <a:off x="448700" y="2174410"/>
            <a:ext cx="8565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Olanzapine (Zyprexa)</a:t>
            </a:r>
            <a:endParaRPr sz="52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grpSp>
        <p:nvGrpSpPr>
          <p:cNvPr id="1307" name="Google Shape;1307;p90"/>
          <p:cNvGrpSpPr/>
          <p:nvPr/>
        </p:nvGrpSpPr>
        <p:grpSpPr>
          <a:xfrm>
            <a:off x="57085" y="574436"/>
            <a:ext cx="9029831" cy="1413541"/>
            <a:chOff x="195797" y="597911"/>
            <a:chExt cx="9029831" cy="1413541"/>
          </a:xfrm>
        </p:grpSpPr>
        <p:grpSp>
          <p:nvGrpSpPr>
            <p:cNvPr id="1308" name="Google Shape;1308;p90"/>
            <p:cNvGrpSpPr/>
            <p:nvPr/>
          </p:nvGrpSpPr>
          <p:grpSpPr>
            <a:xfrm>
              <a:off x="195797" y="1603675"/>
              <a:ext cx="9029831" cy="407700"/>
              <a:chOff x="808422" y="3108700"/>
              <a:chExt cx="9029831" cy="407700"/>
            </a:xfrm>
          </p:grpSpPr>
          <p:sp>
            <p:nvSpPr>
              <p:cNvPr id="1309" name="Google Shape;1309;p90"/>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90"/>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90"/>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90"/>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90"/>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14" name="Google Shape;1314;p90"/>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315" name="Google Shape;1315;p90"/>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316" name="Google Shape;1316;p90"/>
            <p:cNvGrpSpPr/>
            <p:nvPr/>
          </p:nvGrpSpPr>
          <p:grpSpPr>
            <a:xfrm>
              <a:off x="3457538" y="598176"/>
              <a:ext cx="884885" cy="1413276"/>
              <a:chOff x="3236150" y="60682"/>
              <a:chExt cx="2229492" cy="3560785"/>
            </a:xfrm>
          </p:grpSpPr>
          <p:pic>
            <p:nvPicPr>
              <p:cNvPr id="1317" name="Google Shape;1317;p90"/>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318" name="Google Shape;1318;p90"/>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319" name="Google Shape;1319;p90"/>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320" name="Google Shape;1320;p90"/>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321" name="Google Shape;1321;p90"/>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322" name="Google Shape;1322;p90"/>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323" name="Google Shape;1323;p90"/>
          <p:cNvSpPr/>
          <p:nvPr/>
        </p:nvSpPr>
        <p:spPr>
          <a:xfrm>
            <a:off x="4341175" y="1461950"/>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4" name="Google Shape;1324;p90"/>
          <p:cNvGrpSpPr/>
          <p:nvPr/>
        </p:nvGrpSpPr>
        <p:grpSpPr>
          <a:xfrm>
            <a:off x="57085" y="4102961"/>
            <a:ext cx="9029831" cy="939089"/>
            <a:chOff x="57085" y="4102961"/>
            <a:chExt cx="9029831" cy="939089"/>
          </a:xfrm>
        </p:grpSpPr>
        <p:grpSp>
          <p:nvGrpSpPr>
            <p:cNvPr id="1325" name="Google Shape;1325;p90"/>
            <p:cNvGrpSpPr/>
            <p:nvPr/>
          </p:nvGrpSpPr>
          <p:grpSpPr>
            <a:xfrm>
              <a:off x="57085" y="4399600"/>
              <a:ext cx="9029831" cy="407700"/>
              <a:chOff x="808422" y="3108700"/>
              <a:chExt cx="9029831" cy="407700"/>
            </a:xfrm>
          </p:grpSpPr>
          <p:sp>
            <p:nvSpPr>
              <p:cNvPr id="1326" name="Google Shape;1326;p90"/>
              <p:cNvSpPr/>
              <p:nvPr/>
            </p:nvSpPr>
            <p:spPr>
              <a:xfrm>
                <a:off x="808422" y="3108700"/>
                <a:ext cx="2250600" cy="4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90"/>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90"/>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90"/>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90"/>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1" name="Google Shape;1331;p90"/>
            <p:cNvSpPr txBox="1"/>
            <p:nvPr/>
          </p:nvSpPr>
          <p:spPr>
            <a:xfrm>
              <a:off x="207650" y="4341850"/>
              <a:ext cx="2091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anticholinergic:</a:t>
              </a:r>
              <a:endParaRPr sz="2400">
                <a:solidFill>
                  <a:schemeClr val="lt1"/>
                </a:solidFill>
              </a:endParaRPr>
            </a:p>
          </p:txBody>
        </p:sp>
        <p:sp>
          <p:nvSpPr>
            <p:cNvPr id="1332" name="Google Shape;1332;p90"/>
            <p:cNvSpPr txBox="1"/>
            <p:nvPr/>
          </p:nvSpPr>
          <p:spPr>
            <a:xfrm>
              <a:off x="2880542" y="4102961"/>
              <a:ext cx="594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333" name="Google Shape;1333;p90"/>
            <p:cNvSpPr txBox="1"/>
            <p:nvPr/>
          </p:nvSpPr>
          <p:spPr>
            <a:xfrm>
              <a:off x="4403307"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rgbClr val="D9D9D9"/>
                  </a:solidFill>
                </a:rPr>
                <a:t>+</a:t>
              </a:r>
              <a:endParaRPr sz="4500">
                <a:solidFill>
                  <a:srgbClr val="D9D9D9"/>
                </a:solidFill>
              </a:endParaRPr>
            </a:p>
          </p:txBody>
        </p:sp>
        <p:sp>
          <p:nvSpPr>
            <p:cNvPr id="1334" name="Google Shape;1334;p90"/>
            <p:cNvSpPr txBox="1"/>
            <p:nvPr/>
          </p:nvSpPr>
          <p:spPr>
            <a:xfrm>
              <a:off x="5862051"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335" name="Google Shape;1335;p90"/>
            <p:cNvSpPr txBox="1"/>
            <p:nvPr/>
          </p:nvSpPr>
          <p:spPr>
            <a:xfrm>
              <a:off x="7473372" y="4164850"/>
              <a:ext cx="1492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grpSp>
      <p:sp>
        <p:nvSpPr>
          <p:cNvPr id="1336" name="Google Shape;1336;p90"/>
          <p:cNvSpPr txBox="1"/>
          <p:nvPr/>
        </p:nvSpPr>
        <p:spPr>
          <a:xfrm>
            <a:off x="448700" y="2174410"/>
            <a:ext cx="8565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Olanzapine (Zyprexa)</a:t>
            </a:r>
            <a:endParaRPr sz="5200"/>
          </a:p>
        </p:txBody>
      </p:sp>
      <p:sp>
        <p:nvSpPr>
          <p:cNvPr id="1337" name="Google Shape;1337;p90"/>
          <p:cNvSpPr/>
          <p:nvPr/>
        </p:nvSpPr>
        <p:spPr>
          <a:xfrm rot="10800000" flipH="1">
            <a:off x="5981775" y="4033777"/>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90"/>
          <p:cNvSpPr txBox="1"/>
          <p:nvPr/>
        </p:nvSpPr>
        <p:spPr>
          <a:xfrm>
            <a:off x="5215300" y="3056250"/>
            <a:ext cx="3616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Has not been associated with dementia, but considering olanzapine’s anticholinergic + metabolic effects, we cannot conclude it is benign. </a:t>
            </a:r>
            <a:endParaRPr/>
          </a:p>
        </p:txBody>
      </p:sp>
      <p:grpSp>
        <p:nvGrpSpPr>
          <p:cNvPr id="1339" name="Google Shape;1339;p90"/>
          <p:cNvGrpSpPr/>
          <p:nvPr/>
        </p:nvGrpSpPr>
        <p:grpSpPr>
          <a:xfrm>
            <a:off x="656073" y="3108620"/>
            <a:ext cx="2927278" cy="925149"/>
            <a:chOff x="3723905" y="3482420"/>
            <a:chExt cx="2927278" cy="925149"/>
          </a:xfrm>
        </p:grpSpPr>
        <p:pic>
          <p:nvPicPr>
            <p:cNvPr id="1340" name="Google Shape;1340;p90"/>
            <p:cNvPicPr preferRelativeResize="0"/>
            <p:nvPr/>
          </p:nvPicPr>
          <p:blipFill rotWithShape="1">
            <a:blip r:embed="rId7">
              <a:alphaModFix/>
            </a:blip>
            <a:srcRect t="69913"/>
            <a:stretch/>
          </p:blipFill>
          <p:spPr>
            <a:xfrm>
              <a:off x="3848884" y="3731930"/>
              <a:ext cx="2802300" cy="630388"/>
            </a:xfrm>
            <a:prstGeom prst="rect">
              <a:avLst/>
            </a:prstGeom>
            <a:noFill/>
            <a:ln>
              <a:noFill/>
            </a:ln>
          </p:spPr>
        </p:pic>
        <p:sp>
          <p:nvSpPr>
            <p:cNvPr id="1341" name="Google Shape;1341;p90"/>
            <p:cNvSpPr/>
            <p:nvPr/>
          </p:nvSpPr>
          <p:spPr>
            <a:xfrm>
              <a:off x="4976173" y="3910469"/>
              <a:ext cx="508545" cy="497100"/>
            </a:xfrm>
            <a:prstGeom prst="flowChartExtract">
              <a:avLst/>
            </a:prstGeom>
            <a:solidFill>
              <a:srgbClr val="FFFF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90"/>
            <p:cNvSpPr txBox="1"/>
            <p:nvPr/>
          </p:nvSpPr>
          <p:spPr>
            <a:xfrm rot="605">
              <a:off x="3723905" y="3482570"/>
              <a:ext cx="1704300" cy="4803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1200">
                  <a:solidFill>
                    <a:srgbClr val="FF0000"/>
                  </a:solidFill>
                </a:rPr>
                <a:t>metabolic and anticholinergic effects</a:t>
              </a:r>
              <a:endParaRPr sz="1200">
                <a:solidFill>
                  <a:srgbClr val="FF0000"/>
                </a:solidFill>
              </a:endParaRPr>
            </a:p>
          </p:txBody>
        </p:sp>
        <p:sp>
          <p:nvSpPr>
            <p:cNvPr id="1343" name="Google Shape;1343;p90"/>
            <p:cNvSpPr txBox="1"/>
            <p:nvPr/>
          </p:nvSpPr>
          <p:spPr>
            <a:xfrm rot="2667">
              <a:off x="5414857" y="3490123"/>
              <a:ext cx="1160100" cy="4803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1200">
                  <a:solidFill>
                    <a:srgbClr val="6AA84F"/>
                  </a:solidFill>
                </a:rPr>
                <a:t>psychiatric benefits</a:t>
              </a:r>
              <a:endParaRPr sz="1200">
                <a:solidFill>
                  <a:srgbClr val="6AA84F"/>
                </a:solidFill>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grpSp>
        <p:nvGrpSpPr>
          <p:cNvPr id="1348" name="Google Shape;1348;p91"/>
          <p:cNvGrpSpPr/>
          <p:nvPr/>
        </p:nvGrpSpPr>
        <p:grpSpPr>
          <a:xfrm>
            <a:off x="90025" y="30826"/>
            <a:ext cx="8828982" cy="5081843"/>
            <a:chOff x="109600" y="29301"/>
            <a:chExt cx="8828982" cy="5081843"/>
          </a:xfrm>
        </p:grpSpPr>
        <p:grpSp>
          <p:nvGrpSpPr>
            <p:cNvPr id="1349" name="Google Shape;1349;p91"/>
            <p:cNvGrpSpPr/>
            <p:nvPr/>
          </p:nvGrpSpPr>
          <p:grpSpPr>
            <a:xfrm>
              <a:off x="109600" y="29301"/>
              <a:ext cx="8828982" cy="3892204"/>
              <a:chOff x="195563" y="770002"/>
              <a:chExt cx="8828982" cy="4254240"/>
            </a:xfrm>
          </p:grpSpPr>
          <p:grpSp>
            <p:nvGrpSpPr>
              <p:cNvPr id="1350" name="Google Shape;1350;p91"/>
              <p:cNvGrpSpPr/>
              <p:nvPr/>
            </p:nvGrpSpPr>
            <p:grpSpPr>
              <a:xfrm>
                <a:off x="1211116" y="1573953"/>
                <a:ext cx="7813428" cy="3450290"/>
                <a:chOff x="-1431468" y="-141523"/>
                <a:chExt cx="11674030" cy="5155072"/>
              </a:xfrm>
            </p:grpSpPr>
            <p:pic>
              <p:nvPicPr>
                <p:cNvPr id="1351" name="Google Shape;1351;p91"/>
                <p:cNvPicPr preferRelativeResize="0"/>
                <p:nvPr/>
              </p:nvPicPr>
              <p:blipFill>
                <a:blip r:embed="rId3">
                  <a:alphaModFix/>
                </a:blip>
                <a:stretch>
                  <a:fillRect/>
                </a:stretch>
              </p:blipFill>
              <p:spPr>
                <a:xfrm>
                  <a:off x="2884325" y="4218849"/>
                  <a:ext cx="2035400" cy="794700"/>
                </a:xfrm>
                <a:prstGeom prst="rect">
                  <a:avLst/>
                </a:prstGeom>
                <a:noFill/>
                <a:ln>
                  <a:noFill/>
                </a:ln>
              </p:spPr>
            </p:pic>
            <p:pic>
              <p:nvPicPr>
                <p:cNvPr id="1352" name="Google Shape;1352;p91"/>
                <p:cNvPicPr preferRelativeResize="0"/>
                <p:nvPr/>
              </p:nvPicPr>
              <p:blipFill>
                <a:blip r:embed="rId4">
                  <a:alphaModFix/>
                </a:blip>
                <a:stretch>
                  <a:fillRect/>
                </a:stretch>
              </p:blipFill>
              <p:spPr>
                <a:xfrm>
                  <a:off x="2314450" y="3563775"/>
                  <a:ext cx="3936399" cy="794700"/>
                </a:xfrm>
                <a:prstGeom prst="rect">
                  <a:avLst/>
                </a:prstGeom>
                <a:noFill/>
                <a:ln>
                  <a:noFill/>
                </a:ln>
              </p:spPr>
            </p:pic>
            <p:pic>
              <p:nvPicPr>
                <p:cNvPr id="1353" name="Google Shape;1353;p91"/>
                <p:cNvPicPr preferRelativeResize="0"/>
                <p:nvPr/>
              </p:nvPicPr>
              <p:blipFill>
                <a:blip r:embed="rId5">
                  <a:alphaModFix/>
                </a:blip>
                <a:stretch>
                  <a:fillRect/>
                </a:stretch>
              </p:blipFill>
              <p:spPr>
                <a:xfrm>
                  <a:off x="2314450" y="2805559"/>
                  <a:ext cx="5463924" cy="984750"/>
                </a:xfrm>
                <a:prstGeom prst="rect">
                  <a:avLst/>
                </a:prstGeom>
                <a:noFill/>
                <a:ln>
                  <a:noFill/>
                </a:ln>
              </p:spPr>
            </p:pic>
            <p:pic>
              <p:nvPicPr>
                <p:cNvPr id="1354" name="Google Shape;1354;p91"/>
                <p:cNvPicPr preferRelativeResize="0"/>
                <p:nvPr/>
              </p:nvPicPr>
              <p:blipFill>
                <a:blip r:embed="rId6">
                  <a:alphaModFix/>
                </a:blip>
                <a:stretch>
                  <a:fillRect/>
                </a:stretch>
              </p:blipFill>
              <p:spPr>
                <a:xfrm>
                  <a:off x="1777101" y="2268601"/>
                  <a:ext cx="8465461" cy="831950"/>
                </a:xfrm>
                <a:prstGeom prst="rect">
                  <a:avLst/>
                </a:prstGeom>
                <a:noFill/>
                <a:ln>
                  <a:noFill/>
                </a:ln>
              </p:spPr>
            </p:pic>
            <p:pic>
              <p:nvPicPr>
                <p:cNvPr id="1355" name="Google Shape;1355;p91"/>
                <p:cNvPicPr preferRelativeResize="0"/>
                <p:nvPr/>
              </p:nvPicPr>
              <p:blipFill>
                <a:blip r:embed="rId7">
                  <a:alphaModFix/>
                </a:blip>
                <a:stretch>
                  <a:fillRect/>
                </a:stretch>
              </p:blipFill>
              <p:spPr>
                <a:xfrm>
                  <a:off x="787850" y="1585002"/>
                  <a:ext cx="7086148" cy="864850"/>
                </a:xfrm>
                <a:prstGeom prst="rect">
                  <a:avLst/>
                </a:prstGeom>
                <a:noFill/>
                <a:ln>
                  <a:noFill/>
                </a:ln>
              </p:spPr>
            </p:pic>
            <p:pic>
              <p:nvPicPr>
                <p:cNvPr id="1356" name="Google Shape;1356;p91"/>
                <p:cNvPicPr preferRelativeResize="0"/>
                <p:nvPr/>
              </p:nvPicPr>
              <p:blipFill>
                <a:blip r:embed="rId8">
                  <a:alphaModFix/>
                </a:blip>
                <a:stretch>
                  <a:fillRect/>
                </a:stretch>
              </p:blipFill>
              <p:spPr>
                <a:xfrm>
                  <a:off x="2847776" y="949812"/>
                  <a:ext cx="7009036" cy="984750"/>
                </a:xfrm>
                <a:prstGeom prst="rect">
                  <a:avLst/>
                </a:prstGeom>
                <a:noFill/>
                <a:ln>
                  <a:noFill/>
                </a:ln>
              </p:spPr>
            </p:pic>
            <p:pic>
              <p:nvPicPr>
                <p:cNvPr id="1357" name="Google Shape;1357;p91"/>
                <p:cNvPicPr preferRelativeResize="0"/>
                <p:nvPr/>
              </p:nvPicPr>
              <p:blipFill rotWithShape="1">
                <a:blip r:embed="rId9">
                  <a:alphaModFix/>
                </a:blip>
                <a:srcRect r="8558"/>
                <a:stretch/>
              </p:blipFill>
              <p:spPr>
                <a:xfrm>
                  <a:off x="1290754" y="178135"/>
                  <a:ext cx="8824965" cy="1115046"/>
                </a:xfrm>
                <a:prstGeom prst="rect">
                  <a:avLst/>
                </a:prstGeom>
                <a:noFill/>
                <a:ln>
                  <a:noFill/>
                </a:ln>
              </p:spPr>
            </p:pic>
            <p:pic>
              <p:nvPicPr>
                <p:cNvPr id="1358" name="Google Shape;1358;p91"/>
                <p:cNvPicPr preferRelativeResize="0"/>
                <p:nvPr/>
              </p:nvPicPr>
              <p:blipFill rotWithShape="1">
                <a:blip r:embed="rId10">
                  <a:alphaModFix/>
                </a:blip>
                <a:srcRect b="30843"/>
                <a:stretch/>
              </p:blipFill>
              <p:spPr>
                <a:xfrm>
                  <a:off x="-1431468" y="-141523"/>
                  <a:ext cx="7158852" cy="711400"/>
                </a:xfrm>
                <a:prstGeom prst="rect">
                  <a:avLst/>
                </a:prstGeom>
                <a:noFill/>
                <a:ln>
                  <a:noFill/>
                </a:ln>
              </p:spPr>
            </p:pic>
          </p:grpSp>
          <p:pic>
            <p:nvPicPr>
              <p:cNvPr id="1359" name="Google Shape;1359;p91"/>
              <p:cNvPicPr preferRelativeResize="0"/>
              <p:nvPr/>
            </p:nvPicPr>
            <p:blipFill>
              <a:blip r:embed="rId11">
                <a:alphaModFix/>
              </a:blip>
              <a:stretch>
                <a:fillRect/>
              </a:stretch>
            </p:blipFill>
            <p:spPr>
              <a:xfrm>
                <a:off x="2415281" y="946593"/>
                <a:ext cx="5639774" cy="805225"/>
              </a:xfrm>
              <a:prstGeom prst="rect">
                <a:avLst/>
              </a:prstGeom>
              <a:noFill/>
              <a:ln>
                <a:noFill/>
              </a:ln>
            </p:spPr>
          </p:pic>
          <p:pic>
            <p:nvPicPr>
              <p:cNvPr id="1360" name="Google Shape;1360;p91"/>
              <p:cNvPicPr preferRelativeResize="0"/>
              <p:nvPr/>
            </p:nvPicPr>
            <p:blipFill rotWithShape="1">
              <a:blip r:embed="rId12">
                <a:alphaModFix/>
              </a:blip>
              <a:srcRect t="24766"/>
              <a:stretch/>
            </p:blipFill>
            <p:spPr>
              <a:xfrm>
                <a:off x="195563" y="770002"/>
                <a:ext cx="5715026" cy="531889"/>
              </a:xfrm>
              <a:prstGeom prst="rect">
                <a:avLst/>
              </a:prstGeom>
              <a:noFill/>
              <a:ln>
                <a:noFill/>
              </a:ln>
            </p:spPr>
          </p:pic>
        </p:grpSp>
        <p:pic>
          <p:nvPicPr>
            <p:cNvPr id="1361" name="Google Shape;1361;p91"/>
            <p:cNvPicPr preferRelativeResize="0"/>
            <p:nvPr/>
          </p:nvPicPr>
          <p:blipFill>
            <a:blip r:embed="rId13">
              <a:alphaModFix/>
            </a:blip>
            <a:stretch>
              <a:fillRect/>
            </a:stretch>
          </p:blipFill>
          <p:spPr>
            <a:xfrm>
              <a:off x="3989103" y="3920244"/>
              <a:ext cx="3797520" cy="464116"/>
            </a:xfrm>
            <a:prstGeom prst="rect">
              <a:avLst/>
            </a:prstGeom>
            <a:noFill/>
            <a:ln>
              <a:noFill/>
            </a:ln>
          </p:spPr>
        </p:pic>
        <p:pic>
          <p:nvPicPr>
            <p:cNvPr id="1362" name="Google Shape;1362;p91"/>
            <p:cNvPicPr preferRelativeResize="0"/>
            <p:nvPr/>
          </p:nvPicPr>
          <p:blipFill>
            <a:blip r:embed="rId14">
              <a:alphaModFix/>
            </a:blip>
            <a:stretch>
              <a:fillRect/>
            </a:stretch>
          </p:blipFill>
          <p:spPr>
            <a:xfrm>
              <a:off x="3630153" y="4229224"/>
              <a:ext cx="4466701" cy="485770"/>
            </a:xfrm>
            <a:prstGeom prst="rect">
              <a:avLst/>
            </a:prstGeom>
            <a:noFill/>
            <a:ln>
              <a:noFill/>
            </a:ln>
          </p:spPr>
        </p:pic>
        <p:pic>
          <p:nvPicPr>
            <p:cNvPr id="1363" name="Google Shape;1363;p91"/>
            <p:cNvPicPr preferRelativeResize="0"/>
            <p:nvPr/>
          </p:nvPicPr>
          <p:blipFill>
            <a:blip r:embed="rId15">
              <a:alphaModFix/>
            </a:blip>
            <a:stretch>
              <a:fillRect/>
            </a:stretch>
          </p:blipFill>
          <p:spPr>
            <a:xfrm>
              <a:off x="3584043" y="4647028"/>
              <a:ext cx="3450081" cy="464116"/>
            </a:xfrm>
            <a:prstGeom prst="rect">
              <a:avLst/>
            </a:prstGeom>
            <a:noFill/>
            <a:ln>
              <a:noFill/>
            </a:ln>
          </p:spPr>
        </p:pic>
      </p:grpSp>
      <p:grpSp>
        <p:nvGrpSpPr>
          <p:cNvPr id="1364" name="Google Shape;1364;p91"/>
          <p:cNvGrpSpPr/>
          <p:nvPr/>
        </p:nvGrpSpPr>
        <p:grpSpPr>
          <a:xfrm>
            <a:off x="1313300" y="125845"/>
            <a:ext cx="8205000" cy="4983291"/>
            <a:chOff x="1313300" y="125845"/>
            <a:chExt cx="8205000" cy="4983291"/>
          </a:xfrm>
        </p:grpSpPr>
        <p:sp>
          <p:nvSpPr>
            <p:cNvPr id="1365" name="Google Shape;1365;p91"/>
            <p:cNvSpPr txBox="1"/>
            <p:nvPr/>
          </p:nvSpPr>
          <p:spPr>
            <a:xfrm>
              <a:off x="2213400" y="3957381"/>
              <a:ext cx="16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aripiprazole</a:t>
              </a:r>
              <a:endParaRPr b="1"/>
            </a:p>
          </p:txBody>
        </p:sp>
        <p:sp>
          <p:nvSpPr>
            <p:cNvPr id="1366" name="Google Shape;1366;p91"/>
            <p:cNvSpPr txBox="1"/>
            <p:nvPr/>
          </p:nvSpPr>
          <p:spPr>
            <a:xfrm>
              <a:off x="2213400" y="4342548"/>
              <a:ext cx="16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brexpiprazole</a:t>
              </a:r>
              <a:endParaRPr b="1"/>
            </a:p>
          </p:txBody>
        </p:sp>
        <p:sp>
          <p:nvSpPr>
            <p:cNvPr id="1367" name="Google Shape;1367;p91"/>
            <p:cNvSpPr txBox="1"/>
            <p:nvPr/>
          </p:nvSpPr>
          <p:spPr>
            <a:xfrm>
              <a:off x="2213400" y="4708936"/>
              <a:ext cx="16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cariprazine</a:t>
              </a:r>
              <a:endParaRPr b="1"/>
            </a:p>
          </p:txBody>
        </p:sp>
        <p:sp>
          <p:nvSpPr>
            <p:cNvPr id="1368" name="Google Shape;1368;p91"/>
            <p:cNvSpPr txBox="1"/>
            <p:nvPr/>
          </p:nvSpPr>
          <p:spPr>
            <a:xfrm>
              <a:off x="2594083" y="3550712"/>
              <a:ext cx="16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lumateperone</a:t>
              </a:r>
              <a:endParaRPr b="1"/>
            </a:p>
          </p:txBody>
        </p:sp>
        <p:sp>
          <p:nvSpPr>
            <p:cNvPr id="1369" name="Google Shape;1369;p91"/>
            <p:cNvSpPr txBox="1"/>
            <p:nvPr/>
          </p:nvSpPr>
          <p:spPr>
            <a:xfrm>
              <a:off x="2590949" y="3152118"/>
              <a:ext cx="16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lurasidone	</a:t>
              </a:r>
              <a:endParaRPr b="1"/>
            </a:p>
          </p:txBody>
        </p:sp>
        <p:sp>
          <p:nvSpPr>
            <p:cNvPr id="1370" name="Google Shape;1370;p91"/>
            <p:cNvSpPr txBox="1"/>
            <p:nvPr/>
          </p:nvSpPr>
          <p:spPr>
            <a:xfrm>
              <a:off x="2532500" y="2760855"/>
              <a:ext cx="16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iloperidone</a:t>
              </a:r>
              <a:endParaRPr b="1"/>
            </a:p>
          </p:txBody>
        </p:sp>
        <p:sp>
          <p:nvSpPr>
            <p:cNvPr id="1371" name="Google Shape;1371;p91"/>
            <p:cNvSpPr txBox="1"/>
            <p:nvPr/>
          </p:nvSpPr>
          <p:spPr>
            <a:xfrm>
              <a:off x="2151500" y="2347492"/>
              <a:ext cx="16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ziprasidone</a:t>
              </a:r>
              <a:endParaRPr b="1"/>
            </a:p>
          </p:txBody>
        </p:sp>
        <p:sp>
          <p:nvSpPr>
            <p:cNvPr id="1372" name="Google Shape;1372;p91"/>
            <p:cNvSpPr txBox="1"/>
            <p:nvPr/>
          </p:nvSpPr>
          <p:spPr>
            <a:xfrm>
              <a:off x="1313300" y="1955018"/>
              <a:ext cx="16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paliperidone</a:t>
              </a:r>
              <a:endParaRPr b="1"/>
            </a:p>
          </p:txBody>
        </p:sp>
        <p:sp>
          <p:nvSpPr>
            <p:cNvPr id="1373" name="Google Shape;1373;p91"/>
            <p:cNvSpPr txBox="1"/>
            <p:nvPr/>
          </p:nvSpPr>
          <p:spPr>
            <a:xfrm>
              <a:off x="1313300" y="1566712"/>
              <a:ext cx="16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risperidone</a:t>
              </a:r>
              <a:endParaRPr b="1"/>
            </a:p>
          </p:txBody>
        </p:sp>
        <p:sp>
          <p:nvSpPr>
            <p:cNvPr id="1374" name="Google Shape;1374;p91"/>
            <p:cNvSpPr txBox="1"/>
            <p:nvPr/>
          </p:nvSpPr>
          <p:spPr>
            <a:xfrm>
              <a:off x="1313300" y="1197186"/>
              <a:ext cx="16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asenapine</a:t>
              </a:r>
              <a:endParaRPr b="1"/>
            </a:p>
          </p:txBody>
        </p:sp>
        <p:sp>
          <p:nvSpPr>
            <p:cNvPr id="1375" name="Google Shape;1375;p91"/>
            <p:cNvSpPr txBox="1"/>
            <p:nvPr/>
          </p:nvSpPr>
          <p:spPr>
            <a:xfrm>
              <a:off x="5920257" y="865256"/>
              <a:ext cx="16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quetiapine</a:t>
              </a:r>
              <a:endParaRPr b="1"/>
            </a:p>
          </p:txBody>
        </p:sp>
        <p:sp>
          <p:nvSpPr>
            <p:cNvPr id="1376" name="Google Shape;1376;p91"/>
            <p:cNvSpPr txBox="1"/>
            <p:nvPr/>
          </p:nvSpPr>
          <p:spPr>
            <a:xfrm>
              <a:off x="7897400" y="561162"/>
              <a:ext cx="16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olanzapine</a:t>
              </a:r>
              <a:endParaRPr b="1"/>
            </a:p>
          </p:txBody>
        </p:sp>
        <p:sp>
          <p:nvSpPr>
            <p:cNvPr id="1377" name="Google Shape;1377;p91"/>
            <p:cNvSpPr txBox="1"/>
            <p:nvPr/>
          </p:nvSpPr>
          <p:spPr>
            <a:xfrm>
              <a:off x="5865975" y="125845"/>
              <a:ext cx="16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clozapine</a:t>
              </a:r>
              <a:endParaRPr b="1"/>
            </a:p>
          </p:txBody>
        </p:sp>
      </p:grpSp>
      <p:pic>
        <p:nvPicPr>
          <p:cNvPr id="1378" name="Google Shape;1378;p91"/>
          <p:cNvPicPr preferRelativeResize="0"/>
          <p:nvPr/>
        </p:nvPicPr>
        <p:blipFill>
          <a:blip r:embed="rId16">
            <a:alphaModFix/>
          </a:blip>
          <a:stretch>
            <a:fillRect/>
          </a:stretch>
        </p:blipFill>
        <p:spPr>
          <a:xfrm>
            <a:off x="1132094" y="169694"/>
            <a:ext cx="5611451" cy="1006975"/>
          </a:xfrm>
          <a:prstGeom prst="rect">
            <a:avLst/>
          </a:prstGeom>
          <a:noFill/>
          <a:ln>
            <a:noFill/>
          </a:ln>
          <a:effectLst>
            <a:outerShdw blurRad="57150" dist="38100" dir="5400000" algn="bl" rotWithShape="0">
              <a:srgbClr val="274E13"/>
            </a:outerShdw>
          </a:effectLst>
        </p:spPr>
      </p:pic>
      <p:sp>
        <p:nvSpPr>
          <p:cNvPr id="1379" name="Google Shape;1379;p91"/>
          <p:cNvSpPr txBox="1"/>
          <p:nvPr/>
        </p:nvSpPr>
        <p:spPr>
          <a:xfrm>
            <a:off x="7850100" y="29295"/>
            <a:ext cx="1620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6AA84F"/>
                </a:solidFill>
              </a:rPr>
              <a:t>M1-M4</a:t>
            </a:r>
            <a:endParaRPr sz="2200" b="1">
              <a:solidFill>
                <a:srgbClr val="6AA84F"/>
              </a:solidFill>
            </a:endParaRPr>
          </a:p>
        </p:txBody>
      </p:sp>
      <p:cxnSp>
        <p:nvCxnSpPr>
          <p:cNvPr id="1380" name="Google Shape;1380;p91"/>
          <p:cNvCxnSpPr/>
          <p:nvPr/>
        </p:nvCxnSpPr>
        <p:spPr>
          <a:xfrm>
            <a:off x="-26100" y="1662525"/>
            <a:ext cx="9301500" cy="0"/>
          </a:xfrm>
          <a:prstGeom prst="straightConnector1">
            <a:avLst/>
          </a:prstGeom>
          <a:noFill/>
          <a:ln w="9525" cap="flat" cmpd="sng">
            <a:solidFill>
              <a:schemeClr val="dk2"/>
            </a:solidFill>
            <a:prstDash val="solid"/>
            <a:round/>
            <a:headEnd type="none" w="med" len="med"/>
            <a:tailEnd type="none" w="med" len="med"/>
          </a:ln>
        </p:spPr>
      </p:cxnSp>
      <p:sp>
        <p:nvSpPr>
          <p:cNvPr id="1381" name="Google Shape;1381;p91"/>
          <p:cNvSpPr txBox="1"/>
          <p:nvPr/>
        </p:nvSpPr>
        <p:spPr>
          <a:xfrm>
            <a:off x="179825" y="380698"/>
            <a:ext cx="16209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t>“-pines”</a:t>
            </a:r>
            <a:endParaRPr sz="26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0"/>
          <p:cNvPicPr preferRelativeResize="0"/>
          <p:nvPr/>
        </p:nvPicPr>
        <p:blipFill rotWithShape="1">
          <a:blip r:embed="rId3">
            <a:alphaModFix/>
          </a:blip>
          <a:srcRect r="12395" b="7063"/>
          <a:stretch/>
        </p:blipFill>
        <p:spPr>
          <a:xfrm>
            <a:off x="2315625" y="85975"/>
            <a:ext cx="6535398" cy="4884927"/>
          </a:xfrm>
          <a:prstGeom prst="rect">
            <a:avLst/>
          </a:prstGeom>
          <a:noFill/>
          <a:ln>
            <a:noFill/>
          </a:ln>
        </p:spPr>
      </p:pic>
      <p:sp>
        <p:nvSpPr>
          <p:cNvPr id="108" name="Google Shape;108;p20"/>
          <p:cNvSpPr txBox="1"/>
          <p:nvPr/>
        </p:nvSpPr>
        <p:spPr>
          <a:xfrm>
            <a:off x="152400" y="152400"/>
            <a:ext cx="2034300" cy="304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222222"/>
                </a:solidFill>
                <a:highlight>
                  <a:srgbClr val="FFFFFF"/>
                </a:highlight>
              </a:rPr>
              <a:t>Alzheimer’s dementia is caused by plaques and tangles:</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r>
              <a:rPr lang="en" sz="1900">
                <a:solidFill>
                  <a:srgbClr val="222222"/>
                </a:solidFill>
                <a:highlight>
                  <a:schemeClr val="lt1"/>
                </a:highlight>
              </a:rPr>
              <a:t>β-</a:t>
            </a:r>
            <a:r>
              <a:rPr lang="en" sz="1900">
                <a:solidFill>
                  <a:srgbClr val="222222"/>
                </a:solidFill>
                <a:highlight>
                  <a:srgbClr val="FFFFFF"/>
                </a:highlight>
              </a:rPr>
              <a:t>amyloid (Aβ) plaques </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endParaRPr sz="1500">
              <a:solidFill>
                <a:srgbClr val="222222"/>
              </a:solidFill>
              <a:highlight>
                <a:srgbClr val="FFFFFF"/>
              </a:highlight>
            </a:endParaRPr>
          </a:p>
        </p:txBody>
      </p:sp>
      <p:sp>
        <p:nvSpPr>
          <p:cNvPr id="109" name="Google Shape;109;p20"/>
          <p:cNvSpPr txBox="1"/>
          <p:nvPr/>
        </p:nvSpPr>
        <p:spPr>
          <a:xfrm>
            <a:off x="191575" y="4931725"/>
            <a:ext cx="8896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222222"/>
                </a:solidFill>
                <a:highlight>
                  <a:srgbClr val="FFFFFF"/>
                </a:highlight>
              </a:rPr>
              <a:t>Sehar, U., Rawat, P., Reddy, A. P., Kopel, J., &amp; Reddy, P. H. (2022). Amyloid beta in aging and Alzheimer’s disease. </a:t>
            </a:r>
            <a:r>
              <a:rPr lang="en" sz="800" i="1">
                <a:solidFill>
                  <a:srgbClr val="222222"/>
                </a:solidFill>
                <a:highlight>
                  <a:srgbClr val="FFFFFF"/>
                </a:highlight>
              </a:rPr>
              <a:t>International journal of molecular sciences</a:t>
            </a:r>
            <a:r>
              <a:rPr lang="en" sz="800">
                <a:solidFill>
                  <a:srgbClr val="222222"/>
                </a:solidFill>
                <a:highlight>
                  <a:srgbClr val="FFFFFF"/>
                </a:highlight>
              </a:rPr>
              <a:t>, </a:t>
            </a:r>
            <a:r>
              <a:rPr lang="en" sz="800" i="1">
                <a:solidFill>
                  <a:srgbClr val="222222"/>
                </a:solidFill>
                <a:highlight>
                  <a:srgbClr val="FFFFFF"/>
                </a:highlight>
              </a:rPr>
              <a:t>23</a:t>
            </a:r>
            <a:r>
              <a:rPr lang="en" sz="800">
                <a:solidFill>
                  <a:srgbClr val="222222"/>
                </a:solidFill>
                <a:highlight>
                  <a:srgbClr val="FFFFFF"/>
                </a:highlight>
              </a:rPr>
              <a:t>(21), 12924.</a:t>
            </a:r>
            <a:endParaRPr sz="8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grpSp>
        <p:nvGrpSpPr>
          <p:cNvPr id="1386" name="Google Shape;1386;p92"/>
          <p:cNvGrpSpPr/>
          <p:nvPr/>
        </p:nvGrpSpPr>
        <p:grpSpPr>
          <a:xfrm>
            <a:off x="57085" y="574436"/>
            <a:ext cx="9029831" cy="1413541"/>
            <a:chOff x="195797" y="597911"/>
            <a:chExt cx="9029831" cy="1413541"/>
          </a:xfrm>
        </p:grpSpPr>
        <p:grpSp>
          <p:nvGrpSpPr>
            <p:cNvPr id="1387" name="Google Shape;1387;p92"/>
            <p:cNvGrpSpPr/>
            <p:nvPr/>
          </p:nvGrpSpPr>
          <p:grpSpPr>
            <a:xfrm>
              <a:off x="195797" y="1603675"/>
              <a:ext cx="9029831" cy="407700"/>
              <a:chOff x="808422" y="3108700"/>
              <a:chExt cx="9029831" cy="407700"/>
            </a:xfrm>
          </p:grpSpPr>
          <p:sp>
            <p:nvSpPr>
              <p:cNvPr id="1388" name="Google Shape;1388;p92"/>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92"/>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92"/>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92"/>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92"/>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3" name="Google Shape;1393;p92"/>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394" name="Google Shape;1394;p92"/>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395" name="Google Shape;1395;p92"/>
            <p:cNvGrpSpPr/>
            <p:nvPr/>
          </p:nvGrpSpPr>
          <p:grpSpPr>
            <a:xfrm>
              <a:off x="3457538" y="598176"/>
              <a:ext cx="884885" cy="1413276"/>
              <a:chOff x="3236150" y="60682"/>
              <a:chExt cx="2229492" cy="3560785"/>
            </a:xfrm>
          </p:grpSpPr>
          <p:pic>
            <p:nvPicPr>
              <p:cNvPr id="1396" name="Google Shape;1396;p92"/>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397" name="Google Shape;1397;p92"/>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398" name="Google Shape;1398;p92"/>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399" name="Google Shape;1399;p92"/>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400" name="Google Shape;1400;p92"/>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401" name="Google Shape;1401;p92"/>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402" name="Google Shape;1402;p92"/>
          <p:cNvSpPr txBox="1"/>
          <p:nvPr/>
        </p:nvSpPr>
        <p:spPr>
          <a:xfrm>
            <a:off x="448700" y="2174410"/>
            <a:ext cx="8565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Diphenhydramine (Benadryl)</a:t>
            </a:r>
            <a:endParaRPr sz="52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grpSp>
        <p:nvGrpSpPr>
          <p:cNvPr id="1407" name="Google Shape;1407;p93"/>
          <p:cNvGrpSpPr/>
          <p:nvPr/>
        </p:nvGrpSpPr>
        <p:grpSpPr>
          <a:xfrm>
            <a:off x="57085" y="574436"/>
            <a:ext cx="9029831" cy="1413541"/>
            <a:chOff x="195797" y="597911"/>
            <a:chExt cx="9029831" cy="1413541"/>
          </a:xfrm>
        </p:grpSpPr>
        <p:grpSp>
          <p:nvGrpSpPr>
            <p:cNvPr id="1408" name="Google Shape;1408;p93"/>
            <p:cNvGrpSpPr/>
            <p:nvPr/>
          </p:nvGrpSpPr>
          <p:grpSpPr>
            <a:xfrm>
              <a:off x="195797" y="1603675"/>
              <a:ext cx="9029831" cy="407700"/>
              <a:chOff x="808422" y="3108700"/>
              <a:chExt cx="9029831" cy="407700"/>
            </a:xfrm>
          </p:grpSpPr>
          <p:sp>
            <p:nvSpPr>
              <p:cNvPr id="1409" name="Google Shape;1409;p93"/>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93"/>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93"/>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93"/>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93"/>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14" name="Google Shape;1414;p93"/>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415" name="Google Shape;1415;p93"/>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416" name="Google Shape;1416;p93"/>
            <p:cNvGrpSpPr/>
            <p:nvPr/>
          </p:nvGrpSpPr>
          <p:grpSpPr>
            <a:xfrm>
              <a:off x="3457538" y="598176"/>
              <a:ext cx="884885" cy="1413276"/>
              <a:chOff x="3236150" y="60682"/>
              <a:chExt cx="2229492" cy="3560785"/>
            </a:xfrm>
          </p:grpSpPr>
          <p:pic>
            <p:nvPicPr>
              <p:cNvPr id="1417" name="Google Shape;1417;p93"/>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418" name="Google Shape;1418;p93"/>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419" name="Google Shape;1419;p93"/>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420" name="Google Shape;1420;p93"/>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421" name="Google Shape;1421;p93"/>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422" name="Google Shape;1422;p93"/>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423" name="Google Shape;1423;p93"/>
          <p:cNvSpPr/>
          <p:nvPr/>
        </p:nvSpPr>
        <p:spPr>
          <a:xfrm>
            <a:off x="5360350" y="1470100"/>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4" name="Google Shape;1424;p93"/>
          <p:cNvGrpSpPr/>
          <p:nvPr/>
        </p:nvGrpSpPr>
        <p:grpSpPr>
          <a:xfrm>
            <a:off x="57085" y="4102961"/>
            <a:ext cx="9029831" cy="939089"/>
            <a:chOff x="57085" y="4102961"/>
            <a:chExt cx="9029831" cy="939089"/>
          </a:xfrm>
        </p:grpSpPr>
        <p:grpSp>
          <p:nvGrpSpPr>
            <p:cNvPr id="1425" name="Google Shape;1425;p93"/>
            <p:cNvGrpSpPr/>
            <p:nvPr/>
          </p:nvGrpSpPr>
          <p:grpSpPr>
            <a:xfrm>
              <a:off x="57085" y="4399600"/>
              <a:ext cx="9029831" cy="407700"/>
              <a:chOff x="808422" y="3108700"/>
              <a:chExt cx="9029831" cy="407700"/>
            </a:xfrm>
          </p:grpSpPr>
          <p:sp>
            <p:nvSpPr>
              <p:cNvPr id="1426" name="Google Shape;1426;p93"/>
              <p:cNvSpPr/>
              <p:nvPr/>
            </p:nvSpPr>
            <p:spPr>
              <a:xfrm>
                <a:off x="808422" y="3108700"/>
                <a:ext cx="2250600" cy="4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93"/>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93"/>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93"/>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93"/>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1" name="Google Shape;1431;p93"/>
            <p:cNvSpPr txBox="1"/>
            <p:nvPr/>
          </p:nvSpPr>
          <p:spPr>
            <a:xfrm>
              <a:off x="207650" y="4341850"/>
              <a:ext cx="2091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anticholinergic:</a:t>
              </a:r>
              <a:endParaRPr sz="2400">
                <a:solidFill>
                  <a:schemeClr val="lt1"/>
                </a:solidFill>
              </a:endParaRPr>
            </a:p>
          </p:txBody>
        </p:sp>
        <p:sp>
          <p:nvSpPr>
            <p:cNvPr id="1432" name="Google Shape;1432;p93"/>
            <p:cNvSpPr txBox="1"/>
            <p:nvPr/>
          </p:nvSpPr>
          <p:spPr>
            <a:xfrm>
              <a:off x="2880542" y="4102961"/>
              <a:ext cx="594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433" name="Google Shape;1433;p93"/>
            <p:cNvSpPr txBox="1"/>
            <p:nvPr/>
          </p:nvSpPr>
          <p:spPr>
            <a:xfrm>
              <a:off x="4403307"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rgbClr val="D9D9D9"/>
                  </a:solidFill>
                </a:rPr>
                <a:t>+</a:t>
              </a:r>
              <a:endParaRPr sz="4500">
                <a:solidFill>
                  <a:srgbClr val="D9D9D9"/>
                </a:solidFill>
              </a:endParaRPr>
            </a:p>
          </p:txBody>
        </p:sp>
        <p:sp>
          <p:nvSpPr>
            <p:cNvPr id="1434" name="Google Shape;1434;p93"/>
            <p:cNvSpPr txBox="1"/>
            <p:nvPr/>
          </p:nvSpPr>
          <p:spPr>
            <a:xfrm>
              <a:off x="5862051"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435" name="Google Shape;1435;p93"/>
            <p:cNvSpPr txBox="1"/>
            <p:nvPr/>
          </p:nvSpPr>
          <p:spPr>
            <a:xfrm>
              <a:off x="7473372" y="4164850"/>
              <a:ext cx="1492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grpSp>
      <p:sp>
        <p:nvSpPr>
          <p:cNvPr id="1436" name="Google Shape;1436;p93"/>
          <p:cNvSpPr txBox="1"/>
          <p:nvPr/>
        </p:nvSpPr>
        <p:spPr>
          <a:xfrm>
            <a:off x="448700" y="2174410"/>
            <a:ext cx="8565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Diphenhydramine (Benadryl)</a:t>
            </a:r>
            <a:endParaRPr sz="5200"/>
          </a:p>
        </p:txBody>
      </p:sp>
      <p:sp>
        <p:nvSpPr>
          <p:cNvPr id="1437" name="Google Shape;1437;p93"/>
          <p:cNvSpPr/>
          <p:nvPr/>
        </p:nvSpPr>
        <p:spPr>
          <a:xfrm rot="10800000" flipH="1">
            <a:off x="7755875" y="4029977"/>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grpSp>
        <p:nvGrpSpPr>
          <p:cNvPr id="1442" name="Google Shape;1442;p94"/>
          <p:cNvGrpSpPr/>
          <p:nvPr/>
        </p:nvGrpSpPr>
        <p:grpSpPr>
          <a:xfrm>
            <a:off x="57085" y="574436"/>
            <a:ext cx="9029831" cy="1413541"/>
            <a:chOff x="195797" y="597911"/>
            <a:chExt cx="9029831" cy="1413541"/>
          </a:xfrm>
        </p:grpSpPr>
        <p:grpSp>
          <p:nvGrpSpPr>
            <p:cNvPr id="1443" name="Google Shape;1443;p94"/>
            <p:cNvGrpSpPr/>
            <p:nvPr/>
          </p:nvGrpSpPr>
          <p:grpSpPr>
            <a:xfrm>
              <a:off x="195797" y="1603675"/>
              <a:ext cx="9029831" cy="407700"/>
              <a:chOff x="808422" y="3108700"/>
              <a:chExt cx="9029831" cy="407700"/>
            </a:xfrm>
          </p:grpSpPr>
          <p:sp>
            <p:nvSpPr>
              <p:cNvPr id="1444" name="Google Shape;1444;p94"/>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94"/>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94"/>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94"/>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94"/>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49" name="Google Shape;1449;p94"/>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450" name="Google Shape;1450;p94"/>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451" name="Google Shape;1451;p94"/>
            <p:cNvGrpSpPr/>
            <p:nvPr/>
          </p:nvGrpSpPr>
          <p:grpSpPr>
            <a:xfrm>
              <a:off x="3457538" y="598176"/>
              <a:ext cx="884885" cy="1413276"/>
              <a:chOff x="3236150" y="60682"/>
              <a:chExt cx="2229492" cy="3560785"/>
            </a:xfrm>
          </p:grpSpPr>
          <p:pic>
            <p:nvPicPr>
              <p:cNvPr id="1452" name="Google Shape;1452;p94"/>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453" name="Google Shape;1453;p94"/>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454" name="Google Shape;1454;p94"/>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455" name="Google Shape;1455;p94"/>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456" name="Google Shape;1456;p94"/>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457" name="Google Shape;1457;p94"/>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458" name="Google Shape;1458;p94"/>
          <p:cNvSpPr txBox="1"/>
          <p:nvPr/>
        </p:nvSpPr>
        <p:spPr>
          <a:xfrm>
            <a:off x="-243175" y="2040100"/>
            <a:ext cx="60459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333333"/>
                </a:solidFill>
              </a:rPr>
              <a:t>Benzodiazepines</a:t>
            </a:r>
            <a:endParaRPr sz="5200"/>
          </a:p>
        </p:txBody>
      </p:sp>
      <p:pic>
        <p:nvPicPr>
          <p:cNvPr id="1459" name="Google Shape;1459;p94"/>
          <p:cNvPicPr preferRelativeResize="0"/>
          <p:nvPr/>
        </p:nvPicPr>
        <p:blipFill>
          <a:blip r:embed="rId7">
            <a:alphaModFix/>
          </a:blip>
          <a:stretch>
            <a:fillRect/>
          </a:stretch>
        </p:blipFill>
        <p:spPr>
          <a:xfrm>
            <a:off x="5535125" y="2334875"/>
            <a:ext cx="3173700" cy="17878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grpSp>
        <p:nvGrpSpPr>
          <p:cNvPr id="1464" name="Google Shape;1464;p95"/>
          <p:cNvGrpSpPr/>
          <p:nvPr/>
        </p:nvGrpSpPr>
        <p:grpSpPr>
          <a:xfrm>
            <a:off x="57085" y="574436"/>
            <a:ext cx="9029831" cy="1413541"/>
            <a:chOff x="195797" y="597911"/>
            <a:chExt cx="9029831" cy="1413541"/>
          </a:xfrm>
        </p:grpSpPr>
        <p:grpSp>
          <p:nvGrpSpPr>
            <p:cNvPr id="1465" name="Google Shape;1465;p95"/>
            <p:cNvGrpSpPr/>
            <p:nvPr/>
          </p:nvGrpSpPr>
          <p:grpSpPr>
            <a:xfrm>
              <a:off x="195797" y="1603675"/>
              <a:ext cx="9029831" cy="407700"/>
              <a:chOff x="808422" y="3108700"/>
              <a:chExt cx="9029831" cy="407700"/>
            </a:xfrm>
          </p:grpSpPr>
          <p:sp>
            <p:nvSpPr>
              <p:cNvPr id="1466" name="Google Shape;1466;p95"/>
              <p:cNvSpPr/>
              <p:nvPr/>
            </p:nvSpPr>
            <p:spPr>
              <a:xfrm>
                <a:off x="808422" y="3108700"/>
                <a:ext cx="2250600" cy="407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95"/>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95"/>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95"/>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95"/>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71" name="Google Shape;1471;p95"/>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472" name="Google Shape;1472;p95"/>
            <p:cNvPicPr preferRelativeResize="0"/>
            <p:nvPr/>
          </p:nvPicPr>
          <p:blipFill rotWithShape="1">
            <a:blip r:embed="rId4">
              <a:alphaModFix/>
            </a:blip>
            <a:srcRect/>
            <a:stretch/>
          </p:blipFill>
          <p:spPr>
            <a:xfrm>
              <a:off x="5014645" y="606292"/>
              <a:ext cx="884969" cy="1397023"/>
            </a:xfrm>
            <a:prstGeom prst="rect">
              <a:avLst/>
            </a:prstGeom>
            <a:noFill/>
            <a:ln>
              <a:noFill/>
            </a:ln>
          </p:spPr>
        </p:pic>
        <p:grpSp>
          <p:nvGrpSpPr>
            <p:cNvPr id="1473" name="Google Shape;1473;p95"/>
            <p:cNvGrpSpPr/>
            <p:nvPr/>
          </p:nvGrpSpPr>
          <p:grpSpPr>
            <a:xfrm>
              <a:off x="3457538" y="598176"/>
              <a:ext cx="884885" cy="1413276"/>
              <a:chOff x="3236150" y="60682"/>
              <a:chExt cx="2229492" cy="3560785"/>
            </a:xfrm>
          </p:grpSpPr>
          <p:pic>
            <p:nvPicPr>
              <p:cNvPr id="1474" name="Google Shape;1474;p95"/>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475" name="Google Shape;1475;p95"/>
              <p:cNvPicPr preferRelativeResize="0"/>
              <p:nvPr/>
            </p:nvPicPr>
            <p:blipFill rotWithShape="1">
              <a:blip r:embed="rId5">
                <a:alphaModFix/>
              </a:blip>
              <a:srcRect b="20267"/>
              <a:stretch/>
            </p:blipFill>
            <p:spPr>
              <a:xfrm>
                <a:off x="3236150" y="60682"/>
                <a:ext cx="2167950" cy="2735301"/>
              </a:xfrm>
              <a:prstGeom prst="rect">
                <a:avLst/>
              </a:prstGeom>
              <a:noFill/>
              <a:ln>
                <a:noFill/>
              </a:ln>
            </p:spPr>
          </p:pic>
        </p:grpSp>
        <p:pic>
          <p:nvPicPr>
            <p:cNvPr id="1476" name="Google Shape;1476;p95"/>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477" name="Google Shape;1477;p95"/>
          <p:cNvSpPr txBox="1"/>
          <p:nvPr/>
        </p:nvSpPr>
        <p:spPr>
          <a:xfrm>
            <a:off x="207650" y="512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Association with dementia</a:t>
            </a:r>
            <a:endParaRPr sz="2400"/>
          </a:p>
        </p:txBody>
      </p:sp>
      <p:sp>
        <p:nvSpPr>
          <p:cNvPr id="1478" name="Google Shape;1478;p95"/>
          <p:cNvSpPr txBox="1"/>
          <p:nvPr/>
        </p:nvSpPr>
        <p:spPr>
          <a:xfrm>
            <a:off x="226751" y="1516900"/>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decreased</a:t>
            </a:r>
            <a:endParaRPr sz="2400">
              <a:solidFill>
                <a:schemeClr val="lt1"/>
              </a:solidFill>
            </a:endParaRPr>
          </a:p>
        </p:txBody>
      </p:sp>
      <p:sp>
        <p:nvSpPr>
          <p:cNvPr id="1479" name="Google Shape;1479;p95"/>
          <p:cNvSpPr txBox="1"/>
          <p:nvPr/>
        </p:nvSpPr>
        <p:spPr>
          <a:xfrm>
            <a:off x="7478440" y="1525057"/>
            <a:ext cx="16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increased</a:t>
            </a:r>
            <a:endParaRPr sz="2400">
              <a:solidFill>
                <a:schemeClr val="lt1"/>
              </a:solidFill>
            </a:endParaRPr>
          </a:p>
        </p:txBody>
      </p:sp>
      <p:sp>
        <p:nvSpPr>
          <p:cNvPr id="1480" name="Google Shape;1480;p95"/>
          <p:cNvSpPr txBox="1"/>
          <p:nvPr/>
        </p:nvSpPr>
        <p:spPr>
          <a:xfrm>
            <a:off x="546625" y="1987975"/>
            <a:ext cx="36504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rgbClr val="333333"/>
                </a:solidFill>
              </a:rPr>
              <a:t>Benzodiazepines</a:t>
            </a:r>
            <a:endParaRPr sz="3400"/>
          </a:p>
        </p:txBody>
      </p:sp>
      <p:sp>
        <p:nvSpPr>
          <p:cNvPr id="1481" name="Google Shape;1481;p95"/>
          <p:cNvSpPr txBox="1"/>
          <p:nvPr/>
        </p:nvSpPr>
        <p:spPr>
          <a:xfrm>
            <a:off x="698925" y="2571750"/>
            <a:ext cx="5758800" cy="15699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SzPts val="1000"/>
              <a:buChar char="●"/>
            </a:pPr>
            <a:r>
              <a:rPr lang="en" sz="1000">
                <a:solidFill>
                  <a:srgbClr val="FF0000"/>
                </a:solidFill>
              </a:rPr>
              <a:t>There were studies showing an association of benzodiazepines and dementia</a:t>
            </a:r>
            <a:r>
              <a:rPr lang="en" sz="1000">
                <a:solidFill>
                  <a:srgbClr val="6AA84F"/>
                </a:solidFill>
              </a:rPr>
              <a:t>, but more recent studies have cast doubt. </a:t>
            </a:r>
            <a:endParaRPr sz="1000">
              <a:solidFill>
                <a:srgbClr val="6AA84F"/>
              </a:solidFill>
            </a:endParaRPr>
          </a:p>
          <a:p>
            <a:pPr marL="457200" lvl="0" indent="-292100" algn="l" rtl="0">
              <a:spcBef>
                <a:spcPts val="0"/>
              </a:spcBef>
              <a:spcAft>
                <a:spcPts val="0"/>
              </a:spcAft>
              <a:buClr>
                <a:srgbClr val="6AA84F"/>
              </a:buClr>
              <a:buSzPts val="1000"/>
              <a:buChar char="●"/>
            </a:pPr>
            <a:r>
              <a:rPr lang="en" sz="1000">
                <a:solidFill>
                  <a:srgbClr val="6AA84F"/>
                </a:solidFill>
              </a:rPr>
              <a:t>In a prospective follow-up study with 3434 patients, the risk of dementia actually went down as the dose exposure went up (Gray SL et al, 2016).</a:t>
            </a:r>
            <a:endParaRPr sz="1000">
              <a:solidFill>
                <a:srgbClr val="6AA84F"/>
              </a:solidFill>
            </a:endParaRPr>
          </a:p>
          <a:p>
            <a:pPr marL="457200" lvl="0" indent="-292100" algn="l" rtl="0">
              <a:spcBef>
                <a:spcPts val="0"/>
              </a:spcBef>
              <a:spcAft>
                <a:spcPts val="0"/>
              </a:spcAft>
              <a:buSzPts val="1000"/>
              <a:buChar char="●"/>
            </a:pPr>
            <a:r>
              <a:rPr lang="en" sz="1000"/>
              <a:t>Another study with 616,256 patients found the same risk of dementia in people taking benzodiazepines as in those on antidepressants, suggesting that these meds are just a marker for another variable, like having a psychiatric disorder (Baek et al, 2020).</a:t>
            </a:r>
            <a:endParaRPr sz="1000"/>
          </a:p>
          <a:p>
            <a:pPr marL="457200" lvl="0" indent="-292100" algn="l" rtl="0">
              <a:spcBef>
                <a:spcPts val="0"/>
              </a:spcBef>
              <a:spcAft>
                <a:spcPts val="0"/>
              </a:spcAft>
              <a:buSzPts val="1000"/>
              <a:buChar char="●"/>
            </a:pPr>
            <a:r>
              <a:rPr lang="en" sz="1000">
                <a:solidFill>
                  <a:srgbClr val="6AA84F"/>
                </a:solidFill>
              </a:rPr>
              <a:t>No association between benzos and dementia (n = 235,465, Osler &amp; Jørgensen, 2020</a:t>
            </a:r>
            <a:r>
              <a:rPr lang="en" sz="1000"/>
              <a:t>).</a:t>
            </a:r>
            <a:endParaRPr sz="1000"/>
          </a:p>
          <a:p>
            <a:pPr marL="457200" lvl="0" indent="-292100" algn="l" rtl="0">
              <a:spcBef>
                <a:spcPts val="0"/>
              </a:spcBef>
              <a:spcAft>
                <a:spcPts val="0"/>
              </a:spcAft>
              <a:buClr>
                <a:srgbClr val="FF0000"/>
              </a:buClr>
              <a:buSzPts val="1000"/>
              <a:buChar char="●"/>
            </a:pPr>
            <a:r>
              <a:rPr lang="en" sz="1000">
                <a:solidFill>
                  <a:srgbClr val="FF0000"/>
                </a:solidFill>
              </a:rPr>
              <a:t>A systematic review of reviews suggested an association (Ferreira et al, 2021).</a:t>
            </a:r>
            <a:endParaRPr sz="1000">
              <a:solidFill>
                <a:srgbClr val="FF0000"/>
              </a:solidFill>
            </a:endParaRPr>
          </a:p>
        </p:txBody>
      </p:sp>
      <p:sp>
        <p:nvSpPr>
          <p:cNvPr id="1482" name="Google Shape;1482;p95"/>
          <p:cNvSpPr/>
          <p:nvPr/>
        </p:nvSpPr>
        <p:spPr>
          <a:xfrm>
            <a:off x="4451400" y="1516900"/>
            <a:ext cx="647650" cy="633075"/>
          </a:xfrm>
          <a:prstGeom prst="flowChartExtra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3" name="Google Shape;1483;p95"/>
          <p:cNvPicPr preferRelativeResize="0"/>
          <p:nvPr/>
        </p:nvPicPr>
        <p:blipFill>
          <a:blip r:embed="rId7">
            <a:alphaModFix/>
          </a:blip>
          <a:stretch>
            <a:fillRect/>
          </a:stretch>
        </p:blipFill>
        <p:spPr>
          <a:xfrm>
            <a:off x="6938823" y="2142813"/>
            <a:ext cx="1123803" cy="633075"/>
          </a:xfrm>
          <a:prstGeom prst="rect">
            <a:avLst/>
          </a:prstGeom>
          <a:noFill/>
          <a:ln>
            <a:noFill/>
          </a:ln>
        </p:spPr>
      </p:pic>
      <p:grpSp>
        <p:nvGrpSpPr>
          <p:cNvPr id="1484" name="Google Shape;1484;p95"/>
          <p:cNvGrpSpPr/>
          <p:nvPr/>
        </p:nvGrpSpPr>
        <p:grpSpPr>
          <a:xfrm>
            <a:off x="57085" y="4331561"/>
            <a:ext cx="9029831" cy="939089"/>
            <a:chOff x="57085" y="4102961"/>
            <a:chExt cx="9029831" cy="939089"/>
          </a:xfrm>
        </p:grpSpPr>
        <p:grpSp>
          <p:nvGrpSpPr>
            <p:cNvPr id="1485" name="Google Shape;1485;p95"/>
            <p:cNvGrpSpPr/>
            <p:nvPr/>
          </p:nvGrpSpPr>
          <p:grpSpPr>
            <a:xfrm>
              <a:off x="57085" y="4399600"/>
              <a:ext cx="9029831" cy="407700"/>
              <a:chOff x="808422" y="3108700"/>
              <a:chExt cx="9029831" cy="407700"/>
            </a:xfrm>
          </p:grpSpPr>
          <p:sp>
            <p:nvSpPr>
              <p:cNvPr id="1486" name="Google Shape;1486;p95"/>
              <p:cNvSpPr/>
              <p:nvPr/>
            </p:nvSpPr>
            <p:spPr>
              <a:xfrm>
                <a:off x="808422" y="3108700"/>
                <a:ext cx="2250600" cy="4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95"/>
              <p:cNvSpPr/>
              <p:nvPr/>
            </p:nvSpPr>
            <p:spPr>
              <a:xfrm>
                <a:off x="3050800" y="3108700"/>
                <a:ext cx="1582500" cy="407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95"/>
              <p:cNvSpPr/>
              <p:nvPr/>
            </p:nvSpPr>
            <p:spPr>
              <a:xfrm>
                <a:off x="6216513" y="3108700"/>
                <a:ext cx="1582500" cy="407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95"/>
              <p:cNvSpPr/>
              <p:nvPr/>
            </p:nvSpPr>
            <p:spPr>
              <a:xfrm>
                <a:off x="4633300" y="3108700"/>
                <a:ext cx="1582500" cy="40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95"/>
              <p:cNvSpPr/>
              <p:nvPr/>
            </p:nvSpPr>
            <p:spPr>
              <a:xfrm>
                <a:off x="7799753" y="3108700"/>
                <a:ext cx="2038500" cy="407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1" name="Google Shape;1491;p95"/>
            <p:cNvSpPr txBox="1"/>
            <p:nvPr/>
          </p:nvSpPr>
          <p:spPr>
            <a:xfrm>
              <a:off x="207650" y="4341850"/>
              <a:ext cx="2091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rPr>
                <a:t>anticholinergic:</a:t>
              </a:r>
              <a:endParaRPr sz="2400">
                <a:solidFill>
                  <a:schemeClr val="lt1"/>
                </a:solidFill>
              </a:endParaRPr>
            </a:p>
          </p:txBody>
        </p:sp>
        <p:sp>
          <p:nvSpPr>
            <p:cNvPr id="1492" name="Google Shape;1492;p95"/>
            <p:cNvSpPr txBox="1"/>
            <p:nvPr/>
          </p:nvSpPr>
          <p:spPr>
            <a:xfrm>
              <a:off x="2880542" y="4102961"/>
              <a:ext cx="594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493" name="Google Shape;1493;p95"/>
            <p:cNvSpPr txBox="1"/>
            <p:nvPr/>
          </p:nvSpPr>
          <p:spPr>
            <a:xfrm>
              <a:off x="4403307"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rgbClr val="D9D9D9"/>
                  </a:solidFill>
                </a:rPr>
                <a:t>+</a:t>
              </a:r>
              <a:endParaRPr sz="4500">
                <a:solidFill>
                  <a:srgbClr val="D9D9D9"/>
                </a:solidFill>
              </a:endParaRPr>
            </a:p>
          </p:txBody>
        </p:sp>
        <p:sp>
          <p:nvSpPr>
            <p:cNvPr id="1494" name="Google Shape;1494;p95"/>
            <p:cNvSpPr txBox="1"/>
            <p:nvPr/>
          </p:nvSpPr>
          <p:spPr>
            <a:xfrm>
              <a:off x="5862051" y="4164850"/>
              <a:ext cx="1155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sp>
          <p:nvSpPr>
            <p:cNvPr id="1495" name="Google Shape;1495;p95"/>
            <p:cNvSpPr txBox="1"/>
            <p:nvPr/>
          </p:nvSpPr>
          <p:spPr>
            <a:xfrm>
              <a:off x="7473372" y="4164850"/>
              <a:ext cx="1492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lt1"/>
                  </a:solidFill>
                </a:rPr>
                <a:t>+++</a:t>
              </a:r>
              <a:endParaRPr sz="4500">
                <a:solidFill>
                  <a:schemeClr val="lt1"/>
                </a:solidFill>
              </a:endParaRPr>
            </a:p>
          </p:txBody>
        </p:sp>
      </p:grpSp>
      <p:sp>
        <p:nvSpPr>
          <p:cNvPr id="1496" name="Google Shape;1496;p95"/>
          <p:cNvSpPr/>
          <p:nvPr/>
        </p:nvSpPr>
        <p:spPr>
          <a:xfrm rot="10800000" flipH="1">
            <a:off x="2740150" y="4142714"/>
            <a:ext cx="647650" cy="633075"/>
          </a:xfrm>
          <a:prstGeom prst="flowChartExtract">
            <a:avLst/>
          </a:prstGeom>
          <a:solidFill>
            <a:srgbClr val="00FF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7" name="Google Shape;1497;p95"/>
          <p:cNvPicPr preferRelativeResize="0"/>
          <p:nvPr/>
        </p:nvPicPr>
        <p:blipFill>
          <a:blip r:embed="rId8">
            <a:alphaModFix/>
          </a:blip>
          <a:stretch>
            <a:fillRect/>
          </a:stretch>
        </p:blipFill>
        <p:spPr>
          <a:xfrm>
            <a:off x="6938823" y="3285750"/>
            <a:ext cx="1887499" cy="8559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graphicFrame>
        <p:nvGraphicFramePr>
          <p:cNvPr id="1502" name="Google Shape;1502;p96"/>
          <p:cNvGraphicFramePr/>
          <p:nvPr/>
        </p:nvGraphicFramePr>
        <p:xfrm>
          <a:off x="175223" y="386559"/>
          <a:ext cx="8793575" cy="2629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bl>
          </a:graphicData>
        </a:graphic>
      </p:graphicFrame>
      <p:sp>
        <p:nvSpPr>
          <p:cNvPr id="1503" name="Google Shape;1503;p96"/>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graphicFrame>
        <p:nvGraphicFramePr>
          <p:cNvPr id="1508" name="Google Shape;1508;p97"/>
          <p:cNvGraphicFramePr/>
          <p:nvPr/>
        </p:nvGraphicFramePr>
        <p:xfrm>
          <a:off x="175223" y="386559"/>
          <a:ext cx="8793575" cy="69725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extLst>
                  <a:ext uri="{0D108BD9-81ED-4DB2-BD59-A6C34878D82A}">
                    <a16:rowId xmlns:a16="http://schemas.microsoft.com/office/drawing/2014/main" val="10001"/>
                  </a:ext>
                </a:extLst>
              </a:tr>
            </a:tbl>
          </a:graphicData>
        </a:graphic>
      </p:graphicFrame>
      <p:sp>
        <p:nvSpPr>
          <p:cNvPr id="1509" name="Google Shape;1509;p97"/>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graphicFrame>
        <p:nvGraphicFramePr>
          <p:cNvPr id="1514" name="Google Shape;1514;p98"/>
          <p:cNvGraphicFramePr/>
          <p:nvPr/>
        </p:nvGraphicFramePr>
        <p:xfrm>
          <a:off x="175223" y="386559"/>
          <a:ext cx="8793575" cy="15545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Doxepin ≥ 50 mg</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bl>
          </a:graphicData>
        </a:graphic>
      </p:graphicFrame>
      <p:sp>
        <p:nvSpPr>
          <p:cNvPr id="1515" name="Google Shape;1515;p98"/>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graphicFrame>
        <p:nvGraphicFramePr>
          <p:cNvPr id="1520" name="Google Shape;1520;p99"/>
          <p:cNvGraphicFramePr/>
          <p:nvPr/>
        </p:nvGraphicFramePr>
        <p:xfrm>
          <a:off x="175223" y="386559"/>
          <a:ext cx="3000000" cy="3000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Doxepin ≥ 50 mg</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bl>
          </a:graphicData>
        </a:graphic>
      </p:graphicFrame>
      <p:sp>
        <p:nvSpPr>
          <p:cNvPr id="1521" name="Google Shape;1521;p99"/>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graphicFrame>
        <p:nvGraphicFramePr>
          <p:cNvPr id="1526" name="Google Shape;1526;p100"/>
          <p:cNvGraphicFramePr/>
          <p:nvPr/>
        </p:nvGraphicFramePr>
        <p:xfrm>
          <a:off x="175223" y="386559"/>
          <a:ext cx="8793575" cy="15545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Doxepin ≥ 50 mg</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bl>
          </a:graphicData>
        </a:graphic>
      </p:graphicFrame>
      <p:sp>
        <p:nvSpPr>
          <p:cNvPr id="1527" name="Google Shape;1527;p100"/>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graphicFrame>
        <p:nvGraphicFramePr>
          <p:cNvPr id="1532" name="Google Shape;1532;p101"/>
          <p:cNvGraphicFramePr/>
          <p:nvPr/>
        </p:nvGraphicFramePr>
        <p:xfrm>
          <a:off x="175223" y="386559"/>
          <a:ext cx="8793575" cy="15545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50 mg</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25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10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00FF00"/>
                          </a:highlight>
                        </a:rPr>
                        <a:t>Doxepin ≤ 6 mg</a:t>
                      </a: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bl>
          </a:graphicData>
        </a:graphic>
      </p:graphicFrame>
      <p:sp>
        <p:nvSpPr>
          <p:cNvPr id="1533" name="Google Shape;1533;p101"/>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1"/>
          <p:cNvPicPr preferRelativeResize="0"/>
          <p:nvPr/>
        </p:nvPicPr>
        <p:blipFill rotWithShape="1">
          <a:blip r:embed="rId3">
            <a:alphaModFix/>
          </a:blip>
          <a:srcRect r="12395" b="7063"/>
          <a:stretch/>
        </p:blipFill>
        <p:spPr>
          <a:xfrm>
            <a:off x="2315625" y="85975"/>
            <a:ext cx="6535398" cy="4884927"/>
          </a:xfrm>
          <a:prstGeom prst="rect">
            <a:avLst/>
          </a:prstGeom>
          <a:noFill/>
          <a:ln>
            <a:noFill/>
          </a:ln>
        </p:spPr>
      </p:pic>
      <p:sp>
        <p:nvSpPr>
          <p:cNvPr id="115" name="Google Shape;115;p21"/>
          <p:cNvSpPr txBox="1"/>
          <p:nvPr/>
        </p:nvSpPr>
        <p:spPr>
          <a:xfrm>
            <a:off x="152400" y="152400"/>
            <a:ext cx="2034300" cy="421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222222"/>
                </a:solidFill>
                <a:highlight>
                  <a:srgbClr val="FFFFFF"/>
                </a:highlight>
              </a:rPr>
              <a:t>Alzheimer’s dementia is caused by plaques and tangles:</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sz="1900">
                <a:solidFill>
                  <a:srgbClr val="222222"/>
                </a:solidFill>
                <a:highlight>
                  <a:schemeClr val="lt1"/>
                </a:highlight>
              </a:rPr>
              <a:t>β-amyloid (Aβ) plaques </a:t>
            </a:r>
            <a:endParaRPr sz="1900">
              <a:solidFill>
                <a:srgbClr val="222222"/>
              </a:solidFill>
              <a:highlight>
                <a:srgbClr val="FFFFFF"/>
              </a:highlight>
            </a:endParaRPr>
          </a:p>
          <a:p>
            <a:pPr marL="0" lvl="0" indent="0" algn="l" rtl="0">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r>
              <a:rPr lang="en" sz="1900">
                <a:solidFill>
                  <a:srgbClr val="222222"/>
                </a:solidFill>
                <a:highlight>
                  <a:srgbClr val="FFFFFF"/>
                </a:highlight>
              </a:rPr>
              <a:t>neurofibrillary tangles composed of tau protein</a:t>
            </a:r>
            <a:endParaRPr sz="2000">
              <a:solidFill>
                <a:schemeClr val="dk1"/>
              </a:solidFill>
            </a:endParaRPr>
          </a:p>
          <a:p>
            <a:pPr marL="0" lvl="0" indent="0" algn="l" rtl="0">
              <a:spcBef>
                <a:spcPts val="0"/>
              </a:spcBef>
              <a:spcAft>
                <a:spcPts val="0"/>
              </a:spcAft>
              <a:buNone/>
            </a:pPr>
            <a:endParaRPr sz="1500">
              <a:solidFill>
                <a:srgbClr val="222222"/>
              </a:solidFill>
              <a:highlight>
                <a:srgbClr val="FFFFFF"/>
              </a:highlight>
            </a:endParaRPr>
          </a:p>
        </p:txBody>
      </p:sp>
      <p:sp>
        <p:nvSpPr>
          <p:cNvPr id="116" name="Google Shape;116;p21"/>
          <p:cNvSpPr txBox="1"/>
          <p:nvPr/>
        </p:nvSpPr>
        <p:spPr>
          <a:xfrm>
            <a:off x="191575" y="4931725"/>
            <a:ext cx="8896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222222"/>
                </a:solidFill>
                <a:highlight>
                  <a:srgbClr val="FFFFFF"/>
                </a:highlight>
              </a:rPr>
              <a:t>Sehar, U., Rawat, P., Reddy, A. P., Kopel, J., &amp; Reddy, P. H. (2022). Amyloid beta in aging and Alzheimer’s disease. </a:t>
            </a:r>
            <a:r>
              <a:rPr lang="en" sz="800" i="1">
                <a:solidFill>
                  <a:srgbClr val="222222"/>
                </a:solidFill>
                <a:highlight>
                  <a:srgbClr val="FFFFFF"/>
                </a:highlight>
              </a:rPr>
              <a:t>International journal of molecular sciences</a:t>
            </a:r>
            <a:r>
              <a:rPr lang="en" sz="800">
                <a:solidFill>
                  <a:srgbClr val="222222"/>
                </a:solidFill>
                <a:highlight>
                  <a:srgbClr val="FFFFFF"/>
                </a:highlight>
              </a:rPr>
              <a:t>, </a:t>
            </a:r>
            <a:r>
              <a:rPr lang="en" sz="800" i="1">
                <a:solidFill>
                  <a:srgbClr val="222222"/>
                </a:solidFill>
                <a:highlight>
                  <a:srgbClr val="FFFFFF"/>
                </a:highlight>
              </a:rPr>
              <a:t>23</a:t>
            </a:r>
            <a:r>
              <a:rPr lang="en" sz="800">
                <a:solidFill>
                  <a:srgbClr val="222222"/>
                </a:solidFill>
                <a:highlight>
                  <a:srgbClr val="FFFFFF"/>
                </a:highlight>
              </a:rPr>
              <a:t>(21), 12924.</a:t>
            </a:r>
            <a:endParaRPr sz="8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graphicFrame>
        <p:nvGraphicFramePr>
          <p:cNvPr id="1538" name="Google Shape;1538;p102"/>
          <p:cNvGraphicFramePr/>
          <p:nvPr/>
        </p:nvGraphicFramePr>
        <p:xfrm>
          <a:off x="175223" y="386559"/>
          <a:ext cx="3000000" cy="3000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50 mg</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25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10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00FF00"/>
                          </a:highlight>
                        </a:rPr>
                        <a:t>Doxepin ≤ 6 mg</a:t>
                      </a: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59675">
                <a:tc>
                  <a:txBody>
                    <a:bodyPr/>
                    <a:lstStyle/>
                    <a:p>
                      <a:pPr marL="0" marR="0" lvl="0" indent="0" algn="l" rtl="0">
                        <a:lnSpc>
                          <a:spcPct val="90000"/>
                        </a:lnSpc>
                        <a:spcBef>
                          <a:spcPts val="0"/>
                        </a:spcBef>
                        <a:spcAft>
                          <a:spcPts val="0"/>
                        </a:spcAft>
                        <a:buClr>
                          <a:srgbClr val="000000"/>
                        </a:buClr>
                        <a:buSzPts val="1100"/>
                        <a:buFont typeface="Arial"/>
                        <a:buNone/>
                      </a:pPr>
                      <a:r>
                        <a:rPr lang="en" sz="1250" b="1" u="none" strike="noStrike" cap="none"/>
                        <a:t>Other Antidepressants</a:t>
                      </a:r>
                      <a:endParaRPr sz="1250" b="1" u="none" strike="noStrike" cap="none"/>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bl>
          </a:graphicData>
        </a:graphic>
      </p:graphicFrame>
      <p:sp>
        <p:nvSpPr>
          <p:cNvPr id="1539" name="Google Shape;1539;p102"/>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graphicFrame>
        <p:nvGraphicFramePr>
          <p:cNvPr id="1544" name="Google Shape;1544;p103"/>
          <p:cNvGraphicFramePr/>
          <p:nvPr/>
        </p:nvGraphicFramePr>
        <p:xfrm>
          <a:off x="175223" y="386559"/>
          <a:ext cx="8793575" cy="198885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50 mg</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25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10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00FF00"/>
                          </a:highlight>
                        </a:rPr>
                        <a:t>Doxepin ≤ 6 mg</a:t>
                      </a: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59675">
                <a:tc>
                  <a:txBody>
                    <a:bodyPr/>
                    <a:lstStyle/>
                    <a:p>
                      <a:pPr marL="0" marR="0" lvl="0" indent="0" algn="l" rtl="0">
                        <a:lnSpc>
                          <a:spcPct val="90000"/>
                        </a:lnSpc>
                        <a:spcBef>
                          <a:spcPts val="0"/>
                        </a:spcBef>
                        <a:spcAft>
                          <a:spcPts val="0"/>
                        </a:spcAft>
                        <a:buClr>
                          <a:srgbClr val="000000"/>
                        </a:buClr>
                        <a:buSzPts val="1100"/>
                        <a:buFont typeface="Arial"/>
                        <a:buNone/>
                      </a:pPr>
                      <a:r>
                        <a:rPr lang="en" sz="1250" b="1" u="none" strike="noStrike" cap="none"/>
                        <a:t>Other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N/A</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bl>
          </a:graphicData>
        </a:graphic>
      </p:graphicFrame>
      <p:sp>
        <p:nvSpPr>
          <p:cNvPr id="1545" name="Google Shape;1545;p103"/>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graphicFrame>
        <p:nvGraphicFramePr>
          <p:cNvPr id="1550" name="Google Shape;1550;p104"/>
          <p:cNvGraphicFramePr/>
          <p:nvPr/>
        </p:nvGraphicFramePr>
        <p:xfrm>
          <a:off x="175223" y="386559"/>
          <a:ext cx="3000000" cy="3000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50 mg</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25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10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00FF00"/>
                          </a:highlight>
                        </a:rPr>
                        <a:t>Doxepin ≤ 6 mg</a:t>
                      </a: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59675">
                <a:tc>
                  <a:txBody>
                    <a:bodyPr/>
                    <a:lstStyle/>
                    <a:p>
                      <a:pPr marL="0" marR="0" lvl="0" indent="0" algn="l" rtl="0">
                        <a:lnSpc>
                          <a:spcPct val="90000"/>
                        </a:lnSpc>
                        <a:spcBef>
                          <a:spcPts val="0"/>
                        </a:spcBef>
                        <a:spcAft>
                          <a:spcPts val="0"/>
                        </a:spcAft>
                        <a:buClr>
                          <a:srgbClr val="000000"/>
                        </a:buClr>
                        <a:buSzPts val="1100"/>
                        <a:buFont typeface="Arial"/>
                        <a:buNone/>
                      </a:pPr>
                      <a:r>
                        <a:rPr lang="en" sz="1250" b="1" u="none" strike="noStrike" cap="none"/>
                        <a:t>Other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N/A</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Paroxetine (Paxil)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bl>
          </a:graphicData>
        </a:graphic>
      </p:graphicFrame>
      <p:sp>
        <p:nvSpPr>
          <p:cNvPr id="1551" name="Google Shape;1551;p104"/>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graphicFrame>
        <p:nvGraphicFramePr>
          <p:cNvPr id="1556" name="Google Shape;1556;p105"/>
          <p:cNvGraphicFramePr/>
          <p:nvPr/>
        </p:nvGraphicFramePr>
        <p:xfrm>
          <a:off x="175223" y="386559"/>
          <a:ext cx="8793575" cy="25032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50 mg</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25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10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00FF00"/>
                          </a:highlight>
                        </a:rPr>
                        <a:t>Doxepin ≤ 6 mg</a:t>
                      </a: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59675">
                <a:tc>
                  <a:txBody>
                    <a:bodyPr/>
                    <a:lstStyle/>
                    <a:p>
                      <a:pPr marL="0" marR="0" lvl="0" indent="0" algn="l" rtl="0">
                        <a:lnSpc>
                          <a:spcPct val="90000"/>
                        </a:lnSpc>
                        <a:spcBef>
                          <a:spcPts val="0"/>
                        </a:spcBef>
                        <a:spcAft>
                          <a:spcPts val="0"/>
                        </a:spcAft>
                        <a:buClr>
                          <a:srgbClr val="000000"/>
                        </a:buClr>
                        <a:buSzPts val="1100"/>
                        <a:buFont typeface="Arial"/>
                        <a:buNone/>
                      </a:pPr>
                      <a:r>
                        <a:rPr lang="en" sz="1250" b="1" u="none" strike="noStrike" cap="none"/>
                        <a:t>Other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N/A</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Paroxetine (Paxil)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Citalopram (Celexa)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Fluoxetine (Prozac)</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MAOIs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Mirtazapine (Remeron) </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bl>
          </a:graphicData>
        </a:graphic>
      </p:graphicFrame>
      <p:sp>
        <p:nvSpPr>
          <p:cNvPr id="1557" name="Google Shape;1557;p105"/>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graphicFrame>
        <p:nvGraphicFramePr>
          <p:cNvPr id="1562" name="Google Shape;1562;p106"/>
          <p:cNvGraphicFramePr/>
          <p:nvPr/>
        </p:nvGraphicFramePr>
        <p:xfrm>
          <a:off x="175223" y="386559"/>
          <a:ext cx="8793575" cy="25032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50 mg</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25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10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00FF00"/>
                          </a:highlight>
                        </a:rPr>
                        <a:t>Doxepin ≤ 6 mg</a:t>
                      </a: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59675">
                <a:tc>
                  <a:txBody>
                    <a:bodyPr/>
                    <a:lstStyle/>
                    <a:p>
                      <a:pPr marL="0" marR="0" lvl="0" indent="0" algn="l" rtl="0">
                        <a:lnSpc>
                          <a:spcPct val="90000"/>
                        </a:lnSpc>
                        <a:spcBef>
                          <a:spcPts val="0"/>
                        </a:spcBef>
                        <a:spcAft>
                          <a:spcPts val="0"/>
                        </a:spcAft>
                        <a:buClr>
                          <a:srgbClr val="000000"/>
                        </a:buClr>
                        <a:buSzPts val="1100"/>
                        <a:buFont typeface="Arial"/>
                        <a:buNone/>
                      </a:pPr>
                      <a:r>
                        <a:rPr lang="en" sz="1250" b="1" u="none" strike="noStrike" cap="none"/>
                        <a:t>Other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N/A</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Paroxetine (Paxil)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Citalopram (Celexa)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Fluoxetine (Prozac)</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MAOIs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Mirtazapine (Remeron) </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SNRIs</a:t>
                      </a:r>
                      <a:r>
                        <a:rPr lang="en" sz="1250"/>
                        <a:t>, </a:t>
                      </a:r>
                      <a:r>
                        <a:rPr lang="en" sz="1250" u="none" strike="noStrike" cap="none"/>
                        <a:t>Other SSRI</a:t>
                      </a:r>
                      <a:r>
                        <a:rPr lang="en" sz="1250"/>
                        <a:t>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Bupropion (Wellbutrin)</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Trazodone, Nefazodone,</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Vilazodone (Viibryd),</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Vortioxetine (Trintellix)</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bl>
          </a:graphicData>
        </a:graphic>
      </p:graphicFrame>
      <p:sp>
        <p:nvSpPr>
          <p:cNvPr id="1563" name="Google Shape;1563;p106"/>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graphicFrame>
        <p:nvGraphicFramePr>
          <p:cNvPr id="1568" name="Google Shape;1568;p107"/>
          <p:cNvGraphicFramePr/>
          <p:nvPr/>
        </p:nvGraphicFramePr>
        <p:xfrm>
          <a:off x="175223" y="386559"/>
          <a:ext cx="3000000" cy="3000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50 mg</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25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10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00FF00"/>
                          </a:highlight>
                        </a:rPr>
                        <a:t>Doxepin ≤ 6 mg</a:t>
                      </a: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59675">
                <a:tc>
                  <a:txBody>
                    <a:bodyPr/>
                    <a:lstStyle/>
                    <a:p>
                      <a:pPr marL="0" marR="0" lvl="0" indent="0" algn="l" rtl="0">
                        <a:lnSpc>
                          <a:spcPct val="90000"/>
                        </a:lnSpc>
                        <a:spcBef>
                          <a:spcPts val="0"/>
                        </a:spcBef>
                        <a:spcAft>
                          <a:spcPts val="0"/>
                        </a:spcAft>
                        <a:buClr>
                          <a:srgbClr val="000000"/>
                        </a:buClr>
                        <a:buSzPts val="1100"/>
                        <a:buFont typeface="Arial"/>
                        <a:buNone/>
                      </a:pPr>
                      <a:r>
                        <a:rPr lang="en" sz="1250" b="1" u="none" strike="noStrike" cap="none"/>
                        <a:t>Other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N/A</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Paroxetine (Paxil)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Citalopram (Celexa)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Fluoxetine (Prozac)</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MAOIs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Mirtazapine (Remeron) </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SNRIs</a:t>
                      </a:r>
                      <a:r>
                        <a:rPr lang="en" sz="1250"/>
                        <a:t>, </a:t>
                      </a:r>
                      <a:r>
                        <a:rPr lang="en" sz="1250" u="none" strike="noStrike" cap="none"/>
                        <a:t>Other SSRI</a:t>
                      </a:r>
                      <a:r>
                        <a:rPr lang="en" sz="1250"/>
                        <a:t>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Bupropion (Wellbutrin)</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Trazodone, Nefazodone,</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Vilazodone (Viibryd),</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Vortioxetine (Trintellix)</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0">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Antipsychotics</a:t>
                      </a:r>
                      <a:endParaRPr sz="1250"/>
                    </a:p>
                    <a:p>
                      <a:pPr marL="0" marR="0" lvl="0" indent="0" algn="l" rtl="0">
                        <a:lnSpc>
                          <a:spcPct val="90000"/>
                        </a:lnSpc>
                        <a:spcBef>
                          <a:spcPts val="0"/>
                        </a:spcBef>
                        <a:spcAft>
                          <a:spcPts val="0"/>
                        </a:spcAft>
                        <a:buClr>
                          <a:srgbClr val="000000"/>
                        </a:buClr>
                        <a:buSzPts val="800"/>
                        <a:buFont typeface="Arial"/>
                        <a:buNone/>
                      </a:pPr>
                      <a:r>
                        <a:rPr lang="en" sz="1250" b="1" u="none" strike="noStrike" cap="none"/>
                        <a:t>(and other D2 blockers)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extLst>
                  <a:ext uri="{0D108BD9-81ED-4DB2-BD59-A6C34878D82A}">
                    <a16:rowId xmlns:a16="http://schemas.microsoft.com/office/drawing/2014/main" val="10003"/>
                  </a:ext>
                </a:extLst>
              </a:tr>
            </a:tbl>
          </a:graphicData>
        </a:graphic>
      </p:graphicFrame>
      <p:sp>
        <p:nvSpPr>
          <p:cNvPr id="1569" name="Google Shape;1569;p107"/>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graphicFrame>
        <p:nvGraphicFramePr>
          <p:cNvPr id="1574" name="Google Shape;1574;p108"/>
          <p:cNvGraphicFramePr/>
          <p:nvPr/>
        </p:nvGraphicFramePr>
        <p:xfrm>
          <a:off x="175223" y="386559"/>
          <a:ext cx="8793575" cy="3109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50 mg</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25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10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00FF00"/>
                          </a:highlight>
                        </a:rPr>
                        <a:t>Doxepin ≤ 6 mg</a:t>
                      </a: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59675">
                <a:tc>
                  <a:txBody>
                    <a:bodyPr/>
                    <a:lstStyle/>
                    <a:p>
                      <a:pPr marL="0" marR="0" lvl="0" indent="0" algn="l" rtl="0">
                        <a:lnSpc>
                          <a:spcPct val="90000"/>
                        </a:lnSpc>
                        <a:spcBef>
                          <a:spcPts val="0"/>
                        </a:spcBef>
                        <a:spcAft>
                          <a:spcPts val="0"/>
                        </a:spcAft>
                        <a:buClr>
                          <a:srgbClr val="000000"/>
                        </a:buClr>
                        <a:buSzPts val="1100"/>
                        <a:buFont typeface="Arial"/>
                        <a:buNone/>
                      </a:pPr>
                      <a:r>
                        <a:rPr lang="en" sz="1250" b="1" u="none" strike="noStrike" cap="none"/>
                        <a:t>Other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N/A</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Paroxetine (Paxil)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Citalopram (Celexa)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Fluoxetine (Prozac)</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MAOIs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Mirtazapine (Remeron) </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SNRIs</a:t>
                      </a:r>
                      <a:r>
                        <a:rPr lang="en" sz="1250"/>
                        <a:t>, </a:t>
                      </a:r>
                      <a:r>
                        <a:rPr lang="en" sz="1250" u="none" strike="noStrike" cap="none"/>
                        <a:t>Other SSRI</a:t>
                      </a:r>
                      <a:r>
                        <a:rPr lang="en" sz="1250"/>
                        <a:t>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Bupropion (Wellbutrin)</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Trazodone, Nefazodone,</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Vilazodone (Viibryd),</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Vortioxetine (Trintellix)</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0">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Antipsychotics</a:t>
                      </a:r>
                      <a:endParaRPr sz="1250"/>
                    </a:p>
                    <a:p>
                      <a:pPr marL="0" marR="0" lvl="0" indent="0" algn="l" rtl="0">
                        <a:lnSpc>
                          <a:spcPct val="90000"/>
                        </a:lnSpc>
                        <a:spcBef>
                          <a:spcPts val="0"/>
                        </a:spcBef>
                        <a:spcAft>
                          <a:spcPts val="0"/>
                        </a:spcAft>
                        <a:buClr>
                          <a:srgbClr val="000000"/>
                        </a:buClr>
                        <a:buSzPts val="800"/>
                        <a:buFont typeface="Arial"/>
                        <a:buNone/>
                      </a:pPr>
                      <a:r>
                        <a:rPr lang="en" sz="1250" b="1" u="none" strike="noStrike" cap="none"/>
                        <a:t>(and other D2 blockers)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a:t>Low      potency FGAs</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extLst>
                  <a:ext uri="{0D108BD9-81ED-4DB2-BD59-A6C34878D82A}">
                    <a16:rowId xmlns:a16="http://schemas.microsoft.com/office/drawing/2014/main" val="10003"/>
                  </a:ext>
                </a:extLst>
              </a:tr>
            </a:tbl>
          </a:graphicData>
        </a:graphic>
      </p:graphicFrame>
      <p:sp>
        <p:nvSpPr>
          <p:cNvPr id="1575" name="Google Shape;1575;p108"/>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
        <p:nvSpPr>
          <p:cNvPr id="1576" name="Google Shape;1576;p108"/>
          <p:cNvSpPr/>
          <p:nvPr/>
        </p:nvSpPr>
        <p:spPr>
          <a:xfrm>
            <a:off x="1611825" y="2908800"/>
            <a:ext cx="514200" cy="1803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t>?</a:t>
            </a:r>
            <a:endParaRPr sz="1300" b="1"/>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graphicFrame>
        <p:nvGraphicFramePr>
          <p:cNvPr id="1581" name="Google Shape;1581;p109"/>
          <p:cNvGraphicFramePr/>
          <p:nvPr/>
        </p:nvGraphicFramePr>
        <p:xfrm>
          <a:off x="175223" y="386559"/>
          <a:ext cx="8793575" cy="3109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50 mg</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25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10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00FF00"/>
                          </a:highlight>
                        </a:rPr>
                        <a:t>Doxepin ≤ 6 mg</a:t>
                      </a: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59675">
                <a:tc>
                  <a:txBody>
                    <a:bodyPr/>
                    <a:lstStyle/>
                    <a:p>
                      <a:pPr marL="0" marR="0" lvl="0" indent="0" algn="l" rtl="0">
                        <a:lnSpc>
                          <a:spcPct val="90000"/>
                        </a:lnSpc>
                        <a:spcBef>
                          <a:spcPts val="0"/>
                        </a:spcBef>
                        <a:spcAft>
                          <a:spcPts val="0"/>
                        </a:spcAft>
                        <a:buClr>
                          <a:srgbClr val="000000"/>
                        </a:buClr>
                        <a:buSzPts val="1100"/>
                        <a:buFont typeface="Arial"/>
                        <a:buNone/>
                      </a:pPr>
                      <a:r>
                        <a:rPr lang="en" sz="1250" b="1" u="none" strike="noStrike" cap="none"/>
                        <a:t>Other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N/A</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Paroxetine (Paxil)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Citalopram (Celexa)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Fluoxetine (Prozac)</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MAOIs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Mirtazapine (Remeron) </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SNRIs</a:t>
                      </a:r>
                      <a:r>
                        <a:rPr lang="en" sz="1250"/>
                        <a:t>, </a:t>
                      </a:r>
                      <a:r>
                        <a:rPr lang="en" sz="1250" u="none" strike="noStrike" cap="none"/>
                        <a:t>Other SSRI</a:t>
                      </a:r>
                      <a:r>
                        <a:rPr lang="en" sz="1250"/>
                        <a:t>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Bupropion (Wellbutrin)</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Trazodone, Nefazodone,</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Vilazodone (Viibryd),</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Vortioxetine (Trintellix)</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0">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Antipsychotics</a:t>
                      </a:r>
                      <a:endParaRPr sz="1250"/>
                    </a:p>
                    <a:p>
                      <a:pPr marL="0" marR="0" lvl="0" indent="0" algn="l" rtl="0">
                        <a:lnSpc>
                          <a:spcPct val="90000"/>
                        </a:lnSpc>
                        <a:spcBef>
                          <a:spcPts val="0"/>
                        </a:spcBef>
                        <a:spcAft>
                          <a:spcPts val="0"/>
                        </a:spcAft>
                        <a:buClr>
                          <a:srgbClr val="000000"/>
                        </a:buClr>
                        <a:buSzPts val="800"/>
                        <a:buFont typeface="Arial"/>
                        <a:buNone/>
                      </a:pPr>
                      <a:r>
                        <a:rPr lang="en" sz="1250" b="1" u="none" strike="noStrike" cap="none"/>
                        <a:t>(and other D2 blockers)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b="1" u="sng"/>
                        <a:t>Low</a:t>
                      </a:r>
                      <a:r>
                        <a:rPr lang="en" sz="1250" u="sng"/>
                        <a:t> potency FGAs</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extLst>
                  <a:ext uri="{0D108BD9-81ED-4DB2-BD59-A6C34878D82A}">
                    <a16:rowId xmlns:a16="http://schemas.microsoft.com/office/drawing/2014/main" val="10003"/>
                  </a:ext>
                </a:extLst>
              </a:tr>
            </a:tbl>
          </a:graphicData>
        </a:graphic>
      </p:graphicFrame>
      <p:sp>
        <p:nvSpPr>
          <p:cNvPr id="1582" name="Google Shape;1582;p109"/>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graphicFrame>
        <p:nvGraphicFramePr>
          <p:cNvPr id="1587" name="Google Shape;1587;p110"/>
          <p:cNvGraphicFramePr/>
          <p:nvPr/>
        </p:nvGraphicFramePr>
        <p:xfrm>
          <a:off x="175223" y="386559"/>
          <a:ext cx="3000000" cy="300000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50 mg</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25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10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00FF00"/>
                          </a:highlight>
                        </a:rPr>
                        <a:t>Doxepin ≤ 6 mg</a:t>
                      </a: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59675">
                <a:tc>
                  <a:txBody>
                    <a:bodyPr/>
                    <a:lstStyle/>
                    <a:p>
                      <a:pPr marL="0" marR="0" lvl="0" indent="0" algn="l" rtl="0">
                        <a:lnSpc>
                          <a:spcPct val="90000"/>
                        </a:lnSpc>
                        <a:spcBef>
                          <a:spcPts val="0"/>
                        </a:spcBef>
                        <a:spcAft>
                          <a:spcPts val="0"/>
                        </a:spcAft>
                        <a:buClr>
                          <a:srgbClr val="000000"/>
                        </a:buClr>
                        <a:buSzPts val="1100"/>
                        <a:buFont typeface="Arial"/>
                        <a:buNone/>
                      </a:pPr>
                      <a:r>
                        <a:rPr lang="en" sz="1250" b="1" u="none" strike="noStrike" cap="none"/>
                        <a:t>Other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N/A</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Paroxetine (Paxil)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Citalopram (Celexa)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Fluoxetine (Prozac)</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MAOIs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Mirtazapine (Remeron) </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SNRIs</a:t>
                      </a:r>
                      <a:r>
                        <a:rPr lang="en" sz="1250"/>
                        <a:t>, </a:t>
                      </a:r>
                      <a:r>
                        <a:rPr lang="en" sz="1250" u="none" strike="noStrike" cap="none"/>
                        <a:t>Other SSRI</a:t>
                      </a:r>
                      <a:r>
                        <a:rPr lang="en" sz="1250"/>
                        <a:t>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Bupropion (Wellbutrin)</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Trazodone, Nefazodone,</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Vilazodone (Viibryd),</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Vortioxetine (Trintellix)</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0">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Antipsychotics</a:t>
                      </a:r>
                      <a:endParaRPr sz="1250"/>
                    </a:p>
                    <a:p>
                      <a:pPr marL="0" marR="0" lvl="0" indent="0" algn="l" rtl="0">
                        <a:lnSpc>
                          <a:spcPct val="90000"/>
                        </a:lnSpc>
                        <a:spcBef>
                          <a:spcPts val="0"/>
                        </a:spcBef>
                        <a:spcAft>
                          <a:spcPts val="0"/>
                        </a:spcAft>
                        <a:buClr>
                          <a:srgbClr val="000000"/>
                        </a:buClr>
                        <a:buSzPts val="800"/>
                        <a:buFont typeface="Arial"/>
                        <a:buNone/>
                      </a:pPr>
                      <a:r>
                        <a:rPr lang="en" sz="1250" b="1" u="none" strike="noStrike" cap="none"/>
                        <a:t>(and other D2 blockers)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b="1" u="sng"/>
                        <a:t>Low </a:t>
                      </a:r>
                      <a:r>
                        <a:rPr lang="en" sz="1250" u="sng"/>
                        <a:t>potency FGAs</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Chlorpromazine (Thorazine)</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Promethazine (Phenergan)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Thioridazine (Mellaril)</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tc>
                  <a:txBody>
                    <a:bodyPr/>
                    <a:lstStyle/>
                    <a:p>
                      <a:pPr marL="0" lvl="0" indent="0" algn="l" rtl="0">
                        <a:spcBef>
                          <a:spcPts val="0"/>
                        </a:spcBef>
                        <a:spcAft>
                          <a:spcPts val="0"/>
                        </a:spcAft>
                        <a:buNone/>
                      </a:pPr>
                      <a:endParaRPr/>
                    </a:p>
                  </a:txBody>
                  <a:tcPr marL="45725" marR="45725" marT="45725" marB="45725"/>
                </a:tc>
                <a:extLst>
                  <a:ext uri="{0D108BD9-81ED-4DB2-BD59-A6C34878D82A}">
                    <a16:rowId xmlns:a16="http://schemas.microsoft.com/office/drawing/2014/main" val="10003"/>
                  </a:ext>
                </a:extLst>
              </a:tr>
            </a:tbl>
          </a:graphicData>
        </a:graphic>
      </p:graphicFrame>
      <p:sp>
        <p:nvSpPr>
          <p:cNvPr id="1588" name="Google Shape;1588;p110"/>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graphicFrame>
        <p:nvGraphicFramePr>
          <p:cNvPr id="1593" name="Google Shape;1593;p111"/>
          <p:cNvGraphicFramePr/>
          <p:nvPr/>
        </p:nvGraphicFramePr>
        <p:xfrm>
          <a:off x="175223" y="386559"/>
          <a:ext cx="8793575" cy="4309150"/>
        </p:xfrm>
        <a:graphic>
          <a:graphicData uri="http://schemas.openxmlformats.org/drawingml/2006/table">
            <a:tbl>
              <a:tblPr>
                <a:noFill/>
                <a:tableStyleId>{1922DA2F-F84A-42AF-A999-F6CB72A1B8F0}</a:tableStyleId>
              </a:tblPr>
              <a:tblGrid>
                <a:gridCol w="1390325">
                  <a:extLst>
                    <a:ext uri="{9D8B030D-6E8A-4147-A177-3AD203B41FA5}">
                      <a16:colId xmlns:a16="http://schemas.microsoft.com/office/drawing/2014/main" val="20000"/>
                    </a:ext>
                  </a:extLst>
                </a:gridCol>
                <a:gridCol w="1750500">
                  <a:extLst>
                    <a:ext uri="{9D8B030D-6E8A-4147-A177-3AD203B41FA5}">
                      <a16:colId xmlns:a16="http://schemas.microsoft.com/office/drawing/2014/main" val="20001"/>
                    </a:ext>
                  </a:extLst>
                </a:gridCol>
                <a:gridCol w="1754650">
                  <a:extLst>
                    <a:ext uri="{9D8B030D-6E8A-4147-A177-3AD203B41FA5}">
                      <a16:colId xmlns:a16="http://schemas.microsoft.com/office/drawing/2014/main" val="20002"/>
                    </a:ext>
                  </a:extLst>
                </a:gridCol>
                <a:gridCol w="1905950">
                  <a:extLst>
                    <a:ext uri="{9D8B030D-6E8A-4147-A177-3AD203B41FA5}">
                      <a16:colId xmlns:a16="http://schemas.microsoft.com/office/drawing/2014/main" val="20003"/>
                    </a:ext>
                  </a:extLst>
                </a:gridCol>
                <a:gridCol w="1992150">
                  <a:extLst>
                    <a:ext uri="{9D8B030D-6E8A-4147-A177-3AD203B41FA5}">
                      <a16:colId xmlns:a16="http://schemas.microsoft.com/office/drawing/2014/main" val="20004"/>
                    </a:ext>
                  </a:extLst>
                </a:gridCol>
              </a:tblGrid>
              <a:tr h="221000">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3 Points (worst)</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2 points</a:t>
                      </a:r>
                      <a:endParaRPr sz="1250" b="1" u="none" strike="noStrike" cap="none"/>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1 point (mild)</a:t>
                      </a:r>
                      <a:endParaRPr sz="1250" u="none" strike="noStrike" cap="none">
                        <a:solidFill>
                          <a:srgbClr val="000000"/>
                        </a:solidFill>
                      </a:endParaRPr>
                    </a:p>
                  </a:txBody>
                  <a:tcPr marL="45725" marR="45725" marT="45725" marB="45725">
                    <a:solidFill>
                      <a:srgbClr val="FFEAEA"/>
                    </a:solidFill>
                  </a:tcPr>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0 points </a:t>
                      </a:r>
                      <a:endParaRPr sz="1250" b="1" u="none" strike="noStrike" cap="none"/>
                    </a:p>
                  </a:txBody>
                  <a:tcPr marL="45725" marR="45725" marT="45725" marB="45725">
                    <a:solidFill>
                      <a:srgbClr val="FFEAEA"/>
                    </a:solidFill>
                  </a:tcPr>
                </a:tc>
                <a:extLst>
                  <a:ext uri="{0D108BD9-81ED-4DB2-BD59-A6C34878D82A}">
                    <a16:rowId xmlns:a16="http://schemas.microsoft.com/office/drawing/2014/main" val="10000"/>
                  </a:ext>
                </a:extLst>
              </a:tr>
              <a:tr h="192175">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TCA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Amitriptyline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Clomipramine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50 mg</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Imipramine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Maprotiline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Protriptyline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t>Trimipramine</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Desipramine</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25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r>
                        <a:rPr lang="en" sz="1250" u="none" strike="noStrike" cap="none"/>
                        <a:t>Nortriptyline</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r>
                        <a:rPr lang="en" sz="1250" u="none" strike="noStrike" cap="none"/>
                        <a:t>Amoxapine</a:t>
                      </a:r>
                      <a:endParaRPr sz="1250"/>
                    </a:p>
                    <a:p>
                      <a:pPr marL="0" marR="0" lvl="0" indent="0" algn="l" rtl="0">
                        <a:lnSpc>
                          <a:spcPct val="90000"/>
                        </a:lnSpc>
                        <a:spcBef>
                          <a:spcPts val="0"/>
                        </a:spcBef>
                        <a:spcAft>
                          <a:spcPts val="0"/>
                        </a:spcAft>
                        <a:buClr>
                          <a:srgbClr val="000000"/>
                        </a:buClr>
                        <a:buSzPts val="1100"/>
                        <a:buFont typeface="Arial"/>
                        <a:buNone/>
                      </a:pPr>
                      <a:r>
                        <a:rPr lang="en" sz="1250" u="none" strike="noStrike" cap="none">
                          <a:highlight>
                            <a:srgbClr val="FFFF00"/>
                          </a:highlight>
                        </a:rPr>
                        <a:t>Doxepin ≤ 10 mg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00FF00"/>
                          </a:highlight>
                        </a:rPr>
                        <a:t>Doxepin ≤ 6 mg</a:t>
                      </a:r>
                      <a:endParaRPr sz="1250" u="none" strike="noStrike" cap="none">
                        <a:highlight>
                          <a:srgbClr val="00FF00"/>
                        </a:highlight>
                      </a:endParaRPr>
                    </a:p>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extLst>
                  <a:ext uri="{0D108BD9-81ED-4DB2-BD59-A6C34878D82A}">
                    <a16:rowId xmlns:a16="http://schemas.microsoft.com/office/drawing/2014/main" val="10001"/>
                  </a:ext>
                </a:extLst>
              </a:tr>
              <a:tr h="259675">
                <a:tc>
                  <a:txBody>
                    <a:bodyPr/>
                    <a:lstStyle/>
                    <a:p>
                      <a:pPr marL="0" marR="0" lvl="0" indent="0" algn="l" rtl="0">
                        <a:lnSpc>
                          <a:spcPct val="90000"/>
                        </a:lnSpc>
                        <a:spcBef>
                          <a:spcPts val="0"/>
                        </a:spcBef>
                        <a:spcAft>
                          <a:spcPts val="0"/>
                        </a:spcAft>
                        <a:buClr>
                          <a:srgbClr val="000000"/>
                        </a:buClr>
                        <a:buSzPts val="1100"/>
                        <a:buFont typeface="Arial"/>
                        <a:buNone/>
                      </a:pPr>
                      <a:r>
                        <a:rPr lang="en" sz="1250" b="1" u="none" strike="noStrike" cap="none"/>
                        <a:t>Other Antidepressants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N/A</a:t>
                      </a: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Paroxetine (Paxil) </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1100"/>
                        <a:buFont typeface="Arial"/>
                        <a:buNone/>
                      </a:pP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Citalopram (Celexa)</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Fluoxetine (Prozac)</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MAOIs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Mirtazapine (Remeron) </a:t>
                      </a:r>
                      <a:endParaRPr sz="1250" u="none" strike="noStrike" cap="none"/>
                    </a:p>
                    <a:p>
                      <a:pPr marL="0" marR="0" lvl="0" indent="0" algn="l" rtl="0">
                        <a:lnSpc>
                          <a:spcPct val="90000"/>
                        </a:lnSpc>
                        <a:spcBef>
                          <a:spcPts val="0"/>
                        </a:spcBef>
                        <a:spcAft>
                          <a:spcPts val="0"/>
                        </a:spcAft>
                        <a:buClr>
                          <a:srgbClr val="000000"/>
                        </a:buClr>
                        <a:buSzPts val="11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none" strike="noStrike" cap="none"/>
                        <a:t>SNRIs</a:t>
                      </a:r>
                      <a:r>
                        <a:rPr lang="en" sz="1250"/>
                        <a:t>, </a:t>
                      </a:r>
                      <a:r>
                        <a:rPr lang="en" sz="1250" u="none" strike="noStrike" cap="none"/>
                        <a:t>Other SSRI</a:t>
                      </a:r>
                      <a:r>
                        <a:rPr lang="en" sz="1250"/>
                        <a:t>s,</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Bupropion (Wellbutrin)</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Trazodone, Nefazodone,</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Vilazodone (Viibryd),</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Vortioxetine (Trintellix)</a:t>
                      </a:r>
                      <a:endParaRPr sz="1250" u="none" strike="noStrike" cap="none">
                        <a:solidFill>
                          <a:srgbClr val="000000"/>
                        </a:solidFill>
                      </a:endParaRPr>
                    </a:p>
                  </a:txBody>
                  <a:tcPr marL="45725" marR="45725" marT="45725" marB="45725"/>
                </a:tc>
                <a:extLst>
                  <a:ext uri="{0D108BD9-81ED-4DB2-BD59-A6C34878D82A}">
                    <a16:rowId xmlns:a16="http://schemas.microsoft.com/office/drawing/2014/main" val="10002"/>
                  </a:ext>
                </a:extLst>
              </a:tr>
              <a:tr h="0">
                <a:tc>
                  <a:txBody>
                    <a:bodyPr/>
                    <a:lstStyle/>
                    <a:p>
                      <a:pPr marL="0" marR="0" lvl="0" indent="0" algn="l" rtl="0">
                        <a:lnSpc>
                          <a:spcPct val="90000"/>
                        </a:lnSpc>
                        <a:spcBef>
                          <a:spcPts val="0"/>
                        </a:spcBef>
                        <a:spcAft>
                          <a:spcPts val="0"/>
                        </a:spcAft>
                        <a:buClr>
                          <a:srgbClr val="000000"/>
                        </a:buClr>
                        <a:buSzPts val="800"/>
                        <a:buFont typeface="Arial"/>
                        <a:buNone/>
                      </a:pPr>
                      <a:r>
                        <a:rPr lang="en" sz="1250" b="1" u="none" strike="noStrike" cap="none"/>
                        <a:t>Antipsychotics</a:t>
                      </a:r>
                      <a:endParaRPr sz="1250"/>
                    </a:p>
                    <a:p>
                      <a:pPr marL="0" marR="0" lvl="0" indent="0" algn="l" rtl="0">
                        <a:lnSpc>
                          <a:spcPct val="90000"/>
                        </a:lnSpc>
                        <a:spcBef>
                          <a:spcPts val="0"/>
                        </a:spcBef>
                        <a:spcAft>
                          <a:spcPts val="0"/>
                        </a:spcAft>
                        <a:buClr>
                          <a:srgbClr val="000000"/>
                        </a:buClr>
                        <a:buSzPts val="800"/>
                        <a:buFont typeface="Arial"/>
                        <a:buNone/>
                      </a:pPr>
                      <a:r>
                        <a:rPr lang="en" sz="1250" b="1" u="none" strike="noStrike" cap="none"/>
                        <a:t>(and other D2 blockers)</a:t>
                      </a:r>
                      <a:endParaRPr sz="1250" b="1"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a:t>Low potency FGAs</a:t>
                      </a:r>
                      <a:r>
                        <a:rPr lang="en" sz="1250"/>
                        <a:t>:</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Chlorpromazine (Thorazine)</a:t>
                      </a:r>
                      <a:endParaRPr sz="1250" u="none" strike="noStrike" cap="none">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t>Promethazine (Phenergan)</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Thioridazine (Mellaril)</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u="none" strike="noStrike" cap="none">
                        <a:solidFill>
                          <a:srgbClr val="000000"/>
                        </a:solidFill>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r>
                        <a:rPr lang="en" sz="1250" u="sng"/>
                        <a:t>Intermediate potency </a:t>
                      </a:r>
                      <a:r>
                        <a:rPr lang="en" sz="1250" u="sng" strike="noStrike" cap="none"/>
                        <a:t>FGAs</a:t>
                      </a:r>
                      <a:r>
                        <a:rPr lang="en" sz="1250" u="none" strike="noStrike" cap="none"/>
                        <a:t>:</a:t>
                      </a:r>
                      <a:endParaRPr sz="1250"/>
                    </a:p>
                    <a:p>
                      <a:pPr marL="0" marR="0" lvl="0" indent="0" algn="l" rtl="0">
                        <a:lnSpc>
                          <a:spcPct val="90000"/>
                        </a:lnSpc>
                        <a:spcBef>
                          <a:spcPts val="0"/>
                        </a:spcBef>
                        <a:spcAft>
                          <a:spcPts val="0"/>
                        </a:spcAft>
                        <a:buClr>
                          <a:srgbClr val="000000"/>
                        </a:buClr>
                        <a:buSzPts val="800"/>
                        <a:buFont typeface="Arial"/>
                        <a:buNone/>
                      </a:pPr>
                      <a:r>
                        <a:rPr lang="en" sz="1250" u="none" strike="noStrike" cap="none"/>
                        <a:t>Loxapine (Loxitane)</a:t>
                      </a:r>
                      <a:endParaRPr sz="1250" u="none" strike="noStrike" cap="none"/>
                    </a:p>
                    <a:p>
                      <a:pPr marL="0" marR="0" lvl="0" indent="0" algn="l" rtl="0">
                        <a:lnSpc>
                          <a:spcPct val="90000"/>
                        </a:lnSpc>
                        <a:spcBef>
                          <a:spcPts val="0"/>
                        </a:spcBef>
                        <a:spcAft>
                          <a:spcPts val="0"/>
                        </a:spcAft>
                        <a:buClr>
                          <a:srgbClr val="000000"/>
                        </a:buClr>
                        <a:buSzPts val="800"/>
                        <a:buFont typeface="Arial"/>
                        <a:buNone/>
                      </a:pPr>
                      <a:r>
                        <a:rPr lang="en" sz="1250" u="none" strike="noStrike" cap="none"/>
                        <a:t>Molindone (Moban)</a:t>
                      </a:r>
                      <a:endParaRPr sz="1250" u="none" strike="noStrike" cap="none"/>
                    </a:p>
                    <a:p>
                      <a:pPr marL="0" marR="0" lvl="0" indent="0" algn="l" rtl="0">
                        <a:lnSpc>
                          <a:spcPct val="90000"/>
                        </a:lnSpc>
                        <a:spcBef>
                          <a:spcPts val="0"/>
                        </a:spcBef>
                        <a:spcAft>
                          <a:spcPts val="0"/>
                        </a:spcAft>
                        <a:buClr>
                          <a:srgbClr val="000000"/>
                        </a:buClr>
                        <a:buSzPts val="1100"/>
                        <a:buFont typeface="Arial"/>
                        <a:buNone/>
                      </a:pPr>
                      <a:r>
                        <a:rPr lang="en" sz="1250" u="none" strike="noStrike" cap="none"/>
                        <a:t>Perphenazine (Trilafon)</a:t>
                      </a:r>
                      <a:endParaRPr sz="1250" u="none" strike="noStrike" cap="none"/>
                    </a:p>
                    <a:p>
                      <a:pPr marL="0" marR="0" lvl="0" indent="0" algn="l" rtl="0">
                        <a:lnSpc>
                          <a:spcPct val="90000"/>
                        </a:lnSpc>
                        <a:spcBef>
                          <a:spcPts val="0"/>
                        </a:spcBef>
                        <a:spcAft>
                          <a:spcPts val="0"/>
                        </a:spcAft>
                        <a:buClr>
                          <a:srgbClr val="000000"/>
                        </a:buClr>
                        <a:buSzPts val="800"/>
                        <a:buFont typeface="Arial"/>
                        <a:buNone/>
                      </a:pPr>
                      <a:endParaRPr sz="1250"/>
                    </a:p>
                    <a:p>
                      <a:pPr marL="0" marR="0" lvl="0" indent="0" algn="l" rtl="0">
                        <a:lnSpc>
                          <a:spcPct val="90000"/>
                        </a:lnSpc>
                        <a:spcBef>
                          <a:spcPts val="0"/>
                        </a:spcBef>
                        <a:spcAft>
                          <a:spcPts val="0"/>
                        </a:spcAft>
                        <a:buClr>
                          <a:srgbClr val="000000"/>
                        </a:buClr>
                        <a:buSzPts val="800"/>
                        <a:buFont typeface="Arial"/>
                        <a:buNone/>
                      </a:pPr>
                      <a:r>
                        <a:rPr lang="en" sz="1250" u="sng" strike="noStrike" cap="none"/>
                        <a:t>SGAs</a:t>
                      </a:r>
                      <a:r>
                        <a:rPr lang="en" sz="1250" u="none" strike="noStrike" cap="none"/>
                        <a:t>:</a:t>
                      </a:r>
                      <a:br>
                        <a:rPr lang="en" sz="1250" u="none" strike="noStrike" cap="none"/>
                      </a:br>
                      <a:r>
                        <a:rPr lang="en" sz="1250" u="none" strike="noStrike" cap="none">
                          <a:highlight>
                            <a:srgbClr val="FFFF00"/>
                          </a:highlight>
                        </a:rPr>
                        <a:t>Clozapine (Clozaril)</a:t>
                      </a:r>
                      <a:endParaRPr sz="1250">
                        <a:highlight>
                          <a:srgbClr val="FFFF00"/>
                        </a:highlight>
                      </a:endParaRPr>
                    </a:p>
                    <a:p>
                      <a:pPr marL="0" marR="0" lvl="0" indent="0" algn="l" rtl="0">
                        <a:lnSpc>
                          <a:spcPct val="90000"/>
                        </a:lnSpc>
                        <a:spcBef>
                          <a:spcPts val="0"/>
                        </a:spcBef>
                        <a:spcAft>
                          <a:spcPts val="0"/>
                        </a:spcAft>
                        <a:buClr>
                          <a:srgbClr val="000000"/>
                        </a:buClr>
                        <a:buSzPts val="800"/>
                        <a:buFont typeface="Arial"/>
                        <a:buNone/>
                      </a:pPr>
                      <a:r>
                        <a:rPr lang="en" sz="1250" u="none" strike="noStrike" cap="none">
                          <a:highlight>
                            <a:srgbClr val="FFFF00"/>
                          </a:highlight>
                        </a:rPr>
                        <a:t>Olanzapine (Zyprexa)</a:t>
                      </a:r>
                      <a:endParaRPr sz="1250">
                        <a:highlight>
                          <a:srgbClr val="FFFF00"/>
                        </a:highlight>
                      </a:endParaRPr>
                    </a:p>
                  </a:txBody>
                  <a:tcPr marL="45725" marR="45725" marT="45725" marB="45725"/>
                </a:tc>
                <a:tc>
                  <a:txBody>
                    <a:bodyPr/>
                    <a:lstStyle/>
                    <a:p>
                      <a:pPr marL="0" marR="0" lvl="0" indent="0" algn="l" rtl="0">
                        <a:lnSpc>
                          <a:spcPct val="90000"/>
                        </a:lnSpc>
                        <a:spcBef>
                          <a:spcPts val="0"/>
                        </a:spcBef>
                        <a:spcAft>
                          <a:spcPts val="0"/>
                        </a:spcAft>
                        <a:buClr>
                          <a:srgbClr val="000000"/>
                        </a:buClr>
                        <a:buSzPts val="800"/>
                        <a:buFont typeface="Arial"/>
                        <a:buNone/>
                      </a:pPr>
                      <a:endParaRPr sz="1250" u="none" strike="noStrike" cap="none"/>
                    </a:p>
                  </a:txBody>
                  <a:tcPr marL="45725" marR="45725" marT="45725" marB="45725"/>
                </a:tc>
                <a:tc>
                  <a:txBody>
                    <a:bodyPr/>
                    <a:lstStyle/>
                    <a:p>
                      <a:pPr marL="0" marR="0" lvl="0" indent="0" algn="l" rtl="0">
                        <a:lnSpc>
                          <a:spcPct val="90000"/>
                        </a:lnSpc>
                        <a:spcBef>
                          <a:spcPts val="0"/>
                        </a:spcBef>
                        <a:spcAft>
                          <a:spcPts val="0"/>
                        </a:spcAft>
                        <a:buClr>
                          <a:srgbClr val="000000"/>
                        </a:buClr>
                        <a:buSzPts val="1100"/>
                        <a:buFont typeface="Arial"/>
                        <a:buNone/>
                      </a:pPr>
                      <a:endParaRPr sz="1250" u="none" strike="noStrike" cap="none"/>
                    </a:p>
                  </a:txBody>
                  <a:tcPr marL="45725" marR="45725" marT="45725" marB="45725"/>
                </a:tc>
                <a:extLst>
                  <a:ext uri="{0D108BD9-81ED-4DB2-BD59-A6C34878D82A}">
                    <a16:rowId xmlns:a16="http://schemas.microsoft.com/office/drawing/2014/main" val="10003"/>
                  </a:ext>
                </a:extLst>
              </a:tr>
            </a:tbl>
          </a:graphicData>
        </a:graphic>
      </p:graphicFrame>
      <p:sp>
        <p:nvSpPr>
          <p:cNvPr id="1594" name="Google Shape;1594;p111"/>
          <p:cNvSpPr txBox="1"/>
          <p:nvPr/>
        </p:nvSpPr>
        <p:spPr>
          <a:xfrm>
            <a:off x="238125" y="-47825"/>
            <a:ext cx="3797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8"/>
</p:tagLst>
</file>

<file path=ppt/tags/tag2.xml><?xml version="1.0" encoding="utf-8"?>
<p:tagLst xmlns:a="http://schemas.openxmlformats.org/drawingml/2006/main" xmlns:r="http://schemas.openxmlformats.org/officeDocument/2006/relationships" xmlns:p="http://schemas.openxmlformats.org/presentationml/2006/main">
  <p:tag name="TIMING" val="|2.8"/>
</p:tagLst>
</file>

<file path=ppt/tags/tag3.xml><?xml version="1.0" encoding="utf-8"?>
<p:tagLst xmlns:a="http://schemas.openxmlformats.org/drawingml/2006/main" xmlns:r="http://schemas.openxmlformats.org/officeDocument/2006/relationships" xmlns:p="http://schemas.openxmlformats.org/presentationml/2006/main">
  <p:tag name="TIMING" val="|2.8"/>
</p:tagLst>
</file>

<file path=ppt/tags/tag4.xml><?xml version="1.0" encoding="utf-8"?>
<p:tagLst xmlns:a="http://schemas.openxmlformats.org/drawingml/2006/main" xmlns:r="http://schemas.openxmlformats.org/officeDocument/2006/relationships" xmlns:p="http://schemas.openxmlformats.org/presentationml/2006/main">
  <p:tag name="TIMING" val="|2.8"/>
</p:tagLst>
</file>

<file path=ppt/tags/tag5.xml><?xml version="1.0" encoding="utf-8"?>
<p:tagLst xmlns:a="http://schemas.openxmlformats.org/drawingml/2006/main" xmlns:r="http://schemas.openxmlformats.org/officeDocument/2006/relationships" xmlns:p="http://schemas.openxmlformats.org/presentationml/2006/main">
  <p:tag name="TIMING" val="|3"/>
</p:tagLst>
</file>

<file path=ppt/tags/tag6.xml><?xml version="1.0" encoding="utf-8"?>
<p:tagLst xmlns:a="http://schemas.openxmlformats.org/drawingml/2006/main" xmlns:r="http://schemas.openxmlformats.org/officeDocument/2006/relationships" xmlns:p="http://schemas.openxmlformats.org/presentationml/2006/main">
  <p:tag name="TIMING" val="|2.1"/>
</p:tagLst>
</file>

<file path=ppt/tags/tag7.xml><?xml version="1.0" encoding="utf-8"?>
<p:tagLst xmlns:a="http://schemas.openxmlformats.org/drawingml/2006/main" xmlns:r="http://schemas.openxmlformats.org/officeDocument/2006/relationships" xmlns:p="http://schemas.openxmlformats.org/presentationml/2006/main">
  <p:tag name="TIMING" val="|2.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26277</Words>
  <Application>Microsoft Office PowerPoint</Application>
  <PresentationFormat>On-screen Show (16:9)</PresentationFormat>
  <Paragraphs>7008</Paragraphs>
  <Slides>371</Slides>
  <Notes>371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371</vt:i4>
      </vt:variant>
    </vt:vector>
  </HeadingPairs>
  <TitlesOfParts>
    <vt:vector size="378" baseType="lpstr">
      <vt:lpstr>Ubuntu</vt:lpstr>
      <vt:lpstr>Arial Black</vt:lpstr>
      <vt:lpstr>Georgia</vt:lpstr>
      <vt:lpstr>Merriweather</vt:lpstr>
      <vt:lpstr>Arial</vt:lpstr>
      <vt:lpstr>Roboto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Cafer, Jason</dc:creator>
  <cp:lastModifiedBy>Cafer, Jason</cp:lastModifiedBy>
  <cp:revision>2</cp:revision>
  <dcterms:modified xsi:type="dcterms:W3CDTF">2023-09-06T19:10:51Z</dcterms:modified>
</cp:coreProperties>
</file>