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85"/>
  </p:notesMasterIdLst>
  <p:sldIdLst>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256" r:id="rId22"/>
    <p:sldId id="257" r:id="rId23"/>
    <p:sldId id="258" r:id="rId24"/>
    <p:sldId id="259" r:id="rId25"/>
    <p:sldId id="260" r:id="rId26"/>
    <p:sldId id="261" r:id="rId27"/>
    <p:sldId id="262" r:id="rId28"/>
    <p:sldId id="263" r:id="rId29"/>
    <p:sldId id="264" r:id="rId30"/>
    <p:sldId id="265" r:id="rId31"/>
    <p:sldId id="323" r:id="rId32"/>
    <p:sldId id="322" r:id="rId33"/>
    <p:sldId id="321" r:id="rId34"/>
    <p:sldId id="320" r:id="rId35"/>
    <p:sldId id="319" r:id="rId36"/>
    <p:sldId id="318"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Lst>
  <p:sldSz cx="9144000" cy="5143500" type="screen16x9"/>
  <p:notesSz cx="6858000" cy="9144000"/>
  <p:embeddedFontLst>
    <p:embeddedFont>
      <p:font typeface="Calibri" panose="020F0502020204030204" pitchFamily="34" charset="0"/>
      <p:regular r:id="rId86"/>
      <p:bold r:id="rId87"/>
      <p:italic r:id="rId88"/>
      <p:boldItalic r:id="rId89"/>
    </p:embeddedFont>
    <p:embeddedFont>
      <p:font typeface="Century Gothic" panose="020B0502020202020204" pitchFamily="34" charset="0"/>
      <p:regular r:id="rId90"/>
      <p:bold r:id="rId91"/>
      <p:italic r:id="rId92"/>
      <p:boldItalic r:id="rId93"/>
    </p:embeddedFont>
    <p:embeddedFont>
      <p:font typeface="Open Sans" panose="020B0606030504020204" pitchFamily="34" charset="0"/>
      <p:regular r:id="rId94"/>
      <p:bold r:id="rId95"/>
      <p:italic r:id="rId96"/>
      <p:boldItalic r:id="rId97"/>
    </p:embeddedFont>
    <p:embeddedFont>
      <p:font typeface="Roboto" panose="02000000000000000000" pitchFamily="2"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38" y="2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font" Target="fonts/font4.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font" Target="fonts/font14.fntdata"/><Relationship Id="rId10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2.fntdata"/><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2.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15.fntdata"/><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8.fntdata"/><Relationship Id="rId98" Type="http://schemas.openxmlformats.org/officeDocument/2006/relationships/font" Target="fonts/font13.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F3F33-C45D-4BD3-895C-FE124C2CE303}"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EDFB3169-FD59-4BC2-B7E7-F2F6F76876FE}">
      <dgm:prSet/>
      <dgm:spPr/>
      <dgm:t>
        <a:bodyPr/>
        <a:lstStyle/>
        <a:p>
          <a:pPr>
            <a:defRPr cap="all"/>
          </a:pPr>
          <a:r>
            <a:rPr lang="en-US" b="0" i="0"/>
            <a:t>Discuss catatonia diagnosis</a:t>
          </a:r>
          <a:endParaRPr lang="en-US"/>
        </a:p>
      </dgm:t>
    </dgm:pt>
    <dgm:pt modelId="{4040C2D0-DBD8-496D-8F85-DA4092329DB8}" type="parTrans" cxnId="{3EBECD75-32E0-4A84-B670-C422955ECA57}">
      <dgm:prSet/>
      <dgm:spPr/>
      <dgm:t>
        <a:bodyPr/>
        <a:lstStyle/>
        <a:p>
          <a:endParaRPr lang="en-US"/>
        </a:p>
      </dgm:t>
    </dgm:pt>
    <dgm:pt modelId="{250700E3-210D-4D1D-A999-B3140E0600F9}" type="sibTrans" cxnId="{3EBECD75-32E0-4A84-B670-C422955ECA57}">
      <dgm:prSet phldrT="01" phldr="0"/>
      <dgm:spPr/>
      <dgm:t>
        <a:bodyPr/>
        <a:lstStyle/>
        <a:p>
          <a:r>
            <a:rPr lang="en-US"/>
            <a:t>01</a:t>
          </a:r>
        </a:p>
      </dgm:t>
    </dgm:pt>
    <dgm:pt modelId="{447AEC01-A318-4175-9F62-BC7C5DF5A8B0}">
      <dgm:prSet/>
      <dgm:spPr/>
      <dgm:t>
        <a:bodyPr/>
        <a:lstStyle/>
        <a:p>
          <a:pPr>
            <a:defRPr cap="all"/>
          </a:pPr>
          <a:r>
            <a:rPr lang="en-US" b="0" i="0"/>
            <a:t>Discuss catatonia treatment</a:t>
          </a:r>
          <a:endParaRPr lang="en-US"/>
        </a:p>
      </dgm:t>
    </dgm:pt>
    <dgm:pt modelId="{9121A278-4763-442E-8AB4-C6B7FF9BE7F4}" type="parTrans" cxnId="{A7D675B2-4F9D-4CCB-ABBF-DD478180D8B1}">
      <dgm:prSet/>
      <dgm:spPr/>
      <dgm:t>
        <a:bodyPr/>
        <a:lstStyle/>
        <a:p>
          <a:endParaRPr lang="en-US"/>
        </a:p>
      </dgm:t>
    </dgm:pt>
    <dgm:pt modelId="{F289F8FA-259D-4982-B7EE-215E4508EA56}" type="sibTrans" cxnId="{A7D675B2-4F9D-4CCB-ABBF-DD478180D8B1}">
      <dgm:prSet phldrT="02" phldr="0"/>
      <dgm:spPr/>
      <dgm:t>
        <a:bodyPr/>
        <a:lstStyle/>
        <a:p>
          <a:r>
            <a:rPr lang="en-US"/>
            <a:t>02</a:t>
          </a:r>
        </a:p>
      </dgm:t>
    </dgm:pt>
    <dgm:pt modelId="{D776748C-D59C-40F3-9158-4AEC2CCBD54A}">
      <dgm:prSet/>
      <dgm:spPr/>
      <dgm:t>
        <a:bodyPr/>
        <a:lstStyle/>
        <a:p>
          <a:pPr>
            <a:defRPr cap="all"/>
          </a:pPr>
          <a:r>
            <a:rPr lang="en-US" b="0" i="0" dirty="0"/>
            <a:t>Investigate a case on excited catatonia</a:t>
          </a:r>
          <a:endParaRPr lang="en-US" dirty="0"/>
        </a:p>
      </dgm:t>
    </dgm:pt>
    <dgm:pt modelId="{37B59B16-34B3-4009-A168-B09117C394EA}" type="parTrans" cxnId="{18730C0B-5486-46A5-ADC0-5F08C6CA8646}">
      <dgm:prSet/>
      <dgm:spPr/>
      <dgm:t>
        <a:bodyPr/>
        <a:lstStyle/>
        <a:p>
          <a:endParaRPr lang="en-US"/>
        </a:p>
      </dgm:t>
    </dgm:pt>
    <dgm:pt modelId="{A042330A-EB0F-46C4-9EF9-4BABD977936D}" type="sibTrans" cxnId="{18730C0B-5486-46A5-ADC0-5F08C6CA8646}">
      <dgm:prSet phldrT="03" phldr="0"/>
      <dgm:spPr/>
      <dgm:t>
        <a:bodyPr/>
        <a:lstStyle/>
        <a:p>
          <a:r>
            <a:rPr lang="en-US"/>
            <a:t>03</a:t>
          </a:r>
        </a:p>
      </dgm:t>
    </dgm:pt>
    <dgm:pt modelId="{11B5C94B-3128-1D49-890B-51C0BDF96B44}" type="pres">
      <dgm:prSet presAssocID="{82CF3F33-C45D-4BD3-895C-FE124C2CE303}" presName="Name0" presStyleCnt="0">
        <dgm:presLayoutVars>
          <dgm:animLvl val="lvl"/>
          <dgm:resizeHandles val="exact"/>
        </dgm:presLayoutVars>
      </dgm:prSet>
      <dgm:spPr/>
    </dgm:pt>
    <dgm:pt modelId="{38A5614D-4355-BD46-8A28-CB7D0363787C}" type="pres">
      <dgm:prSet presAssocID="{EDFB3169-FD59-4BC2-B7E7-F2F6F76876FE}" presName="compositeNode" presStyleCnt="0">
        <dgm:presLayoutVars>
          <dgm:bulletEnabled val="1"/>
        </dgm:presLayoutVars>
      </dgm:prSet>
      <dgm:spPr/>
    </dgm:pt>
    <dgm:pt modelId="{A2AA8554-7705-934C-BDCC-CE9D12E230E7}" type="pres">
      <dgm:prSet presAssocID="{EDFB3169-FD59-4BC2-B7E7-F2F6F76876FE}" presName="bgRect" presStyleLbl="alignNode1" presStyleIdx="0" presStyleCnt="3"/>
      <dgm:spPr/>
    </dgm:pt>
    <dgm:pt modelId="{DE17C16E-1663-6D42-B2CB-05E6CC6FEC48}" type="pres">
      <dgm:prSet presAssocID="{250700E3-210D-4D1D-A999-B3140E0600F9}" presName="sibTransNodeRect" presStyleLbl="alignNode1" presStyleIdx="0" presStyleCnt="3">
        <dgm:presLayoutVars>
          <dgm:chMax val="0"/>
          <dgm:bulletEnabled val="1"/>
        </dgm:presLayoutVars>
      </dgm:prSet>
      <dgm:spPr/>
    </dgm:pt>
    <dgm:pt modelId="{F0E2906F-1A69-E74E-A4C9-FC3453098EBB}" type="pres">
      <dgm:prSet presAssocID="{EDFB3169-FD59-4BC2-B7E7-F2F6F76876FE}" presName="nodeRect" presStyleLbl="alignNode1" presStyleIdx="0" presStyleCnt="3">
        <dgm:presLayoutVars>
          <dgm:bulletEnabled val="1"/>
        </dgm:presLayoutVars>
      </dgm:prSet>
      <dgm:spPr/>
    </dgm:pt>
    <dgm:pt modelId="{3735215D-D991-0D4D-9713-E48FD2560C58}" type="pres">
      <dgm:prSet presAssocID="{250700E3-210D-4D1D-A999-B3140E0600F9}" presName="sibTrans" presStyleCnt="0"/>
      <dgm:spPr/>
    </dgm:pt>
    <dgm:pt modelId="{BCB3A3A6-0732-8C40-B10E-AB3B090CA9BA}" type="pres">
      <dgm:prSet presAssocID="{447AEC01-A318-4175-9F62-BC7C5DF5A8B0}" presName="compositeNode" presStyleCnt="0">
        <dgm:presLayoutVars>
          <dgm:bulletEnabled val="1"/>
        </dgm:presLayoutVars>
      </dgm:prSet>
      <dgm:spPr/>
    </dgm:pt>
    <dgm:pt modelId="{3B28ADE4-2EDA-D14A-B27E-74A73450708E}" type="pres">
      <dgm:prSet presAssocID="{447AEC01-A318-4175-9F62-BC7C5DF5A8B0}" presName="bgRect" presStyleLbl="alignNode1" presStyleIdx="1" presStyleCnt="3"/>
      <dgm:spPr/>
    </dgm:pt>
    <dgm:pt modelId="{6E99A980-8554-2B4D-ABE7-D80DE6F5147F}" type="pres">
      <dgm:prSet presAssocID="{F289F8FA-259D-4982-B7EE-215E4508EA56}" presName="sibTransNodeRect" presStyleLbl="alignNode1" presStyleIdx="1" presStyleCnt="3">
        <dgm:presLayoutVars>
          <dgm:chMax val="0"/>
          <dgm:bulletEnabled val="1"/>
        </dgm:presLayoutVars>
      </dgm:prSet>
      <dgm:spPr/>
    </dgm:pt>
    <dgm:pt modelId="{4BC8D072-9B6A-5048-BC14-EDE8A28843F5}" type="pres">
      <dgm:prSet presAssocID="{447AEC01-A318-4175-9F62-BC7C5DF5A8B0}" presName="nodeRect" presStyleLbl="alignNode1" presStyleIdx="1" presStyleCnt="3">
        <dgm:presLayoutVars>
          <dgm:bulletEnabled val="1"/>
        </dgm:presLayoutVars>
      </dgm:prSet>
      <dgm:spPr/>
    </dgm:pt>
    <dgm:pt modelId="{1B89D813-D8F6-C849-9BDB-840F596C9C3C}" type="pres">
      <dgm:prSet presAssocID="{F289F8FA-259D-4982-B7EE-215E4508EA56}" presName="sibTrans" presStyleCnt="0"/>
      <dgm:spPr/>
    </dgm:pt>
    <dgm:pt modelId="{0E74601F-B8E3-5847-866D-F4F363A2910F}" type="pres">
      <dgm:prSet presAssocID="{D776748C-D59C-40F3-9158-4AEC2CCBD54A}" presName="compositeNode" presStyleCnt="0">
        <dgm:presLayoutVars>
          <dgm:bulletEnabled val="1"/>
        </dgm:presLayoutVars>
      </dgm:prSet>
      <dgm:spPr/>
    </dgm:pt>
    <dgm:pt modelId="{6CCDF620-C969-924C-9E0B-C452BE0156F6}" type="pres">
      <dgm:prSet presAssocID="{D776748C-D59C-40F3-9158-4AEC2CCBD54A}" presName="bgRect" presStyleLbl="alignNode1" presStyleIdx="2" presStyleCnt="3"/>
      <dgm:spPr/>
    </dgm:pt>
    <dgm:pt modelId="{F9C73E56-28D0-7744-86D1-E7C3B56C804F}" type="pres">
      <dgm:prSet presAssocID="{A042330A-EB0F-46C4-9EF9-4BABD977936D}" presName="sibTransNodeRect" presStyleLbl="alignNode1" presStyleIdx="2" presStyleCnt="3">
        <dgm:presLayoutVars>
          <dgm:chMax val="0"/>
          <dgm:bulletEnabled val="1"/>
        </dgm:presLayoutVars>
      </dgm:prSet>
      <dgm:spPr/>
    </dgm:pt>
    <dgm:pt modelId="{9A1BD900-4F76-F047-9F01-E3B0BEFE478B}" type="pres">
      <dgm:prSet presAssocID="{D776748C-D59C-40F3-9158-4AEC2CCBD54A}" presName="nodeRect" presStyleLbl="alignNode1" presStyleIdx="2" presStyleCnt="3">
        <dgm:presLayoutVars>
          <dgm:bulletEnabled val="1"/>
        </dgm:presLayoutVars>
      </dgm:prSet>
      <dgm:spPr/>
    </dgm:pt>
  </dgm:ptLst>
  <dgm:cxnLst>
    <dgm:cxn modelId="{3CEE2B08-6094-8041-A671-C07FE1AE360C}" type="presOf" srcId="{D776748C-D59C-40F3-9158-4AEC2CCBD54A}" destId="{9A1BD900-4F76-F047-9F01-E3B0BEFE478B}" srcOrd="1" destOrd="0" presId="urn:microsoft.com/office/officeart/2016/7/layout/LinearBlockProcessNumbered"/>
    <dgm:cxn modelId="{18730C0B-5486-46A5-ADC0-5F08C6CA8646}" srcId="{82CF3F33-C45D-4BD3-895C-FE124C2CE303}" destId="{D776748C-D59C-40F3-9158-4AEC2CCBD54A}" srcOrd="2" destOrd="0" parTransId="{37B59B16-34B3-4009-A168-B09117C394EA}" sibTransId="{A042330A-EB0F-46C4-9EF9-4BABD977936D}"/>
    <dgm:cxn modelId="{15F48145-B875-FC42-B0A4-EDA5E223F745}" type="presOf" srcId="{D776748C-D59C-40F3-9158-4AEC2CCBD54A}" destId="{6CCDF620-C969-924C-9E0B-C452BE0156F6}" srcOrd="0" destOrd="0" presId="urn:microsoft.com/office/officeart/2016/7/layout/LinearBlockProcessNumbered"/>
    <dgm:cxn modelId="{94E68053-9C49-254E-AD41-C1A4A9EBC09E}" type="presOf" srcId="{EDFB3169-FD59-4BC2-B7E7-F2F6F76876FE}" destId="{A2AA8554-7705-934C-BDCC-CE9D12E230E7}" srcOrd="0" destOrd="0" presId="urn:microsoft.com/office/officeart/2016/7/layout/LinearBlockProcessNumbered"/>
    <dgm:cxn modelId="{25DB5B74-B314-7A42-941A-72AB50AE02A9}" type="presOf" srcId="{82CF3F33-C45D-4BD3-895C-FE124C2CE303}" destId="{11B5C94B-3128-1D49-890B-51C0BDF96B44}" srcOrd="0" destOrd="0" presId="urn:microsoft.com/office/officeart/2016/7/layout/LinearBlockProcessNumbered"/>
    <dgm:cxn modelId="{3EBECD75-32E0-4A84-B670-C422955ECA57}" srcId="{82CF3F33-C45D-4BD3-895C-FE124C2CE303}" destId="{EDFB3169-FD59-4BC2-B7E7-F2F6F76876FE}" srcOrd="0" destOrd="0" parTransId="{4040C2D0-DBD8-496D-8F85-DA4092329DB8}" sibTransId="{250700E3-210D-4D1D-A999-B3140E0600F9}"/>
    <dgm:cxn modelId="{B5426B88-2619-B943-8110-7EF00AF69D96}" type="presOf" srcId="{250700E3-210D-4D1D-A999-B3140E0600F9}" destId="{DE17C16E-1663-6D42-B2CB-05E6CC6FEC48}" srcOrd="0" destOrd="0" presId="urn:microsoft.com/office/officeart/2016/7/layout/LinearBlockProcessNumbered"/>
    <dgm:cxn modelId="{8C2E8DA2-9C42-9E4E-9435-1C5E31F9E869}" type="presOf" srcId="{A042330A-EB0F-46C4-9EF9-4BABD977936D}" destId="{F9C73E56-28D0-7744-86D1-E7C3B56C804F}" srcOrd="0" destOrd="0" presId="urn:microsoft.com/office/officeart/2016/7/layout/LinearBlockProcessNumbered"/>
    <dgm:cxn modelId="{A7D675B2-4F9D-4CCB-ABBF-DD478180D8B1}" srcId="{82CF3F33-C45D-4BD3-895C-FE124C2CE303}" destId="{447AEC01-A318-4175-9F62-BC7C5DF5A8B0}" srcOrd="1" destOrd="0" parTransId="{9121A278-4763-442E-8AB4-C6B7FF9BE7F4}" sibTransId="{F289F8FA-259D-4982-B7EE-215E4508EA56}"/>
    <dgm:cxn modelId="{C32E4BB8-0149-9144-9916-3C1D89A25933}" type="presOf" srcId="{EDFB3169-FD59-4BC2-B7E7-F2F6F76876FE}" destId="{F0E2906F-1A69-E74E-A4C9-FC3453098EBB}" srcOrd="1" destOrd="0" presId="urn:microsoft.com/office/officeart/2016/7/layout/LinearBlockProcessNumbered"/>
    <dgm:cxn modelId="{1178B6B9-63D1-1143-897F-84AB55E5EBF3}" type="presOf" srcId="{447AEC01-A318-4175-9F62-BC7C5DF5A8B0}" destId="{4BC8D072-9B6A-5048-BC14-EDE8A28843F5}" srcOrd="1" destOrd="0" presId="urn:microsoft.com/office/officeart/2016/7/layout/LinearBlockProcessNumbered"/>
    <dgm:cxn modelId="{BBB21CC3-E0C7-064E-9290-88139508C1C5}" type="presOf" srcId="{447AEC01-A318-4175-9F62-BC7C5DF5A8B0}" destId="{3B28ADE4-2EDA-D14A-B27E-74A73450708E}" srcOrd="0" destOrd="0" presId="urn:microsoft.com/office/officeart/2016/7/layout/LinearBlockProcessNumbered"/>
    <dgm:cxn modelId="{273A0FD4-89CA-0948-8728-E986A3270E11}" type="presOf" srcId="{F289F8FA-259D-4982-B7EE-215E4508EA56}" destId="{6E99A980-8554-2B4D-ABE7-D80DE6F5147F}" srcOrd="0" destOrd="0" presId="urn:microsoft.com/office/officeart/2016/7/layout/LinearBlockProcessNumbered"/>
    <dgm:cxn modelId="{CD3D52CD-9675-8043-A12D-D623116164CB}" type="presParOf" srcId="{11B5C94B-3128-1D49-890B-51C0BDF96B44}" destId="{38A5614D-4355-BD46-8A28-CB7D0363787C}" srcOrd="0" destOrd="0" presId="urn:microsoft.com/office/officeart/2016/7/layout/LinearBlockProcessNumbered"/>
    <dgm:cxn modelId="{9C646B1B-C836-B445-A5DD-D34E90607C75}" type="presParOf" srcId="{38A5614D-4355-BD46-8A28-CB7D0363787C}" destId="{A2AA8554-7705-934C-BDCC-CE9D12E230E7}" srcOrd="0" destOrd="0" presId="urn:microsoft.com/office/officeart/2016/7/layout/LinearBlockProcessNumbered"/>
    <dgm:cxn modelId="{9B386E3D-F421-7B46-A3F3-A1B342607921}" type="presParOf" srcId="{38A5614D-4355-BD46-8A28-CB7D0363787C}" destId="{DE17C16E-1663-6D42-B2CB-05E6CC6FEC48}" srcOrd="1" destOrd="0" presId="urn:microsoft.com/office/officeart/2016/7/layout/LinearBlockProcessNumbered"/>
    <dgm:cxn modelId="{BCE5D6AD-E05F-8142-A27E-29D7F0040352}" type="presParOf" srcId="{38A5614D-4355-BD46-8A28-CB7D0363787C}" destId="{F0E2906F-1A69-E74E-A4C9-FC3453098EBB}" srcOrd="2" destOrd="0" presId="urn:microsoft.com/office/officeart/2016/7/layout/LinearBlockProcessNumbered"/>
    <dgm:cxn modelId="{34145F1E-E687-404A-9979-EF50E989B265}" type="presParOf" srcId="{11B5C94B-3128-1D49-890B-51C0BDF96B44}" destId="{3735215D-D991-0D4D-9713-E48FD2560C58}" srcOrd="1" destOrd="0" presId="urn:microsoft.com/office/officeart/2016/7/layout/LinearBlockProcessNumbered"/>
    <dgm:cxn modelId="{9ED5972E-4D55-9F43-8B04-148DFAE42845}" type="presParOf" srcId="{11B5C94B-3128-1D49-890B-51C0BDF96B44}" destId="{BCB3A3A6-0732-8C40-B10E-AB3B090CA9BA}" srcOrd="2" destOrd="0" presId="urn:microsoft.com/office/officeart/2016/7/layout/LinearBlockProcessNumbered"/>
    <dgm:cxn modelId="{DC5FE45A-53F3-0D46-96F6-402F4F3ED1BD}" type="presParOf" srcId="{BCB3A3A6-0732-8C40-B10E-AB3B090CA9BA}" destId="{3B28ADE4-2EDA-D14A-B27E-74A73450708E}" srcOrd="0" destOrd="0" presId="urn:microsoft.com/office/officeart/2016/7/layout/LinearBlockProcessNumbered"/>
    <dgm:cxn modelId="{72D94127-850C-8C44-B288-CEBFD68E6324}" type="presParOf" srcId="{BCB3A3A6-0732-8C40-B10E-AB3B090CA9BA}" destId="{6E99A980-8554-2B4D-ABE7-D80DE6F5147F}" srcOrd="1" destOrd="0" presId="urn:microsoft.com/office/officeart/2016/7/layout/LinearBlockProcessNumbered"/>
    <dgm:cxn modelId="{1633A8C2-4806-7B4E-88E8-154224ABEDF2}" type="presParOf" srcId="{BCB3A3A6-0732-8C40-B10E-AB3B090CA9BA}" destId="{4BC8D072-9B6A-5048-BC14-EDE8A28843F5}" srcOrd="2" destOrd="0" presId="urn:microsoft.com/office/officeart/2016/7/layout/LinearBlockProcessNumbered"/>
    <dgm:cxn modelId="{74473CCA-549F-324F-9222-C7CFB078AC0D}" type="presParOf" srcId="{11B5C94B-3128-1D49-890B-51C0BDF96B44}" destId="{1B89D813-D8F6-C849-9BDB-840F596C9C3C}" srcOrd="3" destOrd="0" presId="urn:microsoft.com/office/officeart/2016/7/layout/LinearBlockProcessNumbered"/>
    <dgm:cxn modelId="{2E153558-89F9-8A48-969F-8033CF048EEC}" type="presParOf" srcId="{11B5C94B-3128-1D49-890B-51C0BDF96B44}" destId="{0E74601F-B8E3-5847-866D-F4F363A2910F}" srcOrd="4" destOrd="0" presId="urn:microsoft.com/office/officeart/2016/7/layout/LinearBlockProcessNumbered"/>
    <dgm:cxn modelId="{BB528332-E173-C040-B385-FC86B293570B}" type="presParOf" srcId="{0E74601F-B8E3-5847-866D-F4F363A2910F}" destId="{6CCDF620-C969-924C-9E0B-C452BE0156F6}" srcOrd="0" destOrd="0" presId="urn:microsoft.com/office/officeart/2016/7/layout/LinearBlockProcessNumbered"/>
    <dgm:cxn modelId="{4D30B195-71F2-6F4C-825F-874C4B1D760D}" type="presParOf" srcId="{0E74601F-B8E3-5847-866D-F4F363A2910F}" destId="{F9C73E56-28D0-7744-86D1-E7C3B56C804F}" srcOrd="1" destOrd="0" presId="urn:microsoft.com/office/officeart/2016/7/layout/LinearBlockProcessNumbered"/>
    <dgm:cxn modelId="{A4828BDB-6262-BA41-9690-E152F2124A0E}" type="presParOf" srcId="{0E74601F-B8E3-5847-866D-F4F363A2910F}" destId="{9A1BD900-4F76-F047-9F01-E3B0BEFE478B}"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598EB-274B-4678-8454-D5750AB194C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CF4A40E-78BF-4EC8-A02D-EC56E2816174}">
      <dgm:prSet/>
      <dgm:spPr/>
      <dgm:t>
        <a:bodyPr/>
        <a:lstStyle/>
        <a:p>
          <a:r>
            <a:rPr lang="en-US" dirty="0"/>
            <a:t>Catatonia </a:t>
          </a:r>
        </a:p>
      </dgm:t>
    </dgm:pt>
    <dgm:pt modelId="{0193825B-7C0D-4643-A375-8C36F38F26F8}" type="parTrans" cxnId="{7274BF92-EEDB-4E88-810D-861BB7C7B8B5}">
      <dgm:prSet/>
      <dgm:spPr/>
      <dgm:t>
        <a:bodyPr/>
        <a:lstStyle/>
        <a:p>
          <a:endParaRPr lang="en-US"/>
        </a:p>
      </dgm:t>
    </dgm:pt>
    <dgm:pt modelId="{FFF6C45F-CB48-432A-A781-02F95129BEB8}" type="sibTrans" cxnId="{7274BF92-EEDB-4E88-810D-861BB7C7B8B5}">
      <dgm:prSet/>
      <dgm:spPr/>
      <dgm:t>
        <a:bodyPr/>
        <a:lstStyle/>
        <a:p>
          <a:endParaRPr lang="en-US"/>
        </a:p>
      </dgm:t>
    </dgm:pt>
    <dgm:pt modelId="{8A62814B-AA0B-4B39-96F0-0FAF4F57BD71}">
      <dgm:prSet/>
      <dgm:spPr/>
      <dgm:t>
        <a:bodyPr/>
        <a:lstStyle/>
        <a:p>
          <a:r>
            <a:rPr lang="en-US"/>
            <a:t>Is not recognized in the DSM-V as an independent class but recognizes</a:t>
          </a:r>
        </a:p>
      </dgm:t>
    </dgm:pt>
    <dgm:pt modelId="{AED93126-2B81-4405-BF24-CF414088A927}" type="parTrans" cxnId="{B5D443BD-FC11-41C0-B3EB-CE50E9A1815C}">
      <dgm:prSet/>
      <dgm:spPr/>
      <dgm:t>
        <a:bodyPr/>
        <a:lstStyle/>
        <a:p>
          <a:endParaRPr lang="en-US"/>
        </a:p>
      </dgm:t>
    </dgm:pt>
    <dgm:pt modelId="{C154BA4B-0509-42AD-B351-64232F153CA4}" type="sibTrans" cxnId="{B5D443BD-FC11-41C0-B3EB-CE50E9A1815C}">
      <dgm:prSet/>
      <dgm:spPr/>
      <dgm:t>
        <a:bodyPr/>
        <a:lstStyle/>
        <a:p>
          <a:endParaRPr lang="en-US"/>
        </a:p>
      </dgm:t>
    </dgm:pt>
    <dgm:pt modelId="{F36A4EB5-C1B8-473D-8EDF-593594944BFB}">
      <dgm:prSet/>
      <dgm:spPr/>
      <dgm:t>
        <a:bodyPr/>
        <a:lstStyle/>
        <a:p>
          <a:r>
            <a:rPr lang="en-US"/>
            <a:t>Catatonia associated with another mental disorders</a:t>
          </a:r>
        </a:p>
      </dgm:t>
    </dgm:pt>
    <dgm:pt modelId="{5075FA38-DFD6-4622-B8F2-869B3F57EF35}" type="parTrans" cxnId="{F7A1A778-9313-4851-9131-5463476DA1E8}">
      <dgm:prSet/>
      <dgm:spPr/>
      <dgm:t>
        <a:bodyPr/>
        <a:lstStyle/>
        <a:p>
          <a:endParaRPr lang="en-US"/>
        </a:p>
      </dgm:t>
    </dgm:pt>
    <dgm:pt modelId="{583C3479-B718-4D4C-9010-968C47ED53AF}" type="sibTrans" cxnId="{F7A1A778-9313-4851-9131-5463476DA1E8}">
      <dgm:prSet/>
      <dgm:spPr/>
      <dgm:t>
        <a:bodyPr/>
        <a:lstStyle/>
        <a:p>
          <a:endParaRPr lang="en-US"/>
        </a:p>
      </dgm:t>
    </dgm:pt>
    <dgm:pt modelId="{88B9F7AE-DC49-469F-A58D-1629E6A2D98C}">
      <dgm:prSet/>
      <dgm:spPr/>
      <dgm:t>
        <a:bodyPr/>
        <a:lstStyle/>
        <a:p>
          <a:r>
            <a:rPr lang="en-US"/>
            <a:t>Catatonic disorder due to another medical condition</a:t>
          </a:r>
        </a:p>
      </dgm:t>
    </dgm:pt>
    <dgm:pt modelId="{566024BB-7518-4B63-A4EB-69C53CEA3C52}" type="parTrans" cxnId="{29E3738A-EB2F-40F4-AFB3-CD52B4642E45}">
      <dgm:prSet/>
      <dgm:spPr/>
      <dgm:t>
        <a:bodyPr/>
        <a:lstStyle/>
        <a:p>
          <a:endParaRPr lang="en-US"/>
        </a:p>
      </dgm:t>
    </dgm:pt>
    <dgm:pt modelId="{1F1B3E1C-EC58-4857-ADF4-27D5178C0630}" type="sibTrans" cxnId="{29E3738A-EB2F-40F4-AFB3-CD52B4642E45}">
      <dgm:prSet/>
      <dgm:spPr/>
      <dgm:t>
        <a:bodyPr/>
        <a:lstStyle/>
        <a:p>
          <a:endParaRPr lang="en-US"/>
        </a:p>
      </dgm:t>
    </dgm:pt>
    <dgm:pt modelId="{CAF29349-C7D2-41D0-BEDE-3BDE4DA4AC9A}">
      <dgm:prSet/>
      <dgm:spPr/>
      <dgm:t>
        <a:bodyPr/>
        <a:lstStyle/>
        <a:p>
          <a:r>
            <a:rPr lang="en-US"/>
            <a:t>Unspecified catatonia</a:t>
          </a:r>
        </a:p>
      </dgm:t>
    </dgm:pt>
    <dgm:pt modelId="{8803046C-D509-40F1-B8CC-E734390B851A}" type="parTrans" cxnId="{32D0AFFA-FDA5-45E9-95B3-A7BDA58A409C}">
      <dgm:prSet/>
      <dgm:spPr/>
      <dgm:t>
        <a:bodyPr/>
        <a:lstStyle/>
        <a:p>
          <a:endParaRPr lang="en-US"/>
        </a:p>
      </dgm:t>
    </dgm:pt>
    <dgm:pt modelId="{EB9D5770-B6EE-4D64-A365-91A5A29A9BF7}" type="sibTrans" cxnId="{32D0AFFA-FDA5-45E9-95B3-A7BDA58A409C}">
      <dgm:prSet/>
      <dgm:spPr/>
      <dgm:t>
        <a:bodyPr/>
        <a:lstStyle/>
        <a:p>
          <a:endParaRPr lang="en-US"/>
        </a:p>
      </dgm:t>
    </dgm:pt>
    <dgm:pt modelId="{7E42F912-922A-7F45-81CF-549B79D308C2}">
      <dgm:prSet/>
      <dgm:spPr/>
      <dgm:t>
        <a:bodyPr/>
        <a:lstStyle/>
        <a:p>
          <a:r>
            <a:rPr lang="en-US" dirty="0"/>
            <a:t>Defined as a group of symptoms that involve a lack of movement as well as a lack of communication</a:t>
          </a:r>
        </a:p>
      </dgm:t>
    </dgm:pt>
    <dgm:pt modelId="{DD644A69-04C1-DE4B-9046-B793FE3C7379}" type="parTrans" cxnId="{97F15100-C801-C241-8C62-39D9AF380856}">
      <dgm:prSet/>
      <dgm:spPr/>
      <dgm:t>
        <a:bodyPr/>
        <a:lstStyle/>
        <a:p>
          <a:endParaRPr lang="en-US"/>
        </a:p>
      </dgm:t>
    </dgm:pt>
    <dgm:pt modelId="{B5C19607-FEE7-9A44-9B3A-6B834CF0E267}" type="sibTrans" cxnId="{97F15100-C801-C241-8C62-39D9AF380856}">
      <dgm:prSet/>
      <dgm:spPr/>
      <dgm:t>
        <a:bodyPr/>
        <a:lstStyle/>
        <a:p>
          <a:endParaRPr lang="en-US"/>
        </a:p>
      </dgm:t>
    </dgm:pt>
    <dgm:pt modelId="{D9B2C9DC-B83D-9C44-9189-CA667791695F}" type="pres">
      <dgm:prSet presAssocID="{BD6598EB-274B-4678-8454-D5750AB194C7}" presName="Name0" presStyleCnt="0">
        <dgm:presLayoutVars>
          <dgm:dir/>
          <dgm:animLvl val="lvl"/>
          <dgm:resizeHandles val="exact"/>
        </dgm:presLayoutVars>
      </dgm:prSet>
      <dgm:spPr/>
    </dgm:pt>
    <dgm:pt modelId="{EB2245E8-E697-764A-AA56-7DCD5974D3EE}" type="pres">
      <dgm:prSet presAssocID="{9CF4A40E-78BF-4EC8-A02D-EC56E2816174}" presName="composite" presStyleCnt="0"/>
      <dgm:spPr/>
    </dgm:pt>
    <dgm:pt modelId="{B39E4DED-DFEA-FC45-8525-125C3E030841}" type="pres">
      <dgm:prSet presAssocID="{9CF4A40E-78BF-4EC8-A02D-EC56E2816174}" presName="parTx" presStyleLbl="alignNode1" presStyleIdx="0" presStyleCnt="2">
        <dgm:presLayoutVars>
          <dgm:chMax val="0"/>
          <dgm:chPref val="0"/>
          <dgm:bulletEnabled val="1"/>
        </dgm:presLayoutVars>
      </dgm:prSet>
      <dgm:spPr/>
    </dgm:pt>
    <dgm:pt modelId="{FFF210FA-D0EE-094D-8890-5493AC0B3600}" type="pres">
      <dgm:prSet presAssocID="{9CF4A40E-78BF-4EC8-A02D-EC56E2816174}" presName="desTx" presStyleLbl="alignAccFollowNode1" presStyleIdx="0" presStyleCnt="2">
        <dgm:presLayoutVars>
          <dgm:bulletEnabled val="1"/>
        </dgm:presLayoutVars>
      </dgm:prSet>
      <dgm:spPr/>
    </dgm:pt>
    <dgm:pt modelId="{B429C54C-E969-BA42-8A56-4DE8FD78BCD2}" type="pres">
      <dgm:prSet presAssocID="{FFF6C45F-CB48-432A-A781-02F95129BEB8}" presName="space" presStyleCnt="0"/>
      <dgm:spPr/>
    </dgm:pt>
    <dgm:pt modelId="{68DD6567-A932-DD4C-BE2F-44E30F668545}" type="pres">
      <dgm:prSet presAssocID="{8A62814B-AA0B-4B39-96F0-0FAF4F57BD71}" presName="composite" presStyleCnt="0"/>
      <dgm:spPr/>
    </dgm:pt>
    <dgm:pt modelId="{E813B3C4-421D-D04F-B3E5-5EC638B3C1C9}" type="pres">
      <dgm:prSet presAssocID="{8A62814B-AA0B-4B39-96F0-0FAF4F57BD71}" presName="parTx" presStyleLbl="alignNode1" presStyleIdx="1" presStyleCnt="2">
        <dgm:presLayoutVars>
          <dgm:chMax val="0"/>
          <dgm:chPref val="0"/>
          <dgm:bulletEnabled val="1"/>
        </dgm:presLayoutVars>
      </dgm:prSet>
      <dgm:spPr/>
    </dgm:pt>
    <dgm:pt modelId="{90E9B012-B95A-A943-BF8B-98EFF9B7DF03}" type="pres">
      <dgm:prSet presAssocID="{8A62814B-AA0B-4B39-96F0-0FAF4F57BD71}" presName="desTx" presStyleLbl="alignAccFollowNode1" presStyleIdx="1" presStyleCnt="2">
        <dgm:presLayoutVars>
          <dgm:bulletEnabled val="1"/>
        </dgm:presLayoutVars>
      </dgm:prSet>
      <dgm:spPr/>
    </dgm:pt>
  </dgm:ptLst>
  <dgm:cxnLst>
    <dgm:cxn modelId="{97F15100-C801-C241-8C62-39D9AF380856}" srcId="{9CF4A40E-78BF-4EC8-A02D-EC56E2816174}" destId="{7E42F912-922A-7F45-81CF-549B79D308C2}" srcOrd="0" destOrd="0" parTransId="{DD644A69-04C1-DE4B-9046-B793FE3C7379}" sibTransId="{B5C19607-FEE7-9A44-9B3A-6B834CF0E267}"/>
    <dgm:cxn modelId="{EBF30230-F842-904E-B1DC-CA9E2F7D9163}" type="presOf" srcId="{7E42F912-922A-7F45-81CF-549B79D308C2}" destId="{FFF210FA-D0EE-094D-8890-5493AC0B3600}" srcOrd="0" destOrd="0" presId="urn:microsoft.com/office/officeart/2005/8/layout/hList1"/>
    <dgm:cxn modelId="{B5C9A168-FFAF-1645-8F39-ACE8C817CFC9}" type="presOf" srcId="{CAF29349-C7D2-41D0-BEDE-3BDE4DA4AC9A}" destId="{90E9B012-B95A-A943-BF8B-98EFF9B7DF03}" srcOrd="0" destOrd="2" presId="urn:microsoft.com/office/officeart/2005/8/layout/hList1"/>
    <dgm:cxn modelId="{53C83F6F-01CF-E741-9324-BD9254C01940}" type="presOf" srcId="{88B9F7AE-DC49-469F-A58D-1629E6A2D98C}" destId="{90E9B012-B95A-A943-BF8B-98EFF9B7DF03}" srcOrd="0" destOrd="1" presId="urn:microsoft.com/office/officeart/2005/8/layout/hList1"/>
    <dgm:cxn modelId="{7F233D50-D1A0-EB47-A87B-7A763FD7B3A5}" type="presOf" srcId="{9CF4A40E-78BF-4EC8-A02D-EC56E2816174}" destId="{B39E4DED-DFEA-FC45-8525-125C3E030841}" srcOrd="0" destOrd="0" presId="urn:microsoft.com/office/officeart/2005/8/layout/hList1"/>
    <dgm:cxn modelId="{F7A1A778-9313-4851-9131-5463476DA1E8}" srcId="{8A62814B-AA0B-4B39-96F0-0FAF4F57BD71}" destId="{F36A4EB5-C1B8-473D-8EDF-593594944BFB}" srcOrd="0" destOrd="0" parTransId="{5075FA38-DFD6-4622-B8F2-869B3F57EF35}" sibTransId="{583C3479-B718-4D4C-9010-968C47ED53AF}"/>
    <dgm:cxn modelId="{29E3738A-EB2F-40F4-AFB3-CD52B4642E45}" srcId="{8A62814B-AA0B-4B39-96F0-0FAF4F57BD71}" destId="{88B9F7AE-DC49-469F-A58D-1629E6A2D98C}" srcOrd="1" destOrd="0" parTransId="{566024BB-7518-4B63-A4EB-69C53CEA3C52}" sibTransId="{1F1B3E1C-EC58-4857-ADF4-27D5178C0630}"/>
    <dgm:cxn modelId="{7274BF92-EEDB-4E88-810D-861BB7C7B8B5}" srcId="{BD6598EB-274B-4678-8454-D5750AB194C7}" destId="{9CF4A40E-78BF-4EC8-A02D-EC56E2816174}" srcOrd="0" destOrd="0" parTransId="{0193825B-7C0D-4643-A375-8C36F38F26F8}" sibTransId="{FFF6C45F-CB48-432A-A781-02F95129BEB8}"/>
    <dgm:cxn modelId="{FBBB24A3-179C-0F4A-B2CD-F3C9626C17E3}" type="presOf" srcId="{8A62814B-AA0B-4B39-96F0-0FAF4F57BD71}" destId="{E813B3C4-421D-D04F-B3E5-5EC638B3C1C9}" srcOrd="0" destOrd="0" presId="urn:microsoft.com/office/officeart/2005/8/layout/hList1"/>
    <dgm:cxn modelId="{B5D443BD-FC11-41C0-B3EB-CE50E9A1815C}" srcId="{BD6598EB-274B-4678-8454-D5750AB194C7}" destId="{8A62814B-AA0B-4B39-96F0-0FAF4F57BD71}" srcOrd="1" destOrd="0" parTransId="{AED93126-2B81-4405-BF24-CF414088A927}" sibTransId="{C154BA4B-0509-42AD-B351-64232F153CA4}"/>
    <dgm:cxn modelId="{EC5220E1-B895-D241-B748-55DDF6E33099}" type="presOf" srcId="{BD6598EB-274B-4678-8454-D5750AB194C7}" destId="{D9B2C9DC-B83D-9C44-9189-CA667791695F}" srcOrd="0" destOrd="0" presId="urn:microsoft.com/office/officeart/2005/8/layout/hList1"/>
    <dgm:cxn modelId="{B83914E8-532E-E245-B596-B232A555829F}" type="presOf" srcId="{F36A4EB5-C1B8-473D-8EDF-593594944BFB}" destId="{90E9B012-B95A-A943-BF8B-98EFF9B7DF03}" srcOrd="0" destOrd="0" presId="urn:microsoft.com/office/officeart/2005/8/layout/hList1"/>
    <dgm:cxn modelId="{32D0AFFA-FDA5-45E9-95B3-A7BDA58A409C}" srcId="{8A62814B-AA0B-4B39-96F0-0FAF4F57BD71}" destId="{CAF29349-C7D2-41D0-BEDE-3BDE4DA4AC9A}" srcOrd="2" destOrd="0" parTransId="{8803046C-D509-40F1-B8CC-E734390B851A}" sibTransId="{EB9D5770-B6EE-4D64-A365-91A5A29A9BF7}"/>
    <dgm:cxn modelId="{8F3A31DF-2007-8742-A0FC-796BCC216F45}" type="presParOf" srcId="{D9B2C9DC-B83D-9C44-9189-CA667791695F}" destId="{EB2245E8-E697-764A-AA56-7DCD5974D3EE}" srcOrd="0" destOrd="0" presId="urn:microsoft.com/office/officeart/2005/8/layout/hList1"/>
    <dgm:cxn modelId="{0B9D5A92-D0B7-4F4A-A27E-3B3B3C70A3A6}" type="presParOf" srcId="{EB2245E8-E697-764A-AA56-7DCD5974D3EE}" destId="{B39E4DED-DFEA-FC45-8525-125C3E030841}" srcOrd="0" destOrd="0" presId="urn:microsoft.com/office/officeart/2005/8/layout/hList1"/>
    <dgm:cxn modelId="{F9B48BCF-E61D-5E4B-B19B-EE707A455418}" type="presParOf" srcId="{EB2245E8-E697-764A-AA56-7DCD5974D3EE}" destId="{FFF210FA-D0EE-094D-8890-5493AC0B3600}" srcOrd="1" destOrd="0" presId="urn:microsoft.com/office/officeart/2005/8/layout/hList1"/>
    <dgm:cxn modelId="{17231764-0928-FF40-9A09-B9C0EB6D426B}" type="presParOf" srcId="{D9B2C9DC-B83D-9C44-9189-CA667791695F}" destId="{B429C54C-E969-BA42-8A56-4DE8FD78BCD2}" srcOrd="1" destOrd="0" presId="urn:microsoft.com/office/officeart/2005/8/layout/hList1"/>
    <dgm:cxn modelId="{A2292E7D-0BDE-E848-9503-8C57630978FA}" type="presParOf" srcId="{D9B2C9DC-B83D-9C44-9189-CA667791695F}" destId="{68DD6567-A932-DD4C-BE2F-44E30F668545}" srcOrd="2" destOrd="0" presId="urn:microsoft.com/office/officeart/2005/8/layout/hList1"/>
    <dgm:cxn modelId="{2DBAF631-0D71-2541-94CC-DFC223EE825A}" type="presParOf" srcId="{68DD6567-A932-DD4C-BE2F-44E30F668545}" destId="{E813B3C4-421D-D04F-B3E5-5EC638B3C1C9}" srcOrd="0" destOrd="0" presId="urn:microsoft.com/office/officeart/2005/8/layout/hList1"/>
    <dgm:cxn modelId="{220AF8F9-E4FD-F049-8BC9-1BBB760F9886}" type="presParOf" srcId="{68DD6567-A932-DD4C-BE2F-44E30F668545}" destId="{90E9B012-B95A-A943-BF8B-98EFF9B7DF0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55CF5E-6280-44B1-803B-D74A6D421AAE}"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3BE27521-CFFF-49B8-B9D5-36151514D309}">
      <dgm:prSet/>
      <dgm:spPr/>
      <dgm:t>
        <a:bodyPr/>
        <a:lstStyle/>
        <a:p>
          <a:r>
            <a:rPr lang="en-US" b="0" i="0"/>
            <a:t>Considered the classic variant</a:t>
          </a:r>
          <a:endParaRPr lang="en-US"/>
        </a:p>
      </dgm:t>
    </dgm:pt>
    <dgm:pt modelId="{930B3A94-E56A-4E87-A67E-64CEC3694F6A}" type="parTrans" cxnId="{C2E01032-4523-44C0-8CE8-56EBAB7E2B6D}">
      <dgm:prSet/>
      <dgm:spPr/>
      <dgm:t>
        <a:bodyPr/>
        <a:lstStyle/>
        <a:p>
          <a:endParaRPr lang="en-US"/>
        </a:p>
      </dgm:t>
    </dgm:pt>
    <dgm:pt modelId="{13C84453-C9ED-4CC5-9899-4620598904F8}" type="sibTrans" cxnId="{C2E01032-4523-44C0-8CE8-56EBAB7E2B6D}">
      <dgm:prSet/>
      <dgm:spPr/>
      <dgm:t>
        <a:bodyPr/>
        <a:lstStyle/>
        <a:p>
          <a:endParaRPr lang="en-US"/>
        </a:p>
      </dgm:t>
    </dgm:pt>
    <dgm:pt modelId="{27B6E3F7-A737-452B-9507-F645B0EA0266}">
      <dgm:prSet/>
      <dgm:spPr/>
      <dgm:t>
        <a:bodyPr/>
        <a:lstStyle/>
        <a:p>
          <a:r>
            <a:rPr lang="en-US" b="0" i="0"/>
            <a:t>Common symptoms</a:t>
          </a:r>
          <a:endParaRPr lang="en-US"/>
        </a:p>
      </dgm:t>
    </dgm:pt>
    <dgm:pt modelId="{CF35C18F-D3B2-4666-93A5-B60862B62CBD}" type="parTrans" cxnId="{4785653C-0998-4C4A-9838-41A3913976E3}">
      <dgm:prSet/>
      <dgm:spPr/>
      <dgm:t>
        <a:bodyPr/>
        <a:lstStyle/>
        <a:p>
          <a:endParaRPr lang="en-US"/>
        </a:p>
      </dgm:t>
    </dgm:pt>
    <dgm:pt modelId="{4076610F-C37B-4B8E-B45B-6763382A012C}" type="sibTrans" cxnId="{4785653C-0998-4C4A-9838-41A3913976E3}">
      <dgm:prSet/>
      <dgm:spPr/>
      <dgm:t>
        <a:bodyPr/>
        <a:lstStyle/>
        <a:p>
          <a:endParaRPr lang="en-US"/>
        </a:p>
      </dgm:t>
    </dgm:pt>
    <dgm:pt modelId="{14C6C45A-91E3-443C-AAFB-C3CA3E1BE307}">
      <dgm:prSet/>
      <dgm:spPr/>
      <dgm:t>
        <a:bodyPr/>
        <a:lstStyle/>
        <a:p>
          <a:r>
            <a:rPr lang="en-US" b="0" i="0"/>
            <a:t>Mutism</a:t>
          </a:r>
          <a:endParaRPr lang="en-US"/>
        </a:p>
      </dgm:t>
    </dgm:pt>
    <dgm:pt modelId="{854D76BF-2B12-47FA-AAFE-6B9B31072DCB}" type="parTrans" cxnId="{D7403DB2-CCBE-4C07-ABC1-E0EEE26C8559}">
      <dgm:prSet/>
      <dgm:spPr/>
      <dgm:t>
        <a:bodyPr/>
        <a:lstStyle/>
        <a:p>
          <a:endParaRPr lang="en-US"/>
        </a:p>
      </dgm:t>
    </dgm:pt>
    <dgm:pt modelId="{EF6D544C-A795-47EE-BB82-65C97BAC869B}" type="sibTrans" cxnId="{D7403DB2-CCBE-4C07-ABC1-E0EEE26C8559}">
      <dgm:prSet/>
      <dgm:spPr/>
      <dgm:t>
        <a:bodyPr/>
        <a:lstStyle/>
        <a:p>
          <a:endParaRPr lang="en-US"/>
        </a:p>
      </dgm:t>
    </dgm:pt>
    <dgm:pt modelId="{BE543C53-8755-4A0C-870F-C0937EA470CB}">
      <dgm:prSet/>
      <dgm:spPr/>
      <dgm:t>
        <a:bodyPr/>
        <a:lstStyle/>
        <a:p>
          <a:r>
            <a:rPr lang="en-US" b="0" i="0"/>
            <a:t>Rigidity</a:t>
          </a:r>
          <a:endParaRPr lang="en-US"/>
        </a:p>
      </dgm:t>
    </dgm:pt>
    <dgm:pt modelId="{65EC8479-3602-469C-975B-B44110DB3936}" type="parTrans" cxnId="{ADC5F8FF-7429-4035-BE2B-58DA66460CB9}">
      <dgm:prSet/>
      <dgm:spPr/>
      <dgm:t>
        <a:bodyPr/>
        <a:lstStyle/>
        <a:p>
          <a:endParaRPr lang="en-US"/>
        </a:p>
      </dgm:t>
    </dgm:pt>
    <dgm:pt modelId="{E8699006-D6DD-421F-A553-CF6809DFA726}" type="sibTrans" cxnId="{ADC5F8FF-7429-4035-BE2B-58DA66460CB9}">
      <dgm:prSet/>
      <dgm:spPr/>
      <dgm:t>
        <a:bodyPr/>
        <a:lstStyle/>
        <a:p>
          <a:endParaRPr lang="en-US"/>
        </a:p>
      </dgm:t>
    </dgm:pt>
    <dgm:pt modelId="{C413DC2C-2EE5-44E7-B064-F010B29BEFFB}">
      <dgm:prSet/>
      <dgm:spPr/>
      <dgm:t>
        <a:bodyPr/>
        <a:lstStyle/>
        <a:p>
          <a:r>
            <a:rPr lang="en-US" b="0" i="0"/>
            <a:t>Wavy flexibility</a:t>
          </a:r>
          <a:endParaRPr lang="en-US"/>
        </a:p>
      </dgm:t>
    </dgm:pt>
    <dgm:pt modelId="{58CA3D17-19D5-4029-919E-A380FE5C0B52}" type="parTrans" cxnId="{02D8491F-62EA-42E5-B3C0-C8394B98B5DD}">
      <dgm:prSet/>
      <dgm:spPr/>
      <dgm:t>
        <a:bodyPr/>
        <a:lstStyle/>
        <a:p>
          <a:endParaRPr lang="en-US"/>
        </a:p>
      </dgm:t>
    </dgm:pt>
    <dgm:pt modelId="{82D7F2E5-894B-4A65-9B2B-2A67A82EE51F}" type="sibTrans" cxnId="{02D8491F-62EA-42E5-B3C0-C8394B98B5DD}">
      <dgm:prSet/>
      <dgm:spPr/>
      <dgm:t>
        <a:bodyPr/>
        <a:lstStyle/>
        <a:p>
          <a:endParaRPr lang="en-US"/>
        </a:p>
      </dgm:t>
    </dgm:pt>
    <dgm:pt modelId="{BEFAA67F-AAC7-5140-8D5A-1F014595BE07}" type="pres">
      <dgm:prSet presAssocID="{8255CF5E-6280-44B1-803B-D74A6D421AAE}" presName="linear" presStyleCnt="0">
        <dgm:presLayoutVars>
          <dgm:dir/>
          <dgm:animLvl val="lvl"/>
          <dgm:resizeHandles val="exact"/>
        </dgm:presLayoutVars>
      </dgm:prSet>
      <dgm:spPr/>
    </dgm:pt>
    <dgm:pt modelId="{5A77CC92-A99D-694E-BC90-597D594CC455}" type="pres">
      <dgm:prSet presAssocID="{3BE27521-CFFF-49B8-B9D5-36151514D309}" presName="parentLin" presStyleCnt="0"/>
      <dgm:spPr/>
    </dgm:pt>
    <dgm:pt modelId="{0A2D42B8-DCAD-7040-9E6C-4D306B7C3B30}" type="pres">
      <dgm:prSet presAssocID="{3BE27521-CFFF-49B8-B9D5-36151514D309}" presName="parentLeftMargin" presStyleLbl="node1" presStyleIdx="0" presStyleCnt="2"/>
      <dgm:spPr/>
    </dgm:pt>
    <dgm:pt modelId="{F5E50F16-4072-6247-82CD-1F8CA2C25CEB}" type="pres">
      <dgm:prSet presAssocID="{3BE27521-CFFF-49B8-B9D5-36151514D309}" presName="parentText" presStyleLbl="node1" presStyleIdx="0" presStyleCnt="2">
        <dgm:presLayoutVars>
          <dgm:chMax val="0"/>
          <dgm:bulletEnabled val="1"/>
        </dgm:presLayoutVars>
      </dgm:prSet>
      <dgm:spPr/>
    </dgm:pt>
    <dgm:pt modelId="{E1781894-3A8A-1E49-B136-04DD073E1767}" type="pres">
      <dgm:prSet presAssocID="{3BE27521-CFFF-49B8-B9D5-36151514D309}" presName="negativeSpace" presStyleCnt="0"/>
      <dgm:spPr/>
    </dgm:pt>
    <dgm:pt modelId="{E98258A3-DDA8-524F-B274-26DF83263748}" type="pres">
      <dgm:prSet presAssocID="{3BE27521-CFFF-49B8-B9D5-36151514D309}" presName="childText" presStyleLbl="conFgAcc1" presStyleIdx="0" presStyleCnt="2">
        <dgm:presLayoutVars>
          <dgm:bulletEnabled val="1"/>
        </dgm:presLayoutVars>
      </dgm:prSet>
      <dgm:spPr/>
    </dgm:pt>
    <dgm:pt modelId="{A0762158-C6C4-7E40-A1B7-405D854AD67D}" type="pres">
      <dgm:prSet presAssocID="{13C84453-C9ED-4CC5-9899-4620598904F8}" presName="spaceBetweenRectangles" presStyleCnt="0"/>
      <dgm:spPr/>
    </dgm:pt>
    <dgm:pt modelId="{7FFAEB8A-D2C2-A14C-A578-ADD80A760834}" type="pres">
      <dgm:prSet presAssocID="{27B6E3F7-A737-452B-9507-F645B0EA0266}" presName="parentLin" presStyleCnt="0"/>
      <dgm:spPr/>
    </dgm:pt>
    <dgm:pt modelId="{F1BFD892-7A3E-A549-9AA5-FCEB87B07E24}" type="pres">
      <dgm:prSet presAssocID="{27B6E3F7-A737-452B-9507-F645B0EA0266}" presName="parentLeftMargin" presStyleLbl="node1" presStyleIdx="0" presStyleCnt="2"/>
      <dgm:spPr/>
    </dgm:pt>
    <dgm:pt modelId="{28906981-E48B-3547-AE37-FD4B2FFA6699}" type="pres">
      <dgm:prSet presAssocID="{27B6E3F7-A737-452B-9507-F645B0EA0266}" presName="parentText" presStyleLbl="node1" presStyleIdx="1" presStyleCnt="2">
        <dgm:presLayoutVars>
          <dgm:chMax val="0"/>
          <dgm:bulletEnabled val="1"/>
        </dgm:presLayoutVars>
      </dgm:prSet>
      <dgm:spPr/>
    </dgm:pt>
    <dgm:pt modelId="{6C9A7E09-C3ED-C24C-9B6B-9F6159D37F33}" type="pres">
      <dgm:prSet presAssocID="{27B6E3F7-A737-452B-9507-F645B0EA0266}" presName="negativeSpace" presStyleCnt="0"/>
      <dgm:spPr/>
    </dgm:pt>
    <dgm:pt modelId="{6786FCC1-1FAA-9143-8762-AE7EDE8B05EE}" type="pres">
      <dgm:prSet presAssocID="{27B6E3F7-A737-452B-9507-F645B0EA0266}" presName="childText" presStyleLbl="conFgAcc1" presStyleIdx="1" presStyleCnt="2">
        <dgm:presLayoutVars>
          <dgm:bulletEnabled val="1"/>
        </dgm:presLayoutVars>
      </dgm:prSet>
      <dgm:spPr/>
    </dgm:pt>
  </dgm:ptLst>
  <dgm:cxnLst>
    <dgm:cxn modelId="{DC9C7415-072B-1748-8FC6-E8B5F93294A8}" type="presOf" srcId="{8255CF5E-6280-44B1-803B-D74A6D421AAE}" destId="{BEFAA67F-AAC7-5140-8D5A-1F014595BE07}" srcOrd="0" destOrd="0" presId="urn:microsoft.com/office/officeart/2005/8/layout/list1"/>
    <dgm:cxn modelId="{0DF9641C-773F-8343-A6EA-685E9D1F1894}" type="presOf" srcId="{27B6E3F7-A737-452B-9507-F645B0EA0266}" destId="{F1BFD892-7A3E-A549-9AA5-FCEB87B07E24}" srcOrd="0" destOrd="0" presId="urn:microsoft.com/office/officeart/2005/8/layout/list1"/>
    <dgm:cxn modelId="{02D8491F-62EA-42E5-B3C0-C8394B98B5DD}" srcId="{27B6E3F7-A737-452B-9507-F645B0EA0266}" destId="{C413DC2C-2EE5-44E7-B064-F010B29BEFFB}" srcOrd="2" destOrd="0" parTransId="{58CA3D17-19D5-4029-919E-A380FE5C0B52}" sibTransId="{82D7F2E5-894B-4A65-9B2B-2A67A82EE51F}"/>
    <dgm:cxn modelId="{C2E01032-4523-44C0-8CE8-56EBAB7E2B6D}" srcId="{8255CF5E-6280-44B1-803B-D74A6D421AAE}" destId="{3BE27521-CFFF-49B8-B9D5-36151514D309}" srcOrd="0" destOrd="0" parTransId="{930B3A94-E56A-4E87-A67E-64CEC3694F6A}" sibTransId="{13C84453-C9ED-4CC5-9899-4620598904F8}"/>
    <dgm:cxn modelId="{F912E036-445F-5F4D-8D74-10E735FA0ECE}" type="presOf" srcId="{C413DC2C-2EE5-44E7-B064-F010B29BEFFB}" destId="{6786FCC1-1FAA-9143-8762-AE7EDE8B05EE}" srcOrd="0" destOrd="2" presId="urn:microsoft.com/office/officeart/2005/8/layout/list1"/>
    <dgm:cxn modelId="{4785653C-0998-4C4A-9838-41A3913976E3}" srcId="{8255CF5E-6280-44B1-803B-D74A6D421AAE}" destId="{27B6E3F7-A737-452B-9507-F645B0EA0266}" srcOrd="1" destOrd="0" parTransId="{CF35C18F-D3B2-4666-93A5-B60862B62CBD}" sibTransId="{4076610F-C37B-4B8E-B45B-6763382A012C}"/>
    <dgm:cxn modelId="{6DF30080-F552-F447-BECC-51C742057A27}" type="presOf" srcId="{14C6C45A-91E3-443C-AAFB-C3CA3E1BE307}" destId="{6786FCC1-1FAA-9143-8762-AE7EDE8B05EE}" srcOrd="0" destOrd="0" presId="urn:microsoft.com/office/officeart/2005/8/layout/list1"/>
    <dgm:cxn modelId="{AE67209D-71FF-7445-A2FF-BBCFC2FA6F36}" type="presOf" srcId="{27B6E3F7-A737-452B-9507-F645B0EA0266}" destId="{28906981-E48B-3547-AE37-FD4B2FFA6699}" srcOrd="1" destOrd="0" presId="urn:microsoft.com/office/officeart/2005/8/layout/list1"/>
    <dgm:cxn modelId="{D7403DB2-CCBE-4C07-ABC1-E0EEE26C8559}" srcId="{27B6E3F7-A737-452B-9507-F645B0EA0266}" destId="{14C6C45A-91E3-443C-AAFB-C3CA3E1BE307}" srcOrd="0" destOrd="0" parTransId="{854D76BF-2B12-47FA-AAFE-6B9B31072DCB}" sibTransId="{EF6D544C-A795-47EE-BB82-65C97BAC869B}"/>
    <dgm:cxn modelId="{72B795BC-8A6D-AC45-A251-A0D3584FB95A}" type="presOf" srcId="{3BE27521-CFFF-49B8-B9D5-36151514D309}" destId="{0A2D42B8-DCAD-7040-9E6C-4D306B7C3B30}" srcOrd="0" destOrd="0" presId="urn:microsoft.com/office/officeart/2005/8/layout/list1"/>
    <dgm:cxn modelId="{4AD2FCC4-F9EA-A747-BA3B-ED558F33FED8}" type="presOf" srcId="{BE543C53-8755-4A0C-870F-C0937EA470CB}" destId="{6786FCC1-1FAA-9143-8762-AE7EDE8B05EE}" srcOrd="0" destOrd="1" presId="urn:microsoft.com/office/officeart/2005/8/layout/list1"/>
    <dgm:cxn modelId="{789D54E8-7CB3-2843-95F1-9E86630D9D87}" type="presOf" srcId="{3BE27521-CFFF-49B8-B9D5-36151514D309}" destId="{F5E50F16-4072-6247-82CD-1F8CA2C25CEB}" srcOrd="1" destOrd="0" presId="urn:microsoft.com/office/officeart/2005/8/layout/list1"/>
    <dgm:cxn modelId="{ADC5F8FF-7429-4035-BE2B-58DA66460CB9}" srcId="{27B6E3F7-A737-452B-9507-F645B0EA0266}" destId="{BE543C53-8755-4A0C-870F-C0937EA470CB}" srcOrd="1" destOrd="0" parTransId="{65EC8479-3602-469C-975B-B44110DB3936}" sibTransId="{E8699006-D6DD-421F-A553-CF6809DFA726}"/>
    <dgm:cxn modelId="{0C523B58-D7CB-E347-B190-7F4AB23DE809}" type="presParOf" srcId="{BEFAA67F-AAC7-5140-8D5A-1F014595BE07}" destId="{5A77CC92-A99D-694E-BC90-597D594CC455}" srcOrd="0" destOrd="0" presId="urn:microsoft.com/office/officeart/2005/8/layout/list1"/>
    <dgm:cxn modelId="{E10E1404-5575-924D-9362-3074E34BB665}" type="presParOf" srcId="{5A77CC92-A99D-694E-BC90-597D594CC455}" destId="{0A2D42B8-DCAD-7040-9E6C-4D306B7C3B30}" srcOrd="0" destOrd="0" presId="urn:microsoft.com/office/officeart/2005/8/layout/list1"/>
    <dgm:cxn modelId="{EDF1850E-D942-4849-BE7A-05BCF8598AB0}" type="presParOf" srcId="{5A77CC92-A99D-694E-BC90-597D594CC455}" destId="{F5E50F16-4072-6247-82CD-1F8CA2C25CEB}" srcOrd="1" destOrd="0" presId="urn:microsoft.com/office/officeart/2005/8/layout/list1"/>
    <dgm:cxn modelId="{3E829C09-80DA-0549-A858-36D2156AECA2}" type="presParOf" srcId="{BEFAA67F-AAC7-5140-8D5A-1F014595BE07}" destId="{E1781894-3A8A-1E49-B136-04DD073E1767}" srcOrd="1" destOrd="0" presId="urn:microsoft.com/office/officeart/2005/8/layout/list1"/>
    <dgm:cxn modelId="{89C8EB3F-E3D7-8742-A9EB-4882174409DC}" type="presParOf" srcId="{BEFAA67F-AAC7-5140-8D5A-1F014595BE07}" destId="{E98258A3-DDA8-524F-B274-26DF83263748}" srcOrd="2" destOrd="0" presId="urn:microsoft.com/office/officeart/2005/8/layout/list1"/>
    <dgm:cxn modelId="{6BF24830-D2C1-AA44-A792-ADDA9240F80B}" type="presParOf" srcId="{BEFAA67F-AAC7-5140-8D5A-1F014595BE07}" destId="{A0762158-C6C4-7E40-A1B7-405D854AD67D}" srcOrd="3" destOrd="0" presId="urn:microsoft.com/office/officeart/2005/8/layout/list1"/>
    <dgm:cxn modelId="{05A9C2EB-8E39-084D-AE5C-C70C836668EF}" type="presParOf" srcId="{BEFAA67F-AAC7-5140-8D5A-1F014595BE07}" destId="{7FFAEB8A-D2C2-A14C-A578-ADD80A760834}" srcOrd="4" destOrd="0" presId="urn:microsoft.com/office/officeart/2005/8/layout/list1"/>
    <dgm:cxn modelId="{A3820B0F-91E9-5B41-BDA9-8FAB5F26D503}" type="presParOf" srcId="{7FFAEB8A-D2C2-A14C-A578-ADD80A760834}" destId="{F1BFD892-7A3E-A549-9AA5-FCEB87B07E24}" srcOrd="0" destOrd="0" presId="urn:microsoft.com/office/officeart/2005/8/layout/list1"/>
    <dgm:cxn modelId="{E1DAE398-265D-4D44-94AB-5CE2F9F020BD}" type="presParOf" srcId="{7FFAEB8A-D2C2-A14C-A578-ADD80A760834}" destId="{28906981-E48B-3547-AE37-FD4B2FFA6699}" srcOrd="1" destOrd="0" presId="urn:microsoft.com/office/officeart/2005/8/layout/list1"/>
    <dgm:cxn modelId="{934D4490-BFFC-934C-992E-CF59C7B02368}" type="presParOf" srcId="{BEFAA67F-AAC7-5140-8D5A-1F014595BE07}" destId="{6C9A7E09-C3ED-C24C-9B6B-9F6159D37F33}" srcOrd="5" destOrd="0" presId="urn:microsoft.com/office/officeart/2005/8/layout/list1"/>
    <dgm:cxn modelId="{0F3869EE-085A-F243-9414-B238BDB81159}" type="presParOf" srcId="{BEFAA67F-AAC7-5140-8D5A-1F014595BE07}" destId="{6786FCC1-1FAA-9143-8762-AE7EDE8B05E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3A0F73-9277-407E-AC78-BE04E71E5CE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F7CA32D-EBA4-42C7-B3CD-0FBDD5F37B39}">
      <dgm:prSet/>
      <dgm:spPr/>
      <dgm:t>
        <a:bodyPr/>
        <a:lstStyle/>
        <a:p>
          <a:r>
            <a:rPr lang="en-US" b="0" i="0"/>
            <a:t>23-item clinician rated scale</a:t>
          </a:r>
          <a:endParaRPr lang="en-US"/>
        </a:p>
      </dgm:t>
    </dgm:pt>
    <dgm:pt modelId="{F3750D49-F484-43BB-B43B-19FDB278DF5D}" type="parTrans" cxnId="{9A79E2E8-45C1-4B25-A770-724A1B4A013F}">
      <dgm:prSet/>
      <dgm:spPr/>
      <dgm:t>
        <a:bodyPr/>
        <a:lstStyle/>
        <a:p>
          <a:endParaRPr lang="en-US"/>
        </a:p>
      </dgm:t>
    </dgm:pt>
    <dgm:pt modelId="{573A6A0A-E70C-46D6-B594-69EED3623B6D}" type="sibTrans" cxnId="{9A79E2E8-45C1-4B25-A770-724A1B4A013F}">
      <dgm:prSet/>
      <dgm:spPr/>
      <dgm:t>
        <a:bodyPr/>
        <a:lstStyle/>
        <a:p>
          <a:endParaRPr lang="en-US"/>
        </a:p>
      </dgm:t>
    </dgm:pt>
    <dgm:pt modelId="{EDDE00D2-8589-490A-A60B-9896853B7714}">
      <dgm:prSet/>
      <dgm:spPr/>
      <dgm:t>
        <a:bodyPr/>
        <a:lstStyle/>
        <a:p>
          <a:r>
            <a:rPr lang="en-US" b="0" i="0"/>
            <a:t>Screening questions</a:t>
          </a:r>
          <a:endParaRPr lang="en-US"/>
        </a:p>
      </dgm:t>
    </dgm:pt>
    <dgm:pt modelId="{97E26892-7585-4B97-B186-639E2B734464}" type="parTrans" cxnId="{FA46A57F-5504-4C09-9D72-DEFBE676E81B}">
      <dgm:prSet/>
      <dgm:spPr/>
      <dgm:t>
        <a:bodyPr/>
        <a:lstStyle/>
        <a:p>
          <a:endParaRPr lang="en-US"/>
        </a:p>
      </dgm:t>
    </dgm:pt>
    <dgm:pt modelId="{DB188FAA-8A53-4A14-B988-03725A70E1DB}" type="sibTrans" cxnId="{FA46A57F-5504-4C09-9D72-DEFBE676E81B}">
      <dgm:prSet/>
      <dgm:spPr/>
      <dgm:t>
        <a:bodyPr/>
        <a:lstStyle/>
        <a:p>
          <a:endParaRPr lang="en-US"/>
        </a:p>
      </dgm:t>
    </dgm:pt>
    <dgm:pt modelId="{EC5D70B0-3EF2-4620-847D-094DDD171B17}">
      <dgm:prSet/>
      <dgm:spPr/>
      <dgm:t>
        <a:bodyPr/>
        <a:lstStyle/>
        <a:p>
          <a:r>
            <a:rPr lang="en-US" b="0" i="0"/>
            <a:t>Items 1-14</a:t>
          </a:r>
          <a:endParaRPr lang="en-US"/>
        </a:p>
      </dgm:t>
    </dgm:pt>
    <dgm:pt modelId="{3DFA7B3D-6F40-43C9-85BE-C10FFF00D8F4}" type="parTrans" cxnId="{106A3A90-8220-46AE-AC92-B121BF350F9F}">
      <dgm:prSet/>
      <dgm:spPr/>
      <dgm:t>
        <a:bodyPr/>
        <a:lstStyle/>
        <a:p>
          <a:endParaRPr lang="en-US"/>
        </a:p>
      </dgm:t>
    </dgm:pt>
    <dgm:pt modelId="{8A9935A9-95F6-4CBD-AEDF-8CF240B7594E}" type="sibTrans" cxnId="{106A3A90-8220-46AE-AC92-B121BF350F9F}">
      <dgm:prSet/>
      <dgm:spPr/>
      <dgm:t>
        <a:bodyPr/>
        <a:lstStyle/>
        <a:p>
          <a:endParaRPr lang="en-US"/>
        </a:p>
      </dgm:t>
    </dgm:pt>
    <dgm:pt modelId="{01933BB8-64E8-4EA9-B53B-6A432839D632}">
      <dgm:prSet/>
      <dgm:spPr/>
      <dgm:t>
        <a:bodyPr/>
        <a:lstStyle/>
        <a:p>
          <a:r>
            <a:rPr lang="en-US" b="0" i="0"/>
            <a:t>If score ≥ 2 then the full scale should be completed</a:t>
          </a:r>
          <a:endParaRPr lang="en-US"/>
        </a:p>
      </dgm:t>
    </dgm:pt>
    <dgm:pt modelId="{31E5732E-36B7-42B8-9CAB-DEB7112D6A2D}" type="parTrans" cxnId="{36B1B5A7-DC88-4FD3-A46D-0DCB79304B1C}">
      <dgm:prSet/>
      <dgm:spPr/>
      <dgm:t>
        <a:bodyPr/>
        <a:lstStyle/>
        <a:p>
          <a:endParaRPr lang="en-US"/>
        </a:p>
      </dgm:t>
    </dgm:pt>
    <dgm:pt modelId="{79DF5865-CADF-4DFF-B38F-D03C089D8AB6}" type="sibTrans" cxnId="{36B1B5A7-DC88-4FD3-A46D-0DCB79304B1C}">
      <dgm:prSet/>
      <dgm:spPr/>
      <dgm:t>
        <a:bodyPr/>
        <a:lstStyle/>
        <a:p>
          <a:endParaRPr lang="en-US"/>
        </a:p>
      </dgm:t>
    </dgm:pt>
    <dgm:pt modelId="{F758EEAD-D17A-49CA-BB25-3E54402EAB24}">
      <dgm:prSet/>
      <dgm:spPr/>
      <dgm:t>
        <a:bodyPr/>
        <a:lstStyle/>
        <a:p>
          <a:r>
            <a:rPr lang="en-US" b="0" i="0"/>
            <a:t>Additional questions</a:t>
          </a:r>
          <a:endParaRPr lang="en-US"/>
        </a:p>
      </dgm:t>
    </dgm:pt>
    <dgm:pt modelId="{B5CF927D-9F5F-4111-8143-79CC83DA25A9}" type="parTrans" cxnId="{3634BAB5-ADE5-4DA8-BC10-6F1E1959A81A}">
      <dgm:prSet/>
      <dgm:spPr/>
      <dgm:t>
        <a:bodyPr/>
        <a:lstStyle/>
        <a:p>
          <a:endParaRPr lang="en-US"/>
        </a:p>
      </dgm:t>
    </dgm:pt>
    <dgm:pt modelId="{A33020B0-9B1F-4DEA-9E60-999C7EE0357A}" type="sibTrans" cxnId="{3634BAB5-ADE5-4DA8-BC10-6F1E1959A81A}">
      <dgm:prSet/>
      <dgm:spPr/>
      <dgm:t>
        <a:bodyPr/>
        <a:lstStyle/>
        <a:p>
          <a:endParaRPr lang="en-US"/>
        </a:p>
      </dgm:t>
    </dgm:pt>
    <dgm:pt modelId="{B61F5E0A-A18A-4AD4-A23A-13FDC7BEE80D}">
      <dgm:prSet/>
      <dgm:spPr/>
      <dgm:t>
        <a:bodyPr/>
        <a:lstStyle/>
        <a:p>
          <a:r>
            <a:rPr lang="en-US" b="0" i="0"/>
            <a:t>Items 15-23</a:t>
          </a:r>
          <a:endParaRPr lang="en-US"/>
        </a:p>
      </dgm:t>
    </dgm:pt>
    <dgm:pt modelId="{262C751E-37F1-41C4-BF80-FBED0C9A96BD}" type="parTrans" cxnId="{492A4A15-4240-42C8-B37A-11F5C6AC9ACE}">
      <dgm:prSet/>
      <dgm:spPr/>
      <dgm:t>
        <a:bodyPr/>
        <a:lstStyle/>
        <a:p>
          <a:endParaRPr lang="en-US"/>
        </a:p>
      </dgm:t>
    </dgm:pt>
    <dgm:pt modelId="{349DBCA8-C266-4D92-A688-7B0F8EFED990}" type="sibTrans" cxnId="{492A4A15-4240-42C8-B37A-11F5C6AC9ACE}">
      <dgm:prSet/>
      <dgm:spPr/>
      <dgm:t>
        <a:bodyPr/>
        <a:lstStyle/>
        <a:p>
          <a:endParaRPr lang="en-US"/>
        </a:p>
      </dgm:t>
    </dgm:pt>
    <dgm:pt modelId="{BE02B908-9A2A-4248-89F2-5B387653A171}">
      <dgm:prSet/>
      <dgm:spPr/>
      <dgm:t>
        <a:bodyPr/>
        <a:lstStyle/>
        <a:p>
          <a:r>
            <a:rPr lang="en-US" b="0" i="0"/>
            <a:t>Higher the score the higher the severity of the catatonia (max score 69)</a:t>
          </a:r>
          <a:endParaRPr lang="en-US"/>
        </a:p>
      </dgm:t>
    </dgm:pt>
    <dgm:pt modelId="{06B1846C-45A8-4C8D-9FDC-B875C8BD126C}" type="parTrans" cxnId="{27958C5D-0558-4F97-8AC2-2F8E711C69D0}">
      <dgm:prSet/>
      <dgm:spPr/>
      <dgm:t>
        <a:bodyPr/>
        <a:lstStyle/>
        <a:p>
          <a:endParaRPr lang="en-US"/>
        </a:p>
      </dgm:t>
    </dgm:pt>
    <dgm:pt modelId="{F7769415-F098-451F-A134-92677CB1C207}" type="sibTrans" cxnId="{27958C5D-0558-4F97-8AC2-2F8E711C69D0}">
      <dgm:prSet/>
      <dgm:spPr/>
      <dgm:t>
        <a:bodyPr/>
        <a:lstStyle/>
        <a:p>
          <a:endParaRPr lang="en-US"/>
        </a:p>
      </dgm:t>
    </dgm:pt>
    <dgm:pt modelId="{B069A4E9-7ED7-4C4B-A602-F4429B5D0DE3}">
      <dgm:prSet/>
      <dgm:spPr/>
      <dgm:t>
        <a:bodyPr/>
        <a:lstStyle/>
        <a:p>
          <a:r>
            <a:rPr lang="en-US" b="0" i="0"/>
            <a:t>Captures symptoms of excited catatonia</a:t>
          </a:r>
          <a:endParaRPr lang="en-US"/>
        </a:p>
      </dgm:t>
    </dgm:pt>
    <dgm:pt modelId="{0B0F55A5-35A9-42E2-8F75-069C46782D97}" type="parTrans" cxnId="{6E5D4203-3145-47B0-811A-FDDCD4E9D786}">
      <dgm:prSet/>
      <dgm:spPr/>
      <dgm:t>
        <a:bodyPr/>
        <a:lstStyle/>
        <a:p>
          <a:endParaRPr lang="en-US"/>
        </a:p>
      </dgm:t>
    </dgm:pt>
    <dgm:pt modelId="{DAA26660-B983-4A11-B1C6-310F41FBEDCA}" type="sibTrans" cxnId="{6E5D4203-3145-47B0-811A-FDDCD4E9D786}">
      <dgm:prSet/>
      <dgm:spPr/>
      <dgm:t>
        <a:bodyPr/>
        <a:lstStyle/>
        <a:p>
          <a:endParaRPr lang="en-US"/>
        </a:p>
      </dgm:t>
    </dgm:pt>
    <dgm:pt modelId="{71B6AF42-9527-B54C-969C-083B01491376}" type="pres">
      <dgm:prSet presAssocID="{403A0F73-9277-407E-AC78-BE04E71E5CE4}" presName="linear" presStyleCnt="0">
        <dgm:presLayoutVars>
          <dgm:animLvl val="lvl"/>
          <dgm:resizeHandles val="exact"/>
        </dgm:presLayoutVars>
      </dgm:prSet>
      <dgm:spPr/>
    </dgm:pt>
    <dgm:pt modelId="{2509BEB6-8F2B-F44D-AA0A-7FEB7765C38D}" type="pres">
      <dgm:prSet presAssocID="{BF7CA32D-EBA4-42C7-B3CD-0FBDD5F37B39}" presName="parentText" presStyleLbl="node1" presStyleIdx="0" presStyleCnt="4">
        <dgm:presLayoutVars>
          <dgm:chMax val="0"/>
          <dgm:bulletEnabled val="1"/>
        </dgm:presLayoutVars>
      </dgm:prSet>
      <dgm:spPr/>
    </dgm:pt>
    <dgm:pt modelId="{2A787814-24D6-1642-AC61-7AFF57892DF2}" type="pres">
      <dgm:prSet presAssocID="{573A6A0A-E70C-46D6-B594-69EED3623B6D}" presName="spacer" presStyleCnt="0"/>
      <dgm:spPr/>
    </dgm:pt>
    <dgm:pt modelId="{9BFD7B02-58FD-D441-828D-7F01F0E4BD76}" type="pres">
      <dgm:prSet presAssocID="{EDDE00D2-8589-490A-A60B-9896853B7714}" presName="parentText" presStyleLbl="node1" presStyleIdx="1" presStyleCnt="4">
        <dgm:presLayoutVars>
          <dgm:chMax val="0"/>
          <dgm:bulletEnabled val="1"/>
        </dgm:presLayoutVars>
      </dgm:prSet>
      <dgm:spPr/>
    </dgm:pt>
    <dgm:pt modelId="{76DFDA39-1531-A542-B8DB-052575C075B1}" type="pres">
      <dgm:prSet presAssocID="{EDDE00D2-8589-490A-A60B-9896853B7714}" presName="childText" presStyleLbl="revTx" presStyleIdx="0" presStyleCnt="2">
        <dgm:presLayoutVars>
          <dgm:bulletEnabled val="1"/>
        </dgm:presLayoutVars>
      </dgm:prSet>
      <dgm:spPr/>
    </dgm:pt>
    <dgm:pt modelId="{3A26B1B7-0C1C-394B-B0BB-BD89B8A6F290}" type="pres">
      <dgm:prSet presAssocID="{F758EEAD-D17A-49CA-BB25-3E54402EAB24}" presName="parentText" presStyleLbl="node1" presStyleIdx="2" presStyleCnt="4">
        <dgm:presLayoutVars>
          <dgm:chMax val="0"/>
          <dgm:bulletEnabled val="1"/>
        </dgm:presLayoutVars>
      </dgm:prSet>
      <dgm:spPr/>
    </dgm:pt>
    <dgm:pt modelId="{5C452C2E-996B-A84C-BDC6-6C69569A47F6}" type="pres">
      <dgm:prSet presAssocID="{F758EEAD-D17A-49CA-BB25-3E54402EAB24}" presName="childText" presStyleLbl="revTx" presStyleIdx="1" presStyleCnt="2">
        <dgm:presLayoutVars>
          <dgm:bulletEnabled val="1"/>
        </dgm:presLayoutVars>
      </dgm:prSet>
      <dgm:spPr/>
    </dgm:pt>
    <dgm:pt modelId="{563A68EE-CFBA-3444-99CE-95F71FABF869}" type="pres">
      <dgm:prSet presAssocID="{B069A4E9-7ED7-4C4B-A602-F4429B5D0DE3}" presName="parentText" presStyleLbl="node1" presStyleIdx="3" presStyleCnt="4">
        <dgm:presLayoutVars>
          <dgm:chMax val="0"/>
          <dgm:bulletEnabled val="1"/>
        </dgm:presLayoutVars>
      </dgm:prSet>
      <dgm:spPr/>
    </dgm:pt>
  </dgm:ptLst>
  <dgm:cxnLst>
    <dgm:cxn modelId="{6E5D4203-3145-47B0-811A-FDDCD4E9D786}" srcId="{403A0F73-9277-407E-AC78-BE04E71E5CE4}" destId="{B069A4E9-7ED7-4C4B-A602-F4429B5D0DE3}" srcOrd="3" destOrd="0" parTransId="{0B0F55A5-35A9-42E2-8F75-069C46782D97}" sibTransId="{DAA26660-B983-4A11-B1C6-310F41FBEDCA}"/>
    <dgm:cxn modelId="{F4EEB403-6493-664A-819D-449DE69D6E3A}" type="presOf" srcId="{403A0F73-9277-407E-AC78-BE04E71E5CE4}" destId="{71B6AF42-9527-B54C-969C-083B01491376}" srcOrd="0" destOrd="0" presId="urn:microsoft.com/office/officeart/2005/8/layout/vList2"/>
    <dgm:cxn modelId="{6EC9A50C-57D3-9541-B9A6-FFB948EA9C28}" type="presOf" srcId="{01933BB8-64E8-4EA9-B53B-6A432839D632}" destId="{76DFDA39-1531-A542-B8DB-052575C075B1}" srcOrd="0" destOrd="1" presId="urn:microsoft.com/office/officeart/2005/8/layout/vList2"/>
    <dgm:cxn modelId="{492A4A15-4240-42C8-B37A-11F5C6AC9ACE}" srcId="{F758EEAD-D17A-49CA-BB25-3E54402EAB24}" destId="{B61F5E0A-A18A-4AD4-A23A-13FDC7BEE80D}" srcOrd="0" destOrd="0" parTransId="{262C751E-37F1-41C4-BF80-FBED0C9A96BD}" sibTransId="{349DBCA8-C266-4D92-A688-7B0F8EFED990}"/>
    <dgm:cxn modelId="{F1BA6334-F11B-0D44-8487-96FA2193848B}" type="presOf" srcId="{EC5D70B0-3EF2-4620-847D-094DDD171B17}" destId="{76DFDA39-1531-A542-B8DB-052575C075B1}" srcOrd="0" destOrd="0" presId="urn:microsoft.com/office/officeart/2005/8/layout/vList2"/>
    <dgm:cxn modelId="{27958C5D-0558-4F97-8AC2-2F8E711C69D0}" srcId="{F758EEAD-D17A-49CA-BB25-3E54402EAB24}" destId="{BE02B908-9A2A-4248-89F2-5B387653A171}" srcOrd="1" destOrd="0" parTransId="{06B1846C-45A8-4C8D-9FDC-B875C8BD126C}" sibTransId="{F7769415-F098-451F-A134-92677CB1C207}"/>
    <dgm:cxn modelId="{5E621567-1022-4845-9943-ABBE7E5410C1}" type="presOf" srcId="{B61F5E0A-A18A-4AD4-A23A-13FDC7BEE80D}" destId="{5C452C2E-996B-A84C-BDC6-6C69569A47F6}" srcOrd="0" destOrd="0" presId="urn:microsoft.com/office/officeart/2005/8/layout/vList2"/>
    <dgm:cxn modelId="{2DD8134A-73F4-6C45-B23E-6FCE87311610}" type="presOf" srcId="{EDDE00D2-8589-490A-A60B-9896853B7714}" destId="{9BFD7B02-58FD-D441-828D-7F01F0E4BD76}" srcOrd="0" destOrd="0" presId="urn:microsoft.com/office/officeart/2005/8/layout/vList2"/>
    <dgm:cxn modelId="{442B887E-D4FD-2744-BAA7-AD20D8E47529}" type="presOf" srcId="{F758EEAD-D17A-49CA-BB25-3E54402EAB24}" destId="{3A26B1B7-0C1C-394B-B0BB-BD89B8A6F290}" srcOrd="0" destOrd="0" presId="urn:microsoft.com/office/officeart/2005/8/layout/vList2"/>
    <dgm:cxn modelId="{FA46A57F-5504-4C09-9D72-DEFBE676E81B}" srcId="{403A0F73-9277-407E-AC78-BE04E71E5CE4}" destId="{EDDE00D2-8589-490A-A60B-9896853B7714}" srcOrd="1" destOrd="0" parTransId="{97E26892-7585-4B97-B186-639E2B734464}" sibTransId="{DB188FAA-8A53-4A14-B988-03725A70E1DB}"/>
    <dgm:cxn modelId="{F2CE6E8F-582A-CC45-A5EA-BE941079EEE9}" type="presOf" srcId="{BF7CA32D-EBA4-42C7-B3CD-0FBDD5F37B39}" destId="{2509BEB6-8F2B-F44D-AA0A-7FEB7765C38D}" srcOrd="0" destOrd="0" presId="urn:microsoft.com/office/officeart/2005/8/layout/vList2"/>
    <dgm:cxn modelId="{106A3A90-8220-46AE-AC92-B121BF350F9F}" srcId="{EDDE00D2-8589-490A-A60B-9896853B7714}" destId="{EC5D70B0-3EF2-4620-847D-094DDD171B17}" srcOrd="0" destOrd="0" parTransId="{3DFA7B3D-6F40-43C9-85BE-C10FFF00D8F4}" sibTransId="{8A9935A9-95F6-4CBD-AEDF-8CF240B7594E}"/>
    <dgm:cxn modelId="{36B1B5A7-DC88-4FD3-A46D-0DCB79304B1C}" srcId="{EDDE00D2-8589-490A-A60B-9896853B7714}" destId="{01933BB8-64E8-4EA9-B53B-6A432839D632}" srcOrd="1" destOrd="0" parTransId="{31E5732E-36B7-42B8-9CAB-DEB7112D6A2D}" sibTransId="{79DF5865-CADF-4DFF-B38F-D03C089D8AB6}"/>
    <dgm:cxn modelId="{F1C8F2A7-45EF-0D4F-8F1F-ED8962E422F4}" type="presOf" srcId="{B069A4E9-7ED7-4C4B-A602-F4429B5D0DE3}" destId="{563A68EE-CFBA-3444-99CE-95F71FABF869}" srcOrd="0" destOrd="0" presId="urn:microsoft.com/office/officeart/2005/8/layout/vList2"/>
    <dgm:cxn modelId="{3CB97BB1-8EA8-D84D-B7ED-771E75F59126}" type="presOf" srcId="{BE02B908-9A2A-4248-89F2-5B387653A171}" destId="{5C452C2E-996B-A84C-BDC6-6C69569A47F6}" srcOrd="0" destOrd="1" presId="urn:microsoft.com/office/officeart/2005/8/layout/vList2"/>
    <dgm:cxn modelId="{3634BAB5-ADE5-4DA8-BC10-6F1E1959A81A}" srcId="{403A0F73-9277-407E-AC78-BE04E71E5CE4}" destId="{F758EEAD-D17A-49CA-BB25-3E54402EAB24}" srcOrd="2" destOrd="0" parTransId="{B5CF927D-9F5F-4111-8143-79CC83DA25A9}" sibTransId="{A33020B0-9B1F-4DEA-9E60-999C7EE0357A}"/>
    <dgm:cxn modelId="{9A79E2E8-45C1-4B25-A770-724A1B4A013F}" srcId="{403A0F73-9277-407E-AC78-BE04E71E5CE4}" destId="{BF7CA32D-EBA4-42C7-B3CD-0FBDD5F37B39}" srcOrd="0" destOrd="0" parTransId="{F3750D49-F484-43BB-B43B-19FDB278DF5D}" sibTransId="{573A6A0A-E70C-46D6-B594-69EED3623B6D}"/>
    <dgm:cxn modelId="{6C07B7A5-EBDA-D94D-97F9-C8978F69B14B}" type="presParOf" srcId="{71B6AF42-9527-B54C-969C-083B01491376}" destId="{2509BEB6-8F2B-F44D-AA0A-7FEB7765C38D}" srcOrd="0" destOrd="0" presId="urn:microsoft.com/office/officeart/2005/8/layout/vList2"/>
    <dgm:cxn modelId="{5A5B068E-4497-5542-AC43-BFC109EDD1FB}" type="presParOf" srcId="{71B6AF42-9527-B54C-969C-083B01491376}" destId="{2A787814-24D6-1642-AC61-7AFF57892DF2}" srcOrd="1" destOrd="0" presId="urn:microsoft.com/office/officeart/2005/8/layout/vList2"/>
    <dgm:cxn modelId="{28073C9D-7B24-7144-8DD2-9366ED18FC22}" type="presParOf" srcId="{71B6AF42-9527-B54C-969C-083B01491376}" destId="{9BFD7B02-58FD-D441-828D-7F01F0E4BD76}" srcOrd="2" destOrd="0" presId="urn:microsoft.com/office/officeart/2005/8/layout/vList2"/>
    <dgm:cxn modelId="{3C8FA634-8C38-C047-80B6-F2BD14FEC555}" type="presParOf" srcId="{71B6AF42-9527-B54C-969C-083B01491376}" destId="{76DFDA39-1531-A542-B8DB-052575C075B1}" srcOrd="3" destOrd="0" presId="urn:microsoft.com/office/officeart/2005/8/layout/vList2"/>
    <dgm:cxn modelId="{68E65D7F-A537-AC41-AE7D-99CEEF4814F7}" type="presParOf" srcId="{71B6AF42-9527-B54C-969C-083B01491376}" destId="{3A26B1B7-0C1C-394B-B0BB-BD89B8A6F290}" srcOrd="4" destOrd="0" presId="urn:microsoft.com/office/officeart/2005/8/layout/vList2"/>
    <dgm:cxn modelId="{EC3883B9-D60F-294B-886F-9461AEDED013}" type="presParOf" srcId="{71B6AF42-9527-B54C-969C-083B01491376}" destId="{5C452C2E-996B-A84C-BDC6-6C69569A47F6}" srcOrd="5" destOrd="0" presId="urn:microsoft.com/office/officeart/2005/8/layout/vList2"/>
    <dgm:cxn modelId="{3F5188FB-B2F1-F845-87A6-9ABF33C1F5E0}" type="presParOf" srcId="{71B6AF42-9527-B54C-969C-083B01491376}" destId="{563A68EE-CFBA-3444-99CE-95F71FABF86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4C9531-4D9A-4082-BEBD-FED4687101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3807C5-AAE6-4363-9756-A5472979B646}">
      <dgm:prSet/>
      <dgm:spPr/>
      <dgm:t>
        <a:bodyPr/>
        <a:lstStyle/>
        <a:p>
          <a:r>
            <a:rPr lang="en-US" b="0" i="0"/>
            <a:t>Most ideal: 2 mg of intravenous (IV) lorazepam</a:t>
          </a:r>
          <a:endParaRPr lang="en-US"/>
        </a:p>
      </dgm:t>
    </dgm:pt>
    <dgm:pt modelId="{A887C67F-1EE1-45F3-B129-C32E4CA9C96B}" type="parTrans" cxnId="{56116548-56FE-42F9-8492-8780D854454F}">
      <dgm:prSet/>
      <dgm:spPr/>
      <dgm:t>
        <a:bodyPr/>
        <a:lstStyle/>
        <a:p>
          <a:endParaRPr lang="en-US"/>
        </a:p>
      </dgm:t>
    </dgm:pt>
    <dgm:pt modelId="{D02EC618-76D8-4F3B-B77E-E140CAB65538}" type="sibTrans" cxnId="{56116548-56FE-42F9-8492-8780D854454F}">
      <dgm:prSet/>
      <dgm:spPr/>
      <dgm:t>
        <a:bodyPr/>
        <a:lstStyle/>
        <a:p>
          <a:endParaRPr lang="en-US"/>
        </a:p>
      </dgm:t>
    </dgm:pt>
    <dgm:pt modelId="{071EAE7A-C458-45D2-AC4C-FDF274548600}">
      <dgm:prSet/>
      <dgm:spPr/>
      <dgm:t>
        <a:bodyPr/>
        <a:lstStyle/>
        <a:p>
          <a:r>
            <a:rPr lang="en-US" b="0" i="0" dirty="0"/>
            <a:t>Generally, response is seen within 30 minutes</a:t>
          </a:r>
          <a:endParaRPr lang="en-US" dirty="0"/>
        </a:p>
      </dgm:t>
    </dgm:pt>
    <dgm:pt modelId="{C18F6EFC-BEC4-4F31-AC2E-F770217DBFD6}" type="parTrans" cxnId="{28DF33A9-EA97-4913-9F44-C1A08F153B81}">
      <dgm:prSet/>
      <dgm:spPr/>
      <dgm:t>
        <a:bodyPr/>
        <a:lstStyle/>
        <a:p>
          <a:endParaRPr lang="en-US"/>
        </a:p>
      </dgm:t>
    </dgm:pt>
    <dgm:pt modelId="{4EFBD547-9B64-4132-A766-52BC008B976D}" type="sibTrans" cxnId="{28DF33A9-EA97-4913-9F44-C1A08F153B81}">
      <dgm:prSet/>
      <dgm:spPr/>
      <dgm:t>
        <a:bodyPr/>
        <a:lstStyle/>
        <a:p>
          <a:endParaRPr lang="en-US"/>
        </a:p>
      </dgm:t>
    </dgm:pt>
    <dgm:pt modelId="{BF96A516-D97B-47C6-91F0-B3AE1A7DD995}">
      <dgm:prSet/>
      <dgm:spPr/>
      <dgm:t>
        <a:bodyPr/>
        <a:lstStyle/>
        <a:p>
          <a:r>
            <a:rPr lang="en-US" b="0" i="0" dirty="0"/>
            <a:t>Length of action may be longer than the half-life suggests </a:t>
          </a:r>
          <a:r>
            <a:rPr lang="en-US" b="0" i="0" dirty="0">
              <a:sym typeface="Wingdings" panose="05000000000000000000" pitchFamily="2" charset="2"/>
            </a:rPr>
            <a:t></a:t>
          </a:r>
          <a:r>
            <a:rPr lang="en-US" b="0" i="0" dirty="0"/>
            <a:t> lorazepam in the Central Nervous System (CNS) may act longer than serum concentrations</a:t>
          </a:r>
          <a:endParaRPr lang="en-US" dirty="0"/>
        </a:p>
      </dgm:t>
    </dgm:pt>
    <dgm:pt modelId="{8A1C7E04-D33D-47CD-8845-7D17F399F1E0}" type="parTrans" cxnId="{1C5600DF-6E9D-4AC0-AC3F-6BB8F8E73EB8}">
      <dgm:prSet/>
      <dgm:spPr/>
      <dgm:t>
        <a:bodyPr/>
        <a:lstStyle/>
        <a:p>
          <a:endParaRPr lang="en-US"/>
        </a:p>
      </dgm:t>
    </dgm:pt>
    <dgm:pt modelId="{EE03F76A-1F01-4C4C-8BF6-102AB66BCE0A}" type="sibTrans" cxnId="{1C5600DF-6E9D-4AC0-AC3F-6BB8F8E73EB8}">
      <dgm:prSet/>
      <dgm:spPr/>
      <dgm:t>
        <a:bodyPr/>
        <a:lstStyle/>
        <a:p>
          <a:endParaRPr lang="en-US"/>
        </a:p>
      </dgm:t>
    </dgm:pt>
    <dgm:pt modelId="{C4256726-1202-47E6-9287-D03792028180}">
      <dgm:prSet/>
      <dgm:spPr/>
      <dgm:t>
        <a:bodyPr/>
        <a:lstStyle/>
        <a:p>
          <a:r>
            <a:rPr lang="en-US" b="0" i="0" dirty="0"/>
            <a:t>If IV is not available, then: intramuscular &gt; sublingual (SL) &gt; oral</a:t>
          </a:r>
          <a:endParaRPr lang="en-US" dirty="0"/>
        </a:p>
      </dgm:t>
    </dgm:pt>
    <dgm:pt modelId="{88866AAB-6F20-433B-96C6-86BFF7BA127B}" type="parTrans" cxnId="{63F273A8-BCFC-4B69-A6ED-B52B72EC5D72}">
      <dgm:prSet/>
      <dgm:spPr/>
      <dgm:t>
        <a:bodyPr/>
        <a:lstStyle/>
        <a:p>
          <a:endParaRPr lang="en-US"/>
        </a:p>
      </dgm:t>
    </dgm:pt>
    <dgm:pt modelId="{5E53B936-F5A2-4A06-9E14-4CD5CB4AFDBD}" type="sibTrans" cxnId="{63F273A8-BCFC-4B69-A6ED-B52B72EC5D72}">
      <dgm:prSet/>
      <dgm:spPr/>
      <dgm:t>
        <a:bodyPr/>
        <a:lstStyle/>
        <a:p>
          <a:endParaRPr lang="en-US"/>
        </a:p>
      </dgm:t>
    </dgm:pt>
    <dgm:pt modelId="{0A5DE323-79C0-4413-9F3F-D776168243B2}">
      <dgm:prSet/>
      <dgm:spPr/>
      <dgm:t>
        <a:bodyPr/>
        <a:lstStyle/>
        <a:p>
          <a:r>
            <a:rPr lang="en-US" b="0" i="0" dirty="0"/>
            <a:t>Repeat intramuscular (IM) injections should be avoided</a:t>
          </a:r>
          <a:endParaRPr lang="en-US" dirty="0"/>
        </a:p>
      </dgm:t>
    </dgm:pt>
    <dgm:pt modelId="{B02A4FB9-539C-4E19-BE23-F2E505787365}" type="parTrans" cxnId="{A44D52C5-33F2-4FA8-925B-4CADEB70C595}">
      <dgm:prSet/>
      <dgm:spPr/>
      <dgm:t>
        <a:bodyPr/>
        <a:lstStyle/>
        <a:p>
          <a:endParaRPr lang="en-US"/>
        </a:p>
      </dgm:t>
    </dgm:pt>
    <dgm:pt modelId="{7213C081-EA88-40E5-9653-45CBA49FA885}" type="sibTrans" cxnId="{A44D52C5-33F2-4FA8-925B-4CADEB70C595}">
      <dgm:prSet/>
      <dgm:spPr/>
      <dgm:t>
        <a:bodyPr/>
        <a:lstStyle/>
        <a:p>
          <a:endParaRPr lang="en-US"/>
        </a:p>
      </dgm:t>
    </dgm:pt>
    <dgm:pt modelId="{088911F2-A642-8C47-A5AC-706F67CC0539}" type="pres">
      <dgm:prSet presAssocID="{0E4C9531-4D9A-4082-BEBD-FED4687101D6}" presName="linear" presStyleCnt="0">
        <dgm:presLayoutVars>
          <dgm:animLvl val="lvl"/>
          <dgm:resizeHandles val="exact"/>
        </dgm:presLayoutVars>
      </dgm:prSet>
      <dgm:spPr/>
    </dgm:pt>
    <dgm:pt modelId="{9F809D5E-150B-FA44-BDEC-2659E0B2D9E9}" type="pres">
      <dgm:prSet presAssocID="{CF3807C5-AAE6-4363-9756-A5472979B646}" presName="parentText" presStyleLbl="node1" presStyleIdx="0" presStyleCnt="2">
        <dgm:presLayoutVars>
          <dgm:chMax val="0"/>
          <dgm:bulletEnabled val="1"/>
        </dgm:presLayoutVars>
      </dgm:prSet>
      <dgm:spPr/>
    </dgm:pt>
    <dgm:pt modelId="{B6FCE52D-9093-BB43-9E74-D91621ECB2B5}" type="pres">
      <dgm:prSet presAssocID="{CF3807C5-AAE6-4363-9756-A5472979B646}" presName="childText" presStyleLbl="revTx" presStyleIdx="0" presStyleCnt="2">
        <dgm:presLayoutVars>
          <dgm:bulletEnabled val="1"/>
        </dgm:presLayoutVars>
      </dgm:prSet>
      <dgm:spPr/>
    </dgm:pt>
    <dgm:pt modelId="{3EDD7F7B-0AC3-C048-A037-2A329081A904}" type="pres">
      <dgm:prSet presAssocID="{C4256726-1202-47E6-9287-D03792028180}" presName="parentText" presStyleLbl="node1" presStyleIdx="1" presStyleCnt="2">
        <dgm:presLayoutVars>
          <dgm:chMax val="0"/>
          <dgm:bulletEnabled val="1"/>
        </dgm:presLayoutVars>
      </dgm:prSet>
      <dgm:spPr/>
    </dgm:pt>
    <dgm:pt modelId="{9756D3E8-A118-D847-80B4-4A7F305BD73A}" type="pres">
      <dgm:prSet presAssocID="{C4256726-1202-47E6-9287-D03792028180}" presName="childText" presStyleLbl="revTx" presStyleIdx="1" presStyleCnt="2">
        <dgm:presLayoutVars>
          <dgm:bulletEnabled val="1"/>
        </dgm:presLayoutVars>
      </dgm:prSet>
      <dgm:spPr/>
    </dgm:pt>
  </dgm:ptLst>
  <dgm:cxnLst>
    <dgm:cxn modelId="{372BF963-8644-3D44-A4C1-51E494979931}" type="presOf" srcId="{C4256726-1202-47E6-9287-D03792028180}" destId="{3EDD7F7B-0AC3-C048-A037-2A329081A904}" srcOrd="0" destOrd="0" presId="urn:microsoft.com/office/officeart/2005/8/layout/vList2"/>
    <dgm:cxn modelId="{56116548-56FE-42F9-8492-8780D854454F}" srcId="{0E4C9531-4D9A-4082-BEBD-FED4687101D6}" destId="{CF3807C5-AAE6-4363-9756-A5472979B646}" srcOrd="0" destOrd="0" parTransId="{A887C67F-1EE1-45F3-B129-C32E4CA9C96B}" sibTransId="{D02EC618-76D8-4F3B-B77E-E140CAB65538}"/>
    <dgm:cxn modelId="{E887FB8B-DA08-5145-9840-647136E6821D}" type="presOf" srcId="{071EAE7A-C458-45D2-AC4C-FDF274548600}" destId="{B6FCE52D-9093-BB43-9E74-D91621ECB2B5}" srcOrd="0" destOrd="0" presId="urn:microsoft.com/office/officeart/2005/8/layout/vList2"/>
    <dgm:cxn modelId="{63F273A8-BCFC-4B69-A6ED-B52B72EC5D72}" srcId="{0E4C9531-4D9A-4082-BEBD-FED4687101D6}" destId="{C4256726-1202-47E6-9287-D03792028180}" srcOrd="1" destOrd="0" parTransId="{88866AAB-6F20-433B-96C6-86BFF7BA127B}" sibTransId="{5E53B936-F5A2-4A06-9E14-4CD5CB4AFDBD}"/>
    <dgm:cxn modelId="{28DF33A9-EA97-4913-9F44-C1A08F153B81}" srcId="{CF3807C5-AAE6-4363-9756-A5472979B646}" destId="{071EAE7A-C458-45D2-AC4C-FDF274548600}" srcOrd="0" destOrd="0" parTransId="{C18F6EFC-BEC4-4F31-AC2E-F770217DBFD6}" sibTransId="{4EFBD547-9B64-4132-A766-52BC008B976D}"/>
    <dgm:cxn modelId="{938C00B8-1FF2-F141-ACF9-018EB4E4950D}" type="presOf" srcId="{0A5DE323-79C0-4413-9F3F-D776168243B2}" destId="{9756D3E8-A118-D847-80B4-4A7F305BD73A}" srcOrd="0" destOrd="0" presId="urn:microsoft.com/office/officeart/2005/8/layout/vList2"/>
    <dgm:cxn modelId="{A44D52C5-33F2-4FA8-925B-4CADEB70C595}" srcId="{C4256726-1202-47E6-9287-D03792028180}" destId="{0A5DE323-79C0-4413-9F3F-D776168243B2}" srcOrd="0" destOrd="0" parTransId="{B02A4FB9-539C-4E19-BE23-F2E505787365}" sibTransId="{7213C081-EA88-40E5-9653-45CBA49FA885}"/>
    <dgm:cxn modelId="{CC34BDC8-F18D-3249-8189-6BC29923ABCC}" type="presOf" srcId="{BF96A516-D97B-47C6-91F0-B3AE1A7DD995}" destId="{B6FCE52D-9093-BB43-9E74-D91621ECB2B5}" srcOrd="0" destOrd="1" presId="urn:microsoft.com/office/officeart/2005/8/layout/vList2"/>
    <dgm:cxn modelId="{E62EA4D3-E88F-F544-BDA0-E5A48C05B03C}" type="presOf" srcId="{CF3807C5-AAE6-4363-9756-A5472979B646}" destId="{9F809D5E-150B-FA44-BDEC-2659E0B2D9E9}" srcOrd="0" destOrd="0" presId="urn:microsoft.com/office/officeart/2005/8/layout/vList2"/>
    <dgm:cxn modelId="{BE0D67D5-D787-D346-902D-A904C9DF954C}" type="presOf" srcId="{0E4C9531-4D9A-4082-BEBD-FED4687101D6}" destId="{088911F2-A642-8C47-A5AC-706F67CC0539}" srcOrd="0" destOrd="0" presId="urn:microsoft.com/office/officeart/2005/8/layout/vList2"/>
    <dgm:cxn modelId="{1C5600DF-6E9D-4AC0-AC3F-6BB8F8E73EB8}" srcId="{CF3807C5-AAE6-4363-9756-A5472979B646}" destId="{BF96A516-D97B-47C6-91F0-B3AE1A7DD995}" srcOrd="1" destOrd="0" parTransId="{8A1C7E04-D33D-47CD-8845-7D17F399F1E0}" sibTransId="{EE03F76A-1F01-4C4C-8BF6-102AB66BCE0A}"/>
    <dgm:cxn modelId="{6D6EF150-EFDF-904E-8AB6-9E9950F47EB4}" type="presParOf" srcId="{088911F2-A642-8C47-A5AC-706F67CC0539}" destId="{9F809D5E-150B-FA44-BDEC-2659E0B2D9E9}" srcOrd="0" destOrd="0" presId="urn:microsoft.com/office/officeart/2005/8/layout/vList2"/>
    <dgm:cxn modelId="{59BB9E31-4825-AD4E-9D8D-E5618188B607}" type="presParOf" srcId="{088911F2-A642-8C47-A5AC-706F67CC0539}" destId="{B6FCE52D-9093-BB43-9E74-D91621ECB2B5}" srcOrd="1" destOrd="0" presId="urn:microsoft.com/office/officeart/2005/8/layout/vList2"/>
    <dgm:cxn modelId="{F915B4D6-53FE-964D-AE44-F1A94D72D8C5}" type="presParOf" srcId="{088911F2-A642-8C47-A5AC-706F67CC0539}" destId="{3EDD7F7B-0AC3-C048-A037-2A329081A904}" srcOrd="2" destOrd="0" presId="urn:microsoft.com/office/officeart/2005/8/layout/vList2"/>
    <dgm:cxn modelId="{396C9DFE-5689-884B-93C5-46E66C283569}" type="presParOf" srcId="{088911F2-A642-8C47-A5AC-706F67CC0539}" destId="{9756D3E8-A118-D847-80B4-4A7F305BD73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F362D5-ADB2-4427-9DB5-DCB39662B17E}"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3C6DB2B6-E4C8-4A2F-BCD5-2C82E4782731}">
      <dgm:prSet/>
      <dgm:spPr/>
      <dgm:t>
        <a:bodyPr/>
        <a:lstStyle/>
        <a:p>
          <a:r>
            <a:rPr lang="en-US" b="0" i="0" dirty="0"/>
            <a:t>2 mg should be used in most cases as this dosing provides a reliable response</a:t>
          </a:r>
          <a:endParaRPr lang="en-US" dirty="0"/>
        </a:p>
      </dgm:t>
    </dgm:pt>
    <dgm:pt modelId="{DF19181C-C7B4-401D-A916-E9E9FB63944A}" type="parTrans" cxnId="{FE95E028-6C81-4E19-B552-85899A57BF71}">
      <dgm:prSet/>
      <dgm:spPr/>
      <dgm:t>
        <a:bodyPr/>
        <a:lstStyle/>
        <a:p>
          <a:endParaRPr lang="en-US"/>
        </a:p>
      </dgm:t>
    </dgm:pt>
    <dgm:pt modelId="{B307E008-075B-447F-92F9-E2AECED91BEF}" type="sibTrans" cxnId="{FE95E028-6C81-4E19-B552-85899A57BF71}">
      <dgm:prSet/>
      <dgm:spPr/>
      <dgm:t>
        <a:bodyPr/>
        <a:lstStyle/>
        <a:p>
          <a:endParaRPr lang="en-US"/>
        </a:p>
      </dgm:t>
    </dgm:pt>
    <dgm:pt modelId="{751FF22B-A075-4E62-8D96-B49E00AB7A85}">
      <dgm:prSet/>
      <dgm:spPr/>
      <dgm:t>
        <a:bodyPr/>
        <a:lstStyle/>
        <a:p>
          <a:r>
            <a:rPr lang="en-US" b="0" i="0"/>
            <a:t>&lt; 2 mg can be used in children, adolescents, very frail elderly patients, or those at risk for respiratory compromise</a:t>
          </a:r>
          <a:endParaRPr lang="en-US"/>
        </a:p>
      </dgm:t>
    </dgm:pt>
    <dgm:pt modelId="{E7C1CE0D-9537-4678-A4E2-534D0952D256}" type="parTrans" cxnId="{C7E51FB9-FEBB-4D63-95FA-8D35D34AEBAE}">
      <dgm:prSet/>
      <dgm:spPr/>
      <dgm:t>
        <a:bodyPr/>
        <a:lstStyle/>
        <a:p>
          <a:endParaRPr lang="en-US"/>
        </a:p>
      </dgm:t>
    </dgm:pt>
    <dgm:pt modelId="{195AC83A-A7C0-476B-88C7-127067CADE82}" type="sibTrans" cxnId="{C7E51FB9-FEBB-4D63-95FA-8D35D34AEBAE}">
      <dgm:prSet/>
      <dgm:spPr/>
      <dgm:t>
        <a:bodyPr/>
        <a:lstStyle/>
        <a:p>
          <a:endParaRPr lang="en-US"/>
        </a:p>
      </dgm:t>
    </dgm:pt>
    <dgm:pt modelId="{163A8E4D-116C-1C4E-8CAF-19CC49FE615B}" type="pres">
      <dgm:prSet presAssocID="{FDF362D5-ADB2-4427-9DB5-DCB39662B17E}" presName="Name0" presStyleCnt="0">
        <dgm:presLayoutVars>
          <dgm:dir/>
          <dgm:animLvl val="lvl"/>
          <dgm:resizeHandles val="exact"/>
        </dgm:presLayoutVars>
      </dgm:prSet>
      <dgm:spPr/>
    </dgm:pt>
    <dgm:pt modelId="{7B4F5AA5-7856-5E44-932E-30866CDD7EA8}" type="pres">
      <dgm:prSet presAssocID="{751FF22B-A075-4E62-8D96-B49E00AB7A85}" presName="boxAndChildren" presStyleCnt="0"/>
      <dgm:spPr/>
    </dgm:pt>
    <dgm:pt modelId="{1F15C863-D81C-D441-A4B1-203E579D5550}" type="pres">
      <dgm:prSet presAssocID="{751FF22B-A075-4E62-8D96-B49E00AB7A85}" presName="parentTextBox" presStyleLbl="node1" presStyleIdx="0" presStyleCnt="2"/>
      <dgm:spPr/>
    </dgm:pt>
    <dgm:pt modelId="{75C18322-6EAC-5146-A073-DECD9B1DECF4}" type="pres">
      <dgm:prSet presAssocID="{B307E008-075B-447F-92F9-E2AECED91BEF}" presName="sp" presStyleCnt="0"/>
      <dgm:spPr/>
    </dgm:pt>
    <dgm:pt modelId="{A0F83BC5-2519-4B45-8F13-609FFF978DEC}" type="pres">
      <dgm:prSet presAssocID="{3C6DB2B6-E4C8-4A2F-BCD5-2C82E4782731}" presName="arrowAndChildren" presStyleCnt="0"/>
      <dgm:spPr/>
    </dgm:pt>
    <dgm:pt modelId="{FF7352DF-878D-DE47-A282-9D4E5712005F}" type="pres">
      <dgm:prSet presAssocID="{3C6DB2B6-E4C8-4A2F-BCD5-2C82E4782731}" presName="parentTextArrow" presStyleLbl="node1" presStyleIdx="1" presStyleCnt="2"/>
      <dgm:spPr/>
    </dgm:pt>
  </dgm:ptLst>
  <dgm:cxnLst>
    <dgm:cxn modelId="{E1E3E91E-0FAB-DB4F-82D4-4920D6BD591B}" type="presOf" srcId="{FDF362D5-ADB2-4427-9DB5-DCB39662B17E}" destId="{163A8E4D-116C-1C4E-8CAF-19CC49FE615B}" srcOrd="0" destOrd="0" presId="urn:microsoft.com/office/officeart/2005/8/layout/process4"/>
    <dgm:cxn modelId="{FE95E028-6C81-4E19-B552-85899A57BF71}" srcId="{FDF362D5-ADB2-4427-9DB5-DCB39662B17E}" destId="{3C6DB2B6-E4C8-4A2F-BCD5-2C82E4782731}" srcOrd="0" destOrd="0" parTransId="{DF19181C-C7B4-401D-A916-E9E9FB63944A}" sibTransId="{B307E008-075B-447F-92F9-E2AECED91BEF}"/>
    <dgm:cxn modelId="{BCB8925E-9659-8A4C-96ED-5BE62A74D50B}" type="presOf" srcId="{751FF22B-A075-4E62-8D96-B49E00AB7A85}" destId="{1F15C863-D81C-D441-A4B1-203E579D5550}" srcOrd="0" destOrd="0" presId="urn:microsoft.com/office/officeart/2005/8/layout/process4"/>
    <dgm:cxn modelId="{C7E51FB9-FEBB-4D63-95FA-8D35D34AEBAE}" srcId="{FDF362D5-ADB2-4427-9DB5-DCB39662B17E}" destId="{751FF22B-A075-4E62-8D96-B49E00AB7A85}" srcOrd="1" destOrd="0" parTransId="{E7C1CE0D-9537-4678-A4E2-534D0952D256}" sibTransId="{195AC83A-A7C0-476B-88C7-127067CADE82}"/>
    <dgm:cxn modelId="{52ED31CF-19DE-8440-B722-37EBB55B6F5C}" type="presOf" srcId="{3C6DB2B6-E4C8-4A2F-BCD5-2C82E4782731}" destId="{FF7352DF-878D-DE47-A282-9D4E5712005F}" srcOrd="0" destOrd="0" presId="urn:microsoft.com/office/officeart/2005/8/layout/process4"/>
    <dgm:cxn modelId="{455305C7-D654-3940-A1EF-5F0C99772055}" type="presParOf" srcId="{163A8E4D-116C-1C4E-8CAF-19CC49FE615B}" destId="{7B4F5AA5-7856-5E44-932E-30866CDD7EA8}" srcOrd="0" destOrd="0" presId="urn:microsoft.com/office/officeart/2005/8/layout/process4"/>
    <dgm:cxn modelId="{F76FAEC9-7099-D14A-8F0F-EBD01EF19ED3}" type="presParOf" srcId="{7B4F5AA5-7856-5E44-932E-30866CDD7EA8}" destId="{1F15C863-D81C-D441-A4B1-203E579D5550}" srcOrd="0" destOrd="0" presId="urn:microsoft.com/office/officeart/2005/8/layout/process4"/>
    <dgm:cxn modelId="{16A65C44-7A61-EF49-9131-5120C7D1032A}" type="presParOf" srcId="{163A8E4D-116C-1C4E-8CAF-19CC49FE615B}" destId="{75C18322-6EAC-5146-A073-DECD9B1DECF4}" srcOrd="1" destOrd="0" presId="urn:microsoft.com/office/officeart/2005/8/layout/process4"/>
    <dgm:cxn modelId="{E6E862B0-1D48-4A48-875F-2793600F6191}" type="presParOf" srcId="{163A8E4D-116C-1C4E-8CAF-19CC49FE615B}" destId="{A0F83BC5-2519-4B45-8F13-609FFF978DEC}" srcOrd="2" destOrd="0" presId="urn:microsoft.com/office/officeart/2005/8/layout/process4"/>
    <dgm:cxn modelId="{BFC4629A-0273-E64A-8172-61D962B85DAD}" type="presParOf" srcId="{A0F83BC5-2519-4B45-8F13-609FFF978DEC}" destId="{FF7352DF-878D-DE47-A282-9D4E5712005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BBA0C5-EEA5-4E01-A1F6-64C09406110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D7111F1-E9CF-4514-B681-2DBD82E8E456}">
      <dgm:prSet/>
      <dgm:spPr/>
      <dgm:t>
        <a:bodyPr/>
        <a:lstStyle/>
        <a:p>
          <a:r>
            <a:rPr lang="en-US"/>
            <a:t>If the patient improves on lorazepam then scheduled lorazepam should be initiated</a:t>
          </a:r>
        </a:p>
      </dgm:t>
    </dgm:pt>
    <dgm:pt modelId="{B4251C42-584C-43EB-9970-BF12472FE5C3}" type="parTrans" cxnId="{66290249-F896-4258-B9CC-1F7BBC0EEF12}">
      <dgm:prSet/>
      <dgm:spPr/>
      <dgm:t>
        <a:bodyPr/>
        <a:lstStyle/>
        <a:p>
          <a:endParaRPr lang="en-US"/>
        </a:p>
      </dgm:t>
    </dgm:pt>
    <dgm:pt modelId="{BDC5B7C5-0737-4CD4-961F-2D9879F5947F}" type="sibTrans" cxnId="{66290249-F896-4258-B9CC-1F7BBC0EEF12}">
      <dgm:prSet/>
      <dgm:spPr/>
      <dgm:t>
        <a:bodyPr/>
        <a:lstStyle/>
        <a:p>
          <a:endParaRPr lang="en-US"/>
        </a:p>
      </dgm:t>
    </dgm:pt>
    <dgm:pt modelId="{E519559F-A0C4-47EB-9A90-4A979480AC2E}">
      <dgm:prSet/>
      <dgm:spPr/>
      <dgm:t>
        <a:bodyPr/>
        <a:lstStyle/>
        <a:p>
          <a:r>
            <a:rPr lang="en-US"/>
            <a:t>This includes when patients are asleep</a:t>
          </a:r>
        </a:p>
      </dgm:t>
    </dgm:pt>
    <dgm:pt modelId="{3BFC7F32-1492-46BF-91CC-3274DCA43A12}" type="parTrans" cxnId="{350F34AB-814D-4394-86AD-7409065DA30D}">
      <dgm:prSet/>
      <dgm:spPr/>
      <dgm:t>
        <a:bodyPr/>
        <a:lstStyle/>
        <a:p>
          <a:endParaRPr lang="en-US"/>
        </a:p>
      </dgm:t>
    </dgm:pt>
    <dgm:pt modelId="{81F040A8-E0CA-4A62-87FB-51FC7C1197DC}" type="sibTrans" cxnId="{350F34AB-814D-4394-86AD-7409065DA30D}">
      <dgm:prSet/>
      <dgm:spPr/>
      <dgm:t>
        <a:bodyPr/>
        <a:lstStyle/>
        <a:p>
          <a:endParaRPr lang="en-US"/>
        </a:p>
      </dgm:t>
    </dgm:pt>
    <dgm:pt modelId="{05E564BB-C38E-4C9D-9CB5-67605FE437CA}">
      <dgm:prSet/>
      <dgm:spPr/>
      <dgm:t>
        <a:bodyPr/>
        <a:lstStyle/>
        <a:p>
          <a:r>
            <a:rPr lang="en-US" dirty="0"/>
            <a:t>Lorazepam 2 mg IV every 4-6 hours is an accepted starting dose, though some patients may require dose adjustments or alternative administration routes depending on symptom severity</a:t>
          </a:r>
        </a:p>
      </dgm:t>
    </dgm:pt>
    <dgm:pt modelId="{F022F5FF-8A96-4BFC-AB94-1253FD5709BA}" type="parTrans" cxnId="{DDA401D5-9550-42CC-8BBC-5999914D500D}">
      <dgm:prSet/>
      <dgm:spPr/>
      <dgm:t>
        <a:bodyPr/>
        <a:lstStyle/>
        <a:p>
          <a:endParaRPr lang="en-US"/>
        </a:p>
      </dgm:t>
    </dgm:pt>
    <dgm:pt modelId="{67F05C7B-4D84-48C9-B53E-5F1E701FF3F7}" type="sibTrans" cxnId="{DDA401D5-9550-42CC-8BBC-5999914D500D}">
      <dgm:prSet/>
      <dgm:spPr/>
      <dgm:t>
        <a:bodyPr/>
        <a:lstStyle/>
        <a:p>
          <a:endParaRPr lang="en-US"/>
        </a:p>
      </dgm:t>
    </dgm:pt>
    <dgm:pt modelId="{7544A50E-2D55-4C62-A93B-A2D1EE6939C3}">
      <dgm:prSet/>
      <dgm:spPr/>
      <dgm:t>
        <a:bodyPr/>
        <a:lstStyle/>
        <a:p>
          <a:r>
            <a:rPr lang="en-US"/>
            <a:t>Again, IV would be preferred but if the catatonia is mild or the patient is medically stable then IM, SL, or oral lorazepam may be considered</a:t>
          </a:r>
        </a:p>
      </dgm:t>
    </dgm:pt>
    <dgm:pt modelId="{160C0383-113A-4688-BEDC-53B7137969A3}" type="parTrans" cxnId="{64655E9F-2135-485C-90D5-4D89537D21AC}">
      <dgm:prSet/>
      <dgm:spPr/>
      <dgm:t>
        <a:bodyPr/>
        <a:lstStyle/>
        <a:p>
          <a:endParaRPr lang="en-US"/>
        </a:p>
      </dgm:t>
    </dgm:pt>
    <dgm:pt modelId="{F8F7E795-831C-4B52-8F39-01AE273B0F08}" type="sibTrans" cxnId="{64655E9F-2135-485C-90D5-4D89537D21AC}">
      <dgm:prSet/>
      <dgm:spPr/>
      <dgm:t>
        <a:bodyPr/>
        <a:lstStyle/>
        <a:p>
          <a:endParaRPr lang="en-US"/>
        </a:p>
      </dgm:t>
    </dgm:pt>
    <dgm:pt modelId="{BBFE83AB-D015-E644-9F21-6CA8682D63A3}" type="pres">
      <dgm:prSet presAssocID="{70BBA0C5-EEA5-4E01-A1F6-64C094061107}" presName="linear" presStyleCnt="0">
        <dgm:presLayoutVars>
          <dgm:animLvl val="lvl"/>
          <dgm:resizeHandles val="exact"/>
        </dgm:presLayoutVars>
      </dgm:prSet>
      <dgm:spPr/>
    </dgm:pt>
    <dgm:pt modelId="{BCE1A540-CADE-8A4B-822B-143195AF6150}" type="pres">
      <dgm:prSet presAssocID="{9D7111F1-E9CF-4514-B681-2DBD82E8E456}" presName="parentText" presStyleLbl="node1" presStyleIdx="0" presStyleCnt="2">
        <dgm:presLayoutVars>
          <dgm:chMax val="0"/>
          <dgm:bulletEnabled val="1"/>
        </dgm:presLayoutVars>
      </dgm:prSet>
      <dgm:spPr/>
    </dgm:pt>
    <dgm:pt modelId="{464254B2-3901-E64A-9175-36707DBC2277}" type="pres">
      <dgm:prSet presAssocID="{9D7111F1-E9CF-4514-B681-2DBD82E8E456}" presName="childText" presStyleLbl="revTx" presStyleIdx="0" presStyleCnt="2">
        <dgm:presLayoutVars>
          <dgm:bulletEnabled val="1"/>
        </dgm:presLayoutVars>
      </dgm:prSet>
      <dgm:spPr/>
    </dgm:pt>
    <dgm:pt modelId="{47812152-CCDA-7744-A959-7F9B243388B2}" type="pres">
      <dgm:prSet presAssocID="{05E564BB-C38E-4C9D-9CB5-67605FE437CA}" presName="parentText" presStyleLbl="node1" presStyleIdx="1" presStyleCnt="2">
        <dgm:presLayoutVars>
          <dgm:chMax val="0"/>
          <dgm:bulletEnabled val="1"/>
        </dgm:presLayoutVars>
      </dgm:prSet>
      <dgm:spPr/>
    </dgm:pt>
    <dgm:pt modelId="{EC808DDB-3EF0-7A4E-BE59-9304346F8DD8}" type="pres">
      <dgm:prSet presAssocID="{05E564BB-C38E-4C9D-9CB5-67605FE437CA}" presName="childText" presStyleLbl="revTx" presStyleIdx="1" presStyleCnt="2">
        <dgm:presLayoutVars>
          <dgm:bulletEnabled val="1"/>
        </dgm:presLayoutVars>
      </dgm:prSet>
      <dgm:spPr/>
    </dgm:pt>
  </dgm:ptLst>
  <dgm:cxnLst>
    <dgm:cxn modelId="{F677AF2E-28FD-CF4F-BD1A-BFF32DCD18E8}" type="presOf" srcId="{70BBA0C5-EEA5-4E01-A1F6-64C094061107}" destId="{BBFE83AB-D015-E644-9F21-6CA8682D63A3}" srcOrd="0" destOrd="0" presId="urn:microsoft.com/office/officeart/2005/8/layout/vList2"/>
    <dgm:cxn modelId="{A6D57F44-B552-E04D-A97A-CBEDEA0CC0BF}" type="presOf" srcId="{05E564BB-C38E-4C9D-9CB5-67605FE437CA}" destId="{47812152-CCDA-7744-A959-7F9B243388B2}" srcOrd="0" destOrd="0" presId="urn:microsoft.com/office/officeart/2005/8/layout/vList2"/>
    <dgm:cxn modelId="{66290249-F896-4258-B9CC-1F7BBC0EEF12}" srcId="{70BBA0C5-EEA5-4E01-A1F6-64C094061107}" destId="{9D7111F1-E9CF-4514-B681-2DBD82E8E456}" srcOrd="0" destOrd="0" parTransId="{B4251C42-584C-43EB-9970-BF12472FE5C3}" sibTransId="{BDC5B7C5-0737-4CD4-961F-2D9879F5947F}"/>
    <dgm:cxn modelId="{1A6A147D-AB6E-1343-B8F1-AA48CF09D75E}" type="presOf" srcId="{E519559F-A0C4-47EB-9A90-4A979480AC2E}" destId="{464254B2-3901-E64A-9175-36707DBC2277}" srcOrd="0" destOrd="0" presId="urn:microsoft.com/office/officeart/2005/8/layout/vList2"/>
    <dgm:cxn modelId="{64655E9F-2135-485C-90D5-4D89537D21AC}" srcId="{05E564BB-C38E-4C9D-9CB5-67605FE437CA}" destId="{7544A50E-2D55-4C62-A93B-A2D1EE6939C3}" srcOrd="0" destOrd="0" parTransId="{160C0383-113A-4688-BEDC-53B7137969A3}" sibTransId="{F8F7E795-831C-4B52-8F39-01AE273B0F08}"/>
    <dgm:cxn modelId="{CDE958A5-735D-2B4E-8C6F-62371E375448}" type="presOf" srcId="{9D7111F1-E9CF-4514-B681-2DBD82E8E456}" destId="{BCE1A540-CADE-8A4B-822B-143195AF6150}" srcOrd="0" destOrd="0" presId="urn:microsoft.com/office/officeart/2005/8/layout/vList2"/>
    <dgm:cxn modelId="{350F34AB-814D-4394-86AD-7409065DA30D}" srcId="{9D7111F1-E9CF-4514-B681-2DBD82E8E456}" destId="{E519559F-A0C4-47EB-9A90-4A979480AC2E}" srcOrd="0" destOrd="0" parTransId="{3BFC7F32-1492-46BF-91CC-3274DCA43A12}" sibTransId="{81F040A8-E0CA-4A62-87FB-51FC7C1197DC}"/>
    <dgm:cxn modelId="{EF42F9C0-3EA0-B74C-87B0-B25A0B047EBE}" type="presOf" srcId="{7544A50E-2D55-4C62-A93B-A2D1EE6939C3}" destId="{EC808DDB-3EF0-7A4E-BE59-9304346F8DD8}" srcOrd="0" destOrd="0" presId="urn:microsoft.com/office/officeart/2005/8/layout/vList2"/>
    <dgm:cxn modelId="{DDA401D5-9550-42CC-8BBC-5999914D500D}" srcId="{70BBA0C5-EEA5-4E01-A1F6-64C094061107}" destId="{05E564BB-C38E-4C9D-9CB5-67605FE437CA}" srcOrd="1" destOrd="0" parTransId="{F022F5FF-8A96-4BFC-AB94-1253FD5709BA}" sibTransId="{67F05C7B-4D84-48C9-B53E-5F1E701FF3F7}"/>
    <dgm:cxn modelId="{EBB2A1ED-9439-D04C-88F7-D4B7B2FB498C}" type="presParOf" srcId="{BBFE83AB-D015-E644-9F21-6CA8682D63A3}" destId="{BCE1A540-CADE-8A4B-822B-143195AF6150}" srcOrd="0" destOrd="0" presId="urn:microsoft.com/office/officeart/2005/8/layout/vList2"/>
    <dgm:cxn modelId="{1AB2A68C-CBE2-7842-89C7-E40F64CED327}" type="presParOf" srcId="{BBFE83AB-D015-E644-9F21-6CA8682D63A3}" destId="{464254B2-3901-E64A-9175-36707DBC2277}" srcOrd="1" destOrd="0" presId="urn:microsoft.com/office/officeart/2005/8/layout/vList2"/>
    <dgm:cxn modelId="{5DCB6458-4BD8-D443-AA6A-487B9FC25E98}" type="presParOf" srcId="{BBFE83AB-D015-E644-9F21-6CA8682D63A3}" destId="{47812152-CCDA-7744-A959-7F9B243388B2}" srcOrd="2" destOrd="0" presId="urn:microsoft.com/office/officeart/2005/8/layout/vList2"/>
    <dgm:cxn modelId="{9AFD4F73-25C5-7E4C-96F6-02DC74BDE9DC}" type="presParOf" srcId="{BBFE83AB-D015-E644-9F21-6CA8682D63A3}" destId="{EC808DDB-3EF0-7A4E-BE59-9304346F8DD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9AAA05-EBC2-4535-834B-009B958419C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25E7688-ED52-464E-85E5-423FC93D27BC}">
      <dgm:prSet/>
      <dgm:spPr/>
      <dgm:t>
        <a:bodyPr/>
        <a:lstStyle/>
        <a:p>
          <a:r>
            <a:rPr lang="en-US" b="0" i="0"/>
            <a:t>IV lorazepam should be continued for at least 24 hours then switching to PO lorazepam can be considered</a:t>
          </a:r>
          <a:endParaRPr lang="en-US"/>
        </a:p>
      </dgm:t>
    </dgm:pt>
    <dgm:pt modelId="{D32C15E4-3D72-4032-89B8-2AFA855636D8}" type="parTrans" cxnId="{DA96F3CC-0AA3-40AC-986A-452847E108A7}">
      <dgm:prSet/>
      <dgm:spPr/>
      <dgm:t>
        <a:bodyPr/>
        <a:lstStyle/>
        <a:p>
          <a:endParaRPr lang="en-US"/>
        </a:p>
      </dgm:t>
    </dgm:pt>
    <dgm:pt modelId="{E11EC6F5-ED19-4631-8B36-800D56A3402C}" type="sibTrans" cxnId="{DA96F3CC-0AA3-40AC-986A-452847E108A7}">
      <dgm:prSet/>
      <dgm:spPr/>
      <dgm:t>
        <a:bodyPr/>
        <a:lstStyle/>
        <a:p>
          <a:endParaRPr lang="en-US"/>
        </a:p>
      </dgm:t>
    </dgm:pt>
    <dgm:pt modelId="{EC8D47B5-0617-4944-9821-36211B89E18F}">
      <dgm:prSet/>
      <dgm:spPr/>
      <dgm:t>
        <a:bodyPr/>
        <a:lstStyle/>
        <a:p>
          <a:r>
            <a:rPr lang="en-US" b="0" i="0" dirty="0"/>
            <a:t>Starting conversion: 1 mg IV lorazepam = 2 mg PO lorazepam</a:t>
          </a:r>
          <a:endParaRPr lang="en-US" dirty="0"/>
        </a:p>
      </dgm:t>
    </dgm:pt>
    <dgm:pt modelId="{5F23D246-D4EC-489F-906E-13180EFB9445}" type="parTrans" cxnId="{5A0E5ADC-2780-4E97-85D0-B5ACF24D6170}">
      <dgm:prSet/>
      <dgm:spPr/>
      <dgm:t>
        <a:bodyPr/>
        <a:lstStyle/>
        <a:p>
          <a:endParaRPr lang="en-US"/>
        </a:p>
      </dgm:t>
    </dgm:pt>
    <dgm:pt modelId="{EFB875EC-476B-46DD-9A48-471A9E3434F0}" type="sibTrans" cxnId="{5A0E5ADC-2780-4E97-85D0-B5ACF24D6170}">
      <dgm:prSet/>
      <dgm:spPr/>
      <dgm:t>
        <a:bodyPr/>
        <a:lstStyle/>
        <a:p>
          <a:endParaRPr lang="en-US"/>
        </a:p>
      </dgm:t>
    </dgm:pt>
    <dgm:pt modelId="{37550E79-0C53-447F-BA7A-D91B6D017C7B}">
      <dgm:prSet/>
      <dgm:spPr/>
      <dgm:t>
        <a:bodyPr/>
        <a:lstStyle/>
        <a:p>
          <a:r>
            <a:rPr lang="en-US" b="0" i="0"/>
            <a:t>PO should then be continued for another day prior to any tapers</a:t>
          </a:r>
          <a:endParaRPr lang="en-US"/>
        </a:p>
      </dgm:t>
    </dgm:pt>
    <dgm:pt modelId="{0A290816-E822-4B0B-BD1E-7B703326C2C2}" type="parTrans" cxnId="{D44848CF-A2E9-43EF-A8C3-AAA8FE13882D}">
      <dgm:prSet/>
      <dgm:spPr/>
      <dgm:t>
        <a:bodyPr/>
        <a:lstStyle/>
        <a:p>
          <a:endParaRPr lang="en-US"/>
        </a:p>
      </dgm:t>
    </dgm:pt>
    <dgm:pt modelId="{2D56446F-6689-4D4E-94DD-BFABEDF99CF6}" type="sibTrans" cxnId="{D44848CF-A2E9-43EF-A8C3-AAA8FE13882D}">
      <dgm:prSet/>
      <dgm:spPr/>
      <dgm:t>
        <a:bodyPr/>
        <a:lstStyle/>
        <a:p>
          <a:endParaRPr lang="en-US"/>
        </a:p>
      </dgm:t>
    </dgm:pt>
    <dgm:pt modelId="{082AD2B6-7247-4300-9BB1-64F45E44F97B}">
      <dgm:prSet/>
      <dgm:spPr/>
      <dgm:t>
        <a:bodyPr/>
        <a:lstStyle/>
        <a:p>
          <a:r>
            <a:rPr lang="en-US" b="0" i="0"/>
            <a:t>This is variable and based off of clinical improvement</a:t>
          </a:r>
          <a:endParaRPr lang="en-US"/>
        </a:p>
      </dgm:t>
    </dgm:pt>
    <dgm:pt modelId="{40A726C7-2CC2-4F59-BD99-D1F1720E2ED3}" type="parTrans" cxnId="{F41F275A-7B22-4F4C-BD83-AA409B92576F}">
      <dgm:prSet/>
      <dgm:spPr/>
      <dgm:t>
        <a:bodyPr/>
        <a:lstStyle/>
        <a:p>
          <a:endParaRPr lang="en-US"/>
        </a:p>
      </dgm:t>
    </dgm:pt>
    <dgm:pt modelId="{AF157583-97D6-4BDC-971D-5EBF3970599E}" type="sibTrans" cxnId="{F41F275A-7B22-4F4C-BD83-AA409B92576F}">
      <dgm:prSet/>
      <dgm:spPr/>
      <dgm:t>
        <a:bodyPr/>
        <a:lstStyle/>
        <a:p>
          <a:endParaRPr lang="en-US"/>
        </a:p>
      </dgm:t>
    </dgm:pt>
    <dgm:pt modelId="{1AB95B9E-4CB1-4255-A3C0-1CB31A883BD0}">
      <dgm:prSet/>
      <dgm:spPr/>
      <dgm:t>
        <a:bodyPr/>
        <a:lstStyle/>
        <a:p>
          <a:r>
            <a:rPr lang="en-US" b="0" i="0" dirty="0"/>
            <a:t>Tapers should be slow with some suggestions being 1-2 mg decrease per week</a:t>
          </a:r>
          <a:endParaRPr lang="en-US" dirty="0"/>
        </a:p>
      </dgm:t>
    </dgm:pt>
    <dgm:pt modelId="{B34149F3-FB4B-470C-A84F-90BA531A74A7}" type="parTrans" cxnId="{03AADE02-8230-46C8-911A-62462695F1E7}">
      <dgm:prSet/>
      <dgm:spPr/>
      <dgm:t>
        <a:bodyPr/>
        <a:lstStyle/>
        <a:p>
          <a:endParaRPr lang="en-US"/>
        </a:p>
      </dgm:t>
    </dgm:pt>
    <dgm:pt modelId="{DDC8A093-AC18-444D-A734-898DB344F998}" type="sibTrans" cxnId="{03AADE02-8230-46C8-911A-62462695F1E7}">
      <dgm:prSet/>
      <dgm:spPr/>
      <dgm:t>
        <a:bodyPr/>
        <a:lstStyle/>
        <a:p>
          <a:endParaRPr lang="en-US"/>
        </a:p>
      </dgm:t>
    </dgm:pt>
    <dgm:pt modelId="{10CED116-E7B6-1B4A-92F1-398FAE1C3B1B}" type="pres">
      <dgm:prSet presAssocID="{AC9AAA05-EBC2-4535-834B-009B958419C2}" presName="linear" presStyleCnt="0">
        <dgm:presLayoutVars>
          <dgm:animLvl val="lvl"/>
          <dgm:resizeHandles val="exact"/>
        </dgm:presLayoutVars>
      </dgm:prSet>
      <dgm:spPr/>
    </dgm:pt>
    <dgm:pt modelId="{10CF755B-03F1-D842-B644-50B114EAC8A1}" type="pres">
      <dgm:prSet presAssocID="{E25E7688-ED52-464E-85E5-423FC93D27BC}" presName="parentText" presStyleLbl="node1" presStyleIdx="0" presStyleCnt="2">
        <dgm:presLayoutVars>
          <dgm:chMax val="0"/>
          <dgm:bulletEnabled val="1"/>
        </dgm:presLayoutVars>
      </dgm:prSet>
      <dgm:spPr/>
    </dgm:pt>
    <dgm:pt modelId="{B374DD02-75FE-7D49-9A0E-44F8BD97C90F}" type="pres">
      <dgm:prSet presAssocID="{E25E7688-ED52-464E-85E5-423FC93D27BC}" presName="childText" presStyleLbl="revTx" presStyleIdx="0" presStyleCnt="2">
        <dgm:presLayoutVars>
          <dgm:bulletEnabled val="1"/>
        </dgm:presLayoutVars>
      </dgm:prSet>
      <dgm:spPr/>
    </dgm:pt>
    <dgm:pt modelId="{A0089E3A-7506-3342-B83F-CB0C922B1CD0}" type="pres">
      <dgm:prSet presAssocID="{37550E79-0C53-447F-BA7A-D91B6D017C7B}" presName="parentText" presStyleLbl="node1" presStyleIdx="1" presStyleCnt="2">
        <dgm:presLayoutVars>
          <dgm:chMax val="0"/>
          <dgm:bulletEnabled val="1"/>
        </dgm:presLayoutVars>
      </dgm:prSet>
      <dgm:spPr/>
    </dgm:pt>
    <dgm:pt modelId="{ABF700DD-F3D3-AB4F-BE83-6C46AFD306A4}" type="pres">
      <dgm:prSet presAssocID="{37550E79-0C53-447F-BA7A-D91B6D017C7B}" presName="childText" presStyleLbl="revTx" presStyleIdx="1" presStyleCnt="2">
        <dgm:presLayoutVars>
          <dgm:bulletEnabled val="1"/>
        </dgm:presLayoutVars>
      </dgm:prSet>
      <dgm:spPr/>
    </dgm:pt>
  </dgm:ptLst>
  <dgm:cxnLst>
    <dgm:cxn modelId="{03AADE02-8230-46C8-911A-62462695F1E7}" srcId="{37550E79-0C53-447F-BA7A-D91B6D017C7B}" destId="{1AB95B9E-4CB1-4255-A3C0-1CB31A883BD0}" srcOrd="1" destOrd="0" parTransId="{B34149F3-FB4B-470C-A84F-90BA531A74A7}" sibTransId="{DDC8A093-AC18-444D-A734-898DB344F998}"/>
    <dgm:cxn modelId="{69339064-5044-774D-8F31-EB064E0B8584}" type="presOf" srcId="{1AB95B9E-4CB1-4255-A3C0-1CB31A883BD0}" destId="{ABF700DD-F3D3-AB4F-BE83-6C46AFD306A4}" srcOrd="0" destOrd="1" presId="urn:microsoft.com/office/officeart/2005/8/layout/vList2"/>
    <dgm:cxn modelId="{839B9866-2D15-9C41-BCC5-792523BD5702}" type="presOf" srcId="{082AD2B6-7247-4300-9BB1-64F45E44F97B}" destId="{ABF700DD-F3D3-AB4F-BE83-6C46AFD306A4}" srcOrd="0" destOrd="0" presId="urn:microsoft.com/office/officeart/2005/8/layout/vList2"/>
    <dgm:cxn modelId="{D82A896C-F659-0542-AD6D-5D7D4C326829}" type="presOf" srcId="{EC8D47B5-0617-4944-9821-36211B89E18F}" destId="{B374DD02-75FE-7D49-9A0E-44F8BD97C90F}" srcOrd="0" destOrd="0" presId="urn:microsoft.com/office/officeart/2005/8/layout/vList2"/>
    <dgm:cxn modelId="{F41F275A-7B22-4F4C-BD83-AA409B92576F}" srcId="{37550E79-0C53-447F-BA7A-D91B6D017C7B}" destId="{082AD2B6-7247-4300-9BB1-64F45E44F97B}" srcOrd="0" destOrd="0" parTransId="{40A726C7-2CC2-4F59-BD99-D1F1720E2ED3}" sibTransId="{AF157583-97D6-4BDC-971D-5EBF3970599E}"/>
    <dgm:cxn modelId="{DD30F87D-0FE6-964D-98F6-611371643682}" type="presOf" srcId="{E25E7688-ED52-464E-85E5-423FC93D27BC}" destId="{10CF755B-03F1-D842-B644-50B114EAC8A1}" srcOrd="0" destOrd="0" presId="urn:microsoft.com/office/officeart/2005/8/layout/vList2"/>
    <dgm:cxn modelId="{6C3DED8A-C63A-A640-A1C7-E20657E751D1}" type="presOf" srcId="{37550E79-0C53-447F-BA7A-D91B6D017C7B}" destId="{A0089E3A-7506-3342-B83F-CB0C922B1CD0}" srcOrd="0" destOrd="0" presId="urn:microsoft.com/office/officeart/2005/8/layout/vList2"/>
    <dgm:cxn modelId="{561C6BC2-9A79-F745-BE90-85F3EE837DFF}" type="presOf" srcId="{AC9AAA05-EBC2-4535-834B-009B958419C2}" destId="{10CED116-E7B6-1B4A-92F1-398FAE1C3B1B}" srcOrd="0" destOrd="0" presId="urn:microsoft.com/office/officeart/2005/8/layout/vList2"/>
    <dgm:cxn modelId="{DA96F3CC-0AA3-40AC-986A-452847E108A7}" srcId="{AC9AAA05-EBC2-4535-834B-009B958419C2}" destId="{E25E7688-ED52-464E-85E5-423FC93D27BC}" srcOrd="0" destOrd="0" parTransId="{D32C15E4-3D72-4032-89B8-2AFA855636D8}" sibTransId="{E11EC6F5-ED19-4631-8B36-800D56A3402C}"/>
    <dgm:cxn modelId="{D44848CF-A2E9-43EF-A8C3-AAA8FE13882D}" srcId="{AC9AAA05-EBC2-4535-834B-009B958419C2}" destId="{37550E79-0C53-447F-BA7A-D91B6D017C7B}" srcOrd="1" destOrd="0" parTransId="{0A290816-E822-4B0B-BD1E-7B703326C2C2}" sibTransId="{2D56446F-6689-4D4E-94DD-BFABEDF99CF6}"/>
    <dgm:cxn modelId="{5A0E5ADC-2780-4E97-85D0-B5ACF24D6170}" srcId="{E25E7688-ED52-464E-85E5-423FC93D27BC}" destId="{EC8D47B5-0617-4944-9821-36211B89E18F}" srcOrd="0" destOrd="0" parTransId="{5F23D246-D4EC-489F-906E-13180EFB9445}" sibTransId="{EFB875EC-476B-46DD-9A48-471A9E3434F0}"/>
    <dgm:cxn modelId="{6D6CD0FD-D687-2A44-8689-9FFE6B6DB64C}" type="presParOf" srcId="{10CED116-E7B6-1B4A-92F1-398FAE1C3B1B}" destId="{10CF755B-03F1-D842-B644-50B114EAC8A1}" srcOrd="0" destOrd="0" presId="urn:microsoft.com/office/officeart/2005/8/layout/vList2"/>
    <dgm:cxn modelId="{ABE1E5F9-1F2C-D146-84BA-B5EE11DD7C72}" type="presParOf" srcId="{10CED116-E7B6-1B4A-92F1-398FAE1C3B1B}" destId="{B374DD02-75FE-7D49-9A0E-44F8BD97C90F}" srcOrd="1" destOrd="0" presId="urn:microsoft.com/office/officeart/2005/8/layout/vList2"/>
    <dgm:cxn modelId="{7FA1DD5A-F69E-3245-8595-164CFFC60492}" type="presParOf" srcId="{10CED116-E7B6-1B4A-92F1-398FAE1C3B1B}" destId="{A0089E3A-7506-3342-B83F-CB0C922B1CD0}" srcOrd="2" destOrd="0" presId="urn:microsoft.com/office/officeart/2005/8/layout/vList2"/>
    <dgm:cxn modelId="{402E971A-4CD7-A847-8C9A-2BDDCB123C8D}" type="presParOf" srcId="{10CED116-E7B6-1B4A-92F1-398FAE1C3B1B}" destId="{ABF700DD-F3D3-AB4F-BE83-6C46AFD306A4}"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AC60E6-5142-4F01-8937-91FD5806F83A}"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6171DC1-598C-4A5D-BB5D-96FF971A704B}">
      <dgm:prSet/>
      <dgm:spPr/>
      <dgm:t>
        <a:bodyPr/>
        <a:lstStyle/>
        <a:p>
          <a:r>
            <a:rPr lang="en-US" b="0" i="0" dirty="0"/>
            <a:t>30-year-old female with history of bipolar disorder brought to the emergency department (ED) for an abrupt onset of confusion and disorientation</a:t>
          </a:r>
          <a:endParaRPr lang="en-US" dirty="0"/>
        </a:p>
      </dgm:t>
    </dgm:pt>
    <dgm:pt modelId="{796AFDF9-514E-4A9B-84A3-AB3241B02C72}" type="parTrans" cxnId="{CC4EBD54-0E46-4E0B-9E84-22FF2D19CFD8}">
      <dgm:prSet/>
      <dgm:spPr/>
      <dgm:t>
        <a:bodyPr/>
        <a:lstStyle/>
        <a:p>
          <a:endParaRPr lang="en-US"/>
        </a:p>
      </dgm:t>
    </dgm:pt>
    <dgm:pt modelId="{BA4983F3-F468-4777-A89C-BFED3C458D93}" type="sibTrans" cxnId="{CC4EBD54-0E46-4E0B-9E84-22FF2D19CFD8}">
      <dgm:prSet/>
      <dgm:spPr/>
      <dgm:t>
        <a:bodyPr/>
        <a:lstStyle/>
        <a:p>
          <a:endParaRPr lang="en-US"/>
        </a:p>
      </dgm:t>
    </dgm:pt>
    <dgm:pt modelId="{7835717A-1D59-464E-BD6D-38B725F9C294}">
      <dgm:prSet/>
      <dgm:spPr/>
      <dgm:t>
        <a:bodyPr/>
        <a:lstStyle/>
        <a:p>
          <a:r>
            <a:rPr lang="en-US" b="0" i="0" dirty="0"/>
            <a:t>She exhibited marked anxiety, paranoia, and auditory / visual hallucinations</a:t>
          </a:r>
          <a:endParaRPr lang="en-US" dirty="0"/>
        </a:p>
      </dgm:t>
    </dgm:pt>
    <dgm:pt modelId="{DE231ED9-65C0-45EE-978F-2CE96AC0A6D9}" type="parTrans" cxnId="{D2371253-8AA9-425A-905B-108D39A24C73}">
      <dgm:prSet/>
      <dgm:spPr/>
      <dgm:t>
        <a:bodyPr/>
        <a:lstStyle/>
        <a:p>
          <a:endParaRPr lang="en-US"/>
        </a:p>
      </dgm:t>
    </dgm:pt>
    <dgm:pt modelId="{FE2C44E2-BDE4-4B08-81D0-E89823255B27}" type="sibTrans" cxnId="{D2371253-8AA9-425A-905B-108D39A24C73}">
      <dgm:prSet/>
      <dgm:spPr/>
      <dgm:t>
        <a:bodyPr/>
        <a:lstStyle/>
        <a:p>
          <a:endParaRPr lang="en-US"/>
        </a:p>
      </dgm:t>
    </dgm:pt>
    <dgm:pt modelId="{21B787E4-017E-446E-9970-E8A25E00453F}">
      <dgm:prSet/>
      <dgm:spPr/>
      <dgm:t>
        <a:bodyPr/>
        <a:lstStyle/>
        <a:p>
          <a:r>
            <a:rPr lang="en-US" b="0" i="0" dirty="0"/>
            <a:t>She had psychomotor agitation that led to physical aggression to ED staff which lead her to get haloperidol and lorazepam</a:t>
          </a:r>
        </a:p>
      </dgm:t>
    </dgm:pt>
    <dgm:pt modelId="{1ED2C5AE-350A-4EAF-88F4-8A4D9EC955CD}" type="parTrans" cxnId="{45321EA9-1911-4420-9CF6-800AC12D53A8}">
      <dgm:prSet/>
      <dgm:spPr/>
      <dgm:t>
        <a:bodyPr/>
        <a:lstStyle/>
        <a:p>
          <a:endParaRPr lang="en-US"/>
        </a:p>
      </dgm:t>
    </dgm:pt>
    <dgm:pt modelId="{5F67F505-6940-49C3-98E7-A388197BC2B4}" type="sibTrans" cxnId="{45321EA9-1911-4420-9CF6-800AC12D53A8}">
      <dgm:prSet/>
      <dgm:spPr/>
      <dgm:t>
        <a:bodyPr/>
        <a:lstStyle/>
        <a:p>
          <a:endParaRPr lang="en-US"/>
        </a:p>
      </dgm:t>
    </dgm:pt>
    <dgm:pt modelId="{753960F3-59D5-3244-BEDD-08D7DFDA54B0}">
      <dgm:prSet/>
      <dgm:spPr/>
      <dgm:t>
        <a:bodyPr/>
        <a:lstStyle/>
        <a:p>
          <a:r>
            <a:rPr lang="en-US">
              <a:solidFill>
                <a:schemeClr val="tx1"/>
              </a:solidFill>
            </a:rPr>
            <a:t>Initial lab workup was unremarkable - Urine drug screen, blood alcohol level, complete blood counts, complete metabolic panel, HIV assay, thyroid studies, urine human chorionic gonadotropin</a:t>
          </a:r>
          <a:endParaRPr lang="en-US" b="0" i="0" dirty="0"/>
        </a:p>
      </dgm:t>
    </dgm:pt>
    <dgm:pt modelId="{10D6563E-EF55-C949-8CF8-9B611E0E5D5D}" type="parTrans" cxnId="{342EC77F-6A40-6E40-AC38-B4AC28FEB01C}">
      <dgm:prSet/>
      <dgm:spPr/>
      <dgm:t>
        <a:bodyPr/>
        <a:lstStyle/>
        <a:p>
          <a:endParaRPr lang="en-US"/>
        </a:p>
      </dgm:t>
    </dgm:pt>
    <dgm:pt modelId="{8D56F2F3-3ED8-724C-82AC-DBA7D0FD95C6}" type="sibTrans" cxnId="{342EC77F-6A40-6E40-AC38-B4AC28FEB01C}">
      <dgm:prSet/>
      <dgm:spPr/>
      <dgm:t>
        <a:bodyPr/>
        <a:lstStyle/>
        <a:p>
          <a:endParaRPr lang="en-US"/>
        </a:p>
      </dgm:t>
    </dgm:pt>
    <dgm:pt modelId="{0444C317-DC81-414A-BEE1-11DD9CFC0F61}" type="pres">
      <dgm:prSet presAssocID="{21AC60E6-5142-4F01-8937-91FD5806F83A}" presName="vert0" presStyleCnt="0">
        <dgm:presLayoutVars>
          <dgm:dir/>
          <dgm:animOne val="branch"/>
          <dgm:animLvl val="lvl"/>
        </dgm:presLayoutVars>
      </dgm:prSet>
      <dgm:spPr/>
    </dgm:pt>
    <dgm:pt modelId="{DEFAE013-3427-0B40-A97A-DADB9BAE805D}" type="pres">
      <dgm:prSet presAssocID="{76171DC1-598C-4A5D-BB5D-96FF971A704B}" presName="thickLine" presStyleLbl="alignNode1" presStyleIdx="0" presStyleCnt="4"/>
      <dgm:spPr/>
    </dgm:pt>
    <dgm:pt modelId="{F0E268EF-6277-974D-B6DD-A238BC6D61F1}" type="pres">
      <dgm:prSet presAssocID="{76171DC1-598C-4A5D-BB5D-96FF971A704B}" presName="horz1" presStyleCnt="0"/>
      <dgm:spPr/>
    </dgm:pt>
    <dgm:pt modelId="{310FB62C-A2ED-EC45-81B3-0D019C3BDBA6}" type="pres">
      <dgm:prSet presAssocID="{76171DC1-598C-4A5D-BB5D-96FF971A704B}" presName="tx1" presStyleLbl="revTx" presStyleIdx="0" presStyleCnt="4"/>
      <dgm:spPr/>
    </dgm:pt>
    <dgm:pt modelId="{F26C4151-072F-E040-898D-1901E22F8451}" type="pres">
      <dgm:prSet presAssocID="{76171DC1-598C-4A5D-BB5D-96FF971A704B}" presName="vert1" presStyleCnt="0"/>
      <dgm:spPr/>
    </dgm:pt>
    <dgm:pt modelId="{CA4438FF-B3D3-6F47-B892-10F0A3086944}" type="pres">
      <dgm:prSet presAssocID="{7835717A-1D59-464E-BD6D-38B725F9C294}" presName="thickLine" presStyleLbl="alignNode1" presStyleIdx="1" presStyleCnt="4"/>
      <dgm:spPr/>
    </dgm:pt>
    <dgm:pt modelId="{4F620DCF-BEF8-5247-ADBC-792C79B0171E}" type="pres">
      <dgm:prSet presAssocID="{7835717A-1D59-464E-BD6D-38B725F9C294}" presName="horz1" presStyleCnt="0"/>
      <dgm:spPr/>
    </dgm:pt>
    <dgm:pt modelId="{5CB13CFA-7171-CA42-AC9B-8257D809CAB7}" type="pres">
      <dgm:prSet presAssocID="{7835717A-1D59-464E-BD6D-38B725F9C294}" presName="tx1" presStyleLbl="revTx" presStyleIdx="1" presStyleCnt="4"/>
      <dgm:spPr/>
    </dgm:pt>
    <dgm:pt modelId="{8781269C-5BBC-784B-A668-C3B15DE094B5}" type="pres">
      <dgm:prSet presAssocID="{7835717A-1D59-464E-BD6D-38B725F9C294}" presName="vert1" presStyleCnt="0"/>
      <dgm:spPr/>
    </dgm:pt>
    <dgm:pt modelId="{3C7E8615-0922-2C4C-8D97-274CC37640FD}" type="pres">
      <dgm:prSet presAssocID="{21B787E4-017E-446E-9970-E8A25E00453F}" presName="thickLine" presStyleLbl="alignNode1" presStyleIdx="2" presStyleCnt="4"/>
      <dgm:spPr/>
    </dgm:pt>
    <dgm:pt modelId="{DB3E177B-B328-B549-BD48-CB66EF5AC777}" type="pres">
      <dgm:prSet presAssocID="{21B787E4-017E-446E-9970-E8A25E00453F}" presName="horz1" presStyleCnt="0"/>
      <dgm:spPr/>
    </dgm:pt>
    <dgm:pt modelId="{9BDBF73C-1BF4-C241-9F04-11274FBA8EC8}" type="pres">
      <dgm:prSet presAssocID="{21B787E4-017E-446E-9970-E8A25E00453F}" presName="tx1" presStyleLbl="revTx" presStyleIdx="2" presStyleCnt="4"/>
      <dgm:spPr/>
    </dgm:pt>
    <dgm:pt modelId="{0F2B6866-FE52-4A47-A5E4-3C20AD1FB8BA}" type="pres">
      <dgm:prSet presAssocID="{21B787E4-017E-446E-9970-E8A25E00453F}" presName="vert1" presStyleCnt="0"/>
      <dgm:spPr/>
    </dgm:pt>
    <dgm:pt modelId="{B83EB1A9-0E4D-F94F-840E-04E18B065156}" type="pres">
      <dgm:prSet presAssocID="{753960F3-59D5-3244-BEDD-08D7DFDA54B0}" presName="thickLine" presStyleLbl="alignNode1" presStyleIdx="3" presStyleCnt="4"/>
      <dgm:spPr/>
    </dgm:pt>
    <dgm:pt modelId="{5F8863BD-099C-0744-8594-4BEB39389884}" type="pres">
      <dgm:prSet presAssocID="{753960F3-59D5-3244-BEDD-08D7DFDA54B0}" presName="horz1" presStyleCnt="0"/>
      <dgm:spPr/>
    </dgm:pt>
    <dgm:pt modelId="{76DAEA9C-0209-D44F-912F-F300E740EB92}" type="pres">
      <dgm:prSet presAssocID="{753960F3-59D5-3244-BEDD-08D7DFDA54B0}" presName="tx1" presStyleLbl="revTx" presStyleIdx="3" presStyleCnt="4"/>
      <dgm:spPr/>
    </dgm:pt>
    <dgm:pt modelId="{984552AB-7F1B-0848-8C1B-0F99E3F897F8}" type="pres">
      <dgm:prSet presAssocID="{753960F3-59D5-3244-BEDD-08D7DFDA54B0}" presName="vert1" presStyleCnt="0"/>
      <dgm:spPr/>
    </dgm:pt>
  </dgm:ptLst>
  <dgm:cxnLst>
    <dgm:cxn modelId="{5D00421B-9536-1745-BED7-8BB500A9DE82}" type="presOf" srcId="{21AC60E6-5142-4F01-8937-91FD5806F83A}" destId="{0444C317-DC81-414A-BEE1-11DD9CFC0F61}" srcOrd="0" destOrd="0" presId="urn:microsoft.com/office/officeart/2008/layout/LinedList"/>
    <dgm:cxn modelId="{D2371253-8AA9-425A-905B-108D39A24C73}" srcId="{21AC60E6-5142-4F01-8937-91FD5806F83A}" destId="{7835717A-1D59-464E-BD6D-38B725F9C294}" srcOrd="1" destOrd="0" parTransId="{DE231ED9-65C0-45EE-978F-2CE96AC0A6D9}" sibTransId="{FE2C44E2-BDE4-4B08-81D0-E89823255B27}"/>
    <dgm:cxn modelId="{CC4EBD54-0E46-4E0B-9E84-22FF2D19CFD8}" srcId="{21AC60E6-5142-4F01-8937-91FD5806F83A}" destId="{76171DC1-598C-4A5D-BB5D-96FF971A704B}" srcOrd="0" destOrd="0" parTransId="{796AFDF9-514E-4A9B-84A3-AB3241B02C72}" sibTransId="{BA4983F3-F468-4777-A89C-BFED3C458D93}"/>
    <dgm:cxn modelId="{51D3B856-556F-DB46-8EF8-BE393447E4C7}" type="presOf" srcId="{21B787E4-017E-446E-9970-E8A25E00453F}" destId="{9BDBF73C-1BF4-C241-9F04-11274FBA8EC8}" srcOrd="0" destOrd="0" presId="urn:microsoft.com/office/officeart/2008/layout/LinedList"/>
    <dgm:cxn modelId="{342EC77F-6A40-6E40-AC38-B4AC28FEB01C}" srcId="{21AC60E6-5142-4F01-8937-91FD5806F83A}" destId="{753960F3-59D5-3244-BEDD-08D7DFDA54B0}" srcOrd="3" destOrd="0" parTransId="{10D6563E-EF55-C949-8CF8-9B611E0E5D5D}" sibTransId="{8D56F2F3-3ED8-724C-82AC-DBA7D0FD95C6}"/>
    <dgm:cxn modelId="{1AB46197-3974-F446-9FC2-14345BC1B389}" type="presOf" srcId="{76171DC1-598C-4A5D-BB5D-96FF971A704B}" destId="{310FB62C-A2ED-EC45-81B3-0D019C3BDBA6}" srcOrd="0" destOrd="0" presId="urn:microsoft.com/office/officeart/2008/layout/LinedList"/>
    <dgm:cxn modelId="{45321EA9-1911-4420-9CF6-800AC12D53A8}" srcId="{21AC60E6-5142-4F01-8937-91FD5806F83A}" destId="{21B787E4-017E-446E-9970-E8A25E00453F}" srcOrd="2" destOrd="0" parTransId="{1ED2C5AE-350A-4EAF-88F4-8A4D9EC955CD}" sibTransId="{5F67F505-6940-49C3-98E7-A388197BC2B4}"/>
    <dgm:cxn modelId="{798408DC-34C9-C747-98FD-B28820E2C115}" type="presOf" srcId="{7835717A-1D59-464E-BD6D-38B725F9C294}" destId="{5CB13CFA-7171-CA42-AC9B-8257D809CAB7}" srcOrd="0" destOrd="0" presId="urn:microsoft.com/office/officeart/2008/layout/LinedList"/>
    <dgm:cxn modelId="{0992CDED-E575-E648-B4D8-EAAD6F50DBD0}" type="presOf" srcId="{753960F3-59D5-3244-BEDD-08D7DFDA54B0}" destId="{76DAEA9C-0209-D44F-912F-F300E740EB92}" srcOrd="0" destOrd="0" presId="urn:microsoft.com/office/officeart/2008/layout/LinedList"/>
    <dgm:cxn modelId="{02BE85B7-004D-BA42-8958-4F720A4BC5F8}" type="presParOf" srcId="{0444C317-DC81-414A-BEE1-11DD9CFC0F61}" destId="{DEFAE013-3427-0B40-A97A-DADB9BAE805D}" srcOrd="0" destOrd="0" presId="urn:microsoft.com/office/officeart/2008/layout/LinedList"/>
    <dgm:cxn modelId="{431C4B5A-5F54-2D4A-B028-1943234A29BA}" type="presParOf" srcId="{0444C317-DC81-414A-BEE1-11DD9CFC0F61}" destId="{F0E268EF-6277-974D-B6DD-A238BC6D61F1}" srcOrd="1" destOrd="0" presId="urn:microsoft.com/office/officeart/2008/layout/LinedList"/>
    <dgm:cxn modelId="{B427816A-504C-D94C-8C7B-FB93C5B1B0B6}" type="presParOf" srcId="{F0E268EF-6277-974D-B6DD-A238BC6D61F1}" destId="{310FB62C-A2ED-EC45-81B3-0D019C3BDBA6}" srcOrd="0" destOrd="0" presId="urn:microsoft.com/office/officeart/2008/layout/LinedList"/>
    <dgm:cxn modelId="{48D1A9E3-A1E2-4B4C-A6CA-1F1D97ED0B98}" type="presParOf" srcId="{F0E268EF-6277-974D-B6DD-A238BC6D61F1}" destId="{F26C4151-072F-E040-898D-1901E22F8451}" srcOrd="1" destOrd="0" presId="urn:microsoft.com/office/officeart/2008/layout/LinedList"/>
    <dgm:cxn modelId="{D2AF0F06-5594-4B45-91D6-7E647CDB8176}" type="presParOf" srcId="{0444C317-DC81-414A-BEE1-11DD9CFC0F61}" destId="{CA4438FF-B3D3-6F47-B892-10F0A3086944}" srcOrd="2" destOrd="0" presId="urn:microsoft.com/office/officeart/2008/layout/LinedList"/>
    <dgm:cxn modelId="{8301F953-67B1-4C40-864A-77A5A8EDC4E4}" type="presParOf" srcId="{0444C317-DC81-414A-BEE1-11DD9CFC0F61}" destId="{4F620DCF-BEF8-5247-ADBC-792C79B0171E}" srcOrd="3" destOrd="0" presId="urn:microsoft.com/office/officeart/2008/layout/LinedList"/>
    <dgm:cxn modelId="{0ACE5BD1-E12A-BD44-9B22-ABCF02630693}" type="presParOf" srcId="{4F620DCF-BEF8-5247-ADBC-792C79B0171E}" destId="{5CB13CFA-7171-CA42-AC9B-8257D809CAB7}" srcOrd="0" destOrd="0" presId="urn:microsoft.com/office/officeart/2008/layout/LinedList"/>
    <dgm:cxn modelId="{D4359339-6C35-994C-B55E-108B508C5CCF}" type="presParOf" srcId="{4F620DCF-BEF8-5247-ADBC-792C79B0171E}" destId="{8781269C-5BBC-784B-A668-C3B15DE094B5}" srcOrd="1" destOrd="0" presId="urn:microsoft.com/office/officeart/2008/layout/LinedList"/>
    <dgm:cxn modelId="{5857DF7D-CA0A-9041-9E94-FEC394E6E0B4}" type="presParOf" srcId="{0444C317-DC81-414A-BEE1-11DD9CFC0F61}" destId="{3C7E8615-0922-2C4C-8D97-274CC37640FD}" srcOrd="4" destOrd="0" presId="urn:microsoft.com/office/officeart/2008/layout/LinedList"/>
    <dgm:cxn modelId="{9CEE3214-E2BF-1E4E-BBAB-439867FCD088}" type="presParOf" srcId="{0444C317-DC81-414A-BEE1-11DD9CFC0F61}" destId="{DB3E177B-B328-B549-BD48-CB66EF5AC777}" srcOrd="5" destOrd="0" presId="urn:microsoft.com/office/officeart/2008/layout/LinedList"/>
    <dgm:cxn modelId="{428B27A9-5ECF-4140-9866-802EA7A80BDC}" type="presParOf" srcId="{DB3E177B-B328-B549-BD48-CB66EF5AC777}" destId="{9BDBF73C-1BF4-C241-9F04-11274FBA8EC8}" srcOrd="0" destOrd="0" presId="urn:microsoft.com/office/officeart/2008/layout/LinedList"/>
    <dgm:cxn modelId="{D464830E-612D-F544-B04A-418E03D9394E}" type="presParOf" srcId="{DB3E177B-B328-B549-BD48-CB66EF5AC777}" destId="{0F2B6866-FE52-4A47-A5E4-3C20AD1FB8BA}" srcOrd="1" destOrd="0" presId="urn:microsoft.com/office/officeart/2008/layout/LinedList"/>
    <dgm:cxn modelId="{D9634B20-D18F-7949-B19D-071016B74ADE}" type="presParOf" srcId="{0444C317-DC81-414A-BEE1-11DD9CFC0F61}" destId="{B83EB1A9-0E4D-F94F-840E-04E18B065156}" srcOrd="6" destOrd="0" presId="urn:microsoft.com/office/officeart/2008/layout/LinedList"/>
    <dgm:cxn modelId="{2E7535FD-7DC9-6242-8C8D-55B508FDB7D8}" type="presParOf" srcId="{0444C317-DC81-414A-BEE1-11DD9CFC0F61}" destId="{5F8863BD-099C-0744-8594-4BEB39389884}" srcOrd="7" destOrd="0" presId="urn:microsoft.com/office/officeart/2008/layout/LinedList"/>
    <dgm:cxn modelId="{B7CC84A7-F57D-4943-AFEA-3BA50C605C48}" type="presParOf" srcId="{5F8863BD-099C-0744-8594-4BEB39389884}" destId="{76DAEA9C-0209-D44F-912F-F300E740EB92}" srcOrd="0" destOrd="0" presId="urn:microsoft.com/office/officeart/2008/layout/LinedList"/>
    <dgm:cxn modelId="{23B6693E-2BF2-FC4C-9558-8E44F1077794}" type="presParOf" srcId="{5F8863BD-099C-0744-8594-4BEB39389884}" destId="{984552AB-7F1B-0848-8C1B-0F99E3F897F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8554-7705-934C-BDCC-CE9D12E230E7}">
      <dsp:nvSpPr>
        <dsp:cNvPr id="0" name=""/>
        <dsp:cNvSpPr/>
      </dsp:nvSpPr>
      <dsp:spPr>
        <a:xfrm>
          <a:off x="580" y="0"/>
          <a:ext cx="2350740" cy="2540577"/>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201" tIns="0" rIns="232201" bIns="330200" numCol="1" spcCol="1270" anchor="t" anchorCtr="0">
          <a:noAutofit/>
        </a:bodyPr>
        <a:lstStyle/>
        <a:p>
          <a:pPr marL="0" lvl="0" indent="0" algn="l" defTabSz="933450">
            <a:lnSpc>
              <a:spcPct val="90000"/>
            </a:lnSpc>
            <a:spcBef>
              <a:spcPct val="0"/>
            </a:spcBef>
            <a:spcAft>
              <a:spcPct val="35000"/>
            </a:spcAft>
            <a:buNone/>
            <a:defRPr cap="all"/>
          </a:pPr>
          <a:r>
            <a:rPr lang="en-US" sz="2100" b="0" i="0" kern="1200"/>
            <a:t>Discuss catatonia diagnosis</a:t>
          </a:r>
          <a:endParaRPr lang="en-US" sz="2100" kern="1200"/>
        </a:p>
      </dsp:txBody>
      <dsp:txXfrm>
        <a:off x="580" y="1016230"/>
        <a:ext cx="2350740" cy="1524346"/>
      </dsp:txXfrm>
    </dsp:sp>
    <dsp:sp modelId="{DE17C16E-1663-6D42-B2CB-05E6CC6FEC48}">
      <dsp:nvSpPr>
        <dsp:cNvPr id="0" name=""/>
        <dsp:cNvSpPr/>
      </dsp:nvSpPr>
      <dsp:spPr>
        <a:xfrm>
          <a:off x="580" y="0"/>
          <a:ext cx="2350740" cy="101623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2201" tIns="165100" rIns="232201" bIns="165100" numCol="1" spcCol="1270" anchor="ctr" anchorCtr="0">
          <a:noAutofit/>
        </a:bodyPr>
        <a:lstStyle/>
        <a:p>
          <a:pPr marL="0" lvl="0" indent="0" algn="l" defTabSz="2133600">
            <a:lnSpc>
              <a:spcPct val="90000"/>
            </a:lnSpc>
            <a:spcBef>
              <a:spcPct val="0"/>
            </a:spcBef>
            <a:spcAft>
              <a:spcPct val="35000"/>
            </a:spcAft>
            <a:buNone/>
          </a:pPr>
          <a:r>
            <a:rPr lang="en-US" sz="4800" kern="1200"/>
            <a:t>01</a:t>
          </a:r>
        </a:p>
      </dsp:txBody>
      <dsp:txXfrm>
        <a:off x="580" y="0"/>
        <a:ext cx="2350740" cy="1016230"/>
      </dsp:txXfrm>
    </dsp:sp>
    <dsp:sp modelId="{3B28ADE4-2EDA-D14A-B27E-74A73450708E}">
      <dsp:nvSpPr>
        <dsp:cNvPr id="0" name=""/>
        <dsp:cNvSpPr/>
      </dsp:nvSpPr>
      <dsp:spPr>
        <a:xfrm>
          <a:off x="2539379" y="0"/>
          <a:ext cx="2350740" cy="2540577"/>
        </a:xfrm>
        <a:prstGeom prst="rect">
          <a:avLst/>
        </a:prstGeom>
        <a:solidFill>
          <a:schemeClr val="accent2">
            <a:hueOff val="-245438"/>
            <a:satOff val="19406"/>
            <a:lumOff val="-392"/>
            <a:alphaOff val="0"/>
          </a:schemeClr>
        </a:solidFill>
        <a:ln w="19050" cap="rnd" cmpd="sng" algn="ctr">
          <a:solidFill>
            <a:schemeClr val="accent2">
              <a:hueOff val="-245438"/>
              <a:satOff val="19406"/>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201" tIns="0" rIns="232201" bIns="330200" numCol="1" spcCol="1270" anchor="t" anchorCtr="0">
          <a:noAutofit/>
        </a:bodyPr>
        <a:lstStyle/>
        <a:p>
          <a:pPr marL="0" lvl="0" indent="0" algn="l" defTabSz="933450">
            <a:lnSpc>
              <a:spcPct val="90000"/>
            </a:lnSpc>
            <a:spcBef>
              <a:spcPct val="0"/>
            </a:spcBef>
            <a:spcAft>
              <a:spcPct val="35000"/>
            </a:spcAft>
            <a:buNone/>
            <a:defRPr cap="all"/>
          </a:pPr>
          <a:r>
            <a:rPr lang="en-US" sz="2100" b="0" i="0" kern="1200"/>
            <a:t>Discuss catatonia treatment</a:t>
          </a:r>
          <a:endParaRPr lang="en-US" sz="2100" kern="1200"/>
        </a:p>
      </dsp:txBody>
      <dsp:txXfrm>
        <a:off x="2539379" y="1016230"/>
        <a:ext cx="2350740" cy="1524346"/>
      </dsp:txXfrm>
    </dsp:sp>
    <dsp:sp modelId="{6E99A980-8554-2B4D-ABE7-D80DE6F5147F}">
      <dsp:nvSpPr>
        <dsp:cNvPr id="0" name=""/>
        <dsp:cNvSpPr/>
      </dsp:nvSpPr>
      <dsp:spPr>
        <a:xfrm>
          <a:off x="2539379" y="0"/>
          <a:ext cx="2350740" cy="101623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2201" tIns="165100" rIns="232201" bIns="165100" numCol="1" spcCol="1270" anchor="ctr" anchorCtr="0">
          <a:noAutofit/>
        </a:bodyPr>
        <a:lstStyle/>
        <a:p>
          <a:pPr marL="0" lvl="0" indent="0" algn="l" defTabSz="2133600">
            <a:lnSpc>
              <a:spcPct val="90000"/>
            </a:lnSpc>
            <a:spcBef>
              <a:spcPct val="0"/>
            </a:spcBef>
            <a:spcAft>
              <a:spcPct val="35000"/>
            </a:spcAft>
            <a:buNone/>
          </a:pPr>
          <a:r>
            <a:rPr lang="en-US" sz="4800" kern="1200"/>
            <a:t>02</a:t>
          </a:r>
        </a:p>
      </dsp:txBody>
      <dsp:txXfrm>
        <a:off x="2539379" y="0"/>
        <a:ext cx="2350740" cy="1016230"/>
      </dsp:txXfrm>
    </dsp:sp>
    <dsp:sp modelId="{6CCDF620-C969-924C-9E0B-C452BE0156F6}">
      <dsp:nvSpPr>
        <dsp:cNvPr id="0" name=""/>
        <dsp:cNvSpPr/>
      </dsp:nvSpPr>
      <dsp:spPr>
        <a:xfrm>
          <a:off x="5078179" y="0"/>
          <a:ext cx="2350740" cy="2540577"/>
        </a:xfrm>
        <a:prstGeom prst="rect">
          <a:avLst/>
        </a:prstGeom>
        <a:solidFill>
          <a:schemeClr val="accent2">
            <a:hueOff val="-490875"/>
            <a:satOff val="38812"/>
            <a:lumOff val="-784"/>
            <a:alphaOff val="0"/>
          </a:schemeClr>
        </a:solidFill>
        <a:ln w="19050" cap="rnd" cmpd="sng" algn="ctr">
          <a:solidFill>
            <a:schemeClr val="accent2">
              <a:hueOff val="-490875"/>
              <a:satOff val="38812"/>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201" tIns="0" rIns="232201" bIns="330200" numCol="1" spcCol="1270" anchor="t" anchorCtr="0">
          <a:noAutofit/>
        </a:bodyPr>
        <a:lstStyle/>
        <a:p>
          <a:pPr marL="0" lvl="0" indent="0" algn="l" defTabSz="933450">
            <a:lnSpc>
              <a:spcPct val="90000"/>
            </a:lnSpc>
            <a:spcBef>
              <a:spcPct val="0"/>
            </a:spcBef>
            <a:spcAft>
              <a:spcPct val="35000"/>
            </a:spcAft>
            <a:buNone/>
            <a:defRPr cap="all"/>
          </a:pPr>
          <a:r>
            <a:rPr lang="en-US" sz="2100" b="0" i="0" kern="1200" dirty="0"/>
            <a:t>Investigate a case on excited catatonia</a:t>
          </a:r>
          <a:endParaRPr lang="en-US" sz="2100" kern="1200" dirty="0"/>
        </a:p>
      </dsp:txBody>
      <dsp:txXfrm>
        <a:off x="5078179" y="1016230"/>
        <a:ext cx="2350740" cy="1524346"/>
      </dsp:txXfrm>
    </dsp:sp>
    <dsp:sp modelId="{F9C73E56-28D0-7744-86D1-E7C3B56C804F}">
      <dsp:nvSpPr>
        <dsp:cNvPr id="0" name=""/>
        <dsp:cNvSpPr/>
      </dsp:nvSpPr>
      <dsp:spPr>
        <a:xfrm>
          <a:off x="5078179" y="0"/>
          <a:ext cx="2350740" cy="101623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2201" tIns="165100" rIns="232201" bIns="165100" numCol="1" spcCol="1270" anchor="ctr" anchorCtr="0">
          <a:noAutofit/>
        </a:bodyPr>
        <a:lstStyle/>
        <a:p>
          <a:pPr marL="0" lvl="0" indent="0" algn="l" defTabSz="2133600">
            <a:lnSpc>
              <a:spcPct val="90000"/>
            </a:lnSpc>
            <a:spcBef>
              <a:spcPct val="0"/>
            </a:spcBef>
            <a:spcAft>
              <a:spcPct val="35000"/>
            </a:spcAft>
            <a:buNone/>
          </a:pPr>
          <a:r>
            <a:rPr lang="en-US" sz="4800" kern="1200"/>
            <a:t>03</a:t>
          </a:r>
        </a:p>
      </dsp:txBody>
      <dsp:txXfrm>
        <a:off x="5078179" y="0"/>
        <a:ext cx="2350740" cy="1016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E4DED-DFEA-FC45-8525-125C3E030841}">
      <dsp:nvSpPr>
        <dsp:cNvPr id="0" name=""/>
        <dsp:cNvSpPr/>
      </dsp:nvSpPr>
      <dsp:spPr>
        <a:xfrm>
          <a:off x="36" y="6520"/>
          <a:ext cx="3471695" cy="92634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Catatonia </a:t>
          </a:r>
        </a:p>
      </dsp:txBody>
      <dsp:txXfrm>
        <a:off x="36" y="6520"/>
        <a:ext cx="3471695" cy="926342"/>
      </dsp:txXfrm>
    </dsp:sp>
    <dsp:sp modelId="{FFF210FA-D0EE-094D-8890-5493AC0B3600}">
      <dsp:nvSpPr>
        <dsp:cNvPr id="0" name=""/>
        <dsp:cNvSpPr/>
      </dsp:nvSpPr>
      <dsp:spPr>
        <a:xfrm>
          <a:off x="36" y="932863"/>
          <a:ext cx="3471695" cy="1601192"/>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Defined as a group of symptoms that involve a lack of movement as well as a lack of communication</a:t>
          </a:r>
        </a:p>
      </dsp:txBody>
      <dsp:txXfrm>
        <a:off x="36" y="932863"/>
        <a:ext cx="3471695" cy="1601192"/>
      </dsp:txXfrm>
    </dsp:sp>
    <dsp:sp modelId="{E813B3C4-421D-D04F-B3E5-5EC638B3C1C9}">
      <dsp:nvSpPr>
        <dsp:cNvPr id="0" name=""/>
        <dsp:cNvSpPr/>
      </dsp:nvSpPr>
      <dsp:spPr>
        <a:xfrm>
          <a:off x="3957768" y="6520"/>
          <a:ext cx="3471695" cy="92634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Is not recognized in the DSM-V as an independent class but recognizes</a:t>
          </a:r>
        </a:p>
      </dsp:txBody>
      <dsp:txXfrm>
        <a:off x="3957768" y="6520"/>
        <a:ext cx="3471695" cy="926342"/>
      </dsp:txXfrm>
    </dsp:sp>
    <dsp:sp modelId="{90E9B012-B95A-A943-BF8B-98EFF9B7DF03}">
      <dsp:nvSpPr>
        <dsp:cNvPr id="0" name=""/>
        <dsp:cNvSpPr/>
      </dsp:nvSpPr>
      <dsp:spPr>
        <a:xfrm>
          <a:off x="3957768" y="932863"/>
          <a:ext cx="3471695" cy="1601192"/>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Catatonia associated with another mental disorders</a:t>
          </a:r>
        </a:p>
        <a:p>
          <a:pPr marL="171450" lvl="1" indent="-171450" algn="l" defTabSz="800100">
            <a:lnSpc>
              <a:spcPct val="90000"/>
            </a:lnSpc>
            <a:spcBef>
              <a:spcPct val="0"/>
            </a:spcBef>
            <a:spcAft>
              <a:spcPct val="15000"/>
            </a:spcAft>
            <a:buChar char="•"/>
          </a:pPr>
          <a:r>
            <a:rPr lang="en-US" sz="1800" kern="1200"/>
            <a:t>Catatonic disorder due to another medical condition</a:t>
          </a:r>
        </a:p>
        <a:p>
          <a:pPr marL="171450" lvl="1" indent="-171450" algn="l" defTabSz="800100">
            <a:lnSpc>
              <a:spcPct val="90000"/>
            </a:lnSpc>
            <a:spcBef>
              <a:spcPct val="0"/>
            </a:spcBef>
            <a:spcAft>
              <a:spcPct val="15000"/>
            </a:spcAft>
            <a:buChar char="•"/>
          </a:pPr>
          <a:r>
            <a:rPr lang="en-US" sz="1800" kern="1200"/>
            <a:t>Unspecified catatonia</a:t>
          </a:r>
        </a:p>
      </dsp:txBody>
      <dsp:txXfrm>
        <a:off x="3957768" y="932863"/>
        <a:ext cx="3471695" cy="1601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258A3-DDA8-524F-B274-26DF83263748}">
      <dsp:nvSpPr>
        <dsp:cNvPr id="0" name=""/>
        <dsp:cNvSpPr/>
      </dsp:nvSpPr>
      <dsp:spPr>
        <a:xfrm>
          <a:off x="0" y="314488"/>
          <a:ext cx="7429500" cy="4536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50F16-4072-6247-82CD-1F8CA2C25CEB}">
      <dsp:nvSpPr>
        <dsp:cNvPr id="0" name=""/>
        <dsp:cNvSpPr/>
      </dsp:nvSpPr>
      <dsp:spPr>
        <a:xfrm>
          <a:off x="371475" y="48808"/>
          <a:ext cx="5200650" cy="5313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2" tIns="0" rIns="196572" bIns="0" numCol="1" spcCol="1270" anchor="ctr" anchorCtr="0">
          <a:noAutofit/>
        </a:bodyPr>
        <a:lstStyle/>
        <a:p>
          <a:pPr marL="0" lvl="0" indent="0" algn="l" defTabSz="800100">
            <a:lnSpc>
              <a:spcPct val="90000"/>
            </a:lnSpc>
            <a:spcBef>
              <a:spcPct val="0"/>
            </a:spcBef>
            <a:spcAft>
              <a:spcPct val="35000"/>
            </a:spcAft>
            <a:buNone/>
          </a:pPr>
          <a:r>
            <a:rPr lang="en-US" sz="1800" b="0" i="0" kern="1200"/>
            <a:t>Considered the classic variant</a:t>
          </a:r>
          <a:endParaRPr lang="en-US" sz="1800" kern="1200"/>
        </a:p>
      </dsp:txBody>
      <dsp:txXfrm>
        <a:off x="397414" y="74747"/>
        <a:ext cx="5148772" cy="479482"/>
      </dsp:txXfrm>
    </dsp:sp>
    <dsp:sp modelId="{6786FCC1-1FAA-9143-8762-AE7EDE8B05EE}">
      <dsp:nvSpPr>
        <dsp:cNvPr id="0" name=""/>
        <dsp:cNvSpPr/>
      </dsp:nvSpPr>
      <dsp:spPr>
        <a:xfrm>
          <a:off x="0" y="1130968"/>
          <a:ext cx="7429500" cy="1360800"/>
        </a:xfrm>
        <a:prstGeom prst="rect">
          <a:avLst/>
        </a:prstGeom>
        <a:solidFill>
          <a:schemeClr val="lt1">
            <a:alpha val="90000"/>
            <a:hueOff val="0"/>
            <a:satOff val="0"/>
            <a:lumOff val="0"/>
            <a:alphaOff val="0"/>
          </a:schemeClr>
        </a:solidFill>
        <a:ln w="19050" cap="rnd" cmpd="sng" algn="ctr">
          <a:solidFill>
            <a:schemeClr val="accent5">
              <a:hueOff val="-675965"/>
              <a:satOff val="-18095"/>
              <a:lumOff val="-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612" tIns="374904" rIns="576612"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a:t>Mutism</a:t>
          </a:r>
          <a:endParaRPr lang="en-US" sz="1800" kern="1200"/>
        </a:p>
        <a:p>
          <a:pPr marL="171450" lvl="1" indent="-171450" algn="l" defTabSz="800100">
            <a:lnSpc>
              <a:spcPct val="90000"/>
            </a:lnSpc>
            <a:spcBef>
              <a:spcPct val="0"/>
            </a:spcBef>
            <a:spcAft>
              <a:spcPct val="15000"/>
            </a:spcAft>
            <a:buChar char="•"/>
          </a:pPr>
          <a:r>
            <a:rPr lang="en-US" sz="1800" b="0" i="0" kern="1200"/>
            <a:t>Rigidity</a:t>
          </a:r>
          <a:endParaRPr lang="en-US" sz="1800" kern="1200"/>
        </a:p>
        <a:p>
          <a:pPr marL="171450" lvl="1" indent="-171450" algn="l" defTabSz="800100">
            <a:lnSpc>
              <a:spcPct val="90000"/>
            </a:lnSpc>
            <a:spcBef>
              <a:spcPct val="0"/>
            </a:spcBef>
            <a:spcAft>
              <a:spcPct val="15000"/>
            </a:spcAft>
            <a:buChar char="•"/>
          </a:pPr>
          <a:r>
            <a:rPr lang="en-US" sz="1800" b="0" i="0" kern="1200"/>
            <a:t>Wavy flexibility</a:t>
          </a:r>
          <a:endParaRPr lang="en-US" sz="1800" kern="1200"/>
        </a:p>
      </dsp:txBody>
      <dsp:txXfrm>
        <a:off x="0" y="1130968"/>
        <a:ext cx="7429500" cy="1360800"/>
      </dsp:txXfrm>
    </dsp:sp>
    <dsp:sp modelId="{28906981-E48B-3547-AE37-FD4B2FFA6699}">
      <dsp:nvSpPr>
        <dsp:cNvPr id="0" name=""/>
        <dsp:cNvSpPr/>
      </dsp:nvSpPr>
      <dsp:spPr>
        <a:xfrm>
          <a:off x="371475" y="865288"/>
          <a:ext cx="5200650" cy="531360"/>
        </a:xfrm>
        <a:prstGeom prst="roundRect">
          <a:avLst/>
        </a:prstGeom>
        <a:solidFill>
          <a:schemeClr val="accent5">
            <a:hueOff val="-675965"/>
            <a:satOff val="-18095"/>
            <a:lumOff val="-62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2" tIns="0" rIns="196572" bIns="0" numCol="1" spcCol="1270" anchor="ctr" anchorCtr="0">
          <a:noAutofit/>
        </a:bodyPr>
        <a:lstStyle/>
        <a:p>
          <a:pPr marL="0" lvl="0" indent="0" algn="l" defTabSz="800100">
            <a:lnSpc>
              <a:spcPct val="90000"/>
            </a:lnSpc>
            <a:spcBef>
              <a:spcPct val="0"/>
            </a:spcBef>
            <a:spcAft>
              <a:spcPct val="35000"/>
            </a:spcAft>
            <a:buNone/>
          </a:pPr>
          <a:r>
            <a:rPr lang="en-US" sz="1800" b="0" i="0" kern="1200"/>
            <a:t>Common symptoms</a:t>
          </a:r>
          <a:endParaRPr lang="en-US" sz="1800" kern="1200"/>
        </a:p>
      </dsp:txBody>
      <dsp:txXfrm>
        <a:off x="397414" y="891227"/>
        <a:ext cx="514877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BEB6-8F2B-F44D-AA0A-7FEB7765C38D}">
      <dsp:nvSpPr>
        <dsp:cNvPr id="0" name=""/>
        <dsp:cNvSpPr/>
      </dsp:nvSpPr>
      <dsp:spPr>
        <a:xfrm>
          <a:off x="0" y="346183"/>
          <a:ext cx="4534600" cy="40774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23-item clinician rated scale</a:t>
          </a:r>
          <a:endParaRPr lang="en-US" sz="1700" kern="1200"/>
        </a:p>
      </dsp:txBody>
      <dsp:txXfrm>
        <a:off x="19904" y="366087"/>
        <a:ext cx="4494792" cy="367937"/>
      </dsp:txXfrm>
    </dsp:sp>
    <dsp:sp modelId="{9BFD7B02-58FD-D441-828D-7F01F0E4BD76}">
      <dsp:nvSpPr>
        <dsp:cNvPr id="0" name=""/>
        <dsp:cNvSpPr/>
      </dsp:nvSpPr>
      <dsp:spPr>
        <a:xfrm>
          <a:off x="0" y="802888"/>
          <a:ext cx="4534600" cy="407745"/>
        </a:xfrm>
        <a:prstGeom prst="roundRect">
          <a:avLst/>
        </a:prstGeom>
        <a:gradFill rotWithShape="0">
          <a:gsLst>
            <a:gs pos="0">
              <a:schemeClr val="accent2">
                <a:hueOff val="-163625"/>
                <a:satOff val="12937"/>
                <a:lumOff val="-261"/>
                <a:alphaOff val="0"/>
                <a:tint val="96000"/>
                <a:lumMod val="104000"/>
              </a:schemeClr>
            </a:gs>
            <a:gs pos="100000">
              <a:schemeClr val="accent2">
                <a:hueOff val="-163625"/>
                <a:satOff val="12937"/>
                <a:lumOff val="-261"/>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Screening questions</a:t>
          </a:r>
          <a:endParaRPr lang="en-US" sz="1700" kern="1200"/>
        </a:p>
      </dsp:txBody>
      <dsp:txXfrm>
        <a:off x="19904" y="822792"/>
        <a:ext cx="4494792" cy="367937"/>
      </dsp:txXfrm>
    </dsp:sp>
    <dsp:sp modelId="{76DFDA39-1531-A542-B8DB-052575C075B1}">
      <dsp:nvSpPr>
        <dsp:cNvPr id="0" name=""/>
        <dsp:cNvSpPr/>
      </dsp:nvSpPr>
      <dsp:spPr>
        <a:xfrm>
          <a:off x="0" y="1210633"/>
          <a:ext cx="453460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7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a:t>Items 1-14</a:t>
          </a:r>
          <a:endParaRPr lang="en-US" sz="1300" kern="1200"/>
        </a:p>
        <a:p>
          <a:pPr marL="114300" lvl="1" indent="-114300" algn="l" defTabSz="577850">
            <a:lnSpc>
              <a:spcPct val="90000"/>
            </a:lnSpc>
            <a:spcBef>
              <a:spcPct val="0"/>
            </a:spcBef>
            <a:spcAft>
              <a:spcPct val="20000"/>
            </a:spcAft>
            <a:buChar char="•"/>
          </a:pPr>
          <a:r>
            <a:rPr lang="en-US" sz="1300" b="0" i="0" kern="1200"/>
            <a:t>If score ≥ 2 then the full scale should be completed</a:t>
          </a:r>
          <a:endParaRPr lang="en-US" sz="1300" kern="1200"/>
        </a:p>
      </dsp:txBody>
      <dsp:txXfrm>
        <a:off x="0" y="1210633"/>
        <a:ext cx="4534600" cy="448672"/>
      </dsp:txXfrm>
    </dsp:sp>
    <dsp:sp modelId="{3A26B1B7-0C1C-394B-B0BB-BD89B8A6F290}">
      <dsp:nvSpPr>
        <dsp:cNvPr id="0" name=""/>
        <dsp:cNvSpPr/>
      </dsp:nvSpPr>
      <dsp:spPr>
        <a:xfrm>
          <a:off x="0" y="1659306"/>
          <a:ext cx="4534600" cy="407745"/>
        </a:xfrm>
        <a:prstGeom prst="roundRect">
          <a:avLst/>
        </a:prstGeom>
        <a:gradFill rotWithShape="0">
          <a:gsLst>
            <a:gs pos="0">
              <a:schemeClr val="accent2">
                <a:hueOff val="-327250"/>
                <a:satOff val="25875"/>
                <a:lumOff val="-523"/>
                <a:alphaOff val="0"/>
                <a:tint val="96000"/>
                <a:lumMod val="104000"/>
              </a:schemeClr>
            </a:gs>
            <a:gs pos="100000">
              <a:schemeClr val="accent2">
                <a:hueOff val="-327250"/>
                <a:satOff val="25875"/>
                <a:lumOff val="-523"/>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Additional questions</a:t>
          </a:r>
          <a:endParaRPr lang="en-US" sz="1700" kern="1200"/>
        </a:p>
      </dsp:txBody>
      <dsp:txXfrm>
        <a:off x="19904" y="1679210"/>
        <a:ext cx="4494792" cy="367937"/>
      </dsp:txXfrm>
    </dsp:sp>
    <dsp:sp modelId="{5C452C2E-996B-A84C-BDC6-6C69569A47F6}">
      <dsp:nvSpPr>
        <dsp:cNvPr id="0" name=""/>
        <dsp:cNvSpPr/>
      </dsp:nvSpPr>
      <dsp:spPr>
        <a:xfrm>
          <a:off x="0" y="2067051"/>
          <a:ext cx="4534600"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7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a:t>Items 15-23</a:t>
          </a:r>
          <a:endParaRPr lang="en-US" sz="1300" kern="1200"/>
        </a:p>
        <a:p>
          <a:pPr marL="114300" lvl="1" indent="-114300" algn="l" defTabSz="577850">
            <a:lnSpc>
              <a:spcPct val="90000"/>
            </a:lnSpc>
            <a:spcBef>
              <a:spcPct val="0"/>
            </a:spcBef>
            <a:spcAft>
              <a:spcPct val="20000"/>
            </a:spcAft>
            <a:buChar char="•"/>
          </a:pPr>
          <a:r>
            <a:rPr lang="en-US" sz="1300" b="0" i="0" kern="1200"/>
            <a:t>Higher the score the higher the severity of the catatonia (max score 69)</a:t>
          </a:r>
          <a:endParaRPr lang="en-US" sz="1300" kern="1200"/>
        </a:p>
      </dsp:txBody>
      <dsp:txXfrm>
        <a:off x="0" y="2067051"/>
        <a:ext cx="4534600" cy="633420"/>
      </dsp:txXfrm>
    </dsp:sp>
    <dsp:sp modelId="{563A68EE-CFBA-3444-99CE-95F71FABF869}">
      <dsp:nvSpPr>
        <dsp:cNvPr id="0" name=""/>
        <dsp:cNvSpPr/>
      </dsp:nvSpPr>
      <dsp:spPr>
        <a:xfrm>
          <a:off x="0" y="2700471"/>
          <a:ext cx="4534600" cy="407745"/>
        </a:xfrm>
        <a:prstGeom prst="roundRect">
          <a:avLst/>
        </a:prstGeom>
        <a:gradFill rotWithShape="0">
          <a:gsLst>
            <a:gs pos="0">
              <a:schemeClr val="accent2">
                <a:hueOff val="-490875"/>
                <a:satOff val="38812"/>
                <a:lumOff val="-784"/>
                <a:alphaOff val="0"/>
                <a:tint val="96000"/>
                <a:lumMod val="104000"/>
              </a:schemeClr>
            </a:gs>
            <a:gs pos="100000">
              <a:schemeClr val="accent2">
                <a:hueOff val="-490875"/>
                <a:satOff val="38812"/>
                <a:lumOff val="-784"/>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Captures symptoms of excited catatonia</a:t>
          </a:r>
          <a:endParaRPr lang="en-US" sz="1700" kern="1200"/>
        </a:p>
      </dsp:txBody>
      <dsp:txXfrm>
        <a:off x="19904" y="2720375"/>
        <a:ext cx="4494792" cy="367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09D5E-150B-FA44-BDEC-2659E0B2D9E9}">
      <dsp:nvSpPr>
        <dsp:cNvPr id="0" name=""/>
        <dsp:cNvSpPr/>
      </dsp:nvSpPr>
      <dsp:spPr>
        <a:xfrm>
          <a:off x="0" y="344863"/>
          <a:ext cx="7429500" cy="43173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Most ideal: 2 mg of intravenous (IV) lorazepam</a:t>
          </a:r>
          <a:endParaRPr lang="en-US" sz="1800" kern="1200"/>
        </a:p>
      </dsp:txBody>
      <dsp:txXfrm>
        <a:off x="21075" y="365938"/>
        <a:ext cx="7387350" cy="389580"/>
      </dsp:txXfrm>
    </dsp:sp>
    <dsp:sp modelId="{B6FCE52D-9093-BB43-9E74-D91621ECB2B5}">
      <dsp:nvSpPr>
        <dsp:cNvPr id="0" name=""/>
        <dsp:cNvSpPr/>
      </dsp:nvSpPr>
      <dsp:spPr>
        <a:xfrm>
          <a:off x="0" y="776593"/>
          <a:ext cx="7429500"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8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dirty="0"/>
            <a:t>Generally, response is seen within 30 minutes</a:t>
          </a:r>
          <a:endParaRPr lang="en-US" sz="1400" kern="1200" dirty="0"/>
        </a:p>
        <a:p>
          <a:pPr marL="114300" lvl="1" indent="-114300" algn="l" defTabSz="622300">
            <a:lnSpc>
              <a:spcPct val="90000"/>
            </a:lnSpc>
            <a:spcBef>
              <a:spcPct val="0"/>
            </a:spcBef>
            <a:spcAft>
              <a:spcPct val="20000"/>
            </a:spcAft>
            <a:buChar char="•"/>
          </a:pPr>
          <a:r>
            <a:rPr lang="en-US" sz="1400" b="0" i="0" kern="1200" dirty="0"/>
            <a:t>Length of action may be longer than the half-life suggests </a:t>
          </a:r>
          <a:r>
            <a:rPr lang="en-US" sz="1400" b="0" i="0" kern="1200" dirty="0">
              <a:sym typeface="Wingdings" panose="05000000000000000000" pitchFamily="2" charset="2"/>
            </a:rPr>
            <a:t></a:t>
          </a:r>
          <a:r>
            <a:rPr lang="en-US" sz="1400" b="0" i="0" kern="1200" dirty="0"/>
            <a:t> lorazepam in the Central Nervous System (CNS) may act longer than serum concentrations</a:t>
          </a:r>
          <a:endParaRPr lang="en-US" sz="1400" kern="1200" dirty="0"/>
        </a:p>
      </dsp:txBody>
      <dsp:txXfrm>
        <a:off x="0" y="776593"/>
        <a:ext cx="7429500" cy="689310"/>
      </dsp:txXfrm>
    </dsp:sp>
    <dsp:sp modelId="{3EDD7F7B-0AC3-C048-A037-2A329081A904}">
      <dsp:nvSpPr>
        <dsp:cNvPr id="0" name=""/>
        <dsp:cNvSpPr/>
      </dsp:nvSpPr>
      <dsp:spPr>
        <a:xfrm>
          <a:off x="0" y="1465903"/>
          <a:ext cx="7429500" cy="431730"/>
        </a:xfrm>
        <a:prstGeom prst="roundRect">
          <a:avLst/>
        </a:prstGeom>
        <a:solidFill>
          <a:schemeClr val="accent5">
            <a:hueOff val="-675965"/>
            <a:satOff val="-18095"/>
            <a:lumOff val="-62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If IV is not available, then: intramuscular &gt; sublingual (SL) &gt; oral</a:t>
          </a:r>
          <a:endParaRPr lang="en-US" sz="1800" kern="1200" dirty="0"/>
        </a:p>
      </dsp:txBody>
      <dsp:txXfrm>
        <a:off x="21075" y="1486978"/>
        <a:ext cx="7387350" cy="389580"/>
      </dsp:txXfrm>
    </dsp:sp>
    <dsp:sp modelId="{9756D3E8-A118-D847-80B4-4A7F305BD73A}">
      <dsp:nvSpPr>
        <dsp:cNvPr id="0" name=""/>
        <dsp:cNvSpPr/>
      </dsp:nvSpPr>
      <dsp:spPr>
        <a:xfrm>
          <a:off x="0" y="1897633"/>
          <a:ext cx="74295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8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dirty="0"/>
            <a:t>Repeat intramuscular (IM) injections should be avoided</a:t>
          </a:r>
          <a:endParaRPr lang="en-US" sz="1400" kern="1200" dirty="0"/>
        </a:p>
      </dsp:txBody>
      <dsp:txXfrm>
        <a:off x="0" y="1897633"/>
        <a:ext cx="7429500" cy="298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5C863-D81C-D441-A4B1-203E579D5550}">
      <dsp:nvSpPr>
        <dsp:cNvPr id="0" name=""/>
        <dsp:cNvSpPr/>
      </dsp:nvSpPr>
      <dsp:spPr>
        <a:xfrm>
          <a:off x="0" y="1414215"/>
          <a:ext cx="7429500" cy="92787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a:t>&lt; 2 mg can be used in children, adolescents, very frail elderly patients, or those at risk for respiratory compromise</a:t>
          </a:r>
          <a:endParaRPr lang="en-US" sz="2000" kern="1200"/>
        </a:p>
      </dsp:txBody>
      <dsp:txXfrm>
        <a:off x="0" y="1414215"/>
        <a:ext cx="7429500" cy="927878"/>
      </dsp:txXfrm>
    </dsp:sp>
    <dsp:sp modelId="{FF7352DF-878D-DE47-A282-9D4E5712005F}">
      <dsp:nvSpPr>
        <dsp:cNvPr id="0" name=""/>
        <dsp:cNvSpPr/>
      </dsp:nvSpPr>
      <dsp:spPr>
        <a:xfrm rot="10800000">
          <a:off x="0" y="1056"/>
          <a:ext cx="7429500" cy="1427076"/>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2 mg should be used in most cases as this dosing provides a reliable response</a:t>
          </a:r>
          <a:endParaRPr lang="en-US" sz="2000" kern="1200" dirty="0"/>
        </a:p>
      </dsp:txBody>
      <dsp:txXfrm rot="10800000">
        <a:off x="0" y="1056"/>
        <a:ext cx="7429500" cy="9272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A540-CADE-8A4B-822B-143195AF6150}">
      <dsp:nvSpPr>
        <dsp:cNvPr id="0" name=""/>
        <dsp:cNvSpPr/>
      </dsp:nvSpPr>
      <dsp:spPr>
        <a:xfrm>
          <a:off x="0" y="52318"/>
          <a:ext cx="7429500" cy="89505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the patient improves on lorazepam then scheduled lorazepam should be initiated</a:t>
          </a:r>
        </a:p>
      </dsp:txBody>
      <dsp:txXfrm>
        <a:off x="43693" y="96011"/>
        <a:ext cx="7342114" cy="807664"/>
      </dsp:txXfrm>
    </dsp:sp>
    <dsp:sp modelId="{464254B2-3901-E64A-9175-36707DBC2277}">
      <dsp:nvSpPr>
        <dsp:cNvPr id="0" name=""/>
        <dsp:cNvSpPr/>
      </dsp:nvSpPr>
      <dsp:spPr>
        <a:xfrm>
          <a:off x="0" y="947368"/>
          <a:ext cx="74295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88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This includes when patients are asleep</a:t>
          </a:r>
        </a:p>
      </dsp:txBody>
      <dsp:txXfrm>
        <a:off x="0" y="947368"/>
        <a:ext cx="7429500" cy="264960"/>
      </dsp:txXfrm>
    </dsp:sp>
    <dsp:sp modelId="{47812152-CCDA-7744-A959-7F9B243388B2}">
      <dsp:nvSpPr>
        <dsp:cNvPr id="0" name=""/>
        <dsp:cNvSpPr/>
      </dsp:nvSpPr>
      <dsp:spPr>
        <a:xfrm>
          <a:off x="0" y="1212328"/>
          <a:ext cx="7429500" cy="89505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Lorazepam 2 mg IV every 4-6 hours is an accepted starting dose, though some patients may require dose adjustments or alternative administration routes depending on symptom severity</a:t>
          </a:r>
        </a:p>
      </dsp:txBody>
      <dsp:txXfrm>
        <a:off x="43693" y="1256021"/>
        <a:ext cx="7342114" cy="807664"/>
      </dsp:txXfrm>
    </dsp:sp>
    <dsp:sp modelId="{EC808DDB-3EF0-7A4E-BE59-9304346F8DD8}">
      <dsp:nvSpPr>
        <dsp:cNvPr id="0" name=""/>
        <dsp:cNvSpPr/>
      </dsp:nvSpPr>
      <dsp:spPr>
        <a:xfrm>
          <a:off x="0" y="2107378"/>
          <a:ext cx="74295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88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Again, IV would be preferred but if the catatonia is mild or the patient is medically stable then IM, SL, or oral lorazepam may be considered</a:t>
          </a:r>
        </a:p>
      </dsp:txBody>
      <dsp:txXfrm>
        <a:off x="0" y="2107378"/>
        <a:ext cx="7429500" cy="380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F755B-03F1-D842-B644-50B114EAC8A1}">
      <dsp:nvSpPr>
        <dsp:cNvPr id="0" name=""/>
        <dsp:cNvSpPr/>
      </dsp:nvSpPr>
      <dsp:spPr>
        <a:xfrm>
          <a:off x="0" y="54954"/>
          <a:ext cx="4534600" cy="101088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IV lorazepam should be continued for at least 24 hours then switching to PO lorazepam can be considered</a:t>
          </a:r>
          <a:endParaRPr lang="en-US" sz="1800" kern="1200"/>
        </a:p>
      </dsp:txBody>
      <dsp:txXfrm>
        <a:off x="49347" y="104301"/>
        <a:ext cx="4435906" cy="912186"/>
      </dsp:txXfrm>
    </dsp:sp>
    <dsp:sp modelId="{B374DD02-75FE-7D49-9A0E-44F8BD97C90F}">
      <dsp:nvSpPr>
        <dsp:cNvPr id="0" name=""/>
        <dsp:cNvSpPr/>
      </dsp:nvSpPr>
      <dsp:spPr>
        <a:xfrm>
          <a:off x="0" y="1065834"/>
          <a:ext cx="4534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7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dirty="0"/>
            <a:t>Starting conversion: 1 mg IV lorazepam = 2 mg PO lorazepam</a:t>
          </a:r>
          <a:endParaRPr lang="en-US" sz="1400" kern="1200" dirty="0"/>
        </a:p>
      </dsp:txBody>
      <dsp:txXfrm>
        <a:off x="0" y="1065834"/>
        <a:ext cx="4534600" cy="447120"/>
      </dsp:txXfrm>
    </dsp:sp>
    <dsp:sp modelId="{A0089E3A-7506-3342-B83F-CB0C922B1CD0}">
      <dsp:nvSpPr>
        <dsp:cNvPr id="0" name=""/>
        <dsp:cNvSpPr/>
      </dsp:nvSpPr>
      <dsp:spPr>
        <a:xfrm>
          <a:off x="0" y="1512954"/>
          <a:ext cx="4534600" cy="1010880"/>
        </a:xfrm>
        <a:prstGeom prst="roundRect">
          <a:avLst/>
        </a:prstGeom>
        <a:gradFill rotWithShape="0">
          <a:gsLst>
            <a:gs pos="0">
              <a:schemeClr val="accent2">
                <a:hueOff val="-490875"/>
                <a:satOff val="38812"/>
                <a:lumOff val="-784"/>
                <a:alphaOff val="0"/>
                <a:tint val="96000"/>
                <a:lumMod val="104000"/>
              </a:schemeClr>
            </a:gs>
            <a:gs pos="100000">
              <a:schemeClr val="accent2">
                <a:hueOff val="-490875"/>
                <a:satOff val="38812"/>
                <a:lumOff val="-784"/>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PO should then be continued for another day prior to any tapers</a:t>
          </a:r>
          <a:endParaRPr lang="en-US" sz="1800" kern="1200"/>
        </a:p>
      </dsp:txBody>
      <dsp:txXfrm>
        <a:off x="49347" y="1562301"/>
        <a:ext cx="4435906" cy="912186"/>
      </dsp:txXfrm>
    </dsp:sp>
    <dsp:sp modelId="{ABF700DD-F3D3-AB4F-BE83-6C46AFD306A4}">
      <dsp:nvSpPr>
        <dsp:cNvPr id="0" name=""/>
        <dsp:cNvSpPr/>
      </dsp:nvSpPr>
      <dsp:spPr>
        <a:xfrm>
          <a:off x="0" y="2523834"/>
          <a:ext cx="4534600"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7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a:t>This is variable and based off of clinical improvement</a:t>
          </a:r>
          <a:endParaRPr lang="en-US" sz="1400" kern="1200"/>
        </a:p>
        <a:p>
          <a:pPr marL="114300" lvl="1" indent="-114300" algn="l" defTabSz="622300">
            <a:lnSpc>
              <a:spcPct val="90000"/>
            </a:lnSpc>
            <a:spcBef>
              <a:spcPct val="0"/>
            </a:spcBef>
            <a:spcAft>
              <a:spcPct val="20000"/>
            </a:spcAft>
            <a:buChar char="•"/>
          </a:pPr>
          <a:r>
            <a:rPr lang="en-US" sz="1400" b="0" i="0" kern="1200" dirty="0"/>
            <a:t>Tapers should be slow with some suggestions being 1-2 mg decrease per week</a:t>
          </a:r>
          <a:endParaRPr lang="en-US" sz="1400" kern="1200" dirty="0"/>
        </a:p>
      </dsp:txBody>
      <dsp:txXfrm>
        <a:off x="0" y="2523834"/>
        <a:ext cx="4534600" cy="8756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AE013-3427-0B40-A97A-DADB9BAE805D}">
      <dsp:nvSpPr>
        <dsp:cNvPr id="0" name=""/>
        <dsp:cNvSpPr/>
      </dsp:nvSpPr>
      <dsp:spPr>
        <a:xfrm>
          <a:off x="0" y="0"/>
          <a:ext cx="453460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w="9525" cap="rnd" cmpd="sng" algn="ctr">
          <a:solidFill>
            <a:schemeClr val="accent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310FB62C-A2ED-EC45-81B3-0D019C3BDBA6}">
      <dsp:nvSpPr>
        <dsp:cNvPr id="0" name=""/>
        <dsp:cNvSpPr/>
      </dsp:nvSpPr>
      <dsp:spPr>
        <a:xfrm>
          <a:off x="0" y="0"/>
          <a:ext cx="4534600" cy="86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30-year-old female with history of bipolar disorder brought to the emergency department (ED) for an abrupt onset of confusion and disorientation</a:t>
          </a:r>
          <a:endParaRPr lang="en-US" sz="1300" kern="1200" dirty="0"/>
        </a:p>
      </dsp:txBody>
      <dsp:txXfrm>
        <a:off x="0" y="0"/>
        <a:ext cx="4534600" cy="863600"/>
      </dsp:txXfrm>
    </dsp:sp>
    <dsp:sp modelId="{CA4438FF-B3D3-6F47-B892-10F0A3086944}">
      <dsp:nvSpPr>
        <dsp:cNvPr id="0" name=""/>
        <dsp:cNvSpPr/>
      </dsp:nvSpPr>
      <dsp:spPr>
        <a:xfrm>
          <a:off x="0" y="863599"/>
          <a:ext cx="4534600" cy="0"/>
        </a:xfrm>
        <a:prstGeom prst="line">
          <a:avLst/>
        </a:prstGeom>
        <a:gradFill rotWithShape="0">
          <a:gsLst>
            <a:gs pos="0">
              <a:schemeClr val="accent2">
                <a:hueOff val="-163625"/>
                <a:satOff val="12937"/>
                <a:lumOff val="-261"/>
                <a:alphaOff val="0"/>
                <a:tint val="96000"/>
                <a:lumMod val="104000"/>
              </a:schemeClr>
            </a:gs>
            <a:gs pos="100000">
              <a:schemeClr val="accent2">
                <a:hueOff val="-163625"/>
                <a:satOff val="12937"/>
                <a:lumOff val="-261"/>
                <a:alphaOff val="0"/>
                <a:shade val="84000"/>
                <a:lumMod val="84000"/>
              </a:schemeClr>
            </a:gs>
          </a:gsLst>
          <a:lin ang="5400000" scaled="0"/>
        </a:gradFill>
        <a:ln w="9525" cap="rnd" cmpd="sng" algn="ctr">
          <a:solidFill>
            <a:schemeClr val="accent2">
              <a:hueOff val="-163625"/>
              <a:satOff val="12937"/>
              <a:lumOff val="-261"/>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5CB13CFA-7171-CA42-AC9B-8257D809CAB7}">
      <dsp:nvSpPr>
        <dsp:cNvPr id="0" name=""/>
        <dsp:cNvSpPr/>
      </dsp:nvSpPr>
      <dsp:spPr>
        <a:xfrm>
          <a:off x="0" y="863600"/>
          <a:ext cx="4534600" cy="86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She exhibited marked anxiety, paranoia, and auditory / visual hallucinations</a:t>
          </a:r>
          <a:endParaRPr lang="en-US" sz="1300" kern="1200" dirty="0"/>
        </a:p>
      </dsp:txBody>
      <dsp:txXfrm>
        <a:off x="0" y="863600"/>
        <a:ext cx="4534600" cy="863600"/>
      </dsp:txXfrm>
    </dsp:sp>
    <dsp:sp modelId="{3C7E8615-0922-2C4C-8D97-274CC37640FD}">
      <dsp:nvSpPr>
        <dsp:cNvPr id="0" name=""/>
        <dsp:cNvSpPr/>
      </dsp:nvSpPr>
      <dsp:spPr>
        <a:xfrm>
          <a:off x="0" y="1727199"/>
          <a:ext cx="4534600" cy="0"/>
        </a:xfrm>
        <a:prstGeom prst="line">
          <a:avLst/>
        </a:prstGeom>
        <a:gradFill rotWithShape="0">
          <a:gsLst>
            <a:gs pos="0">
              <a:schemeClr val="accent2">
                <a:hueOff val="-327250"/>
                <a:satOff val="25875"/>
                <a:lumOff val="-523"/>
                <a:alphaOff val="0"/>
                <a:tint val="96000"/>
                <a:lumMod val="104000"/>
              </a:schemeClr>
            </a:gs>
            <a:gs pos="100000">
              <a:schemeClr val="accent2">
                <a:hueOff val="-327250"/>
                <a:satOff val="25875"/>
                <a:lumOff val="-523"/>
                <a:alphaOff val="0"/>
                <a:shade val="84000"/>
                <a:lumMod val="84000"/>
              </a:schemeClr>
            </a:gs>
          </a:gsLst>
          <a:lin ang="5400000" scaled="0"/>
        </a:gradFill>
        <a:ln w="9525" cap="rnd" cmpd="sng" algn="ctr">
          <a:solidFill>
            <a:schemeClr val="accent2">
              <a:hueOff val="-327250"/>
              <a:satOff val="25875"/>
              <a:lumOff val="-523"/>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9BDBF73C-1BF4-C241-9F04-11274FBA8EC8}">
      <dsp:nvSpPr>
        <dsp:cNvPr id="0" name=""/>
        <dsp:cNvSpPr/>
      </dsp:nvSpPr>
      <dsp:spPr>
        <a:xfrm>
          <a:off x="0" y="1727200"/>
          <a:ext cx="4534600" cy="86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She had psychomotor agitation that led to physical aggression to ED staff which lead her to get haloperidol and lorazepam</a:t>
          </a:r>
        </a:p>
      </dsp:txBody>
      <dsp:txXfrm>
        <a:off x="0" y="1727200"/>
        <a:ext cx="4534600" cy="863600"/>
      </dsp:txXfrm>
    </dsp:sp>
    <dsp:sp modelId="{B83EB1A9-0E4D-F94F-840E-04E18B065156}">
      <dsp:nvSpPr>
        <dsp:cNvPr id="0" name=""/>
        <dsp:cNvSpPr/>
      </dsp:nvSpPr>
      <dsp:spPr>
        <a:xfrm>
          <a:off x="0" y="2590800"/>
          <a:ext cx="4534600" cy="0"/>
        </a:xfrm>
        <a:prstGeom prst="line">
          <a:avLst/>
        </a:prstGeom>
        <a:gradFill rotWithShape="0">
          <a:gsLst>
            <a:gs pos="0">
              <a:schemeClr val="accent2">
                <a:hueOff val="-490875"/>
                <a:satOff val="38812"/>
                <a:lumOff val="-784"/>
                <a:alphaOff val="0"/>
                <a:tint val="96000"/>
                <a:lumMod val="104000"/>
              </a:schemeClr>
            </a:gs>
            <a:gs pos="100000">
              <a:schemeClr val="accent2">
                <a:hueOff val="-490875"/>
                <a:satOff val="38812"/>
                <a:lumOff val="-784"/>
                <a:alphaOff val="0"/>
                <a:shade val="84000"/>
                <a:lumMod val="84000"/>
              </a:schemeClr>
            </a:gs>
          </a:gsLst>
          <a:lin ang="5400000" scaled="0"/>
        </a:gradFill>
        <a:ln w="9525" cap="rnd" cmpd="sng" algn="ctr">
          <a:solidFill>
            <a:schemeClr val="accent2">
              <a:hueOff val="-490875"/>
              <a:satOff val="38812"/>
              <a:lumOff val="-784"/>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76DAEA9C-0209-D44F-912F-F300E740EB92}">
      <dsp:nvSpPr>
        <dsp:cNvPr id="0" name=""/>
        <dsp:cNvSpPr/>
      </dsp:nvSpPr>
      <dsp:spPr>
        <a:xfrm>
          <a:off x="0" y="2590800"/>
          <a:ext cx="4534600" cy="86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solidFill>
                <a:schemeClr val="tx1"/>
              </a:solidFill>
            </a:rPr>
            <a:t>Initial lab workup was unremarkable - Urine drug screen, blood alcohol level, complete blood counts, complete metabolic panel, HIV assay, thyroid studies, urine human chorionic gonadotropin</a:t>
          </a:r>
          <a:endParaRPr lang="en-US" sz="1300" b="0" i="0" kern="1200" dirty="0"/>
        </a:p>
      </dsp:txBody>
      <dsp:txXfrm>
        <a:off x="0" y="2590800"/>
        <a:ext cx="4534600" cy="8636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69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Psychopharmacology </a:t>
            </a:r>
            <a:r>
              <a:rPr lang="en-US" dirty="0" err="1"/>
              <a:t>instute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72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212121"/>
                </a:solidFill>
                <a:effectLst/>
                <a:latin typeface="BlinkMacSystemFont"/>
              </a:rPr>
              <a:t>Almeida M, </a:t>
            </a:r>
            <a:r>
              <a:rPr lang="en-US" b="0" i="0" u="none" strike="noStrike" dirty="0" err="1">
                <a:solidFill>
                  <a:srgbClr val="212121"/>
                </a:solidFill>
                <a:effectLst/>
                <a:latin typeface="BlinkMacSystemFont"/>
              </a:rPr>
              <a:t>Cicolello</a:t>
            </a:r>
            <a:r>
              <a:rPr lang="en-US" b="0" i="0" u="none" strike="noStrike" dirty="0">
                <a:solidFill>
                  <a:srgbClr val="212121"/>
                </a:solidFill>
                <a:effectLst/>
                <a:latin typeface="BlinkMacSystemFont"/>
              </a:rPr>
              <a:t> K, </a:t>
            </a:r>
            <a:r>
              <a:rPr lang="en-US" b="0" i="0" u="none" strike="noStrike" dirty="0" err="1">
                <a:solidFill>
                  <a:srgbClr val="212121"/>
                </a:solidFill>
                <a:effectLst/>
                <a:latin typeface="BlinkMacSystemFont"/>
              </a:rPr>
              <a:t>Hanso</a:t>
            </a:r>
            <a:r>
              <a:rPr lang="en-US" b="0" i="0" u="none" strike="noStrike" dirty="0">
                <a:solidFill>
                  <a:srgbClr val="212121"/>
                </a:solidFill>
                <a:effectLst/>
                <a:latin typeface="BlinkMacSystemFont"/>
              </a:rPr>
              <a:t> A, DeCavalcante G, </a:t>
            </a:r>
            <a:r>
              <a:rPr lang="en-US" b="0" i="0" u="none" strike="noStrike" dirty="0" err="1">
                <a:solidFill>
                  <a:srgbClr val="212121"/>
                </a:solidFill>
                <a:effectLst/>
                <a:latin typeface="BlinkMacSystemFont"/>
              </a:rPr>
              <a:t>DeOliveira</a:t>
            </a:r>
            <a:r>
              <a:rPr lang="en-US" b="0" i="0" u="none" strike="noStrike" dirty="0">
                <a:solidFill>
                  <a:srgbClr val="212121"/>
                </a:solidFill>
                <a:effectLst/>
                <a:latin typeface="BlinkMacSystemFont"/>
              </a:rPr>
              <a:t> GS. Treatment of Acute Agitation Associated With Excited Catatonia Using Dexmedetomidine: Case Series and Literature Review. Prim Care Companion CNS </a:t>
            </a:r>
            <a:r>
              <a:rPr lang="en-US" b="0" i="0" u="none" strike="noStrike" dirty="0" err="1">
                <a:solidFill>
                  <a:srgbClr val="212121"/>
                </a:solidFill>
                <a:effectLst/>
                <a:latin typeface="BlinkMacSystemFont"/>
              </a:rPr>
              <a:t>Disord</a:t>
            </a:r>
            <a:r>
              <a:rPr lang="en-US" b="0" i="0" u="none" strike="noStrike" dirty="0">
                <a:solidFill>
                  <a:srgbClr val="212121"/>
                </a:solidFill>
                <a:effectLst/>
                <a:latin typeface="BlinkMacSystemFont"/>
              </a:rPr>
              <a:t>. 2021 Oct 7;23(5):20cr02899. </a:t>
            </a:r>
            <a:r>
              <a:rPr lang="en-US" b="0" i="0" u="none" strike="noStrike" dirty="0" err="1">
                <a:solidFill>
                  <a:srgbClr val="212121"/>
                </a:solidFill>
                <a:effectLst/>
                <a:latin typeface="BlinkMacSystemFont"/>
              </a:rPr>
              <a:t>doi</a:t>
            </a:r>
            <a:r>
              <a:rPr lang="en-US" b="0" i="0" u="none" strike="noStrike" dirty="0">
                <a:solidFill>
                  <a:srgbClr val="212121"/>
                </a:solidFill>
                <a:effectLst/>
                <a:latin typeface="BlinkMacSystemFont"/>
              </a:rPr>
              <a:t>: 10.4088/PCC.20cr02899. PMID: 34619813.</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35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chemeClr val="tx1"/>
                </a:solidFill>
                <a:effectLst/>
                <a:latin typeface="BlinkMacSystemFont"/>
              </a:rPr>
              <a:t>Almeida M, </a:t>
            </a:r>
            <a:r>
              <a:rPr lang="en-US" b="0" i="0" u="none" strike="noStrike" dirty="0" err="1">
                <a:solidFill>
                  <a:schemeClr val="tx1"/>
                </a:solidFill>
                <a:effectLst/>
                <a:latin typeface="BlinkMacSystemFont"/>
              </a:rPr>
              <a:t>Cicolello</a:t>
            </a:r>
            <a:r>
              <a:rPr lang="en-US" b="0" i="0" u="none" strike="noStrike" dirty="0">
                <a:solidFill>
                  <a:schemeClr val="tx1"/>
                </a:solidFill>
                <a:effectLst/>
                <a:latin typeface="BlinkMacSystemFont"/>
              </a:rPr>
              <a:t> K, </a:t>
            </a:r>
            <a:r>
              <a:rPr lang="en-US" b="0" i="0" u="none" strike="noStrike" dirty="0" err="1">
                <a:solidFill>
                  <a:schemeClr val="tx1"/>
                </a:solidFill>
                <a:effectLst/>
                <a:latin typeface="BlinkMacSystemFont"/>
              </a:rPr>
              <a:t>Hanso</a:t>
            </a:r>
            <a:r>
              <a:rPr lang="en-US" b="0" i="0" u="none" strike="noStrike" dirty="0">
                <a:solidFill>
                  <a:schemeClr val="tx1"/>
                </a:solidFill>
                <a:effectLst/>
                <a:latin typeface="BlinkMacSystemFont"/>
              </a:rPr>
              <a:t> A, DeCavalcante G, </a:t>
            </a:r>
            <a:r>
              <a:rPr lang="en-US" b="0" i="0" u="none" strike="noStrike" dirty="0" err="1">
                <a:solidFill>
                  <a:schemeClr val="tx1"/>
                </a:solidFill>
                <a:effectLst/>
                <a:latin typeface="BlinkMacSystemFont"/>
              </a:rPr>
              <a:t>DeOliveira</a:t>
            </a:r>
            <a:r>
              <a:rPr lang="en-US" b="0" i="0" u="none" strike="noStrike" dirty="0">
                <a:solidFill>
                  <a:schemeClr val="tx1"/>
                </a:solidFill>
                <a:effectLst/>
                <a:latin typeface="BlinkMacSystemFont"/>
              </a:rPr>
              <a:t> GS. Treatment of Acute Agitation Associated With Excited Catatonia Using Dexmedetomidine: Case Series and Literature Review. Prim Care Companion CNS </a:t>
            </a:r>
            <a:r>
              <a:rPr lang="en-US" b="0" i="0" u="none" strike="noStrike" dirty="0" err="1">
                <a:solidFill>
                  <a:schemeClr val="tx1"/>
                </a:solidFill>
                <a:effectLst/>
                <a:latin typeface="BlinkMacSystemFont"/>
              </a:rPr>
              <a:t>Disord</a:t>
            </a:r>
            <a:r>
              <a:rPr lang="en-US" b="0" i="0" u="none" strike="noStrike" dirty="0">
                <a:solidFill>
                  <a:schemeClr val="tx1"/>
                </a:solidFill>
                <a:effectLst/>
                <a:latin typeface="BlinkMacSystemFont"/>
              </a:rPr>
              <a:t>. 2021 Oct 7;23(5):20cr02899. </a:t>
            </a:r>
            <a:r>
              <a:rPr lang="en-US" b="0" i="0" u="none" strike="noStrike" dirty="0" err="1">
                <a:solidFill>
                  <a:schemeClr val="tx1"/>
                </a:solidFill>
                <a:effectLst/>
                <a:latin typeface="BlinkMacSystemFont"/>
              </a:rPr>
              <a:t>doi</a:t>
            </a:r>
            <a:r>
              <a:rPr lang="en-US" b="0" i="0" u="none" strike="noStrike" dirty="0">
                <a:solidFill>
                  <a:schemeClr val="tx1"/>
                </a:solidFill>
                <a:effectLst/>
                <a:latin typeface="BlinkMacSystemFont"/>
              </a:rPr>
              <a:t>: 10.4088/PCC.20cr02899. PMID: 34619813.</a:t>
            </a:r>
          </a:p>
          <a:p>
            <a:r>
              <a:rPr lang="en-US" b="0" i="0" u="none" strike="noStrike" dirty="0">
                <a:solidFill>
                  <a:schemeClr val="tx1"/>
                </a:solidFill>
                <a:effectLst/>
                <a:latin typeface="BlinkMacSystemFont"/>
              </a:rPr>
              <a:t>Almeida M. Prim Care Companion CNS Disorder. 2021 Oct 7;23(5):20cr02899.</a:t>
            </a:r>
            <a:endParaRPr lang="en-US" b="0" i="0" u="none" strike="noStrike" dirty="0">
              <a:solidFill>
                <a:schemeClr val="tx1"/>
              </a:solidFill>
              <a:effectLst/>
            </a:endParaRPr>
          </a:p>
          <a:p>
            <a:r>
              <a:rPr lang="en-US" b="0" i="0" u="none" strike="noStrike" dirty="0">
                <a:solidFill>
                  <a:schemeClr val="tx1"/>
                </a:solidFill>
                <a:effectLst/>
              </a:rPr>
              <a:t>Beach SR. Treatment Strategies for Catatonia [Internet]. Lecture published 2020, November 29</a:t>
            </a:r>
            <a:r>
              <a:rPr lang="en-US" b="0" i="0" u="none" strike="noStrike" baseline="30000" dirty="0">
                <a:solidFill>
                  <a:schemeClr val="tx1"/>
                </a:solidFill>
                <a:effectLst/>
              </a:rPr>
              <a:t>th</a:t>
            </a:r>
            <a:r>
              <a:rPr lang="en-US" b="0" i="0" u="none" strike="noStrike" dirty="0">
                <a:solidFill>
                  <a:schemeClr val="tx1"/>
                </a:solidFill>
                <a:effectLst/>
              </a:rPr>
              <a:t>. [cited 2023Apr25]. Available from: https://</a:t>
            </a:r>
            <a:r>
              <a:rPr lang="en-US" b="0" i="0" u="none" strike="noStrike" dirty="0" err="1">
                <a:solidFill>
                  <a:schemeClr val="tx1"/>
                </a:solidFill>
                <a:effectLst/>
              </a:rPr>
              <a:t>psychopharmacologyinstitute.com</a:t>
            </a:r>
            <a:r>
              <a:rPr lang="en-US" b="0" i="0" u="none" strike="noStrike" dirty="0">
                <a:solidFill>
                  <a:schemeClr val="tx1"/>
                </a:solidFill>
                <a:effectLst/>
              </a:rPr>
              <a:t>/publication/treatment-strategies-for-catatonia-2500</a:t>
            </a:r>
            <a:r>
              <a:rPr lang="en-US" dirty="0">
                <a:solidFill>
                  <a:schemeClr val="tx1"/>
                </a:solidFill>
                <a:effectLst/>
                <a:latin typeface="Arial" panose="020B0604020202020204" pitchFamily="34" charset="0"/>
              </a:rPr>
              <a:t>.</a:t>
            </a:r>
          </a:p>
          <a:p>
            <a:r>
              <a:rPr lang="en-US" b="0" i="0" u="none" strike="noStrike" dirty="0">
                <a:solidFill>
                  <a:schemeClr val="tx1"/>
                </a:solidFill>
                <a:effectLst/>
                <a:latin typeface="Arial" panose="020B0604020202020204" pitchFamily="34" charset="0"/>
              </a:rPr>
              <a:t>Beach SR. Psychopharmacology Institute. 2020, November 29</a:t>
            </a:r>
            <a:r>
              <a:rPr lang="en-US" b="0" i="0" u="none" strike="noStrike" baseline="30000" dirty="0">
                <a:solidFill>
                  <a:schemeClr val="tx1"/>
                </a:solidFill>
                <a:effectLst/>
                <a:latin typeface="Arial" panose="020B0604020202020204" pitchFamily="34" charset="0"/>
              </a:rPr>
              <a:t>th</a:t>
            </a:r>
            <a:r>
              <a:rPr lang="en-US" b="0" i="0" u="none" strike="noStrike" dirty="0">
                <a:solidFill>
                  <a:schemeClr val="tx1"/>
                </a:solidFill>
                <a:effectLst/>
                <a:latin typeface="Arial" panose="020B0604020202020204" pitchFamily="34" charset="0"/>
              </a:rPr>
              <a:t>.</a:t>
            </a:r>
          </a:p>
          <a:p>
            <a:r>
              <a:rPr lang="en-US" b="0" i="0" u="none" strike="noStrike" dirty="0">
                <a:solidFill>
                  <a:schemeClr val="tx1"/>
                </a:solidFill>
                <a:effectLst/>
                <a:latin typeface="BlinkMacSystemFont"/>
              </a:rPr>
              <a:t>Bush G, Fink M, </a:t>
            </a:r>
            <a:r>
              <a:rPr lang="en-US" b="0" i="0" u="none" strike="noStrike" dirty="0" err="1">
                <a:solidFill>
                  <a:schemeClr val="tx1"/>
                </a:solidFill>
                <a:effectLst/>
                <a:latin typeface="BlinkMacSystemFont"/>
              </a:rPr>
              <a:t>Petrides</a:t>
            </a:r>
            <a:r>
              <a:rPr lang="en-US" b="0" i="0" u="none" strike="noStrike" dirty="0">
                <a:solidFill>
                  <a:schemeClr val="tx1"/>
                </a:solidFill>
                <a:effectLst/>
                <a:latin typeface="BlinkMacSystemFont"/>
              </a:rPr>
              <a:t> G, Dowling F, Francis A. Catatonia. I. Rating scale and standardized examination. Acta </a:t>
            </a:r>
            <a:r>
              <a:rPr lang="en-US" b="0" i="0" u="none" strike="noStrike" dirty="0" err="1">
                <a:solidFill>
                  <a:schemeClr val="tx1"/>
                </a:solidFill>
                <a:effectLst/>
                <a:latin typeface="BlinkMacSystemFont"/>
              </a:rPr>
              <a:t>Psychiatr</a:t>
            </a:r>
            <a:r>
              <a:rPr lang="en-US" b="0" i="0" u="none" strike="noStrike" dirty="0">
                <a:solidFill>
                  <a:schemeClr val="tx1"/>
                </a:solidFill>
                <a:effectLst/>
                <a:latin typeface="BlinkMacSystemFont"/>
              </a:rPr>
              <a:t> Scand. 1996 Feb;93(2):129-36. </a:t>
            </a:r>
            <a:r>
              <a:rPr lang="en-US" b="0" i="0" u="none" strike="noStrike" dirty="0" err="1">
                <a:solidFill>
                  <a:schemeClr val="tx1"/>
                </a:solidFill>
                <a:effectLst/>
                <a:latin typeface="BlinkMacSystemFont"/>
              </a:rPr>
              <a:t>doi</a:t>
            </a:r>
            <a:r>
              <a:rPr lang="en-US" b="0" i="0" u="none" strike="noStrike" dirty="0">
                <a:solidFill>
                  <a:schemeClr val="tx1"/>
                </a:solidFill>
                <a:effectLst/>
                <a:latin typeface="BlinkMacSystemFont"/>
              </a:rPr>
              <a:t>: 10.1111/j.1600-0447.1996.tb09814.x. PMID: 8686483.</a:t>
            </a:r>
          </a:p>
          <a:p>
            <a:r>
              <a:rPr lang="en-US" b="0" i="0" u="none" strike="noStrike" dirty="0">
                <a:solidFill>
                  <a:schemeClr val="tx1"/>
                </a:solidFill>
                <a:effectLst/>
                <a:latin typeface="BlinkMacSystemFont"/>
              </a:rPr>
              <a:t>Bush G. Acta </a:t>
            </a:r>
            <a:r>
              <a:rPr lang="en-US" b="0" i="0" u="none" strike="noStrike" dirty="0" err="1">
                <a:solidFill>
                  <a:schemeClr val="tx1"/>
                </a:solidFill>
                <a:effectLst/>
                <a:latin typeface="BlinkMacSystemFont"/>
              </a:rPr>
              <a:t>Psychiatr</a:t>
            </a:r>
            <a:r>
              <a:rPr lang="en-US" b="0" i="0" u="none" strike="noStrike" dirty="0">
                <a:solidFill>
                  <a:schemeClr val="tx1"/>
                </a:solidFill>
                <a:effectLst/>
                <a:latin typeface="BlinkMacSystemFont"/>
              </a:rPr>
              <a:t> Scand. 1996 Feb;93(2):129-36.</a:t>
            </a:r>
          </a:p>
          <a:p>
            <a:r>
              <a:rPr lang="en-US" b="0" i="0" u="none" strike="noStrike" dirty="0" err="1">
                <a:solidFill>
                  <a:schemeClr val="tx1"/>
                </a:solidFill>
                <a:effectLst/>
                <a:latin typeface="Arial" panose="020B0604020202020204" pitchFamily="34" charset="0"/>
              </a:rPr>
              <a:t>Edinoff</a:t>
            </a:r>
            <a:r>
              <a:rPr lang="en-US" b="0" i="0" u="none" strike="noStrike" dirty="0">
                <a:solidFill>
                  <a:schemeClr val="tx1"/>
                </a:solidFill>
                <a:effectLst/>
                <a:latin typeface="Arial" panose="020B0604020202020204" pitchFamily="34" charset="0"/>
              </a:rPr>
              <a:t> AN, Kaufman SE, Hollier JW, Virgen CG, Karam CA, Malone GW, Cornett EM, Kaye AM, Kaye AD. Catatonia: Clinical overview of the diagnosis, treatment, and clinical challenges. Neurology international. 2021 Dec;13(4):570-86.</a:t>
            </a:r>
          </a:p>
          <a:p>
            <a:r>
              <a:rPr lang="en-US" b="0" i="0" u="none" strike="noStrike" dirty="0" err="1">
                <a:solidFill>
                  <a:schemeClr val="tx1"/>
                </a:solidFill>
                <a:effectLst/>
                <a:latin typeface="Arial" panose="020B0604020202020204" pitchFamily="34" charset="0"/>
              </a:rPr>
              <a:t>Edinoff</a:t>
            </a:r>
            <a:r>
              <a:rPr lang="en-US" b="0" i="0" u="none" strike="noStrike" dirty="0">
                <a:solidFill>
                  <a:schemeClr val="tx1"/>
                </a:solidFill>
                <a:effectLst/>
                <a:latin typeface="Arial" panose="020B0604020202020204" pitchFamily="34" charset="0"/>
              </a:rPr>
              <a:t> AN. Neurology International. Dec;13(4):570-86.</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92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12f42ab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12f42ab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Stands to reason that prolonged manic episodes are more damaging to the brain that brief manic episodes. We need something to resolve mania ASAP.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ff848a25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0ff848a25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0ff848a25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0ff848a25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db8e33a1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db8e33a1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0ff848a25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0ff848a25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ff848a255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0ff848a25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ff848a255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ff848a255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DSM-V</a:t>
            </a:r>
          </a:p>
          <a:p>
            <a:endParaRPr lang="en-US" dirty="0"/>
          </a:p>
          <a:p>
            <a:r>
              <a:rPr lang="en-US" b="0" i="0" u="none" strike="noStrike" dirty="0" err="1">
                <a:solidFill>
                  <a:srgbClr val="222222"/>
                </a:solidFill>
                <a:effectLst/>
                <a:latin typeface="Arial" panose="020B0604020202020204" pitchFamily="34" charset="0"/>
              </a:rPr>
              <a:t>Edinoff</a:t>
            </a:r>
            <a:r>
              <a:rPr lang="en-US" b="0" i="0" u="none" strike="noStrike" dirty="0">
                <a:solidFill>
                  <a:srgbClr val="222222"/>
                </a:solidFill>
                <a:effectLst/>
                <a:latin typeface="Arial" panose="020B0604020202020204" pitchFamily="34" charset="0"/>
              </a:rPr>
              <a:t> AN, Kaufman SE, Hollier JW, Virgen CG, Karam CA, Malone GW, Cornett EM, Kaye AM, Kaye AD. Catatonia: Clinical overview of the diagnosis, treatment, and clinical challenges. Neurology international. 2021 Dec;13(4):570-86.</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002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0ff848a25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0ff848a25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0ff848a255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0ff848a25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db8e33a1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3db8e33a1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ff848a255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0ff848a255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701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ff848a255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0ff848a255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473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ff848a255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0ff848a255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658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ff848a255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0ff848a255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9297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ff848a255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0ff848a255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524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ff848a255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0ff848a255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062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0ff848a255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0ff848a255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DSM-V</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123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0ff848a255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0ff848a255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0ff848a255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0ff848a255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0ff848a255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0ff848a255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3db8e33a1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3db8e33a1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0ff848a255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0ff848a255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3db8e33a13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3db8e33a1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0ff848a255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0ff848a255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0ff848a255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0ff848a255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0ff848a255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0ff848a255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0ff848a255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0ff848a255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Psychopharmacology institute</a:t>
            </a:r>
          </a:p>
          <a:p>
            <a:endParaRPr lang="en-US" sz="1800" b="1" dirty="0">
              <a:effectLst/>
              <a:latin typeface="URWPalladioL"/>
            </a:endParaRPr>
          </a:p>
          <a:p>
            <a:r>
              <a:rPr lang="en-US" b="0" i="0" u="none" strike="noStrike" dirty="0" err="1">
                <a:solidFill>
                  <a:srgbClr val="222222"/>
                </a:solidFill>
                <a:effectLst/>
                <a:latin typeface="Arial" panose="020B0604020202020204" pitchFamily="34" charset="0"/>
              </a:rPr>
              <a:t>Edinoff</a:t>
            </a:r>
            <a:r>
              <a:rPr lang="en-US" b="0" i="0" u="none" strike="noStrike" dirty="0">
                <a:solidFill>
                  <a:srgbClr val="222222"/>
                </a:solidFill>
                <a:effectLst/>
                <a:latin typeface="Arial" panose="020B0604020202020204" pitchFamily="34" charset="0"/>
              </a:rPr>
              <a:t> AN, Kaufman SE, Hollier JW, Virgen CG, Karam CA, Malone GW, Cornett EM, Kaye AM, Kaye AD. Catatonia: Clinical overview of the diagnosis, treatment, and clinical challenges. Neurology international. 2021 Dec;13(4):570-86.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069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0ff848a255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0ff848a255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0ff848a255_0_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0ff848a255_0_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212f42abf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212f42abf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212f42abf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212f42abf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212f42abff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212f42abf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212f42abf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212f42abf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212f42abff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2212f42abff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212f42abff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2212f42abff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212f42abff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212f42abff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212f42abff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2212f42abff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757378"/>
                </a:solidFill>
                <a:effectLst/>
                <a:latin typeface="Open Sans" panose="020B0606030504020204" pitchFamily="34" charset="0"/>
              </a:rPr>
              <a:t>Azzam, P. N., &amp; Gopalan, P. (2013). Prototypes of catatonia: diagnostic and therapeutic challenges in the general hospital. Psychosomatics, 54(1), 88.</a:t>
            </a:r>
          </a:p>
          <a:p>
            <a:pPr algn="l">
              <a:buFont typeface="Arial" panose="020B0604020202020204" pitchFamily="34" charset="0"/>
              <a:buChar char="•"/>
            </a:pPr>
            <a:r>
              <a:rPr lang="en-US" b="0" i="0" u="none" strike="noStrike" dirty="0" err="1">
                <a:solidFill>
                  <a:srgbClr val="757378"/>
                </a:solidFill>
                <a:effectLst/>
                <a:latin typeface="Open Sans" panose="020B0606030504020204" pitchFamily="34" charset="0"/>
              </a:rPr>
              <a:t>Fricchione</a:t>
            </a:r>
            <a:r>
              <a:rPr lang="en-US" b="0" i="0" u="none" strike="noStrike" dirty="0">
                <a:solidFill>
                  <a:srgbClr val="757378"/>
                </a:solidFill>
                <a:effectLst/>
                <a:latin typeface="Open Sans" panose="020B0606030504020204" pitchFamily="34" charset="0"/>
              </a:rPr>
              <a:t>, G., Bush, G., </a:t>
            </a:r>
            <a:r>
              <a:rPr lang="en-US" b="0" i="0" u="none" strike="noStrike" dirty="0" err="1">
                <a:solidFill>
                  <a:srgbClr val="757378"/>
                </a:solidFill>
                <a:effectLst/>
                <a:latin typeface="Open Sans" panose="020B0606030504020204" pitchFamily="34" charset="0"/>
              </a:rPr>
              <a:t>Fozdar</a:t>
            </a:r>
            <a:r>
              <a:rPr lang="en-US" b="0" i="0" u="none" strike="noStrike" dirty="0">
                <a:solidFill>
                  <a:srgbClr val="757378"/>
                </a:solidFill>
                <a:effectLst/>
                <a:latin typeface="Open Sans" panose="020B0606030504020204" pitchFamily="34" charset="0"/>
              </a:rPr>
              <a:t>, M., Francis, A., &amp; Fink, M. (1997). Recognition and treatment of the catatonic syndrome. Journal of Intensive Care Medicine, 12(3), 135-147.</a:t>
            </a:r>
          </a:p>
          <a:p>
            <a:pPr algn="l">
              <a:buFont typeface="Arial" panose="020B0604020202020204" pitchFamily="34" charset="0"/>
              <a:buChar char="•"/>
            </a:pPr>
            <a:r>
              <a:rPr lang="en-US" b="0" i="0" u="none" strike="noStrike" dirty="0" err="1">
                <a:solidFill>
                  <a:srgbClr val="757378"/>
                </a:solidFill>
                <a:effectLst/>
                <a:latin typeface="Open Sans" panose="020B0606030504020204" pitchFamily="34" charset="0"/>
              </a:rPr>
              <a:t>Denysenko</a:t>
            </a:r>
            <a:r>
              <a:rPr lang="en-US" b="0" i="0" u="none" strike="noStrike" dirty="0">
                <a:solidFill>
                  <a:srgbClr val="757378"/>
                </a:solidFill>
                <a:effectLst/>
                <a:latin typeface="Open Sans" panose="020B0606030504020204" pitchFamily="34" charset="0"/>
              </a:rPr>
              <a:t>, L., </a:t>
            </a:r>
            <a:r>
              <a:rPr lang="en-US" b="0" i="0" u="none" strike="noStrike" dirty="0" err="1">
                <a:solidFill>
                  <a:srgbClr val="757378"/>
                </a:solidFill>
                <a:effectLst/>
                <a:latin typeface="Open Sans" panose="020B0606030504020204" pitchFamily="34" charset="0"/>
              </a:rPr>
              <a:t>Sica</a:t>
            </a:r>
            <a:r>
              <a:rPr lang="en-US" b="0" i="0" u="none" strike="noStrike" dirty="0">
                <a:solidFill>
                  <a:srgbClr val="757378"/>
                </a:solidFill>
                <a:effectLst/>
                <a:latin typeface="Open Sans" panose="020B0606030504020204" pitchFamily="34" charset="0"/>
              </a:rPr>
              <a:t>, N., </a:t>
            </a:r>
            <a:r>
              <a:rPr lang="en-US" b="0" i="0" u="none" strike="noStrike" dirty="0" err="1">
                <a:solidFill>
                  <a:srgbClr val="757378"/>
                </a:solidFill>
                <a:effectLst/>
                <a:latin typeface="Open Sans" panose="020B0606030504020204" pitchFamily="34" charset="0"/>
              </a:rPr>
              <a:t>Penders</a:t>
            </a:r>
            <a:r>
              <a:rPr lang="en-US" b="0" i="0" u="none" strike="noStrike" dirty="0">
                <a:solidFill>
                  <a:srgbClr val="757378"/>
                </a:solidFill>
                <a:effectLst/>
                <a:latin typeface="Open Sans" panose="020B0606030504020204" pitchFamily="34" charset="0"/>
              </a:rPr>
              <a:t>, T. M., Philbrick, K. L., Walker, A., Shaffer, S., ... &amp; Francis, A. (2018). Catatonia in the medically ill: Etiology, diagnosis, and treatment. The Academy of Consultation-Liaison Psychiatry Evidence-Based Medicine Subcommittee Monograph. Annals of clinical psychiatry: official journal of the American Academy of Clinical Psychiatrists, 30(2), 140-155.</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335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212f42abff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2212f42abff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212f42abff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2212f42abff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212f42abff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212f42abff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2212f42abff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2212f42abff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212f42abff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2212f42abff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3db8e33a1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23db8e33a1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212f42abff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2212f42abff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Nobel prize territory if it’s real</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212f42abff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212f42abff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Nobel prize territory if it’s real</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20ff848a255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20ff848a255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20ff848a255_0_1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20ff848a255_0_1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URWPalladioL"/>
              </a:rPr>
              <a:t>ambitendency (appearance of being stuck in indecisive or hesitant movement), automatic obedience (mechanical and reproducible compliance with examiner’s request, even if dangerous), autonomic abnormality (</a:t>
            </a:r>
            <a:r>
              <a:rPr lang="en-US" sz="1800" dirty="0" err="1">
                <a:effectLst/>
                <a:latin typeface="URWPalladioL"/>
              </a:rPr>
              <a:t>diaphore</a:t>
            </a:r>
            <a:r>
              <a:rPr lang="en-US" sz="1800" dirty="0">
                <a:effectLst/>
                <a:latin typeface="URWPalladioL"/>
              </a:rPr>
              <a:t>- sis, palpitations, or abnormal temperature, blood pressure, pulse, or respiratory rate), combativeness (striking out against others with or without potential for injury), </a:t>
            </a:r>
            <a:r>
              <a:rPr lang="en-US" sz="1800" dirty="0" err="1">
                <a:effectLst/>
                <a:latin typeface="URWPalladioL"/>
              </a:rPr>
              <a:t>gegenhal</a:t>
            </a:r>
            <a:r>
              <a:rPr lang="en-US" sz="1800" dirty="0">
                <a:effectLst/>
                <a:latin typeface="URWPalladioL"/>
              </a:rPr>
              <a:t>- ten (resistance to positioning by examiner that increases proportionally to applied force), grasp reflex (strong grasp of any object in proximity of the hand or upon touch), impulsivity (patient suddenly engages in inappropriate behavior without provocation; afterwards, can give no or only a facile explanation), </a:t>
            </a:r>
            <a:r>
              <a:rPr lang="en-US" sz="1800" dirty="0" err="1">
                <a:effectLst/>
                <a:latin typeface="URWPalladioL"/>
              </a:rPr>
              <a:t>mitgehen</a:t>
            </a:r>
            <a:r>
              <a:rPr lang="en-US" sz="1800" dirty="0">
                <a:effectLst/>
                <a:latin typeface="URWPalladioL"/>
              </a:rPr>
              <a:t> (exaggerated movements in response to light pressure), perseveration (whole or partial repetition of actions or verbal content that is not goal directed), rigidity (resistance by way of increased muscle tone), staring, verbigeration (continuous, directionless repetition of words, phrases, or sentences), and withdrawal (no eye contact, refusal to take food or drink when offered, or both; turning away from examiner or social isolation)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488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0ff848a255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20ff848a255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0ff848a255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0ff848a255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0ff848a255_0_1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20ff848a255_0_1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20ff848a255_0_1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20ff848a255_0_1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20ff848a255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20ff848a255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20ff848a255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20ff848a255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23db8e33a13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23db8e33a13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0ff848a255_0_1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20ff848a255_0_1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20ff848a255_0_1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20ff848a255_0_1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23db8e33a13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23db8e33a13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Psychopharmacology Institute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5020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23e10b5e56d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23e10b5e56d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23db8e33a13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23db8e33a13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0ff848a255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20ff848a255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2212f42abff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2212f42abff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Nobel prize territory if it’s real</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23db8e33a13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23db8e33a13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23e10b5e5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23e10b5e5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65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B26EB-BB1A-334A-95BD-5757FBF17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40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DEF5E5-5D05-1848-92B5-FF0AE6FA0CA6}" type="datetime1">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619488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A287C-D484-4C49-B79C-3C7017620859}" type="datetime1">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279088056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6267F-F849-4E47-B162-A03F2A242DC4}" type="datetime1">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221936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AA287C-D484-4C49-B79C-3C7017620859}" type="datetime1">
              <a:rPr lang="en-US" smtClean="0"/>
              <a:t>05/03/2023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32374117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AA287C-D484-4C49-B79C-3C7017620859}" type="datetime1">
              <a:rPr lang="en-US" smtClean="0"/>
              <a:t>05/03/2023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3833817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EFE2F4-0E28-DC44-AD20-413FA27FEF7C}" type="datetime1">
              <a:rPr lang="en-US" smtClean="0"/>
              <a:t>05/03/2023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178443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B4DF4-BD49-C445-96A5-C8D414D29C52}" type="datetime1">
              <a:rPr lang="en-US" smtClean="0"/>
              <a:t>05/03/2023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2434005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BAA287C-D484-4C49-B79C-3C7017620859}" type="datetime1">
              <a:rPr lang="en-US" smtClean="0"/>
              <a:t>05/03/2023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28978457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F8AA85C3-7C78-8A43-A30D-8D68204EB1CE}" type="datetime1">
              <a:rPr lang="en-US" smtClean="0"/>
              <a:t>05/03/2023</a:t>
            </a:fld>
            <a:endParaRPr lang="en-US"/>
          </a:p>
        </p:txBody>
      </p:sp>
      <p:sp>
        <p:nvSpPr>
          <p:cNvPr id="6" name="Footer Placeholder 5"/>
          <p:cNvSpPr>
            <a:spLocks noGrp="1"/>
          </p:cNvSpPr>
          <p:nvPr>
            <p:ph type="ftr" sz="quarter" idx="11"/>
          </p:nvPr>
        </p:nvSpPr>
        <p:spPr>
          <a:xfrm>
            <a:off x="856059" y="4412457"/>
            <a:ext cx="3829050" cy="273844"/>
          </a:xfrm>
        </p:spPr>
        <p:txBody>
          <a:bodyPr/>
          <a:lstStyle/>
          <a:p>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268310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BAA287C-D484-4C49-B79C-3C7017620859}" type="datetime1">
              <a:rPr lang="en-US" smtClean="0"/>
              <a:t>05/03/2023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250189046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AA287C-D484-4C49-B79C-3C7017620859}" type="datetime1">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95243079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FBAA287C-D484-4C49-B79C-3C7017620859}" type="datetime1">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160334276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FBAA287C-D484-4C49-B79C-3C7017620859}" type="datetime1">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336541199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AA287C-D484-4C49-B79C-3C7017620859}" type="datetime1">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117540010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AA287C-D484-4C49-B79C-3C7017620859}" type="datetime1">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13572357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A287C-D484-4C49-B79C-3C7017620859}" type="datetime1">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68927543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A287C-D484-4C49-B79C-3C7017620859}" type="datetime1">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DC3D-F4D5-534B-8C05-FB38EAAAB15B}" type="slidenum">
              <a:rPr lang="en-US" smtClean="0"/>
              <a:t>‹#›</a:t>
            </a:fld>
            <a:endParaRPr lang="en-US"/>
          </a:p>
        </p:txBody>
      </p:sp>
    </p:spTree>
    <p:extLst>
      <p:ext uri="{BB962C8B-B14F-4D97-AF65-F5344CB8AC3E}">
        <p14:creationId xmlns:p14="http://schemas.microsoft.com/office/powerpoint/2010/main" val="404268877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FBAA287C-D484-4C49-B79C-3C7017620859}" type="datetime1">
              <a:rPr lang="en-US" smtClean="0"/>
              <a:t>05/03/2023</a:t>
            </a:fld>
            <a:endParaRPr lang="en-US"/>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CA4DDC3D-F4D5-534B-8C05-FB38EAAAB15B}" type="slidenum">
              <a:rPr lang="en-US" smtClean="0"/>
              <a:t>‹#›</a:t>
            </a:fld>
            <a:endParaRPr lang="en-US"/>
          </a:p>
        </p:txBody>
      </p:sp>
    </p:spTree>
    <p:extLst>
      <p:ext uri="{BB962C8B-B14F-4D97-AF65-F5344CB8AC3E}">
        <p14:creationId xmlns:p14="http://schemas.microsoft.com/office/powerpoint/2010/main" val="401233541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0.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64.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3.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1.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7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9.png"/><Relationship Id="rId5" Type="http://schemas.openxmlformats.org/officeDocument/2006/relationships/image" Target="../media/image29.png"/><Relationship Id="rId10" Type="http://schemas.openxmlformats.org/officeDocument/2006/relationships/image" Target="../media/image38.png"/><Relationship Id="rId4" Type="http://schemas.openxmlformats.org/officeDocument/2006/relationships/image" Target="../media/image31.png"/><Relationship Id="rId9" Type="http://schemas.openxmlformats.org/officeDocument/2006/relationships/image" Target="../media/image37.png"/></Relationships>
</file>

<file path=ppt/slides/_rels/slide7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57.png"/><Relationship Id="rId5" Type="http://schemas.openxmlformats.org/officeDocument/2006/relationships/image" Target="../media/image29.png"/><Relationship Id="rId10" Type="http://schemas.openxmlformats.org/officeDocument/2006/relationships/image" Target="../media/image56.png"/><Relationship Id="rId4" Type="http://schemas.openxmlformats.org/officeDocument/2006/relationships/image" Target="../media/image31.png"/><Relationship Id="rId9" Type="http://schemas.openxmlformats.org/officeDocument/2006/relationships/image" Target="../media/image55.png"/></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9.png"/></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9.png"/></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9.png"/></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14.png"/><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Century Gothic" panose="020B0502020202020204"/>
            </a:endParaRPr>
          </a:p>
        </p:txBody>
      </p:sp>
      <p:sp useBgFill="1">
        <p:nvSpPr>
          <p:cNvPr id="16" name="Freeform: Shape 15">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3992171"/>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defTabSz="342900">
              <a:buClrTx/>
            </a:pPr>
            <a:endParaRPr lang="en-US" sz="1350" kern="1200">
              <a:solidFill>
                <a:prstClr val="white"/>
              </a:solidFill>
              <a:latin typeface="Century Gothic" panose="020B0502020202020204"/>
            </a:endParaRPr>
          </a:p>
        </p:txBody>
      </p:sp>
      <p:sp>
        <p:nvSpPr>
          <p:cNvPr id="2" name="Title 1">
            <a:extLst>
              <a:ext uri="{FF2B5EF4-FFF2-40B4-BE49-F238E27FC236}">
                <a16:creationId xmlns:a16="http://schemas.microsoft.com/office/drawing/2014/main" id="{52E09FA6-AD4F-606C-C9A4-4CCB266E4A42}"/>
              </a:ext>
            </a:extLst>
          </p:cNvPr>
          <p:cNvSpPr>
            <a:spLocks noGrp="1"/>
          </p:cNvSpPr>
          <p:nvPr>
            <p:ph type="ctrTitle"/>
          </p:nvPr>
        </p:nvSpPr>
        <p:spPr>
          <a:xfrm>
            <a:off x="1313259" y="649480"/>
            <a:ext cx="6507167" cy="2732867"/>
          </a:xfrm>
        </p:spPr>
        <p:txBody>
          <a:bodyPr anchor="ctr">
            <a:normAutofit/>
          </a:bodyPr>
          <a:lstStyle/>
          <a:p>
            <a:r>
              <a:rPr lang="en-US" sz="4950"/>
              <a:t>Catatonia</a:t>
            </a:r>
          </a:p>
        </p:txBody>
      </p:sp>
      <p:sp>
        <p:nvSpPr>
          <p:cNvPr id="3" name="Subtitle 2">
            <a:extLst>
              <a:ext uri="{FF2B5EF4-FFF2-40B4-BE49-F238E27FC236}">
                <a16:creationId xmlns:a16="http://schemas.microsoft.com/office/drawing/2014/main" id="{3E1D5289-17F2-9128-919D-5CAFB273939D}"/>
              </a:ext>
            </a:extLst>
          </p:cNvPr>
          <p:cNvSpPr>
            <a:spLocks noGrp="1"/>
          </p:cNvSpPr>
          <p:nvPr>
            <p:ph type="subTitle" idx="1"/>
          </p:nvPr>
        </p:nvSpPr>
        <p:spPr>
          <a:xfrm>
            <a:off x="1313259" y="4156788"/>
            <a:ext cx="6507167" cy="986712"/>
          </a:xfrm>
        </p:spPr>
        <p:txBody>
          <a:bodyPr>
            <a:normAutofit lnSpcReduction="10000"/>
          </a:bodyPr>
          <a:lstStyle/>
          <a:p>
            <a:pPr>
              <a:lnSpc>
                <a:spcPct val="90000"/>
              </a:lnSpc>
            </a:pPr>
            <a:r>
              <a:rPr lang="en-US" sz="1800" dirty="0">
                <a:solidFill>
                  <a:srgbClr val="E6E6E6"/>
                </a:solidFill>
              </a:rPr>
              <a:t>Todd Lucas, PharmD</a:t>
            </a:r>
          </a:p>
          <a:p>
            <a:pPr>
              <a:lnSpc>
                <a:spcPct val="90000"/>
              </a:lnSpc>
            </a:pPr>
            <a:r>
              <a:rPr lang="en-US" sz="1800" dirty="0">
                <a:solidFill>
                  <a:srgbClr val="E6E6E6"/>
                </a:solidFill>
              </a:rPr>
              <a:t>PGY2 Psychiatric Pharmacy Resident</a:t>
            </a:r>
          </a:p>
          <a:p>
            <a:pPr>
              <a:lnSpc>
                <a:spcPct val="90000"/>
              </a:lnSpc>
            </a:pPr>
            <a:r>
              <a:rPr lang="en-US" sz="1800" dirty="0">
                <a:solidFill>
                  <a:srgbClr val="E6E6E6"/>
                </a:solidFill>
              </a:rPr>
              <a:t>Fulton State Hospital</a:t>
            </a:r>
          </a:p>
        </p:txBody>
      </p:sp>
    </p:spTree>
    <p:extLst>
      <p:ext uri="{BB962C8B-B14F-4D97-AF65-F5344CB8AC3E}">
        <p14:creationId xmlns:p14="http://schemas.microsoft.com/office/powerpoint/2010/main" val="135100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F9DB-DF3E-8FE3-E112-1D1C45AE6654}"/>
              </a:ext>
            </a:extLst>
          </p:cNvPr>
          <p:cNvSpPr>
            <a:spLocks noGrp="1"/>
          </p:cNvSpPr>
          <p:nvPr>
            <p:ph type="title"/>
          </p:nvPr>
        </p:nvSpPr>
        <p:spPr>
          <a:xfrm>
            <a:off x="502389" y="1072634"/>
            <a:ext cx="2271985" cy="2756931"/>
          </a:xfrm>
        </p:spPr>
        <p:txBody>
          <a:bodyPr anchor="ctr">
            <a:normAutofit/>
          </a:bodyPr>
          <a:lstStyle/>
          <a:p>
            <a:pPr>
              <a:lnSpc>
                <a:spcPct val="90000"/>
              </a:lnSpc>
            </a:pPr>
            <a:r>
              <a:rPr lang="en-US" sz="2775" dirty="0"/>
              <a:t>Bush-Francis Catatonia Rating Scale (BFCRS)</a:t>
            </a:r>
          </a:p>
        </p:txBody>
      </p:sp>
      <p:sp>
        <p:nvSpPr>
          <p:cNvPr id="11" name="Rectangle 10">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0" y="0"/>
            <a:ext cx="6099050"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Century Gothic" panose="020B0502020202020204"/>
            </a:endParaRPr>
          </a:p>
        </p:txBody>
      </p:sp>
      <p:cxnSp>
        <p:nvCxnSpPr>
          <p:cNvPr id="13" name="Straight Connector 12">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2478"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5" name="Rectangle 14">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121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buClrTx/>
            </a:pPr>
            <a:endParaRPr lang="en-US" sz="1350" kern="1200">
              <a:solidFill>
                <a:prstClr val="white"/>
              </a:solidFill>
              <a:latin typeface="Century Gothic" panose="020B0502020202020204"/>
            </a:endParaRPr>
          </a:p>
        </p:txBody>
      </p:sp>
      <p:sp>
        <p:nvSpPr>
          <p:cNvPr id="6" name="Slide Number Placeholder 5">
            <a:extLst>
              <a:ext uri="{FF2B5EF4-FFF2-40B4-BE49-F238E27FC236}">
                <a16:creationId xmlns:a16="http://schemas.microsoft.com/office/drawing/2014/main" id="{2622FEAF-08BE-F394-81BA-F977684BDC61}"/>
              </a:ext>
            </a:extLst>
          </p:cNvPr>
          <p:cNvSpPr>
            <a:spLocks noGrp="1"/>
          </p:cNvSpPr>
          <p:nvPr>
            <p:ph type="sldNum" sz="quarter" idx="12"/>
          </p:nvPr>
        </p:nvSpPr>
        <p:spPr>
          <a:xfrm>
            <a:off x="5152073" y="4412457"/>
            <a:ext cx="3146812" cy="273844"/>
          </a:xfrm>
        </p:spPr>
        <p:txBody>
          <a:bodyPr>
            <a:noAutofit/>
          </a:bodyPr>
          <a:lstStyle/>
          <a:p>
            <a:pPr defTabSz="342900">
              <a:spcAft>
                <a:spcPts val="450"/>
              </a:spcAft>
              <a:buClrTx/>
            </a:pPr>
            <a:r>
              <a:rPr lang="en-US" sz="750" b="0" kern="1200" dirty="0">
                <a:solidFill>
                  <a:prstClr val="white"/>
                </a:solidFill>
                <a:effectLst/>
                <a:latin typeface="Century Gothic" panose="020B0502020202020204"/>
                <a:ea typeface="+mn-ea"/>
                <a:cs typeface="+mn-cs"/>
              </a:rPr>
              <a:t>Bush G. Acta </a:t>
            </a:r>
            <a:r>
              <a:rPr lang="en-US" sz="750" b="0" kern="1200" dirty="0" err="1">
                <a:solidFill>
                  <a:prstClr val="white"/>
                </a:solidFill>
                <a:effectLst/>
                <a:latin typeface="Century Gothic" panose="020B0502020202020204"/>
                <a:ea typeface="+mn-ea"/>
                <a:cs typeface="+mn-cs"/>
              </a:rPr>
              <a:t>Psychiatr</a:t>
            </a:r>
            <a:r>
              <a:rPr lang="en-US" sz="750" b="0" kern="1200" dirty="0">
                <a:solidFill>
                  <a:prstClr val="white"/>
                </a:solidFill>
                <a:effectLst/>
                <a:latin typeface="Century Gothic" panose="020B0502020202020204"/>
                <a:ea typeface="+mn-ea"/>
                <a:cs typeface="+mn-cs"/>
              </a:rPr>
              <a:t> Scand. 1996 Feb;93(2):129-36.     </a:t>
            </a:r>
            <a:fld id="{CA4DDC3D-F4D5-534B-8C05-FB38EAAAB15B}" type="slidenum">
              <a:rPr lang="en-US" sz="750" kern="1200">
                <a:solidFill>
                  <a:prstClr val="white"/>
                </a:solidFill>
                <a:latin typeface="Century Gothic" panose="020B0502020202020204"/>
                <a:ea typeface="+mn-ea"/>
                <a:cs typeface="+mn-cs"/>
              </a:rPr>
              <a:pPr defTabSz="342900">
                <a:spcAft>
                  <a:spcPts val="450"/>
                </a:spcAft>
                <a:buClrTx/>
              </a:pPr>
              <a:t>10</a:t>
            </a:fld>
            <a:endParaRPr lang="en-US" sz="750" kern="1200" dirty="0">
              <a:solidFill>
                <a:prstClr val="white"/>
              </a:solidFill>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372B46B9-053D-5EDD-C3D2-D48E86368FBA}"/>
              </a:ext>
            </a:extLst>
          </p:cNvPr>
          <p:cNvGraphicFramePr>
            <a:graphicFrameLocks noGrp="1"/>
          </p:cNvGraphicFramePr>
          <p:nvPr>
            <p:ph idx="1"/>
          </p:nvPr>
        </p:nvGraphicFramePr>
        <p:xfrm>
          <a:off x="3790782" y="723900"/>
          <a:ext cx="4534600" cy="345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374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B5A26-3DE2-4827-D78D-A5F2B62B4B61}"/>
              </a:ext>
            </a:extLst>
          </p:cNvPr>
          <p:cNvSpPr>
            <a:spLocks noGrp="1"/>
          </p:cNvSpPr>
          <p:nvPr>
            <p:ph type="title"/>
          </p:nvPr>
        </p:nvSpPr>
        <p:spPr>
          <a:xfrm>
            <a:off x="856060" y="457200"/>
            <a:ext cx="7429499" cy="1101437"/>
          </a:xfrm>
        </p:spPr>
        <p:txBody>
          <a:bodyPr>
            <a:normAutofit/>
          </a:bodyPr>
          <a:lstStyle/>
          <a:p>
            <a:r>
              <a:rPr lang="en-US"/>
              <a:t>Lorazepam Challenge</a:t>
            </a:r>
          </a:p>
        </p:txBody>
      </p:sp>
      <p:sp>
        <p:nvSpPr>
          <p:cNvPr id="6" name="Slide Number Placeholder 5">
            <a:extLst>
              <a:ext uri="{FF2B5EF4-FFF2-40B4-BE49-F238E27FC236}">
                <a16:creationId xmlns:a16="http://schemas.microsoft.com/office/drawing/2014/main" id="{6C88F7BB-950B-1B92-3B07-5D8B0FEB7142}"/>
              </a:ext>
            </a:extLst>
          </p:cNvPr>
          <p:cNvSpPr>
            <a:spLocks noGrp="1"/>
          </p:cNvSpPr>
          <p:nvPr>
            <p:ph type="sldNum" sz="quarter" idx="12"/>
          </p:nvPr>
        </p:nvSpPr>
        <p:spPr>
          <a:xfrm>
            <a:off x="3257551" y="4412457"/>
            <a:ext cx="5041334" cy="273844"/>
          </a:xfrm>
        </p:spPr>
        <p:txBody>
          <a:bodyPr>
            <a:normAutofit/>
          </a:bodyPr>
          <a:lstStyle/>
          <a:p>
            <a:pPr defTabSz="342900">
              <a:spcAft>
                <a:spcPts val="450"/>
              </a:spcAft>
              <a:buClrTx/>
            </a:pPr>
            <a:r>
              <a:rPr lang="en-US" sz="750" b="0" kern="1200" dirty="0">
                <a:solidFill>
                  <a:prstClr val="white"/>
                </a:solidFill>
                <a:effectLst/>
                <a:latin typeface="Century Gothic" panose="020B0502020202020204"/>
                <a:ea typeface="+mn-ea"/>
                <a:cs typeface="+mn-cs"/>
              </a:rPr>
              <a:t>Beach SR. Psychopharmacology Institute. 2020, November 29</a:t>
            </a:r>
            <a:r>
              <a:rPr lang="en-US" sz="750" b="0" kern="1200" baseline="30000" dirty="0">
                <a:solidFill>
                  <a:prstClr val="white"/>
                </a:solidFill>
                <a:effectLst/>
                <a:latin typeface="Century Gothic" panose="020B0502020202020204"/>
                <a:ea typeface="+mn-ea"/>
                <a:cs typeface="+mn-cs"/>
              </a:rPr>
              <a:t>th</a:t>
            </a:r>
            <a:r>
              <a:rPr lang="en-US" sz="750" b="0" kern="1200" dirty="0">
                <a:solidFill>
                  <a:prstClr val="white"/>
                </a:solidFill>
                <a:effectLst/>
                <a:latin typeface="Century Gothic" panose="020B0502020202020204"/>
                <a:ea typeface="+mn-ea"/>
                <a:cs typeface="+mn-cs"/>
              </a:rPr>
              <a:t>.     </a:t>
            </a:r>
            <a:fld id="{CA4DDC3D-F4D5-534B-8C05-FB38EAAAB15B}" type="slidenum">
              <a:rPr lang="en-US" sz="750" kern="1200">
                <a:solidFill>
                  <a:prstClr val="white"/>
                </a:solidFill>
                <a:latin typeface="Century Gothic" panose="020B0502020202020204"/>
                <a:ea typeface="+mn-ea"/>
                <a:cs typeface="+mn-cs"/>
              </a:rPr>
              <a:pPr defTabSz="342900">
                <a:spcAft>
                  <a:spcPts val="450"/>
                </a:spcAft>
                <a:buClrTx/>
              </a:pPr>
              <a:t>11</a:t>
            </a:fld>
            <a:endParaRPr lang="en-US" sz="750" kern="1200" dirty="0">
              <a:solidFill>
                <a:prstClr val="white"/>
              </a:solidFill>
              <a:latin typeface="Century Gothic" panose="020B0502020202020204"/>
              <a:ea typeface="+mn-ea"/>
              <a:cs typeface="+mn-cs"/>
            </a:endParaRPr>
          </a:p>
        </p:txBody>
      </p:sp>
      <p:graphicFrame>
        <p:nvGraphicFramePr>
          <p:cNvPr id="19" name="Content Placeholder 2">
            <a:extLst>
              <a:ext uri="{FF2B5EF4-FFF2-40B4-BE49-F238E27FC236}">
                <a16:creationId xmlns:a16="http://schemas.microsoft.com/office/drawing/2014/main" id="{A22E02DC-ED82-0F92-9334-A5716EF84051}"/>
              </a:ext>
            </a:extLst>
          </p:cNvPr>
          <p:cNvGraphicFramePr>
            <a:graphicFrameLocks noGrp="1"/>
          </p:cNvGraphicFramePr>
          <p:nvPr>
            <p:ph idx="1"/>
          </p:nvPr>
        </p:nvGraphicFramePr>
        <p:xfrm>
          <a:off x="856060" y="1714500"/>
          <a:ext cx="7429500" cy="2540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225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5F28-B901-BE5B-8745-B1FD043872A7}"/>
              </a:ext>
            </a:extLst>
          </p:cNvPr>
          <p:cNvSpPr>
            <a:spLocks noGrp="1"/>
          </p:cNvSpPr>
          <p:nvPr>
            <p:ph type="title"/>
          </p:nvPr>
        </p:nvSpPr>
        <p:spPr/>
        <p:txBody>
          <a:bodyPr/>
          <a:lstStyle/>
          <a:p>
            <a:r>
              <a:rPr lang="en-US" dirty="0"/>
              <a:t>Lorazepam Challenge - Dosing</a:t>
            </a:r>
          </a:p>
        </p:txBody>
      </p:sp>
      <p:graphicFrame>
        <p:nvGraphicFramePr>
          <p:cNvPr id="5" name="Content Placeholder 2">
            <a:extLst>
              <a:ext uri="{FF2B5EF4-FFF2-40B4-BE49-F238E27FC236}">
                <a16:creationId xmlns:a16="http://schemas.microsoft.com/office/drawing/2014/main" id="{902D3624-C5FD-09D4-1165-D52B3A0FED25}"/>
              </a:ext>
            </a:extLst>
          </p:cNvPr>
          <p:cNvGraphicFramePr>
            <a:graphicFrameLocks noGrp="1"/>
          </p:cNvGraphicFramePr>
          <p:nvPr>
            <p:ph idx="1"/>
          </p:nvPr>
        </p:nvGraphicFramePr>
        <p:xfrm>
          <a:off x="869384" y="1885950"/>
          <a:ext cx="7429500" cy="234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FFC9FEA2-287D-D795-3785-BF94951B7062}"/>
              </a:ext>
            </a:extLst>
          </p:cNvPr>
          <p:cNvSpPr>
            <a:spLocks noGrp="1"/>
          </p:cNvSpPr>
          <p:nvPr>
            <p:ph type="sldNum" sz="quarter" idx="12"/>
          </p:nvPr>
        </p:nvSpPr>
        <p:spPr>
          <a:xfrm>
            <a:off x="3188971" y="4412457"/>
            <a:ext cx="5109914" cy="273844"/>
          </a:xfrm>
        </p:spPr>
        <p:txBody>
          <a:bodyPr/>
          <a:lstStyle/>
          <a:p>
            <a:pPr defTabSz="342900">
              <a:buClrTx/>
            </a:pPr>
            <a:r>
              <a:rPr lang="en-US" sz="750" b="0" kern="1200" dirty="0">
                <a:solidFill>
                  <a:prstClr val="white"/>
                </a:solidFill>
                <a:effectLst/>
                <a:latin typeface="Century Gothic" panose="020B0502020202020204"/>
                <a:ea typeface="+mn-ea"/>
                <a:cs typeface="+mn-cs"/>
              </a:rPr>
              <a:t>Beach SR. Psychopharmacology Institute. 2020, November 29</a:t>
            </a:r>
            <a:r>
              <a:rPr lang="en-US" sz="750" b="0" kern="1200" baseline="30000" dirty="0">
                <a:solidFill>
                  <a:prstClr val="white"/>
                </a:solidFill>
                <a:effectLst/>
                <a:latin typeface="Century Gothic" panose="020B0502020202020204"/>
                <a:ea typeface="+mn-ea"/>
                <a:cs typeface="+mn-cs"/>
              </a:rPr>
              <a:t>th</a:t>
            </a:r>
            <a:r>
              <a:rPr lang="en-US" sz="750" b="0" kern="1200" dirty="0">
                <a:solidFill>
                  <a:prstClr val="white"/>
                </a:solidFill>
                <a:effectLst/>
                <a:latin typeface="Century Gothic" panose="020B0502020202020204"/>
                <a:ea typeface="+mn-ea"/>
                <a:cs typeface="+mn-cs"/>
              </a:rPr>
              <a:t>.     </a:t>
            </a:r>
            <a:fld id="{CA4DDC3D-F4D5-534B-8C05-FB38EAAAB15B}" type="slidenum">
              <a:rPr lang="en-US" sz="750" kern="1200">
                <a:solidFill>
                  <a:prstClr val="white"/>
                </a:solidFill>
                <a:latin typeface="Century Gothic" panose="020B0502020202020204"/>
                <a:ea typeface="+mn-ea"/>
                <a:cs typeface="+mn-cs"/>
              </a:rPr>
              <a:pPr defTabSz="342900">
                <a:buClrTx/>
              </a:pPr>
              <a:t>12</a:t>
            </a:fld>
            <a:endParaRPr lang="en-US" sz="750" kern="1200" dirty="0">
              <a:solidFill>
                <a:prstClr val="white"/>
              </a:solidFill>
              <a:latin typeface="Century Gothic" panose="020B0502020202020204"/>
              <a:ea typeface="+mn-ea"/>
              <a:cs typeface="+mn-cs"/>
            </a:endParaRPr>
          </a:p>
        </p:txBody>
      </p:sp>
    </p:spTree>
    <p:extLst>
      <p:ext uri="{BB962C8B-B14F-4D97-AF65-F5344CB8AC3E}">
        <p14:creationId xmlns:p14="http://schemas.microsoft.com/office/powerpoint/2010/main" val="62670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711F-5E40-BC9A-DED0-E1FCD933CE80}"/>
              </a:ext>
            </a:extLst>
          </p:cNvPr>
          <p:cNvSpPr>
            <a:spLocks noGrp="1"/>
          </p:cNvSpPr>
          <p:nvPr>
            <p:ph type="title"/>
          </p:nvPr>
        </p:nvSpPr>
        <p:spPr>
          <a:xfrm>
            <a:off x="856060" y="457200"/>
            <a:ext cx="7429499" cy="1101437"/>
          </a:xfrm>
        </p:spPr>
        <p:txBody>
          <a:bodyPr>
            <a:normAutofit/>
          </a:bodyPr>
          <a:lstStyle/>
          <a:p>
            <a:r>
              <a:rPr lang="en-US"/>
              <a:t>Positive Response to Lorazepam</a:t>
            </a:r>
          </a:p>
        </p:txBody>
      </p:sp>
      <p:sp>
        <p:nvSpPr>
          <p:cNvPr id="6" name="Slide Number Placeholder 5">
            <a:extLst>
              <a:ext uri="{FF2B5EF4-FFF2-40B4-BE49-F238E27FC236}">
                <a16:creationId xmlns:a16="http://schemas.microsoft.com/office/drawing/2014/main" id="{01DB97D3-1E66-1D81-89E3-57659179BC3C}"/>
              </a:ext>
            </a:extLst>
          </p:cNvPr>
          <p:cNvSpPr>
            <a:spLocks noGrp="1"/>
          </p:cNvSpPr>
          <p:nvPr>
            <p:ph type="sldNum" sz="quarter" idx="12"/>
          </p:nvPr>
        </p:nvSpPr>
        <p:spPr>
          <a:xfrm>
            <a:off x="2614613" y="4412457"/>
            <a:ext cx="5684272" cy="273844"/>
          </a:xfrm>
        </p:spPr>
        <p:txBody>
          <a:bodyPr>
            <a:noAutofit/>
          </a:bodyPr>
          <a:lstStyle/>
          <a:p>
            <a:pPr defTabSz="342900">
              <a:spcAft>
                <a:spcPts val="450"/>
              </a:spcAft>
              <a:buClrTx/>
            </a:pPr>
            <a:r>
              <a:rPr lang="en-US" sz="750" b="0" kern="1200" dirty="0">
                <a:solidFill>
                  <a:prstClr val="white"/>
                </a:solidFill>
                <a:effectLst/>
                <a:latin typeface="Century Gothic" panose="020B0502020202020204"/>
                <a:ea typeface="+mn-ea"/>
                <a:cs typeface="+mn-cs"/>
              </a:rPr>
              <a:t>Beach SR. Psychopharmacology Institute. 2020, November 29</a:t>
            </a:r>
            <a:r>
              <a:rPr lang="en-US" sz="750" b="0" kern="1200" baseline="30000" dirty="0">
                <a:solidFill>
                  <a:prstClr val="white"/>
                </a:solidFill>
                <a:effectLst/>
                <a:latin typeface="Century Gothic" panose="020B0502020202020204"/>
                <a:ea typeface="+mn-ea"/>
                <a:cs typeface="+mn-cs"/>
              </a:rPr>
              <a:t>th</a:t>
            </a:r>
            <a:r>
              <a:rPr lang="en-US" sz="750" b="0" kern="1200" dirty="0">
                <a:solidFill>
                  <a:prstClr val="white"/>
                </a:solidFill>
                <a:effectLst/>
                <a:latin typeface="Century Gothic" panose="020B0502020202020204"/>
                <a:ea typeface="+mn-ea"/>
                <a:cs typeface="+mn-cs"/>
              </a:rPr>
              <a:t>.     </a:t>
            </a:r>
            <a:fld id="{CA4DDC3D-F4D5-534B-8C05-FB38EAAAB15B}" type="slidenum">
              <a:rPr lang="en-US" sz="750" kern="1200">
                <a:solidFill>
                  <a:prstClr val="white"/>
                </a:solidFill>
                <a:latin typeface="Century Gothic" panose="020B0502020202020204"/>
                <a:ea typeface="+mn-ea"/>
                <a:cs typeface="+mn-cs"/>
              </a:rPr>
              <a:pPr defTabSz="342900">
                <a:spcAft>
                  <a:spcPts val="450"/>
                </a:spcAft>
                <a:buClrTx/>
              </a:pPr>
              <a:t>13</a:t>
            </a:fld>
            <a:endParaRPr lang="en-US" sz="750" kern="1200" dirty="0">
              <a:solidFill>
                <a:prstClr val="white"/>
              </a:solidFill>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FC466CEF-1848-E20D-9A1A-1692A81E3045}"/>
              </a:ext>
            </a:extLst>
          </p:cNvPr>
          <p:cNvGraphicFramePr>
            <a:graphicFrameLocks noGrp="1"/>
          </p:cNvGraphicFramePr>
          <p:nvPr>
            <p:ph idx="1"/>
          </p:nvPr>
        </p:nvGraphicFramePr>
        <p:xfrm>
          <a:off x="856060" y="1714500"/>
          <a:ext cx="7429500" cy="2540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039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5849-7610-63FB-059F-7725F0214C31}"/>
              </a:ext>
            </a:extLst>
          </p:cNvPr>
          <p:cNvSpPr>
            <a:spLocks noGrp="1"/>
          </p:cNvSpPr>
          <p:nvPr>
            <p:ph type="title"/>
          </p:nvPr>
        </p:nvSpPr>
        <p:spPr>
          <a:xfrm>
            <a:off x="502389" y="1072634"/>
            <a:ext cx="2271985" cy="2756931"/>
          </a:xfrm>
        </p:spPr>
        <p:txBody>
          <a:bodyPr anchor="ctr">
            <a:normAutofit/>
          </a:bodyPr>
          <a:lstStyle/>
          <a:p>
            <a:r>
              <a:rPr lang="en-US" sz="2100" dirty="0"/>
              <a:t>Transitioning from IV / Tapering</a:t>
            </a:r>
          </a:p>
        </p:txBody>
      </p:sp>
      <p:sp>
        <p:nvSpPr>
          <p:cNvPr id="27" name="Rectangle 26">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0" y="0"/>
            <a:ext cx="6099050"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Century Gothic" panose="020B0502020202020204"/>
            </a:endParaRPr>
          </a:p>
        </p:txBody>
      </p:sp>
      <p:cxnSp>
        <p:nvCxnSpPr>
          <p:cNvPr id="29" name="Straight Connector 28">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2478"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1" name="Rectangle 30">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121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buClrTx/>
            </a:pPr>
            <a:endParaRPr lang="en-US" sz="1350" kern="1200">
              <a:solidFill>
                <a:prstClr val="white"/>
              </a:solidFill>
              <a:latin typeface="Century Gothic" panose="020B0502020202020204"/>
            </a:endParaRPr>
          </a:p>
        </p:txBody>
      </p:sp>
      <p:sp>
        <p:nvSpPr>
          <p:cNvPr id="6" name="Slide Number Placeholder 5">
            <a:extLst>
              <a:ext uri="{FF2B5EF4-FFF2-40B4-BE49-F238E27FC236}">
                <a16:creationId xmlns:a16="http://schemas.microsoft.com/office/drawing/2014/main" id="{1A6AA4FA-4363-EBA8-7B7A-E8A2C4163772}"/>
              </a:ext>
            </a:extLst>
          </p:cNvPr>
          <p:cNvSpPr>
            <a:spLocks noGrp="1"/>
          </p:cNvSpPr>
          <p:nvPr>
            <p:ph type="sldNum" sz="quarter" idx="12"/>
          </p:nvPr>
        </p:nvSpPr>
        <p:spPr>
          <a:xfrm>
            <a:off x="3417867" y="4412457"/>
            <a:ext cx="4881018" cy="273844"/>
          </a:xfrm>
        </p:spPr>
        <p:txBody>
          <a:bodyPr>
            <a:normAutofit/>
          </a:bodyPr>
          <a:lstStyle/>
          <a:p>
            <a:pPr defTabSz="342900">
              <a:spcAft>
                <a:spcPts val="450"/>
              </a:spcAft>
              <a:buClrTx/>
            </a:pPr>
            <a:r>
              <a:rPr lang="en-US" sz="750" b="0" kern="1200" dirty="0">
                <a:solidFill>
                  <a:prstClr val="white"/>
                </a:solidFill>
                <a:effectLst/>
                <a:latin typeface="Century Gothic" panose="020B0502020202020204"/>
                <a:ea typeface="+mn-ea"/>
                <a:cs typeface="+mn-cs"/>
              </a:rPr>
              <a:t>Beach SR. Psychopharmacology Institute. 2020, November 29</a:t>
            </a:r>
            <a:r>
              <a:rPr lang="en-US" sz="750" b="0" kern="1200" baseline="30000" dirty="0">
                <a:solidFill>
                  <a:prstClr val="white"/>
                </a:solidFill>
                <a:effectLst/>
                <a:latin typeface="Century Gothic" panose="020B0502020202020204"/>
                <a:ea typeface="+mn-ea"/>
                <a:cs typeface="+mn-cs"/>
              </a:rPr>
              <a:t>th</a:t>
            </a:r>
            <a:r>
              <a:rPr lang="en-US" sz="750" b="0" kern="1200" dirty="0">
                <a:solidFill>
                  <a:prstClr val="white"/>
                </a:solidFill>
                <a:effectLst/>
                <a:latin typeface="Century Gothic" panose="020B0502020202020204"/>
                <a:ea typeface="+mn-ea"/>
                <a:cs typeface="+mn-cs"/>
              </a:rPr>
              <a:t>.     </a:t>
            </a:r>
            <a:fld id="{CA4DDC3D-F4D5-534B-8C05-FB38EAAAB15B}" type="slidenum">
              <a:rPr lang="en-US" sz="750" kern="1200">
                <a:solidFill>
                  <a:prstClr val="white"/>
                </a:solidFill>
                <a:latin typeface="Century Gothic" panose="020B0502020202020204"/>
                <a:ea typeface="+mn-ea"/>
                <a:cs typeface="+mn-cs"/>
              </a:rPr>
              <a:pPr defTabSz="342900">
                <a:spcAft>
                  <a:spcPts val="450"/>
                </a:spcAft>
                <a:buClrTx/>
              </a:pPr>
              <a:t>14</a:t>
            </a:fld>
            <a:endParaRPr lang="en-US" sz="750" kern="1200" dirty="0">
              <a:solidFill>
                <a:prstClr val="white"/>
              </a:solidFill>
              <a:latin typeface="Century Gothic" panose="020B0502020202020204"/>
              <a:ea typeface="+mn-ea"/>
              <a:cs typeface="+mn-cs"/>
            </a:endParaRPr>
          </a:p>
        </p:txBody>
      </p:sp>
      <p:graphicFrame>
        <p:nvGraphicFramePr>
          <p:cNvPr id="22" name="Content Placeholder 2">
            <a:extLst>
              <a:ext uri="{FF2B5EF4-FFF2-40B4-BE49-F238E27FC236}">
                <a16:creationId xmlns:a16="http://schemas.microsoft.com/office/drawing/2014/main" id="{7E685793-353B-4C4A-5F55-71765629B64E}"/>
              </a:ext>
            </a:extLst>
          </p:cNvPr>
          <p:cNvGraphicFramePr>
            <a:graphicFrameLocks noGrp="1"/>
          </p:cNvGraphicFramePr>
          <p:nvPr>
            <p:ph idx="1"/>
          </p:nvPr>
        </p:nvGraphicFramePr>
        <p:xfrm>
          <a:off x="3790782" y="723900"/>
          <a:ext cx="4534600" cy="345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878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FA61-6FD2-A45E-44F4-D99561D6B4D6}"/>
              </a:ext>
            </a:extLst>
          </p:cNvPr>
          <p:cNvSpPr>
            <a:spLocks noGrp="1"/>
          </p:cNvSpPr>
          <p:nvPr>
            <p:ph type="title"/>
          </p:nvPr>
        </p:nvSpPr>
        <p:spPr>
          <a:xfrm>
            <a:off x="502389" y="1072634"/>
            <a:ext cx="2271985" cy="2756931"/>
          </a:xfrm>
        </p:spPr>
        <p:txBody>
          <a:bodyPr anchor="ctr">
            <a:normAutofit/>
          </a:bodyPr>
          <a:lstStyle/>
          <a:p>
            <a:r>
              <a:rPr lang="en-US" sz="3000"/>
              <a:t>Patient Case</a:t>
            </a:r>
          </a:p>
        </p:txBody>
      </p:sp>
      <p:sp>
        <p:nvSpPr>
          <p:cNvPr id="11" name="Rectangle 10">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0" y="0"/>
            <a:ext cx="6099050"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Century Gothic" panose="020B0502020202020204"/>
            </a:endParaRPr>
          </a:p>
        </p:txBody>
      </p:sp>
      <p:cxnSp>
        <p:nvCxnSpPr>
          <p:cNvPr id="13" name="Straight Connector 12">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2478"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5" name="Rectangle 14">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121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buClrTx/>
            </a:pPr>
            <a:endParaRPr lang="en-US" sz="1350" kern="1200">
              <a:solidFill>
                <a:prstClr val="white"/>
              </a:solidFill>
              <a:latin typeface="Century Gothic" panose="020B0502020202020204"/>
            </a:endParaRPr>
          </a:p>
        </p:txBody>
      </p:sp>
      <p:sp>
        <p:nvSpPr>
          <p:cNvPr id="6" name="Slide Number Placeholder 5">
            <a:extLst>
              <a:ext uri="{FF2B5EF4-FFF2-40B4-BE49-F238E27FC236}">
                <a16:creationId xmlns:a16="http://schemas.microsoft.com/office/drawing/2014/main" id="{5256EC15-6AF4-9072-2B1E-9E86C94D6477}"/>
              </a:ext>
            </a:extLst>
          </p:cNvPr>
          <p:cNvSpPr>
            <a:spLocks noGrp="1"/>
          </p:cNvSpPr>
          <p:nvPr>
            <p:ph type="sldNum" sz="quarter" idx="12"/>
          </p:nvPr>
        </p:nvSpPr>
        <p:spPr>
          <a:xfrm>
            <a:off x="3688444" y="4412457"/>
            <a:ext cx="4610441" cy="231734"/>
          </a:xfrm>
        </p:spPr>
        <p:txBody>
          <a:bodyPr>
            <a:normAutofit/>
          </a:bodyPr>
          <a:lstStyle/>
          <a:p>
            <a:pPr defTabSz="342900">
              <a:spcAft>
                <a:spcPts val="450"/>
              </a:spcAft>
              <a:buClrTx/>
            </a:pPr>
            <a:r>
              <a:rPr lang="en-US" sz="750" b="0" kern="1200" dirty="0">
                <a:solidFill>
                  <a:prstClr val="white"/>
                </a:solidFill>
                <a:effectLst/>
                <a:latin typeface="Century Gothic" panose="020B0502020202020204"/>
                <a:ea typeface="+mn-ea"/>
                <a:cs typeface="+mn-cs"/>
              </a:rPr>
              <a:t>Almeida M. Prim Care Companion CNS Disorder. 2021 Oct 7;23(5):20cr02899.     </a:t>
            </a:r>
            <a:fld id="{CA4DDC3D-F4D5-534B-8C05-FB38EAAAB15B}" type="slidenum">
              <a:rPr lang="en-US" sz="750" kern="1200">
                <a:solidFill>
                  <a:prstClr val="white"/>
                </a:solidFill>
                <a:latin typeface="Century Gothic" panose="020B0502020202020204"/>
                <a:ea typeface="+mn-ea"/>
                <a:cs typeface="+mn-cs"/>
              </a:rPr>
              <a:pPr defTabSz="342900">
                <a:spcAft>
                  <a:spcPts val="450"/>
                </a:spcAft>
                <a:buClrTx/>
              </a:pPr>
              <a:t>15</a:t>
            </a:fld>
            <a:endParaRPr lang="en-US" sz="750" kern="1200" dirty="0">
              <a:solidFill>
                <a:prstClr val="white"/>
              </a:solidFill>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2DDB59FB-89B8-EF33-3F58-49443FBD44AF}"/>
              </a:ext>
            </a:extLst>
          </p:cNvPr>
          <p:cNvGraphicFramePr>
            <a:graphicFrameLocks noGrp="1"/>
          </p:cNvGraphicFramePr>
          <p:nvPr>
            <p:ph idx="1"/>
          </p:nvPr>
        </p:nvGraphicFramePr>
        <p:xfrm>
          <a:off x="3790782" y="723900"/>
          <a:ext cx="4534600" cy="345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881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C239-A427-817A-103E-10CA84D40302}"/>
              </a:ext>
            </a:extLst>
          </p:cNvPr>
          <p:cNvSpPr>
            <a:spLocks noGrp="1"/>
          </p:cNvSpPr>
          <p:nvPr>
            <p:ph type="title"/>
          </p:nvPr>
        </p:nvSpPr>
        <p:spPr>
          <a:xfrm>
            <a:off x="730635" y="535781"/>
            <a:ext cx="2499716" cy="3807620"/>
          </a:xfrm>
        </p:spPr>
        <p:txBody>
          <a:bodyPr anchor="ctr">
            <a:normAutofit/>
          </a:bodyPr>
          <a:lstStyle/>
          <a:p>
            <a:r>
              <a:rPr lang="en-US" sz="2775"/>
              <a:t>In-patient psychiatric unit</a:t>
            </a:r>
          </a:p>
        </p:txBody>
      </p:sp>
      <p:sp>
        <p:nvSpPr>
          <p:cNvPr id="11" name="Rectangle 10">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8" y="0"/>
            <a:ext cx="5668982"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entury Gothic" panose="020B0502020202020204"/>
            </a:endParaRPr>
          </a:p>
        </p:txBody>
      </p:sp>
      <p:sp>
        <p:nvSpPr>
          <p:cNvPr id="13" name="Rectangle 12">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490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buClrTx/>
            </a:pPr>
            <a:endParaRPr lang="en-US" sz="1350" kern="1200">
              <a:solidFill>
                <a:prstClr val="white"/>
              </a:solidFill>
              <a:latin typeface="Century Gothic" panose="020B0502020202020204"/>
            </a:endParaRPr>
          </a:p>
        </p:txBody>
      </p:sp>
      <p:cxnSp>
        <p:nvCxnSpPr>
          <p:cNvPr id="15" name="Straight Connector 14">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0919BEB5-A57B-3103-C6A4-ACA751B417DB}"/>
              </a:ext>
            </a:extLst>
          </p:cNvPr>
          <p:cNvSpPr>
            <a:spLocks noGrp="1"/>
          </p:cNvSpPr>
          <p:nvPr>
            <p:ph idx="1"/>
          </p:nvPr>
        </p:nvSpPr>
        <p:spPr>
          <a:xfrm>
            <a:off x="3729785" y="535782"/>
            <a:ext cx="4690313" cy="3807619"/>
          </a:xfrm>
        </p:spPr>
        <p:txBody>
          <a:bodyPr>
            <a:normAutofit/>
          </a:bodyPr>
          <a:lstStyle/>
          <a:p>
            <a:pPr>
              <a:lnSpc>
                <a:spcPct val="90000"/>
              </a:lnSpc>
            </a:pPr>
            <a:r>
              <a:rPr lang="en-US" sz="1275" dirty="0">
                <a:solidFill>
                  <a:schemeClr val="tx1"/>
                </a:solidFill>
              </a:rPr>
              <a:t>Once she was sent to the psychiatric unit she displayed manic symptoms of hypersexuality, hyper-religiosity, impulsivity, and insomnia</a:t>
            </a:r>
          </a:p>
          <a:p>
            <a:pPr>
              <a:lnSpc>
                <a:spcPct val="90000"/>
              </a:lnSpc>
            </a:pPr>
            <a:r>
              <a:rPr lang="en-US" sz="1275" dirty="0">
                <a:solidFill>
                  <a:schemeClr val="tx1"/>
                </a:solidFill>
              </a:rPr>
              <a:t>Maintenance medications</a:t>
            </a:r>
          </a:p>
          <a:p>
            <a:pPr lvl="1">
              <a:lnSpc>
                <a:spcPct val="90000"/>
              </a:lnSpc>
            </a:pPr>
            <a:r>
              <a:rPr lang="en-US" sz="1275" dirty="0">
                <a:solidFill>
                  <a:schemeClr val="tx1"/>
                </a:solidFill>
              </a:rPr>
              <a:t>Started on risperidone 0.5 mg twice daily which was titrated to 2 mg twice daily</a:t>
            </a:r>
          </a:p>
          <a:p>
            <a:pPr>
              <a:lnSpc>
                <a:spcPct val="90000"/>
              </a:lnSpc>
            </a:pPr>
            <a:r>
              <a:rPr lang="en-US" sz="1275" dirty="0">
                <a:solidFill>
                  <a:schemeClr val="tx1"/>
                </a:solidFill>
              </a:rPr>
              <a:t>Over the next 3 days her symptoms worsened; she became loud, combative and tried to elope multiple times</a:t>
            </a:r>
          </a:p>
          <a:p>
            <a:pPr lvl="1">
              <a:lnSpc>
                <a:spcPct val="90000"/>
              </a:lnSpc>
            </a:pPr>
            <a:r>
              <a:rPr lang="en-US" sz="1275" dirty="0">
                <a:solidFill>
                  <a:schemeClr val="tx1"/>
                </a:solidFill>
              </a:rPr>
              <a:t>Her BFCRS was 30, she responded positively to 2mg IM lorazepam</a:t>
            </a:r>
          </a:p>
          <a:p>
            <a:pPr lvl="2">
              <a:lnSpc>
                <a:spcPct val="90000"/>
              </a:lnSpc>
            </a:pPr>
            <a:r>
              <a:rPr lang="en-US" sz="1125" dirty="0">
                <a:solidFill>
                  <a:schemeClr val="tx1"/>
                </a:solidFill>
              </a:rPr>
              <a:t>After lorazepam, her BFCRS was 3 and the team described her symptoms as excited catatonia</a:t>
            </a:r>
          </a:p>
          <a:p>
            <a:pPr>
              <a:lnSpc>
                <a:spcPct val="90000"/>
              </a:lnSpc>
            </a:pPr>
            <a:r>
              <a:rPr lang="en-US" sz="1275" dirty="0">
                <a:solidFill>
                  <a:schemeClr val="tx1"/>
                </a:solidFill>
              </a:rPr>
              <a:t>After she responded to lorazepam, it was recommendation to avoid antipsychotics</a:t>
            </a:r>
          </a:p>
          <a:p>
            <a:pPr lvl="1">
              <a:lnSpc>
                <a:spcPct val="90000"/>
              </a:lnSpc>
            </a:pPr>
            <a:r>
              <a:rPr lang="en-US" sz="975" dirty="0">
                <a:solidFill>
                  <a:schemeClr val="tx1"/>
                </a:solidFill>
              </a:rPr>
              <a:t>Valproic acid was started and high doses of lorazepam were initiated (up to 12 mg a day)</a:t>
            </a:r>
          </a:p>
          <a:p>
            <a:pPr lvl="1">
              <a:lnSpc>
                <a:spcPct val="90000"/>
              </a:lnSpc>
            </a:pPr>
            <a:r>
              <a:rPr lang="en-US" sz="975" dirty="0">
                <a:solidFill>
                  <a:schemeClr val="tx1"/>
                </a:solidFill>
              </a:rPr>
              <a:t>she still required some as needed medications for disruptive behavior</a:t>
            </a:r>
          </a:p>
        </p:txBody>
      </p:sp>
      <p:sp>
        <p:nvSpPr>
          <p:cNvPr id="6" name="Slide Number Placeholder 5">
            <a:extLst>
              <a:ext uri="{FF2B5EF4-FFF2-40B4-BE49-F238E27FC236}">
                <a16:creationId xmlns:a16="http://schemas.microsoft.com/office/drawing/2014/main" id="{CB3B23AA-B8FC-2649-4767-1E92F6CF14F0}"/>
              </a:ext>
            </a:extLst>
          </p:cNvPr>
          <p:cNvSpPr>
            <a:spLocks noGrp="1"/>
          </p:cNvSpPr>
          <p:nvPr>
            <p:ph type="sldNum" sz="quarter" idx="12"/>
          </p:nvPr>
        </p:nvSpPr>
        <p:spPr>
          <a:xfrm>
            <a:off x="4076223" y="4412457"/>
            <a:ext cx="4233628" cy="273844"/>
          </a:xfrm>
        </p:spPr>
        <p:txBody>
          <a:bodyPr>
            <a:noAutofit/>
          </a:bodyPr>
          <a:lstStyle/>
          <a:p>
            <a:pPr defTabSz="342900">
              <a:spcAft>
                <a:spcPts val="450"/>
              </a:spcAft>
              <a:buClrTx/>
            </a:pPr>
            <a:r>
              <a:rPr lang="en-US" sz="750" b="0" kern="1200" dirty="0">
                <a:solidFill>
                  <a:prstClr val="white"/>
                </a:solidFill>
                <a:effectLst/>
                <a:latin typeface="Century Gothic" panose="020B0502020202020204"/>
                <a:ea typeface="+mn-ea"/>
                <a:cs typeface="+mn-cs"/>
              </a:rPr>
              <a:t>Almeida M. Prim Care Companion CNS Disorder. 2021 Oct 7;23(5):20cr02899.     </a:t>
            </a:r>
            <a:fld id="{CA4DDC3D-F4D5-534B-8C05-FB38EAAAB15B}" type="slidenum">
              <a:rPr lang="en-US" sz="750" kern="1200">
                <a:solidFill>
                  <a:prstClr val="white"/>
                </a:solidFill>
                <a:latin typeface="Century Gothic" panose="020B0502020202020204"/>
                <a:ea typeface="+mn-ea"/>
                <a:cs typeface="+mn-cs"/>
              </a:rPr>
              <a:pPr defTabSz="342900">
                <a:spcAft>
                  <a:spcPts val="450"/>
                </a:spcAft>
                <a:buClrTx/>
              </a:pPr>
              <a:t>16</a:t>
            </a:fld>
            <a:endParaRPr lang="en-US" sz="750" kern="1200" dirty="0">
              <a:solidFill>
                <a:prstClr val="white"/>
              </a:solidFill>
              <a:latin typeface="Century Gothic" panose="020B0502020202020204"/>
              <a:ea typeface="+mn-ea"/>
              <a:cs typeface="+mn-cs"/>
            </a:endParaRPr>
          </a:p>
        </p:txBody>
      </p:sp>
    </p:spTree>
    <p:extLst>
      <p:ext uri="{BB962C8B-B14F-4D97-AF65-F5344CB8AC3E}">
        <p14:creationId xmlns:p14="http://schemas.microsoft.com/office/powerpoint/2010/main" val="56386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9335-EAD6-2653-3CE8-FFEF12F69604}"/>
              </a:ext>
            </a:extLst>
          </p:cNvPr>
          <p:cNvSpPr>
            <a:spLocks noGrp="1"/>
          </p:cNvSpPr>
          <p:nvPr>
            <p:ph type="title"/>
          </p:nvPr>
        </p:nvSpPr>
        <p:spPr>
          <a:xfrm>
            <a:off x="730635" y="535781"/>
            <a:ext cx="2499716" cy="3807620"/>
          </a:xfrm>
        </p:spPr>
        <p:txBody>
          <a:bodyPr anchor="ctr">
            <a:normAutofit/>
          </a:bodyPr>
          <a:lstStyle/>
          <a:p>
            <a:r>
              <a:rPr lang="en-US" sz="3000" dirty="0"/>
              <a:t>Intensive Care Unit (ICU)</a:t>
            </a:r>
          </a:p>
        </p:txBody>
      </p:sp>
      <p:sp>
        <p:nvSpPr>
          <p:cNvPr id="10" name="Rectangle 9">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8" y="0"/>
            <a:ext cx="5668982"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entury Gothic" panose="020B0502020202020204"/>
            </a:endParaRPr>
          </a:p>
        </p:txBody>
      </p:sp>
      <p:sp>
        <p:nvSpPr>
          <p:cNvPr id="12" name="Rectangle 11">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490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buClrTx/>
            </a:pPr>
            <a:endParaRPr lang="en-US" sz="1350" kern="1200">
              <a:solidFill>
                <a:prstClr val="white"/>
              </a:solidFill>
              <a:latin typeface="Century Gothic" panose="020B0502020202020204"/>
            </a:endParaRPr>
          </a:p>
        </p:txBody>
      </p:sp>
      <p:cxnSp>
        <p:nvCxnSpPr>
          <p:cNvPr id="14" name="Straight Connector 13">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C9251FA5-BC0A-681D-C15D-5A66D1006FD9}"/>
              </a:ext>
            </a:extLst>
          </p:cNvPr>
          <p:cNvSpPr>
            <a:spLocks noGrp="1"/>
          </p:cNvSpPr>
          <p:nvPr>
            <p:ph idx="1"/>
          </p:nvPr>
        </p:nvSpPr>
        <p:spPr>
          <a:xfrm>
            <a:off x="3729785" y="535782"/>
            <a:ext cx="4690313" cy="3807619"/>
          </a:xfrm>
        </p:spPr>
        <p:txBody>
          <a:bodyPr>
            <a:normAutofit/>
          </a:bodyPr>
          <a:lstStyle/>
          <a:p>
            <a:pPr>
              <a:lnSpc>
                <a:spcPct val="90000"/>
              </a:lnSpc>
            </a:pPr>
            <a:r>
              <a:rPr lang="en-US" dirty="0">
                <a:solidFill>
                  <a:schemeClr val="tx1"/>
                </a:solidFill>
              </a:rPr>
              <a:t>Due to the profound level of behavioral dysregulation and patient suffering that was refractory to the available psychopharmacologic treatment options she was transferred to the ICU for sedation with dexmedetomidine</a:t>
            </a:r>
          </a:p>
          <a:p>
            <a:pPr lvl="1">
              <a:lnSpc>
                <a:spcPct val="90000"/>
              </a:lnSpc>
            </a:pPr>
            <a:r>
              <a:rPr lang="en-US" dirty="0">
                <a:solidFill>
                  <a:schemeClr val="tx1"/>
                </a:solidFill>
              </a:rPr>
              <a:t>All antipsychotic medications were discontinued, and a comprehensive medical workup was able to be completed – which was unremarkable</a:t>
            </a:r>
          </a:p>
          <a:p>
            <a:pPr lvl="1">
              <a:lnSpc>
                <a:spcPct val="90000"/>
              </a:lnSpc>
            </a:pPr>
            <a:r>
              <a:rPr lang="en-US" dirty="0">
                <a:solidFill>
                  <a:schemeClr val="tx1"/>
                </a:solidFill>
              </a:rPr>
              <a:t>Emergency order for electroconvulsive therapy (ECT) was obtained, after 3 rounds of ECT she was discharged home</a:t>
            </a:r>
          </a:p>
        </p:txBody>
      </p:sp>
      <p:sp>
        <p:nvSpPr>
          <p:cNvPr id="5" name="Slide Number Placeholder 4">
            <a:extLst>
              <a:ext uri="{FF2B5EF4-FFF2-40B4-BE49-F238E27FC236}">
                <a16:creationId xmlns:a16="http://schemas.microsoft.com/office/drawing/2014/main" id="{25D7B226-B7FB-5BAC-2A80-915F50B196D4}"/>
              </a:ext>
            </a:extLst>
          </p:cNvPr>
          <p:cNvSpPr>
            <a:spLocks noGrp="1"/>
          </p:cNvSpPr>
          <p:nvPr>
            <p:ph type="sldNum" sz="quarter" idx="12"/>
          </p:nvPr>
        </p:nvSpPr>
        <p:spPr>
          <a:xfrm>
            <a:off x="3963390" y="4403550"/>
            <a:ext cx="4346462" cy="273844"/>
          </a:xfrm>
        </p:spPr>
        <p:txBody>
          <a:bodyPr>
            <a:noAutofit/>
          </a:bodyPr>
          <a:lstStyle/>
          <a:p>
            <a:pPr defTabSz="342900">
              <a:spcAft>
                <a:spcPts val="450"/>
              </a:spcAft>
              <a:buClrTx/>
            </a:pPr>
            <a:r>
              <a:rPr lang="en-US" sz="750" b="0" kern="1200" dirty="0">
                <a:solidFill>
                  <a:prstClr val="white"/>
                </a:solidFill>
                <a:effectLst/>
                <a:latin typeface="Century Gothic" panose="020B0502020202020204"/>
                <a:ea typeface="+mn-ea"/>
                <a:cs typeface="+mn-cs"/>
              </a:rPr>
              <a:t>Almeida M. Prim Care Companion CNS Disorder. 2021 Oct 7;23(5):20cr02899.     </a:t>
            </a:r>
            <a:fld id="{CA4DDC3D-F4D5-534B-8C05-FB38EAAAB15B}" type="slidenum">
              <a:rPr lang="en-US" sz="750" kern="1200">
                <a:solidFill>
                  <a:prstClr val="white"/>
                </a:solidFill>
                <a:latin typeface="Century Gothic" panose="020B0502020202020204"/>
                <a:ea typeface="+mn-ea"/>
                <a:cs typeface="+mn-cs"/>
              </a:rPr>
              <a:pPr defTabSz="342900">
                <a:spcAft>
                  <a:spcPts val="450"/>
                </a:spcAft>
                <a:buClrTx/>
              </a:pPr>
              <a:t>17</a:t>
            </a:fld>
            <a:endParaRPr lang="en-US" sz="750" kern="1200" dirty="0">
              <a:solidFill>
                <a:prstClr val="white"/>
              </a:solidFill>
              <a:latin typeface="Century Gothic" panose="020B0502020202020204"/>
              <a:ea typeface="+mn-ea"/>
              <a:cs typeface="+mn-cs"/>
            </a:endParaRPr>
          </a:p>
        </p:txBody>
      </p:sp>
    </p:spTree>
    <p:extLst>
      <p:ext uri="{BB962C8B-B14F-4D97-AF65-F5344CB8AC3E}">
        <p14:creationId xmlns:p14="http://schemas.microsoft.com/office/powerpoint/2010/main" val="374587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Century Gothic" panose="020B0502020202020204"/>
            </a:endParaRPr>
          </a:p>
        </p:txBody>
      </p:sp>
      <p:sp>
        <p:nvSpPr>
          <p:cNvPr id="12" name="Freeform: Shape 11">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170313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defTabSz="342900">
              <a:buClrTx/>
            </a:pPr>
            <a:endParaRPr lang="en-US" sz="1350" kern="1200">
              <a:solidFill>
                <a:prstClr val="white"/>
              </a:solidFill>
              <a:latin typeface="Century Gothic" panose="020B0502020202020204"/>
            </a:endParaRPr>
          </a:p>
        </p:txBody>
      </p:sp>
      <p:sp>
        <p:nvSpPr>
          <p:cNvPr id="2" name="Title 1">
            <a:extLst>
              <a:ext uri="{FF2B5EF4-FFF2-40B4-BE49-F238E27FC236}">
                <a16:creationId xmlns:a16="http://schemas.microsoft.com/office/drawing/2014/main" id="{7196CCFD-35BC-6810-3E7D-ACDFC5011AED}"/>
              </a:ext>
            </a:extLst>
          </p:cNvPr>
          <p:cNvSpPr>
            <a:spLocks noGrp="1"/>
          </p:cNvSpPr>
          <p:nvPr>
            <p:ph type="title"/>
          </p:nvPr>
        </p:nvSpPr>
        <p:spPr>
          <a:xfrm>
            <a:off x="856060" y="457201"/>
            <a:ext cx="7429499" cy="799088"/>
          </a:xfrm>
        </p:spPr>
        <p:txBody>
          <a:bodyPr>
            <a:normAutofit/>
          </a:bodyPr>
          <a:lstStyle/>
          <a:p>
            <a:pPr algn="ctr"/>
            <a:r>
              <a:rPr lang="en-US">
                <a:solidFill>
                  <a:srgbClr val="BFBFBF"/>
                </a:solidFill>
              </a:rPr>
              <a:t>Summary</a:t>
            </a:r>
          </a:p>
        </p:txBody>
      </p:sp>
      <p:sp>
        <p:nvSpPr>
          <p:cNvPr id="17" name="Content Placeholder 2">
            <a:extLst>
              <a:ext uri="{FF2B5EF4-FFF2-40B4-BE49-F238E27FC236}">
                <a16:creationId xmlns:a16="http://schemas.microsoft.com/office/drawing/2014/main" id="{3B625CBD-9495-C5EB-0268-2E11554BECB2}"/>
              </a:ext>
            </a:extLst>
          </p:cNvPr>
          <p:cNvSpPr>
            <a:spLocks noGrp="1"/>
          </p:cNvSpPr>
          <p:nvPr>
            <p:ph idx="1"/>
          </p:nvPr>
        </p:nvSpPr>
        <p:spPr>
          <a:xfrm>
            <a:off x="856060" y="2000250"/>
            <a:ext cx="7429499" cy="2343151"/>
          </a:xfrm>
        </p:spPr>
        <p:txBody>
          <a:bodyPr>
            <a:normAutofit lnSpcReduction="10000"/>
          </a:bodyPr>
          <a:lstStyle/>
          <a:p>
            <a:r>
              <a:rPr lang="en-US" sz="1350" dirty="0"/>
              <a:t>DSM-V does not recognize catatonia as an independent diagnosis</a:t>
            </a:r>
          </a:p>
          <a:p>
            <a:r>
              <a:rPr lang="en-US" sz="1350" dirty="0"/>
              <a:t>More recent literature has a split catatonia into 3 subtypes: stuporous, excited, and malignant</a:t>
            </a:r>
          </a:p>
          <a:p>
            <a:r>
              <a:rPr lang="en-US" sz="1350" dirty="0"/>
              <a:t>If catatonia is suspected, the BFCRS assessment can be done to quantify the symptoms and determine if a lorazepam challenge should be conducted</a:t>
            </a:r>
          </a:p>
          <a:p>
            <a:r>
              <a:rPr lang="en-US" sz="1350" dirty="0"/>
              <a:t>Lorazepam challenge is generally 2 mg IV, but IM can be used if necessary</a:t>
            </a:r>
          </a:p>
          <a:p>
            <a:pPr lvl="1"/>
            <a:r>
              <a:rPr lang="en-US" dirty="0"/>
              <a:t>If the patient responds to the lorazepam challenge, then lorazepam should be scheduled with the goal to transition to oral formulations</a:t>
            </a:r>
          </a:p>
          <a:p>
            <a:pPr lvl="1"/>
            <a:r>
              <a:rPr lang="en-US" dirty="0"/>
              <a:t>Routine IM injections should be avoided</a:t>
            </a:r>
          </a:p>
        </p:txBody>
      </p:sp>
      <p:sp>
        <p:nvSpPr>
          <p:cNvPr id="5" name="Slide Number Placeholder 4">
            <a:extLst>
              <a:ext uri="{FF2B5EF4-FFF2-40B4-BE49-F238E27FC236}">
                <a16:creationId xmlns:a16="http://schemas.microsoft.com/office/drawing/2014/main" id="{BACF00DD-9C9E-52AE-8E62-3230918E20D5}"/>
              </a:ext>
            </a:extLst>
          </p:cNvPr>
          <p:cNvSpPr>
            <a:spLocks noGrp="1"/>
          </p:cNvSpPr>
          <p:nvPr>
            <p:ph type="sldNum" sz="quarter" idx="12"/>
          </p:nvPr>
        </p:nvSpPr>
        <p:spPr>
          <a:xfrm>
            <a:off x="7885510" y="4412457"/>
            <a:ext cx="413375" cy="273844"/>
          </a:xfrm>
        </p:spPr>
        <p:txBody>
          <a:bodyPr>
            <a:normAutofit/>
          </a:bodyPr>
          <a:lstStyle/>
          <a:p>
            <a:pPr defTabSz="342900">
              <a:spcAft>
                <a:spcPts val="450"/>
              </a:spcAft>
              <a:buClrTx/>
            </a:pPr>
            <a:fld id="{CA4DDC3D-F4D5-534B-8C05-FB38EAAAB15B}" type="slidenum">
              <a:rPr lang="en-US" sz="750" kern="1200">
                <a:solidFill>
                  <a:prstClr val="black">
                    <a:lumMod val="75000"/>
                  </a:prstClr>
                </a:solidFill>
                <a:latin typeface="Century Gothic" panose="020B0502020202020204"/>
                <a:ea typeface="+mn-ea"/>
                <a:cs typeface="+mn-cs"/>
              </a:rPr>
              <a:pPr defTabSz="342900">
                <a:spcAft>
                  <a:spcPts val="450"/>
                </a:spcAft>
                <a:buClrTx/>
              </a:pPr>
              <a:t>18</a:t>
            </a:fld>
            <a:endParaRPr lang="en-US" sz="750" kern="1200" dirty="0">
              <a:solidFill>
                <a:prstClr val="black">
                  <a:lumMod val="75000"/>
                </a:prstClr>
              </a:solidFill>
              <a:latin typeface="Century Gothic" panose="020B0502020202020204"/>
              <a:ea typeface="+mn-ea"/>
              <a:cs typeface="+mn-cs"/>
            </a:endParaRPr>
          </a:p>
        </p:txBody>
      </p:sp>
    </p:spTree>
    <p:extLst>
      <p:ext uri="{BB962C8B-B14F-4D97-AF65-F5344CB8AC3E}">
        <p14:creationId xmlns:p14="http://schemas.microsoft.com/office/powerpoint/2010/main" val="96378174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75F3-CC67-1367-D3B0-D2B81A4F9DF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9E31D4E-F698-FA92-A7D8-F6CF915867FB}"/>
              </a:ext>
            </a:extLst>
          </p:cNvPr>
          <p:cNvSpPr>
            <a:spLocks noGrp="1"/>
          </p:cNvSpPr>
          <p:nvPr>
            <p:ph idx="1"/>
          </p:nvPr>
        </p:nvSpPr>
        <p:spPr/>
        <p:txBody>
          <a:bodyPr>
            <a:normAutofit fontScale="77500" lnSpcReduction="20000"/>
          </a:bodyPr>
          <a:lstStyle/>
          <a:p>
            <a:r>
              <a:rPr lang="en-US" b="0" i="0" u="none" strike="noStrike" dirty="0">
                <a:solidFill>
                  <a:schemeClr val="tx1"/>
                </a:solidFill>
                <a:effectLst/>
              </a:rPr>
              <a:t>Almeida M, </a:t>
            </a:r>
            <a:r>
              <a:rPr lang="en-US" b="0" i="0" u="none" strike="noStrike" dirty="0" err="1">
                <a:solidFill>
                  <a:schemeClr val="tx1"/>
                </a:solidFill>
                <a:effectLst/>
              </a:rPr>
              <a:t>Cicolello</a:t>
            </a:r>
            <a:r>
              <a:rPr lang="en-US" b="0" i="0" u="none" strike="noStrike" dirty="0">
                <a:solidFill>
                  <a:schemeClr val="tx1"/>
                </a:solidFill>
                <a:effectLst/>
              </a:rPr>
              <a:t> K, </a:t>
            </a:r>
            <a:r>
              <a:rPr lang="en-US" b="0" i="0" u="none" strike="noStrike" dirty="0" err="1">
                <a:solidFill>
                  <a:schemeClr val="tx1"/>
                </a:solidFill>
                <a:effectLst/>
              </a:rPr>
              <a:t>Hanso</a:t>
            </a:r>
            <a:r>
              <a:rPr lang="en-US" b="0" i="0" u="none" strike="noStrike" dirty="0">
                <a:solidFill>
                  <a:schemeClr val="tx1"/>
                </a:solidFill>
                <a:effectLst/>
              </a:rPr>
              <a:t> A, DeCavalcante G, </a:t>
            </a:r>
            <a:r>
              <a:rPr lang="en-US" b="0" i="0" u="none" strike="noStrike" dirty="0" err="1">
                <a:solidFill>
                  <a:schemeClr val="tx1"/>
                </a:solidFill>
                <a:effectLst/>
              </a:rPr>
              <a:t>DeOliveira</a:t>
            </a:r>
            <a:r>
              <a:rPr lang="en-US" b="0" i="0" u="none" strike="noStrike" dirty="0">
                <a:solidFill>
                  <a:schemeClr val="tx1"/>
                </a:solidFill>
                <a:effectLst/>
              </a:rPr>
              <a:t> GS. Treatment of Acute Agitation Associated With Excited Catatonia Using Dexmedetomidine: Case Series and Literature Review. Prim Care Companion CNS </a:t>
            </a:r>
            <a:r>
              <a:rPr lang="en-US" b="0" i="0" u="none" strike="noStrike" dirty="0" err="1">
                <a:solidFill>
                  <a:schemeClr val="tx1"/>
                </a:solidFill>
                <a:effectLst/>
              </a:rPr>
              <a:t>Disord</a:t>
            </a:r>
            <a:r>
              <a:rPr lang="en-US" b="0" i="0" u="none" strike="noStrike" dirty="0">
                <a:solidFill>
                  <a:schemeClr val="tx1"/>
                </a:solidFill>
                <a:effectLst/>
              </a:rPr>
              <a:t>. 2021 Oct 7;23(5):20cr02899. </a:t>
            </a:r>
            <a:r>
              <a:rPr lang="en-US" b="0" i="0" u="none" strike="noStrike" dirty="0" err="1">
                <a:solidFill>
                  <a:schemeClr val="tx1"/>
                </a:solidFill>
                <a:effectLst/>
              </a:rPr>
              <a:t>doi</a:t>
            </a:r>
            <a:r>
              <a:rPr lang="en-US" b="0" i="0" u="none" strike="noStrike" dirty="0">
                <a:solidFill>
                  <a:schemeClr val="tx1"/>
                </a:solidFill>
                <a:effectLst/>
              </a:rPr>
              <a:t>: 10.4088/PCC.20cr02899. PMID: 34619813.</a:t>
            </a:r>
          </a:p>
          <a:p>
            <a:r>
              <a:rPr lang="en-US" b="0" i="0" u="none" strike="noStrike" dirty="0">
                <a:solidFill>
                  <a:schemeClr val="tx1"/>
                </a:solidFill>
                <a:effectLst/>
              </a:rPr>
              <a:t>Beach SR. Treatment Strategies for Catatonia [Internet]. Lecture published 2020, November 29</a:t>
            </a:r>
            <a:r>
              <a:rPr lang="en-US" b="0" i="0" u="none" strike="noStrike" baseline="30000" dirty="0">
                <a:solidFill>
                  <a:schemeClr val="tx1"/>
                </a:solidFill>
                <a:effectLst/>
              </a:rPr>
              <a:t>th</a:t>
            </a:r>
            <a:r>
              <a:rPr lang="en-US" b="0" i="0" u="none" strike="noStrike" dirty="0">
                <a:solidFill>
                  <a:schemeClr val="tx1"/>
                </a:solidFill>
                <a:effectLst/>
              </a:rPr>
              <a:t>. [cited 2023Apr25]. Available from: https://</a:t>
            </a:r>
            <a:r>
              <a:rPr lang="en-US" b="0" i="0" u="none" strike="noStrike" dirty="0" err="1">
                <a:solidFill>
                  <a:schemeClr val="tx1"/>
                </a:solidFill>
                <a:effectLst/>
              </a:rPr>
              <a:t>psychopharmacologyinstitute.com</a:t>
            </a:r>
            <a:r>
              <a:rPr lang="en-US" b="0" i="0" u="none" strike="noStrike" dirty="0">
                <a:solidFill>
                  <a:schemeClr val="tx1"/>
                </a:solidFill>
                <a:effectLst/>
              </a:rPr>
              <a:t>/publication/treatment-strategies-for-catatonia-2500</a:t>
            </a:r>
            <a:r>
              <a:rPr lang="en-US" dirty="0">
                <a:solidFill>
                  <a:schemeClr val="tx1"/>
                </a:solidFill>
                <a:effectLst/>
              </a:rPr>
              <a:t>.</a:t>
            </a:r>
            <a:endParaRPr lang="en-US" b="0" i="0" u="none" strike="noStrike" dirty="0">
              <a:solidFill>
                <a:schemeClr val="tx1"/>
              </a:solidFill>
              <a:effectLst/>
            </a:endParaRPr>
          </a:p>
          <a:p>
            <a:r>
              <a:rPr lang="en-US" b="0" i="0" u="none" strike="noStrike" dirty="0">
                <a:solidFill>
                  <a:schemeClr val="tx1"/>
                </a:solidFill>
                <a:effectLst/>
              </a:rPr>
              <a:t>Bush G, Fink M, </a:t>
            </a:r>
            <a:r>
              <a:rPr lang="en-US" b="0" i="0" u="none" strike="noStrike" dirty="0" err="1">
                <a:solidFill>
                  <a:schemeClr val="tx1"/>
                </a:solidFill>
                <a:effectLst/>
              </a:rPr>
              <a:t>Petrides</a:t>
            </a:r>
            <a:r>
              <a:rPr lang="en-US" b="0" i="0" u="none" strike="noStrike" dirty="0">
                <a:solidFill>
                  <a:schemeClr val="tx1"/>
                </a:solidFill>
                <a:effectLst/>
              </a:rPr>
              <a:t> G, Dowling F, Francis A. Catatonia. I. Rating scale and standardized examination. Acta </a:t>
            </a:r>
            <a:r>
              <a:rPr lang="en-US" b="0" i="0" u="none" strike="noStrike" dirty="0" err="1">
                <a:solidFill>
                  <a:schemeClr val="tx1"/>
                </a:solidFill>
                <a:effectLst/>
              </a:rPr>
              <a:t>Psychiatr</a:t>
            </a:r>
            <a:r>
              <a:rPr lang="en-US" b="0" i="0" u="none" strike="noStrike" dirty="0">
                <a:solidFill>
                  <a:schemeClr val="tx1"/>
                </a:solidFill>
                <a:effectLst/>
              </a:rPr>
              <a:t> Scand. 1996 Feb;93(2):129-36. </a:t>
            </a:r>
            <a:r>
              <a:rPr lang="en-US" b="0" i="0" u="none" strike="noStrike" dirty="0" err="1">
                <a:solidFill>
                  <a:schemeClr val="tx1"/>
                </a:solidFill>
                <a:effectLst/>
              </a:rPr>
              <a:t>doi</a:t>
            </a:r>
            <a:r>
              <a:rPr lang="en-US" b="0" i="0" u="none" strike="noStrike" dirty="0">
                <a:solidFill>
                  <a:schemeClr val="tx1"/>
                </a:solidFill>
                <a:effectLst/>
              </a:rPr>
              <a:t>: 10.1111/j.1600-0447.1996.tb09814.x. PMID: 8686483.</a:t>
            </a:r>
            <a:endParaRPr lang="en-US" dirty="0">
              <a:solidFill>
                <a:schemeClr val="tx1"/>
              </a:solidFill>
              <a:effectLst/>
            </a:endParaRPr>
          </a:p>
          <a:p>
            <a:r>
              <a:rPr lang="en-US" b="0" i="0" u="none" strike="noStrike" dirty="0" err="1">
                <a:solidFill>
                  <a:schemeClr val="tx1"/>
                </a:solidFill>
                <a:effectLst/>
              </a:rPr>
              <a:t>Edinoff</a:t>
            </a:r>
            <a:r>
              <a:rPr lang="en-US" b="0" i="0" u="none" strike="noStrike" dirty="0">
                <a:solidFill>
                  <a:schemeClr val="tx1"/>
                </a:solidFill>
                <a:effectLst/>
              </a:rPr>
              <a:t> AN, Kaufman SE, Hollier JW, Virgen CG, Karam CA, Malone GW, Cornett EM, Kaye AM, Kaye AD. Catatonia: Clinical overview of the diagnosis, treatment, and clinical challenges. Neurology international. 2021 Dec;13(4):570-86.</a:t>
            </a:r>
            <a:endParaRPr lang="en-US" dirty="0">
              <a:solidFill>
                <a:schemeClr val="tx1"/>
              </a:solidFill>
            </a:endParaRPr>
          </a:p>
        </p:txBody>
      </p:sp>
      <p:sp>
        <p:nvSpPr>
          <p:cNvPr id="4" name="Slide Number Placeholder 3">
            <a:extLst>
              <a:ext uri="{FF2B5EF4-FFF2-40B4-BE49-F238E27FC236}">
                <a16:creationId xmlns:a16="http://schemas.microsoft.com/office/drawing/2014/main" id="{B7BF4FBD-83DC-8BB7-C2F0-B823D7342F04}"/>
              </a:ext>
            </a:extLst>
          </p:cNvPr>
          <p:cNvSpPr>
            <a:spLocks noGrp="1"/>
          </p:cNvSpPr>
          <p:nvPr>
            <p:ph type="sldNum" sz="quarter" idx="12"/>
          </p:nvPr>
        </p:nvSpPr>
        <p:spPr/>
        <p:txBody>
          <a:bodyPr/>
          <a:lstStyle/>
          <a:p>
            <a:pPr defTabSz="342900">
              <a:buClrTx/>
            </a:pPr>
            <a:fld id="{CA4DDC3D-F4D5-534B-8C05-FB38EAAAB15B}" type="slidenum">
              <a:rPr lang="en-US" sz="750" kern="1200">
                <a:solidFill>
                  <a:prstClr val="white"/>
                </a:solidFill>
                <a:latin typeface="Century Gothic" panose="020B0502020202020204"/>
                <a:ea typeface="+mn-ea"/>
                <a:cs typeface="+mn-cs"/>
              </a:rPr>
              <a:pPr defTabSz="342900">
                <a:buClrTx/>
              </a:pPr>
              <a:t>19</a:t>
            </a:fld>
            <a:endParaRPr lang="en-US" sz="750" kern="1200" dirty="0">
              <a:solidFill>
                <a:prstClr val="white"/>
              </a:solidFill>
              <a:latin typeface="Century Gothic" panose="020B0502020202020204"/>
              <a:ea typeface="+mn-ea"/>
              <a:cs typeface="+mn-cs"/>
            </a:endParaRPr>
          </a:p>
        </p:txBody>
      </p:sp>
    </p:spTree>
    <p:extLst>
      <p:ext uri="{BB962C8B-B14F-4D97-AF65-F5344CB8AC3E}">
        <p14:creationId xmlns:p14="http://schemas.microsoft.com/office/powerpoint/2010/main" val="294364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233C-17CA-3A18-20CC-5FDCC996D1D8}"/>
              </a:ext>
            </a:extLst>
          </p:cNvPr>
          <p:cNvSpPr>
            <a:spLocks noGrp="1"/>
          </p:cNvSpPr>
          <p:nvPr>
            <p:ph type="title"/>
          </p:nvPr>
        </p:nvSpPr>
        <p:spPr>
          <a:xfrm>
            <a:off x="856060" y="457200"/>
            <a:ext cx="7429499" cy="1101437"/>
          </a:xfrm>
        </p:spPr>
        <p:txBody>
          <a:bodyPr>
            <a:normAutofit/>
          </a:bodyPr>
          <a:lstStyle/>
          <a:p>
            <a:r>
              <a:rPr lang="en-US"/>
              <a:t>Objectives</a:t>
            </a:r>
          </a:p>
        </p:txBody>
      </p:sp>
      <p:sp>
        <p:nvSpPr>
          <p:cNvPr id="6" name="Slide Number Placeholder 5">
            <a:extLst>
              <a:ext uri="{FF2B5EF4-FFF2-40B4-BE49-F238E27FC236}">
                <a16:creationId xmlns:a16="http://schemas.microsoft.com/office/drawing/2014/main" id="{477BF226-3387-F866-42FC-829F53EC0492}"/>
              </a:ext>
            </a:extLst>
          </p:cNvPr>
          <p:cNvSpPr>
            <a:spLocks noGrp="1"/>
          </p:cNvSpPr>
          <p:nvPr>
            <p:ph type="sldNum" sz="quarter" idx="12"/>
          </p:nvPr>
        </p:nvSpPr>
        <p:spPr>
          <a:xfrm>
            <a:off x="7885510" y="4412457"/>
            <a:ext cx="413375" cy="273844"/>
          </a:xfrm>
        </p:spPr>
        <p:txBody>
          <a:bodyPr>
            <a:normAutofit/>
          </a:bodyPr>
          <a:lstStyle/>
          <a:p>
            <a:pPr defTabSz="342900">
              <a:spcAft>
                <a:spcPts val="450"/>
              </a:spcAft>
              <a:buClrTx/>
            </a:pPr>
            <a:fld id="{CA4DDC3D-F4D5-534B-8C05-FB38EAAAB15B}" type="slidenum">
              <a:rPr lang="en-US" sz="750" kern="1200">
                <a:solidFill>
                  <a:prstClr val="white">
                    <a:lumMod val="75000"/>
                  </a:prstClr>
                </a:solidFill>
                <a:latin typeface="Century Gothic" panose="020B0502020202020204"/>
                <a:ea typeface="+mn-ea"/>
                <a:cs typeface="+mn-cs"/>
              </a:rPr>
              <a:pPr defTabSz="342900">
                <a:spcAft>
                  <a:spcPts val="450"/>
                </a:spcAft>
                <a:buClrTx/>
              </a:pPr>
              <a:t>2</a:t>
            </a:fld>
            <a:endParaRPr lang="en-US" sz="750" kern="1200" dirty="0">
              <a:solidFill>
                <a:prstClr val="white">
                  <a:lumMod val="75000"/>
                </a:prstClr>
              </a:solidFill>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94ED9CF2-CE6A-CDC3-72ED-CCA9166AD559}"/>
              </a:ext>
            </a:extLst>
          </p:cNvPr>
          <p:cNvGraphicFramePr>
            <a:graphicFrameLocks noGrp="1"/>
          </p:cNvGraphicFramePr>
          <p:nvPr>
            <p:ph idx="1"/>
          </p:nvPr>
        </p:nvGraphicFramePr>
        <p:xfrm>
          <a:off x="856060" y="1714500"/>
          <a:ext cx="7429500" cy="2540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521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440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777650" y="646075"/>
            <a:ext cx="4542524" cy="3641401"/>
          </a:xfrm>
          <a:prstGeom prst="rect">
            <a:avLst/>
          </a:prstGeom>
          <a:noFill/>
          <a:ln>
            <a:noFill/>
          </a:ln>
        </p:spPr>
      </p:pic>
      <p:sp>
        <p:nvSpPr>
          <p:cNvPr id="56" name="Google Shape;56;p13"/>
          <p:cNvSpPr txBox="1"/>
          <p:nvPr/>
        </p:nvSpPr>
        <p:spPr>
          <a:xfrm>
            <a:off x="5555375" y="944925"/>
            <a:ext cx="33909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400">
                <a:solidFill>
                  <a:schemeClr val="lt1"/>
                </a:solidFill>
              </a:rPr>
              <a:t>Mania Tx</a:t>
            </a:r>
            <a:endParaRPr sz="4400">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sz="2200">
                <a:solidFill>
                  <a:schemeClr val="lt1"/>
                </a:solidFill>
              </a:rPr>
              <a:t>Jason Cafer MD</a:t>
            </a:r>
            <a:endParaRPr sz="22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62" name="Google Shape;62;p14"/>
          <p:cNvSpPr/>
          <p:nvPr/>
        </p:nvSpPr>
        <p:spPr>
          <a:xfrm>
            <a:off x="1339513" y="1400875"/>
            <a:ext cx="4893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2034838" y="1400875"/>
            <a:ext cx="4893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2796838" y="1400875"/>
            <a:ext cx="4893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3644563" y="1400875"/>
            <a:ext cx="4893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4343400" y="1400875"/>
            <a:ext cx="5985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p:nvPr/>
        </p:nvSpPr>
        <p:spPr>
          <a:xfrm>
            <a:off x="1434775" y="13918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pic>
        <p:nvPicPr>
          <p:cNvPr id="74" name="Google Shape;74;p14"/>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75" name="Google Shape;75;p14"/>
          <p:cNvPicPr preferRelativeResize="0"/>
          <p:nvPr/>
        </p:nvPicPr>
        <p:blipFill>
          <a:blip r:embed="rId5">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5"/>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81" name="Google Shape;81;p15"/>
          <p:cNvSpPr/>
          <p:nvPr/>
        </p:nvSpPr>
        <p:spPr>
          <a:xfrm>
            <a:off x="2034838" y="1400875"/>
            <a:ext cx="4893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96838" y="1400875"/>
            <a:ext cx="4893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3644563" y="1400875"/>
            <a:ext cx="4893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4343400" y="1400875"/>
            <a:ext cx="5985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txBox="1"/>
          <p:nvPr/>
        </p:nvSpPr>
        <p:spPr>
          <a:xfrm>
            <a:off x="2114475" y="1382275"/>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sp>
        <p:nvSpPr>
          <p:cNvPr id="92" name="Google Shape;92;p15"/>
          <p:cNvSpPr txBox="1"/>
          <p:nvPr/>
        </p:nvSpPr>
        <p:spPr>
          <a:xfrm>
            <a:off x="2876475" y="1382275"/>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pic>
        <p:nvPicPr>
          <p:cNvPr id="93" name="Google Shape;93;p15"/>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94" name="Google Shape;94;p15"/>
          <p:cNvPicPr preferRelativeResize="0"/>
          <p:nvPr/>
        </p:nvPicPr>
        <p:blipFill>
          <a:blip r:embed="rId5">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6"/>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100" name="Google Shape;100;p16"/>
          <p:cNvSpPr/>
          <p:nvPr/>
        </p:nvSpPr>
        <p:spPr>
          <a:xfrm>
            <a:off x="2796838" y="1400875"/>
            <a:ext cx="4893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3644563" y="1400875"/>
            <a:ext cx="4893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4343400" y="1400875"/>
            <a:ext cx="5985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txBox="1"/>
          <p:nvPr/>
        </p:nvSpPr>
        <p:spPr>
          <a:xfrm>
            <a:off x="2876475" y="1382275"/>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pic>
        <p:nvPicPr>
          <p:cNvPr id="110" name="Google Shape;110;p16"/>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111" name="Google Shape;111;p16"/>
          <p:cNvPicPr preferRelativeResize="0"/>
          <p:nvPr/>
        </p:nvPicPr>
        <p:blipFill>
          <a:blip r:embed="rId5">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7"/>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117" name="Google Shape;117;p17"/>
          <p:cNvSpPr/>
          <p:nvPr/>
        </p:nvSpPr>
        <p:spPr>
          <a:xfrm>
            <a:off x="3644563" y="1400875"/>
            <a:ext cx="4893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4343400" y="1400875"/>
            <a:ext cx="5985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txBox="1"/>
          <p:nvPr/>
        </p:nvSpPr>
        <p:spPr>
          <a:xfrm>
            <a:off x="3744725" y="1382275"/>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sp>
        <p:nvSpPr>
          <p:cNvPr id="126" name="Google Shape;126;p17"/>
          <p:cNvSpPr txBox="1"/>
          <p:nvPr/>
        </p:nvSpPr>
        <p:spPr>
          <a:xfrm>
            <a:off x="1280250" y="1675375"/>
            <a:ext cx="378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rPr>
              <a:t>Lithium/Valproate +/- antipsychotic</a:t>
            </a:r>
            <a:endParaRPr sz="1000">
              <a:solidFill>
                <a:srgbClr val="0000FF"/>
              </a:solidFill>
            </a:endParaRPr>
          </a:p>
        </p:txBody>
      </p:sp>
      <p:pic>
        <p:nvPicPr>
          <p:cNvPr id="127" name="Google Shape;127;p17"/>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128" name="Google Shape;128;p17"/>
          <p:cNvPicPr preferRelativeResize="0"/>
          <p:nvPr/>
        </p:nvPicPr>
        <p:blipFill>
          <a:blip r:embed="rId5">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8"/>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134" name="Google Shape;134;p18"/>
          <p:cNvSpPr/>
          <p:nvPr/>
        </p:nvSpPr>
        <p:spPr>
          <a:xfrm>
            <a:off x="4343400" y="1400875"/>
            <a:ext cx="5985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txBox="1"/>
          <p:nvPr/>
        </p:nvSpPr>
        <p:spPr>
          <a:xfrm>
            <a:off x="4485450" y="137275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sp>
        <p:nvSpPr>
          <p:cNvPr id="142" name="Google Shape;142;p18"/>
          <p:cNvSpPr txBox="1"/>
          <p:nvPr/>
        </p:nvSpPr>
        <p:spPr>
          <a:xfrm>
            <a:off x="1280250" y="1675375"/>
            <a:ext cx="378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rPr>
              <a:t>Lithium/Valproate +/- antipsychotic</a:t>
            </a:r>
            <a:endParaRPr sz="1000">
              <a:solidFill>
                <a:srgbClr val="0000FF"/>
              </a:solidFill>
            </a:endParaRPr>
          </a:p>
        </p:txBody>
      </p:sp>
      <p:pic>
        <p:nvPicPr>
          <p:cNvPr id="143" name="Google Shape;143;p18"/>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144" name="Google Shape;144;p18"/>
          <p:cNvPicPr preferRelativeResize="0"/>
          <p:nvPr/>
        </p:nvPicPr>
        <p:blipFill>
          <a:blip r:embed="rId5">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9"/>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150" name="Google Shape;150;p19"/>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txBox="1"/>
          <p:nvPr/>
        </p:nvSpPr>
        <p:spPr>
          <a:xfrm>
            <a:off x="1280250" y="1675375"/>
            <a:ext cx="378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rPr>
              <a:t>Lithium/Valproate +/- antipsychotic</a:t>
            </a:r>
            <a:endParaRPr sz="1000">
              <a:solidFill>
                <a:srgbClr val="0000FF"/>
              </a:solidFill>
            </a:endParaRPr>
          </a:p>
        </p:txBody>
      </p:sp>
      <p:sp>
        <p:nvSpPr>
          <p:cNvPr id="157" name="Google Shape;157;p19"/>
          <p:cNvSpPr txBox="1"/>
          <p:nvPr/>
        </p:nvSpPr>
        <p:spPr>
          <a:xfrm>
            <a:off x="3474299" y="1688513"/>
            <a:ext cx="378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8000"/>
                </a:solidFill>
              </a:rPr>
              <a:t>antipsychotic +/- VPA/Lith</a:t>
            </a:r>
            <a:endParaRPr sz="1000">
              <a:solidFill>
                <a:srgbClr val="008000"/>
              </a:solidFill>
            </a:endParaRPr>
          </a:p>
        </p:txBody>
      </p:sp>
      <p:pic>
        <p:nvPicPr>
          <p:cNvPr id="158" name="Google Shape;158;p19"/>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159" name="Google Shape;159;p19"/>
          <p:cNvPicPr preferRelativeResize="0"/>
          <p:nvPr/>
        </p:nvPicPr>
        <p:blipFill>
          <a:blip r:embed="rId5">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0"/>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165" name="Google Shape;165;p20"/>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1333500" y="1400875"/>
            <a:ext cx="504900" cy="332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txBox="1"/>
          <p:nvPr/>
        </p:nvSpPr>
        <p:spPr>
          <a:xfrm>
            <a:off x="1614500" y="2066925"/>
            <a:ext cx="274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0000FF"/>
              </a:solidFill>
            </a:endParaRPr>
          </a:p>
        </p:txBody>
      </p:sp>
      <p:sp>
        <p:nvSpPr>
          <p:cNvPr id="174" name="Google Shape;174;p20"/>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FF0000"/>
                </a:solidFill>
              </a:rPr>
              <a:t>60%</a:t>
            </a:r>
            <a:endParaRPr sz="1200">
              <a:solidFill>
                <a:srgbClr val="FF0000"/>
              </a:solidFill>
            </a:endParaRPr>
          </a:p>
        </p:txBody>
      </p:sp>
      <p:sp>
        <p:nvSpPr>
          <p:cNvPr id="175" name="Google Shape;175;p20"/>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38761D"/>
                </a:solidFill>
              </a:rPr>
              <a:t>40%</a:t>
            </a:r>
            <a:endParaRPr sz="1200">
              <a:solidFill>
                <a:srgbClr val="38761D"/>
              </a:solidFill>
            </a:endParaRPr>
          </a:p>
        </p:txBody>
      </p:sp>
      <p:sp>
        <p:nvSpPr>
          <p:cNvPr id="176" name="Google Shape;176;p20"/>
          <p:cNvSpPr txBox="1"/>
          <p:nvPr/>
        </p:nvSpPr>
        <p:spPr>
          <a:xfrm>
            <a:off x="1280250" y="1675375"/>
            <a:ext cx="378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rPr>
              <a:t>Lithium/Valproate +/- antipsychotic</a:t>
            </a:r>
            <a:endParaRPr sz="1000">
              <a:solidFill>
                <a:srgbClr val="0000FF"/>
              </a:solidFill>
            </a:endParaRPr>
          </a:p>
        </p:txBody>
      </p:sp>
      <p:sp>
        <p:nvSpPr>
          <p:cNvPr id="177" name="Google Shape;177;p20"/>
          <p:cNvSpPr txBox="1"/>
          <p:nvPr/>
        </p:nvSpPr>
        <p:spPr>
          <a:xfrm>
            <a:off x="3474299" y="1688513"/>
            <a:ext cx="378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8000"/>
                </a:solidFill>
              </a:rPr>
              <a:t>antipsychotic +/- VPA/Lith</a:t>
            </a:r>
            <a:endParaRPr sz="1000">
              <a:solidFill>
                <a:srgbClr val="008000"/>
              </a:solidFill>
            </a:endParaRPr>
          </a:p>
        </p:txBody>
      </p:sp>
      <p:pic>
        <p:nvPicPr>
          <p:cNvPr id="178" name="Google Shape;178;p20"/>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179" name="Google Shape;179;p20"/>
          <p:cNvPicPr preferRelativeResize="0"/>
          <p:nvPr/>
        </p:nvPicPr>
        <p:blipFill>
          <a:blip r:embed="rId5">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1"/>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185" name="Google Shape;185;p21"/>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txBox="1"/>
          <p:nvPr/>
        </p:nvSpPr>
        <p:spPr>
          <a:xfrm>
            <a:off x="1300075" y="1828800"/>
            <a:ext cx="21480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38761D"/>
                </a:solidFill>
              </a:rPr>
              <a:t>Is it possible to be severely manic without psychosis?</a:t>
            </a:r>
            <a:endParaRPr>
              <a:solidFill>
                <a:srgbClr val="38761D"/>
              </a:solidFill>
            </a:endParaRPr>
          </a:p>
        </p:txBody>
      </p:sp>
      <p:sp>
        <p:nvSpPr>
          <p:cNvPr id="194" name="Google Shape;194;p21"/>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195" name="Google Shape;195;p21"/>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196" name="Google Shape;196;p21"/>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1"/>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199" name="Google Shape;199;p21"/>
          <p:cNvPicPr preferRelativeResize="0"/>
          <p:nvPr/>
        </p:nvPicPr>
        <p:blipFill>
          <a:blip r:embed="rId5">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2"/>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205" name="Google Shape;205;p22"/>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txBox="1"/>
          <p:nvPr/>
        </p:nvSpPr>
        <p:spPr>
          <a:xfrm>
            <a:off x="1300075" y="1828800"/>
            <a:ext cx="2743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38761D"/>
                </a:solidFill>
              </a:rPr>
              <a:t>Which antipsychotic?</a:t>
            </a:r>
            <a:endParaRPr dirty="0">
              <a:solidFill>
                <a:srgbClr val="38761D"/>
              </a:solidFill>
            </a:endParaRPr>
          </a:p>
        </p:txBody>
      </p:sp>
      <p:sp>
        <p:nvSpPr>
          <p:cNvPr id="214" name="Google Shape;214;p22"/>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215" name="Google Shape;215;p22"/>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216" name="Google Shape;216;p22"/>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2"/>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8" name="Google Shape;218;p22"/>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219" name="Google Shape;219;p22"/>
          <p:cNvPicPr preferRelativeResize="0"/>
          <p:nvPr/>
        </p:nvPicPr>
        <p:blipFill>
          <a:blip r:embed="rId5">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0DBC-019D-2400-9B08-BA6443DDD4D2}"/>
              </a:ext>
            </a:extLst>
          </p:cNvPr>
          <p:cNvSpPr>
            <a:spLocks noGrp="1"/>
          </p:cNvSpPr>
          <p:nvPr>
            <p:ph type="title"/>
          </p:nvPr>
        </p:nvSpPr>
        <p:spPr>
          <a:xfrm>
            <a:off x="856060" y="457200"/>
            <a:ext cx="7429499" cy="1101437"/>
          </a:xfrm>
        </p:spPr>
        <p:txBody>
          <a:bodyPr>
            <a:normAutofit/>
          </a:bodyPr>
          <a:lstStyle/>
          <a:p>
            <a:r>
              <a:rPr lang="en-US" dirty="0"/>
              <a:t>What is Catatonia?</a:t>
            </a:r>
          </a:p>
        </p:txBody>
      </p:sp>
      <p:sp>
        <p:nvSpPr>
          <p:cNvPr id="6" name="Slide Number Placeholder 5">
            <a:extLst>
              <a:ext uri="{FF2B5EF4-FFF2-40B4-BE49-F238E27FC236}">
                <a16:creationId xmlns:a16="http://schemas.microsoft.com/office/drawing/2014/main" id="{860D27E0-B782-75BC-3DEC-7842E4E1E550}"/>
              </a:ext>
            </a:extLst>
          </p:cNvPr>
          <p:cNvSpPr>
            <a:spLocks noGrp="1"/>
          </p:cNvSpPr>
          <p:nvPr>
            <p:ph type="sldNum" sz="quarter" idx="12"/>
          </p:nvPr>
        </p:nvSpPr>
        <p:spPr>
          <a:xfrm>
            <a:off x="4503656" y="4412457"/>
            <a:ext cx="3795229" cy="273844"/>
          </a:xfrm>
        </p:spPr>
        <p:txBody>
          <a:bodyPr>
            <a:noAutofit/>
          </a:bodyPr>
          <a:lstStyle/>
          <a:p>
            <a:pPr defTabSz="342900">
              <a:spcAft>
                <a:spcPts val="450"/>
              </a:spcAft>
              <a:buClrTx/>
            </a:pPr>
            <a:r>
              <a:rPr lang="en-US" sz="750" b="0" kern="1200" dirty="0">
                <a:solidFill>
                  <a:prstClr val="white"/>
                </a:solidFill>
                <a:latin typeface="Century Gothic" panose="020B0502020202020204"/>
                <a:ea typeface="+mn-ea"/>
                <a:cs typeface="+mn-cs"/>
              </a:rPr>
              <a:t>DSM-V</a:t>
            </a:r>
            <a:r>
              <a:rPr lang="en-US" sz="750" kern="1200" dirty="0">
                <a:solidFill>
                  <a:prstClr val="white"/>
                </a:solidFill>
                <a:latin typeface="Century Gothic" panose="020B0502020202020204"/>
                <a:ea typeface="+mn-ea"/>
                <a:cs typeface="+mn-cs"/>
              </a:rPr>
              <a:t> </a:t>
            </a:r>
          </a:p>
          <a:p>
            <a:pPr defTabSz="342900">
              <a:spcAft>
                <a:spcPts val="450"/>
              </a:spcAft>
              <a:buClrTx/>
            </a:pPr>
            <a:r>
              <a:rPr lang="en-US" sz="750" b="0" kern="1200" dirty="0" err="1">
                <a:solidFill>
                  <a:prstClr val="white"/>
                </a:solidFill>
                <a:effectLst/>
                <a:latin typeface="Century Gothic" panose="020B0502020202020204"/>
                <a:ea typeface="+mn-ea"/>
                <a:cs typeface="+mn-cs"/>
              </a:rPr>
              <a:t>Edinoff</a:t>
            </a:r>
            <a:r>
              <a:rPr lang="en-US" sz="750" b="0" kern="1200" dirty="0">
                <a:solidFill>
                  <a:prstClr val="white"/>
                </a:solidFill>
                <a:effectLst/>
                <a:latin typeface="Century Gothic" panose="020B0502020202020204"/>
                <a:ea typeface="+mn-ea"/>
                <a:cs typeface="+mn-cs"/>
              </a:rPr>
              <a:t> AN. Neurology International. Dec;13(4):570-86.     </a:t>
            </a:r>
            <a:fld id="{CA4DDC3D-F4D5-534B-8C05-FB38EAAAB15B}" type="slidenum">
              <a:rPr lang="en-US" sz="750" kern="1200">
                <a:solidFill>
                  <a:prstClr val="white"/>
                </a:solidFill>
                <a:latin typeface="Century Gothic" panose="020B0502020202020204"/>
                <a:ea typeface="+mn-ea"/>
                <a:cs typeface="+mn-cs"/>
              </a:rPr>
              <a:pPr defTabSz="342900">
                <a:spcAft>
                  <a:spcPts val="450"/>
                </a:spcAft>
                <a:buClrTx/>
              </a:pPr>
              <a:t>3</a:t>
            </a:fld>
            <a:endParaRPr lang="en-US" sz="750" kern="1200" dirty="0">
              <a:solidFill>
                <a:prstClr val="white"/>
              </a:solidFill>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6850398F-FD45-372E-74FF-B6B6C1DBE928}"/>
              </a:ext>
            </a:extLst>
          </p:cNvPr>
          <p:cNvGraphicFramePr>
            <a:graphicFrameLocks noGrp="1"/>
          </p:cNvGraphicFramePr>
          <p:nvPr>
            <p:ph idx="1"/>
          </p:nvPr>
        </p:nvGraphicFramePr>
        <p:xfrm>
          <a:off x="856060" y="1714500"/>
          <a:ext cx="7429500" cy="2540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24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7"/>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305" name="Google Shape;305;p27"/>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txBox="1"/>
          <p:nvPr/>
        </p:nvSpPr>
        <p:spPr>
          <a:xfrm>
            <a:off x="1075225" y="1828800"/>
            <a:ext cx="223665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p:txBody>
      </p:sp>
      <p:sp>
        <p:nvSpPr>
          <p:cNvPr id="314" name="Google Shape;314;p27"/>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315" name="Google Shape;315;p27"/>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316" name="Google Shape;316;p27"/>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7"/>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319" name="Google Shape;319;p27"/>
          <p:cNvPicPr preferRelativeResize="0"/>
          <p:nvPr/>
        </p:nvPicPr>
        <p:blipFill>
          <a:blip r:embed="rId5">
            <a:alphaModFix/>
          </a:blip>
          <a:stretch>
            <a:fillRect/>
          </a:stretch>
        </p:blipFill>
        <p:spPr>
          <a:xfrm>
            <a:off x="3536725" y="3329004"/>
            <a:ext cx="2253150" cy="1549025"/>
          </a:xfrm>
          <a:prstGeom prst="rect">
            <a:avLst/>
          </a:prstGeom>
          <a:noFill/>
          <a:ln>
            <a:noFill/>
          </a:ln>
        </p:spPr>
      </p:pic>
    </p:spTree>
    <p:extLst>
      <p:ext uri="{BB962C8B-B14F-4D97-AF65-F5344CB8AC3E}">
        <p14:creationId xmlns:p14="http://schemas.microsoft.com/office/powerpoint/2010/main" val="2601981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7"/>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305" name="Google Shape;305;p27"/>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txBox="1"/>
          <p:nvPr/>
        </p:nvSpPr>
        <p:spPr>
          <a:xfrm>
            <a:off x="1075225" y="1828800"/>
            <a:ext cx="223665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r>
              <a:rPr lang="en" sz="1200" dirty="0">
                <a:solidFill>
                  <a:srgbClr val="38761D"/>
                </a:solidFill>
              </a:rPr>
              <a:t>Other potential first-line antipsychotics:</a:t>
            </a:r>
            <a:endParaRPr sz="1200" dirty="0">
              <a:solidFill>
                <a:srgbClr val="38761D"/>
              </a:solidFill>
            </a:endParaRPr>
          </a:p>
        </p:txBody>
      </p:sp>
      <p:sp>
        <p:nvSpPr>
          <p:cNvPr id="314" name="Google Shape;314;p27"/>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315" name="Google Shape;315;p27"/>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316" name="Google Shape;316;p27"/>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7"/>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319" name="Google Shape;319;p27"/>
          <p:cNvPicPr preferRelativeResize="0"/>
          <p:nvPr/>
        </p:nvPicPr>
        <p:blipFill>
          <a:blip r:embed="rId5">
            <a:alphaModFix/>
          </a:blip>
          <a:stretch>
            <a:fillRect/>
          </a:stretch>
        </p:blipFill>
        <p:spPr>
          <a:xfrm>
            <a:off x="3536725" y="3329004"/>
            <a:ext cx="2253150" cy="1549025"/>
          </a:xfrm>
          <a:prstGeom prst="rect">
            <a:avLst/>
          </a:prstGeom>
          <a:noFill/>
          <a:ln>
            <a:noFill/>
          </a:ln>
        </p:spPr>
      </p:pic>
    </p:spTree>
    <p:extLst>
      <p:ext uri="{BB962C8B-B14F-4D97-AF65-F5344CB8AC3E}">
        <p14:creationId xmlns:p14="http://schemas.microsoft.com/office/powerpoint/2010/main" val="1132756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7"/>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305" name="Google Shape;305;p27"/>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txBox="1"/>
          <p:nvPr/>
        </p:nvSpPr>
        <p:spPr>
          <a:xfrm>
            <a:off x="1075225" y="1828800"/>
            <a:ext cx="223665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r>
              <a:rPr lang="en" sz="1200" dirty="0">
                <a:solidFill>
                  <a:srgbClr val="38761D"/>
                </a:solidFill>
              </a:rPr>
              <a:t>Other potential first-line antipsychotics:</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olanzapine (Zyprexa)</a:t>
            </a:r>
            <a:endParaRPr sz="1200" dirty="0">
              <a:solidFill>
                <a:srgbClr val="38761D"/>
              </a:solidFill>
            </a:endParaRPr>
          </a:p>
        </p:txBody>
      </p:sp>
      <p:sp>
        <p:nvSpPr>
          <p:cNvPr id="314" name="Google Shape;314;p27"/>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315" name="Google Shape;315;p27"/>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316" name="Google Shape;316;p27"/>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7"/>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319" name="Google Shape;319;p27"/>
          <p:cNvPicPr preferRelativeResize="0"/>
          <p:nvPr/>
        </p:nvPicPr>
        <p:blipFill>
          <a:blip r:embed="rId5">
            <a:alphaModFix/>
          </a:blip>
          <a:stretch>
            <a:fillRect/>
          </a:stretch>
        </p:blipFill>
        <p:spPr>
          <a:xfrm>
            <a:off x="3536725" y="3329004"/>
            <a:ext cx="2253150" cy="1549025"/>
          </a:xfrm>
          <a:prstGeom prst="rect">
            <a:avLst/>
          </a:prstGeom>
          <a:noFill/>
          <a:ln>
            <a:noFill/>
          </a:ln>
        </p:spPr>
      </p:pic>
    </p:spTree>
    <p:extLst>
      <p:ext uri="{BB962C8B-B14F-4D97-AF65-F5344CB8AC3E}">
        <p14:creationId xmlns:p14="http://schemas.microsoft.com/office/powerpoint/2010/main" val="489533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7"/>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305" name="Google Shape;305;p27"/>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txBox="1"/>
          <p:nvPr/>
        </p:nvSpPr>
        <p:spPr>
          <a:xfrm>
            <a:off x="1075225" y="1828800"/>
            <a:ext cx="223665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r>
              <a:rPr lang="en" sz="1200" dirty="0">
                <a:solidFill>
                  <a:srgbClr val="38761D"/>
                </a:solidFill>
              </a:rPr>
              <a:t>Other potential first-line antipsychotics:</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olanzapine (Zyprexa)</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risperidone (Risperdal)</a:t>
            </a:r>
            <a:endParaRPr sz="1200" dirty="0">
              <a:solidFill>
                <a:srgbClr val="38761D"/>
              </a:solidFill>
            </a:endParaRPr>
          </a:p>
        </p:txBody>
      </p:sp>
      <p:sp>
        <p:nvSpPr>
          <p:cNvPr id="314" name="Google Shape;314;p27"/>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315" name="Google Shape;315;p27"/>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316" name="Google Shape;316;p27"/>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7"/>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319" name="Google Shape;319;p27"/>
          <p:cNvPicPr preferRelativeResize="0"/>
          <p:nvPr/>
        </p:nvPicPr>
        <p:blipFill>
          <a:blip r:embed="rId5">
            <a:alphaModFix/>
          </a:blip>
          <a:stretch>
            <a:fillRect/>
          </a:stretch>
        </p:blipFill>
        <p:spPr>
          <a:xfrm>
            <a:off x="3536725" y="3329004"/>
            <a:ext cx="2253150" cy="1549025"/>
          </a:xfrm>
          <a:prstGeom prst="rect">
            <a:avLst/>
          </a:prstGeom>
          <a:noFill/>
          <a:ln>
            <a:noFill/>
          </a:ln>
        </p:spPr>
      </p:pic>
    </p:spTree>
    <p:extLst>
      <p:ext uri="{BB962C8B-B14F-4D97-AF65-F5344CB8AC3E}">
        <p14:creationId xmlns:p14="http://schemas.microsoft.com/office/powerpoint/2010/main" val="2029244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7"/>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305" name="Google Shape;305;p27"/>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txBox="1"/>
          <p:nvPr/>
        </p:nvSpPr>
        <p:spPr>
          <a:xfrm>
            <a:off x="1075225" y="1828800"/>
            <a:ext cx="223665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r>
              <a:rPr lang="en" sz="1200" dirty="0">
                <a:solidFill>
                  <a:srgbClr val="38761D"/>
                </a:solidFill>
              </a:rPr>
              <a:t>Other potential first-line antipsychotics:</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olanzapine (Zyprexa)</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risperidone (Risperdal)</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ziprasidone (Geodon)</a:t>
            </a:r>
            <a:endParaRPr sz="1200" dirty="0">
              <a:solidFill>
                <a:srgbClr val="38761D"/>
              </a:solidFill>
            </a:endParaRPr>
          </a:p>
          <a:p>
            <a:pPr marL="0" lvl="0" indent="0" algn="l" rtl="0">
              <a:spcBef>
                <a:spcPts val="0"/>
              </a:spcBef>
              <a:spcAft>
                <a:spcPts val="0"/>
              </a:spcAft>
              <a:buNone/>
            </a:pPr>
            <a:endParaRPr sz="1200" dirty="0">
              <a:solidFill>
                <a:srgbClr val="38761D"/>
              </a:solidFill>
            </a:endParaRPr>
          </a:p>
        </p:txBody>
      </p:sp>
      <p:sp>
        <p:nvSpPr>
          <p:cNvPr id="314" name="Google Shape;314;p27"/>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315" name="Google Shape;315;p27"/>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316" name="Google Shape;316;p27"/>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7"/>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319" name="Google Shape;319;p27"/>
          <p:cNvPicPr preferRelativeResize="0"/>
          <p:nvPr/>
        </p:nvPicPr>
        <p:blipFill>
          <a:blip r:embed="rId5">
            <a:alphaModFix/>
          </a:blip>
          <a:stretch>
            <a:fillRect/>
          </a:stretch>
        </p:blipFill>
        <p:spPr>
          <a:xfrm>
            <a:off x="3536725" y="3329004"/>
            <a:ext cx="2253150" cy="1549025"/>
          </a:xfrm>
          <a:prstGeom prst="rect">
            <a:avLst/>
          </a:prstGeom>
          <a:noFill/>
          <a:ln>
            <a:noFill/>
          </a:ln>
        </p:spPr>
      </p:pic>
    </p:spTree>
    <p:extLst>
      <p:ext uri="{BB962C8B-B14F-4D97-AF65-F5344CB8AC3E}">
        <p14:creationId xmlns:p14="http://schemas.microsoft.com/office/powerpoint/2010/main" val="3321758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7"/>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305" name="Google Shape;305;p27"/>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txBox="1"/>
          <p:nvPr/>
        </p:nvSpPr>
        <p:spPr>
          <a:xfrm>
            <a:off x="1075225" y="1828800"/>
            <a:ext cx="22366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r>
              <a:rPr lang="en" sz="1200" dirty="0">
                <a:solidFill>
                  <a:srgbClr val="38761D"/>
                </a:solidFill>
              </a:rPr>
              <a:t>Other potential first-line antipsychotics:</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olanzapine (Zyprexa)</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risperidone (Risperdal)</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ziprasidone (Geodon)</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asenapine (Saphris) </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endParaRPr sz="1200" dirty="0">
              <a:solidFill>
                <a:srgbClr val="38761D"/>
              </a:solidFill>
            </a:endParaRPr>
          </a:p>
        </p:txBody>
      </p:sp>
      <p:sp>
        <p:nvSpPr>
          <p:cNvPr id="314" name="Google Shape;314;p27"/>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315" name="Google Shape;315;p27"/>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316" name="Google Shape;316;p27"/>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7"/>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319" name="Google Shape;319;p27"/>
          <p:cNvPicPr preferRelativeResize="0"/>
          <p:nvPr/>
        </p:nvPicPr>
        <p:blipFill>
          <a:blip r:embed="rId5">
            <a:alphaModFix/>
          </a:blip>
          <a:stretch>
            <a:fillRect/>
          </a:stretch>
        </p:blipFill>
        <p:spPr>
          <a:xfrm>
            <a:off x="3536725" y="3329004"/>
            <a:ext cx="2253150" cy="1549025"/>
          </a:xfrm>
          <a:prstGeom prst="rect">
            <a:avLst/>
          </a:prstGeom>
          <a:noFill/>
          <a:ln>
            <a:noFill/>
          </a:ln>
        </p:spPr>
      </p:pic>
    </p:spTree>
    <p:extLst>
      <p:ext uri="{BB962C8B-B14F-4D97-AF65-F5344CB8AC3E}">
        <p14:creationId xmlns:p14="http://schemas.microsoft.com/office/powerpoint/2010/main" val="2007445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8"/>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325" name="Google Shape;325;p28"/>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335" name="Google Shape;335;p28"/>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336" name="Google Shape;336;p28"/>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a:off x="5062563" y="2867418"/>
            <a:ext cx="504900" cy="1473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28"/>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340" name="Google Shape;340;p28"/>
          <p:cNvPicPr preferRelativeResize="0"/>
          <p:nvPr/>
        </p:nvPicPr>
        <p:blipFill>
          <a:blip r:embed="rId5">
            <a:alphaModFix/>
          </a:blip>
          <a:stretch>
            <a:fillRect/>
          </a:stretch>
        </p:blipFill>
        <p:spPr>
          <a:xfrm>
            <a:off x="3536725" y="3329004"/>
            <a:ext cx="2253150" cy="1549025"/>
          </a:xfrm>
          <a:prstGeom prst="rect">
            <a:avLst/>
          </a:prstGeom>
          <a:noFill/>
          <a:ln>
            <a:noFill/>
          </a:ln>
        </p:spPr>
      </p:pic>
      <p:sp>
        <p:nvSpPr>
          <p:cNvPr id="2" name="Google Shape;313;p27">
            <a:extLst>
              <a:ext uri="{FF2B5EF4-FFF2-40B4-BE49-F238E27FC236}">
                <a16:creationId xmlns:a16="http://schemas.microsoft.com/office/drawing/2014/main" id="{22616552-9A9A-2ECF-458E-4C2629EA7548}"/>
              </a:ext>
            </a:extLst>
          </p:cNvPr>
          <p:cNvSpPr txBox="1"/>
          <p:nvPr/>
        </p:nvSpPr>
        <p:spPr>
          <a:xfrm>
            <a:off x="1075225" y="1828800"/>
            <a:ext cx="22366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r>
              <a:rPr lang="en" sz="1200" dirty="0">
                <a:solidFill>
                  <a:srgbClr val="38761D"/>
                </a:solidFill>
              </a:rPr>
              <a:t>Other potential first-line antipsychotics:</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olanzapine (Zyprexa)</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risperidone (Risperdal)</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ziprasidone (Geodon)</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asenapine (Saphris) </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endParaRPr sz="1200" dirty="0">
              <a:solidFill>
                <a:srgbClr val="38761D"/>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9"/>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346" name="Google Shape;346;p29"/>
          <p:cNvSpPr/>
          <p:nvPr/>
        </p:nvSpPr>
        <p:spPr>
          <a:xfrm>
            <a:off x="3206432" y="2767700"/>
            <a:ext cx="779700" cy="3321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9"/>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9"/>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356" name="Google Shape;356;p29"/>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357" name="Google Shape;357;p29"/>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9"/>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txBox="1"/>
          <p:nvPr/>
        </p:nvSpPr>
        <p:spPr>
          <a:xfrm>
            <a:off x="3467650" y="27491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sp>
        <p:nvSpPr>
          <p:cNvPr id="360" name="Google Shape;360;p29"/>
          <p:cNvSpPr/>
          <p:nvPr/>
        </p:nvSpPr>
        <p:spPr>
          <a:xfrm>
            <a:off x="5062563" y="2867418"/>
            <a:ext cx="504900" cy="1473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 name="Google Shape;361;p29"/>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362" name="Google Shape;362;p29"/>
          <p:cNvPicPr preferRelativeResize="0"/>
          <p:nvPr/>
        </p:nvPicPr>
        <p:blipFill>
          <a:blip r:embed="rId5">
            <a:alphaModFix/>
          </a:blip>
          <a:stretch>
            <a:fillRect/>
          </a:stretch>
        </p:blipFill>
        <p:spPr>
          <a:xfrm>
            <a:off x="3536725" y="3329004"/>
            <a:ext cx="2253150" cy="1549025"/>
          </a:xfrm>
          <a:prstGeom prst="rect">
            <a:avLst/>
          </a:prstGeom>
          <a:noFill/>
          <a:ln>
            <a:noFill/>
          </a:ln>
        </p:spPr>
      </p:pic>
      <p:sp>
        <p:nvSpPr>
          <p:cNvPr id="2" name="Google Shape;313;p27">
            <a:extLst>
              <a:ext uri="{FF2B5EF4-FFF2-40B4-BE49-F238E27FC236}">
                <a16:creationId xmlns:a16="http://schemas.microsoft.com/office/drawing/2014/main" id="{0EC6877D-3B96-C88D-DA53-938645EFDC74}"/>
              </a:ext>
            </a:extLst>
          </p:cNvPr>
          <p:cNvSpPr txBox="1"/>
          <p:nvPr/>
        </p:nvSpPr>
        <p:spPr>
          <a:xfrm>
            <a:off x="1075225" y="1828800"/>
            <a:ext cx="22366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r>
              <a:rPr lang="en" sz="1200" dirty="0">
                <a:solidFill>
                  <a:srgbClr val="38761D"/>
                </a:solidFill>
              </a:rPr>
              <a:t>Other potential first-line antipsychotics:</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olanzapine (Zyprexa)</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risperidone (Risperdal)</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ziprasidone (Geodon)</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asenapine (Saphris) </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endParaRPr sz="1200" dirty="0">
              <a:solidFill>
                <a:srgbClr val="38761D"/>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30"/>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368" name="Google Shape;368;p30"/>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0"/>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0"/>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0"/>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0"/>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0"/>
          <p:cNvSpPr/>
          <p:nvPr/>
        </p:nvSpPr>
        <p:spPr>
          <a:xfrm>
            <a:off x="2038363" y="157232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0"/>
          <p:cNvSpPr/>
          <p:nvPr/>
        </p:nvSpPr>
        <p:spPr>
          <a:xfrm>
            <a:off x="3586150" y="1400875"/>
            <a:ext cx="598500" cy="332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0"/>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377" name="Google Shape;377;p30"/>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378" name="Google Shape;378;p30"/>
          <p:cNvSpPr/>
          <p:nvPr/>
        </p:nvSpPr>
        <p:spPr>
          <a:xfrm>
            <a:off x="2790838" y="1615188"/>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4391038" y="1438975"/>
            <a:ext cx="504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a:off x="5062563" y="2867418"/>
            <a:ext cx="504900" cy="1473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a:off x="3529025" y="2943925"/>
            <a:ext cx="4716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30"/>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383" name="Google Shape;383;p30"/>
          <p:cNvPicPr preferRelativeResize="0"/>
          <p:nvPr/>
        </p:nvPicPr>
        <p:blipFill>
          <a:blip r:embed="rId5">
            <a:alphaModFix/>
          </a:blip>
          <a:stretch>
            <a:fillRect/>
          </a:stretch>
        </p:blipFill>
        <p:spPr>
          <a:xfrm>
            <a:off x="3536725" y="3329004"/>
            <a:ext cx="2253150" cy="1549025"/>
          </a:xfrm>
          <a:prstGeom prst="rect">
            <a:avLst/>
          </a:prstGeom>
          <a:noFill/>
          <a:ln>
            <a:noFill/>
          </a:ln>
        </p:spPr>
      </p:pic>
      <p:sp>
        <p:nvSpPr>
          <p:cNvPr id="2" name="Google Shape;313;p27">
            <a:extLst>
              <a:ext uri="{FF2B5EF4-FFF2-40B4-BE49-F238E27FC236}">
                <a16:creationId xmlns:a16="http://schemas.microsoft.com/office/drawing/2014/main" id="{952FBC3F-0201-B111-39EE-CA9BCBD41E0E}"/>
              </a:ext>
            </a:extLst>
          </p:cNvPr>
          <p:cNvSpPr txBox="1"/>
          <p:nvPr/>
        </p:nvSpPr>
        <p:spPr>
          <a:xfrm>
            <a:off x="1075225" y="1828800"/>
            <a:ext cx="22366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r>
              <a:rPr lang="en" sz="1200" dirty="0">
                <a:solidFill>
                  <a:srgbClr val="38761D"/>
                </a:solidFill>
              </a:rPr>
              <a:t>Other potential first-line antipsychotics:</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olanzapine (Zyprexa)</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risperidone (Risperdal)</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ziprasidone (Geodon)</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asenapine (Saphris) </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endParaRPr sz="1200" dirty="0">
              <a:solidFill>
                <a:srgbClr val="38761D"/>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31"/>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389" name="Google Shape;389;p31"/>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1400197" y="1514875"/>
            <a:ext cx="376200" cy="10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96" name="Google Shape;396;p31"/>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397" name="Google Shape;397;p31"/>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398" name="Google Shape;398;p31"/>
          <p:cNvSpPr/>
          <p:nvPr/>
        </p:nvSpPr>
        <p:spPr>
          <a:xfrm>
            <a:off x="3262325" y="2843900"/>
            <a:ext cx="290400" cy="10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99" name="Google Shape;399;p31"/>
          <p:cNvSpPr/>
          <p:nvPr/>
        </p:nvSpPr>
        <p:spPr>
          <a:xfrm>
            <a:off x="2009799" y="1467250"/>
            <a:ext cx="290400" cy="10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00" name="Google Shape;400;p31"/>
          <p:cNvSpPr/>
          <p:nvPr/>
        </p:nvSpPr>
        <p:spPr>
          <a:xfrm>
            <a:off x="3671900" y="2843900"/>
            <a:ext cx="290400" cy="104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01" name="Google Shape;401;p31"/>
          <p:cNvSpPr/>
          <p:nvPr/>
        </p:nvSpPr>
        <p:spPr>
          <a:xfrm>
            <a:off x="2824163" y="1429450"/>
            <a:ext cx="290400" cy="104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02" name="Google Shape;402;p31"/>
          <p:cNvSpPr/>
          <p:nvPr/>
        </p:nvSpPr>
        <p:spPr>
          <a:xfrm>
            <a:off x="4238425" y="2889025"/>
            <a:ext cx="540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03" name="Google Shape;403;p31"/>
          <p:cNvSpPr/>
          <p:nvPr/>
        </p:nvSpPr>
        <p:spPr>
          <a:xfrm>
            <a:off x="4562474" y="1618975"/>
            <a:ext cx="290400" cy="10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04" name="Google Shape;404;p31"/>
          <p:cNvSpPr/>
          <p:nvPr/>
        </p:nvSpPr>
        <p:spPr>
          <a:xfrm>
            <a:off x="4493688" y="1524400"/>
            <a:ext cx="290400" cy="104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pic>
        <p:nvPicPr>
          <p:cNvPr id="405" name="Google Shape;405;p31"/>
          <p:cNvPicPr preferRelativeResize="0"/>
          <p:nvPr/>
        </p:nvPicPr>
        <p:blipFill>
          <a:blip r:embed="rId4">
            <a:alphaModFix/>
          </a:blip>
          <a:stretch>
            <a:fillRect/>
          </a:stretch>
        </p:blipFill>
        <p:spPr>
          <a:xfrm>
            <a:off x="6239525" y="3243750"/>
            <a:ext cx="1276350" cy="1638300"/>
          </a:xfrm>
          <a:prstGeom prst="rect">
            <a:avLst/>
          </a:prstGeom>
          <a:noFill/>
          <a:ln>
            <a:noFill/>
          </a:ln>
        </p:spPr>
      </p:pic>
      <p:pic>
        <p:nvPicPr>
          <p:cNvPr id="406" name="Google Shape;406;p31"/>
          <p:cNvPicPr preferRelativeResize="0"/>
          <p:nvPr/>
        </p:nvPicPr>
        <p:blipFill>
          <a:blip r:embed="rId5">
            <a:alphaModFix/>
          </a:blip>
          <a:stretch>
            <a:fillRect/>
          </a:stretch>
        </p:blipFill>
        <p:spPr>
          <a:xfrm>
            <a:off x="3536725" y="3329004"/>
            <a:ext cx="2253150" cy="1549025"/>
          </a:xfrm>
          <a:prstGeom prst="rect">
            <a:avLst/>
          </a:prstGeom>
          <a:noFill/>
          <a:ln>
            <a:noFill/>
          </a:ln>
        </p:spPr>
      </p:pic>
      <p:sp>
        <p:nvSpPr>
          <p:cNvPr id="2" name="Google Shape;313;p27">
            <a:extLst>
              <a:ext uri="{FF2B5EF4-FFF2-40B4-BE49-F238E27FC236}">
                <a16:creationId xmlns:a16="http://schemas.microsoft.com/office/drawing/2014/main" id="{D1ADDB80-6733-ACC5-CF9E-9424CA23BBD9}"/>
              </a:ext>
            </a:extLst>
          </p:cNvPr>
          <p:cNvSpPr txBox="1"/>
          <p:nvPr/>
        </p:nvSpPr>
        <p:spPr>
          <a:xfrm>
            <a:off x="1075225" y="1828800"/>
            <a:ext cx="22366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r>
              <a:rPr lang="en" sz="1200" dirty="0">
                <a:solidFill>
                  <a:srgbClr val="38761D"/>
                </a:solidFill>
              </a:rPr>
              <a:t>Other potential first-line antipsychotics:</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olanzapine (Zyprexa)</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risperidone (Risperdal)</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ziprasidone (Geodon)</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asenapine (Saphris) </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endParaRPr sz="1200" dirty="0">
              <a:solidFill>
                <a:srgbClr val="38761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C516-B8D4-AFB7-AC80-884DAB3F7EB2}"/>
              </a:ext>
            </a:extLst>
          </p:cNvPr>
          <p:cNvSpPr>
            <a:spLocks noGrp="1"/>
          </p:cNvSpPr>
          <p:nvPr>
            <p:ph type="title"/>
          </p:nvPr>
        </p:nvSpPr>
        <p:spPr>
          <a:xfrm>
            <a:off x="482394" y="457200"/>
            <a:ext cx="4930264" cy="1428750"/>
          </a:xfrm>
        </p:spPr>
        <p:txBody>
          <a:bodyPr>
            <a:normAutofit/>
          </a:bodyPr>
          <a:lstStyle/>
          <a:p>
            <a:r>
              <a:rPr lang="en-US" dirty="0"/>
              <a:t>DSM-V Catatonia Criteria</a:t>
            </a:r>
          </a:p>
        </p:txBody>
      </p:sp>
      <p:sp>
        <p:nvSpPr>
          <p:cNvPr id="6" name="Content Placeholder 5">
            <a:extLst>
              <a:ext uri="{FF2B5EF4-FFF2-40B4-BE49-F238E27FC236}">
                <a16:creationId xmlns:a16="http://schemas.microsoft.com/office/drawing/2014/main" id="{2F135932-30AF-608C-F9DE-1A969F0B6A2C}"/>
              </a:ext>
            </a:extLst>
          </p:cNvPr>
          <p:cNvSpPr>
            <a:spLocks noGrp="1"/>
          </p:cNvSpPr>
          <p:nvPr>
            <p:ph idx="1"/>
          </p:nvPr>
        </p:nvSpPr>
        <p:spPr>
          <a:xfrm>
            <a:off x="482394" y="2000249"/>
            <a:ext cx="4930263" cy="2412207"/>
          </a:xfrm>
        </p:spPr>
        <p:txBody>
          <a:bodyPr anchor="t">
            <a:normAutofit/>
          </a:bodyPr>
          <a:lstStyle/>
          <a:p>
            <a:r>
              <a:rPr lang="en-US" sz="1800" dirty="0"/>
              <a:t>Essential feature is a marked psychomotor disturbance that may involve decreased motor activity, decreased engagement during interview or physical examination, or excessive and peculiar motor activity</a:t>
            </a:r>
          </a:p>
          <a:p>
            <a:r>
              <a:rPr lang="en-US" sz="1800" dirty="0"/>
              <a:t>3 or more symptoms</a:t>
            </a:r>
          </a:p>
        </p:txBody>
      </p:sp>
      <p:sp>
        <p:nvSpPr>
          <p:cNvPr id="9" name="Slide Number Placeholder 8">
            <a:extLst>
              <a:ext uri="{FF2B5EF4-FFF2-40B4-BE49-F238E27FC236}">
                <a16:creationId xmlns:a16="http://schemas.microsoft.com/office/drawing/2014/main" id="{31899B27-ACFB-8D20-40B3-4D060449C59B}"/>
              </a:ext>
            </a:extLst>
          </p:cNvPr>
          <p:cNvSpPr>
            <a:spLocks noGrp="1"/>
          </p:cNvSpPr>
          <p:nvPr>
            <p:ph type="sldNum" sz="quarter" idx="12"/>
          </p:nvPr>
        </p:nvSpPr>
        <p:spPr>
          <a:xfrm>
            <a:off x="7046596" y="4412457"/>
            <a:ext cx="1252289" cy="273844"/>
          </a:xfrm>
        </p:spPr>
        <p:txBody>
          <a:bodyPr>
            <a:normAutofit/>
          </a:bodyPr>
          <a:lstStyle/>
          <a:p>
            <a:pPr defTabSz="342900">
              <a:spcAft>
                <a:spcPts val="450"/>
              </a:spcAft>
              <a:buClrTx/>
            </a:pPr>
            <a:r>
              <a:rPr lang="en-US" sz="750" kern="1200" dirty="0">
                <a:solidFill>
                  <a:prstClr val="white">
                    <a:lumMod val="75000"/>
                  </a:prstClr>
                </a:solidFill>
                <a:latin typeface="Century Gothic" panose="020B0502020202020204"/>
                <a:ea typeface="+mn-ea"/>
                <a:cs typeface="+mn-cs"/>
              </a:rPr>
              <a:t>DSM-V    </a:t>
            </a:r>
            <a:fld id="{CA4DDC3D-F4D5-534B-8C05-FB38EAAAB15B}" type="slidenum">
              <a:rPr lang="en-US" sz="750" kern="1200">
                <a:solidFill>
                  <a:prstClr val="white">
                    <a:lumMod val="75000"/>
                  </a:prstClr>
                </a:solidFill>
                <a:latin typeface="Century Gothic" panose="020B0502020202020204"/>
                <a:ea typeface="+mn-ea"/>
                <a:cs typeface="+mn-cs"/>
              </a:rPr>
              <a:pPr defTabSz="342900">
                <a:spcAft>
                  <a:spcPts val="450"/>
                </a:spcAft>
                <a:buClrTx/>
              </a:pPr>
              <a:t>4</a:t>
            </a:fld>
            <a:endParaRPr lang="en-US" sz="750" kern="1200" dirty="0">
              <a:solidFill>
                <a:prstClr val="white">
                  <a:lumMod val="75000"/>
                </a:prstClr>
              </a:solidFill>
              <a:latin typeface="Century Gothic" panose="020B0502020202020204"/>
              <a:ea typeface="+mn-ea"/>
              <a:cs typeface="+mn-cs"/>
            </a:endParaRPr>
          </a:p>
        </p:txBody>
      </p:sp>
      <p:graphicFrame>
        <p:nvGraphicFramePr>
          <p:cNvPr id="7" name="Table 7">
            <a:extLst>
              <a:ext uri="{FF2B5EF4-FFF2-40B4-BE49-F238E27FC236}">
                <a16:creationId xmlns:a16="http://schemas.microsoft.com/office/drawing/2014/main" id="{7173CAED-42F3-044C-4495-60A0EC297F70}"/>
              </a:ext>
            </a:extLst>
          </p:cNvPr>
          <p:cNvGraphicFramePr>
            <a:graphicFrameLocks noGrp="1"/>
          </p:cNvGraphicFramePr>
          <p:nvPr/>
        </p:nvGraphicFramePr>
        <p:xfrm>
          <a:off x="5905006" y="483829"/>
          <a:ext cx="2586245" cy="3935813"/>
        </p:xfrm>
        <a:graphic>
          <a:graphicData uri="http://schemas.openxmlformats.org/drawingml/2006/table">
            <a:tbl>
              <a:tblPr firstRow="1" bandRow="1">
                <a:noFill/>
                <a:tableStyleId>{5C22544A-7EE6-4342-B048-85BDC9FD1C3A}</a:tableStyleId>
              </a:tblPr>
              <a:tblGrid>
                <a:gridCol w="2586245">
                  <a:extLst>
                    <a:ext uri="{9D8B030D-6E8A-4147-A177-3AD203B41FA5}">
                      <a16:colId xmlns:a16="http://schemas.microsoft.com/office/drawing/2014/main" val="2824771946"/>
                    </a:ext>
                  </a:extLst>
                </a:gridCol>
              </a:tblGrid>
              <a:tr h="386195">
                <a:tc>
                  <a:txBody>
                    <a:bodyPr/>
                    <a:lstStyle/>
                    <a:p>
                      <a:pPr algn="ctr"/>
                      <a:r>
                        <a:rPr lang="en-US" sz="1300" b="1" cap="none" spc="0">
                          <a:solidFill>
                            <a:schemeClr val="bg1"/>
                          </a:solidFill>
                        </a:rPr>
                        <a:t>Symptoms</a:t>
                      </a:r>
                    </a:p>
                  </a:txBody>
                  <a:tcPr marL="57113" marR="40796" marT="81590" marB="81590" anchor="ctr">
                    <a:lnL w="12700" cmpd="sng">
                      <a:noFill/>
                      <a:prstDash val="solid"/>
                    </a:lnL>
                    <a:lnR w="12700" cmpd="sng">
                      <a:noFill/>
                      <a:prstDash val="solid"/>
                    </a:lnR>
                    <a:lnT w="19050" cap="flat" cmpd="sng" algn="ctr">
                      <a:noFill/>
                      <a:prstDash val="solid"/>
                    </a:lnT>
                    <a:lnB w="12700" cmpd="sng">
                      <a:noFill/>
                      <a:prstDash val="solid"/>
                    </a:lnB>
                    <a:solidFill>
                      <a:schemeClr val="tx1"/>
                    </a:solidFill>
                  </a:tcPr>
                </a:tc>
                <a:extLst>
                  <a:ext uri="{0D108BD9-81ED-4DB2-BD59-A6C34878D82A}">
                    <a16:rowId xmlns:a16="http://schemas.microsoft.com/office/drawing/2014/main" val="837375794"/>
                  </a:ext>
                </a:extLst>
              </a:tr>
              <a:tr h="295802">
                <a:tc>
                  <a:txBody>
                    <a:bodyPr/>
                    <a:lstStyle/>
                    <a:p>
                      <a:pPr algn="ctr"/>
                      <a:r>
                        <a:rPr lang="en-US" sz="1100" cap="none" spc="0" dirty="0">
                          <a:solidFill>
                            <a:schemeClr val="tx1"/>
                          </a:solidFill>
                        </a:rPr>
                        <a:t>Stupor</a:t>
                      </a:r>
                    </a:p>
                  </a:txBody>
                  <a:tcPr marL="57113" marR="40796" marT="18395" marB="81590">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090478410"/>
                  </a:ext>
                </a:extLst>
              </a:tr>
              <a:tr h="295802">
                <a:tc>
                  <a:txBody>
                    <a:bodyPr/>
                    <a:lstStyle/>
                    <a:p>
                      <a:pPr algn="ctr"/>
                      <a:r>
                        <a:rPr lang="en-US" sz="1100" cap="none" spc="0">
                          <a:solidFill>
                            <a:schemeClr val="tx1"/>
                          </a:solidFill>
                        </a:rPr>
                        <a:t>Catalepsy</a:t>
                      </a:r>
                    </a:p>
                  </a:txBody>
                  <a:tcPr marL="57113" marR="40796" marT="18395" marB="8159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7405324"/>
                  </a:ext>
                </a:extLst>
              </a:tr>
              <a:tr h="295802">
                <a:tc>
                  <a:txBody>
                    <a:bodyPr/>
                    <a:lstStyle/>
                    <a:p>
                      <a:pPr algn="ctr"/>
                      <a:r>
                        <a:rPr lang="en-US" sz="1100" cap="none" spc="0">
                          <a:solidFill>
                            <a:schemeClr val="tx1"/>
                          </a:solidFill>
                        </a:rPr>
                        <a:t>Waxy flexibility</a:t>
                      </a:r>
                    </a:p>
                  </a:txBody>
                  <a:tcPr marL="57113" marR="40796" marT="18395" marB="81590">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280995874"/>
                  </a:ext>
                </a:extLst>
              </a:tr>
              <a:tr h="295802">
                <a:tc>
                  <a:txBody>
                    <a:bodyPr/>
                    <a:lstStyle/>
                    <a:p>
                      <a:pPr algn="ctr"/>
                      <a:r>
                        <a:rPr lang="en-US" sz="1100" cap="none" spc="0">
                          <a:solidFill>
                            <a:schemeClr val="tx1"/>
                          </a:solidFill>
                        </a:rPr>
                        <a:t>Mutism</a:t>
                      </a:r>
                    </a:p>
                  </a:txBody>
                  <a:tcPr marL="57113" marR="40796" marT="18395" marB="8159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321082342"/>
                  </a:ext>
                </a:extLst>
              </a:tr>
              <a:tr h="295802">
                <a:tc>
                  <a:txBody>
                    <a:bodyPr/>
                    <a:lstStyle/>
                    <a:p>
                      <a:pPr algn="ctr"/>
                      <a:r>
                        <a:rPr lang="en-US" sz="1100" cap="none" spc="0">
                          <a:solidFill>
                            <a:schemeClr val="tx1"/>
                          </a:solidFill>
                        </a:rPr>
                        <a:t>Negativism</a:t>
                      </a:r>
                    </a:p>
                  </a:txBody>
                  <a:tcPr marL="57113" marR="40796" marT="18395" marB="81590">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611020478"/>
                  </a:ext>
                </a:extLst>
              </a:tr>
              <a:tr h="295802">
                <a:tc>
                  <a:txBody>
                    <a:bodyPr/>
                    <a:lstStyle/>
                    <a:p>
                      <a:pPr algn="ctr"/>
                      <a:r>
                        <a:rPr lang="en-US" sz="1100" cap="none" spc="0">
                          <a:solidFill>
                            <a:schemeClr val="tx1"/>
                          </a:solidFill>
                        </a:rPr>
                        <a:t>Posturing</a:t>
                      </a:r>
                    </a:p>
                  </a:txBody>
                  <a:tcPr marL="57113" marR="40796" marT="18395" marB="8159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93416695"/>
                  </a:ext>
                </a:extLst>
              </a:tr>
              <a:tr h="295802">
                <a:tc>
                  <a:txBody>
                    <a:bodyPr/>
                    <a:lstStyle/>
                    <a:p>
                      <a:pPr algn="ctr"/>
                      <a:r>
                        <a:rPr lang="en-US" sz="1100" cap="none" spc="0">
                          <a:solidFill>
                            <a:schemeClr val="tx1"/>
                          </a:solidFill>
                        </a:rPr>
                        <a:t>Mannerism</a:t>
                      </a:r>
                    </a:p>
                  </a:txBody>
                  <a:tcPr marL="57113" marR="40796" marT="18395" marB="81590">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4260106586"/>
                  </a:ext>
                </a:extLst>
              </a:tr>
              <a:tr h="295802">
                <a:tc>
                  <a:txBody>
                    <a:bodyPr/>
                    <a:lstStyle/>
                    <a:p>
                      <a:pPr algn="ctr"/>
                      <a:r>
                        <a:rPr lang="en-US" sz="1100" cap="none" spc="0">
                          <a:solidFill>
                            <a:schemeClr val="tx1"/>
                          </a:solidFill>
                        </a:rPr>
                        <a:t>Stereotypy</a:t>
                      </a:r>
                    </a:p>
                  </a:txBody>
                  <a:tcPr marL="57113" marR="40796" marT="18395" marB="8159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22986852"/>
                  </a:ext>
                </a:extLst>
              </a:tr>
              <a:tr h="295802">
                <a:tc>
                  <a:txBody>
                    <a:bodyPr/>
                    <a:lstStyle/>
                    <a:p>
                      <a:pPr algn="ctr"/>
                      <a:r>
                        <a:rPr lang="en-US" sz="1100" cap="none" spc="0">
                          <a:solidFill>
                            <a:schemeClr val="tx1"/>
                          </a:solidFill>
                        </a:rPr>
                        <a:t>Agitation</a:t>
                      </a:r>
                    </a:p>
                  </a:txBody>
                  <a:tcPr marL="57113" marR="40796" marT="18395" marB="81590">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779958201"/>
                  </a:ext>
                </a:extLst>
              </a:tr>
              <a:tr h="295802">
                <a:tc>
                  <a:txBody>
                    <a:bodyPr/>
                    <a:lstStyle/>
                    <a:p>
                      <a:pPr algn="ctr"/>
                      <a:r>
                        <a:rPr lang="en-US" sz="1100" cap="none" spc="0">
                          <a:solidFill>
                            <a:schemeClr val="tx1"/>
                          </a:solidFill>
                        </a:rPr>
                        <a:t>Grimacing</a:t>
                      </a:r>
                    </a:p>
                  </a:txBody>
                  <a:tcPr marL="57113" marR="40796" marT="18395" marB="8159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50234898"/>
                  </a:ext>
                </a:extLst>
              </a:tr>
              <a:tr h="295802">
                <a:tc>
                  <a:txBody>
                    <a:bodyPr/>
                    <a:lstStyle/>
                    <a:p>
                      <a:pPr algn="ctr"/>
                      <a:r>
                        <a:rPr lang="en-US" sz="1100" cap="none" spc="0">
                          <a:solidFill>
                            <a:schemeClr val="tx1"/>
                          </a:solidFill>
                        </a:rPr>
                        <a:t>Echolalia</a:t>
                      </a:r>
                    </a:p>
                  </a:txBody>
                  <a:tcPr marL="57113" marR="40796" marT="18395" marB="81590">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032695324"/>
                  </a:ext>
                </a:extLst>
              </a:tr>
              <a:tr h="295802">
                <a:tc>
                  <a:txBody>
                    <a:bodyPr/>
                    <a:lstStyle/>
                    <a:p>
                      <a:pPr algn="ctr"/>
                      <a:r>
                        <a:rPr lang="en-US" sz="1100" cap="none" spc="0" dirty="0">
                          <a:solidFill>
                            <a:schemeClr val="tx1"/>
                          </a:solidFill>
                        </a:rPr>
                        <a:t>Echopraxia</a:t>
                      </a:r>
                    </a:p>
                  </a:txBody>
                  <a:tcPr marL="57113" marR="40796" marT="18395" marB="8159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498991861"/>
                  </a:ext>
                </a:extLst>
              </a:tr>
            </a:tbl>
          </a:graphicData>
        </a:graphic>
      </p:graphicFrame>
    </p:spTree>
    <p:extLst>
      <p:ext uri="{BB962C8B-B14F-4D97-AF65-F5344CB8AC3E}">
        <p14:creationId xmlns:p14="http://schemas.microsoft.com/office/powerpoint/2010/main" val="3359240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32"/>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412" name="Google Shape;412;p32"/>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1400197" y="1514875"/>
            <a:ext cx="376200" cy="10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19" name="Google Shape;419;p32"/>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420" name="Google Shape;420;p32"/>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421" name="Google Shape;421;p32"/>
          <p:cNvSpPr/>
          <p:nvPr/>
        </p:nvSpPr>
        <p:spPr>
          <a:xfrm>
            <a:off x="3262325" y="2843900"/>
            <a:ext cx="290400" cy="10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22" name="Google Shape;422;p32"/>
          <p:cNvSpPr/>
          <p:nvPr/>
        </p:nvSpPr>
        <p:spPr>
          <a:xfrm>
            <a:off x="2009799" y="1467250"/>
            <a:ext cx="290400" cy="10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23" name="Google Shape;423;p32"/>
          <p:cNvSpPr/>
          <p:nvPr/>
        </p:nvSpPr>
        <p:spPr>
          <a:xfrm>
            <a:off x="3671900" y="2843900"/>
            <a:ext cx="290400" cy="104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24" name="Google Shape;424;p32"/>
          <p:cNvSpPr/>
          <p:nvPr/>
        </p:nvSpPr>
        <p:spPr>
          <a:xfrm>
            <a:off x="2824163" y="1429450"/>
            <a:ext cx="290400" cy="104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25" name="Google Shape;425;p32"/>
          <p:cNvSpPr/>
          <p:nvPr/>
        </p:nvSpPr>
        <p:spPr>
          <a:xfrm>
            <a:off x="4238425" y="2889025"/>
            <a:ext cx="540900" cy="1041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26" name="Google Shape;426;p32"/>
          <p:cNvSpPr/>
          <p:nvPr/>
        </p:nvSpPr>
        <p:spPr>
          <a:xfrm>
            <a:off x="4562474" y="1618975"/>
            <a:ext cx="290400" cy="10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27" name="Google Shape;427;p32"/>
          <p:cNvSpPr/>
          <p:nvPr/>
        </p:nvSpPr>
        <p:spPr>
          <a:xfrm>
            <a:off x="4493688" y="1524400"/>
            <a:ext cx="290400" cy="104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28" name="Google Shape;428;p32"/>
          <p:cNvSpPr/>
          <p:nvPr/>
        </p:nvSpPr>
        <p:spPr>
          <a:xfrm>
            <a:off x="6486550" y="4186250"/>
            <a:ext cx="699900" cy="5406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pic>
        <p:nvPicPr>
          <p:cNvPr id="429" name="Google Shape;429;p32"/>
          <p:cNvPicPr preferRelativeResize="0"/>
          <p:nvPr/>
        </p:nvPicPr>
        <p:blipFill>
          <a:blip r:embed="rId4">
            <a:alphaModFix/>
          </a:blip>
          <a:stretch>
            <a:fillRect/>
          </a:stretch>
        </p:blipFill>
        <p:spPr>
          <a:xfrm>
            <a:off x="3536725" y="3329004"/>
            <a:ext cx="2253150" cy="1549025"/>
          </a:xfrm>
          <a:prstGeom prst="rect">
            <a:avLst/>
          </a:prstGeom>
          <a:noFill/>
          <a:ln>
            <a:noFill/>
          </a:ln>
        </p:spPr>
      </p:pic>
      <p:sp>
        <p:nvSpPr>
          <p:cNvPr id="2" name="Google Shape;313;p27">
            <a:extLst>
              <a:ext uri="{FF2B5EF4-FFF2-40B4-BE49-F238E27FC236}">
                <a16:creationId xmlns:a16="http://schemas.microsoft.com/office/drawing/2014/main" id="{C82607CC-2B9E-C358-8036-2290B289C610}"/>
              </a:ext>
            </a:extLst>
          </p:cNvPr>
          <p:cNvSpPr txBox="1"/>
          <p:nvPr/>
        </p:nvSpPr>
        <p:spPr>
          <a:xfrm>
            <a:off x="1075225" y="1828800"/>
            <a:ext cx="22366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38761D"/>
                </a:solidFill>
              </a:rPr>
              <a:t>First-line antipsychotic:</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quetiapine (Seroquel) per Osser</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r>
              <a:rPr lang="en" sz="1200" dirty="0">
                <a:solidFill>
                  <a:srgbClr val="38761D"/>
                </a:solidFill>
              </a:rPr>
              <a:t>Other potential first-line antipsychotics:</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olanzapine (Zyprexa)</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risperidone (Risperdal)</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ziprasidone (Geodon)</a:t>
            </a:r>
            <a:endParaRPr sz="1200" dirty="0">
              <a:solidFill>
                <a:srgbClr val="38761D"/>
              </a:solidFill>
            </a:endParaRPr>
          </a:p>
          <a:p>
            <a:pPr marL="457200" lvl="0" indent="-273050" algn="l" rtl="0">
              <a:spcBef>
                <a:spcPts val="0"/>
              </a:spcBef>
              <a:spcAft>
                <a:spcPts val="0"/>
              </a:spcAft>
              <a:buClr>
                <a:srgbClr val="38761D"/>
              </a:buClr>
              <a:buSzPts val="700"/>
              <a:buChar char="●"/>
            </a:pPr>
            <a:r>
              <a:rPr lang="en" sz="1200" dirty="0">
                <a:solidFill>
                  <a:srgbClr val="38761D"/>
                </a:solidFill>
              </a:rPr>
              <a:t>asenapine (Saphris) </a:t>
            </a:r>
            <a:endParaRPr sz="1200" dirty="0">
              <a:solidFill>
                <a:srgbClr val="38761D"/>
              </a:solidFill>
            </a:endParaRPr>
          </a:p>
          <a:p>
            <a:pPr marL="0" lvl="0" indent="0" algn="l" rtl="0">
              <a:spcBef>
                <a:spcPts val="0"/>
              </a:spcBef>
              <a:spcAft>
                <a:spcPts val="0"/>
              </a:spcAft>
              <a:buNone/>
            </a:pPr>
            <a:endParaRPr sz="1200" dirty="0">
              <a:solidFill>
                <a:srgbClr val="38761D"/>
              </a:solidFill>
            </a:endParaRPr>
          </a:p>
          <a:p>
            <a:pPr marL="0" lvl="0" indent="0" algn="l" rtl="0">
              <a:spcBef>
                <a:spcPts val="0"/>
              </a:spcBef>
              <a:spcAft>
                <a:spcPts val="0"/>
              </a:spcAft>
              <a:buNone/>
            </a:pPr>
            <a:endParaRPr sz="1200" dirty="0">
              <a:solidFill>
                <a:srgbClr val="38761D"/>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33"/>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435" name="Google Shape;435;p33"/>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txBox="1"/>
          <p:nvPr/>
        </p:nvSpPr>
        <p:spPr>
          <a:xfrm>
            <a:off x="1300075" y="1828800"/>
            <a:ext cx="2162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8761D"/>
                </a:solidFill>
              </a:rPr>
              <a:t>First-line antipsychotic:</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quetiapine (Seroquel) per Osser</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r>
              <a:rPr lang="en" sz="700">
                <a:solidFill>
                  <a:srgbClr val="38761D"/>
                </a:solidFill>
              </a:rPr>
              <a:t>Other potential first-line antipsychotics:</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olanzapine (Zyprexa)</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risperidone (Risperdal)</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ziprasidone (Geodon)</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asenapine (Saphris) </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endParaRPr sz="700">
              <a:solidFill>
                <a:srgbClr val="38761D"/>
              </a:solidFill>
            </a:endParaRPr>
          </a:p>
        </p:txBody>
      </p:sp>
      <p:sp>
        <p:nvSpPr>
          <p:cNvPr id="441" name="Google Shape;441;p33"/>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442" name="Google Shape;442;p33"/>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443" name="Google Shape;443;p33"/>
          <p:cNvSpPr/>
          <p:nvPr/>
        </p:nvSpPr>
        <p:spPr>
          <a:xfrm>
            <a:off x="1569300" y="4481525"/>
            <a:ext cx="1721700" cy="3546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444" name="Google Shape;444;p33"/>
          <p:cNvSpPr/>
          <p:nvPr/>
        </p:nvSpPr>
        <p:spPr>
          <a:xfrm>
            <a:off x="1210950" y="3090900"/>
            <a:ext cx="1153200" cy="690000"/>
          </a:xfrm>
          <a:prstGeom prst="wedgeRectCallout">
            <a:avLst>
              <a:gd name="adj1" fmla="val 35759"/>
              <a:gd name="adj2" fmla="val 1528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 mg Ativan, seriously?</a:t>
            </a:r>
            <a:endParaRPr/>
          </a:p>
        </p:txBody>
      </p:sp>
      <p:pic>
        <p:nvPicPr>
          <p:cNvPr id="445" name="Google Shape;445;p33"/>
          <p:cNvPicPr preferRelativeResize="0"/>
          <p:nvPr/>
        </p:nvPicPr>
        <p:blipFill>
          <a:blip r:embed="rId4">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34"/>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451" name="Google Shape;451;p34"/>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txBox="1"/>
          <p:nvPr/>
        </p:nvSpPr>
        <p:spPr>
          <a:xfrm>
            <a:off x="1300075" y="1828800"/>
            <a:ext cx="2162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8761D"/>
                </a:solidFill>
              </a:rPr>
              <a:t>First-line antipsychotic:</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quetiapine (Seroquel) per Osser</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r>
              <a:rPr lang="en" sz="700">
                <a:solidFill>
                  <a:srgbClr val="38761D"/>
                </a:solidFill>
              </a:rPr>
              <a:t>Other potential first-line antipsychotics:</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olanzapine (Zyprexa)</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risperidone (Risperdal)</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ziprasidone (Geodon)</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asenapine (Saphris) </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endParaRPr sz="700">
              <a:solidFill>
                <a:srgbClr val="38761D"/>
              </a:solidFill>
            </a:endParaRPr>
          </a:p>
        </p:txBody>
      </p:sp>
      <p:sp>
        <p:nvSpPr>
          <p:cNvPr id="457" name="Google Shape;457;p34"/>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458" name="Google Shape;458;p34"/>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459" name="Google Shape;459;p34"/>
          <p:cNvSpPr/>
          <p:nvPr/>
        </p:nvSpPr>
        <p:spPr>
          <a:xfrm>
            <a:off x="1569300" y="4481525"/>
            <a:ext cx="1721700" cy="3546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460" name="Google Shape;460;p34"/>
          <p:cNvSpPr/>
          <p:nvPr/>
        </p:nvSpPr>
        <p:spPr>
          <a:xfrm>
            <a:off x="1210950" y="3090900"/>
            <a:ext cx="1153200" cy="690000"/>
          </a:xfrm>
          <a:prstGeom prst="wedgeRectCallout">
            <a:avLst>
              <a:gd name="adj1" fmla="val 35759"/>
              <a:gd name="adj2" fmla="val 1528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 mg Ativan, seriously?</a:t>
            </a:r>
            <a:endParaRPr/>
          </a:p>
        </p:txBody>
      </p:sp>
      <p:cxnSp>
        <p:nvCxnSpPr>
          <p:cNvPr id="461" name="Google Shape;461;p34"/>
          <p:cNvCxnSpPr/>
          <p:nvPr/>
        </p:nvCxnSpPr>
        <p:spPr>
          <a:xfrm>
            <a:off x="3617225" y="1319700"/>
            <a:ext cx="509100" cy="509100"/>
          </a:xfrm>
          <a:prstGeom prst="straightConnector1">
            <a:avLst/>
          </a:prstGeom>
          <a:noFill/>
          <a:ln w="19050" cap="flat" cmpd="sng">
            <a:solidFill>
              <a:srgbClr val="FF9900"/>
            </a:solidFill>
            <a:prstDash val="solid"/>
            <a:round/>
            <a:headEnd type="none" w="med" len="med"/>
            <a:tailEnd type="none" w="med" len="med"/>
          </a:ln>
        </p:spPr>
      </p:cxnSp>
      <p:cxnSp>
        <p:nvCxnSpPr>
          <p:cNvPr id="462" name="Google Shape;462;p34"/>
          <p:cNvCxnSpPr/>
          <p:nvPr/>
        </p:nvCxnSpPr>
        <p:spPr>
          <a:xfrm rot="10800000" flipH="1">
            <a:off x="3570125" y="1345950"/>
            <a:ext cx="603300" cy="456600"/>
          </a:xfrm>
          <a:prstGeom prst="straightConnector1">
            <a:avLst/>
          </a:prstGeom>
          <a:noFill/>
          <a:ln w="19050" cap="flat" cmpd="sng">
            <a:solidFill>
              <a:srgbClr val="FF9900"/>
            </a:solidFill>
            <a:prstDash val="solid"/>
            <a:round/>
            <a:headEnd type="none" w="med" len="med"/>
            <a:tailEnd type="none" w="med" len="med"/>
          </a:ln>
        </p:spPr>
      </p:cxnSp>
      <p:cxnSp>
        <p:nvCxnSpPr>
          <p:cNvPr id="463" name="Google Shape;463;p34"/>
          <p:cNvCxnSpPr/>
          <p:nvPr/>
        </p:nvCxnSpPr>
        <p:spPr>
          <a:xfrm>
            <a:off x="1291425" y="1319700"/>
            <a:ext cx="509100" cy="509100"/>
          </a:xfrm>
          <a:prstGeom prst="straightConnector1">
            <a:avLst/>
          </a:prstGeom>
          <a:noFill/>
          <a:ln w="19050" cap="flat" cmpd="sng">
            <a:solidFill>
              <a:srgbClr val="FF9900"/>
            </a:solidFill>
            <a:prstDash val="solid"/>
            <a:round/>
            <a:headEnd type="none" w="med" len="med"/>
            <a:tailEnd type="none" w="med" len="med"/>
          </a:ln>
        </p:spPr>
      </p:cxnSp>
      <p:cxnSp>
        <p:nvCxnSpPr>
          <p:cNvPr id="464" name="Google Shape;464;p34"/>
          <p:cNvCxnSpPr/>
          <p:nvPr/>
        </p:nvCxnSpPr>
        <p:spPr>
          <a:xfrm rot="10800000" flipH="1">
            <a:off x="1244325" y="1345950"/>
            <a:ext cx="603300" cy="456600"/>
          </a:xfrm>
          <a:prstGeom prst="straightConnector1">
            <a:avLst/>
          </a:prstGeom>
          <a:noFill/>
          <a:ln w="19050" cap="flat" cmpd="sng">
            <a:solidFill>
              <a:srgbClr val="FF9900"/>
            </a:solidFill>
            <a:prstDash val="solid"/>
            <a:round/>
            <a:headEnd type="none" w="med" len="med"/>
            <a:tailEnd type="none" w="med" len="med"/>
          </a:ln>
        </p:spPr>
      </p:cxnSp>
      <p:cxnSp>
        <p:nvCxnSpPr>
          <p:cNvPr id="465" name="Google Shape;465;p34"/>
          <p:cNvCxnSpPr/>
          <p:nvPr/>
        </p:nvCxnSpPr>
        <p:spPr>
          <a:xfrm>
            <a:off x="2728069" y="1574250"/>
            <a:ext cx="318600" cy="0"/>
          </a:xfrm>
          <a:prstGeom prst="straightConnector1">
            <a:avLst/>
          </a:prstGeom>
          <a:noFill/>
          <a:ln w="28575" cap="flat" cmpd="sng">
            <a:solidFill>
              <a:srgbClr val="FF9900"/>
            </a:solidFill>
            <a:prstDash val="solid"/>
            <a:round/>
            <a:headEnd type="none" w="med" len="med"/>
            <a:tailEnd type="none" w="med" len="med"/>
          </a:ln>
        </p:spPr>
      </p:cxnSp>
      <p:pic>
        <p:nvPicPr>
          <p:cNvPr id="466" name="Google Shape;466;p34"/>
          <p:cNvPicPr preferRelativeResize="0"/>
          <p:nvPr/>
        </p:nvPicPr>
        <p:blipFill>
          <a:blip r:embed="rId4">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35"/>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472" name="Google Shape;472;p35"/>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5159075" y="1400875"/>
            <a:ext cx="14133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txBox="1"/>
          <p:nvPr/>
        </p:nvSpPr>
        <p:spPr>
          <a:xfrm>
            <a:off x="1300075" y="1828800"/>
            <a:ext cx="2162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8761D"/>
                </a:solidFill>
              </a:rPr>
              <a:t>First-line antipsychotic:</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quetiapine (Seroquel) per Osser</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r>
              <a:rPr lang="en" sz="700">
                <a:solidFill>
                  <a:srgbClr val="38761D"/>
                </a:solidFill>
              </a:rPr>
              <a:t>Other potential first-line antipsychotics:</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olanzapine (Zyprexa)</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risperidone (Risperdal)</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ziprasidone (Geodon)</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asenapine (Saphris) </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endParaRPr sz="700">
              <a:solidFill>
                <a:srgbClr val="38761D"/>
              </a:solidFill>
            </a:endParaRPr>
          </a:p>
        </p:txBody>
      </p:sp>
      <p:sp>
        <p:nvSpPr>
          <p:cNvPr id="478" name="Google Shape;478;p35"/>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479" name="Google Shape;479;p35"/>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480" name="Google Shape;480;p35"/>
          <p:cNvSpPr txBox="1"/>
          <p:nvPr/>
        </p:nvSpPr>
        <p:spPr>
          <a:xfrm>
            <a:off x="5746625" y="1515925"/>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pic>
        <p:nvPicPr>
          <p:cNvPr id="481" name="Google Shape;481;p35"/>
          <p:cNvPicPr preferRelativeResize="0"/>
          <p:nvPr/>
        </p:nvPicPr>
        <p:blipFill>
          <a:blip r:embed="rId4">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36"/>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487" name="Google Shape;487;p36"/>
          <p:cNvSpPr/>
          <p:nvPr/>
        </p:nvSpPr>
        <p:spPr>
          <a:xfrm>
            <a:off x="6715250" y="1400875"/>
            <a:ext cx="6999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txBox="1"/>
          <p:nvPr/>
        </p:nvSpPr>
        <p:spPr>
          <a:xfrm>
            <a:off x="1300075" y="1828800"/>
            <a:ext cx="2162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8761D"/>
                </a:solidFill>
              </a:rPr>
              <a:t>First-line antipsychotic:</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quetiapine (Seroquel) per Osser</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r>
              <a:rPr lang="en" sz="700">
                <a:solidFill>
                  <a:srgbClr val="38761D"/>
                </a:solidFill>
              </a:rPr>
              <a:t>Other potential first-line antipsychotics:</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olanzapine (Zyprexa)</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risperidone (Risperdal)</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ziprasidone (Geodon)</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asenapine (Saphris) </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endParaRPr sz="700">
              <a:solidFill>
                <a:srgbClr val="38761D"/>
              </a:solidFill>
            </a:endParaRPr>
          </a:p>
        </p:txBody>
      </p:sp>
      <p:sp>
        <p:nvSpPr>
          <p:cNvPr id="492" name="Google Shape;492;p36"/>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493" name="Google Shape;493;p36"/>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494" name="Google Shape;494;p36"/>
          <p:cNvSpPr txBox="1"/>
          <p:nvPr/>
        </p:nvSpPr>
        <p:spPr>
          <a:xfrm>
            <a:off x="6955625" y="1515925"/>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pic>
        <p:nvPicPr>
          <p:cNvPr id="495" name="Google Shape;495;p36"/>
          <p:cNvPicPr preferRelativeResize="0"/>
          <p:nvPr/>
        </p:nvPicPr>
        <p:blipFill>
          <a:blip r:embed="rId4">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37"/>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501" name="Google Shape;501;p37"/>
          <p:cNvSpPr/>
          <p:nvPr/>
        </p:nvSpPr>
        <p:spPr>
          <a:xfrm>
            <a:off x="7558025" y="1400875"/>
            <a:ext cx="638400" cy="5994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txBox="1"/>
          <p:nvPr/>
        </p:nvSpPr>
        <p:spPr>
          <a:xfrm>
            <a:off x="1300075" y="1828800"/>
            <a:ext cx="2162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8761D"/>
                </a:solidFill>
              </a:rPr>
              <a:t>First-line antipsychotic:</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quetiapine (Seroquel) per Osser</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r>
              <a:rPr lang="en" sz="700">
                <a:solidFill>
                  <a:srgbClr val="38761D"/>
                </a:solidFill>
              </a:rPr>
              <a:t>Other potential first-line antipsychotics:</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olanzapine (Zyprexa)</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risperidone (Risperdal)</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ziprasidone (Geodon)</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asenapine (Saphris) </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endParaRPr sz="700">
              <a:solidFill>
                <a:srgbClr val="38761D"/>
              </a:solidFill>
            </a:endParaRPr>
          </a:p>
        </p:txBody>
      </p:sp>
      <p:sp>
        <p:nvSpPr>
          <p:cNvPr id="505" name="Google Shape;505;p37"/>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506" name="Google Shape;506;p37"/>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507" name="Google Shape;507;p37"/>
          <p:cNvSpPr txBox="1"/>
          <p:nvPr/>
        </p:nvSpPr>
        <p:spPr>
          <a:xfrm>
            <a:off x="7736675" y="1515925"/>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pic>
        <p:nvPicPr>
          <p:cNvPr id="508" name="Google Shape;508;p37"/>
          <p:cNvPicPr preferRelativeResize="0"/>
          <p:nvPr/>
        </p:nvPicPr>
        <p:blipFill>
          <a:blip r:embed="rId4">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38"/>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514" name="Google Shape;514;p38"/>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txBox="1"/>
          <p:nvPr/>
        </p:nvSpPr>
        <p:spPr>
          <a:xfrm>
            <a:off x="1300075" y="1828800"/>
            <a:ext cx="2162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8761D"/>
                </a:solidFill>
              </a:rPr>
              <a:t>First-line antipsychotic:</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quetiapine (Seroquel) per Osser</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r>
              <a:rPr lang="en" sz="700">
                <a:solidFill>
                  <a:srgbClr val="38761D"/>
                </a:solidFill>
              </a:rPr>
              <a:t>Other potential first-line antipsychotics:</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olanzapine (Zyprexa)</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risperidone (Risperdal)</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ziprasidone (Geodon)</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asenapine (Saphris) </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endParaRPr sz="700">
              <a:solidFill>
                <a:srgbClr val="38761D"/>
              </a:solidFill>
            </a:endParaRPr>
          </a:p>
        </p:txBody>
      </p:sp>
      <p:sp>
        <p:nvSpPr>
          <p:cNvPr id="517" name="Google Shape;517;p38"/>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518" name="Google Shape;518;p38"/>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519" name="Google Shape;519;p38"/>
          <p:cNvSpPr txBox="1"/>
          <p:nvPr/>
        </p:nvSpPr>
        <p:spPr>
          <a:xfrm>
            <a:off x="4119475" y="4132825"/>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39"/>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525" name="Google Shape;525;p39"/>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9"/>
          <p:cNvSpPr txBox="1"/>
          <p:nvPr/>
        </p:nvSpPr>
        <p:spPr>
          <a:xfrm>
            <a:off x="1300075" y="1828800"/>
            <a:ext cx="2162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8761D"/>
                </a:solidFill>
              </a:rPr>
              <a:t>First-line antipsychotic:</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quetiapine (Seroquel) per Osser</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r>
              <a:rPr lang="en" sz="700">
                <a:solidFill>
                  <a:srgbClr val="38761D"/>
                </a:solidFill>
              </a:rPr>
              <a:t>Other potential first-line antipsychotics:</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olanzapine (Zyprexa)</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risperidone (Risperdal)</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ziprasidone (Geodon)</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asenapine (Saphris) </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endParaRPr sz="700">
              <a:solidFill>
                <a:srgbClr val="38761D"/>
              </a:solidFill>
            </a:endParaRPr>
          </a:p>
        </p:txBody>
      </p:sp>
      <p:sp>
        <p:nvSpPr>
          <p:cNvPr id="527" name="Google Shape;527;p39"/>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528" name="Google Shape;528;p39"/>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529" name="Google Shape;529;p39"/>
          <p:cNvSpPr txBox="1"/>
          <p:nvPr/>
        </p:nvSpPr>
        <p:spPr>
          <a:xfrm>
            <a:off x="4896300" y="4128125"/>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a:t>
            </a:r>
            <a:endParaRPr sz="1200">
              <a:solidFill>
                <a:schemeClr val="lt1"/>
              </a:solidFill>
            </a:endParaRPr>
          </a:p>
        </p:txBody>
      </p:sp>
      <p:grpSp>
        <p:nvGrpSpPr>
          <p:cNvPr id="530" name="Google Shape;530;p39"/>
          <p:cNvGrpSpPr/>
          <p:nvPr/>
        </p:nvGrpSpPr>
        <p:grpSpPr>
          <a:xfrm>
            <a:off x="3343835" y="4191412"/>
            <a:ext cx="570216" cy="607505"/>
            <a:chOff x="3374139" y="1912394"/>
            <a:chExt cx="2188929" cy="2347390"/>
          </a:xfrm>
        </p:grpSpPr>
        <p:pic>
          <p:nvPicPr>
            <p:cNvPr id="531" name="Google Shape;531;p39"/>
            <p:cNvPicPr preferRelativeResize="0"/>
            <p:nvPr/>
          </p:nvPicPr>
          <p:blipFill>
            <a:blip r:embed="rId4">
              <a:alphaModFix/>
            </a:blip>
            <a:stretch>
              <a:fillRect/>
            </a:stretch>
          </p:blipFill>
          <p:spPr>
            <a:xfrm>
              <a:off x="3374139" y="2813057"/>
              <a:ext cx="2188929" cy="1446727"/>
            </a:xfrm>
            <a:prstGeom prst="rect">
              <a:avLst/>
            </a:prstGeom>
            <a:noFill/>
            <a:ln>
              <a:noFill/>
            </a:ln>
          </p:spPr>
        </p:pic>
        <p:pic>
          <p:nvPicPr>
            <p:cNvPr id="532" name="Google Shape;532;p39"/>
            <p:cNvPicPr preferRelativeResize="0"/>
            <p:nvPr/>
          </p:nvPicPr>
          <p:blipFill>
            <a:blip r:embed="rId5">
              <a:alphaModFix/>
            </a:blip>
            <a:stretch>
              <a:fillRect/>
            </a:stretch>
          </p:blipFill>
          <p:spPr>
            <a:xfrm>
              <a:off x="3502103" y="1912394"/>
              <a:ext cx="1419854" cy="1241092"/>
            </a:xfrm>
            <a:prstGeom prst="rect">
              <a:avLst/>
            </a:prstGeom>
            <a:noFill/>
            <a:ln>
              <a:noFill/>
            </a:ln>
          </p:spPr>
        </p:pic>
        <p:pic>
          <p:nvPicPr>
            <p:cNvPr id="533" name="Google Shape;533;p39"/>
            <p:cNvPicPr preferRelativeResize="0"/>
            <p:nvPr/>
          </p:nvPicPr>
          <p:blipFill>
            <a:blip r:embed="rId6">
              <a:alphaModFix/>
            </a:blip>
            <a:stretch>
              <a:fillRect/>
            </a:stretch>
          </p:blipFill>
          <p:spPr>
            <a:xfrm rot="-9181826">
              <a:off x="4239680" y="3841219"/>
              <a:ext cx="89165" cy="237186"/>
            </a:xfrm>
            <a:prstGeom prst="rect">
              <a:avLst/>
            </a:prstGeom>
            <a:noFill/>
            <a:ln>
              <a:noFill/>
            </a:ln>
          </p:spPr>
        </p:pic>
        <p:pic>
          <p:nvPicPr>
            <p:cNvPr id="534" name="Google Shape;534;p39"/>
            <p:cNvPicPr preferRelativeResize="0"/>
            <p:nvPr/>
          </p:nvPicPr>
          <p:blipFill>
            <a:blip r:embed="rId6">
              <a:alphaModFix/>
            </a:blip>
            <a:stretch>
              <a:fillRect/>
            </a:stretch>
          </p:blipFill>
          <p:spPr>
            <a:xfrm rot="-2906577">
              <a:off x="3640666" y="3696122"/>
              <a:ext cx="89169" cy="182729"/>
            </a:xfrm>
            <a:prstGeom prst="rect">
              <a:avLst/>
            </a:prstGeom>
            <a:noFill/>
            <a:ln>
              <a:noFill/>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40"/>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540" name="Google Shape;540;p40"/>
          <p:cNvSpPr txBox="1"/>
          <p:nvPr/>
        </p:nvSpPr>
        <p:spPr>
          <a:xfrm>
            <a:off x="1300075" y="1828800"/>
            <a:ext cx="2162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8761D"/>
                </a:solidFill>
              </a:rPr>
              <a:t>First-line antipsychotic:</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quetiapine (Seroquel) per Osser</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r>
              <a:rPr lang="en" sz="700">
                <a:solidFill>
                  <a:srgbClr val="38761D"/>
                </a:solidFill>
              </a:rPr>
              <a:t>Other potential first-line antipsychotics:</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olanzapine (Zyprexa)</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risperidone (Risperdal)</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ziprasidone (Geodon)</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asenapine (Saphris) </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endParaRPr sz="700">
              <a:solidFill>
                <a:srgbClr val="38761D"/>
              </a:solidFill>
            </a:endParaRPr>
          </a:p>
        </p:txBody>
      </p:sp>
      <p:sp>
        <p:nvSpPr>
          <p:cNvPr id="541" name="Google Shape;541;p40"/>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542" name="Google Shape;542;p40"/>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grpSp>
        <p:nvGrpSpPr>
          <p:cNvPr id="543" name="Google Shape;543;p40"/>
          <p:cNvGrpSpPr/>
          <p:nvPr/>
        </p:nvGrpSpPr>
        <p:grpSpPr>
          <a:xfrm>
            <a:off x="3343835" y="4191412"/>
            <a:ext cx="570216" cy="607505"/>
            <a:chOff x="3374139" y="1912394"/>
            <a:chExt cx="2188929" cy="2347390"/>
          </a:xfrm>
        </p:grpSpPr>
        <p:pic>
          <p:nvPicPr>
            <p:cNvPr id="544" name="Google Shape;544;p40"/>
            <p:cNvPicPr preferRelativeResize="0"/>
            <p:nvPr/>
          </p:nvPicPr>
          <p:blipFill>
            <a:blip r:embed="rId4">
              <a:alphaModFix/>
            </a:blip>
            <a:stretch>
              <a:fillRect/>
            </a:stretch>
          </p:blipFill>
          <p:spPr>
            <a:xfrm>
              <a:off x="3374139" y="2813057"/>
              <a:ext cx="2188929" cy="1446727"/>
            </a:xfrm>
            <a:prstGeom prst="rect">
              <a:avLst/>
            </a:prstGeom>
            <a:noFill/>
            <a:ln>
              <a:noFill/>
            </a:ln>
          </p:spPr>
        </p:pic>
        <p:pic>
          <p:nvPicPr>
            <p:cNvPr id="545" name="Google Shape;545;p40"/>
            <p:cNvPicPr preferRelativeResize="0"/>
            <p:nvPr/>
          </p:nvPicPr>
          <p:blipFill>
            <a:blip r:embed="rId5">
              <a:alphaModFix/>
            </a:blip>
            <a:stretch>
              <a:fillRect/>
            </a:stretch>
          </p:blipFill>
          <p:spPr>
            <a:xfrm>
              <a:off x="3502103" y="1912394"/>
              <a:ext cx="1419854" cy="1241092"/>
            </a:xfrm>
            <a:prstGeom prst="rect">
              <a:avLst/>
            </a:prstGeom>
            <a:noFill/>
            <a:ln>
              <a:noFill/>
            </a:ln>
          </p:spPr>
        </p:pic>
        <p:pic>
          <p:nvPicPr>
            <p:cNvPr id="546" name="Google Shape;546;p40"/>
            <p:cNvPicPr preferRelativeResize="0"/>
            <p:nvPr/>
          </p:nvPicPr>
          <p:blipFill>
            <a:blip r:embed="rId6">
              <a:alphaModFix/>
            </a:blip>
            <a:stretch>
              <a:fillRect/>
            </a:stretch>
          </p:blipFill>
          <p:spPr>
            <a:xfrm rot="-9181826">
              <a:off x="4239680" y="3841219"/>
              <a:ext cx="89165" cy="237186"/>
            </a:xfrm>
            <a:prstGeom prst="rect">
              <a:avLst/>
            </a:prstGeom>
            <a:noFill/>
            <a:ln>
              <a:noFill/>
            </a:ln>
          </p:spPr>
        </p:pic>
        <p:pic>
          <p:nvPicPr>
            <p:cNvPr id="547" name="Google Shape;547;p40"/>
            <p:cNvPicPr preferRelativeResize="0"/>
            <p:nvPr/>
          </p:nvPicPr>
          <p:blipFill>
            <a:blip r:embed="rId6">
              <a:alphaModFix/>
            </a:blip>
            <a:stretch>
              <a:fillRect/>
            </a:stretch>
          </p:blipFill>
          <p:spPr>
            <a:xfrm rot="-2906577">
              <a:off x="3640666" y="3696122"/>
              <a:ext cx="89169" cy="182729"/>
            </a:xfrm>
            <a:prstGeom prst="rect">
              <a:avLst/>
            </a:prstGeom>
            <a:noFill/>
            <a:ln>
              <a:noFill/>
            </a:ln>
          </p:spPr>
        </p:pic>
      </p:grpSp>
      <p:pic>
        <p:nvPicPr>
          <p:cNvPr id="548" name="Google Shape;548;p40"/>
          <p:cNvPicPr preferRelativeResize="0"/>
          <p:nvPr/>
        </p:nvPicPr>
        <p:blipFill>
          <a:blip r:embed="rId7">
            <a:alphaModFix/>
          </a:blip>
          <a:stretch>
            <a:fillRect/>
          </a:stretch>
        </p:blipFill>
        <p:spPr>
          <a:xfrm>
            <a:off x="5401475" y="4154203"/>
            <a:ext cx="357900" cy="68192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41"/>
          <p:cNvPicPr preferRelativeResize="0"/>
          <p:nvPr/>
        </p:nvPicPr>
        <p:blipFill>
          <a:blip r:embed="rId3">
            <a:alphaModFix/>
          </a:blip>
          <a:stretch>
            <a:fillRect/>
          </a:stretch>
        </p:blipFill>
        <p:spPr>
          <a:xfrm>
            <a:off x="2391505" y="924246"/>
            <a:ext cx="6400799" cy="3657599"/>
          </a:xfrm>
          <a:prstGeom prst="rect">
            <a:avLst/>
          </a:prstGeom>
          <a:noFill/>
          <a:ln>
            <a:noFill/>
          </a:ln>
        </p:spPr>
      </p:pic>
      <p:sp>
        <p:nvSpPr>
          <p:cNvPr id="554" name="Google Shape;554;p41"/>
          <p:cNvSpPr txBox="1"/>
          <p:nvPr/>
        </p:nvSpPr>
        <p:spPr>
          <a:xfrm>
            <a:off x="3512500" y="437350"/>
            <a:ext cx="492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Cohen’s d of = 0.80 is a Large effect size</a:t>
            </a:r>
            <a:endParaRPr>
              <a:solidFill>
                <a:schemeClr val="dk1"/>
              </a:solidFill>
            </a:endParaRPr>
          </a:p>
        </p:txBody>
      </p:sp>
      <p:sp>
        <p:nvSpPr>
          <p:cNvPr id="555" name="Google Shape;555;p41"/>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pic>
        <p:nvPicPr>
          <p:cNvPr id="557" name="Google Shape;557;p41"/>
          <p:cNvPicPr preferRelativeResize="0"/>
          <p:nvPr/>
        </p:nvPicPr>
        <p:blipFill>
          <a:blip r:embed="rId4">
            <a:alphaModFix/>
          </a:blip>
          <a:stretch>
            <a:fillRect/>
          </a:stretch>
        </p:blipFill>
        <p:spPr>
          <a:xfrm>
            <a:off x="2536325" y="3583100"/>
            <a:ext cx="4629900" cy="1113275"/>
          </a:xfrm>
          <a:prstGeom prst="rect">
            <a:avLst/>
          </a:prstGeom>
          <a:noFill/>
          <a:ln>
            <a:noFill/>
          </a:ln>
        </p:spPr>
      </p:pic>
      <p:grpSp>
        <p:nvGrpSpPr>
          <p:cNvPr id="558" name="Google Shape;558;p41"/>
          <p:cNvGrpSpPr/>
          <p:nvPr/>
        </p:nvGrpSpPr>
        <p:grpSpPr>
          <a:xfrm>
            <a:off x="202255" y="655777"/>
            <a:ext cx="2723572" cy="1505017"/>
            <a:chOff x="-641925" y="1089675"/>
            <a:chExt cx="3076788" cy="1700200"/>
          </a:xfrm>
        </p:grpSpPr>
        <p:pic>
          <p:nvPicPr>
            <p:cNvPr id="559" name="Google Shape;559;p41"/>
            <p:cNvPicPr preferRelativeResize="0"/>
            <p:nvPr/>
          </p:nvPicPr>
          <p:blipFill rotWithShape="1">
            <a:blip r:embed="rId5">
              <a:alphaModFix/>
            </a:blip>
            <a:srcRect l="33359" r="44447"/>
            <a:stretch/>
          </p:blipFill>
          <p:spPr>
            <a:xfrm>
              <a:off x="276846" y="1089675"/>
              <a:ext cx="798400" cy="1700200"/>
            </a:xfrm>
            <a:prstGeom prst="rect">
              <a:avLst/>
            </a:prstGeom>
            <a:noFill/>
            <a:ln>
              <a:noFill/>
            </a:ln>
          </p:spPr>
        </p:pic>
        <p:pic>
          <p:nvPicPr>
            <p:cNvPr id="560" name="Google Shape;560;p41"/>
            <p:cNvPicPr preferRelativeResize="0"/>
            <p:nvPr/>
          </p:nvPicPr>
          <p:blipFill rotWithShape="1">
            <a:blip r:embed="rId5">
              <a:alphaModFix/>
            </a:blip>
            <a:srcRect l="2359" r="71991"/>
            <a:stretch/>
          </p:blipFill>
          <p:spPr>
            <a:xfrm>
              <a:off x="-641925" y="1089675"/>
              <a:ext cx="922775" cy="1700200"/>
            </a:xfrm>
            <a:prstGeom prst="rect">
              <a:avLst/>
            </a:prstGeom>
            <a:noFill/>
            <a:ln>
              <a:noFill/>
            </a:ln>
          </p:spPr>
        </p:pic>
        <p:pic>
          <p:nvPicPr>
            <p:cNvPr id="561" name="Google Shape;561;p41"/>
            <p:cNvPicPr preferRelativeResize="0"/>
            <p:nvPr/>
          </p:nvPicPr>
          <p:blipFill rotWithShape="1">
            <a:blip r:embed="rId5">
              <a:alphaModFix/>
            </a:blip>
            <a:srcRect l="61575"/>
            <a:stretch/>
          </p:blipFill>
          <p:spPr>
            <a:xfrm>
              <a:off x="1052513" y="1089687"/>
              <a:ext cx="1382350" cy="1700175"/>
            </a:xfrm>
            <a:prstGeom prst="rect">
              <a:avLst/>
            </a:prstGeom>
            <a:noFill/>
            <a:ln>
              <a:noFill/>
            </a:ln>
          </p:spPr>
        </p:pic>
      </p:grpSp>
      <p:sp>
        <p:nvSpPr>
          <p:cNvPr id="562" name="Google Shape;562;p41"/>
          <p:cNvSpPr/>
          <p:nvPr/>
        </p:nvSpPr>
        <p:spPr>
          <a:xfrm>
            <a:off x="346725" y="1762675"/>
            <a:ext cx="13872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B784-5B19-3984-F37A-DECC2259844A}"/>
              </a:ext>
            </a:extLst>
          </p:cNvPr>
          <p:cNvSpPr>
            <a:spLocks noGrp="1"/>
          </p:cNvSpPr>
          <p:nvPr>
            <p:ph type="title"/>
          </p:nvPr>
        </p:nvSpPr>
        <p:spPr>
          <a:xfrm>
            <a:off x="486697" y="471950"/>
            <a:ext cx="4641143" cy="1216741"/>
          </a:xfrm>
        </p:spPr>
        <p:txBody>
          <a:bodyPr>
            <a:normAutofit/>
          </a:bodyPr>
          <a:lstStyle/>
          <a:p>
            <a:r>
              <a:rPr lang="en-US" dirty="0">
                <a:solidFill>
                  <a:srgbClr val="EBEBEB"/>
                </a:solidFill>
              </a:rPr>
              <a:t>Subtypes of Catatonia</a:t>
            </a:r>
          </a:p>
        </p:txBody>
      </p:sp>
      <p:sp>
        <p:nvSpPr>
          <p:cNvPr id="3" name="Content Placeholder 2">
            <a:extLst>
              <a:ext uri="{FF2B5EF4-FFF2-40B4-BE49-F238E27FC236}">
                <a16:creationId xmlns:a16="http://schemas.microsoft.com/office/drawing/2014/main" id="{62BDBDF6-3E07-EA59-2A61-D5D7ADFF1CBD}"/>
              </a:ext>
            </a:extLst>
          </p:cNvPr>
          <p:cNvSpPr>
            <a:spLocks noGrp="1"/>
          </p:cNvSpPr>
          <p:nvPr>
            <p:ph idx="1"/>
          </p:nvPr>
        </p:nvSpPr>
        <p:spPr>
          <a:xfrm>
            <a:off x="486698" y="1828801"/>
            <a:ext cx="4641142" cy="2839064"/>
          </a:xfrm>
        </p:spPr>
        <p:txBody>
          <a:bodyPr>
            <a:normAutofit/>
          </a:bodyPr>
          <a:lstStyle/>
          <a:p>
            <a:r>
              <a:rPr lang="en-US" sz="1800" dirty="0">
                <a:solidFill>
                  <a:srgbClr val="FFFFFF"/>
                </a:solidFill>
              </a:rPr>
              <a:t>Recent articles and continuing education materials have described three subtypes of catatonia</a:t>
            </a:r>
          </a:p>
          <a:p>
            <a:pPr lvl="1"/>
            <a:r>
              <a:rPr lang="en-US" sz="1500" dirty="0">
                <a:solidFill>
                  <a:srgbClr val="FFFFFF"/>
                </a:solidFill>
              </a:rPr>
              <a:t>Stuporous Catatonia</a:t>
            </a:r>
          </a:p>
          <a:p>
            <a:pPr lvl="1"/>
            <a:r>
              <a:rPr lang="en-US" sz="1500" dirty="0">
                <a:solidFill>
                  <a:srgbClr val="FFFFFF"/>
                </a:solidFill>
              </a:rPr>
              <a:t>Excited Catatonia</a:t>
            </a:r>
          </a:p>
          <a:p>
            <a:pPr lvl="1"/>
            <a:r>
              <a:rPr lang="en-US" sz="1500" dirty="0">
                <a:solidFill>
                  <a:srgbClr val="FFFFFF"/>
                </a:solidFill>
              </a:rPr>
              <a:t>Malignant Catatonia</a:t>
            </a:r>
          </a:p>
        </p:txBody>
      </p:sp>
      <p:sp>
        <p:nvSpPr>
          <p:cNvPr id="6" name="Slide Number Placeholder 5">
            <a:extLst>
              <a:ext uri="{FF2B5EF4-FFF2-40B4-BE49-F238E27FC236}">
                <a16:creationId xmlns:a16="http://schemas.microsoft.com/office/drawing/2014/main" id="{2A4B6103-7654-E31E-B1EB-71D8DAB05285}"/>
              </a:ext>
            </a:extLst>
          </p:cNvPr>
          <p:cNvSpPr>
            <a:spLocks noGrp="1"/>
          </p:cNvSpPr>
          <p:nvPr>
            <p:ph type="sldNum" sz="quarter" idx="12"/>
          </p:nvPr>
        </p:nvSpPr>
        <p:spPr/>
        <p:txBody>
          <a:bodyPr/>
          <a:lstStyle/>
          <a:p>
            <a:pPr defTabSz="342900">
              <a:buClrTx/>
            </a:pPr>
            <a:fld id="{CA4DDC3D-F4D5-534B-8C05-FB38EAAAB15B}" type="slidenum">
              <a:rPr lang="en-US" kern="1200">
                <a:solidFill>
                  <a:prstClr val="white">
                    <a:lumMod val="75000"/>
                  </a:prstClr>
                </a:solidFill>
                <a:latin typeface="Century Gothic" panose="020B0502020202020204"/>
                <a:ea typeface="+mn-ea"/>
                <a:cs typeface="+mn-cs"/>
              </a:rPr>
              <a:pPr defTabSz="342900">
                <a:buClrTx/>
              </a:pPr>
              <a:t>5</a:t>
            </a:fld>
            <a:endParaRPr lang="en-US" kern="1200">
              <a:solidFill>
                <a:prstClr val="white">
                  <a:lumMod val="75000"/>
                </a:prstClr>
              </a:solidFill>
              <a:latin typeface="Century Gothic" panose="020B0502020202020204"/>
              <a:ea typeface="+mn-ea"/>
              <a:cs typeface="+mn-cs"/>
            </a:endParaRPr>
          </a:p>
        </p:txBody>
      </p:sp>
      <p:pic>
        <p:nvPicPr>
          <p:cNvPr id="5" name="Picture 4" descr="Scan of a human brain in a neurology clinic">
            <a:extLst>
              <a:ext uri="{FF2B5EF4-FFF2-40B4-BE49-F238E27FC236}">
                <a16:creationId xmlns:a16="http://schemas.microsoft.com/office/drawing/2014/main" id="{D8445AA4-9A64-2F44-B154-84E47E3425F8}"/>
              </a:ext>
            </a:extLst>
          </p:cNvPr>
          <p:cNvPicPr>
            <a:picLocks noChangeAspect="1"/>
          </p:cNvPicPr>
          <p:nvPr/>
        </p:nvPicPr>
        <p:blipFill rotWithShape="1">
          <a:blip r:embed="rId4"/>
          <a:srcRect l="45721"/>
          <a:stretch/>
        </p:blipFill>
        <p:spPr>
          <a:xfrm>
            <a:off x="5421882" y="1"/>
            <a:ext cx="3722434" cy="51435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TextBox 3">
            <a:extLst>
              <a:ext uri="{FF2B5EF4-FFF2-40B4-BE49-F238E27FC236}">
                <a16:creationId xmlns:a16="http://schemas.microsoft.com/office/drawing/2014/main" id="{75C5E935-0E9C-47BF-0F83-72A88055A2CD}"/>
              </a:ext>
            </a:extLst>
          </p:cNvPr>
          <p:cNvSpPr txBox="1"/>
          <p:nvPr/>
        </p:nvSpPr>
        <p:spPr>
          <a:xfrm>
            <a:off x="77153" y="4807974"/>
            <a:ext cx="5344729" cy="323165"/>
          </a:xfrm>
          <a:prstGeom prst="rect">
            <a:avLst/>
          </a:prstGeom>
          <a:noFill/>
        </p:spPr>
        <p:txBody>
          <a:bodyPr wrap="square" rtlCol="0">
            <a:spAutoFit/>
          </a:bodyPr>
          <a:lstStyle/>
          <a:p>
            <a:pPr algn="r" defTabSz="342900">
              <a:buClrTx/>
            </a:pPr>
            <a:r>
              <a:rPr lang="en-US" sz="750" kern="1200" dirty="0">
                <a:solidFill>
                  <a:prstClr val="white"/>
                </a:solidFill>
                <a:latin typeface="Century Gothic" panose="020B0502020202020204"/>
                <a:ea typeface="+mn-ea"/>
                <a:cs typeface="+mn-cs"/>
              </a:rPr>
              <a:t>Beach SR. Psychopharmacology Institute. 2020, November 29</a:t>
            </a:r>
            <a:r>
              <a:rPr lang="en-US" sz="750" kern="1200" baseline="30000" dirty="0">
                <a:solidFill>
                  <a:prstClr val="white"/>
                </a:solidFill>
                <a:latin typeface="Century Gothic" panose="020B0502020202020204"/>
                <a:ea typeface="+mn-ea"/>
                <a:cs typeface="+mn-cs"/>
              </a:rPr>
              <a:t>th</a:t>
            </a:r>
            <a:r>
              <a:rPr lang="en-US" sz="750" kern="1200" dirty="0">
                <a:solidFill>
                  <a:prstClr val="white"/>
                </a:solidFill>
                <a:latin typeface="Century Gothic" panose="020B0502020202020204"/>
                <a:ea typeface="+mn-ea"/>
                <a:cs typeface="+mn-cs"/>
              </a:rPr>
              <a:t>. </a:t>
            </a:r>
          </a:p>
          <a:p>
            <a:pPr algn="r" defTabSz="342900">
              <a:buClrTx/>
            </a:pPr>
            <a:r>
              <a:rPr lang="en-US" sz="750" kern="1200" dirty="0" err="1">
                <a:solidFill>
                  <a:prstClr val="white"/>
                </a:solidFill>
                <a:latin typeface="Century Gothic" panose="020B0502020202020204"/>
                <a:ea typeface="+mn-ea"/>
                <a:cs typeface="+mn-cs"/>
              </a:rPr>
              <a:t>Edinoff</a:t>
            </a:r>
            <a:r>
              <a:rPr lang="en-US" sz="750" kern="1200" dirty="0">
                <a:solidFill>
                  <a:prstClr val="white"/>
                </a:solidFill>
                <a:latin typeface="Century Gothic" panose="020B0502020202020204"/>
                <a:ea typeface="+mn-ea"/>
                <a:cs typeface="+mn-cs"/>
              </a:rPr>
              <a:t> AN. Neurology International. Dec;13(4):570-86.     5</a:t>
            </a:r>
          </a:p>
        </p:txBody>
      </p:sp>
    </p:spTree>
    <p:extLst>
      <p:ext uri="{BB962C8B-B14F-4D97-AF65-F5344CB8AC3E}">
        <p14:creationId xmlns:p14="http://schemas.microsoft.com/office/powerpoint/2010/main" val="2721600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42"/>
          <p:cNvPicPr preferRelativeResize="0"/>
          <p:nvPr/>
        </p:nvPicPr>
        <p:blipFill>
          <a:blip r:embed="rId3">
            <a:alphaModFix/>
          </a:blip>
          <a:stretch>
            <a:fillRect/>
          </a:stretch>
        </p:blipFill>
        <p:spPr>
          <a:xfrm>
            <a:off x="2391505" y="924246"/>
            <a:ext cx="6400799" cy="3657599"/>
          </a:xfrm>
          <a:prstGeom prst="rect">
            <a:avLst/>
          </a:prstGeom>
          <a:noFill/>
          <a:ln>
            <a:noFill/>
          </a:ln>
        </p:spPr>
      </p:pic>
      <p:sp>
        <p:nvSpPr>
          <p:cNvPr id="568" name="Google Shape;568;p42"/>
          <p:cNvSpPr txBox="1"/>
          <p:nvPr/>
        </p:nvSpPr>
        <p:spPr>
          <a:xfrm>
            <a:off x="3512500" y="437350"/>
            <a:ext cx="492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Cohen’s d of = 0.80 is a Large effect size</a:t>
            </a:r>
            <a:endParaRPr>
              <a:solidFill>
                <a:schemeClr val="dk1"/>
              </a:solidFill>
            </a:endParaRPr>
          </a:p>
        </p:txBody>
      </p:sp>
      <p:sp>
        <p:nvSpPr>
          <p:cNvPr id="569" name="Google Shape;569;p42"/>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pic>
        <p:nvPicPr>
          <p:cNvPr id="571" name="Google Shape;571;p42"/>
          <p:cNvPicPr preferRelativeResize="0"/>
          <p:nvPr/>
        </p:nvPicPr>
        <p:blipFill>
          <a:blip r:embed="rId4">
            <a:alphaModFix/>
          </a:blip>
          <a:stretch>
            <a:fillRect/>
          </a:stretch>
        </p:blipFill>
        <p:spPr>
          <a:xfrm>
            <a:off x="2536325" y="3583100"/>
            <a:ext cx="4629900" cy="1113275"/>
          </a:xfrm>
          <a:prstGeom prst="rect">
            <a:avLst/>
          </a:prstGeom>
          <a:noFill/>
          <a:ln>
            <a:noFill/>
          </a:ln>
        </p:spPr>
      </p:pic>
      <p:grpSp>
        <p:nvGrpSpPr>
          <p:cNvPr id="572" name="Google Shape;572;p42"/>
          <p:cNvGrpSpPr/>
          <p:nvPr/>
        </p:nvGrpSpPr>
        <p:grpSpPr>
          <a:xfrm>
            <a:off x="202255" y="655777"/>
            <a:ext cx="2723572" cy="1505017"/>
            <a:chOff x="-641925" y="1089675"/>
            <a:chExt cx="3076788" cy="1700200"/>
          </a:xfrm>
        </p:grpSpPr>
        <p:pic>
          <p:nvPicPr>
            <p:cNvPr id="573" name="Google Shape;573;p42"/>
            <p:cNvPicPr preferRelativeResize="0"/>
            <p:nvPr/>
          </p:nvPicPr>
          <p:blipFill rotWithShape="1">
            <a:blip r:embed="rId5">
              <a:alphaModFix/>
            </a:blip>
            <a:srcRect l="33359" r="44447"/>
            <a:stretch/>
          </p:blipFill>
          <p:spPr>
            <a:xfrm>
              <a:off x="276846" y="1089675"/>
              <a:ext cx="798400" cy="1700200"/>
            </a:xfrm>
            <a:prstGeom prst="rect">
              <a:avLst/>
            </a:prstGeom>
            <a:noFill/>
            <a:ln>
              <a:noFill/>
            </a:ln>
          </p:spPr>
        </p:pic>
        <p:pic>
          <p:nvPicPr>
            <p:cNvPr id="574" name="Google Shape;574;p42"/>
            <p:cNvPicPr preferRelativeResize="0"/>
            <p:nvPr/>
          </p:nvPicPr>
          <p:blipFill rotWithShape="1">
            <a:blip r:embed="rId5">
              <a:alphaModFix/>
            </a:blip>
            <a:srcRect l="2359" r="71991"/>
            <a:stretch/>
          </p:blipFill>
          <p:spPr>
            <a:xfrm>
              <a:off x="-641925" y="1089675"/>
              <a:ext cx="922775" cy="1700200"/>
            </a:xfrm>
            <a:prstGeom prst="rect">
              <a:avLst/>
            </a:prstGeom>
            <a:noFill/>
            <a:ln>
              <a:noFill/>
            </a:ln>
          </p:spPr>
        </p:pic>
        <p:pic>
          <p:nvPicPr>
            <p:cNvPr id="575" name="Google Shape;575;p42"/>
            <p:cNvPicPr preferRelativeResize="0"/>
            <p:nvPr/>
          </p:nvPicPr>
          <p:blipFill rotWithShape="1">
            <a:blip r:embed="rId5">
              <a:alphaModFix/>
            </a:blip>
            <a:srcRect l="61575"/>
            <a:stretch/>
          </p:blipFill>
          <p:spPr>
            <a:xfrm>
              <a:off x="1052513" y="1089687"/>
              <a:ext cx="1382350" cy="1700175"/>
            </a:xfrm>
            <a:prstGeom prst="rect">
              <a:avLst/>
            </a:prstGeom>
            <a:noFill/>
            <a:ln>
              <a:noFill/>
            </a:ln>
          </p:spPr>
        </p:pic>
      </p:grpSp>
      <p:sp>
        <p:nvSpPr>
          <p:cNvPr id="576" name="Google Shape;576;p42"/>
          <p:cNvSpPr/>
          <p:nvPr/>
        </p:nvSpPr>
        <p:spPr>
          <a:xfrm>
            <a:off x="346725" y="1762675"/>
            <a:ext cx="13872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7" name="Google Shape;577;p42"/>
          <p:cNvPicPr preferRelativeResize="0"/>
          <p:nvPr/>
        </p:nvPicPr>
        <p:blipFill>
          <a:blip r:embed="rId6">
            <a:alphaModFix/>
          </a:blip>
          <a:stretch>
            <a:fillRect/>
          </a:stretch>
        </p:blipFill>
        <p:spPr>
          <a:xfrm>
            <a:off x="2694546" y="1285904"/>
            <a:ext cx="3322774" cy="2073975"/>
          </a:xfrm>
          <a:prstGeom prst="rect">
            <a:avLst/>
          </a:prstGeom>
          <a:noFill/>
          <a:ln>
            <a:noFill/>
          </a:ln>
        </p:spPr>
      </p:pic>
      <p:sp>
        <p:nvSpPr>
          <p:cNvPr id="578" name="Google Shape;578;p42"/>
          <p:cNvSpPr/>
          <p:nvPr/>
        </p:nvSpPr>
        <p:spPr>
          <a:xfrm>
            <a:off x="2052275" y="1762675"/>
            <a:ext cx="447300" cy="2022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9" name="Google Shape;579;p42"/>
          <p:cNvCxnSpPr/>
          <p:nvPr/>
        </p:nvCxnSpPr>
        <p:spPr>
          <a:xfrm rot="10800000" flipH="1">
            <a:off x="6075400" y="3986450"/>
            <a:ext cx="1757700" cy="1200"/>
          </a:xfrm>
          <a:prstGeom prst="straightConnector1">
            <a:avLst/>
          </a:prstGeom>
          <a:noFill/>
          <a:ln w="28575" cap="flat" cmpd="sng">
            <a:solidFill>
              <a:srgbClr val="0000FF"/>
            </a:solidFill>
            <a:prstDash val="solid"/>
            <a:round/>
            <a:headEnd type="none" w="med" len="med"/>
            <a:tailEnd type="triangle" w="med" len="med"/>
          </a:ln>
        </p:spPr>
      </p:cxnSp>
      <p:sp>
        <p:nvSpPr>
          <p:cNvPr id="580" name="Google Shape;580;p42"/>
          <p:cNvSpPr txBox="1"/>
          <p:nvPr/>
        </p:nvSpPr>
        <p:spPr>
          <a:xfrm>
            <a:off x="3476375" y="3757638"/>
            <a:ext cx="2872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rPr>
              <a:t># patients to have 1 response </a:t>
            </a:r>
            <a:endParaRPr>
              <a:solidFill>
                <a:srgbClr val="0000FF"/>
              </a:solidFill>
            </a:endParaRPr>
          </a:p>
          <a:p>
            <a:pPr marL="0" lvl="0" indent="0" algn="l" rtl="0">
              <a:spcBef>
                <a:spcPts val="0"/>
              </a:spcBef>
              <a:spcAft>
                <a:spcPts val="0"/>
              </a:spcAft>
              <a:buNone/>
            </a:pPr>
            <a:r>
              <a:rPr lang="en">
                <a:solidFill>
                  <a:srgbClr val="0000FF"/>
                </a:solidFill>
              </a:rPr>
              <a:t>that is not a placebo response</a:t>
            </a:r>
            <a:endParaRPr>
              <a:solidFill>
                <a:srgbClr val="0000FF"/>
              </a:solidFill>
            </a:endParaRPr>
          </a:p>
        </p:txBody>
      </p:sp>
      <p:sp>
        <p:nvSpPr>
          <p:cNvPr id="581" name="Google Shape;581;p42"/>
          <p:cNvSpPr txBox="1"/>
          <p:nvPr/>
        </p:nvSpPr>
        <p:spPr>
          <a:xfrm>
            <a:off x="2590125" y="1695466"/>
            <a:ext cx="4925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000FF"/>
                </a:solidFill>
              </a:rPr>
              <a:t>= NNT 3.53</a:t>
            </a:r>
            <a:endParaRPr sz="1100" b="1">
              <a:solidFill>
                <a:srgbClr val="0000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43"/>
          <p:cNvPicPr preferRelativeResize="0"/>
          <p:nvPr/>
        </p:nvPicPr>
        <p:blipFill>
          <a:blip r:embed="rId3">
            <a:alphaModFix/>
          </a:blip>
          <a:stretch>
            <a:fillRect/>
          </a:stretch>
        </p:blipFill>
        <p:spPr>
          <a:xfrm>
            <a:off x="2300850" y="866875"/>
            <a:ext cx="6474824" cy="3745275"/>
          </a:xfrm>
          <a:prstGeom prst="rect">
            <a:avLst/>
          </a:prstGeom>
          <a:noFill/>
          <a:ln>
            <a:noFill/>
          </a:ln>
        </p:spPr>
      </p:pic>
      <p:pic>
        <p:nvPicPr>
          <p:cNvPr id="587" name="Google Shape;587;p43"/>
          <p:cNvPicPr preferRelativeResize="0"/>
          <p:nvPr/>
        </p:nvPicPr>
        <p:blipFill>
          <a:blip r:embed="rId4">
            <a:alphaModFix/>
          </a:blip>
          <a:stretch>
            <a:fillRect/>
          </a:stretch>
        </p:blipFill>
        <p:spPr>
          <a:xfrm>
            <a:off x="2536325" y="3583100"/>
            <a:ext cx="4629900" cy="1113275"/>
          </a:xfrm>
          <a:prstGeom prst="rect">
            <a:avLst/>
          </a:prstGeom>
          <a:noFill/>
          <a:ln>
            <a:noFill/>
          </a:ln>
        </p:spPr>
      </p:pic>
      <p:sp>
        <p:nvSpPr>
          <p:cNvPr id="588" name="Google Shape;588;p43"/>
          <p:cNvSpPr txBox="1"/>
          <p:nvPr/>
        </p:nvSpPr>
        <p:spPr>
          <a:xfrm>
            <a:off x="3475000" y="504825"/>
            <a:ext cx="36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Lamotrigine </a:t>
            </a:r>
            <a:r>
              <a:rPr lang="en">
                <a:solidFill>
                  <a:schemeClr val="dk1"/>
                </a:solidFill>
              </a:rPr>
              <a:t>(N=179)</a:t>
            </a:r>
            <a:endParaRPr>
              <a:solidFill>
                <a:schemeClr val="dk1"/>
              </a:solidFill>
            </a:endParaRPr>
          </a:p>
        </p:txBody>
      </p:sp>
      <p:sp>
        <p:nvSpPr>
          <p:cNvPr id="589" name="Google Shape;589;p43"/>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3"/>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grpSp>
        <p:nvGrpSpPr>
          <p:cNvPr id="591" name="Google Shape;591;p43"/>
          <p:cNvGrpSpPr/>
          <p:nvPr/>
        </p:nvGrpSpPr>
        <p:grpSpPr>
          <a:xfrm>
            <a:off x="202255" y="655777"/>
            <a:ext cx="2723572" cy="1505017"/>
            <a:chOff x="-641925" y="1089675"/>
            <a:chExt cx="3076788" cy="1700200"/>
          </a:xfrm>
        </p:grpSpPr>
        <p:pic>
          <p:nvPicPr>
            <p:cNvPr id="592" name="Google Shape;592;p43"/>
            <p:cNvPicPr preferRelativeResize="0"/>
            <p:nvPr/>
          </p:nvPicPr>
          <p:blipFill rotWithShape="1">
            <a:blip r:embed="rId5">
              <a:alphaModFix/>
            </a:blip>
            <a:srcRect l="33359" r="44447"/>
            <a:stretch/>
          </p:blipFill>
          <p:spPr>
            <a:xfrm>
              <a:off x="276846" y="1089675"/>
              <a:ext cx="798400" cy="1700200"/>
            </a:xfrm>
            <a:prstGeom prst="rect">
              <a:avLst/>
            </a:prstGeom>
            <a:noFill/>
            <a:ln>
              <a:noFill/>
            </a:ln>
          </p:spPr>
        </p:pic>
        <p:pic>
          <p:nvPicPr>
            <p:cNvPr id="593" name="Google Shape;593;p43"/>
            <p:cNvPicPr preferRelativeResize="0"/>
            <p:nvPr/>
          </p:nvPicPr>
          <p:blipFill rotWithShape="1">
            <a:blip r:embed="rId5">
              <a:alphaModFix/>
            </a:blip>
            <a:srcRect l="2359" r="71991"/>
            <a:stretch/>
          </p:blipFill>
          <p:spPr>
            <a:xfrm>
              <a:off x="-641925" y="1089675"/>
              <a:ext cx="922775" cy="1700200"/>
            </a:xfrm>
            <a:prstGeom prst="rect">
              <a:avLst/>
            </a:prstGeom>
            <a:noFill/>
            <a:ln>
              <a:noFill/>
            </a:ln>
          </p:spPr>
        </p:pic>
        <p:pic>
          <p:nvPicPr>
            <p:cNvPr id="594" name="Google Shape;594;p43"/>
            <p:cNvPicPr preferRelativeResize="0"/>
            <p:nvPr/>
          </p:nvPicPr>
          <p:blipFill rotWithShape="1">
            <a:blip r:embed="rId5">
              <a:alphaModFix/>
            </a:blip>
            <a:srcRect l="61575"/>
            <a:stretch/>
          </p:blipFill>
          <p:spPr>
            <a:xfrm>
              <a:off x="1052513" y="1089687"/>
              <a:ext cx="1382350" cy="1700175"/>
            </a:xfrm>
            <a:prstGeom prst="rect">
              <a:avLst/>
            </a:prstGeom>
            <a:noFill/>
            <a:ln>
              <a:noFill/>
            </a:ln>
          </p:spPr>
        </p:pic>
      </p:grpSp>
      <p:sp>
        <p:nvSpPr>
          <p:cNvPr id="595" name="Google Shape;595;p43"/>
          <p:cNvSpPr/>
          <p:nvPr/>
        </p:nvSpPr>
        <p:spPr>
          <a:xfrm>
            <a:off x="353950" y="1191975"/>
            <a:ext cx="13872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43"/>
          <p:cNvGrpSpPr/>
          <p:nvPr/>
        </p:nvGrpSpPr>
        <p:grpSpPr>
          <a:xfrm>
            <a:off x="4707475" y="3775388"/>
            <a:ext cx="2872800" cy="523200"/>
            <a:chOff x="4707475" y="3775388"/>
            <a:chExt cx="2872800" cy="523200"/>
          </a:xfrm>
        </p:grpSpPr>
        <p:sp>
          <p:nvSpPr>
            <p:cNvPr id="597" name="Google Shape;597;p43"/>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cxnSp>
          <p:nvCxnSpPr>
            <p:cNvPr id="598" name="Google Shape;598;p43"/>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44"/>
          <p:cNvPicPr preferRelativeResize="0"/>
          <p:nvPr/>
        </p:nvPicPr>
        <p:blipFill>
          <a:blip r:embed="rId3">
            <a:alphaModFix/>
          </a:blip>
          <a:stretch>
            <a:fillRect/>
          </a:stretch>
        </p:blipFill>
        <p:spPr>
          <a:xfrm>
            <a:off x="2300174" y="845200"/>
            <a:ext cx="6474824" cy="3766951"/>
          </a:xfrm>
          <a:prstGeom prst="rect">
            <a:avLst/>
          </a:prstGeom>
          <a:noFill/>
          <a:ln>
            <a:noFill/>
          </a:ln>
        </p:spPr>
      </p:pic>
      <p:sp>
        <p:nvSpPr>
          <p:cNvPr id="604" name="Google Shape;604;p44"/>
          <p:cNvSpPr txBox="1"/>
          <p:nvPr/>
        </p:nvSpPr>
        <p:spPr>
          <a:xfrm>
            <a:off x="3475000" y="504825"/>
            <a:ext cx="36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Topiramate </a:t>
            </a:r>
            <a:r>
              <a:rPr lang="en">
                <a:solidFill>
                  <a:schemeClr val="dk1"/>
                </a:solidFill>
              </a:rPr>
              <a:t>(N=1074)</a:t>
            </a:r>
            <a:endParaRPr>
              <a:solidFill>
                <a:schemeClr val="dk1"/>
              </a:solidFill>
            </a:endParaRPr>
          </a:p>
        </p:txBody>
      </p:sp>
      <p:sp>
        <p:nvSpPr>
          <p:cNvPr id="605" name="Google Shape;605;p44"/>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4"/>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grpSp>
        <p:nvGrpSpPr>
          <p:cNvPr id="607" name="Google Shape;607;p44"/>
          <p:cNvGrpSpPr/>
          <p:nvPr/>
        </p:nvGrpSpPr>
        <p:grpSpPr>
          <a:xfrm>
            <a:off x="202255" y="655777"/>
            <a:ext cx="2723572" cy="1505017"/>
            <a:chOff x="-641925" y="1089675"/>
            <a:chExt cx="3076788" cy="1700200"/>
          </a:xfrm>
        </p:grpSpPr>
        <p:pic>
          <p:nvPicPr>
            <p:cNvPr id="608" name="Google Shape;608;p44"/>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609" name="Google Shape;609;p44"/>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610" name="Google Shape;610;p44"/>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611" name="Google Shape;611;p44"/>
          <p:cNvPicPr preferRelativeResize="0"/>
          <p:nvPr/>
        </p:nvPicPr>
        <p:blipFill>
          <a:blip r:embed="rId5">
            <a:alphaModFix/>
          </a:blip>
          <a:stretch>
            <a:fillRect/>
          </a:stretch>
        </p:blipFill>
        <p:spPr>
          <a:xfrm>
            <a:off x="2536325" y="3583100"/>
            <a:ext cx="4629900" cy="1113275"/>
          </a:xfrm>
          <a:prstGeom prst="rect">
            <a:avLst/>
          </a:prstGeom>
          <a:noFill/>
          <a:ln>
            <a:noFill/>
          </a:ln>
        </p:spPr>
      </p:pic>
      <p:sp>
        <p:nvSpPr>
          <p:cNvPr id="612" name="Google Shape;612;p44"/>
          <p:cNvSpPr/>
          <p:nvPr/>
        </p:nvSpPr>
        <p:spPr>
          <a:xfrm>
            <a:off x="353950" y="1191975"/>
            <a:ext cx="13872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44"/>
          <p:cNvGrpSpPr/>
          <p:nvPr/>
        </p:nvGrpSpPr>
        <p:grpSpPr>
          <a:xfrm>
            <a:off x="4707475" y="3775388"/>
            <a:ext cx="2872800" cy="523200"/>
            <a:chOff x="4707475" y="3775388"/>
            <a:chExt cx="2872800" cy="523200"/>
          </a:xfrm>
        </p:grpSpPr>
        <p:sp>
          <p:nvSpPr>
            <p:cNvPr id="614" name="Google Shape;614;p44"/>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cxnSp>
          <p:nvCxnSpPr>
            <p:cNvPr id="615" name="Google Shape;615;p44"/>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sp>
        <p:nvSpPr>
          <p:cNvPr id="616" name="Google Shape;616;p44"/>
          <p:cNvSpPr/>
          <p:nvPr/>
        </p:nvSpPr>
        <p:spPr>
          <a:xfrm>
            <a:off x="6050568" y="603825"/>
            <a:ext cx="8133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45"/>
          <p:cNvPicPr preferRelativeResize="0"/>
          <p:nvPr/>
        </p:nvPicPr>
        <p:blipFill>
          <a:blip r:embed="rId3">
            <a:alphaModFix/>
          </a:blip>
          <a:stretch>
            <a:fillRect/>
          </a:stretch>
        </p:blipFill>
        <p:spPr>
          <a:xfrm>
            <a:off x="2435297" y="905025"/>
            <a:ext cx="6416033" cy="3666300"/>
          </a:xfrm>
          <a:prstGeom prst="rect">
            <a:avLst/>
          </a:prstGeom>
          <a:noFill/>
          <a:ln>
            <a:noFill/>
          </a:ln>
        </p:spPr>
      </p:pic>
      <p:sp>
        <p:nvSpPr>
          <p:cNvPr id="622" name="Google Shape;622;p45"/>
          <p:cNvSpPr txBox="1"/>
          <p:nvPr/>
        </p:nvSpPr>
        <p:spPr>
          <a:xfrm>
            <a:off x="3475000" y="504825"/>
            <a:ext cx="36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Aripiprazole </a:t>
            </a:r>
            <a:r>
              <a:rPr lang="en">
                <a:solidFill>
                  <a:schemeClr val="dk1"/>
                </a:solidFill>
              </a:rPr>
              <a:t>(N=1662)</a:t>
            </a:r>
            <a:endParaRPr>
              <a:solidFill>
                <a:schemeClr val="dk1"/>
              </a:solidFill>
            </a:endParaRPr>
          </a:p>
        </p:txBody>
      </p:sp>
      <p:sp>
        <p:nvSpPr>
          <p:cNvPr id="623" name="Google Shape;623;p45"/>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5"/>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grpSp>
        <p:nvGrpSpPr>
          <p:cNvPr id="625" name="Google Shape;625;p45"/>
          <p:cNvGrpSpPr/>
          <p:nvPr/>
        </p:nvGrpSpPr>
        <p:grpSpPr>
          <a:xfrm>
            <a:off x="202255" y="655777"/>
            <a:ext cx="2723572" cy="1505017"/>
            <a:chOff x="-641925" y="1089675"/>
            <a:chExt cx="3076788" cy="1700200"/>
          </a:xfrm>
        </p:grpSpPr>
        <p:pic>
          <p:nvPicPr>
            <p:cNvPr id="626" name="Google Shape;626;p45"/>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627" name="Google Shape;627;p45"/>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628" name="Google Shape;628;p45"/>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629" name="Google Shape;629;p45"/>
          <p:cNvPicPr preferRelativeResize="0"/>
          <p:nvPr/>
        </p:nvPicPr>
        <p:blipFill>
          <a:blip r:embed="rId5">
            <a:alphaModFix/>
          </a:blip>
          <a:stretch>
            <a:fillRect/>
          </a:stretch>
        </p:blipFill>
        <p:spPr>
          <a:xfrm>
            <a:off x="2536325" y="3583100"/>
            <a:ext cx="4629900" cy="1113275"/>
          </a:xfrm>
          <a:prstGeom prst="rect">
            <a:avLst/>
          </a:prstGeom>
          <a:noFill/>
          <a:ln>
            <a:noFill/>
          </a:ln>
        </p:spPr>
      </p:pic>
      <p:sp>
        <p:nvSpPr>
          <p:cNvPr id="630" name="Google Shape;630;p45"/>
          <p:cNvSpPr/>
          <p:nvPr/>
        </p:nvSpPr>
        <p:spPr>
          <a:xfrm>
            <a:off x="353950" y="1391679"/>
            <a:ext cx="13872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 name="Google Shape;631;p45"/>
          <p:cNvGrpSpPr/>
          <p:nvPr/>
        </p:nvGrpSpPr>
        <p:grpSpPr>
          <a:xfrm>
            <a:off x="4707475" y="3775388"/>
            <a:ext cx="2872800" cy="523200"/>
            <a:chOff x="4707475" y="3775388"/>
            <a:chExt cx="2872800" cy="523200"/>
          </a:xfrm>
        </p:grpSpPr>
        <p:sp>
          <p:nvSpPr>
            <p:cNvPr id="632" name="Google Shape;632;p45"/>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cxnSp>
          <p:nvCxnSpPr>
            <p:cNvPr id="633" name="Google Shape;633;p45"/>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6"/>
          <p:cNvSpPr txBox="1"/>
          <p:nvPr/>
        </p:nvSpPr>
        <p:spPr>
          <a:xfrm>
            <a:off x="3475000" y="504825"/>
            <a:ext cx="36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Valproate </a:t>
            </a:r>
            <a:r>
              <a:rPr lang="en">
                <a:solidFill>
                  <a:schemeClr val="dk1"/>
                </a:solidFill>
              </a:rPr>
              <a:t>(N=1064)</a:t>
            </a:r>
            <a:endParaRPr>
              <a:solidFill>
                <a:schemeClr val="dk1"/>
              </a:solidFill>
            </a:endParaRPr>
          </a:p>
        </p:txBody>
      </p:sp>
      <p:pic>
        <p:nvPicPr>
          <p:cNvPr id="639" name="Google Shape;639;p46"/>
          <p:cNvPicPr preferRelativeResize="0"/>
          <p:nvPr/>
        </p:nvPicPr>
        <p:blipFill>
          <a:blip r:embed="rId3">
            <a:alphaModFix/>
          </a:blip>
          <a:stretch>
            <a:fillRect/>
          </a:stretch>
        </p:blipFill>
        <p:spPr>
          <a:xfrm>
            <a:off x="2405499" y="897801"/>
            <a:ext cx="6422756" cy="3670151"/>
          </a:xfrm>
          <a:prstGeom prst="rect">
            <a:avLst/>
          </a:prstGeom>
          <a:noFill/>
          <a:ln>
            <a:noFill/>
          </a:ln>
        </p:spPr>
      </p:pic>
      <p:sp>
        <p:nvSpPr>
          <p:cNvPr id="640" name="Google Shape;640;p46"/>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6"/>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grpSp>
        <p:nvGrpSpPr>
          <p:cNvPr id="642" name="Google Shape;642;p46"/>
          <p:cNvGrpSpPr/>
          <p:nvPr/>
        </p:nvGrpSpPr>
        <p:grpSpPr>
          <a:xfrm>
            <a:off x="202255" y="655777"/>
            <a:ext cx="2723572" cy="1505017"/>
            <a:chOff x="-641925" y="1089675"/>
            <a:chExt cx="3076788" cy="1700200"/>
          </a:xfrm>
        </p:grpSpPr>
        <p:pic>
          <p:nvPicPr>
            <p:cNvPr id="643" name="Google Shape;643;p46"/>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644" name="Google Shape;644;p46"/>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645" name="Google Shape;645;p46"/>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646" name="Google Shape;646;p46"/>
          <p:cNvPicPr preferRelativeResize="0"/>
          <p:nvPr/>
        </p:nvPicPr>
        <p:blipFill>
          <a:blip r:embed="rId5">
            <a:alphaModFix/>
          </a:blip>
          <a:stretch>
            <a:fillRect/>
          </a:stretch>
        </p:blipFill>
        <p:spPr>
          <a:xfrm>
            <a:off x="1310400" y="3288325"/>
            <a:ext cx="5855825" cy="1408050"/>
          </a:xfrm>
          <a:prstGeom prst="rect">
            <a:avLst/>
          </a:prstGeom>
          <a:noFill/>
          <a:ln>
            <a:noFill/>
          </a:ln>
        </p:spPr>
      </p:pic>
      <p:sp>
        <p:nvSpPr>
          <p:cNvPr id="647" name="Google Shape;647;p46"/>
          <p:cNvSpPr/>
          <p:nvPr/>
        </p:nvSpPr>
        <p:spPr>
          <a:xfrm>
            <a:off x="353950" y="1380495"/>
            <a:ext cx="13872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8" name="Google Shape;648;p46"/>
          <p:cNvPicPr preferRelativeResize="0"/>
          <p:nvPr/>
        </p:nvPicPr>
        <p:blipFill rotWithShape="1">
          <a:blip r:embed="rId6">
            <a:alphaModFix/>
          </a:blip>
          <a:srcRect r="38049"/>
          <a:stretch/>
        </p:blipFill>
        <p:spPr>
          <a:xfrm>
            <a:off x="4631717" y="3357525"/>
            <a:ext cx="2791308" cy="1408050"/>
          </a:xfrm>
          <a:prstGeom prst="rect">
            <a:avLst/>
          </a:prstGeom>
          <a:noFill/>
          <a:ln>
            <a:noFill/>
          </a:ln>
        </p:spPr>
      </p:pic>
      <p:cxnSp>
        <p:nvCxnSpPr>
          <p:cNvPr id="649" name="Google Shape;649;p46"/>
          <p:cNvCxnSpPr/>
          <p:nvPr/>
        </p:nvCxnSpPr>
        <p:spPr>
          <a:xfrm>
            <a:off x="7037575" y="3996988"/>
            <a:ext cx="760800" cy="0"/>
          </a:xfrm>
          <a:prstGeom prst="straightConnector1">
            <a:avLst/>
          </a:prstGeom>
          <a:noFill/>
          <a:ln w="19050" cap="flat" cmpd="sng">
            <a:solidFill>
              <a:srgbClr val="0000FF"/>
            </a:solidFill>
            <a:prstDash val="solid"/>
            <a:round/>
            <a:headEnd type="none" w="med" len="med"/>
            <a:tailEnd type="triangle" w="med" len="med"/>
          </a:ln>
        </p:spPr>
      </p:cxnSp>
      <p:sp>
        <p:nvSpPr>
          <p:cNvPr id="650" name="Google Shape;650;p46"/>
          <p:cNvSpPr/>
          <p:nvPr/>
        </p:nvSpPr>
        <p:spPr>
          <a:xfrm>
            <a:off x="7166225" y="1231875"/>
            <a:ext cx="1153200" cy="690000"/>
          </a:xfrm>
          <a:prstGeom prst="wedgeRectCallout">
            <a:avLst>
              <a:gd name="adj1" fmla="val -72229"/>
              <a:gd name="adj2" fmla="val 38893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So you’re gonna use VPA alone?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7"/>
          <p:cNvSpPr txBox="1"/>
          <p:nvPr/>
        </p:nvSpPr>
        <p:spPr>
          <a:xfrm>
            <a:off x="3475000" y="504825"/>
            <a:ext cx="36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Lithium </a:t>
            </a:r>
            <a:r>
              <a:rPr lang="en">
                <a:solidFill>
                  <a:schemeClr val="dk1"/>
                </a:solidFill>
              </a:rPr>
              <a:t>(N=1199)</a:t>
            </a:r>
            <a:endParaRPr>
              <a:solidFill>
                <a:schemeClr val="dk1"/>
              </a:solidFill>
            </a:endParaRPr>
          </a:p>
        </p:txBody>
      </p:sp>
      <p:pic>
        <p:nvPicPr>
          <p:cNvPr id="656" name="Google Shape;656;p47"/>
          <p:cNvPicPr preferRelativeResize="0"/>
          <p:nvPr/>
        </p:nvPicPr>
        <p:blipFill>
          <a:blip r:embed="rId3">
            <a:alphaModFix/>
          </a:blip>
          <a:stretch>
            <a:fillRect/>
          </a:stretch>
        </p:blipFill>
        <p:spPr>
          <a:xfrm>
            <a:off x="2415573" y="905025"/>
            <a:ext cx="6397425" cy="3704225"/>
          </a:xfrm>
          <a:prstGeom prst="rect">
            <a:avLst/>
          </a:prstGeom>
          <a:noFill/>
          <a:ln>
            <a:noFill/>
          </a:ln>
        </p:spPr>
      </p:pic>
      <p:sp>
        <p:nvSpPr>
          <p:cNvPr id="657" name="Google Shape;657;p47"/>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grpSp>
        <p:nvGrpSpPr>
          <p:cNvPr id="659" name="Google Shape;659;p47"/>
          <p:cNvGrpSpPr/>
          <p:nvPr/>
        </p:nvGrpSpPr>
        <p:grpSpPr>
          <a:xfrm>
            <a:off x="202255" y="655777"/>
            <a:ext cx="2723572" cy="1505017"/>
            <a:chOff x="-641925" y="1089675"/>
            <a:chExt cx="3076788" cy="1700200"/>
          </a:xfrm>
        </p:grpSpPr>
        <p:pic>
          <p:nvPicPr>
            <p:cNvPr id="660" name="Google Shape;660;p47"/>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661" name="Google Shape;661;p47"/>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662" name="Google Shape;662;p47"/>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663" name="Google Shape;663;p47"/>
          <p:cNvPicPr preferRelativeResize="0"/>
          <p:nvPr/>
        </p:nvPicPr>
        <p:blipFill>
          <a:blip r:embed="rId5">
            <a:alphaModFix/>
          </a:blip>
          <a:stretch>
            <a:fillRect/>
          </a:stretch>
        </p:blipFill>
        <p:spPr>
          <a:xfrm>
            <a:off x="2536325" y="3583100"/>
            <a:ext cx="4629900" cy="1113275"/>
          </a:xfrm>
          <a:prstGeom prst="rect">
            <a:avLst/>
          </a:prstGeom>
          <a:noFill/>
          <a:ln>
            <a:noFill/>
          </a:ln>
        </p:spPr>
      </p:pic>
      <p:sp>
        <p:nvSpPr>
          <p:cNvPr id="664" name="Google Shape;664;p47"/>
          <p:cNvSpPr/>
          <p:nvPr/>
        </p:nvSpPr>
        <p:spPr>
          <a:xfrm>
            <a:off x="353950" y="1391671"/>
            <a:ext cx="1387200" cy="400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7"/>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pic>
        <p:nvPicPr>
          <p:cNvPr id="666" name="Google Shape;666;p47"/>
          <p:cNvPicPr preferRelativeResize="0"/>
          <p:nvPr/>
        </p:nvPicPr>
        <p:blipFill rotWithShape="1">
          <a:blip r:embed="rId6">
            <a:alphaModFix/>
          </a:blip>
          <a:srcRect r="38049"/>
          <a:stretch/>
        </p:blipFill>
        <p:spPr>
          <a:xfrm>
            <a:off x="4542392" y="3372389"/>
            <a:ext cx="2791308" cy="1408050"/>
          </a:xfrm>
          <a:prstGeom prst="rect">
            <a:avLst/>
          </a:prstGeom>
          <a:noFill/>
          <a:ln>
            <a:noFill/>
          </a:ln>
        </p:spPr>
      </p:pic>
      <p:sp>
        <p:nvSpPr>
          <p:cNvPr id="667" name="Google Shape;667;p47"/>
          <p:cNvSpPr/>
          <p:nvPr/>
        </p:nvSpPr>
        <p:spPr>
          <a:xfrm>
            <a:off x="1741150" y="3470700"/>
            <a:ext cx="1633800" cy="690000"/>
          </a:xfrm>
          <a:prstGeom prst="wedgeRectCallout">
            <a:avLst>
              <a:gd name="adj1" fmla="val 137700"/>
              <a:gd name="adj2" fmla="val 8858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Lithium monotherapy also inadequate</a:t>
            </a:r>
            <a:endParaRPr/>
          </a:p>
        </p:txBody>
      </p:sp>
      <p:cxnSp>
        <p:nvCxnSpPr>
          <p:cNvPr id="668" name="Google Shape;668;p47"/>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48"/>
          <p:cNvSpPr txBox="1"/>
          <p:nvPr/>
        </p:nvSpPr>
        <p:spPr>
          <a:xfrm>
            <a:off x="3475000" y="504825"/>
            <a:ext cx="36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Quetiapine </a:t>
            </a:r>
            <a:r>
              <a:rPr lang="en">
                <a:solidFill>
                  <a:schemeClr val="dk1"/>
                </a:solidFill>
              </a:rPr>
              <a:t>(N=1007)</a:t>
            </a:r>
            <a:endParaRPr>
              <a:solidFill>
                <a:schemeClr val="dk1"/>
              </a:solidFill>
            </a:endParaRPr>
          </a:p>
        </p:txBody>
      </p:sp>
      <p:pic>
        <p:nvPicPr>
          <p:cNvPr id="674" name="Google Shape;674;p48"/>
          <p:cNvPicPr preferRelativeResize="0"/>
          <p:nvPr/>
        </p:nvPicPr>
        <p:blipFill rotWithShape="1">
          <a:blip r:embed="rId3">
            <a:alphaModFix/>
          </a:blip>
          <a:srcRect t="4342"/>
          <a:stretch/>
        </p:blipFill>
        <p:spPr>
          <a:xfrm>
            <a:off x="2354523" y="874100"/>
            <a:ext cx="6489076" cy="3746176"/>
          </a:xfrm>
          <a:prstGeom prst="rect">
            <a:avLst/>
          </a:prstGeom>
          <a:noFill/>
          <a:ln>
            <a:noFill/>
          </a:ln>
        </p:spPr>
      </p:pic>
      <p:sp>
        <p:nvSpPr>
          <p:cNvPr id="675" name="Google Shape;675;p48"/>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grpSp>
        <p:nvGrpSpPr>
          <p:cNvPr id="677" name="Google Shape;677;p48"/>
          <p:cNvGrpSpPr/>
          <p:nvPr/>
        </p:nvGrpSpPr>
        <p:grpSpPr>
          <a:xfrm>
            <a:off x="202255" y="655777"/>
            <a:ext cx="2723572" cy="1505017"/>
            <a:chOff x="-641925" y="1089675"/>
            <a:chExt cx="3076788" cy="1700200"/>
          </a:xfrm>
        </p:grpSpPr>
        <p:pic>
          <p:nvPicPr>
            <p:cNvPr id="678" name="Google Shape;678;p48"/>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679" name="Google Shape;679;p48"/>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680" name="Google Shape;680;p48"/>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681" name="Google Shape;681;p48"/>
          <p:cNvPicPr preferRelativeResize="0"/>
          <p:nvPr/>
        </p:nvPicPr>
        <p:blipFill>
          <a:blip r:embed="rId5">
            <a:alphaModFix/>
          </a:blip>
          <a:stretch>
            <a:fillRect/>
          </a:stretch>
        </p:blipFill>
        <p:spPr>
          <a:xfrm>
            <a:off x="2536325" y="3583100"/>
            <a:ext cx="4629900" cy="1113275"/>
          </a:xfrm>
          <a:prstGeom prst="rect">
            <a:avLst/>
          </a:prstGeom>
          <a:noFill/>
          <a:ln>
            <a:noFill/>
          </a:ln>
        </p:spPr>
      </p:pic>
      <p:sp>
        <p:nvSpPr>
          <p:cNvPr id="682" name="Google Shape;682;p48"/>
          <p:cNvSpPr/>
          <p:nvPr/>
        </p:nvSpPr>
        <p:spPr>
          <a:xfrm>
            <a:off x="353950" y="1572975"/>
            <a:ext cx="13872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48"/>
          <p:cNvGrpSpPr/>
          <p:nvPr/>
        </p:nvGrpSpPr>
        <p:grpSpPr>
          <a:xfrm>
            <a:off x="4707475" y="3775388"/>
            <a:ext cx="2872800" cy="523200"/>
            <a:chOff x="4707475" y="3775388"/>
            <a:chExt cx="2872800" cy="523200"/>
          </a:xfrm>
        </p:grpSpPr>
        <p:sp>
          <p:nvSpPr>
            <p:cNvPr id="684" name="Google Shape;684;p48"/>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cxnSp>
          <p:nvCxnSpPr>
            <p:cNvPr id="685" name="Google Shape;685;p48"/>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9"/>
          <p:cNvSpPr txBox="1"/>
          <p:nvPr/>
        </p:nvSpPr>
        <p:spPr>
          <a:xfrm>
            <a:off x="3475000" y="504825"/>
            <a:ext cx="36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Ziprasidone </a:t>
            </a:r>
            <a:r>
              <a:rPr lang="en">
                <a:solidFill>
                  <a:schemeClr val="dk1"/>
                </a:solidFill>
              </a:rPr>
              <a:t>(N=663)</a:t>
            </a:r>
            <a:endParaRPr>
              <a:solidFill>
                <a:schemeClr val="dk1"/>
              </a:solidFill>
            </a:endParaRPr>
          </a:p>
        </p:txBody>
      </p:sp>
      <p:pic>
        <p:nvPicPr>
          <p:cNvPr id="691" name="Google Shape;691;p49"/>
          <p:cNvPicPr preferRelativeResize="0"/>
          <p:nvPr/>
        </p:nvPicPr>
        <p:blipFill>
          <a:blip r:embed="rId3">
            <a:alphaModFix/>
          </a:blip>
          <a:stretch>
            <a:fillRect/>
          </a:stretch>
        </p:blipFill>
        <p:spPr>
          <a:xfrm>
            <a:off x="2387354" y="929921"/>
            <a:ext cx="6400800" cy="3657601"/>
          </a:xfrm>
          <a:prstGeom prst="rect">
            <a:avLst/>
          </a:prstGeom>
          <a:noFill/>
          <a:ln>
            <a:noFill/>
          </a:ln>
        </p:spPr>
      </p:pic>
      <p:sp>
        <p:nvSpPr>
          <p:cNvPr id="692" name="Google Shape;692;p49"/>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9"/>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grpSp>
        <p:nvGrpSpPr>
          <p:cNvPr id="694" name="Google Shape;694;p49"/>
          <p:cNvGrpSpPr/>
          <p:nvPr/>
        </p:nvGrpSpPr>
        <p:grpSpPr>
          <a:xfrm>
            <a:off x="202255" y="655777"/>
            <a:ext cx="2723572" cy="1505017"/>
            <a:chOff x="-641925" y="1089675"/>
            <a:chExt cx="3076788" cy="1700200"/>
          </a:xfrm>
        </p:grpSpPr>
        <p:pic>
          <p:nvPicPr>
            <p:cNvPr id="695" name="Google Shape;695;p49"/>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696" name="Google Shape;696;p49"/>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697" name="Google Shape;697;p49"/>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698" name="Google Shape;698;p49"/>
          <p:cNvPicPr preferRelativeResize="0"/>
          <p:nvPr/>
        </p:nvPicPr>
        <p:blipFill>
          <a:blip r:embed="rId5">
            <a:alphaModFix/>
          </a:blip>
          <a:stretch>
            <a:fillRect/>
          </a:stretch>
        </p:blipFill>
        <p:spPr>
          <a:xfrm>
            <a:off x="2536325" y="3583100"/>
            <a:ext cx="4629900" cy="1113275"/>
          </a:xfrm>
          <a:prstGeom prst="rect">
            <a:avLst/>
          </a:prstGeom>
          <a:noFill/>
          <a:ln>
            <a:noFill/>
          </a:ln>
        </p:spPr>
      </p:pic>
      <p:sp>
        <p:nvSpPr>
          <p:cNvPr id="699" name="Google Shape;699;p49"/>
          <p:cNvSpPr/>
          <p:nvPr/>
        </p:nvSpPr>
        <p:spPr>
          <a:xfrm>
            <a:off x="353950" y="1572975"/>
            <a:ext cx="13872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49"/>
          <p:cNvGrpSpPr/>
          <p:nvPr/>
        </p:nvGrpSpPr>
        <p:grpSpPr>
          <a:xfrm>
            <a:off x="4707475" y="3775388"/>
            <a:ext cx="2872800" cy="523200"/>
            <a:chOff x="4707475" y="3775388"/>
            <a:chExt cx="2872800" cy="523200"/>
          </a:xfrm>
        </p:grpSpPr>
        <p:sp>
          <p:nvSpPr>
            <p:cNvPr id="701" name="Google Shape;701;p49"/>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cxnSp>
          <p:nvCxnSpPr>
            <p:cNvPr id="702" name="Google Shape;702;p49"/>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50"/>
          <p:cNvPicPr preferRelativeResize="0"/>
          <p:nvPr/>
        </p:nvPicPr>
        <p:blipFill>
          <a:blip r:embed="rId3">
            <a:alphaModFix/>
          </a:blip>
          <a:stretch>
            <a:fillRect/>
          </a:stretch>
        </p:blipFill>
        <p:spPr>
          <a:xfrm>
            <a:off x="2401821" y="939126"/>
            <a:ext cx="6485799" cy="3626700"/>
          </a:xfrm>
          <a:prstGeom prst="rect">
            <a:avLst/>
          </a:prstGeom>
          <a:noFill/>
          <a:ln>
            <a:noFill/>
          </a:ln>
        </p:spPr>
      </p:pic>
      <p:sp>
        <p:nvSpPr>
          <p:cNvPr id="708" name="Google Shape;708;p50"/>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0"/>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sp>
        <p:nvSpPr>
          <p:cNvPr id="710" name="Google Shape;710;p50"/>
          <p:cNvSpPr txBox="1"/>
          <p:nvPr/>
        </p:nvSpPr>
        <p:spPr>
          <a:xfrm>
            <a:off x="3475000" y="504825"/>
            <a:ext cx="36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Olanzapine </a:t>
            </a:r>
            <a:r>
              <a:rPr lang="en">
                <a:solidFill>
                  <a:schemeClr val="dk1"/>
                </a:solidFill>
              </a:rPr>
              <a:t>(N=1335)</a:t>
            </a:r>
            <a:endParaRPr>
              <a:solidFill>
                <a:schemeClr val="dk1"/>
              </a:solidFill>
            </a:endParaRPr>
          </a:p>
        </p:txBody>
      </p:sp>
      <p:grpSp>
        <p:nvGrpSpPr>
          <p:cNvPr id="711" name="Google Shape;711;p50"/>
          <p:cNvGrpSpPr/>
          <p:nvPr/>
        </p:nvGrpSpPr>
        <p:grpSpPr>
          <a:xfrm>
            <a:off x="202255" y="655777"/>
            <a:ext cx="2723572" cy="1505017"/>
            <a:chOff x="-641925" y="1089675"/>
            <a:chExt cx="3076788" cy="1700200"/>
          </a:xfrm>
        </p:grpSpPr>
        <p:pic>
          <p:nvPicPr>
            <p:cNvPr id="712" name="Google Shape;712;p50"/>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713" name="Google Shape;713;p50"/>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714" name="Google Shape;714;p50"/>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715" name="Google Shape;715;p50"/>
          <p:cNvPicPr preferRelativeResize="0"/>
          <p:nvPr/>
        </p:nvPicPr>
        <p:blipFill>
          <a:blip r:embed="rId5">
            <a:alphaModFix/>
          </a:blip>
          <a:stretch>
            <a:fillRect/>
          </a:stretch>
        </p:blipFill>
        <p:spPr>
          <a:xfrm>
            <a:off x="2536325" y="3583100"/>
            <a:ext cx="4629900" cy="1113275"/>
          </a:xfrm>
          <a:prstGeom prst="rect">
            <a:avLst/>
          </a:prstGeom>
          <a:noFill/>
          <a:ln>
            <a:noFill/>
          </a:ln>
        </p:spPr>
      </p:pic>
      <p:sp>
        <p:nvSpPr>
          <p:cNvPr id="716" name="Google Shape;716;p50"/>
          <p:cNvSpPr/>
          <p:nvPr/>
        </p:nvSpPr>
        <p:spPr>
          <a:xfrm>
            <a:off x="353950" y="1580199"/>
            <a:ext cx="13872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 name="Google Shape;717;p50"/>
          <p:cNvGrpSpPr/>
          <p:nvPr/>
        </p:nvGrpSpPr>
        <p:grpSpPr>
          <a:xfrm>
            <a:off x="4707475" y="3775388"/>
            <a:ext cx="2872800" cy="523200"/>
            <a:chOff x="4707475" y="3775388"/>
            <a:chExt cx="2872800" cy="523200"/>
          </a:xfrm>
        </p:grpSpPr>
        <p:sp>
          <p:nvSpPr>
            <p:cNvPr id="718" name="Google Shape;718;p50"/>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cxnSp>
          <p:nvCxnSpPr>
            <p:cNvPr id="719" name="Google Shape;719;p50"/>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51"/>
          <p:cNvSpPr txBox="1"/>
          <p:nvPr/>
        </p:nvSpPr>
        <p:spPr>
          <a:xfrm>
            <a:off x="3475000" y="504825"/>
            <a:ext cx="416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Carbamazepine </a:t>
            </a:r>
            <a:r>
              <a:rPr lang="en">
                <a:solidFill>
                  <a:schemeClr val="dk1"/>
                </a:solidFill>
              </a:rPr>
              <a:t>(N=427)</a:t>
            </a:r>
            <a:endParaRPr>
              <a:solidFill>
                <a:schemeClr val="dk1"/>
              </a:solidFill>
            </a:endParaRPr>
          </a:p>
        </p:txBody>
      </p:sp>
      <p:pic>
        <p:nvPicPr>
          <p:cNvPr id="725" name="Google Shape;725;p51"/>
          <p:cNvPicPr preferRelativeResize="0"/>
          <p:nvPr/>
        </p:nvPicPr>
        <p:blipFill>
          <a:blip r:embed="rId3">
            <a:alphaModFix/>
          </a:blip>
          <a:stretch>
            <a:fillRect/>
          </a:stretch>
        </p:blipFill>
        <p:spPr>
          <a:xfrm>
            <a:off x="2411697" y="941575"/>
            <a:ext cx="6430500" cy="3674575"/>
          </a:xfrm>
          <a:prstGeom prst="rect">
            <a:avLst/>
          </a:prstGeom>
          <a:noFill/>
          <a:ln>
            <a:noFill/>
          </a:ln>
        </p:spPr>
      </p:pic>
      <p:sp>
        <p:nvSpPr>
          <p:cNvPr id="726" name="Google Shape;726;p51"/>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grpSp>
        <p:nvGrpSpPr>
          <p:cNvPr id="728" name="Google Shape;728;p51"/>
          <p:cNvGrpSpPr/>
          <p:nvPr/>
        </p:nvGrpSpPr>
        <p:grpSpPr>
          <a:xfrm>
            <a:off x="202255" y="655777"/>
            <a:ext cx="2723572" cy="1505017"/>
            <a:chOff x="-641925" y="1089675"/>
            <a:chExt cx="3076788" cy="1700200"/>
          </a:xfrm>
        </p:grpSpPr>
        <p:pic>
          <p:nvPicPr>
            <p:cNvPr id="729" name="Google Shape;729;p51"/>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730" name="Google Shape;730;p51"/>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731" name="Google Shape;731;p51"/>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732" name="Google Shape;732;p51"/>
          <p:cNvPicPr preferRelativeResize="0"/>
          <p:nvPr/>
        </p:nvPicPr>
        <p:blipFill>
          <a:blip r:embed="rId5">
            <a:alphaModFix/>
          </a:blip>
          <a:stretch>
            <a:fillRect/>
          </a:stretch>
        </p:blipFill>
        <p:spPr>
          <a:xfrm>
            <a:off x="2536325" y="3583100"/>
            <a:ext cx="4629900" cy="1113275"/>
          </a:xfrm>
          <a:prstGeom prst="rect">
            <a:avLst/>
          </a:prstGeom>
          <a:noFill/>
          <a:ln>
            <a:noFill/>
          </a:ln>
        </p:spPr>
      </p:pic>
      <p:sp>
        <p:nvSpPr>
          <p:cNvPr id="733" name="Google Shape;733;p51"/>
          <p:cNvSpPr/>
          <p:nvPr/>
        </p:nvSpPr>
        <p:spPr>
          <a:xfrm>
            <a:off x="353950" y="1572975"/>
            <a:ext cx="1387200" cy="20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51"/>
          <p:cNvGrpSpPr/>
          <p:nvPr/>
        </p:nvGrpSpPr>
        <p:grpSpPr>
          <a:xfrm>
            <a:off x="4707475" y="3775388"/>
            <a:ext cx="2872800" cy="523200"/>
            <a:chOff x="4707475" y="3775388"/>
            <a:chExt cx="2872800" cy="523200"/>
          </a:xfrm>
        </p:grpSpPr>
        <p:sp>
          <p:nvSpPr>
            <p:cNvPr id="735" name="Google Shape;735;p51"/>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cxnSp>
          <p:nvCxnSpPr>
            <p:cNvPr id="736" name="Google Shape;736;p51"/>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372D-619F-8265-6917-192DEA62D7CC}"/>
              </a:ext>
            </a:extLst>
          </p:cNvPr>
          <p:cNvSpPr>
            <a:spLocks noGrp="1"/>
          </p:cNvSpPr>
          <p:nvPr>
            <p:ph type="title"/>
          </p:nvPr>
        </p:nvSpPr>
        <p:spPr>
          <a:xfrm>
            <a:off x="856060" y="457200"/>
            <a:ext cx="7429499" cy="1101437"/>
          </a:xfrm>
        </p:spPr>
        <p:txBody>
          <a:bodyPr>
            <a:normAutofit/>
          </a:bodyPr>
          <a:lstStyle/>
          <a:p>
            <a:r>
              <a:rPr lang="en-US" dirty="0"/>
              <a:t>Stuporous Catatonia</a:t>
            </a:r>
          </a:p>
        </p:txBody>
      </p:sp>
      <p:sp>
        <p:nvSpPr>
          <p:cNvPr id="6" name="Slide Number Placeholder 5">
            <a:extLst>
              <a:ext uri="{FF2B5EF4-FFF2-40B4-BE49-F238E27FC236}">
                <a16:creationId xmlns:a16="http://schemas.microsoft.com/office/drawing/2014/main" id="{3AC047E3-4D09-45EC-DF9D-520E6FBACE91}"/>
              </a:ext>
            </a:extLst>
          </p:cNvPr>
          <p:cNvSpPr>
            <a:spLocks noGrp="1"/>
          </p:cNvSpPr>
          <p:nvPr>
            <p:ph type="sldNum" sz="quarter" idx="12"/>
          </p:nvPr>
        </p:nvSpPr>
        <p:spPr>
          <a:xfrm>
            <a:off x="4140518" y="4412457"/>
            <a:ext cx="4158367" cy="273844"/>
          </a:xfrm>
        </p:spPr>
        <p:txBody>
          <a:bodyPr>
            <a:normAutofit/>
          </a:bodyPr>
          <a:lstStyle/>
          <a:p>
            <a:pPr defTabSz="342900">
              <a:spcAft>
                <a:spcPts val="450"/>
              </a:spcAft>
              <a:buClrTx/>
            </a:pPr>
            <a:r>
              <a:rPr lang="en-US" sz="750" b="0" kern="1200" dirty="0">
                <a:solidFill>
                  <a:prstClr val="white"/>
                </a:solidFill>
                <a:effectLst/>
                <a:latin typeface="Century Gothic" panose="020B0502020202020204"/>
                <a:ea typeface="+mn-ea"/>
                <a:cs typeface="+mn-cs"/>
              </a:rPr>
              <a:t>Beach SR. Psychopharmacology Institute. 2020, November 29</a:t>
            </a:r>
            <a:r>
              <a:rPr lang="en-US" sz="750" b="0" kern="1200" baseline="30000" dirty="0">
                <a:solidFill>
                  <a:prstClr val="white"/>
                </a:solidFill>
                <a:effectLst/>
                <a:latin typeface="Century Gothic" panose="020B0502020202020204"/>
                <a:ea typeface="+mn-ea"/>
                <a:cs typeface="+mn-cs"/>
              </a:rPr>
              <a:t>th</a:t>
            </a:r>
            <a:r>
              <a:rPr lang="en-US" sz="750" b="0" kern="1200" dirty="0">
                <a:solidFill>
                  <a:prstClr val="white"/>
                </a:solidFill>
                <a:effectLst/>
                <a:latin typeface="Century Gothic" panose="020B0502020202020204"/>
                <a:ea typeface="+mn-ea"/>
                <a:cs typeface="+mn-cs"/>
              </a:rPr>
              <a:t>.     </a:t>
            </a:r>
            <a:fld id="{CA4DDC3D-F4D5-534B-8C05-FB38EAAAB15B}" type="slidenum">
              <a:rPr lang="en-US" sz="750" kern="1200">
                <a:solidFill>
                  <a:prstClr val="white"/>
                </a:solidFill>
                <a:latin typeface="Century Gothic" panose="020B0502020202020204"/>
                <a:ea typeface="+mn-ea"/>
                <a:cs typeface="+mn-cs"/>
              </a:rPr>
              <a:pPr defTabSz="342900">
                <a:spcAft>
                  <a:spcPts val="450"/>
                </a:spcAft>
                <a:buClrTx/>
              </a:pPr>
              <a:t>6</a:t>
            </a:fld>
            <a:endParaRPr lang="en-US" sz="750" kern="1200" dirty="0">
              <a:solidFill>
                <a:prstClr val="white"/>
              </a:solidFill>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16A439B8-DC7B-9104-CBEA-20C0974F7B0F}"/>
              </a:ext>
            </a:extLst>
          </p:cNvPr>
          <p:cNvGraphicFramePr>
            <a:graphicFrameLocks noGrp="1"/>
          </p:cNvGraphicFramePr>
          <p:nvPr>
            <p:ph idx="1"/>
          </p:nvPr>
        </p:nvGraphicFramePr>
        <p:xfrm>
          <a:off x="856060" y="1714500"/>
          <a:ext cx="7429500" cy="2540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7478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52"/>
          <p:cNvPicPr preferRelativeResize="0"/>
          <p:nvPr/>
        </p:nvPicPr>
        <p:blipFill>
          <a:blip r:embed="rId3">
            <a:alphaModFix/>
          </a:blip>
          <a:stretch>
            <a:fillRect/>
          </a:stretch>
        </p:blipFill>
        <p:spPr>
          <a:xfrm>
            <a:off x="2405122" y="942974"/>
            <a:ext cx="6415400" cy="3665951"/>
          </a:xfrm>
          <a:prstGeom prst="rect">
            <a:avLst/>
          </a:prstGeom>
          <a:noFill/>
          <a:ln>
            <a:noFill/>
          </a:ln>
        </p:spPr>
      </p:pic>
      <p:sp>
        <p:nvSpPr>
          <p:cNvPr id="742" name="Google Shape;742;p52"/>
          <p:cNvSpPr txBox="1"/>
          <p:nvPr/>
        </p:nvSpPr>
        <p:spPr>
          <a:xfrm>
            <a:off x="3475000" y="504825"/>
            <a:ext cx="416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Risperidone </a:t>
            </a:r>
            <a:r>
              <a:rPr lang="en">
                <a:solidFill>
                  <a:schemeClr val="dk1"/>
                </a:solidFill>
              </a:rPr>
              <a:t>(N=823)</a:t>
            </a:r>
            <a:endParaRPr>
              <a:solidFill>
                <a:schemeClr val="dk1"/>
              </a:solidFill>
            </a:endParaRPr>
          </a:p>
        </p:txBody>
      </p:sp>
      <p:sp>
        <p:nvSpPr>
          <p:cNvPr id="743" name="Google Shape;743;p52"/>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2"/>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grpSp>
        <p:nvGrpSpPr>
          <p:cNvPr id="745" name="Google Shape;745;p52"/>
          <p:cNvGrpSpPr/>
          <p:nvPr/>
        </p:nvGrpSpPr>
        <p:grpSpPr>
          <a:xfrm>
            <a:off x="202255" y="655777"/>
            <a:ext cx="2723572" cy="1505017"/>
            <a:chOff x="-641925" y="1089675"/>
            <a:chExt cx="3076788" cy="1700200"/>
          </a:xfrm>
        </p:grpSpPr>
        <p:pic>
          <p:nvPicPr>
            <p:cNvPr id="746" name="Google Shape;746;p52"/>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747" name="Google Shape;747;p52"/>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748" name="Google Shape;748;p52"/>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749" name="Google Shape;749;p52"/>
          <p:cNvPicPr preferRelativeResize="0"/>
          <p:nvPr/>
        </p:nvPicPr>
        <p:blipFill>
          <a:blip r:embed="rId5">
            <a:alphaModFix/>
          </a:blip>
          <a:stretch>
            <a:fillRect/>
          </a:stretch>
        </p:blipFill>
        <p:spPr>
          <a:xfrm>
            <a:off x="2536325" y="3583100"/>
            <a:ext cx="4629900" cy="1113275"/>
          </a:xfrm>
          <a:prstGeom prst="rect">
            <a:avLst/>
          </a:prstGeom>
          <a:noFill/>
          <a:ln>
            <a:noFill/>
          </a:ln>
        </p:spPr>
      </p:pic>
      <p:sp>
        <p:nvSpPr>
          <p:cNvPr id="750" name="Google Shape;750;p52"/>
          <p:cNvSpPr/>
          <p:nvPr/>
        </p:nvSpPr>
        <p:spPr>
          <a:xfrm>
            <a:off x="353950" y="1572975"/>
            <a:ext cx="1387200" cy="400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52"/>
          <p:cNvGrpSpPr/>
          <p:nvPr/>
        </p:nvGrpSpPr>
        <p:grpSpPr>
          <a:xfrm>
            <a:off x="4707475" y="3775388"/>
            <a:ext cx="2872800" cy="523200"/>
            <a:chOff x="4707475" y="3775388"/>
            <a:chExt cx="2872800" cy="523200"/>
          </a:xfrm>
        </p:grpSpPr>
        <p:sp>
          <p:nvSpPr>
            <p:cNvPr id="752" name="Google Shape;752;p52"/>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cxnSp>
          <p:nvCxnSpPr>
            <p:cNvPr id="753" name="Google Shape;753;p52"/>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758" name="Google Shape;758;p53"/>
          <p:cNvPicPr preferRelativeResize="0"/>
          <p:nvPr/>
        </p:nvPicPr>
        <p:blipFill>
          <a:blip r:embed="rId3">
            <a:alphaModFix/>
          </a:blip>
          <a:stretch>
            <a:fillRect/>
          </a:stretch>
        </p:blipFill>
        <p:spPr>
          <a:xfrm>
            <a:off x="2391505" y="924246"/>
            <a:ext cx="6400799" cy="3657599"/>
          </a:xfrm>
          <a:prstGeom prst="rect">
            <a:avLst/>
          </a:prstGeom>
          <a:noFill/>
          <a:ln>
            <a:noFill/>
          </a:ln>
        </p:spPr>
      </p:pic>
      <p:sp>
        <p:nvSpPr>
          <p:cNvPr id="759" name="Google Shape;759;p53"/>
          <p:cNvSpPr txBox="1"/>
          <p:nvPr/>
        </p:nvSpPr>
        <p:spPr>
          <a:xfrm>
            <a:off x="3418750" y="437350"/>
            <a:ext cx="4925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For mania, it takes more than 1 medication to achieve large effect. </a:t>
            </a:r>
            <a:endParaRPr sz="1200">
              <a:solidFill>
                <a:schemeClr val="dk1"/>
              </a:solidFill>
            </a:endParaRPr>
          </a:p>
        </p:txBody>
      </p:sp>
      <p:sp>
        <p:nvSpPr>
          <p:cNvPr id="760" name="Google Shape;760;p53"/>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3"/>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pic>
        <p:nvPicPr>
          <p:cNvPr id="762" name="Google Shape;762;p53"/>
          <p:cNvPicPr preferRelativeResize="0"/>
          <p:nvPr/>
        </p:nvPicPr>
        <p:blipFill>
          <a:blip r:embed="rId4">
            <a:alphaModFix/>
          </a:blip>
          <a:stretch>
            <a:fillRect/>
          </a:stretch>
        </p:blipFill>
        <p:spPr>
          <a:xfrm>
            <a:off x="2536325" y="3583100"/>
            <a:ext cx="4629900" cy="1113275"/>
          </a:xfrm>
          <a:prstGeom prst="rect">
            <a:avLst/>
          </a:prstGeom>
          <a:noFill/>
          <a:ln>
            <a:noFill/>
          </a:ln>
        </p:spPr>
      </p:pic>
      <p:grpSp>
        <p:nvGrpSpPr>
          <p:cNvPr id="763" name="Google Shape;763;p53"/>
          <p:cNvGrpSpPr/>
          <p:nvPr/>
        </p:nvGrpSpPr>
        <p:grpSpPr>
          <a:xfrm>
            <a:off x="202255" y="655777"/>
            <a:ext cx="2723572" cy="1505017"/>
            <a:chOff x="-641925" y="1089675"/>
            <a:chExt cx="3076788" cy="1700200"/>
          </a:xfrm>
        </p:grpSpPr>
        <p:pic>
          <p:nvPicPr>
            <p:cNvPr id="764" name="Google Shape;764;p53"/>
            <p:cNvPicPr preferRelativeResize="0"/>
            <p:nvPr/>
          </p:nvPicPr>
          <p:blipFill rotWithShape="1">
            <a:blip r:embed="rId5">
              <a:alphaModFix/>
            </a:blip>
            <a:srcRect l="33359" r="44447"/>
            <a:stretch/>
          </p:blipFill>
          <p:spPr>
            <a:xfrm>
              <a:off x="276846" y="1089675"/>
              <a:ext cx="798400" cy="1700200"/>
            </a:xfrm>
            <a:prstGeom prst="rect">
              <a:avLst/>
            </a:prstGeom>
            <a:noFill/>
            <a:ln>
              <a:noFill/>
            </a:ln>
          </p:spPr>
        </p:pic>
        <p:pic>
          <p:nvPicPr>
            <p:cNvPr id="765" name="Google Shape;765;p53"/>
            <p:cNvPicPr preferRelativeResize="0"/>
            <p:nvPr/>
          </p:nvPicPr>
          <p:blipFill rotWithShape="1">
            <a:blip r:embed="rId5">
              <a:alphaModFix/>
            </a:blip>
            <a:srcRect l="2359" r="71991"/>
            <a:stretch/>
          </p:blipFill>
          <p:spPr>
            <a:xfrm>
              <a:off x="-641925" y="1089675"/>
              <a:ext cx="922775" cy="1700200"/>
            </a:xfrm>
            <a:prstGeom prst="rect">
              <a:avLst/>
            </a:prstGeom>
            <a:noFill/>
            <a:ln>
              <a:noFill/>
            </a:ln>
          </p:spPr>
        </p:pic>
        <p:pic>
          <p:nvPicPr>
            <p:cNvPr id="766" name="Google Shape;766;p53"/>
            <p:cNvPicPr preferRelativeResize="0"/>
            <p:nvPr/>
          </p:nvPicPr>
          <p:blipFill rotWithShape="1">
            <a:blip r:embed="rId5">
              <a:alphaModFix/>
            </a:blip>
            <a:srcRect l="61575"/>
            <a:stretch/>
          </p:blipFill>
          <p:spPr>
            <a:xfrm>
              <a:off x="1052513" y="1089687"/>
              <a:ext cx="1382350" cy="1700175"/>
            </a:xfrm>
            <a:prstGeom prst="rect">
              <a:avLst/>
            </a:prstGeom>
            <a:noFill/>
            <a:ln>
              <a:noFill/>
            </a:ln>
          </p:spPr>
        </p:pic>
      </p:grpSp>
      <p:sp>
        <p:nvSpPr>
          <p:cNvPr id="767" name="Google Shape;767;p53"/>
          <p:cNvSpPr/>
          <p:nvPr/>
        </p:nvSpPr>
        <p:spPr>
          <a:xfrm>
            <a:off x="325050" y="1779575"/>
            <a:ext cx="1336500" cy="199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3"/>
          <p:cNvSpPr txBox="1"/>
          <p:nvPr/>
        </p:nvSpPr>
        <p:spPr>
          <a:xfrm>
            <a:off x="363525" y="2671850"/>
            <a:ext cx="198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grpSp>
        <p:nvGrpSpPr>
          <p:cNvPr id="769" name="Google Shape;769;p53"/>
          <p:cNvGrpSpPr/>
          <p:nvPr/>
        </p:nvGrpSpPr>
        <p:grpSpPr>
          <a:xfrm>
            <a:off x="4707475" y="3775388"/>
            <a:ext cx="2872800" cy="523200"/>
            <a:chOff x="4707475" y="3775388"/>
            <a:chExt cx="2872800" cy="523200"/>
          </a:xfrm>
        </p:grpSpPr>
        <p:sp>
          <p:nvSpPr>
            <p:cNvPr id="770" name="Google Shape;770;p53"/>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cxnSp>
          <p:nvCxnSpPr>
            <p:cNvPr id="771" name="Google Shape;771;p53"/>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Google Shape;776;p54"/>
          <p:cNvPicPr preferRelativeResize="0"/>
          <p:nvPr/>
        </p:nvPicPr>
        <p:blipFill>
          <a:blip r:embed="rId3">
            <a:alphaModFix/>
          </a:blip>
          <a:stretch>
            <a:fillRect/>
          </a:stretch>
        </p:blipFill>
        <p:spPr>
          <a:xfrm>
            <a:off x="773300" y="230000"/>
            <a:ext cx="7536275" cy="4838700"/>
          </a:xfrm>
          <a:prstGeom prst="rect">
            <a:avLst/>
          </a:prstGeom>
          <a:noFill/>
          <a:ln>
            <a:noFill/>
          </a:ln>
        </p:spPr>
      </p:pic>
      <p:sp>
        <p:nvSpPr>
          <p:cNvPr id="777" name="Google Shape;777;p54"/>
          <p:cNvSpPr/>
          <p:nvPr/>
        </p:nvSpPr>
        <p:spPr>
          <a:xfrm>
            <a:off x="3930325"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4"/>
          <p:cNvSpPr/>
          <p:nvPr/>
        </p:nvSpPr>
        <p:spPr>
          <a:xfrm>
            <a:off x="4744713" y="4225025"/>
            <a:ext cx="598500" cy="175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4"/>
          <p:cNvSpPr txBox="1"/>
          <p:nvPr/>
        </p:nvSpPr>
        <p:spPr>
          <a:xfrm>
            <a:off x="1300075" y="1828800"/>
            <a:ext cx="2162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8761D"/>
                </a:solidFill>
              </a:rPr>
              <a:t>First-line antipsychotic:</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quetiapine (Seroquel) per Osser</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r>
              <a:rPr lang="en" sz="700">
                <a:solidFill>
                  <a:srgbClr val="38761D"/>
                </a:solidFill>
              </a:rPr>
              <a:t>Other potential first-line antipsychotics:</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olanzapine (Zyprexa)</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risperidone (Risperdal)</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ziprasidone (Geodon)</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asenapine (Saphris) </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endParaRPr sz="700">
              <a:solidFill>
                <a:srgbClr val="38761D"/>
              </a:solidFill>
            </a:endParaRPr>
          </a:p>
        </p:txBody>
      </p:sp>
      <p:sp>
        <p:nvSpPr>
          <p:cNvPr id="780" name="Google Shape;780;p54"/>
          <p:cNvSpPr txBox="1"/>
          <p:nvPr/>
        </p:nvSpPr>
        <p:spPr>
          <a:xfrm>
            <a:off x="2119350"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781" name="Google Shape;781;p54"/>
          <p:cNvSpPr txBox="1"/>
          <p:nvPr/>
        </p:nvSpPr>
        <p:spPr>
          <a:xfrm>
            <a:off x="4043275" y="557200"/>
            <a:ext cx="50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sp>
        <p:nvSpPr>
          <p:cNvPr id="782" name="Google Shape;782;p54"/>
          <p:cNvSpPr/>
          <p:nvPr/>
        </p:nvSpPr>
        <p:spPr>
          <a:xfrm>
            <a:off x="1569300" y="4481525"/>
            <a:ext cx="1721700" cy="3546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783" name="Google Shape;783;p54"/>
          <p:cNvSpPr/>
          <p:nvPr/>
        </p:nvSpPr>
        <p:spPr>
          <a:xfrm>
            <a:off x="1210950" y="3090900"/>
            <a:ext cx="1153200" cy="690000"/>
          </a:xfrm>
          <a:prstGeom prst="wedgeRectCallout">
            <a:avLst>
              <a:gd name="adj1" fmla="val 35759"/>
              <a:gd name="adj2" fmla="val 1528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 mg Ativan, seriously?</a:t>
            </a:r>
            <a:endParaRPr/>
          </a:p>
        </p:txBody>
      </p:sp>
      <p:cxnSp>
        <p:nvCxnSpPr>
          <p:cNvPr id="784" name="Google Shape;784;p54"/>
          <p:cNvCxnSpPr/>
          <p:nvPr/>
        </p:nvCxnSpPr>
        <p:spPr>
          <a:xfrm>
            <a:off x="3617225" y="1319700"/>
            <a:ext cx="509100" cy="509100"/>
          </a:xfrm>
          <a:prstGeom prst="straightConnector1">
            <a:avLst/>
          </a:prstGeom>
          <a:noFill/>
          <a:ln w="19050" cap="flat" cmpd="sng">
            <a:solidFill>
              <a:srgbClr val="FF9900"/>
            </a:solidFill>
            <a:prstDash val="solid"/>
            <a:round/>
            <a:headEnd type="none" w="med" len="med"/>
            <a:tailEnd type="none" w="med" len="med"/>
          </a:ln>
        </p:spPr>
      </p:cxnSp>
      <p:cxnSp>
        <p:nvCxnSpPr>
          <p:cNvPr id="785" name="Google Shape;785;p54"/>
          <p:cNvCxnSpPr/>
          <p:nvPr/>
        </p:nvCxnSpPr>
        <p:spPr>
          <a:xfrm rot="10800000" flipH="1">
            <a:off x="3570125" y="1345950"/>
            <a:ext cx="603300" cy="456600"/>
          </a:xfrm>
          <a:prstGeom prst="straightConnector1">
            <a:avLst/>
          </a:prstGeom>
          <a:noFill/>
          <a:ln w="19050" cap="flat" cmpd="sng">
            <a:solidFill>
              <a:srgbClr val="FF9900"/>
            </a:solidFill>
            <a:prstDash val="solid"/>
            <a:round/>
            <a:headEnd type="none" w="med" len="med"/>
            <a:tailEnd type="none" w="med" len="med"/>
          </a:ln>
        </p:spPr>
      </p:cxnSp>
      <p:cxnSp>
        <p:nvCxnSpPr>
          <p:cNvPr id="786" name="Google Shape;786;p54"/>
          <p:cNvCxnSpPr/>
          <p:nvPr/>
        </p:nvCxnSpPr>
        <p:spPr>
          <a:xfrm>
            <a:off x="1291425" y="1319700"/>
            <a:ext cx="509100" cy="509100"/>
          </a:xfrm>
          <a:prstGeom prst="straightConnector1">
            <a:avLst/>
          </a:prstGeom>
          <a:noFill/>
          <a:ln w="19050" cap="flat" cmpd="sng">
            <a:solidFill>
              <a:srgbClr val="FF9900"/>
            </a:solidFill>
            <a:prstDash val="solid"/>
            <a:round/>
            <a:headEnd type="none" w="med" len="med"/>
            <a:tailEnd type="none" w="med" len="med"/>
          </a:ln>
        </p:spPr>
      </p:cxnSp>
      <p:cxnSp>
        <p:nvCxnSpPr>
          <p:cNvPr id="787" name="Google Shape;787;p54"/>
          <p:cNvCxnSpPr/>
          <p:nvPr/>
        </p:nvCxnSpPr>
        <p:spPr>
          <a:xfrm rot="10800000" flipH="1">
            <a:off x="1244325" y="1345950"/>
            <a:ext cx="603300" cy="456600"/>
          </a:xfrm>
          <a:prstGeom prst="straightConnector1">
            <a:avLst/>
          </a:prstGeom>
          <a:noFill/>
          <a:ln w="19050" cap="flat" cmpd="sng">
            <a:solidFill>
              <a:srgbClr val="FF9900"/>
            </a:solidFill>
            <a:prstDash val="solid"/>
            <a:round/>
            <a:headEnd type="none" w="med" len="med"/>
            <a:tailEnd type="none" w="med" len="med"/>
          </a:ln>
        </p:spPr>
      </p:cxnSp>
      <p:cxnSp>
        <p:nvCxnSpPr>
          <p:cNvPr id="788" name="Google Shape;788;p54"/>
          <p:cNvCxnSpPr/>
          <p:nvPr/>
        </p:nvCxnSpPr>
        <p:spPr>
          <a:xfrm>
            <a:off x="2728069" y="1574250"/>
            <a:ext cx="318600" cy="0"/>
          </a:xfrm>
          <a:prstGeom prst="straightConnector1">
            <a:avLst/>
          </a:prstGeom>
          <a:noFill/>
          <a:ln w="28575" cap="flat" cmpd="sng">
            <a:solidFill>
              <a:srgbClr val="FF9900"/>
            </a:solidFill>
            <a:prstDash val="solid"/>
            <a:round/>
            <a:headEnd type="none" w="med" len="med"/>
            <a:tailEnd type="none" w="med" len="med"/>
          </a:ln>
        </p:spPr>
      </p:cxnSp>
      <p:pic>
        <p:nvPicPr>
          <p:cNvPr id="789" name="Google Shape;789;p54"/>
          <p:cNvPicPr preferRelativeResize="0"/>
          <p:nvPr/>
        </p:nvPicPr>
        <p:blipFill>
          <a:blip r:embed="rId4">
            <a:alphaModFix/>
          </a:blip>
          <a:stretch>
            <a:fillRect/>
          </a:stretch>
        </p:blipFill>
        <p:spPr>
          <a:xfrm>
            <a:off x="3536725" y="3329004"/>
            <a:ext cx="2253150" cy="15490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pic>
        <p:nvPicPr>
          <p:cNvPr id="794" name="Google Shape;794;p55"/>
          <p:cNvPicPr preferRelativeResize="0"/>
          <p:nvPr/>
        </p:nvPicPr>
        <p:blipFill>
          <a:blip r:embed="rId3">
            <a:alphaModFix/>
          </a:blip>
          <a:stretch>
            <a:fillRect/>
          </a:stretch>
        </p:blipFill>
        <p:spPr>
          <a:xfrm>
            <a:off x="836950" y="224950"/>
            <a:ext cx="7634600" cy="4311300"/>
          </a:xfrm>
          <a:prstGeom prst="rect">
            <a:avLst/>
          </a:prstGeom>
          <a:noFill/>
          <a:ln>
            <a:noFill/>
          </a:ln>
        </p:spPr>
      </p:pic>
      <p:sp>
        <p:nvSpPr>
          <p:cNvPr id="795" name="Google Shape;795;p55"/>
          <p:cNvSpPr/>
          <p:nvPr/>
        </p:nvSpPr>
        <p:spPr>
          <a:xfrm>
            <a:off x="0" y="4830100"/>
            <a:ext cx="9144000" cy="313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5"/>
          <p:cNvSpPr txBox="1"/>
          <p:nvPr/>
        </p:nvSpPr>
        <p:spPr>
          <a:xfrm>
            <a:off x="712925" y="4830100"/>
            <a:ext cx="7587600" cy="3438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None/>
            </a:pPr>
            <a:r>
              <a:rPr lang="en" sz="900">
                <a:solidFill>
                  <a:schemeClr val="lt1"/>
                </a:solidFill>
              </a:rPr>
              <a:t>Yildiz A, et al. Efficacy of antimanic treatments: meta-analysis of randomized, controlled trials. Neuropsychopharmacology. 2011;36(2):375-389.</a:t>
            </a:r>
            <a:r>
              <a:rPr lang="en" sz="900" b="0" i="0" u="none" strike="noStrike" cap="none">
                <a:solidFill>
                  <a:schemeClr val="lt1"/>
                </a:solidFill>
                <a:latin typeface="Arial"/>
                <a:ea typeface="Arial"/>
                <a:cs typeface="Arial"/>
                <a:sym typeface="Arial"/>
              </a:rPr>
              <a:t> </a:t>
            </a:r>
            <a:endParaRPr sz="900">
              <a:solidFill>
                <a:schemeClr val="lt1"/>
              </a:solidFil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900">
                <a:solidFill>
                  <a:schemeClr val="lt1"/>
                </a:solidFill>
              </a:rPr>
              <a:t>1335</a:t>
            </a:r>
            <a:endParaRPr sz="900" b="0" i="0" u="none" strike="noStrike" cap="none">
              <a:solidFill>
                <a:schemeClr val="lt1"/>
              </a:solidFill>
              <a:latin typeface="Arial"/>
              <a:ea typeface="Arial"/>
              <a:cs typeface="Arial"/>
              <a:sym typeface="Arial"/>
            </a:endParaRPr>
          </a:p>
        </p:txBody>
      </p:sp>
      <p:cxnSp>
        <p:nvCxnSpPr>
          <p:cNvPr id="797" name="Google Shape;797;p55"/>
          <p:cNvCxnSpPr/>
          <p:nvPr/>
        </p:nvCxnSpPr>
        <p:spPr>
          <a:xfrm>
            <a:off x="882325" y="1108030"/>
            <a:ext cx="1135200" cy="0"/>
          </a:xfrm>
          <a:prstGeom prst="straightConnector1">
            <a:avLst/>
          </a:prstGeom>
          <a:noFill/>
          <a:ln w="152400" cap="flat" cmpd="sng">
            <a:solidFill>
              <a:srgbClr val="00FF00"/>
            </a:solidFill>
            <a:prstDash val="solid"/>
            <a:round/>
            <a:headEnd type="none" w="med" len="med"/>
            <a:tailEnd type="none" w="med" len="med"/>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802" name="Google Shape;802;p56"/>
          <p:cNvPicPr preferRelativeResize="0"/>
          <p:nvPr/>
        </p:nvPicPr>
        <p:blipFill>
          <a:blip r:embed="rId3">
            <a:alphaModFix/>
          </a:blip>
          <a:stretch>
            <a:fillRect/>
          </a:stretch>
        </p:blipFill>
        <p:spPr>
          <a:xfrm>
            <a:off x="2499570" y="945749"/>
            <a:ext cx="6234476" cy="3619024"/>
          </a:xfrm>
          <a:prstGeom prst="rect">
            <a:avLst/>
          </a:prstGeom>
          <a:noFill/>
          <a:ln>
            <a:noFill/>
          </a:ln>
        </p:spPr>
      </p:pic>
      <p:sp>
        <p:nvSpPr>
          <p:cNvPr id="803" name="Google Shape;803;p56"/>
          <p:cNvSpPr txBox="1"/>
          <p:nvPr/>
        </p:nvSpPr>
        <p:spPr>
          <a:xfrm>
            <a:off x="3807300" y="430575"/>
            <a:ext cx="416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Tamoxifen </a:t>
            </a:r>
            <a:r>
              <a:rPr lang="en">
                <a:solidFill>
                  <a:schemeClr val="dk1"/>
                </a:solidFill>
              </a:rPr>
              <a:t>(N=73)</a:t>
            </a:r>
            <a:endParaRPr>
              <a:solidFill>
                <a:schemeClr val="dk1"/>
              </a:solidFill>
            </a:endParaRPr>
          </a:p>
        </p:txBody>
      </p:sp>
      <p:sp>
        <p:nvSpPr>
          <p:cNvPr id="804" name="Google Shape;804;p56"/>
          <p:cNvSpPr/>
          <p:nvPr/>
        </p:nvSpPr>
        <p:spPr>
          <a:xfrm>
            <a:off x="0" y="4688375"/>
            <a:ext cx="9144000" cy="455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6"/>
          <p:cNvSpPr txBox="1"/>
          <p:nvPr/>
        </p:nvSpPr>
        <p:spPr>
          <a:xfrm>
            <a:off x="740300" y="4556314"/>
            <a:ext cx="7587600" cy="5295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SzPts val="1100"/>
              <a:buNone/>
            </a:pPr>
            <a:endParaRPr sz="800">
              <a:solidFill>
                <a:schemeClr val="lt1"/>
              </a:solidFill>
            </a:endParaRPr>
          </a:p>
          <a:p>
            <a:pPr marL="0" marR="0" lvl="0" indent="0" algn="just" rtl="0">
              <a:lnSpc>
                <a:spcPct val="105000"/>
              </a:lnSpc>
              <a:spcBef>
                <a:spcPts val="0"/>
              </a:spcBef>
              <a:spcAft>
                <a:spcPts val="0"/>
              </a:spcAft>
              <a:buNone/>
            </a:pPr>
            <a:r>
              <a:rPr lang="en" sz="800">
                <a:solidFill>
                  <a:schemeClr val="lt1"/>
                </a:solidFill>
              </a:rPr>
              <a:t>Yildiz A, et al. Efficacy of antimanic treatments: meta-analysis of randomized, controlled trials. Neuropsychopharmacology. 2011;36(2):375-389.</a:t>
            </a: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800">
                <a:solidFill>
                  <a:schemeClr val="lt1"/>
                </a:solidFill>
              </a:rPr>
              <a:t>Graphing tool at https://rpsychologist.com/cohend/</a:t>
            </a:r>
            <a:endParaRPr sz="800">
              <a:solidFill>
                <a:schemeClr val="lt1"/>
              </a:solidFill>
            </a:endParaRPr>
          </a:p>
        </p:txBody>
      </p:sp>
      <p:grpSp>
        <p:nvGrpSpPr>
          <p:cNvPr id="806" name="Google Shape;806;p56"/>
          <p:cNvGrpSpPr/>
          <p:nvPr/>
        </p:nvGrpSpPr>
        <p:grpSpPr>
          <a:xfrm>
            <a:off x="202255" y="655777"/>
            <a:ext cx="2723572" cy="1505017"/>
            <a:chOff x="-641925" y="1089675"/>
            <a:chExt cx="3076788" cy="1700200"/>
          </a:xfrm>
        </p:grpSpPr>
        <p:pic>
          <p:nvPicPr>
            <p:cNvPr id="807" name="Google Shape;807;p56"/>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808" name="Google Shape;808;p56"/>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809" name="Google Shape;809;p56"/>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810" name="Google Shape;810;p56"/>
          <p:cNvPicPr preferRelativeResize="0"/>
          <p:nvPr/>
        </p:nvPicPr>
        <p:blipFill>
          <a:blip r:embed="rId5">
            <a:alphaModFix/>
          </a:blip>
          <a:stretch>
            <a:fillRect/>
          </a:stretch>
        </p:blipFill>
        <p:spPr>
          <a:xfrm>
            <a:off x="2536325" y="3583100"/>
            <a:ext cx="4629900" cy="1005275"/>
          </a:xfrm>
          <a:prstGeom prst="rect">
            <a:avLst/>
          </a:prstGeom>
          <a:noFill/>
          <a:ln>
            <a:noFill/>
          </a:ln>
        </p:spPr>
      </p:pic>
      <p:sp>
        <p:nvSpPr>
          <p:cNvPr id="811" name="Google Shape;811;p56"/>
          <p:cNvSpPr txBox="1"/>
          <p:nvPr/>
        </p:nvSpPr>
        <p:spPr>
          <a:xfrm>
            <a:off x="346725" y="2191341"/>
            <a:ext cx="4925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Way beyond large  2.32</a:t>
            </a:r>
            <a:endParaRPr sz="1000">
              <a:solidFill>
                <a:schemeClr val="dk1"/>
              </a:solidFill>
            </a:endParaRPr>
          </a:p>
        </p:txBody>
      </p:sp>
      <p:sp>
        <p:nvSpPr>
          <p:cNvPr id="812" name="Google Shape;812;p56"/>
          <p:cNvSpPr txBox="1"/>
          <p:nvPr/>
        </p:nvSpPr>
        <p:spPr>
          <a:xfrm>
            <a:off x="346725" y="1888761"/>
            <a:ext cx="4925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Beyond large</a:t>
            </a:r>
            <a:endParaRPr sz="1000">
              <a:solidFill>
                <a:schemeClr val="dk1"/>
              </a:solidFill>
            </a:endParaRPr>
          </a:p>
        </p:txBody>
      </p:sp>
      <p:sp>
        <p:nvSpPr>
          <p:cNvPr id="813" name="Google Shape;813;p56"/>
          <p:cNvSpPr/>
          <p:nvPr/>
        </p:nvSpPr>
        <p:spPr>
          <a:xfrm>
            <a:off x="376878" y="2201062"/>
            <a:ext cx="1620000" cy="338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6"/>
          <p:cNvSpPr/>
          <p:nvPr/>
        </p:nvSpPr>
        <p:spPr>
          <a:xfrm>
            <a:off x="7412500" y="3583100"/>
            <a:ext cx="1336500" cy="963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56"/>
          <p:cNvGrpSpPr/>
          <p:nvPr/>
        </p:nvGrpSpPr>
        <p:grpSpPr>
          <a:xfrm>
            <a:off x="4707475" y="3775388"/>
            <a:ext cx="2872800" cy="692700"/>
            <a:chOff x="4707475" y="3775388"/>
            <a:chExt cx="2872800" cy="692700"/>
          </a:xfrm>
        </p:grpSpPr>
        <p:sp>
          <p:nvSpPr>
            <p:cNvPr id="816" name="Google Shape;816;p56"/>
            <p:cNvSpPr txBox="1"/>
            <p:nvPr/>
          </p:nvSpPr>
          <p:spPr>
            <a:xfrm>
              <a:off x="4707475" y="3775388"/>
              <a:ext cx="2872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a:p>
              <a:pPr marL="0" lvl="0" indent="0" algn="l" rtl="0">
                <a:spcBef>
                  <a:spcPts val="0"/>
                </a:spcBef>
                <a:spcAft>
                  <a:spcPts val="0"/>
                </a:spcAft>
                <a:buNone/>
              </a:pPr>
              <a:r>
                <a:rPr lang="en" sz="1100">
                  <a:solidFill>
                    <a:srgbClr val="0000FF"/>
                  </a:solidFill>
                </a:rPr>
                <a:t>(for effect size of 2.00)</a:t>
              </a:r>
              <a:endParaRPr sz="1100">
                <a:solidFill>
                  <a:srgbClr val="0000FF"/>
                </a:solidFill>
              </a:endParaRPr>
            </a:p>
          </p:txBody>
        </p:sp>
        <p:cxnSp>
          <p:nvCxnSpPr>
            <p:cNvPr id="817" name="Google Shape;817;p56"/>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sp>
        <p:nvSpPr>
          <p:cNvPr id="818" name="Google Shape;818;p56"/>
          <p:cNvSpPr/>
          <p:nvPr/>
        </p:nvSpPr>
        <p:spPr>
          <a:xfrm>
            <a:off x="7577075" y="250425"/>
            <a:ext cx="1423800" cy="455100"/>
          </a:xfrm>
          <a:prstGeom prst="wedgeRectCallout">
            <a:avLst>
              <a:gd name="adj1" fmla="val -125379"/>
              <a:gd name="adj2" fmla="val 11822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Graphing tool would not accommodate 2.32</a:t>
            </a:r>
            <a:endParaRPr sz="900"/>
          </a:p>
        </p:txBody>
      </p:sp>
      <p:sp>
        <p:nvSpPr>
          <p:cNvPr id="819" name="Google Shape;819;p56"/>
          <p:cNvSpPr/>
          <p:nvPr/>
        </p:nvSpPr>
        <p:spPr>
          <a:xfrm>
            <a:off x="7577075" y="250425"/>
            <a:ext cx="1423800" cy="455100"/>
          </a:xfrm>
          <a:prstGeom prst="wedgeRectCallout">
            <a:avLst>
              <a:gd name="adj1" fmla="val -18342"/>
              <a:gd name="adj2" fmla="val 74551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Graphing tool would not accommodate 2.32</a:t>
            </a:r>
            <a:endParaRPr sz="900"/>
          </a:p>
        </p:txBody>
      </p:sp>
      <p:pic>
        <p:nvPicPr>
          <p:cNvPr id="820" name="Google Shape;820;p56"/>
          <p:cNvPicPr preferRelativeResize="0"/>
          <p:nvPr/>
        </p:nvPicPr>
        <p:blipFill>
          <a:blip r:embed="rId6">
            <a:alphaModFix/>
          </a:blip>
          <a:stretch>
            <a:fillRect/>
          </a:stretch>
        </p:blipFill>
        <p:spPr>
          <a:xfrm>
            <a:off x="357675" y="2616836"/>
            <a:ext cx="1658400" cy="19944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825" name="Google Shape;825;p57"/>
          <p:cNvGrpSpPr/>
          <p:nvPr/>
        </p:nvGrpSpPr>
        <p:grpSpPr>
          <a:xfrm>
            <a:off x="0" y="0"/>
            <a:ext cx="9144000" cy="895500"/>
            <a:chOff x="0" y="0"/>
            <a:chExt cx="9144000" cy="895500"/>
          </a:xfrm>
        </p:grpSpPr>
        <p:sp>
          <p:nvSpPr>
            <p:cNvPr id="826" name="Google Shape;826;p57"/>
            <p:cNvSpPr/>
            <p:nvPr/>
          </p:nvSpPr>
          <p:spPr>
            <a:xfrm>
              <a:off x="0" y="0"/>
              <a:ext cx="9144000" cy="895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827" name="Google Shape;827;p57"/>
            <p:cNvSpPr txBox="1"/>
            <p:nvPr/>
          </p:nvSpPr>
          <p:spPr>
            <a:xfrm>
              <a:off x="2956172" y="649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28" name="Google Shape;828;p57"/>
            <p:cNvSpPr txBox="1"/>
            <p:nvPr/>
          </p:nvSpPr>
          <p:spPr>
            <a:xfrm>
              <a:off x="6093925" y="171663"/>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829" name="Google Shape;829;p57"/>
            <p:cNvSpPr txBox="1"/>
            <p:nvPr/>
          </p:nvSpPr>
          <p:spPr>
            <a:xfrm>
              <a:off x="397190" y="172840"/>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30" name="Google Shape;830;p57"/>
            <p:cNvSpPr txBox="1"/>
            <p:nvPr/>
          </p:nvSpPr>
          <p:spPr>
            <a:xfrm>
              <a:off x="8311366" y="2014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831" name="Google Shape;831;p57" descr="clipped result image"/>
            <p:cNvPicPr preferRelativeResize="0"/>
            <p:nvPr/>
          </p:nvPicPr>
          <p:blipFill rotWithShape="1">
            <a:blip r:embed="rId3">
              <a:alphaModFix/>
            </a:blip>
            <a:srcRect/>
            <a:stretch/>
          </p:blipFill>
          <p:spPr>
            <a:xfrm>
              <a:off x="8025255" y="333484"/>
              <a:ext cx="286111" cy="278481"/>
            </a:xfrm>
            <a:prstGeom prst="rect">
              <a:avLst/>
            </a:prstGeom>
            <a:noFill/>
            <a:ln>
              <a:noFill/>
            </a:ln>
            <a:effectLst>
              <a:outerShdw blurRad="14288" dist="9525" dir="2700000" algn="tl" rotWithShape="0">
                <a:srgbClr val="000000">
                  <a:alpha val="40000"/>
                </a:srgbClr>
              </a:outerShdw>
            </a:effectLst>
          </p:spPr>
        </p:pic>
        <p:pic>
          <p:nvPicPr>
            <p:cNvPr id="832" name="Google Shape;832;p57" descr="Resultado de imagen para tamoxifen structure"/>
            <p:cNvPicPr preferRelativeResize="0"/>
            <p:nvPr/>
          </p:nvPicPr>
          <p:blipFill rotWithShape="1">
            <a:blip r:embed="rId4">
              <a:alphaModFix/>
            </a:blip>
            <a:srcRect/>
            <a:stretch/>
          </p:blipFill>
          <p:spPr>
            <a:xfrm>
              <a:off x="1955601" y="83461"/>
              <a:ext cx="1000575" cy="740426"/>
            </a:xfrm>
            <a:prstGeom prst="rect">
              <a:avLst/>
            </a:prstGeom>
            <a:noFill/>
            <a:ln>
              <a:noFill/>
            </a:ln>
          </p:spPr>
        </p:pic>
      </p:grpSp>
      <p:pic>
        <p:nvPicPr>
          <p:cNvPr id="833" name="Google Shape;833;p57"/>
          <p:cNvPicPr preferRelativeResize="0"/>
          <p:nvPr/>
        </p:nvPicPr>
        <p:blipFill>
          <a:blip r:embed="rId5">
            <a:alphaModFix/>
          </a:blip>
          <a:stretch>
            <a:fillRect/>
          </a:stretch>
        </p:blipFill>
        <p:spPr>
          <a:xfrm>
            <a:off x="6457475" y="1480100"/>
            <a:ext cx="2249250" cy="2705020"/>
          </a:xfrm>
          <a:prstGeom prst="rect">
            <a:avLst/>
          </a:prstGeom>
          <a:noFill/>
          <a:ln>
            <a:noFill/>
          </a:ln>
        </p:spPr>
      </p:pic>
      <p:sp>
        <p:nvSpPr>
          <p:cNvPr id="834" name="Google Shape;834;p57"/>
          <p:cNvSpPr txBox="1"/>
          <p:nvPr/>
        </p:nvSpPr>
        <p:spPr>
          <a:xfrm>
            <a:off x="378151" y="1128650"/>
            <a:ext cx="5651100" cy="91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Medication for breast cancer - SERMs are </a:t>
            </a:r>
            <a:r>
              <a:rPr lang="en" sz="1200">
                <a:solidFill>
                  <a:schemeClr val="dk1"/>
                </a:solidFill>
              </a:rPr>
              <a:t>estrogen agonist/antagonist</a:t>
            </a:r>
            <a:r>
              <a:rPr lang="en" sz="1200"/>
              <a: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Arial"/>
              <a:ea typeface="Arial"/>
              <a:cs typeface="Arial"/>
              <a:sym typeface="Arial"/>
            </a:endParaRPr>
          </a:p>
        </p:txBody>
      </p:sp>
      <p:pic>
        <p:nvPicPr>
          <p:cNvPr id="835" name="Google Shape;835;p57"/>
          <p:cNvPicPr preferRelativeResize="0"/>
          <p:nvPr/>
        </p:nvPicPr>
        <p:blipFill rotWithShape="1">
          <a:blip r:embed="rId6">
            <a:alphaModFix/>
          </a:blip>
          <a:srcRect l="6435" r="34792"/>
          <a:stretch/>
        </p:blipFill>
        <p:spPr>
          <a:xfrm>
            <a:off x="425775" y="1912150"/>
            <a:ext cx="5556827" cy="2977550"/>
          </a:xfrm>
          <a:prstGeom prst="rect">
            <a:avLst/>
          </a:prstGeom>
          <a:noFill/>
          <a:ln>
            <a:noFill/>
          </a:ln>
        </p:spPr>
      </p:pic>
      <p:sp>
        <p:nvSpPr>
          <p:cNvPr id="836" name="Google Shape;836;p57"/>
          <p:cNvSpPr/>
          <p:nvPr/>
        </p:nvSpPr>
        <p:spPr>
          <a:xfrm>
            <a:off x="425775" y="2847975"/>
            <a:ext cx="5556900" cy="4779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841" name="Google Shape;841;p58"/>
          <p:cNvGrpSpPr/>
          <p:nvPr/>
        </p:nvGrpSpPr>
        <p:grpSpPr>
          <a:xfrm>
            <a:off x="0" y="0"/>
            <a:ext cx="9144000" cy="895500"/>
            <a:chOff x="0" y="0"/>
            <a:chExt cx="9144000" cy="895500"/>
          </a:xfrm>
        </p:grpSpPr>
        <p:sp>
          <p:nvSpPr>
            <p:cNvPr id="842" name="Google Shape;842;p58"/>
            <p:cNvSpPr/>
            <p:nvPr/>
          </p:nvSpPr>
          <p:spPr>
            <a:xfrm>
              <a:off x="0" y="0"/>
              <a:ext cx="9144000" cy="895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843" name="Google Shape;843;p58"/>
            <p:cNvSpPr txBox="1"/>
            <p:nvPr/>
          </p:nvSpPr>
          <p:spPr>
            <a:xfrm>
              <a:off x="2956172" y="649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44" name="Google Shape;844;p58"/>
            <p:cNvSpPr txBox="1"/>
            <p:nvPr/>
          </p:nvSpPr>
          <p:spPr>
            <a:xfrm>
              <a:off x="6093925" y="171663"/>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845" name="Google Shape;845;p58"/>
            <p:cNvSpPr txBox="1"/>
            <p:nvPr/>
          </p:nvSpPr>
          <p:spPr>
            <a:xfrm>
              <a:off x="397190" y="172840"/>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46" name="Google Shape;846;p58"/>
            <p:cNvSpPr txBox="1"/>
            <p:nvPr/>
          </p:nvSpPr>
          <p:spPr>
            <a:xfrm>
              <a:off x="8311366" y="2014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847" name="Google Shape;847;p58" descr="clipped result image"/>
            <p:cNvPicPr preferRelativeResize="0"/>
            <p:nvPr/>
          </p:nvPicPr>
          <p:blipFill rotWithShape="1">
            <a:blip r:embed="rId3">
              <a:alphaModFix/>
            </a:blip>
            <a:srcRect/>
            <a:stretch/>
          </p:blipFill>
          <p:spPr>
            <a:xfrm>
              <a:off x="8025255" y="333484"/>
              <a:ext cx="286111" cy="278481"/>
            </a:xfrm>
            <a:prstGeom prst="rect">
              <a:avLst/>
            </a:prstGeom>
            <a:noFill/>
            <a:ln>
              <a:noFill/>
            </a:ln>
            <a:effectLst>
              <a:outerShdw blurRad="14288" dist="9525" dir="2700000" algn="tl" rotWithShape="0">
                <a:srgbClr val="000000">
                  <a:alpha val="40000"/>
                </a:srgbClr>
              </a:outerShdw>
            </a:effectLst>
          </p:spPr>
        </p:pic>
        <p:pic>
          <p:nvPicPr>
            <p:cNvPr id="848" name="Google Shape;848;p58" descr="Resultado de imagen para tamoxifen structure"/>
            <p:cNvPicPr preferRelativeResize="0"/>
            <p:nvPr/>
          </p:nvPicPr>
          <p:blipFill rotWithShape="1">
            <a:blip r:embed="rId4">
              <a:alphaModFix/>
            </a:blip>
            <a:srcRect/>
            <a:stretch/>
          </p:blipFill>
          <p:spPr>
            <a:xfrm>
              <a:off x="1955601" y="83461"/>
              <a:ext cx="1000575" cy="740426"/>
            </a:xfrm>
            <a:prstGeom prst="rect">
              <a:avLst/>
            </a:prstGeom>
            <a:noFill/>
            <a:ln>
              <a:noFill/>
            </a:ln>
          </p:spPr>
        </p:pic>
      </p:grpSp>
      <p:pic>
        <p:nvPicPr>
          <p:cNvPr id="849" name="Google Shape;849;p58"/>
          <p:cNvPicPr preferRelativeResize="0"/>
          <p:nvPr/>
        </p:nvPicPr>
        <p:blipFill>
          <a:blip r:embed="rId5">
            <a:alphaModFix/>
          </a:blip>
          <a:stretch>
            <a:fillRect/>
          </a:stretch>
        </p:blipFill>
        <p:spPr>
          <a:xfrm>
            <a:off x="6457475" y="1480100"/>
            <a:ext cx="2249250" cy="2705020"/>
          </a:xfrm>
          <a:prstGeom prst="rect">
            <a:avLst/>
          </a:prstGeom>
          <a:noFill/>
          <a:ln>
            <a:noFill/>
          </a:ln>
        </p:spPr>
      </p:pic>
      <p:sp>
        <p:nvSpPr>
          <p:cNvPr id="850" name="Google Shape;850;p58"/>
          <p:cNvSpPr txBox="1"/>
          <p:nvPr/>
        </p:nvSpPr>
        <p:spPr>
          <a:xfrm>
            <a:off x="638275" y="1114275"/>
            <a:ext cx="5641800" cy="91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100"/>
              <a:t>Medication for breast cancer</a:t>
            </a:r>
            <a:endParaRPr sz="1100"/>
          </a:p>
          <a:p>
            <a:pPr marL="0" lvl="0" indent="0" algn="just" rtl="0">
              <a:spcBef>
                <a:spcPts val="0"/>
              </a:spcBef>
              <a:spcAft>
                <a:spcPts val="0"/>
              </a:spcAft>
              <a:buNone/>
            </a:pPr>
            <a:endParaRPr sz="1100">
              <a:solidFill>
                <a:schemeClr val="dk1"/>
              </a:solidFill>
            </a:endParaRPr>
          </a:p>
          <a:p>
            <a:pPr marL="0" lvl="0" indent="0" algn="just" rtl="0">
              <a:spcBef>
                <a:spcPts val="0"/>
              </a:spcBef>
              <a:spcAft>
                <a:spcPts val="0"/>
              </a:spcAft>
              <a:buNone/>
            </a:pPr>
            <a:r>
              <a:rPr lang="en" sz="1100">
                <a:solidFill>
                  <a:schemeClr val="dk1"/>
                </a:solidFill>
              </a:rPr>
              <a:t>Good example of the </a:t>
            </a:r>
            <a:r>
              <a:rPr lang="en" sz="1100" u="sng">
                <a:solidFill>
                  <a:schemeClr val="dk1"/>
                </a:solidFill>
              </a:rPr>
              <a:t>prodrug</a:t>
            </a:r>
            <a:r>
              <a:rPr lang="en" sz="1100">
                <a:solidFill>
                  <a:schemeClr val="dk1"/>
                </a:solidFill>
              </a:rPr>
              <a:t> concept</a:t>
            </a:r>
            <a:endParaRPr sz="1100">
              <a:solidFill>
                <a:schemeClr val="dk1"/>
              </a:solidFill>
            </a:endParaRPr>
          </a:p>
          <a:p>
            <a:pPr marL="0" lvl="0" indent="0" algn="just" rtl="0">
              <a:spcBef>
                <a:spcPts val="0"/>
              </a:spcBef>
              <a:spcAft>
                <a:spcPts val="0"/>
              </a:spcAft>
              <a:buNone/>
            </a:pPr>
            <a:endParaRPr sz="1100" u="sng">
              <a:solidFill>
                <a:schemeClr val="dk1"/>
              </a:solidFill>
            </a:endParaRPr>
          </a:p>
          <a:p>
            <a:pPr marL="0" lvl="0" indent="0" algn="just" rtl="0">
              <a:spcBef>
                <a:spcPts val="0"/>
              </a:spcBef>
              <a:spcAft>
                <a:spcPts val="0"/>
              </a:spcAft>
              <a:buNone/>
            </a:pPr>
            <a:r>
              <a:rPr lang="en" sz="1100" u="sng">
                <a:solidFill>
                  <a:schemeClr val="dk1"/>
                </a:solidFill>
              </a:rPr>
              <a:t>Some antidepressants (2D6 in</a:t>
            </a:r>
            <a:r>
              <a:rPr lang="en" sz="1100" b="1" u="sng">
                <a:solidFill>
                  <a:schemeClr val="dk1"/>
                </a:solidFill>
              </a:rPr>
              <a:t>H</a:t>
            </a:r>
            <a:r>
              <a:rPr lang="en" sz="1100" u="sng">
                <a:solidFill>
                  <a:schemeClr val="dk1"/>
                </a:solidFill>
              </a:rPr>
              <a:t>ibitors) cut its effectiveness in half</a:t>
            </a:r>
            <a:endParaRPr sz="1100">
              <a:solidFill>
                <a:schemeClr val="dk1"/>
              </a:solidFill>
            </a:endParaRPr>
          </a:p>
          <a:p>
            <a:pPr marL="0" lvl="0" indent="0" algn="just" rtl="0">
              <a:spcBef>
                <a:spcPts val="0"/>
              </a:spcBef>
              <a:spcAft>
                <a:spcPts val="0"/>
              </a:spcAft>
              <a:buNone/>
            </a:pPr>
            <a:endParaRPr sz="1100">
              <a:solidFill>
                <a:schemeClr val="dk1"/>
              </a:solidFill>
            </a:endParaRPr>
          </a:p>
          <a:p>
            <a:pPr marL="0" lvl="0" indent="0" algn="just" rtl="0">
              <a:spcBef>
                <a:spcPts val="0"/>
              </a:spcBef>
              <a:spcAft>
                <a:spcPts val="0"/>
              </a:spcAft>
              <a:buNone/>
            </a:pPr>
            <a:r>
              <a:rPr lang="en" sz="1100">
                <a:solidFill>
                  <a:schemeClr val="dk1"/>
                </a:solidFill>
              </a:rPr>
              <a:t>Off-label for </a:t>
            </a:r>
            <a:r>
              <a:rPr lang="en" sz="1100" u="sng">
                <a:solidFill>
                  <a:schemeClr val="dk1"/>
                </a:solidFill>
              </a:rPr>
              <a:t>mania</a:t>
            </a:r>
            <a:endParaRPr sz="1100" u="sng">
              <a:solidFill>
                <a:schemeClr val="dk1"/>
              </a:solidFill>
            </a:endParaRPr>
          </a:p>
          <a:p>
            <a:pPr marL="0" lvl="0" indent="0" algn="just" rtl="0">
              <a:spcBef>
                <a:spcPts val="0"/>
              </a:spcBef>
              <a:spcAft>
                <a:spcPts val="0"/>
              </a:spcAft>
              <a:buClr>
                <a:schemeClr val="dk1"/>
              </a:buClr>
              <a:buFont typeface="Arial"/>
              <a:buNone/>
            </a:pPr>
            <a:endParaRPr sz="1100">
              <a:solidFill>
                <a:schemeClr val="dk1"/>
              </a:solidFill>
            </a:endParaRPr>
          </a:p>
          <a:p>
            <a:pPr marL="0" lvl="0" indent="0" algn="just" rtl="0">
              <a:spcBef>
                <a:spcPts val="0"/>
              </a:spcBef>
              <a:spcAft>
                <a:spcPts val="0"/>
              </a:spcAft>
              <a:buNone/>
            </a:pPr>
            <a:r>
              <a:rPr lang="en" sz="1100">
                <a:solidFill>
                  <a:schemeClr val="dk1"/>
                </a:solidFill>
              </a:rPr>
              <a:t>For breast cancer, tamoxifen is typically taken for 5 years. </a:t>
            </a:r>
            <a:endParaRPr sz="1100">
              <a:solidFill>
                <a:schemeClr val="dk1"/>
              </a:solidFill>
            </a:endParaRPr>
          </a:p>
          <a:p>
            <a:pPr marL="0" lvl="0" indent="0" algn="just" rtl="0">
              <a:spcBef>
                <a:spcPts val="0"/>
              </a:spcBef>
              <a:spcAft>
                <a:spcPts val="0"/>
              </a:spcAft>
              <a:buNone/>
            </a:pPr>
            <a:endParaRPr sz="1100">
              <a:solidFill>
                <a:schemeClr val="dk1"/>
              </a:solidFill>
            </a:endParaRPr>
          </a:p>
          <a:p>
            <a:pPr marL="0" lvl="0" indent="0" algn="just" rtl="0">
              <a:spcBef>
                <a:spcPts val="0"/>
              </a:spcBef>
              <a:spcAft>
                <a:spcPts val="0"/>
              </a:spcAft>
              <a:buClr>
                <a:schemeClr val="dk1"/>
              </a:buClr>
              <a:buFont typeface="Arial"/>
              <a:buNone/>
            </a:pPr>
            <a:r>
              <a:rPr lang="en" sz="1100">
                <a:solidFill>
                  <a:schemeClr val="dk1"/>
                </a:solidFill>
              </a:rPr>
              <a:t>For an acute manic episode it was taken for 3 weeks. </a:t>
            </a:r>
            <a:endParaRPr sz="1100">
              <a:solidFill>
                <a:schemeClr val="dk1"/>
              </a:solidFill>
            </a:endParaRPr>
          </a:p>
          <a:p>
            <a:pPr marL="0" lvl="0" indent="0" algn="just" rtl="0">
              <a:spcBef>
                <a:spcPts val="0"/>
              </a:spcBef>
              <a:spcAft>
                <a:spcPts val="0"/>
              </a:spcAft>
              <a:buClr>
                <a:schemeClr val="dk1"/>
              </a:buClr>
              <a:buFont typeface="Arial"/>
              <a:buNone/>
            </a:pPr>
            <a:endParaRPr sz="1100">
              <a:solidFill>
                <a:schemeClr val="dk1"/>
              </a:solidFill>
            </a:endParaRPr>
          </a:p>
          <a:p>
            <a:pPr marL="0" lvl="0" indent="0" algn="just" rtl="0">
              <a:spcBef>
                <a:spcPts val="0"/>
              </a:spcBef>
              <a:spcAft>
                <a:spcPts val="0"/>
              </a:spcAft>
              <a:buClr>
                <a:schemeClr val="dk1"/>
              </a:buClr>
              <a:buFont typeface="Arial"/>
              <a:buNone/>
            </a:pPr>
            <a:r>
              <a:rPr lang="en" sz="1100">
                <a:solidFill>
                  <a:schemeClr val="lt1"/>
                </a:solidFill>
                <a:highlight>
                  <a:schemeClr val="dk1"/>
                </a:highlight>
              </a:rPr>
              <a:t>Black box warning</a:t>
            </a:r>
            <a:r>
              <a:rPr lang="en" sz="1100">
                <a:solidFill>
                  <a:schemeClr val="lt1"/>
                </a:solidFill>
              </a:rPr>
              <a:t> </a:t>
            </a:r>
            <a:r>
              <a:rPr lang="en" sz="1100">
                <a:solidFill>
                  <a:schemeClr val="dk1"/>
                </a:solidFill>
              </a:rPr>
              <a:t>for </a:t>
            </a:r>
            <a:r>
              <a:rPr lang="en" sz="1100" u="sng">
                <a:solidFill>
                  <a:schemeClr val="dk1"/>
                </a:solidFill>
              </a:rPr>
              <a:t>risk of uterine cancer</a:t>
            </a:r>
            <a:r>
              <a:rPr lang="en" sz="1100">
                <a:solidFill>
                  <a:schemeClr val="dk1"/>
                </a:solidFill>
              </a:rPr>
              <a:t> and </a:t>
            </a:r>
            <a:r>
              <a:rPr lang="en" sz="1100" u="sng">
                <a:solidFill>
                  <a:schemeClr val="dk1"/>
                </a:solidFill>
              </a:rPr>
              <a:t>blood clots</a:t>
            </a:r>
            <a:r>
              <a:rPr lang="en" sz="1100">
                <a:solidFill>
                  <a:schemeClr val="dk1"/>
                </a:solidFill>
              </a:rPr>
              <a:t> (stroke, pulmonary embolism). </a:t>
            </a:r>
            <a:endParaRPr sz="1100">
              <a:solidFill>
                <a:schemeClr val="dk1"/>
              </a:solidFill>
            </a:endParaRPr>
          </a:p>
          <a:p>
            <a:pPr marL="0" lvl="0" indent="0" algn="just" rtl="0">
              <a:spcBef>
                <a:spcPts val="0"/>
              </a:spcBef>
              <a:spcAft>
                <a:spcPts val="0"/>
              </a:spcAft>
              <a:buClr>
                <a:schemeClr val="dk1"/>
              </a:buClr>
              <a:buFont typeface="Arial"/>
              <a:buNone/>
            </a:pPr>
            <a:endParaRPr sz="1100">
              <a:solidFill>
                <a:schemeClr val="dk1"/>
              </a:solidFill>
            </a:endParaRPr>
          </a:p>
          <a:p>
            <a:pPr marL="0" lvl="0" indent="0" algn="just" rtl="0">
              <a:spcBef>
                <a:spcPts val="0"/>
              </a:spcBef>
              <a:spcAft>
                <a:spcPts val="0"/>
              </a:spcAft>
              <a:buNone/>
            </a:pPr>
            <a:r>
              <a:rPr lang="en" sz="1100">
                <a:solidFill>
                  <a:schemeClr val="dk1"/>
                </a:solidFill>
              </a:rPr>
              <a:t>Side effects may include:</a:t>
            </a:r>
            <a:endParaRPr sz="1100">
              <a:solidFill>
                <a:schemeClr val="dk1"/>
              </a:solidFill>
            </a:endParaRPr>
          </a:p>
          <a:p>
            <a:pPr marL="457200" lvl="0" indent="-298450" algn="just" rtl="0">
              <a:spcBef>
                <a:spcPts val="0"/>
              </a:spcBef>
              <a:spcAft>
                <a:spcPts val="0"/>
              </a:spcAft>
              <a:buClr>
                <a:schemeClr val="dk1"/>
              </a:buClr>
              <a:buSzPts val="1100"/>
              <a:buChar char="●"/>
            </a:pPr>
            <a:r>
              <a:rPr lang="en" sz="1100">
                <a:solidFill>
                  <a:schemeClr val="dk1"/>
                </a:solidFill>
              </a:rPr>
              <a:t>irregular periods</a:t>
            </a:r>
            <a:endParaRPr sz="1100">
              <a:solidFill>
                <a:schemeClr val="dk1"/>
              </a:solidFill>
            </a:endParaRPr>
          </a:p>
          <a:p>
            <a:pPr marL="457200" lvl="0" indent="-298450" algn="just" rtl="0">
              <a:spcBef>
                <a:spcPts val="0"/>
              </a:spcBef>
              <a:spcAft>
                <a:spcPts val="0"/>
              </a:spcAft>
              <a:buClr>
                <a:schemeClr val="dk1"/>
              </a:buClr>
              <a:buSzPts val="1100"/>
              <a:buChar char="●"/>
            </a:pPr>
            <a:r>
              <a:rPr lang="en" sz="1100">
                <a:solidFill>
                  <a:schemeClr val="dk1"/>
                </a:solidFill>
              </a:rPr>
              <a:t>flushing</a:t>
            </a:r>
            <a:endParaRPr sz="1100">
              <a:solidFill>
                <a:schemeClr val="dk1"/>
              </a:solidFill>
            </a:endParaRPr>
          </a:p>
          <a:p>
            <a:pPr marL="457200" lvl="0" indent="-298450" algn="just" rtl="0">
              <a:spcBef>
                <a:spcPts val="0"/>
              </a:spcBef>
              <a:spcAft>
                <a:spcPts val="0"/>
              </a:spcAft>
              <a:buClr>
                <a:schemeClr val="dk1"/>
              </a:buClr>
              <a:buSzPts val="1100"/>
              <a:buChar char="●"/>
            </a:pPr>
            <a:r>
              <a:rPr lang="en" sz="1100">
                <a:solidFill>
                  <a:schemeClr val="dk1"/>
                </a:solidFill>
              </a:rPr>
              <a:t>acne</a:t>
            </a:r>
            <a:endParaRPr sz="1100">
              <a:solidFill>
                <a:schemeClr val="dk1"/>
              </a:solidFill>
            </a:endParaRPr>
          </a:p>
          <a:p>
            <a:pPr marL="457200" lvl="0" indent="-298450" algn="just" rtl="0">
              <a:spcBef>
                <a:spcPts val="0"/>
              </a:spcBef>
              <a:spcAft>
                <a:spcPts val="0"/>
              </a:spcAft>
              <a:buClr>
                <a:schemeClr val="dk1"/>
              </a:buClr>
              <a:buSzPts val="1100"/>
              <a:buChar char="●"/>
            </a:pPr>
            <a:r>
              <a:rPr lang="en" sz="1100">
                <a:solidFill>
                  <a:schemeClr val="dk1"/>
                </a:solidFill>
              </a:rPr>
              <a:t>cognitive impairment</a:t>
            </a:r>
            <a:endParaRPr sz="1100">
              <a:solidFill>
                <a:schemeClr val="dk1"/>
              </a:solidFill>
            </a:endParaRPr>
          </a:p>
          <a:p>
            <a:pPr marL="457200" lvl="0" indent="-298450" algn="just" rtl="0">
              <a:spcBef>
                <a:spcPts val="0"/>
              </a:spcBef>
              <a:spcAft>
                <a:spcPts val="0"/>
              </a:spcAft>
              <a:buClr>
                <a:schemeClr val="dk1"/>
              </a:buClr>
              <a:buSzPts val="1100"/>
              <a:buChar char="●"/>
            </a:pPr>
            <a:r>
              <a:rPr lang="en" sz="1100">
                <a:solidFill>
                  <a:schemeClr val="dk1"/>
                </a:solidFill>
              </a:rPr>
              <a:t>loss of libido</a:t>
            </a:r>
            <a:endParaRPr sz="1100">
              <a:solidFill>
                <a:schemeClr val="dk1"/>
              </a:solidFill>
            </a:endParaRPr>
          </a:p>
          <a:p>
            <a:pPr marL="457200" lvl="0" indent="-298450" algn="just" rtl="0">
              <a:spcBef>
                <a:spcPts val="0"/>
              </a:spcBef>
              <a:spcAft>
                <a:spcPts val="0"/>
              </a:spcAft>
              <a:buClr>
                <a:schemeClr val="dk1"/>
              </a:buClr>
              <a:buSzPts val="1100"/>
              <a:buChar char="●"/>
            </a:pPr>
            <a:r>
              <a:rPr lang="en" sz="1100">
                <a:solidFill>
                  <a:schemeClr val="dk1"/>
                </a:solidFill>
              </a:rPr>
              <a:t>hepatotoxicity</a:t>
            </a:r>
            <a:endParaRPr sz="11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59"/>
          <p:cNvSpPr/>
          <p:nvPr/>
        </p:nvSpPr>
        <p:spPr>
          <a:xfrm>
            <a:off x="0" y="0"/>
            <a:ext cx="9144000" cy="8955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856" name="Google Shape;856;p59"/>
          <p:cNvSpPr txBox="1"/>
          <p:nvPr/>
        </p:nvSpPr>
        <p:spPr>
          <a:xfrm>
            <a:off x="2956172" y="1030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57" name="Google Shape;857;p59"/>
          <p:cNvSpPr txBox="1"/>
          <p:nvPr/>
        </p:nvSpPr>
        <p:spPr>
          <a:xfrm>
            <a:off x="6093925" y="181188"/>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858" name="Google Shape;858;p59"/>
          <p:cNvSpPr txBox="1"/>
          <p:nvPr/>
        </p:nvSpPr>
        <p:spPr>
          <a:xfrm>
            <a:off x="378140" y="239515"/>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59" name="Google Shape;859;p59"/>
          <p:cNvSpPr txBox="1"/>
          <p:nvPr/>
        </p:nvSpPr>
        <p:spPr>
          <a:xfrm>
            <a:off x="8311366" y="2395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860" name="Google Shape;860;p59" descr="clipped result image"/>
          <p:cNvPicPr preferRelativeResize="0"/>
          <p:nvPr/>
        </p:nvPicPr>
        <p:blipFill rotWithShape="1">
          <a:blip r:embed="rId3">
            <a:alphaModFix/>
          </a:blip>
          <a:srcRect/>
          <a:stretch/>
        </p:blipFill>
        <p:spPr>
          <a:xfrm>
            <a:off x="8025255" y="371584"/>
            <a:ext cx="286111" cy="278481"/>
          </a:xfrm>
          <a:prstGeom prst="rect">
            <a:avLst/>
          </a:prstGeom>
          <a:noFill/>
          <a:ln>
            <a:noFill/>
          </a:ln>
          <a:effectLst>
            <a:outerShdw blurRad="14288" dist="9525" dir="2700000" algn="tl" rotWithShape="0">
              <a:srgbClr val="000000">
                <a:alpha val="40000"/>
              </a:srgbClr>
            </a:outerShdw>
          </a:effectLst>
        </p:spPr>
      </p:pic>
      <p:pic>
        <p:nvPicPr>
          <p:cNvPr id="861" name="Google Shape;861;p59" descr="Resultado de imagen para tamoxifen structure"/>
          <p:cNvPicPr preferRelativeResize="0"/>
          <p:nvPr/>
        </p:nvPicPr>
        <p:blipFill rotWithShape="1">
          <a:blip r:embed="rId4">
            <a:alphaModFix/>
          </a:blip>
          <a:srcRect/>
          <a:stretch/>
        </p:blipFill>
        <p:spPr>
          <a:xfrm>
            <a:off x="1955601" y="140611"/>
            <a:ext cx="1000575" cy="740426"/>
          </a:xfrm>
          <a:prstGeom prst="rect">
            <a:avLst/>
          </a:prstGeom>
          <a:noFill/>
          <a:ln>
            <a:noFill/>
          </a:ln>
        </p:spPr>
      </p:pic>
      <p:pic>
        <p:nvPicPr>
          <p:cNvPr id="862" name="Google Shape;862;p59"/>
          <p:cNvPicPr preferRelativeResize="0"/>
          <p:nvPr/>
        </p:nvPicPr>
        <p:blipFill>
          <a:blip r:embed="rId5">
            <a:alphaModFix/>
          </a:blip>
          <a:stretch>
            <a:fillRect/>
          </a:stretch>
        </p:blipFill>
        <p:spPr>
          <a:xfrm>
            <a:off x="6685200" y="1080050"/>
            <a:ext cx="2249250" cy="2705020"/>
          </a:xfrm>
          <a:prstGeom prst="rect">
            <a:avLst/>
          </a:prstGeom>
          <a:noFill/>
          <a:ln>
            <a:noFill/>
          </a:ln>
        </p:spPr>
      </p:pic>
      <p:sp>
        <p:nvSpPr>
          <p:cNvPr id="863" name="Google Shape;863;p59"/>
          <p:cNvSpPr txBox="1"/>
          <p:nvPr/>
        </p:nvSpPr>
        <p:spPr>
          <a:xfrm>
            <a:off x="491325" y="1219125"/>
            <a:ext cx="5602500" cy="1276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Font typeface="Arial"/>
              <a:buNone/>
            </a:pPr>
            <a:endParaRPr sz="1200">
              <a:solidFill>
                <a:srgbClr val="000000"/>
              </a:solidFill>
            </a:endParaRPr>
          </a:p>
          <a:p>
            <a:pPr marL="0" lvl="0" indent="0" algn="just" rtl="0">
              <a:spcBef>
                <a:spcPts val="0"/>
              </a:spcBef>
              <a:spcAft>
                <a:spcPts val="0"/>
              </a:spcAft>
              <a:buClr>
                <a:srgbClr val="000000"/>
              </a:buClr>
              <a:buFont typeface="Arial"/>
              <a:buNone/>
            </a:pPr>
            <a:r>
              <a:rPr lang="en" sz="1200">
                <a:solidFill>
                  <a:srgbClr val="000000"/>
                </a:solidFill>
              </a:rPr>
              <a:t>Yildiz-Yesiloglu (2006) found tamoxifen </a:t>
            </a:r>
            <a:r>
              <a:rPr lang="en" sz="1200" u="sng">
                <a:solidFill>
                  <a:srgbClr val="000000"/>
                </a:solidFill>
              </a:rPr>
              <a:t>effective for acute mania</a:t>
            </a:r>
            <a:r>
              <a:rPr lang="en" sz="1200">
                <a:solidFill>
                  <a:srgbClr val="000000"/>
                </a:solidFill>
              </a:rPr>
              <a:t> </a:t>
            </a:r>
            <a:r>
              <a:rPr lang="en" sz="1200"/>
              <a:t>with ginormous effect size</a:t>
            </a:r>
            <a:r>
              <a:rPr lang="en" sz="1200">
                <a:solidFill>
                  <a:srgbClr val="000000"/>
                </a:solidFill>
              </a:rPr>
              <a:t>. </a:t>
            </a:r>
            <a:endParaRPr sz="1200">
              <a:solidFill>
                <a:srgbClr val="000000"/>
              </a:solidFill>
            </a:endParaRPr>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r>
              <a:rPr lang="en" sz="1200">
                <a:solidFill>
                  <a:srgbClr val="000000"/>
                </a:solidFill>
              </a:rPr>
              <a:t>Tamoxifen was chosen not for its antiestrogenic effect, but for its inhibition of </a:t>
            </a:r>
            <a:r>
              <a:rPr lang="en" sz="1200" u="sng">
                <a:solidFill>
                  <a:srgbClr val="000000"/>
                </a:solidFill>
              </a:rPr>
              <a:t>protein kinase C (</a:t>
            </a:r>
            <a:r>
              <a:rPr lang="en" sz="1200" b="1" u="sng">
                <a:solidFill>
                  <a:srgbClr val="000000"/>
                </a:solidFill>
              </a:rPr>
              <a:t>PKC</a:t>
            </a:r>
            <a:r>
              <a:rPr lang="en" sz="1200" u="sng">
                <a:solidFill>
                  <a:srgbClr val="000000"/>
                </a:solidFill>
              </a:rPr>
              <a:t>)</a:t>
            </a:r>
            <a:r>
              <a:rPr lang="en" sz="1200">
                <a:solidFill>
                  <a:srgbClr val="000000"/>
                </a:solidFill>
              </a:rPr>
              <a:t> in the brain. </a:t>
            </a:r>
            <a:endParaRPr sz="1200">
              <a:solidFill>
                <a:srgbClr val="000000"/>
              </a:solidFill>
            </a:endParaRPr>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r>
              <a:rPr lang="en" sz="1200" b="1" u="sng">
                <a:solidFill>
                  <a:srgbClr val="000000"/>
                </a:solidFill>
              </a:rPr>
              <a:t>PKC</a:t>
            </a:r>
            <a:r>
              <a:rPr lang="en" sz="1200" u="sng">
                <a:solidFill>
                  <a:srgbClr val="000000"/>
                </a:solidFill>
              </a:rPr>
              <a:t> is believed to be overactive during manic episodes</a:t>
            </a:r>
            <a:r>
              <a:rPr lang="en" sz="1200">
                <a:solidFill>
                  <a:srgbClr val="000000"/>
                </a:solidFill>
              </a:rPr>
              <a:t> of bipolar disorder. </a:t>
            </a:r>
            <a:endParaRPr sz="1200">
              <a:solidFill>
                <a:srgbClr val="000000"/>
              </a:solidFill>
            </a:endParaRPr>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r>
              <a:rPr lang="en" sz="1200">
                <a:solidFill>
                  <a:srgbClr val="000000"/>
                </a:solidFill>
              </a:rPr>
              <a:t>In a 3-week study, 14 of 29 acutely manic patients showed at least 50% improvement, compared to 1 of 21 with placebo. </a:t>
            </a:r>
            <a:endParaRPr sz="1200">
              <a:solidFill>
                <a:srgbClr val="000000"/>
              </a:solidFill>
            </a:endParaRPr>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r>
              <a:rPr lang="en" sz="1200">
                <a:solidFill>
                  <a:srgbClr val="000000"/>
                </a:solidFill>
              </a:rPr>
              <a:t>Side effects were minimal—flushing of face and acne. </a:t>
            </a:r>
            <a:endParaRPr sz="1200">
              <a:solidFill>
                <a:srgbClr val="000000"/>
              </a:solidFill>
            </a:endParaRPr>
          </a:p>
          <a:p>
            <a:pPr marL="0" lvl="0" indent="0" algn="just" rtl="0">
              <a:spcBef>
                <a:spcPts val="0"/>
              </a:spcBef>
              <a:spcAft>
                <a:spcPts val="0"/>
              </a:spcAft>
              <a:buClr>
                <a:srgbClr val="000000"/>
              </a:buClr>
              <a:buFont typeface="Arial"/>
              <a:buNone/>
            </a:pPr>
            <a:endParaRPr sz="1200">
              <a:solidFill>
                <a:srgbClr val="000000"/>
              </a:solidFill>
            </a:endParaRPr>
          </a:p>
          <a:p>
            <a:pPr marL="0" lvl="0" indent="0" algn="just" rtl="0">
              <a:spcBef>
                <a:spcPts val="0"/>
              </a:spcBef>
              <a:spcAft>
                <a:spcPts val="0"/>
              </a:spcAft>
              <a:buClr>
                <a:srgbClr val="000000"/>
              </a:buClr>
              <a:buFont typeface="Arial"/>
              <a:buNone/>
            </a:pPr>
            <a:r>
              <a:rPr lang="en" sz="1200">
                <a:solidFill>
                  <a:srgbClr val="000000"/>
                </a:solidFill>
              </a:rPr>
              <a:t>For context, </a:t>
            </a:r>
            <a:r>
              <a:rPr lang="en" sz="1200" u="sng">
                <a:solidFill>
                  <a:srgbClr val="000000"/>
                </a:solidFill>
              </a:rPr>
              <a:t>lithium and valproic acid (Depakene, Depakote) indirectly inhibit </a:t>
            </a:r>
            <a:r>
              <a:rPr lang="en" sz="1200" b="1" u="sng">
                <a:solidFill>
                  <a:srgbClr val="000000"/>
                </a:solidFill>
              </a:rPr>
              <a:t>PKC</a:t>
            </a:r>
            <a:r>
              <a:rPr lang="en" sz="1200">
                <a:solidFill>
                  <a:srgbClr val="000000"/>
                </a:solidFill>
              </a:rPr>
              <a:t>, which may be involved in their mechanism of mood stabilization.</a:t>
            </a:r>
            <a:endParaRPr sz="1200">
              <a:solidFill>
                <a:srgbClr val="000000"/>
              </a:solidFill>
            </a:endParaRPr>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r>
              <a:rPr lang="en" sz="1200">
                <a:solidFill>
                  <a:srgbClr val="000000"/>
                </a:solidFill>
              </a:rPr>
              <a:t>Tamoxifen is </a:t>
            </a:r>
            <a:r>
              <a:rPr lang="en" sz="1200" u="sng">
                <a:solidFill>
                  <a:srgbClr val="000000"/>
                </a:solidFill>
              </a:rPr>
              <a:t>the only available direct </a:t>
            </a:r>
            <a:r>
              <a:rPr lang="en" sz="1200" b="1" u="sng">
                <a:solidFill>
                  <a:srgbClr val="000000"/>
                </a:solidFill>
              </a:rPr>
              <a:t>PKC</a:t>
            </a:r>
            <a:r>
              <a:rPr lang="en" sz="1200" u="sng">
                <a:solidFill>
                  <a:srgbClr val="000000"/>
                </a:solidFill>
              </a:rPr>
              <a:t> inhibitor</a:t>
            </a:r>
            <a:r>
              <a:rPr lang="en" sz="1200">
                <a:solidFill>
                  <a:srgbClr val="000000"/>
                </a:solidFill>
              </a:rPr>
              <a:t>. </a:t>
            </a:r>
            <a:endParaRPr sz="1200">
              <a:solidFill>
                <a:srgbClr val="000000"/>
              </a:solidFill>
            </a:endParaRPr>
          </a:p>
          <a:p>
            <a:pPr marL="0" marR="0" lvl="0" indent="0" algn="just" rtl="0">
              <a:lnSpc>
                <a:spcPct val="100000"/>
              </a:lnSpc>
              <a:spcBef>
                <a:spcPts val="0"/>
              </a:spcBef>
              <a:spcAft>
                <a:spcPts val="0"/>
              </a:spcAft>
              <a:buNone/>
            </a:pPr>
            <a:endParaRPr sz="1200"/>
          </a:p>
        </p:txBody>
      </p:sp>
      <p:grpSp>
        <p:nvGrpSpPr>
          <p:cNvPr id="864" name="Google Shape;864;p59"/>
          <p:cNvGrpSpPr/>
          <p:nvPr/>
        </p:nvGrpSpPr>
        <p:grpSpPr>
          <a:xfrm>
            <a:off x="0" y="0"/>
            <a:ext cx="9144000" cy="895500"/>
            <a:chOff x="0" y="0"/>
            <a:chExt cx="9144000" cy="895500"/>
          </a:xfrm>
        </p:grpSpPr>
        <p:sp>
          <p:nvSpPr>
            <p:cNvPr id="865" name="Google Shape;865;p59"/>
            <p:cNvSpPr/>
            <p:nvPr/>
          </p:nvSpPr>
          <p:spPr>
            <a:xfrm>
              <a:off x="0" y="0"/>
              <a:ext cx="9144000" cy="895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866" name="Google Shape;866;p59"/>
            <p:cNvSpPr txBox="1"/>
            <p:nvPr/>
          </p:nvSpPr>
          <p:spPr>
            <a:xfrm>
              <a:off x="2956172" y="649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67" name="Google Shape;867;p59"/>
            <p:cNvSpPr txBox="1"/>
            <p:nvPr/>
          </p:nvSpPr>
          <p:spPr>
            <a:xfrm>
              <a:off x="6093925" y="171663"/>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868" name="Google Shape;868;p59"/>
            <p:cNvSpPr txBox="1"/>
            <p:nvPr/>
          </p:nvSpPr>
          <p:spPr>
            <a:xfrm>
              <a:off x="397190" y="172840"/>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69" name="Google Shape;869;p59"/>
            <p:cNvSpPr txBox="1"/>
            <p:nvPr/>
          </p:nvSpPr>
          <p:spPr>
            <a:xfrm>
              <a:off x="8311366" y="2014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870" name="Google Shape;870;p59" descr="clipped result image"/>
            <p:cNvPicPr preferRelativeResize="0"/>
            <p:nvPr/>
          </p:nvPicPr>
          <p:blipFill rotWithShape="1">
            <a:blip r:embed="rId3">
              <a:alphaModFix/>
            </a:blip>
            <a:srcRect/>
            <a:stretch/>
          </p:blipFill>
          <p:spPr>
            <a:xfrm>
              <a:off x="8025255" y="333484"/>
              <a:ext cx="286111" cy="278481"/>
            </a:xfrm>
            <a:prstGeom prst="rect">
              <a:avLst/>
            </a:prstGeom>
            <a:noFill/>
            <a:ln>
              <a:noFill/>
            </a:ln>
            <a:effectLst>
              <a:outerShdw blurRad="14288" dist="9525" dir="2700000" algn="tl" rotWithShape="0">
                <a:srgbClr val="000000">
                  <a:alpha val="40000"/>
                </a:srgbClr>
              </a:outerShdw>
            </a:effectLst>
          </p:spPr>
        </p:pic>
        <p:pic>
          <p:nvPicPr>
            <p:cNvPr id="871" name="Google Shape;871;p59" descr="Resultado de imagen para tamoxifen structure"/>
            <p:cNvPicPr preferRelativeResize="0"/>
            <p:nvPr/>
          </p:nvPicPr>
          <p:blipFill rotWithShape="1">
            <a:blip r:embed="rId4">
              <a:alphaModFix/>
            </a:blip>
            <a:srcRect/>
            <a:stretch/>
          </p:blipFill>
          <p:spPr>
            <a:xfrm>
              <a:off x="1955601" y="83461"/>
              <a:ext cx="1000575" cy="740426"/>
            </a:xfrm>
            <a:prstGeom prst="rect">
              <a:avLst/>
            </a:prstGeom>
            <a:noFill/>
            <a:ln>
              <a:noFill/>
            </a:ln>
          </p:spPr>
        </p:pic>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60"/>
          <p:cNvSpPr/>
          <p:nvPr/>
        </p:nvSpPr>
        <p:spPr>
          <a:xfrm>
            <a:off x="0" y="0"/>
            <a:ext cx="9144000" cy="8955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877" name="Google Shape;877;p60"/>
          <p:cNvSpPr txBox="1"/>
          <p:nvPr/>
        </p:nvSpPr>
        <p:spPr>
          <a:xfrm>
            <a:off x="2956172" y="1030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78" name="Google Shape;878;p60"/>
          <p:cNvSpPr txBox="1"/>
          <p:nvPr/>
        </p:nvSpPr>
        <p:spPr>
          <a:xfrm>
            <a:off x="6093925" y="181188"/>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879" name="Google Shape;879;p60"/>
          <p:cNvSpPr txBox="1"/>
          <p:nvPr/>
        </p:nvSpPr>
        <p:spPr>
          <a:xfrm>
            <a:off x="378140" y="239515"/>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80" name="Google Shape;880;p60"/>
          <p:cNvSpPr txBox="1"/>
          <p:nvPr/>
        </p:nvSpPr>
        <p:spPr>
          <a:xfrm>
            <a:off x="8311366" y="2395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881" name="Google Shape;881;p60" descr="clipped result image"/>
          <p:cNvPicPr preferRelativeResize="0"/>
          <p:nvPr/>
        </p:nvPicPr>
        <p:blipFill rotWithShape="1">
          <a:blip r:embed="rId3">
            <a:alphaModFix/>
          </a:blip>
          <a:srcRect/>
          <a:stretch/>
        </p:blipFill>
        <p:spPr>
          <a:xfrm>
            <a:off x="8025255" y="371584"/>
            <a:ext cx="286111" cy="278481"/>
          </a:xfrm>
          <a:prstGeom prst="rect">
            <a:avLst/>
          </a:prstGeom>
          <a:noFill/>
          <a:ln>
            <a:noFill/>
          </a:ln>
          <a:effectLst>
            <a:outerShdw blurRad="14288" dist="9525" dir="2700000" algn="tl" rotWithShape="0">
              <a:srgbClr val="000000">
                <a:alpha val="40000"/>
              </a:srgbClr>
            </a:outerShdw>
          </a:effectLst>
        </p:spPr>
      </p:pic>
      <p:pic>
        <p:nvPicPr>
          <p:cNvPr id="882" name="Google Shape;882;p60" descr="Resultado de imagen para tamoxifen structure"/>
          <p:cNvPicPr preferRelativeResize="0"/>
          <p:nvPr/>
        </p:nvPicPr>
        <p:blipFill rotWithShape="1">
          <a:blip r:embed="rId4">
            <a:alphaModFix/>
          </a:blip>
          <a:srcRect/>
          <a:stretch/>
        </p:blipFill>
        <p:spPr>
          <a:xfrm>
            <a:off x="1955601" y="140611"/>
            <a:ext cx="1000575" cy="740426"/>
          </a:xfrm>
          <a:prstGeom prst="rect">
            <a:avLst/>
          </a:prstGeom>
          <a:noFill/>
          <a:ln>
            <a:noFill/>
          </a:ln>
        </p:spPr>
      </p:pic>
      <p:pic>
        <p:nvPicPr>
          <p:cNvPr id="883" name="Google Shape;883;p60"/>
          <p:cNvPicPr preferRelativeResize="0"/>
          <p:nvPr/>
        </p:nvPicPr>
        <p:blipFill>
          <a:blip r:embed="rId5">
            <a:alphaModFix/>
          </a:blip>
          <a:stretch>
            <a:fillRect/>
          </a:stretch>
        </p:blipFill>
        <p:spPr>
          <a:xfrm>
            <a:off x="6685200" y="1080050"/>
            <a:ext cx="2249250" cy="2705020"/>
          </a:xfrm>
          <a:prstGeom prst="rect">
            <a:avLst/>
          </a:prstGeom>
          <a:noFill/>
          <a:ln>
            <a:noFill/>
          </a:ln>
        </p:spPr>
      </p:pic>
      <p:sp>
        <p:nvSpPr>
          <p:cNvPr id="884" name="Google Shape;884;p60"/>
          <p:cNvSpPr txBox="1"/>
          <p:nvPr/>
        </p:nvSpPr>
        <p:spPr>
          <a:xfrm>
            <a:off x="835900" y="1226625"/>
            <a:ext cx="5941800" cy="1276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Font typeface="Arial"/>
              <a:buNone/>
            </a:pPr>
            <a:r>
              <a:rPr lang="en" sz="1200">
                <a:solidFill>
                  <a:srgbClr val="000000"/>
                </a:solidFill>
              </a:rPr>
              <a:t>Tamoxifen is a prodrug with relatively low affinity for estrogen receptors itself. </a:t>
            </a:r>
            <a:endParaRPr sz="1200">
              <a:solidFill>
                <a:srgbClr val="000000"/>
              </a:solidFill>
            </a:endParaRPr>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r>
              <a:rPr lang="en" sz="1200">
                <a:solidFill>
                  <a:srgbClr val="000000"/>
                </a:solidFill>
              </a:rPr>
              <a:t>The therapeutic effects of tamoxifen are through active metabolites</a:t>
            </a:r>
            <a:r>
              <a:rPr lang="en" sz="1200"/>
              <a:t>.</a:t>
            </a:r>
            <a:endParaRPr sz="1200"/>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endParaRPr sz="1200"/>
          </a:p>
        </p:txBody>
      </p:sp>
      <p:sp>
        <p:nvSpPr>
          <p:cNvPr id="885" name="Google Shape;885;p60"/>
          <p:cNvSpPr txBox="1"/>
          <p:nvPr/>
        </p:nvSpPr>
        <p:spPr>
          <a:xfrm>
            <a:off x="893040" y="3606438"/>
            <a:ext cx="1424400" cy="668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 sz="1000" b="0" i="0" u="none" strike="noStrike" cap="none">
                <a:solidFill>
                  <a:srgbClr val="000000"/>
                </a:solidFill>
                <a:latin typeface="Arial"/>
                <a:ea typeface="Arial"/>
                <a:cs typeface="Arial"/>
                <a:sym typeface="Arial"/>
              </a:rPr>
              <a:t>2D6 prodrug</a:t>
            </a:r>
            <a:endParaRPr sz="1600"/>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p:txBody>
      </p:sp>
      <p:grpSp>
        <p:nvGrpSpPr>
          <p:cNvPr id="886" name="Google Shape;886;p60"/>
          <p:cNvGrpSpPr/>
          <p:nvPr/>
        </p:nvGrpSpPr>
        <p:grpSpPr>
          <a:xfrm>
            <a:off x="687125" y="2202136"/>
            <a:ext cx="1413984" cy="1404306"/>
            <a:chOff x="-283486" y="443812"/>
            <a:chExt cx="1692584" cy="1680999"/>
          </a:xfrm>
        </p:grpSpPr>
        <p:pic>
          <p:nvPicPr>
            <p:cNvPr id="887" name="Google Shape;887;p60" descr="clipped result image"/>
            <p:cNvPicPr preferRelativeResize="0"/>
            <p:nvPr/>
          </p:nvPicPr>
          <p:blipFill rotWithShape="1">
            <a:blip r:embed="rId6">
              <a:alphaModFix/>
            </a:blip>
            <a:srcRect b="4425"/>
            <a:stretch/>
          </p:blipFill>
          <p:spPr>
            <a:xfrm>
              <a:off x="-283486" y="443812"/>
              <a:ext cx="1692584" cy="1680999"/>
            </a:xfrm>
            <a:prstGeom prst="rect">
              <a:avLst/>
            </a:prstGeom>
            <a:noFill/>
            <a:ln>
              <a:noFill/>
            </a:ln>
            <a:effectLst>
              <a:outerShdw blurRad="50800" dist="38100" dir="2700000" algn="tl" rotWithShape="0">
                <a:srgbClr val="000000">
                  <a:alpha val="40000"/>
                </a:srgbClr>
              </a:outerShdw>
            </a:effectLst>
          </p:spPr>
        </p:pic>
        <p:pic>
          <p:nvPicPr>
            <p:cNvPr id="888" name="Google Shape;888;p60" descr="clipped result image"/>
            <p:cNvPicPr preferRelativeResize="0"/>
            <p:nvPr/>
          </p:nvPicPr>
          <p:blipFill rotWithShape="1">
            <a:blip r:embed="rId7">
              <a:alphaModFix/>
            </a:blip>
            <a:srcRect/>
            <a:stretch/>
          </p:blipFill>
          <p:spPr>
            <a:xfrm rot="10523320">
              <a:off x="937538" y="778647"/>
              <a:ext cx="249579" cy="349877"/>
            </a:xfrm>
            <a:prstGeom prst="rect">
              <a:avLst/>
            </a:prstGeom>
            <a:noFill/>
            <a:ln>
              <a:noFill/>
            </a:ln>
          </p:spPr>
        </p:pic>
      </p:grpSp>
      <p:sp>
        <p:nvSpPr>
          <p:cNvPr id="889" name="Google Shape;889;p60"/>
          <p:cNvSpPr txBox="1"/>
          <p:nvPr/>
        </p:nvSpPr>
        <p:spPr>
          <a:xfrm>
            <a:off x="2433725" y="2125925"/>
            <a:ext cx="3757500" cy="2855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Concomitant use of 2D6-inhibiting</a:t>
            </a:r>
            <a:r>
              <a:rPr lang="en" sz="1200"/>
              <a:t> </a:t>
            </a:r>
            <a:r>
              <a:rPr lang="en" sz="1200" b="0" i="0" u="none" strike="noStrike" cap="none">
                <a:solidFill>
                  <a:srgbClr val="000000"/>
                </a:solidFill>
                <a:latin typeface="Arial"/>
                <a:ea typeface="Arial"/>
                <a:cs typeface="Arial"/>
                <a:sym typeface="Arial"/>
              </a:rPr>
              <a:t>antidepressants</a:t>
            </a:r>
            <a:r>
              <a:rPr lang="en" sz="1200"/>
              <a:t> </a:t>
            </a:r>
            <a:r>
              <a:rPr lang="en" sz="1200" b="0" i="0" u="none" strike="noStrike" cap="none">
                <a:solidFill>
                  <a:srgbClr val="000000"/>
                </a:solidFill>
                <a:latin typeface="Arial"/>
                <a:ea typeface="Arial"/>
                <a:cs typeface="Arial"/>
                <a:sym typeface="Arial"/>
              </a:rPr>
              <a:t>double the risk of recurrence of breast cancer</a:t>
            </a:r>
            <a:endParaRPr sz="1200" b="0" i="0" u="none" strike="noStrike" cap="none">
              <a:solidFill>
                <a:srgbClr val="000000"/>
              </a:solidFill>
              <a:latin typeface="Arial"/>
              <a:ea typeface="Arial"/>
              <a:cs typeface="Arial"/>
              <a:sym typeface="Arial"/>
            </a:endParaRPr>
          </a:p>
        </p:txBody>
      </p:sp>
      <p:grpSp>
        <p:nvGrpSpPr>
          <p:cNvPr id="890" name="Google Shape;890;p60"/>
          <p:cNvGrpSpPr/>
          <p:nvPr/>
        </p:nvGrpSpPr>
        <p:grpSpPr>
          <a:xfrm>
            <a:off x="0" y="0"/>
            <a:ext cx="9144000" cy="895500"/>
            <a:chOff x="0" y="0"/>
            <a:chExt cx="9144000" cy="895500"/>
          </a:xfrm>
        </p:grpSpPr>
        <p:sp>
          <p:nvSpPr>
            <p:cNvPr id="891" name="Google Shape;891;p60"/>
            <p:cNvSpPr/>
            <p:nvPr/>
          </p:nvSpPr>
          <p:spPr>
            <a:xfrm>
              <a:off x="0" y="0"/>
              <a:ext cx="9144000" cy="895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892" name="Google Shape;892;p60"/>
            <p:cNvSpPr txBox="1"/>
            <p:nvPr/>
          </p:nvSpPr>
          <p:spPr>
            <a:xfrm>
              <a:off x="2956172" y="649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93" name="Google Shape;893;p60"/>
            <p:cNvSpPr txBox="1"/>
            <p:nvPr/>
          </p:nvSpPr>
          <p:spPr>
            <a:xfrm>
              <a:off x="6093925" y="171663"/>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894" name="Google Shape;894;p60"/>
            <p:cNvSpPr txBox="1"/>
            <p:nvPr/>
          </p:nvSpPr>
          <p:spPr>
            <a:xfrm>
              <a:off x="397190" y="172840"/>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95" name="Google Shape;895;p60"/>
            <p:cNvSpPr txBox="1"/>
            <p:nvPr/>
          </p:nvSpPr>
          <p:spPr>
            <a:xfrm>
              <a:off x="8311366" y="2014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896" name="Google Shape;896;p60" descr="clipped result image"/>
            <p:cNvPicPr preferRelativeResize="0"/>
            <p:nvPr/>
          </p:nvPicPr>
          <p:blipFill rotWithShape="1">
            <a:blip r:embed="rId3">
              <a:alphaModFix/>
            </a:blip>
            <a:srcRect/>
            <a:stretch/>
          </p:blipFill>
          <p:spPr>
            <a:xfrm>
              <a:off x="8025255" y="333484"/>
              <a:ext cx="286111" cy="278481"/>
            </a:xfrm>
            <a:prstGeom prst="rect">
              <a:avLst/>
            </a:prstGeom>
            <a:noFill/>
            <a:ln>
              <a:noFill/>
            </a:ln>
            <a:effectLst>
              <a:outerShdw blurRad="14288" dist="9525" dir="2700000" algn="tl" rotWithShape="0">
                <a:srgbClr val="000000">
                  <a:alpha val="40000"/>
                </a:srgbClr>
              </a:outerShdw>
            </a:effectLst>
          </p:spPr>
        </p:pic>
        <p:pic>
          <p:nvPicPr>
            <p:cNvPr id="897" name="Google Shape;897;p60" descr="Resultado de imagen para tamoxifen structure"/>
            <p:cNvPicPr preferRelativeResize="0"/>
            <p:nvPr/>
          </p:nvPicPr>
          <p:blipFill rotWithShape="1">
            <a:blip r:embed="rId4">
              <a:alphaModFix/>
            </a:blip>
            <a:srcRect/>
            <a:stretch/>
          </p:blipFill>
          <p:spPr>
            <a:xfrm>
              <a:off x="1955601" y="83461"/>
              <a:ext cx="1000575" cy="740426"/>
            </a:xfrm>
            <a:prstGeom prst="rect">
              <a:avLst/>
            </a:prstGeom>
            <a:noFill/>
            <a:ln>
              <a:noFill/>
            </a:ln>
          </p:spPr>
        </p:pic>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61"/>
          <p:cNvSpPr/>
          <p:nvPr/>
        </p:nvSpPr>
        <p:spPr>
          <a:xfrm>
            <a:off x="0" y="0"/>
            <a:ext cx="9144000" cy="8955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903" name="Google Shape;903;p61"/>
          <p:cNvSpPr txBox="1"/>
          <p:nvPr/>
        </p:nvSpPr>
        <p:spPr>
          <a:xfrm>
            <a:off x="2956172" y="1030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04" name="Google Shape;904;p61"/>
          <p:cNvSpPr txBox="1"/>
          <p:nvPr/>
        </p:nvSpPr>
        <p:spPr>
          <a:xfrm>
            <a:off x="6093925" y="181188"/>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905" name="Google Shape;905;p61"/>
          <p:cNvSpPr txBox="1"/>
          <p:nvPr/>
        </p:nvSpPr>
        <p:spPr>
          <a:xfrm>
            <a:off x="378140" y="239515"/>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906" name="Google Shape;906;p61"/>
          <p:cNvSpPr txBox="1"/>
          <p:nvPr/>
        </p:nvSpPr>
        <p:spPr>
          <a:xfrm>
            <a:off x="8311366" y="2395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907" name="Google Shape;907;p61" descr="clipped result image"/>
          <p:cNvPicPr preferRelativeResize="0"/>
          <p:nvPr/>
        </p:nvPicPr>
        <p:blipFill rotWithShape="1">
          <a:blip r:embed="rId3">
            <a:alphaModFix/>
          </a:blip>
          <a:srcRect/>
          <a:stretch/>
        </p:blipFill>
        <p:spPr>
          <a:xfrm>
            <a:off x="8025255" y="371584"/>
            <a:ext cx="286111" cy="278481"/>
          </a:xfrm>
          <a:prstGeom prst="rect">
            <a:avLst/>
          </a:prstGeom>
          <a:noFill/>
          <a:ln>
            <a:noFill/>
          </a:ln>
          <a:effectLst>
            <a:outerShdw blurRad="14288" dist="9525" dir="2700000" algn="tl" rotWithShape="0">
              <a:srgbClr val="000000">
                <a:alpha val="40000"/>
              </a:srgbClr>
            </a:outerShdw>
          </a:effectLst>
        </p:spPr>
      </p:pic>
      <p:pic>
        <p:nvPicPr>
          <p:cNvPr id="908" name="Google Shape;908;p61" descr="Resultado de imagen para tamoxifen structure"/>
          <p:cNvPicPr preferRelativeResize="0"/>
          <p:nvPr/>
        </p:nvPicPr>
        <p:blipFill rotWithShape="1">
          <a:blip r:embed="rId4">
            <a:alphaModFix/>
          </a:blip>
          <a:srcRect/>
          <a:stretch/>
        </p:blipFill>
        <p:spPr>
          <a:xfrm>
            <a:off x="1955601" y="140611"/>
            <a:ext cx="1000575" cy="740426"/>
          </a:xfrm>
          <a:prstGeom prst="rect">
            <a:avLst/>
          </a:prstGeom>
          <a:noFill/>
          <a:ln>
            <a:noFill/>
          </a:ln>
        </p:spPr>
      </p:pic>
      <p:pic>
        <p:nvPicPr>
          <p:cNvPr id="909" name="Google Shape;909;p61"/>
          <p:cNvPicPr preferRelativeResize="0"/>
          <p:nvPr/>
        </p:nvPicPr>
        <p:blipFill>
          <a:blip r:embed="rId5">
            <a:alphaModFix/>
          </a:blip>
          <a:stretch>
            <a:fillRect/>
          </a:stretch>
        </p:blipFill>
        <p:spPr>
          <a:xfrm>
            <a:off x="6685200" y="1080050"/>
            <a:ext cx="2249250" cy="2705020"/>
          </a:xfrm>
          <a:prstGeom prst="rect">
            <a:avLst/>
          </a:prstGeom>
          <a:noFill/>
          <a:ln>
            <a:noFill/>
          </a:ln>
        </p:spPr>
      </p:pic>
      <p:sp>
        <p:nvSpPr>
          <p:cNvPr id="910" name="Google Shape;910;p61"/>
          <p:cNvSpPr txBox="1"/>
          <p:nvPr/>
        </p:nvSpPr>
        <p:spPr>
          <a:xfrm>
            <a:off x="835900" y="1226625"/>
            <a:ext cx="5941800" cy="1276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Font typeface="Arial"/>
              <a:buNone/>
            </a:pPr>
            <a:r>
              <a:rPr lang="en" sz="1200">
                <a:solidFill>
                  <a:srgbClr val="000000"/>
                </a:solidFill>
              </a:rPr>
              <a:t>Tamoxifen is a prodrug with relatively low affinity for estrogen receptors itself. </a:t>
            </a:r>
            <a:endParaRPr sz="1200">
              <a:solidFill>
                <a:srgbClr val="000000"/>
              </a:solidFill>
            </a:endParaRPr>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r>
              <a:rPr lang="en" sz="1200">
                <a:solidFill>
                  <a:srgbClr val="000000"/>
                </a:solidFill>
              </a:rPr>
              <a:t>The therapeutic effects of tamoxifen are through active metabolites</a:t>
            </a:r>
            <a:r>
              <a:rPr lang="en" sz="1200"/>
              <a:t>.</a:t>
            </a:r>
            <a:endParaRPr sz="1200"/>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endParaRPr sz="1200"/>
          </a:p>
        </p:txBody>
      </p:sp>
      <p:sp>
        <p:nvSpPr>
          <p:cNvPr id="911" name="Google Shape;911;p61"/>
          <p:cNvSpPr txBox="1"/>
          <p:nvPr/>
        </p:nvSpPr>
        <p:spPr>
          <a:xfrm>
            <a:off x="2433725" y="2125925"/>
            <a:ext cx="3757500" cy="2855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Concomitant use of 2D6-inhibiting</a:t>
            </a:r>
            <a:r>
              <a:rPr lang="en" sz="1200"/>
              <a:t> </a:t>
            </a:r>
            <a:r>
              <a:rPr lang="en" sz="1200" b="0" i="0" u="none" strike="noStrike" cap="none">
                <a:solidFill>
                  <a:srgbClr val="000000"/>
                </a:solidFill>
                <a:latin typeface="Arial"/>
                <a:ea typeface="Arial"/>
                <a:cs typeface="Arial"/>
                <a:sym typeface="Arial"/>
              </a:rPr>
              <a:t>antidepressants</a:t>
            </a:r>
            <a:r>
              <a:rPr lang="en" sz="1200"/>
              <a:t> </a:t>
            </a:r>
            <a:r>
              <a:rPr lang="en" sz="1200" b="0" i="0" u="none" strike="noStrike" cap="none">
                <a:solidFill>
                  <a:srgbClr val="000000"/>
                </a:solidFill>
                <a:latin typeface="Arial"/>
                <a:ea typeface="Arial"/>
                <a:cs typeface="Arial"/>
                <a:sym typeface="Arial"/>
              </a:rPr>
              <a:t>double the risk of recurrence of breast cancer, even </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a:p>
          <a:p>
            <a:pPr marL="0" marR="0" lvl="0" indent="0" algn="just" rtl="0">
              <a:lnSpc>
                <a:spcPct val="100000"/>
              </a:lnSpc>
              <a:spcBef>
                <a:spcPts val="0"/>
              </a:spcBef>
              <a:spcAft>
                <a:spcPts val="0"/>
              </a:spcAft>
              <a:buNone/>
            </a:pPr>
            <a:r>
              <a:rPr lang="en" sz="1200" b="0" i="0" u="sng" strike="noStrike" cap="none">
                <a:solidFill>
                  <a:srgbClr val="000000"/>
                </a:solidFill>
                <a:latin typeface="Arial"/>
                <a:ea typeface="Arial"/>
                <a:cs typeface="Arial"/>
                <a:sym typeface="Arial"/>
              </a:rPr>
              <a:t>sertraline</a:t>
            </a:r>
            <a:r>
              <a:rPr lang="en" sz="1200" b="0" i="0" u="none" strike="noStrike" cap="none">
                <a:solidFill>
                  <a:srgbClr val="000000"/>
                </a:solidFill>
                <a:latin typeface="Arial"/>
                <a:ea typeface="Arial"/>
                <a:cs typeface="Arial"/>
                <a:sym typeface="Arial"/>
              </a:rPr>
              <a:t> whose 2D6 inHibition(weak) is a non-factor in other</a:t>
            </a:r>
            <a:r>
              <a:rPr lang="en" sz="1200"/>
              <a:t> </a:t>
            </a:r>
            <a:r>
              <a:rPr lang="en" sz="1200" b="0" i="0" u="none" strike="noStrike" cap="none">
                <a:solidFill>
                  <a:srgbClr val="000000"/>
                </a:solidFill>
                <a:latin typeface="Arial"/>
                <a:ea typeface="Arial"/>
                <a:cs typeface="Arial"/>
                <a:sym typeface="Arial"/>
              </a:rPr>
              <a:t>contexts. </a:t>
            </a:r>
            <a:endParaRPr sz="1200"/>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912" name="Google Shape;912;p61"/>
          <p:cNvGrpSpPr/>
          <p:nvPr/>
        </p:nvGrpSpPr>
        <p:grpSpPr>
          <a:xfrm>
            <a:off x="0" y="0"/>
            <a:ext cx="9144000" cy="895500"/>
            <a:chOff x="0" y="0"/>
            <a:chExt cx="9144000" cy="895500"/>
          </a:xfrm>
        </p:grpSpPr>
        <p:sp>
          <p:nvSpPr>
            <p:cNvPr id="913" name="Google Shape;913;p61"/>
            <p:cNvSpPr/>
            <p:nvPr/>
          </p:nvSpPr>
          <p:spPr>
            <a:xfrm>
              <a:off x="0" y="0"/>
              <a:ext cx="9144000" cy="895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914" name="Google Shape;914;p61"/>
            <p:cNvSpPr txBox="1"/>
            <p:nvPr/>
          </p:nvSpPr>
          <p:spPr>
            <a:xfrm>
              <a:off x="2956172" y="649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15" name="Google Shape;915;p61"/>
            <p:cNvSpPr txBox="1"/>
            <p:nvPr/>
          </p:nvSpPr>
          <p:spPr>
            <a:xfrm>
              <a:off x="6093925" y="171663"/>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916" name="Google Shape;916;p61"/>
            <p:cNvSpPr txBox="1"/>
            <p:nvPr/>
          </p:nvSpPr>
          <p:spPr>
            <a:xfrm>
              <a:off x="397190" y="172840"/>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917" name="Google Shape;917;p61"/>
            <p:cNvSpPr txBox="1"/>
            <p:nvPr/>
          </p:nvSpPr>
          <p:spPr>
            <a:xfrm>
              <a:off x="8311366" y="2014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918" name="Google Shape;918;p61" descr="clipped result image"/>
            <p:cNvPicPr preferRelativeResize="0"/>
            <p:nvPr/>
          </p:nvPicPr>
          <p:blipFill rotWithShape="1">
            <a:blip r:embed="rId3">
              <a:alphaModFix/>
            </a:blip>
            <a:srcRect/>
            <a:stretch/>
          </p:blipFill>
          <p:spPr>
            <a:xfrm>
              <a:off x="8025255" y="333484"/>
              <a:ext cx="286111" cy="278481"/>
            </a:xfrm>
            <a:prstGeom prst="rect">
              <a:avLst/>
            </a:prstGeom>
            <a:noFill/>
            <a:ln>
              <a:noFill/>
            </a:ln>
            <a:effectLst>
              <a:outerShdw blurRad="14288" dist="9525" dir="2700000" algn="tl" rotWithShape="0">
                <a:srgbClr val="000000">
                  <a:alpha val="40000"/>
                </a:srgbClr>
              </a:outerShdw>
            </a:effectLst>
          </p:spPr>
        </p:pic>
        <p:pic>
          <p:nvPicPr>
            <p:cNvPr id="919" name="Google Shape;919;p61" descr="Resultado de imagen para tamoxifen structure"/>
            <p:cNvPicPr preferRelativeResize="0"/>
            <p:nvPr/>
          </p:nvPicPr>
          <p:blipFill rotWithShape="1">
            <a:blip r:embed="rId4">
              <a:alphaModFix/>
            </a:blip>
            <a:srcRect/>
            <a:stretch/>
          </p:blipFill>
          <p:spPr>
            <a:xfrm>
              <a:off x="1955601" y="83461"/>
              <a:ext cx="1000575" cy="740426"/>
            </a:xfrm>
            <a:prstGeom prst="rect">
              <a:avLst/>
            </a:prstGeom>
            <a:noFill/>
            <a:ln>
              <a:noFill/>
            </a:ln>
          </p:spPr>
        </p:pic>
      </p:grpSp>
      <p:sp>
        <p:nvSpPr>
          <p:cNvPr id="920" name="Google Shape;920;p61"/>
          <p:cNvSpPr txBox="1"/>
          <p:nvPr/>
        </p:nvSpPr>
        <p:spPr>
          <a:xfrm>
            <a:off x="893040" y="3606438"/>
            <a:ext cx="1424400" cy="668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 sz="1000" b="0" i="0" u="none" strike="noStrike" cap="none">
                <a:solidFill>
                  <a:srgbClr val="000000"/>
                </a:solidFill>
                <a:latin typeface="Arial"/>
                <a:ea typeface="Arial"/>
                <a:cs typeface="Arial"/>
                <a:sym typeface="Arial"/>
              </a:rPr>
              <a:t>2D6 prodrug</a:t>
            </a:r>
            <a:endParaRPr sz="1600"/>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p:txBody>
      </p:sp>
      <p:grpSp>
        <p:nvGrpSpPr>
          <p:cNvPr id="921" name="Google Shape;921;p61"/>
          <p:cNvGrpSpPr/>
          <p:nvPr/>
        </p:nvGrpSpPr>
        <p:grpSpPr>
          <a:xfrm>
            <a:off x="687125" y="2202136"/>
            <a:ext cx="1413984" cy="1404306"/>
            <a:chOff x="-283486" y="443812"/>
            <a:chExt cx="1692584" cy="1680999"/>
          </a:xfrm>
        </p:grpSpPr>
        <p:pic>
          <p:nvPicPr>
            <p:cNvPr id="922" name="Google Shape;922;p61" descr="clipped result image"/>
            <p:cNvPicPr preferRelativeResize="0"/>
            <p:nvPr/>
          </p:nvPicPr>
          <p:blipFill rotWithShape="1">
            <a:blip r:embed="rId6">
              <a:alphaModFix/>
            </a:blip>
            <a:srcRect b="4425"/>
            <a:stretch/>
          </p:blipFill>
          <p:spPr>
            <a:xfrm>
              <a:off x="-283486" y="443812"/>
              <a:ext cx="1692584" cy="1680999"/>
            </a:xfrm>
            <a:prstGeom prst="rect">
              <a:avLst/>
            </a:prstGeom>
            <a:noFill/>
            <a:ln>
              <a:noFill/>
            </a:ln>
            <a:effectLst>
              <a:outerShdw blurRad="50800" dist="38100" dir="2700000" algn="tl" rotWithShape="0">
                <a:srgbClr val="000000">
                  <a:alpha val="40000"/>
                </a:srgbClr>
              </a:outerShdw>
            </a:effectLst>
          </p:spPr>
        </p:pic>
        <p:pic>
          <p:nvPicPr>
            <p:cNvPr id="923" name="Google Shape;923;p61" descr="clipped result image"/>
            <p:cNvPicPr preferRelativeResize="0"/>
            <p:nvPr/>
          </p:nvPicPr>
          <p:blipFill rotWithShape="1">
            <a:blip r:embed="rId7">
              <a:alphaModFix/>
            </a:blip>
            <a:srcRect/>
            <a:stretch/>
          </p:blipFill>
          <p:spPr>
            <a:xfrm rot="10523320">
              <a:off x="937538" y="778647"/>
              <a:ext cx="249579" cy="349877"/>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4646-40EE-7B5B-2568-3F6FF9D8DD57}"/>
              </a:ext>
            </a:extLst>
          </p:cNvPr>
          <p:cNvSpPr>
            <a:spLocks noGrp="1"/>
          </p:cNvSpPr>
          <p:nvPr>
            <p:ph type="title"/>
          </p:nvPr>
        </p:nvSpPr>
        <p:spPr>
          <a:xfrm>
            <a:off x="730635" y="535781"/>
            <a:ext cx="2499716" cy="3807620"/>
          </a:xfrm>
        </p:spPr>
        <p:txBody>
          <a:bodyPr anchor="ctr">
            <a:normAutofit/>
          </a:bodyPr>
          <a:lstStyle/>
          <a:p>
            <a:r>
              <a:rPr lang="en-US" sz="3000"/>
              <a:t>Excited Catatonia</a:t>
            </a:r>
          </a:p>
        </p:txBody>
      </p:sp>
      <p:sp>
        <p:nvSpPr>
          <p:cNvPr id="11" name="Rectangle 10">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8" y="0"/>
            <a:ext cx="5668982"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entury Gothic" panose="020B0502020202020204"/>
            </a:endParaRPr>
          </a:p>
        </p:txBody>
      </p:sp>
      <p:sp>
        <p:nvSpPr>
          <p:cNvPr id="13" name="Rectangle 12">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490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buClrTx/>
            </a:pPr>
            <a:endParaRPr lang="en-US" sz="1350" kern="1200">
              <a:solidFill>
                <a:prstClr val="white"/>
              </a:solidFill>
              <a:latin typeface="Century Gothic" panose="020B0502020202020204"/>
            </a:endParaRPr>
          </a:p>
        </p:txBody>
      </p:sp>
      <p:cxnSp>
        <p:nvCxnSpPr>
          <p:cNvPr id="15" name="Straight Connector 14">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75F0CD6F-7FBF-B252-C74F-BB69990A4E28}"/>
              </a:ext>
            </a:extLst>
          </p:cNvPr>
          <p:cNvSpPr>
            <a:spLocks noGrp="1"/>
          </p:cNvSpPr>
          <p:nvPr>
            <p:ph idx="1"/>
          </p:nvPr>
        </p:nvSpPr>
        <p:spPr>
          <a:xfrm>
            <a:off x="3729785" y="535782"/>
            <a:ext cx="4690313" cy="3807619"/>
          </a:xfrm>
        </p:spPr>
        <p:txBody>
          <a:bodyPr>
            <a:normAutofit/>
          </a:bodyPr>
          <a:lstStyle/>
          <a:p>
            <a:r>
              <a:rPr lang="en-US" sz="2100" dirty="0">
                <a:solidFill>
                  <a:schemeClr val="tx1"/>
                </a:solidFill>
              </a:rPr>
              <a:t>Common symptoms</a:t>
            </a:r>
          </a:p>
          <a:p>
            <a:pPr lvl="1"/>
            <a:r>
              <a:rPr lang="en-US" sz="1800" dirty="0">
                <a:solidFill>
                  <a:schemeClr val="tx1"/>
                </a:solidFill>
              </a:rPr>
              <a:t>Psychomotor hyperactivity: restless movements, talkativeness, or frenzy</a:t>
            </a:r>
          </a:p>
        </p:txBody>
      </p:sp>
      <p:sp>
        <p:nvSpPr>
          <p:cNvPr id="6" name="Slide Number Placeholder 5">
            <a:extLst>
              <a:ext uri="{FF2B5EF4-FFF2-40B4-BE49-F238E27FC236}">
                <a16:creationId xmlns:a16="http://schemas.microsoft.com/office/drawing/2014/main" id="{FE7EE7F1-A2E6-3A84-22D4-6E57C30B7CA7}"/>
              </a:ext>
            </a:extLst>
          </p:cNvPr>
          <p:cNvSpPr>
            <a:spLocks noGrp="1"/>
          </p:cNvSpPr>
          <p:nvPr>
            <p:ph type="sldNum" sz="quarter" idx="12"/>
          </p:nvPr>
        </p:nvSpPr>
        <p:spPr>
          <a:xfrm>
            <a:off x="4174808" y="4412457"/>
            <a:ext cx="4135043" cy="273844"/>
          </a:xfrm>
        </p:spPr>
        <p:txBody>
          <a:bodyPr>
            <a:normAutofit/>
          </a:bodyPr>
          <a:lstStyle/>
          <a:p>
            <a:pPr defTabSz="342900">
              <a:spcAft>
                <a:spcPts val="450"/>
              </a:spcAft>
              <a:buClrTx/>
            </a:pPr>
            <a:r>
              <a:rPr lang="en-US" sz="750" b="0" kern="1200" dirty="0">
                <a:solidFill>
                  <a:prstClr val="white"/>
                </a:solidFill>
                <a:effectLst/>
                <a:latin typeface="Century Gothic" panose="020B0502020202020204"/>
                <a:ea typeface="+mn-ea"/>
                <a:cs typeface="+mn-cs"/>
              </a:rPr>
              <a:t>Beach SR. Psychopharmacology Institute. 2020, November 29</a:t>
            </a:r>
            <a:r>
              <a:rPr lang="en-US" sz="750" b="0" kern="1200" baseline="30000" dirty="0">
                <a:solidFill>
                  <a:prstClr val="white"/>
                </a:solidFill>
                <a:effectLst/>
                <a:latin typeface="Century Gothic" panose="020B0502020202020204"/>
                <a:ea typeface="+mn-ea"/>
                <a:cs typeface="+mn-cs"/>
              </a:rPr>
              <a:t>th</a:t>
            </a:r>
            <a:r>
              <a:rPr lang="en-US" sz="750" b="0" kern="1200" dirty="0">
                <a:solidFill>
                  <a:prstClr val="white"/>
                </a:solidFill>
                <a:effectLst/>
                <a:latin typeface="Century Gothic" panose="020B0502020202020204"/>
                <a:ea typeface="+mn-ea"/>
                <a:cs typeface="+mn-cs"/>
              </a:rPr>
              <a:t>.     </a:t>
            </a:r>
            <a:fld id="{CA4DDC3D-F4D5-534B-8C05-FB38EAAAB15B}" type="slidenum">
              <a:rPr lang="en-US" sz="750" kern="1200">
                <a:solidFill>
                  <a:prstClr val="white"/>
                </a:solidFill>
                <a:latin typeface="Century Gothic" panose="020B0502020202020204"/>
                <a:ea typeface="+mn-ea"/>
                <a:cs typeface="+mn-cs"/>
              </a:rPr>
              <a:pPr defTabSz="342900">
                <a:spcAft>
                  <a:spcPts val="450"/>
                </a:spcAft>
                <a:buClrTx/>
              </a:pPr>
              <a:t>7</a:t>
            </a:fld>
            <a:endParaRPr lang="en-US" sz="750" kern="1200" dirty="0">
              <a:solidFill>
                <a:prstClr val="white"/>
              </a:solidFill>
              <a:latin typeface="Century Gothic" panose="020B0502020202020204"/>
              <a:ea typeface="+mn-ea"/>
              <a:cs typeface="+mn-cs"/>
            </a:endParaRPr>
          </a:p>
        </p:txBody>
      </p:sp>
    </p:spTree>
    <p:extLst>
      <p:ext uri="{BB962C8B-B14F-4D97-AF65-F5344CB8AC3E}">
        <p14:creationId xmlns:p14="http://schemas.microsoft.com/office/powerpoint/2010/main" val="26606083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pic>
        <p:nvPicPr>
          <p:cNvPr id="928" name="Google Shape;928;p62"/>
          <p:cNvPicPr preferRelativeResize="0"/>
          <p:nvPr/>
        </p:nvPicPr>
        <p:blipFill>
          <a:blip r:embed="rId3">
            <a:alphaModFix/>
          </a:blip>
          <a:stretch>
            <a:fillRect/>
          </a:stretch>
        </p:blipFill>
        <p:spPr>
          <a:xfrm>
            <a:off x="1085850" y="323850"/>
            <a:ext cx="7067550" cy="44958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63"/>
          <p:cNvSpPr/>
          <p:nvPr/>
        </p:nvSpPr>
        <p:spPr>
          <a:xfrm>
            <a:off x="0" y="0"/>
            <a:ext cx="9144000" cy="8955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934" name="Google Shape;934;p63"/>
          <p:cNvSpPr txBox="1"/>
          <p:nvPr/>
        </p:nvSpPr>
        <p:spPr>
          <a:xfrm>
            <a:off x="2956172" y="1030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35" name="Google Shape;935;p63"/>
          <p:cNvSpPr txBox="1"/>
          <p:nvPr/>
        </p:nvSpPr>
        <p:spPr>
          <a:xfrm>
            <a:off x="6093925" y="181188"/>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936" name="Google Shape;936;p63"/>
          <p:cNvSpPr txBox="1"/>
          <p:nvPr/>
        </p:nvSpPr>
        <p:spPr>
          <a:xfrm>
            <a:off x="378140" y="239515"/>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937" name="Google Shape;937;p63"/>
          <p:cNvSpPr txBox="1"/>
          <p:nvPr/>
        </p:nvSpPr>
        <p:spPr>
          <a:xfrm>
            <a:off x="8311366" y="2395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938" name="Google Shape;938;p63" descr="clipped result image"/>
          <p:cNvPicPr preferRelativeResize="0"/>
          <p:nvPr/>
        </p:nvPicPr>
        <p:blipFill rotWithShape="1">
          <a:blip r:embed="rId3">
            <a:alphaModFix/>
          </a:blip>
          <a:srcRect/>
          <a:stretch/>
        </p:blipFill>
        <p:spPr>
          <a:xfrm>
            <a:off x="8025255" y="371584"/>
            <a:ext cx="286111" cy="278481"/>
          </a:xfrm>
          <a:prstGeom prst="rect">
            <a:avLst/>
          </a:prstGeom>
          <a:noFill/>
          <a:ln>
            <a:noFill/>
          </a:ln>
          <a:effectLst>
            <a:outerShdw blurRad="14288" dist="9525" dir="2700000" algn="tl" rotWithShape="0">
              <a:srgbClr val="000000">
                <a:alpha val="40000"/>
              </a:srgbClr>
            </a:outerShdw>
          </a:effectLst>
        </p:spPr>
      </p:pic>
      <p:pic>
        <p:nvPicPr>
          <p:cNvPr id="939" name="Google Shape;939;p63" descr="Resultado de imagen para tamoxifen structure"/>
          <p:cNvPicPr preferRelativeResize="0"/>
          <p:nvPr/>
        </p:nvPicPr>
        <p:blipFill rotWithShape="1">
          <a:blip r:embed="rId4">
            <a:alphaModFix/>
          </a:blip>
          <a:srcRect/>
          <a:stretch/>
        </p:blipFill>
        <p:spPr>
          <a:xfrm>
            <a:off x="1955601" y="140611"/>
            <a:ext cx="1000575" cy="740426"/>
          </a:xfrm>
          <a:prstGeom prst="rect">
            <a:avLst/>
          </a:prstGeom>
          <a:noFill/>
          <a:ln>
            <a:noFill/>
          </a:ln>
        </p:spPr>
      </p:pic>
      <p:grpSp>
        <p:nvGrpSpPr>
          <p:cNvPr id="940" name="Google Shape;940;p63"/>
          <p:cNvGrpSpPr/>
          <p:nvPr/>
        </p:nvGrpSpPr>
        <p:grpSpPr>
          <a:xfrm>
            <a:off x="186787" y="1680361"/>
            <a:ext cx="1630417" cy="2072515"/>
            <a:chOff x="1359513" y="1436880"/>
            <a:chExt cx="1630417" cy="2072515"/>
          </a:xfrm>
        </p:grpSpPr>
        <p:sp>
          <p:nvSpPr>
            <p:cNvPr id="941" name="Google Shape;941;p63"/>
            <p:cNvSpPr txBox="1"/>
            <p:nvPr/>
          </p:nvSpPr>
          <p:spPr>
            <a:xfrm>
              <a:off x="1565428" y="2841182"/>
              <a:ext cx="1424501" cy="668213"/>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 sz="1000" b="0" i="0" u="none" strike="noStrike" cap="none">
                  <a:solidFill>
                    <a:srgbClr val="000000"/>
                  </a:solidFill>
                  <a:latin typeface="Arial"/>
                  <a:ea typeface="Arial"/>
                  <a:cs typeface="Arial"/>
                  <a:sym typeface="Arial"/>
                </a:rPr>
                <a:t>2D6 prodrug</a:t>
              </a:r>
              <a:endParaRPr sz="1600"/>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p:txBody>
        </p:sp>
        <p:grpSp>
          <p:nvGrpSpPr>
            <p:cNvPr id="942" name="Google Shape;942;p63"/>
            <p:cNvGrpSpPr/>
            <p:nvPr/>
          </p:nvGrpSpPr>
          <p:grpSpPr>
            <a:xfrm>
              <a:off x="1359513" y="1436880"/>
              <a:ext cx="1413984" cy="1404306"/>
              <a:chOff x="-283486" y="443812"/>
              <a:chExt cx="1692584" cy="1680999"/>
            </a:xfrm>
          </p:grpSpPr>
          <p:pic>
            <p:nvPicPr>
              <p:cNvPr id="943" name="Google Shape;943;p63" descr="clipped result image"/>
              <p:cNvPicPr preferRelativeResize="0"/>
              <p:nvPr/>
            </p:nvPicPr>
            <p:blipFill rotWithShape="1">
              <a:blip r:embed="rId5">
                <a:alphaModFix/>
              </a:blip>
              <a:srcRect b="4425"/>
              <a:stretch/>
            </p:blipFill>
            <p:spPr>
              <a:xfrm>
                <a:off x="-283486" y="443812"/>
                <a:ext cx="1692584" cy="1680999"/>
              </a:xfrm>
              <a:prstGeom prst="rect">
                <a:avLst/>
              </a:prstGeom>
              <a:noFill/>
              <a:ln>
                <a:noFill/>
              </a:ln>
              <a:effectLst>
                <a:outerShdw blurRad="50800" dist="38100" dir="2700000" algn="tl" rotWithShape="0">
                  <a:srgbClr val="000000">
                    <a:alpha val="40000"/>
                  </a:srgbClr>
                </a:outerShdw>
              </a:effectLst>
            </p:spPr>
          </p:pic>
          <p:pic>
            <p:nvPicPr>
              <p:cNvPr id="944" name="Google Shape;944;p63" descr="clipped result image"/>
              <p:cNvPicPr preferRelativeResize="0"/>
              <p:nvPr/>
            </p:nvPicPr>
            <p:blipFill rotWithShape="1">
              <a:blip r:embed="rId6">
                <a:alphaModFix/>
              </a:blip>
              <a:srcRect/>
              <a:stretch/>
            </p:blipFill>
            <p:spPr>
              <a:xfrm rot="10523320">
                <a:off x="937538" y="778647"/>
                <a:ext cx="249579" cy="349877"/>
              </a:xfrm>
              <a:prstGeom prst="rect">
                <a:avLst/>
              </a:prstGeom>
              <a:noFill/>
              <a:ln>
                <a:noFill/>
              </a:ln>
            </p:spPr>
          </p:pic>
        </p:grpSp>
      </p:grpSp>
      <p:grpSp>
        <p:nvGrpSpPr>
          <p:cNvPr id="945" name="Google Shape;945;p63"/>
          <p:cNvGrpSpPr/>
          <p:nvPr/>
        </p:nvGrpSpPr>
        <p:grpSpPr>
          <a:xfrm>
            <a:off x="7562263" y="7720588"/>
            <a:ext cx="331002" cy="2741150"/>
            <a:chOff x="7559882" y="610175"/>
            <a:chExt cx="331002" cy="2741150"/>
          </a:xfrm>
        </p:grpSpPr>
        <p:grpSp>
          <p:nvGrpSpPr>
            <p:cNvPr id="946" name="Google Shape;946;p63"/>
            <p:cNvGrpSpPr/>
            <p:nvPr/>
          </p:nvGrpSpPr>
          <p:grpSpPr>
            <a:xfrm>
              <a:off x="7570184" y="610175"/>
              <a:ext cx="320700" cy="2666700"/>
              <a:chOff x="7570184" y="610175"/>
              <a:chExt cx="320700" cy="2666700"/>
            </a:xfrm>
          </p:grpSpPr>
          <p:sp>
            <p:nvSpPr>
              <p:cNvPr id="947" name="Google Shape;947;p63"/>
              <p:cNvSpPr/>
              <p:nvPr/>
            </p:nvSpPr>
            <p:spPr>
              <a:xfrm>
                <a:off x="7594975" y="610175"/>
                <a:ext cx="177300" cy="26667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3"/>
              <p:cNvSpPr txBox="1"/>
              <p:nvPr/>
            </p:nvSpPr>
            <p:spPr>
              <a:xfrm rot="5400000">
                <a:off x="6878084" y="1868478"/>
                <a:ext cx="1704900" cy="320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900" b="1">
                    <a:solidFill>
                      <a:srgbClr val="FFFFFF"/>
                    </a:solidFill>
                  </a:rPr>
                  <a:t>HORMONES</a:t>
                </a:r>
                <a:endParaRPr sz="900" b="0" i="0" u="none" strike="noStrike" cap="none">
                  <a:solidFill>
                    <a:srgbClr val="FFFFFF"/>
                  </a:solidFill>
                  <a:latin typeface="Arial"/>
                  <a:ea typeface="Arial"/>
                  <a:cs typeface="Arial"/>
                  <a:sym typeface="Arial"/>
                </a:endParaRPr>
              </a:p>
            </p:txBody>
          </p:sp>
        </p:grpSp>
        <p:sp>
          <p:nvSpPr>
            <p:cNvPr id="949" name="Google Shape;949;p63"/>
            <p:cNvSpPr txBox="1"/>
            <p:nvPr/>
          </p:nvSpPr>
          <p:spPr>
            <a:xfrm>
              <a:off x="7559882" y="3030625"/>
              <a:ext cx="320700" cy="320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900" b="1">
                  <a:solidFill>
                    <a:srgbClr val="FFFFFF"/>
                  </a:solidFill>
                </a:rPr>
                <a:t>25</a:t>
              </a:r>
              <a:endParaRPr sz="900" b="0" i="0" u="none" strike="noStrike" cap="none">
                <a:solidFill>
                  <a:srgbClr val="FFFFFF"/>
                </a:solidFill>
                <a:latin typeface="Arial"/>
                <a:ea typeface="Arial"/>
                <a:cs typeface="Arial"/>
                <a:sym typeface="Arial"/>
              </a:endParaRPr>
            </a:p>
          </p:txBody>
        </p:sp>
      </p:grpSp>
      <p:sp>
        <p:nvSpPr>
          <p:cNvPr id="950" name="Google Shape;950;p63"/>
          <p:cNvSpPr txBox="1"/>
          <p:nvPr/>
        </p:nvSpPr>
        <p:spPr>
          <a:xfrm>
            <a:off x="1989633" y="2963572"/>
            <a:ext cx="3092100" cy="505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900"/>
              <a:buFont typeface="Arial"/>
              <a:buNone/>
            </a:pPr>
            <a:r>
              <a:rPr lang="en" sz="1100" b="0" i="0" u="none" strike="noStrike" cap="none">
                <a:solidFill>
                  <a:srgbClr val="000000"/>
                </a:solidFill>
                <a:latin typeface="Arial"/>
                <a:ea typeface="Arial"/>
                <a:cs typeface="Arial"/>
                <a:sym typeface="Arial"/>
              </a:rPr>
              <a:t>Prodrugs are substrates that are less potent than their metabolites. </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00"/>
              <a:buFont typeface="Arial"/>
              <a:buNone/>
            </a:pPr>
            <a:endParaRPr sz="1100"/>
          </a:p>
          <a:p>
            <a:pPr marL="0" marR="0" lvl="0" indent="0" algn="just" rtl="0">
              <a:lnSpc>
                <a:spcPct val="100000"/>
              </a:lnSpc>
              <a:spcBef>
                <a:spcPts val="0"/>
              </a:spcBef>
              <a:spcAft>
                <a:spcPts val="0"/>
              </a:spcAft>
              <a:buClr>
                <a:srgbClr val="000000"/>
              </a:buClr>
              <a:buSzPts val="900"/>
              <a:buFont typeface="Arial"/>
              <a:buNone/>
            </a:pPr>
            <a:r>
              <a:rPr lang="en" sz="1100" b="0" i="0" u="none" strike="noStrike" cap="none">
                <a:solidFill>
                  <a:srgbClr val="000000"/>
                </a:solidFill>
                <a:latin typeface="Arial"/>
                <a:ea typeface="Arial"/>
                <a:cs typeface="Arial"/>
                <a:sym typeface="Arial"/>
              </a:rPr>
              <a:t>Ordinary substrates (beach balls) are deactivated by 2D6. </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00"/>
              <a:buFont typeface="Arial"/>
              <a:buNone/>
            </a:pPr>
            <a:endParaRPr sz="1100"/>
          </a:p>
          <a:p>
            <a:pPr marL="0" marR="0" lvl="0" indent="0" algn="just" rtl="0">
              <a:lnSpc>
                <a:spcPct val="100000"/>
              </a:lnSpc>
              <a:spcBef>
                <a:spcPts val="0"/>
              </a:spcBef>
              <a:spcAft>
                <a:spcPts val="0"/>
              </a:spcAft>
              <a:buClr>
                <a:srgbClr val="000000"/>
              </a:buClr>
              <a:buSzPts val="900"/>
              <a:buFont typeface="Arial"/>
              <a:buNone/>
            </a:pPr>
            <a:r>
              <a:rPr lang="en" sz="1100" b="0" i="0" u="none" strike="noStrike" cap="none">
                <a:solidFill>
                  <a:srgbClr val="000000"/>
                </a:solidFill>
                <a:latin typeface="Arial"/>
                <a:ea typeface="Arial"/>
                <a:cs typeface="Arial"/>
                <a:sym typeface="Arial"/>
              </a:rPr>
              <a:t>Prodrugs (bowling balls) are </a:t>
            </a:r>
            <a:r>
              <a:rPr lang="en" sz="1100" b="0" i="1" u="none" strike="noStrike" cap="none">
                <a:solidFill>
                  <a:srgbClr val="000000"/>
                </a:solidFill>
                <a:latin typeface="Arial"/>
                <a:ea typeface="Arial"/>
                <a:cs typeface="Arial"/>
                <a:sym typeface="Arial"/>
              </a:rPr>
              <a:t>activated</a:t>
            </a:r>
            <a:r>
              <a:rPr lang="en" sz="1100" b="0" i="0" u="none" strike="noStrike" cap="none">
                <a:solidFill>
                  <a:srgbClr val="000000"/>
                </a:solidFill>
                <a:latin typeface="Arial"/>
                <a:ea typeface="Arial"/>
                <a:cs typeface="Arial"/>
                <a:sym typeface="Arial"/>
              </a:rPr>
              <a:t> by 2D6.</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00"/>
              <a:buFont typeface="Arial"/>
              <a:buNone/>
            </a:pPr>
            <a:endParaRPr sz="1100"/>
          </a:p>
          <a:p>
            <a:pPr marL="0" marR="0" lvl="0" indent="0" algn="just" rtl="0">
              <a:lnSpc>
                <a:spcPct val="100000"/>
              </a:lnSpc>
              <a:spcBef>
                <a:spcPts val="0"/>
              </a:spcBef>
              <a:spcAft>
                <a:spcPts val="0"/>
              </a:spcAft>
              <a:buClr>
                <a:srgbClr val="000000"/>
              </a:buClr>
              <a:buSzPts val="900"/>
              <a:buFont typeface="Arial"/>
              <a:buNone/>
            </a:pPr>
            <a:r>
              <a:rPr lang="en" sz="1100" b="0" i="0" u="none" strike="noStrike" cap="none">
                <a:solidFill>
                  <a:srgbClr val="000000"/>
                </a:solidFill>
                <a:latin typeface="Arial"/>
                <a:ea typeface="Arial"/>
                <a:cs typeface="Arial"/>
                <a:sym typeface="Arial"/>
              </a:rPr>
              <a:t>In the presence of an inhibitor prodrugs are less effective.</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00"/>
              <a:buFont typeface="Arial"/>
              <a:buNone/>
            </a:pPr>
            <a:endParaRPr sz="1000" b="0" i="0" u="none" strike="noStrike" cap="none">
              <a:solidFill>
                <a:srgbClr val="000000"/>
              </a:solidFill>
              <a:latin typeface="Arial"/>
              <a:ea typeface="Arial"/>
              <a:cs typeface="Arial"/>
              <a:sym typeface="Arial"/>
            </a:endParaRPr>
          </a:p>
        </p:txBody>
      </p:sp>
      <p:grpSp>
        <p:nvGrpSpPr>
          <p:cNvPr id="951" name="Google Shape;951;p63"/>
          <p:cNvGrpSpPr/>
          <p:nvPr/>
        </p:nvGrpSpPr>
        <p:grpSpPr>
          <a:xfrm>
            <a:off x="1989626" y="1489160"/>
            <a:ext cx="3311438" cy="1436150"/>
            <a:chOff x="4418237" y="908748"/>
            <a:chExt cx="3311438" cy="1436150"/>
          </a:xfrm>
        </p:grpSpPr>
        <p:grpSp>
          <p:nvGrpSpPr>
            <p:cNvPr id="952" name="Google Shape;952;p63"/>
            <p:cNvGrpSpPr/>
            <p:nvPr/>
          </p:nvGrpSpPr>
          <p:grpSpPr>
            <a:xfrm>
              <a:off x="4418237" y="908748"/>
              <a:ext cx="3311438" cy="1436150"/>
              <a:chOff x="4418237" y="908748"/>
              <a:chExt cx="3311438" cy="1436150"/>
            </a:xfrm>
          </p:grpSpPr>
          <p:pic>
            <p:nvPicPr>
              <p:cNvPr id="953" name="Google Shape;953;p63" descr="clipped result image"/>
              <p:cNvPicPr preferRelativeResize="0"/>
              <p:nvPr/>
            </p:nvPicPr>
            <p:blipFill rotWithShape="1">
              <a:blip r:embed="rId7">
                <a:alphaModFix/>
              </a:blip>
              <a:srcRect/>
              <a:stretch/>
            </p:blipFill>
            <p:spPr>
              <a:xfrm rot="-1320000">
                <a:off x="4469550" y="1511041"/>
                <a:ext cx="1350000" cy="536372"/>
              </a:xfrm>
              <a:prstGeom prst="rect">
                <a:avLst/>
              </a:prstGeom>
              <a:noFill/>
              <a:ln>
                <a:noFill/>
              </a:ln>
            </p:spPr>
          </p:pic>
          <p:grpSp>
            <p:nvGrpSpPr>
              <p:cNvPr id="954" name="Google Shape;954;p63"/>
              <p:cNvGrpSpPr/>
              <p:nvPr/>
            </p:nvGrpSpPr>
            <p:grpSpPr>
              <a:xfrm>
                <a:off x="4728722" y="908748"/>
                <a:ext cx="3000953" cy="1436150"/>
                <a:chOff x="4662047" y="1137348"/>
                <a:chExt cx="3000953" cy="1436150"/>
              </a:xfrm>
            </p:grpSpPr>
            <p:grpSp>
              <p:nvGrpSpPr>
                <p:cNvPr id="955" name="Google Shape;955;p63"/>
                <p:cNvGrpSpPr/>
                <p:nvPr/>
              </p:nvGrpSpPr>
              <p:grpSpPr>
                <a:xfrm>
                  <a:off x="4680000" y="1137348"/>
                  <a:ext cx="2958475" cy="1436150"/>
                  <a:chOff x="4680000" y="1156398"/>
                  <a:chExt cx="2958475" cy="1436150"/>
                </a:xfrm>
              </p:grpSpPr>
              <p:grpSp>
                <p:nvGrpSpPr>
                  <p:cNvPr id="956" name="Google Shape;956;p63"/>
                  <p:cNvGrpSpPr/>
                  <p:nvPr/>
                </p:nvGrpSpPr>
                <p:grpSpPr>
                  <a:xfrm>
                    <a:off x="5978178" y="1156398"/>
                    <a:ext cx="1436145" cy="1436150"/>
                    <a:chOff x="5749578" y="1394523"/>
                    <a:chExt cx="1436145" cy="1436150"/>
                  </a:xfrm>
                </p:grpSpPr>
                <p:pic>
                  <p:nvPicPr>
                    <p:cNvPr id="957" name="Google Shape;957;p63"/>
                    <p:cNvPicPr preferRelativeResize="0"/>
                    <p:nvPr/>
                  </p:nvPicPr>
                  <p:blipFill rotWithShape="1">
                    <a:blip r:embed="rId8">
                      <a:alphaModFix amt="67000"/>
                    </a:blip>
                    <a:srcRect/>
                    <a:stretch/>
                  </p:blipFill>
                  <p:spPr>
                    <a:xfrm rot="-1958013">
                      <a:off x="5947839" y="1592778"/>
                      <a:ext cx="1039623" cy="1039640"/>
                    </a:xfrm>
                    <a:prstGeom prst="rect">
                      <a:avLst/>
                    </a:prstGeom>
                    <a:noFill/>
                    <a:ln>
                      <a:noFill/>
                    </a:ln>
                    <a:effectLst>
                      <a:outerShdw blurRad="57150" dist="19050" dir="5400000" algn="bl" rotWithShape="0">
                        <a:srgbClr val="000000">
                          <a:alpha val="49020"/>
                        </a:srgbClr>
                      </a:outerShdw>
                    </a:effectLst>
                  </p:spPr>
                </p:pic>
                <p:pic>
                  <p:nvPicPr>
                    <p:cNvPr id="958" name="Google Shape;958;p63"/>
                    <p:cNvPicPr preferRelativeResize="0"/>
                    <p:nvPr/>
                  </p:nvPicPr>
                  <p:blipFill rotWithShape="1">
                    <a:blip r:embed="rId9">
                      <a:alphaModFix amt="62000"/>
                    </a:blip>
                    <a:srcRect/>
                    <a:stretch/>
                  </p:blipFill>
                  <p:spPr>
                    <a:xfrm rot="-1490484">
                      <a:off x="6032825" y="1973050"/>
                      <a:ext cx="411792" cy="348000"/>
                    </a:xfrm>
                    <a:prstGeom prst="rect">
                      <a:avLst/>
                    </a:prstGeom>
                    <a:noFill/>
                    <a:ln>
                      <a:noFill/>
                    </a:ln>
                  </p:spPr>
                </p:pic>
                <p:pic>
                  <p:nvPicPr>
                    <p:cNvPr id="959" name="Google Shape;959;p63"/>
                    <p:cNvPicPr preferRelativeResize="0"/>
                    <p:nvPr/>
                  </p:nvPicPr>
                  <p:blipFill rotWithShape="1">
                    <a:blip r:embed="rId10">
                      <a:alphaModFix/>
                    </a:blip>
                    <a:srcRect/>
                    <a:stretch/>
                  </p:blipFill>
                  <p:spPr>
                    <a:xfrm rot="-8956147">
                      <a:off x="5876850" y="2021571"/>
                      <a:ext cx="202676" cy="155382"/>
                    </a:xfrm>
                    <a:prstGeom prst="rect">
                      <a:avLst/>
                    </a:prstGeom>
                    <a:noFill/>
                    <a:ln>
                      <a:noFill/>
                    </a:ln>
                  </p:spPr>
                </p:pic>
              </p:grpSp>
              <p:sp>
                <p:nvSpPr>
                  <p:cNvPr id="960" name="Google Shape;960;p63"/>
                  <p:cNvSpPr/>
                  <p:nvPr/>
                </p:nvSpPr>
                <p:spPr>
                  <a:xfrm>
                    <a:off x="7091875" y="1371600"/>
                    <a:ext cx="546600" cy="454500"/>
                  </a:xfrm>
                  <a:prstGeom prst="wedgeRectCallout">
                    <a:avLst>
                      <a:gd name="adj1" fmla="val -50660"/>
                      <a:gd name="adj2" fmla="val 76369"/>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61" name="Google Shape;961;p63"/>
                  <p:cNvCxnSpPr/>
                  <p:nvPr/>
                </p:nvCxnSpPr>
                <p:spPr>
                  <a:xfrm rot="10800000">
                    <a:off x="5734150" y="1645475"/>
                    <a:ext cx="128700" cy="104700"/>
                  </a:xfrm>
                  <a:prstGeom prst="straightConnector1">
                    <a:avLst/>
                  </a:prstGeom>
                  <a:noFill/>
                  <a:ln w="9525" cap="flat" cmpd="sng">
                    <a:solidFill>
                      <a:srgbClr val="595959"/>
                    </a:solidFill>
                    <a:prstDash val="solid"/>
                    <a:round/>
                    <a:headEnd type="none" w="sm" len="sm"/>
                    <a:tailEnd type="none" w="sm" len="sm"/>
                  </a:ln>
                </p:spPr>
              </p:cxnSp>
              <p:cxnSp>
                <p:nvCxnSpPr>
                  <p:cNvPr id="962" name="Google Shape;962;p63"/>
                  <p:cNvCxnSpPr/>
                  <p:nvPr/>
                </p:nvCxnSpPr>
                <p:spPr>
                  <a:xfrm rot="10800000">
                    <a:off x="5930925" y="1579350"/>
                    <a:ext cx="1800" cy="157200"/>
                  </a:xfrm>
                  <a:prstGeom prst="straightConnector1">
                    <a:avLst/>
                  </a:prstGeom>
                  <a:noFill/>
                  <a:ln w="9525" cap="flat" cmpd="sng">
                    <a:solidFill>
                      <a:srgbClr val="595959"/>
                    </a:solidFill>
                    <a:prstDash val="solid"/>
                    <a:round/>
                    <a:headEnd type="none" w="sm" len="sm"/>
                    <a:tailEnd type="none" w="sm" len="sm"/>
                  </a:ln>
                </p:spPr>
              </p:cxnSp>
              <p:cxnSp>
                <p:nvCxnSpPr>
                  <p:cNvPr id="963" name="Google Shape;963;p63"/>
                  <p:cNvCxnSpPr/>
                  <p:nvPr/>
                </p:nvCxnSpPr>
                <p:spPr>
                  <a:xfrm flipH="1">
                    <a:off x="5996100" y="1664525"/>
                    <a:ext cx="109800" cy="99300"/>
                  </a:xfrm>
                  <a:prstGeom prst="straightConnector1">
                    <a:avLst/>
                  </a:prstGeom>
                  <a:noFill/>
                  <a:ln w="9525" cap="flat" cmpd="sng">
                    <a:solidFill>
                      <a:srgbClr val="595959"/>
                    </a:solidFill>
                    <a:prstDash val="solid"/>
                    <a:round/>
                    <a:headEnd type="none" w="sm" len="sm"/>
                    <a:tailEnd type="none" w="sm" len="sm"/>
                  </a:ln>
                </p:spPr>
              </p:cxnSp>
              <p:sp>
                <p:nvSpPr>
                  <p:cNvPr id="964" name="Google Shape;964;p63"/>
                  <p:cNvSpPr/>
                  <p:nvPr/>
                </p:nvSpPr>
                <p:spPr>
                  <a:xfrm>
                    <a:off x="4680000" y="1476225"/>
                    <a:ext cx="668100" cy="237000"/>
                  </a:xfrm>
                  <a:prstGeom prst="wedgeRectCallout">
                    <a:avLst>
                      <a:gd name="adj1" fmla="val 48668"/>
                      <a:gd name="adj2" fmla="val 114842"/>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63"/>
                  <p:cNvSpPr txBox="1"/>
                  <p:nvPr/>
                </p:nvSpPr>
                <p:spPr>
                  <a:xfrm rot="-626526">
                    <a:off x="4789770" y="1806345"/>
                    <a:ext cx="963355" cy="43348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900" b="1" i="0" u="none" strike="noStrike" cap="none">
                        <a:solidFill>
                          <a:srgbClr val="FFFFFF"/>
                        </a:solidFill>
                        <a:latin typeface="Arial"/>
                        <a:ea typeface="Arial"/>
                        <a:cs typeface="Arial"/>
                        <a:sym typeface="Arial"/>
                      </a:rPr>
                      <a:t>2D6 inhibitor </a:t>
                    </a:r>
                    <a:endParaRPr sz="900" b="1" i="0" u="none" strike="noStrike" cap="none">
                      <a:solidFill>
                        <a:srgbClr val="FFFFFF"/>
                      </a:solidFill>
                      <a:latin typeface="Arial"/>
                      <a:ea typeface="Arial"/>
                      <a:cs typeface="Arial"/>
                      <a:sym typeface="Arial"/>
                    </a:endParaRPr>
                  </a:p>
                </p:txBody>
              </p:sp>
            </p:grpSp>
            <p:sp>
              <p:nvSpPr>
                <p:cNvPr id="966" name="Google Shape;966;p63"/>
                <p:cNvSpPr txBox="1"/>
                <p:nvPr/>
              </p:nvSpPr>
              <p:spPr>
                <a:xfrm>
                  <a:off x="4662047" y="1417607"/>
                  <a:ext cx="712200" cy="23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800" b="0" i="0" u="none" strike="noStrike" cap="none">
                      <a:solidFill>
                        <a:srgbClr val="000000"/>
                      </a:solidFill>
                      <a:latin typeface="Arial"/>
                      <a:ea typeface="Arial"/>
                      <a:cs typeface="Arial"/>
                      <a:sym typeface="Arial"/>
                    </a:rPr>
                    <a:t>Aw, snap</a:t>
                  </a:r>
                  <a:r>
                    <a:rPr lang="en" sz="800" b="0" i="1" u="none" strike="noStrike" cap="none">
                      <a:solidFill>
                        <a:srgbClr val="000000"/>
                      </a:solidFill>
                      <a:latin typeface="Arial"/>
                      <a:ea typeface="Arial"/>
                      <a:cs typeface="Arial"/>
                      <a:sym typeface="Arial"/>
                    </a:rPr>
                    <a:t>!</a:t>
                  </a:r>
                  <a:endParaRPr sz="800" b="0" i="1" u="none" strike="noStrike" cap="none">
                    <a:solidFill>
                      <a:srgbClr val="000000"/>
                    </a:solidFill>
                    <a:latin typeface="Arial"/>
                    <a:ea typeface="Arial"/>
                    <a:cs typeface="Arial"/>
                    <a:sym typeface="Arial"/>
                  </a:endParaRPr>
                </a:p>
              </p:txBody>
            </p:sp>
            <p:sp>
              <p:nvSpPr>
                <p:cNvPr id="967" name="Google Shape;967;p63"/>
                <p:cNvSpPr txBox="1"/>
                <p:nvPr/>
              </p:nvSpPr>
              <p:spPr>
                <a:xfrm>
                  <a:off x="7023100" y="1312600"/>
                  <a:ext cx="639900" cy="20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800" b="0" i="0" u="none" strike="noStrike" cap="none">
                      <a:solidFill>
                        <a:srgbClr val="000000"/>
                      </a:solidFill>
                      <a:latin typeface="Arial"/>
                      <a:ea typeface="Arial"/>
                      <a:cs typeface="Arial"/>
                      <a:sym typeface="Arial"/>
                    </a:rPr>
                    <a:t>It’s your fault I can’t roll  </a:t>
                  </a:r>
                  <a:endParaRPr sz="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grpSp>
        </p:grpSp>
        <p:sp>
          <p:nvSpPr>
            <p:cNvPr id="968" name="Google Shape;968;p63"/>
            <p:cNvSpPr txBox="1"/>
            <p:nvPr/>
          </p:nvSpPr>
          <p:spPr>
            <a:xfrm rot="2575">
              <a:off x="6210414" y="1662938"/>
              <a:ext cx="1201500" cy="43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900" b="1" i="0" u="none" strike="noStrike" cap="none">
                  <a:solidFill>
                    <a:srgbClr val="FFFFFF"/>
                  </a:solidFill>
                  <a:latin typeface="Arial"/>
                  <a:ea typeface="Arial"/>
                  <a:cs typeface="Arial"/>
                  <a:sym typeface="Arial"/>
                </a:rPr>
                <a:t>prodrug</a:t>
              </a:r>
              <a:endParaRPr sz="900" b="0" i="0" u="none" strike="noStrike" cap="none">
                <a:solidFill>
                  <a:srgbClr val="FFFFFF"/>
                </a:solidFill>
                <a:latin typeface="Arial"/>
                <a:ea typeface="Arial"/>
                <a:cs typeface="Arial"/>
                <a:sym typeface="Arial"/>
              </a:endParaRPr>
            </a:p>
          </p:txBody>
        </p:sp>
      </p:grpSp>
      <p:grpSp>
        <p:nvGrpSpPr>
          <p:cNvPr id="969" name="Google Shape;969;p63"/>
          <p:cNvGrpSpPr/>
          <p:nvPr/>
        </p:nvGrpSpPr>
        <p:grpSpPr>
          <a:xfrm>
            <a:off x="5535549" y="2987628"/>
            <a:ext cx="1794505" cy="968120"/>
            <a:chOff x="5408955" y="3237462"/>
            <a:chExt cx="2844808" cy="1534750"/>
          </a:xfrm>
        </p:grpSpPr>
        <p:grpSp>
          <p:nvGrpSpPr>
            <p:cNvPr id="970" name="Google Shape;970;p63"/>
            <p:cNvGrpSpPr/>
            <p:nvPr/>
          </p:nvGrpSpPr>
          <p:grpSpPr>
            <a:xfrm rot="800317">
              <a:off x="5480573" y="3536461"/>
              <a:ext cx="2701573" cy="936752"/>
              <a:chOff x="2123763" y="5227129"/>
              <a:chExt cx="2701638" cy="936775"/>
            </a:xfrm>
          </p:grpSpPr>
          <p:grpSp>
            <p:nvGrpSpPr>
              <p:cNvPr id="971" name="Google Shape;971;p63"/>
              <p:cNvGrpSpPr/>
              <p:nvPr/>
            </p:nvGrpSpPr>
            <p:grpSpPr>
              <a:xfrm>
                <a:off x="2123763" y="5227129"/>
                <a:ext cx="2086445" cy="656975"/>
                <a:chOff x="4632240" y="4606036"/>
                <a:chExt cx="2086445" cy="656975"/>
              </a:xfrm>
            </p:grpSpPr>
            <p:grpSp>
              <p:nvGrpSpPr>
                <p:cNvPr id="972" name="Google Shape;972;p63"/>
                <p:cNvGrpSpPr/>
                <p:nvPr/>
              </p:nvGrpSpPr>
              <p:grpSpPr>
                <a:xfrm rot="226605" flipH="1">
                  <a:off x="4647227" y="4673197"/>
                  <a:ext cx="2056471" cy="522653"/>
                  <a:chOff x="-3597602" y="6021563"/>
                  <a:chExt cx="9152564" cy="1967989"/>
                </a:xfrm>
              </p:grpSpPr>
              <p:pic>
                <p:nvPicPr>
                  <p:cNvPr id="973" name="Google Shape;973;p63" descr="clipped result image"/>
                  <p:cNvPicPr preferRelativeResize="0"/>
                  <p:nvPr/>
                </p:nvPicPr>
                <p:blipFill rotWithShape="1">
                  <a:blip r:embed="rId11">
                    <a:alphaModFix/>
                  </a:blip>
                  <a:srcRect/>
                  <a:stretch/>
                </p:blipFill>
                <p:spPr>
                  <a:xfrm rot="-5400000">
                    <a:off x="-239547" y="3000537"/>
                    <a:ext cx="1390499" cy="8106609"/>
                  </a:xfrm>
                  <a:prstGeom prst="rect">
                    <a:avLst/>
                  </a:prstGeom>
                  <a:noFill/>
                  <a:ln>
                    <a:noFill/>
                  </a:ln>
                </p:spPr>
              </p:pic>
              <p:pic>
                <p:nvPicPr>
                  <p:cNvPr id="974" name="Google Shape;974;p63" descr="clipped result image"/>
                  <p:cNvPicPr preferRelativeResize="0"/>
                  <p:nvPr/>
                </p:nvPicPr>
                <p:blipFill rotWithShape="1">
                  <a:blip r:embed="rId12">
                    <a:alphaModFix/>
                  </a:blip>
                  <a:srcRect/>
                  <a:stretch/>
                </p:blipFill>
                <p:spPr>
                  <a:xfrm rot="5147602">
                    <a:off x="3704820" y="6144112"/>
                    <a:ext cx="1846583" cy="1722890"/>
                  </a:xfrm>
                  <a:prstGeom prst="rect">
                    <a:avLst/>
                  </a:prstGeom>
                  <a:noFill/>
                  <a:ln>
                    <a:noFill/>
                  </a:ln>
                  <a:effectLst>
                    <a:outerShdw blurRad="50800" dist="25400" dir="5400000" algn="t" rotWithShape="0">
                      <a:srgbClr val="000000">
                        <a:alpha val="66670"/>
                      </a:srgbClr>
                    </a:outerShdw>
                  </a:effectLst>
                </p:spPr>
              </p:pic>
            </p:grpSp>
            <p:grpSp>
              <p:nvGrpSpPr>
                <p:cNvPr id="975" name="Google Shape;975;p63"/>
                <p:cNvGrpSpPr/>
                <p:nvPr/>
              </p:nvGrpSpPr>
              <p:grpSpPr>
                <a:xfrm>
                  <a:off x="5249786" y="4769024"/>
                  <a:ext cx="147602" cy="264877"/>
                  <a:chOff x="5249786" y="4769024"/>
                  <a:chExt cx="147602" cy="264877"/>
                </a:xfrm>
              </p:grpSpPr>
              <p:pic>
                <p:nvPicPr>
                  <p:cNvPr id="976" name="Google Shape;976;p63" descr="clipped result image"/>
                  <p:cNvPicPr preferRelativeResize="0"/>
                  <p:nvPr/>
                </p:nvPicPr>
                <p:blipFill rotWithShape="1">
                  <a:blip r:embed="rId13">
                    <a:alphaModFix/>
                  </a:blip>
                  <a:srcRect/>
                  <a:stretch/>
                </p:blipFill>
                <p:spPr>
                  <a:xfrm rot="-5213468">
                    <a:off x="5275083" y="4831083"/>
                    <a:ext cx="94527" cy="140201"/>
                  </a:xfrm>
                  <a:prstGeom prst="rect">
                    <a:avLst/>
                  </a:prstGeom>
                  <a:noFill/>
                  <a:ln>
                    <a:noFill/>
                  </a:ln>
                </p:spPr>
              </p:pic>
              <p:pic>
                <p:nvPicPr>
                  <p:cNvPr id="977" name="Google Shape;977;p63" descr="clipped result image"/>
                  <p:cNvPicPr preferRelativeResize="0"/>
                  <p:nvPr/>
                </p:nvPicPr>
                <p:blipFill rotWithShape="1">
                  <a:blip r:embed="rId13">
                    <a:alphaModFix/>
                  </a:blip>
                  <a:srcRect/>
                  <a:stretch/>
                </p:blipFill>
                <p:spPr>
                  <a:xfrm rot="-5213468">
                    <a:off x="5275084" y="4912805"/>
                    <a:ext cx="94527" cy="140201"/>
                  </a:xfrm>
                  <a:prstGeom prst="rect">
                    <a:avLst/>
                  </a:prstGeom>
                  <a:noFill/>
                  <a:ln>
                    <a:noFill/>
                  </a:ln>
                </p:spPr>
              </p:pic>
              <p:pic>
                <p:nvPicPr>
                  <p:cNvPr id="978" name="Google Shape;978;p63" descr="clipped result image"/>
                  <p:cNvPicPr preferRelativeResize="0"/>
                  <p:nvPr/>
                </p:nvPicPr>
                <p:blipFill rotWithShape="1">
                  <a:blip r:embed="rId13">
                    <a:alphaModFix/>
                  </a:blip>
                  <a:srcRect/>
                  <a:stretch/>
                </p:blipFill>
                <p:spPr>
                  <a:xfrm rot="-5213468">
                    <a:off x="5277563" y="4749919"/>
                    <a:ext cx="94527" cy="140201"/>
                  </a:xfrm>
                  <a:prstGeom prst="rect">
                    <a:avLst/>
                  </a:prstGeom>
                  <a:noFill/>
                  <a:ln>
                    <a:noFill/>
                  </a:ln>
                </p:spPr>
              </p:pic>
            </p:grpSp>
          </p:grpSp>
          <p:sp>
            <p:nvSpPr>
              <p:cNvPr id="979" name="Google Shape;979;p63"/>
              <p:cNvSpPr txBox="1"/>
              <p:nvPr/>
            </p:nvSpPr>
            <p:spPr>
              <a:xfrm rot="-801111">
                <a:off x="3779300" y="5529972"/>
                <a:ext cx="999003" cy="5256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0" i="0" u="none" strike="noStrike" cap="none">
                    <a:solidFill>
                      <a:srgbClr val="000000"/>
                    </a:solidFill>
                    <a:latin typeface="Arial"/>
                    <a:ea typeface="Arial"/>
                    <a:cs typeface="Arial"/>
                    <a:sym typeface="Arial"/>
                  </a:rPr>
                  <a:t>strong</a:t>
                </a:r>
                <a:endParaRPr sz="700" b="0" i="0" u="none" strike="noStrike" cap="none">
                  <a:solidFill>
                    <a:srgbClr val="000000"/>
                  </a:solidFill>
                  <a:latin typeface="Arial"/>
                  <a:ea typeface="Arial"/>
                  <a:cs typeface="Arial"/>
                  <a:sym typeface="Arial"/>
                </a:endParaRPr>
              </a:p>
            </p:txBody>
          </p:sp>
        </p:grpSp>
        <p:sp>
          <p:nvSpPr>
            <p:cNvPr id="980" name="Google Shape;980;p63"/>
            <p:cNvSpPr txBox="1"/>
            <p:nvPr/>
          </p:nvSpPr>
          <p:spPr>
            <a:xfrm rot="4236">
              <a:off x="5535768" y="3991567"/>
              <a:ext cx="1704301" cy="42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800" i="0" u="none" strike="noStrike" cap="none">
                  <a:solidFill>
                    <a:srgbClr val="000000"/>
                  </a:solidFill>
                </a:rPr>
                <a:t>Paroxetine</a:t>
              </a:r>
              <a:endParaRPr sz="800"/>
            </a:p>
            <a:p>
              <a:pPr marL="0" marR="0" lvl="0" indent="0" algn="ctr" rtl="0">
                <a:lnSpc>
                  <a:spcPct val="100000"/>
                </a:lnSpc>
                <a:spcBef>
                  <a:spcPts val="0"/>
                </a:spcBef>
                <a:spcAft>
                  <a:spcPts val="0"/>
                </a:spcAft>
                <a:buNone/>
              </a:pPr>
              <a:r>
                <a:rPr lang="en" sz="800" i="0" u="none" strike="noStrike" cap="none">
                  <a:solidFill>
                    <a:srgbClr val="000000"/>
                  </a:solidFill>
                </a:rPr>
                <a:t>PAXIL</a:t>
              </a:r>
              <a:endParaRPr sz="800"/>
            </a:p>
          </p:txBody>
        </p:sp>
      </p:grpSp>
      <p:grpSp>
        <p:nvGrpSpPr>
          <p:cNvPr id="981" name="Google Shape;981;p63"/>
          <p:cNvGrpSpPr/>
          <p:nvPr/>
        </p:nvGrpSpPr>
        <p:grpSpPr>
          <a:xfrm>
            <a:off x="7143691" y="1950311"/>
            <a:ext cx="2112173" cy="876767"/>
            <a:chOff x="2940310" y="4615837"/>
            <a:chExt cx="3463715" cy="1437794"/>
          </a:xfrm>
        </p:grpSpPr>
        <p:sp>
          <p:nvSpPr>
            <p:cNvPr id="982" name="Google Shape;982;p63"/>
            <p:cNvSpPr txBox="1"/>
            <p:nvPr/>
          </p:nvSpPr>
          <p:spPr>
            <a:xfrm rot="4236">
              <a:off x="3313633" y="5513383"/>
              <a:ext cx="1704301" cy="42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800" i="0" u="none" strike="noStrike" cap="none">
                  <a:solidFill>
                    <a:srgbClr val="000000"/>
                  </a:solidFill>
                </a:rPr>
                <a:t>Bupropion</a:t>
              </a:r>
              <a:endParaRPr sz="800"/>
            </a:p>
            <a:p>
              <a:pPr marL="0" marR="0" lvl="0" indent="0" algn="ctr" rtl="0">
                <a:lnSpc>
                  <a:spcPct val="100000"/>
                </a:lnSpc>
                <a:spcBef>
                  <a:spcPts val="0"/>
                </a:spcBef>
                <a:spcAft>
                  <a:spcPts val="0"/>
                </a:spcAft>
                <a:buNone/>
              </a:pPr>
              <a:r>
                <a:rPr lang="en" sz="800" i="0" u="none" strike="noStrike" cap="none">
                  <a:solidFill>
                    <a:srgbClr val="000000"/>
                  </a:solidFill>
                </a:rPr>
                <a:t>WELLBUTRIN</a:t>
              </a:r>
              <a:endParaRPr sz="800"/>
            </a:p>
          </p:txBody>
        </p:sp>
        <p:grpSp>
          <p:nvGrpSpPr>
            <p:cNvPr id="983" name="Google Shape;983;p63"/>
            <p:cNvGrpSpPr/>
            <p:nvPr/>
          </p:nvGrpSpPr>
          <p:grpSpPr>
            <a:xfrm>
              <a:off x="2940310" y="4615837"/>
              <a:ext cx="3463715" cy="1437794"/>
              <a:chOff x="2906372" y="4629777"/>
              <a:chExt cx="3463715" cy="1437794"/>
            </a:xfrm>
          </p:grpSpPr>
          <p:grpSp>
            <p:nvGrpSpPr>
              <p:cNvPr id="984" name="Google Shape;984;p63"/>
              <p:cNvGrpSpPr/>
              <p:nvPr/>
            </p:nvGrpSpPr>
            <p:grpSpPr>
              <a:xfrm rot="578195">
                <a:off x="2956924" y="4904964"/>
                <a:ext cx="3362610" cy="887422"/>
                <a:chOff x="4262041" y="4207151"/>
                <a:chExt cx="3362574" cy="887412"/>
              </a:xfrm>
            </p:grpSpPr>
            <p:grpSp>
              <p:nvGrpSpPr>
                <p:cNvPr id="985" name="Google Shape;985;p63"/>
                <p:cNvGrpSpPr/>
                <p:nvPr/>
              </p:nvGrpSpPr>
              <p:grpSpPr>
                <a:xfrm>
                  <a:off x="4262041" y="4207151"/>
                  <a:ext cx="3362574" cy="887412"/>
                  <a:chOff x="2140842" y="4691757"/>
                  <a:chExt cx="3362574" cy="887412"/>
                </a:xfrm>
              </p:grpSpPr>
              <p:grpSp>
                <p:nvGrpSpPr>
                  <p:cNvPr id="986" name="Google Shape;986;p63"/>
                  <p:cNvGrpSpPr/>
                  <p:nvPr/>
                </p:nvGrpSpPr>
                <p:grpSpPr>
                  <a:xfrm rot="327112">
                    <a:off x="2168233" y="4794769"/>
                    <a:ext cx="2200887" cy="681389"/>
                    <a:chOff x="314051" y="9244857"/>
                    <a:chExt cx="1731004" cy="535914"/>
                  </a:xfrm>
                </p:grpSpPr>
                <p:pic>
                  <p:nvPicPr>
                    <p:cNvPr id="987" name="Google Shape;987;p63" descr="clipped result image"/>
                    <p:cNvPicPr preferRelativeResize="0"/>
                    <p:nvPr/>
                  </p:nvPicPr>
                  <p:blipFill rotWithShape="1">
                    <a:blip r:embed="rId14">
                      <a:alphaModFix/>
                    </a:blip>
                    <a:srcRect t="13509"/>
                    <a:stretch/>
                  </p:blipFill>
                  <p:spPr>
                    <a:xfrm rot="-5315968">
                      <a:off x="903346" y="9015973"/>
                      <a:ext cx="452077" cy="971028"/>
                    </a:xfrm>
                    <a:prstGeom prst="rect">
                      <a:avLst/>
                    </a:prstGeom>
                    <a:noFill/>
                    <a:ln>
                      <a:noFill/>
                    </a:ln>
                    <a:effectLst>
                      <a:outerShdw blurRad="28575" dist="9525" dir="5400000" algn="bl" rotWithShape="0">
                        <a:srgbClr val="000000">
                          <a:alpha val="49800"/>
                        </a:srgbClr>
                      </a:outerShdw>
                    </a:effectLst>
                  </p:spPr>
                </p:pic>
                <p:pic>
                  <p:nvPicPr>
                    <p:cNvPr id="988" name="Google Shape;988;p63" descr="clipped result image"/>
                    <p:cNvPicPr preferRelativeResize="0"/>
                    <p:nvPr/>
                  </p:nvPicPr>
                  <p:blipFill rotWithShape="1">
                    <a:blip r:embed="rId15">
                      <a:alphaModFix/>
                    </a:blip>
                    <a:srcRect l="22303" r="22408"/>
                    <a:stretch/>
                  </p:blipFill>
                  <p:spPr>
                    <a:xfrm rot="-5123256">
                      <a:off x="285634" y="9303380"/>
                      <a:ext cx="435455" cy="344720"/>
                    </a:xfrm>
                    <a:prstGeom prst="rect">
                      <a:avLst/>
                    </a:prstGeom>
                    <a:noFill/>
                    <a:ln>
                      <a:noFill/>
                    </a:ln>
                  </p:spPr>
                </p:pic>
                <p:pic>
                  <p:nvPicPr>
                    <p:cNvPr id="989" name="Google Shape;989;p63" descr="clipped result image"/>
                    <p:cNvPicPr preferRelativeResize="0"/>
                    <p:nvPr/>
                  </p:nvPicPr>
                  <p:blipFill rotWithShape="1">
                    <a:blip r:embed="rId16">
                      <a:alphaModFix/>
                    </a:blip>
                    <a:srcRect/>
                    <a:stretch/>
                  </p:blipFill>
                  <p:spPr>
                    <a:xfrm rot="1723264">
                      <a:off x="1558267" y="9375022"/>
                      <a:ext cx="436625" cy="320560"/>
                    </a:xfrm>
                    <a:prstGeom prst="rect">
                      <a:avLst/>
                    </a:prstGeom>
                    <a:noFill/>
                    <a:ln>
                      <a:noFill/>
                    </a:ln>
                  </p:spPr>
                </p:pic>
              </p:grpSp>
              <p:sp>
                <p:nvSpPr>
                  <p:cNvPr id="990" name="Google Shape;990;p63"/>
                  <p:cNvSpPr txBox="1"/>
                  <p:nvPr/>
                </p:nvSpPr>
                <p:spPr>
                  <a:xfrm rot="-577830">
                    <a:off x="3951574" y="5062392"/>
                    <a:ext cx="1545785" cy="20324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0" i="0" u="none" strike="noStrike" cap="none">
                        <a:solidFill>
                          <a:srgbClr val="000000"/>
                        </a:solidFill>
                        <a:latin typeface="Arial"/>
                        <a:ea typeface="Arial"/>
                        <a:cs typeface="Arial"/>
                        <a:sym typeface="Arial"/>
                      </a:rPr>
                      <a:t>mod/strong</a:t>
                    </a:r>
                    <a:endParaRPr sz="700" b="0" i="0" u="none" strike="noStrike" cap="none">
                      <a:solidFill>
                        <a:srgbClr val="000000"/>
                      </a:solidFill>
                      <a:latin typeface="Arial"/>
                      <a:ea typeface="Arial"/>
                      <a:cs typeface="Arial"/>
                      <a:sym typeface="Arial"/>
                    </a:endParaRPr>
                  </a:p>
                </p:txBody>
              </p:sp>
            </p:grpSp>
            <p:pic>
              <p:nvPicPr>
                <p:cNvPr id="991" name="Google Shape;991;p63" descr="clipped result image"/>
                <p:cNvPicPr preferRelativeResize="0"/>
                <p:nvPr/>
              </p:nvPicPr>
              <p:blipFill rotWithShape="1">
                <a:blip r:embed="rId17">
                  <a:alphaModFix/>
                </a:blip>
                <a:srcRect/>
                <a:stretch/>
              </p:blipFill>
              <p:spPr>
                <a:xfrm rot="-4658657">
                  <a:off x="4675939" y="4402560"/>
                  <a:ext cx="94527" cy="93006"/>
                </a:xfrm>
                <a:prstGeom prst="rect">
                  <a:avLst/>
                </a:prstGeom>
                <a:noFill/>
                <a:ln>
                  <a:noFill/>
                </a:ln>
              </p:spPr>
            </p:pic>
            <p:pic>
              <p:nvPicPr>
                <p:cNvPr id="992" name="Google Shape;992;p63" descr="clipped result image"/>
                <p:cNvPicPr preferRelativeResize="0"/>
                <p:nvPr/>
              </p:nvPicPr>
              <p:blipFill rotWithShape="1">
                <a:blip r:embed="rId17">
                  <a:alphaModFix/>
                </a:blip>
                <a:srcRect/>
                <a:stretch/>
              </p:blipFill>
              <p:spPr>
                <a:xfrm rot="-4658657">
                  <a:off x="4648834" y="4498950"/>
                  <a:ext cx="94527" cy="93006"/>
                </a:xfrm>
                <a:prstGeom prst="rect">
                  <a:avLst/>
                </a:prstGeom>
                <a:noFill/>
                <a:ln>
                  <a:noFill/>
                </a:ln>
              </p:spPr>
            </p:pic>
          </p:grpSp>
          <p:pic>
            <p:nvPicPr>
              <p:cNvPr id="993" name="Google Shape;993;p63" descr="clipped result image"/>
              <p:cNvPicPr preferRelativeResize="0"/>
              <p:nvPr/>
            </p:nvPicPr>
            <p:blipFill rotWithShape="1">
              <a:blip r:embed="rId17">
                <a:alphaModFix/>
              </a:blip>
              <a:srcRect/>
              <a:stretch/>
            </p:blipFill>
            <p:spPr>
              <a:xfrm rot="-4080601">
                <a:off x="3349736" y="5078108"/>
                <a:ext cx="94527" cy="93006"/>
              </a:xfrm>
              <a:prstGeom prst="rect">
                <a:avLst/>
              </a:prstGeom>
              <a:noFill/>
              <a:ln>
                <a:noFill/>
              </a:ln>
            </p:spPr>
          </p:pic>
        </p:grpSp>
      </p:grpSp>
      <p:grpSp>
        <p:nvGrpSpPr>
          <p:cNvPr id="994" name="Google Shape;994;p63"/>
          <p:cNvGrpSpPr/>
          <p:nvPr/>
        </p:nvGrpSpPr>
        <p:grpSpPr>
          <a:xfrm>
            <a:off x="5585383" y="1880251"/>
            <a:ext cx="1577367" cy="899981"/>
            <a:chOff x="3296272" y="3135634"/>
            <a:chExt cx="2361682" cy="1347478"/>
          </a:xfrm>
        </p:grpSpPr>
        <p:grpSp>
          <p:nvGrpSpPr>
            <p:cNvPr id="995" name="Google Shape;995;p63"/>
            <p:cNvGrpSpPr/>
            <p:nvPr/>
          </p:nvGrpSpPr>
          <p:grpSpPr>
            <a:xfrm>
              <a:off x="3296272" y="3135634"/>
              <a:ext cx="2361682" cy="1093357"/>
              <a:chOff x="2260982" y="3117576"/>
              <a:chExt cx="2361682" cy="1093357"/>
            </a:xfrm>
          </p:grpSpPr>
          <p:grpSp>
            <p:nvGrpSpPr>
              <p:cNvPr id="996" name="Google Shape;996;p63"/>
              <p:cNvGrpSpPr/>
              <p:nvPr/>
            </p:nvGrpSpPr>
            <p:grpSpPr>
              <a:xfrm>
                <a:off x="2260982" y="3117576"/>
                <a:ext cx="1884097" cy="1053769"/>
                <a:chOff x="2260982" y="3117576"/>
                <a:chExt cx="1884097" cy="1053769"/>
              </a:xfrm>
            </p:grpSpPr>
            <p:pic>
              <p:nvPicPr>
                <p:cNvPr id="997" name="Google Shape;997;p63" descr="clipped result image"/>
                <p:cNvPicPr preferRelativeResize="0"/>
                <p:nvPr/>
              </p:nvPicPr>
              <p:blipFill rotWithShape="1">
                <a:blip r:embed="rId18">
                  <a:alphaModFix/>
                </a:blip>
                <a:srcRect/>
                <a:stretch/>
              </p:blipFill>
              <p:spPr>
                <a:xfrm rot="900014">
                  <a:off x="3175057" y="3224161"/>
                  <a:ext cx="136691" cy="617332"/>
                </a:xfrm>
                <a:prstGeom prst="rect">
                  <a:avLst/>
                </a:prstGeom>
                <a:noFill/>
                <a:ln>
                  <a:noFill/>
                </a:ln>
              </p:spPr>
            </p:pic>
            <p:grpSp>
              <p:nvGrpSpPr>
                <p:cNvPr id="998" name="Google Shape;998;p63"/>
                <p:cNvGrpSpPr/>
                <p:nvPr/>
              </p:nvGrpSpPr>
              <p:grpSpPr>
                <a:xfrm>
                  <a:off x="2260982" y="3553657"/>
                  <a:ext cx="1884097" cy="617688"/>
                  <a:chOff x="2474085" y="2453779"/>
                  <a:chExt cx="1406777" cy="461202"/>
                </a:xfrm>
              </p:grpSpPr>
              <p:pic>
                <p:nvPicPr>
                  <p:cNvPr id="999" name="Google Shape;999;p63" descr="clipped result image"/>
                  <p:cNvPicPr preferRelativeResize="0"/>
                  <p:nvPr/>
                </p:nvPicPr>
                <p:blipFill rotWithShape="1">
                  <a:blip r:embed="rId19">
                    <a:alphaModFix/>
                  </a:blip>
                  <a:srcRect/>
                  <a:stretch/>
                </p:blipFill>
                <p:spPr>
                  <a:xfrm>
                    <a:off x="2474085" y="2453779"/>
                    <a:ext cx="1406777" cy="461202"/>
                  </a:xfrm>
                  <a:prstGeom prst="rect">
                    <a:avLst/>
                  </a:prstGeom>
                  <a:noFill/>
                  <a:ln>
                    <a:noFill/>
                  </a:ln>
                </p:spPr>
              </p:pic>
              <p:pic>
                <p:nvPicPr>
                  <p:cNvPr id="1000" name="Google Shape;1000;p63" descr="clipped result image"/>
                  <p:cNvPicPr preferRelativeResize="0"/>
                  <p:nvPr/>
                </p:nvPicPr>
                <p:blipFill rotWithShape="1">
                  <a:blip r:embed="rId20">
                    <a:alphaModFix/>
                  </a:blip>
                  <a:srcRect/>
                  <a:stretch/>
                </p:blipFill>
                <p:spPr>
                  <a:xfrm rot="-4150780">
                    <a:off x="2801148" y="2476469"/>
                    <a:ext cx="70578" cy="104680"/>
                  </a:xfrm>
                  <a:prstGeom prst="rect">
                    <a:avLst/>
                  </a:prstGeom>
                  <a:noFill/>
                  <a:ln>
                    <a:noFill/>
                  </a:ln>
                </p:spPr>
              </p:pic>
              <p:pic>
                <p:nvPicPr>
                  <p:cNvPr id="1001" name="Google Shape;1001;p63" descr="clipped result image"/>
                  <p:cNvPicPr preferRelativeResize="0"/>
                  <p:nvPr/>
                </p:nvPicPr>
                <p:blipFill rotWithShape="1">
                  <a:blip r:embed="rId21">
                    <a:alphaModFix/>
                  </a:blip>
                  <a:srcRect/>
                  <a:stretch/>
                </p:blipFill>
                <p:spPr>
                  <a:xfrm rot="-4150780">
                    <a:off x="2774485" y="2547839"/>
                    <a:ext cx="70578" cy="104680"/>
                  </a:xfrm>
                  <a:prstGeom prst="rect">
                    <a:avLst/>
                  </a:prstGeom>
                  <a:noFill/>
                  <a:ln>
                    <a:noFill/>
                  </a:ln>
                </p:spPr>
              </p:pic>
              <p:pic>
                <p:nvPicPr>
                  <p:cNvPr id="1002" name="Google Shape;1002;p63" descr="clipped result image"/>
                  <p:cNvPicPr preferRelativeResize="0"/>
                  <p:nvPr/>
                </p:nvPicPr>
                <p:blipFill rotWithShape="1">
                  <a:blip r:embed="rId21">
                    <a:alphaModFix/>
                  </a:blip>
                  <a:srcRect/>
                  <a:stretch/>
                </p:blipFill>
                <p:spPr>
                  <a:xfrm rot="-4150780">
                    <a:off x="2746420" y="2621644"/>
                    <a:ext cx="70578" cy="104680"/>
                  </a:xfrm>
                  <a:prstGeom prst="rect">
                    <a:avLst/>
                  </a:prstGeom>
                  <a:noFill/>
                  <a:ln>
                    <a:noFill/>
                  </a:ln>
                </p:spPr>
              </p:pic>
            </p:grpSp>
            <p:pic>
              <p:nvPicPr>
                <p:cNvPr id="1003" name="Google Shape;1003;p63" descr="clipped result image"/>
                <p:cNvPicPr preferRelativeResize="0"/>
                <p:nvPr/>
              </p:nvPicPr>
              <p:blipFill rotWithShape="1">
                <a:blip r:embed="rId22">
                  <a:alphaModFix/>
                </a:blip>
                <a:srcRect/>
                <a:stretch/>
              </p:blipFill>
              <p:spPr>
                <a:xfrm rot="899999">
                  <a:off x="2875184" y="3133972"/>
                  <a:ext cx="212903" cy="654791"/>
                </a:xfrm>
                <a:prstGeom prst="rect">
                  <a:avLst/>
                </a:prstGeom>
                <a:noFill/>
                <a:ln>
                  <a:noFill/>
                </a:ln>
              </p:spPr>
            </p:pic>
          </p:grpSp>
          <p:sp>
            <p:nvSpPr>
              <p:cNvPr id="1004" name="Google Shape;1004;p63"/>
              <p:cNvSpPr txBox="1"/>
              <p:nvPr/>
            </p:nvSpPr>
            <p:spPr>
              <a:xfrm rot="1269">
                <a:off x="3810264" y="3964783"/>
                <a:ext cx="812400" cy="24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0" i="0" u="none" strike="noStrike" cap="none">
                    <a:solidFill>
                      <a:srgbClr val="000000"/>
                    </a:solidFill>
                    <a:latin typeface="Arial"/>
                    <a:ea typeface="Arial"/>
                    <a:cs typeface="Arial"/>
                    <a:sym typeface="Arial"/>
                  </a:rPr>
                  <a:t>strong</a:t>
                </a:r>
                <a:endParaRPr sz="600" b="0" i="0" u="none" strike="noStrike" cap="none">
                  <a:solidFill>
                    <a:srgbClr val="000000"/>
                  </a:solidFill>
                  <a:latin typeface="Arial"/>
                  <a:ea typeface="Arial"/>
                  <a:cs typeface="Arial"/>
                  <a:sym typeface="Arial"/>
                </a:endParaRPr>
              </a:p>
            </p:txBody>
          </p:sp>
        </p:grpSp>
        <p:sp>
          <p:nvSpPr>
            <p:cNvPr id="1005" name="Google Shape;1005;p63"/>
            <p:cNvSpPr txBox="1"/>
            <p:nvPr/>
          </p:nvSpPr>
          <p:spPr>
            <a:xfrm rot="4236">
              <a:off x="3331521" y="4061462"/>
              <a:ext cx="1704301" cy="42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800" i="0" u="none" strike="noStrike" cap="none">
                  <a:solidFill>
                    <a:srgbClr val="000000"/>
                  </a:solidFill>
                </a:rPr>
                <a:t>Fluoxetine</a:t>
              </a:r>
              <a:endParaRPr sz="800"/>
            </a:p>
            <a:p>
              <a:pPr marL="0" marR="0" lvl="0" indent="0" algn="ctr" rtl="0">
                <a:lnSpc>
                  <a:spcPct val="100000"/>
                </a:lnSpc>
                <a:spcBef>
                  <a:spcPts val="0"/>
                </a:spcBef>
                <a:spcAft>
                  <a:spcPts val="0"/>
                </a:spcAft>
                <a:buNone/>
              </a:pPr>
              <a:r>
                <a:rPr lang="en" sz="800" i="0" u="none" strike="noStrike" cap="none">
                  <a:solidFill>
                    <a:srgbClr val="000000"/>
                  </a:solidFill>
                </a:rPr>
                <a:t>PROZAC</a:t>
              </a:r>
              <a:endParaRPr sz="800"/>
            </a:p>
          </p:txBody>
        </p:sp>
      </p:grpSp>
      <p:grpSp>
        <p:nvGrpSpPr>
          <p:cNvPr id="1006" name="Google Shape;1006;p63"/>
          <p:cNvGrpSpPr/>
          <p:nvPr/>
        </p:nvGrpSpPr>
        <p:grpSpPr>
          <a:xfrm>
            <a:off x="7238688" y="2963586"/>
            <a:ext cx="1890554" cy="865481"/>
            <a:chOff x="5387755" y="4654133"/>
            <a:chExt cx="2940666" cy="1346214"/>
          </a:xfrm>
        </p:grpSpPr>
        <p:grpSp>
          <p:nvGrpSpPr>
            <p:cNvPr id="1007" name="Google Shape;1007;p63"/>
            <p:cNvGrpSpPr/>
            <p:nvPr/>
          </p:nvGrpSpPr>
          <p:grpSpPr>
            <a:xfrm rot="791478">
              <a:off x="5431582" y="4970246"/>
              <a:ext cx="2853013" cy="713987"/>
              <a:chOff x="2016564" y="4692255"/>
              <a:chExt cx="2853053" cy="713997"/>
            </a:xfrm>
          </p:grpSpPr>
          <p:grpSp>
            <p:nvGrpSpPr>
              <p:cNvPr id="1008" name="Google Shape;1008;p63"/>
              <p:cNvGrpSpPr/>
              <p:nvPr/>
            </p:nvGrpSpPr>
            <p:grpSpPr>
              <a:xfrm>
                <a:off x="2016564" y="4692255"/>
                <a:ext cx="2215159" cy="607964"/>
                <a:chOff x="2410913" y="4511601"/>
                <a:chExt cx="2215159" cy="607964"/>
              </a:xfrm>
            </p:grpSpPr>
            <p:grpSp>
              <p:nvGrpSpPr>
                <p:cNvPr id="1009" name="Google Shape;1009;p63"/>
                <p:cNvGrpSpPr/>
                <p:nvPr/>
              </p:nvGrpSpPr>
              <p:grpSpPr>
                <a:xfrm>
                  <a:off x="2784549" y="4630881"/>
                  <a:ext cx="1841523" cy="488683"/>
                  <a:chOff x="4870884" y="4710426"/>
                  <a:chExt cx="1841523" cy="488683"/>
                </a:xfrm>
              </p:grpSpPr>
              <p:pic>
                <p:nvPicPr>
                  <p:cNvPr id="1010" name="Google Shape;1010;p63" descr="clipped result image"/>
                  <p:cNvPicPr preferRelativeResize="0"/>
                  <p:nvPr/>
                </p:nvPicPr>
                <p:blipFill rotWithShape="1">
                  <a:blip r:embed="rId11">
                    <a:alphaModFix/>
                  </a:blip>
                  <a:srcRect/>
                  <a:stretch/>
                </p:blipFill>
                <p:spPr>
                  <a:xfrm rot="5627174" flipH="1">
                    <a:off x="5607029" y="4044210"/>
                    <a:ext cx="369234" cy="1821116"/>
                  </a:xfrm>
                  <a:prstGeom prst="rect">
                    <a:avLst/>
                  </a:prstGeom>
                  <a:noFill/>
                  <a:ln>
                    <a:noFill/>
                  </a:ln>
                </p:spPr>
              </p:pic>
              <p:grpSp>
                <p:nvGrpSpPr>
                  <p:cNvPr id="1011" name="Google Shape;1011;p63"/>
                  <p:cNvGrpSpPr/>
                  <p:nvPr/>
                </p:nvGrpSpPr>
                <p:grpSpPr>
                  <a:xfrm>
                    <a:off x="5249786" y="4825296"/>
                    <a:ext cx="147602" cy="183155"/>
                    <a:chOff x="5249786" y="4825296"/>
                    <a:chExt cx="147602" cy="183155"/>
                  </a:xfrm>
                </p:grpSpPr>
                <p:pic>
                  <p:nvPicPr>
                    <p:cNvPr id="1012" name="Google Shape;1012;p63" descr="clipped result image"/>
                    <p:cNvPicPr preferRelativeResize="0"/>
                    <p:nvPr/>
                  </p:nvPicPr>
                  <p:blipFill rotWithShape="1">
                    <a:blip r:embed="rId13">
                      <a:alphaModFix/>
                    </a:blip>
                    <a:srcRect/>
                    <a:stretch/>
                  </p:blipFill>
                  <p:spPr>
                    <a:xfrm rot="-5213468">
                      <a:off x="5275083" y="4887355"/>
                      <a:ext cx="94527" cy="140201"/>
                    </a:xfrm>
                    <a:prstGeom prst="rect">
                      <a:avLst/>
                    </a:prstGeom>
                    <a:noFill/>
                    <a:ln>
                      <a:noFill/>
                    </a:ln>
                  </p:spPr>
                </p:pic>
                <p:pic>
                  <p:nvPicPr>
                    <p:cNvPr id="1013" name="Google Shape;1013;p63" descr="clipped result image"/>
                    <p:cNvPicPr preferRelativeResize="0"/>
                    <p:nvPr/>
                  </p:nvPicPr>
                  <p:blipFill rotWithShape="1">
                    <a:blip r:embed="rId13">
                      <a:alphaModFix/>
                    </a:blip>
                    <a:srcRect/>
                    <a:stretch/>
                  </p:blipFill>
                  <p:spPr>
                    <a:xfrm rot="-5213468">
                      <a:off x="5277563" y="4806191"/>
                      <a:ext cx="94527" cy="140201"/>
                    </a:xfrm>
                    <a:prstGeom prst="rect">
                      <a:avLst/>
                    </a:prstGeom>
                    <a:noFill/>
                    <a:ln>
                      <a:noFill/>
                    </a:ln>
                  </p:spPr>
                </p:pic>
              </p:grpSp>
            </p:grpSp>
            <p:pic>
              <p:nvPicPr>
                <p:cNvPr id="1014" name="Google Shape;1014;p63" descr="clipped result image"/>
                <p:cNvPicPr preferRelativeResize="0"/>
                <p:nvPr/>
              </p:nvPicPr>
              <p:blipFill rotWithShape="1">
                <a:blip r:embed="rId23">
                  <a:alphaModFix/>
                </a:blip>
                <a:srcRect/>
                <a:stretch/>
              </p:blipFill>
              <p:spPr>
                <a:xfrm>
                  <a:off x="2410913" y="4511601"/>
                  <a:ext cx="582454" cy="580323"/>
                </a:xfrm>
                <a:prstGeom prst="rect">
                  <a:avLst/>
                </a:prstGeom>
                <a:noFill/>
                <a:ln>
                  <a:noFill/>
                </a:ln>
                <a:effectLst>
                  <a:outerShdw blurRad="50800" dist="12700" dir="5400000" algn="t" rotWithShape="0">
                    <a:srgbClr val="000000">
                      <a:alpha val="76860"/>
                    </a:srgbClr>
                  </a:outerShdw>
                </a:effectLst>
              </p:spPr>
            </p:pic>
          </p:grpSp>
          <p:sp>
            <p:nvSpPr>
              <p:cNvPr id="1015" name="Google Shape;1015;p63"/>
              <p:cNvSpPr txBox="1"/>
              <p:nvPr/>
            </p:nvSpPr>
            <p:spPr>
              <a:xfrm rot="-790754">
                <a:off x="3836441" y="4990802"/>
                <a:ext cx="1011851" cy="3041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0" i="0" u="none" strike="noStrike" cap="none">
                    <a:solidFill>
                      <a:srgbClr val="000000"/>
                    </a:solidFill>
                    <a:latin typeface="Arial"/>
                    <a:ea typeface="Arial"/>
                    <a:cs typeface="Arial"/>
                    <a:sym typeface="Arial"/>
                  </a:rPr>
                  <a:t>moderate</a:t>
                </a:r>
                <a:endParaRPr sz="700" b="0" i="0" u="none" strike="noStrike" cap="none">
                  <a:solidFill>
                    <a:srgbClr val="000000"/>
                  </a:solidFill>
                  <a:latin typeface="Arial"/>
                  <a:ea typeface="Arial"/>
                  <a:cs typeface="Arial"/>
                  <a:sym typeface="Arial"/>
                </a:endParaRPr>
              </a:p>
            </p:txBody>
          </p:sp>
        </p:grpSp>
        <p:sp>
          <p:nvSpPr>
            <p:cNvPr id="1016" name="Google Shape;1016;p63"/>
            <p:cNvSpPr txBox="1"/>
            <p:nvPr/>
          </p:nvSpPr>
          <p:spPr>
            <a:xfrm rot="4236">
              <a:off x="5731687" y="5443386"/>
              <a:ext cx="1704301" cy="42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800" i="0" u="none" strike="noStrike" cap="none">
                  <a:solidFill>
                    <a:srgbClr val="000000"/>
                  </a:solidFill>
                </a:rPr>
                <a:t>Duloxetine</a:t>
              </a:r>
              <a:endParaRPr sz="800"/>
            </a:p>
            <a:p>
              <a:pPr marL="0" marR="0" lvl="0" indent="0" algn="ctr" rtl="0">
                <a:lnSpc>
                  <a:spcPct val="100000"/>
                </a:lnSpc>
                <a:spcBef>
                  <a:spcPts val="0"/>
                </a:spcBef>
                <a:spcAft>
                  <a:spcPts val="0"/>
                </a:spcAft>
                <a:buNone/>
              </a:pPr>
              <a:r>
                <a:rPr lang="en" sz="800" i="0" u="none" strike="noStrike" cap="none">
                  <a:solidFill>
                    <a:srgbClr val="000000"/>
                  </a:solidFill>
                </a:rPr>
                <a:t>CYMBALTA</a:t>
              </a:r>
              <a:endParaRPr sz="800"/>
            </a:p>
          </p:txBody>
        </p:sp>
      </p:grpSp>
      <p:grpSp>
        <p:nvGrpSpPr>
          <p:cNvPr id="1017" name="Google Shape;1017;p63"/>
          <p:cNvGrpSpPr/>
          <p:nvPr/>
        </p:nvGrpSpPr>
        <p:grpSpPr>
          <a:xfrm>
            <a:off x="6925560" y="8513827"/>
            <a:ext cx="476186" cy="338942"/>
            <a:chOff x="2885700" y="5418888"/>
            <a:chExt cx="476186" cy="338942"/>
          </a:xfrm>
        </p:grpSpPr>
        <p:pic>
          <p:nvPicPr>
            <p:cNvPr id="1018" name="Google Shape;1018;p63" descr="A close up of a logo&#10;&#10;Description automatically generated"/>
            <p:cNvPicPr preferRelativeResize="0"/>
            <p:nvPr/>
          </p:nvPicPr>
          <p:blipFill rotWithShape="1">
            <a:blip r:embed="rId24">
              <a:alphaModFix/>
            </a:blip>
            <a:srcRect/>
            <a:stretch/>
          </p:blipFill>
          <p:spPr>
            <a:xfrm>
              <a:off x="2899114" y="5488837"/>
              <a:ext cx="462772" cy="268994"/>
            </a:xfrm>
            <a:prstGeom prst="rect">
              <a:avLst/>
            </a:prstGeom>
            <a:noFill/>
            <a:ln>
              <a:noFill/>
            </a:ln>
          </p:spPr>
        </p:pic>
        <p:sp>
          <p:nvSpPr>
            <p:cNvPr id="1019" name="Google Shape;1019;p63"/>
            <p:cNvSpPr txBox="1"/>
            <p:nvPr/>
          </p:nvSpPr>
          <p:spPr>
            <a:xfrm>
              <a:off x="2885700" y="5418888"/>
              <a:ext cx="389400" cy="32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700" b="0" i="0" u="none" strike="noStrike" cap="none">
                  <a:solidFill>
                    <a:srgbClr val="E5BE8B"/>
                  </a:solidFill>
                  <a:latin typeface="Arial"/>
                  <a:ea typeface="Arial"/>
                  <a:cs typeface="Arial"/>
                  <a:sym typeface="Arial"/>
                </a:rPr>
                <a:t>page</a:t>
              </a:r>
              <a:r>
                <a:rPr lang="en" sz="700" b="0" i="0" u="none" strike="noStrike" cap="none">
                  <a:solidFill>
                    <a:srgbClr val="000000"/>
                  </a:solidFill>
                  <a:latin typeface="Arial"/>
                  <a:ea typeface="Arial"/>
                  <a:cs typeface="Arial"/>
                  <a:sym typeface="Arial"/>
                </a:rPr>
                <a:t> </a:t>
              </a:r>
              <a:endParaRPr sz="700">
                <a:solidFill>
                  <a:srgbClr val="9D6923"/>
                </a:solidFill>
              </a:endParaRPr>
            </a:p>
            <a:p>
              <a:pPr marL="0" marR="0" lvl="0" indent="0" algn="l" rtl="0">
                <a:lnSpc>
                  <a:spcPct val="100000"/>
                </a:lnSpc>
                <a:spcBef>
                  <a:spcPts val="0"/>
                </a:spcBef>
                <a:spcAft>
                  <a:spcPts val="0"/>
                </a:spcAft>
                <a:buClr>
                  <a:srgbClr val="000000"/>
                </a:buClr>
                <a:buSzPts val="1100"/>
                <a:buFont typeface="Arial"/>
                <a:buNone/>
              </a:pPr>
              <a:r>
                <a:rPr lang="en" sz="700">
                  <a:solidFill>
                    <a:srgbClr val="9D6923"/>
                  </a:solidFill>
                </a:rPr>
                <a:t> 15</a:t>
              </a:r>
              <a:endParaRPr sz="700">
                <a:solidFill>
                  <a:srgbClr val="9D6923"/>
                </a:solidFill>
              </a:endParaRPr>
            </a:p>
          </p:txBody>
        </p:sp>
      </p:grpSp>
      <p:cxnSp>
        <p:nvCxnSpPr>
          <p:cNvPr id="1020" name="Google Shape;1020;p63"/>
          <p:cNvCxnSpPr/>
          <p:nvPr/>
        </p:nvCxnSpPr>
        <p:spPr>
          <a:xfrm rot="10800000">
            <a:off x="1791525" y="991850"/>
            <a:ext cx="0" cy="4088100"/>
          </a:xfrm>
          <a:prstGeom prst="straightConnector1">
            <a:avLst/>
          </a:prstGeom>
          <a:noFill/>
          <a:ln w="9525" cap="flat" cmpd="sng">
            <a:solidFill>
              <a:schemeClr val="dk1"/>
            </a:solidFill>
            <a:prstDash val="lgDash"/>
            <a:round/>
            <a:headEnd type="none" w="sm" len="sm"/>
            <a:tailEnd type="none" w="sm" len="sm"/>
          </a:ln>
        </p:spPr>
      </p:cxnSp>
      <p:sp>
        <p:nvSpPr>
          <p:cNvPr id="1021" name="Google Shape;1021;p63"/>
          <p:cNvSpPr txBox="1"/>
          <p:nvPr/>
        </p:nvSpPr>
        <p:spPr>
          <a:xfrm>
            <a:off x="5617595" y="1489159"/>
            <a:ext cx="3092100" cy="505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900"/>
              <a:buFont typeface="Arial"/>
              <a:buNone/>
            </a:pPr>
            <a:r>
              <a:rPr lang="en" sz="1100"/>
              <a:t>2D6 in</a:t>
            </a:r>
            <a:r>
              <a:rPr lang="en" sz="1100" b="1" u="sng"/>
              <a:t>H</a:t>
            </a:r>
            <a:r>
              <a:rPr lang="en" sz="1100"/>
              <a:t>ibitor antidepressants</a:t>
            </a:r>
            <a:endParaRPr sz="1100" b="0" i="0" u="none" strike="noStrike" cap="none">
              <a:solidFill>
                <a:srgbClr val="000000"/>
              </a:solidFill>
              <a:latin typeface="Arial"/>
              <a:ea typeface="Arial"/>
              <a:cs typeface="Arial"/>
              <a:sym typeface="Arial"/>
            </a:endParaRPr>
          </a:p>
        </p:txBody>
      </p:sp>
      <p:cxnSp>
        <p:nvCxnSpPr>
          <p:cNvPr id="1022" name="Google Shape;1022;p63"/>
          <p:cNvCxnSpPr/>
          <p:nvPr/>
        </p:nvCxnSpPr>
        <p:spPr>
          <a:xfrm rot="10800000">
            <a:off x="5372925" y="991850"/>
            <a:ext cx="0" cy="4088100"/>
          </a:xfrm>
          <a:prstGeom prst="straightConnector1">
            <a:avLst/>
          </a:prstGeom>
          <a:noFill/>
          <a:ln w="9525" cap="flat" cmpd="sng">
            <a:solidFill>
              <a:schemeClr val="dk1"/>
            </a:solidFill>
            <a:prstDash val="lgDash"/>
            <a:round/>
            <a:headEnd type="none" w="sm" len="sm"/>
            <a:tailEnd type="none" w="sm" len="sm"/>
          </a:ln>
        </p:spPr>
      </p:cxnSp>
      <p:grpSp>
        <p:nvGrpSpPr>
          <p:cNvPr id="1023" name="Google Shape;1023;p63"/>
          <p:cNvGrpSpPr/>
          <p:nvPr/>
        </p:nvGrpSpPr>
        <p:grpSpPr>
          <a:xfrm>
            <a:off x="0" y="0"/>
            <a:ext cx="9144000" cy="895500"/>
            <a:chOff x="0" y="0"/>
            <a:chExt cx="9144000" cy="895500"/>
          </a:xfrm>
        </p:grpSpPr>
        <p:sp>
          <p:nvSpPr>
            <p:cNvPr id="1024" name="Google Shape;1024;p63"/>
            <p:cNvSpPr/>
            <p:nvPr/>
          </p:nvSpPr>
          <p:spPr>
            <a:xfrm>
              <a:off x="0" y="0"/>
              <a:ext cx="9144000" cy="895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025" name="Google Shape;1025;p63"/>
            <p:cNvSpPr txBox="1"/>
            <p:nvPr/>
          </p:nvSpPr>
          <p:spPr>
            <a:xfrm>
              <a:off x="2956172" y="649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26" name="Google Shape;1026;p63"/>
            <p:cNvSpPr txBox="1"/>
            <p:nvPr/>
          </p:nvSpPr>
          <p:spPr>
            <a:xfrm>
              <a:off x="6093925" y="171663"/>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1027" name="Google Shape;1027;p63"/>
            <p:cNvSpPr txBox="1"/>
            <p:nvPr/>
          </p:nvSpPr>
          <p:spPr>
            <a:xfrm>
              <a:off x="397190" y="172840"/>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028" name="Google Shape;1028;p63"/>
            <p:cNvSpPr txBox="1"/>
            <p:nvPr/>
          </p:nvSpPr>
          <p:spPr>
            <a:xfrm>
              <a:off x="8311366" y="2014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1029" name="Google Shape;1029;p63" descr="clipped result image"/>
            <p:cNvPicPr preferRelativeResize="0"/>
            <p:nvPr/>
          </p:nvPicPr>
          <p:blipFill rotWithShape="1">
            <a:blip r:embed="rId3">
              <a:alphaModFix/>
            </a:blip>
            <a:srcRect/>
            <a:stretch/>
          </p:blipFill>
          <p:spPr>
            <a:xfrm>
              <a:off x="8025255" y="333484"/>
              <a:ext cx="286111" cy="278481"/>
            </a:xfrm>
            <a:prstGeom prst="rect">
              <a:avLst/>
            </a:prstGeom>
            <a:noFill/>
            <a:ln>
              <a:noFill/>
            </a:ln>
            <a:effectLst>
              <a:outerShdw blurRad="14288" dist="9525" dir="2700000" algn="tl" rotWithShape="0">
                <a:srgbClr val="000000">
                  <a:alpha val="40000"/>
                </a:srgbClr>
              </a:outerShdw>
            </a:effectLst>
          </p:spPr>
        </p:pic>
        <p:pic>
          <p:nvPicPr>
            <p:cNvPr id="1030" name="Google Shape;1030;p63" descr="Resultado de imagen para tamoxifen structure"/>
            <p:cNvPicPr preferRelativeResize="0"/>
            <p:nvPr/>
          </p:nvPicPr>
          <p:blipFill rotWithShape="1">
            <a:blip r:embed="rId4">
              <a:alphaModFix/>
            </a:blip>
            <a:srcRect/>
            <a:stretch/>
          </p:blipFill>
          <p:spPr>
            <a:xfrm>
              <a:off x="1955601" y="83461"/>
              <a:ext cx="1000575" cy="740426"/>
            </a:xfrm>
            <a:prstGeom prst="rect">
              <a:avLst/>
            </a:prstGeom>
            <a:noFill/>
            <a:ln>
              <a:noFill/>
            </a:ln>
          </p:spPr>
        </p:pic>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64"/>
          <p:cNvSpPr/>
          <p:nvPr/>
        </p:nvSpPr>
        <p:spPr>
          <a:xfrm>
            <a:off x="0" y="0"/>
            <a:ext cx="9144000" cy="8955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036" name="Google Shape;1036;p64"/>
          <p:cNvSpPr txBox="1"/>
          <p:nvPr/>
        </p:nvSpPr>
        <p:spPr>
          <a:xfrm>
            <a:off x="2956172" y="1030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37" name="Google Shape;1037;p64"/>
          <p:cNvSpPr txBox="1"/>
          <p:nvPr/>
        </p:nvSpPr>
        <p:spPr>
          <a:xfrm>
            <a:off x="6093925" y="181188"/>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1038" name="Google Shape;1038;p64"/>
          <p:cNvSpPr txBox="1"/>
          <p:nvPr/>
        </p:nvSpPr>
        <p:spPr>
          <a:xfrm>
            <a:off x="378140" y="239515"/>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039" name="Google Shape;1039;p64"/>
          <p:cNvSpPr txBox="1"/>
          <p:nvPr/>
        </p:nvSpPr>
        <p:spPr>
          <a:xfrm>
            <a:off x="8311366" y="2395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1040" name="Google Shape;1040;p64" descr="clipped result image"/>
          <p:cNvPicPr preferRelativeResize="0"/>
          <p:nvPr/>
        </p:nvPicPr>
        <p:blipFill rotWithShape="1">
          <a:blip r:embed="rId3">
            <a:alphaModFix/>
          </a:blip>
          <a:srcRect/>
          <a:stretch/>
        </p:blipFill>
        <p:spPr>
          <a:xfrm>
            <a:off x="8025255" y="371584"/>
            <a:ext cx="286111" cy="278481"/>
          </a:xfrm>
          <a:prstGeom prst="rect">
            <a:avLst/>
          </a:prstGeom>
          <a:noFill/>
          <a:ln>
            <a:noFill/>
          </a:ln>
          <a:effectLst>
            <a:outerShdw blurRad="14288" dist="9525" dir="2700000" algn="tl" rotWithShape="0">
              <a:srgbClr val="000000">
                <a:alpha val="40000"/>
              </a:srgbClr>
            </a:outerShdw>
          </a:effectLst>
        </p:spPr>
      </p:pic>
      <p:pic>
        <p:nvPicPr>
          <p:cNvPr id="1041" name="Google Shape;1041;p64" descr="Resultado de imagen para tamoxifen structure"/>
          <p:cNvPicPr preferRelativeResize="0"/>
          <p:nvPr/>
        </p:nvPicPr>
        <p:blipFill rotWithShape="1">
          <a:blip r:embed="rId4">
            <a:alphaModFix/>
          </a:blip>
          <a:srcRect/>
          <a:stretch/>
        </p:blipFill>
        <p:spPr>
          <a:xfrm>
            <a:off x="1955601" y="140611"/>
            <a:ext cx="1000575" cy="740426"/>
          </a:xfrm>
          <a:prstGeom prst="rect">
            <a:avLst/>
          </a:prstGeom>
          <a:noFill/>
          <a:ln>
            <a:noFill/>
          </a:ln>
        </p:spPr>
      </p:pic>
      <p:pic>
        <p:nvPicPr>
          <p:cNvPr id="1042" name="Google Shape;1042;p64"/>
          <p:cNvPicPr preferRelativeResize="0"/>
          <p:nvPr/>
        </p:nvPicPr>
        <p:blipFill>
          <a:blip r:embed="rId5">
            <a:alphaModFix/>
          </a:blip>
          <a:stretch>
            <a:fillRect/>
          </a:stretch>
        </p:blipFill>
        <p:spPr>
          <a:xfrm>
            <a:off x="6685200" y="1080050"/>
            <a:ext cx="2249250" cy="2705020"/>
          </a:xfrm>
          <a:prstGeom prst="rect">
            <a:avLst/>
          </a:prstGeom>
          <a:noFill/>
          <a:ln>
            <a:noFill/>
          </a:ln>
        </p:spPr>
      </p:pic>
      <p:sp>
        <p:nvSpPr>
          <p:cNvPr id="1043" name="Google Shape;1043;p64"/>
          <p:cNvSpPr txBox="1"/>
          <p:nvPr/>
        </p:nvSpPr>
        <p:spPr>
          <a:xfrm>
            <a:off x="835900" y="1226625"/>
            <a:ext cx="5941800" cy="1276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Font typeface="Arial"/>
              <a:buNone/>
            </a:pPr>
            <a:r>
              <a:rPr lang="en" sz="1200">
                <a:solidFill>
                  <a:srgbClr val="000000"/>
                </a:solidFill>
              </a:rPr>
              <a:t>Tamoxifen is a prodrug with relatively low affinity for estrogen receptors itself. </a:t>
            </a:r>
            <a:endParaRPr sz="1200">
              <a:solidFill>
                <a:srgbClr val="000000"/>
              </a:solidFill>
            </a:endParaRPr>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r>
              <a:rPr lang="en" sz="1200">
                <a:solidFill>
                  <a:srgbClr val="000000"/>
                </a:solidFill>
              </a:rPr>
              <a:t>The therapeutic effects of tamoxifen are through active metabolites</a:t>
            </a:r>
            <a:r>
              <a:rPr lang="en" sz="1200"/>
              <a:t>.</a:t>
            </a:r>
            <a:endParaRPr sz="1200"/>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endParaRPr sz="1200"/>
          </a:p>
        </p:txBody>
      </p:sp>
      <p:sp>
        <p:nvSpPr>
          <p:cNvPr id="1044" name="Google Shape;1044;p64"/>
          <p:cNvSpPr txBox="1"/>
          <p:nvPr/>
        </p:nvSpPr>
        <p:spPr>
          <a:xfrm>
            <a:off x="2433725" y="2125925"/>
            <a:ext cx="3757500" cy="2855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Concomitant use of 2D6-inhibiting</a:t>
            </a:r>
            <a:r>
              <a:rPr lang="en" sz="1200"/>
              <a:t> </a:t>
            </a:r>
            <a:r>
              <a:rPr lang="en" sz="1200" b="0" i="0" u="none" strike="noStrike" cap="none">
                <a:solidFill>
                  <a:srgbClr val="000000"/>
                </a:solidFill>
                <a:latin typeface="Arial"/>
                <a:ea typeface="Arial"/>
                <a:cs typeface="Arial"/>
                <a:sym typeface="Arial"/>
              </a:rPr>
              <a:t>antidepressants</a:t>
            </a:r>
            <a:r>
              <a:rPr lang="en" sz="1200"/>
              <a:t> </a:t>
            </a:r>
            <a:r>
              <a:rPr lang="en" sz="1200" b="0" i="0" u="none" strike="noStrike" cap="none">
                <a:solidFill>
                  <a:srgbClr val="000000"/>
                </a:solidFill>
                <a:latin typeface="Arial"/>
                <a:ea typeface="Arial"/>
                <a:cs typeface="Arial"/>
                <a:sym typeface="Arial"/>
              </a:rPr>
              <a:t>double the risk of recurrence of breast cancer, even </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a:p>
          <a:p>
            <a:pPr marL="0" marR="0" lvl="0" indent="0" algn="just" rtl="0">
              <a:lnSpc>
                <a:spcPct val="100000"/>
              </a:lnSpc>
              <a:spcBef>
                <a:spcPts val="0"/>
              </a:spcBef>
              <a:spcAft>
                <a:spcPts val="0"/>
              </a:spcAft>
              <a:buNone/>
            </a:pPr>
            <a:r>
              <a:rPr lang="en" sz="1200" b="0" i="0" u="sng" strike="noStrike" cap="none">
                <a:solidFill>
                  <a:srgbClr val="000000"/>
                </a:solidFill>
                <a:latin typeface="Arial"/>
                <a:ea typeface="Arial"/>
                <a:cs typeface="Arial"/>
                <a:sym typeface="Arial"/>
              </a:rPr>
              <a:t>sertraline</a:t>
            </a:r>
            <a:r>
              <a:rPr lang="en" sz="1200" b="0" i="0" u="none" strike="noStrike" cap="none">
                <a:solidFill>
                  <a:srgbClr val="000000"/>
                </a:solidFill>
                <a:latin typeface="Arial"/>
                <a:ea typeface="Arial"/>
                <a:cs typeface="Arial"/>
                <a:sym typeface="Arial"/>
              </a:rPr>
              <a:t> whose 2D6 inHibition(weak) is a non-factor in other</a:t>
            </a:r>
            <a:r>
              <a:rPr lang="en" sz="1200"/>
              <a:t> </a:t>
            </a:r>
            <a:r>
              <a:rPr lang="en" sz="1200" b="0" i="0" u="none" strike="noStrike" cap="none">
                <a:solidFill>
                  <a:srgbClr val="000000"/>
                </a:solidFill>
                <a:latin typeface="Arial"/>
                <a:ea typeface="Arial"/>
                <a:cs typeface="Arial"/>
                <a:sym typeface="Arial"/>
              </a:rPr>
              <a:t>contexts. </a:t>
            </a:r>
            <a:endParaRPr sz="1200" b="0" i="0" u="none" strike="noStrike" cap="none">
              <a:solidFill>
                <a:srgbClr val="000000"/>
              </a:solidFill>
              <a:latin typeface="Arial"/>
              <a:ea typeface="Arial"/>
              <a:cs typeface="Arial"/>
              <a:sym typeface="Arial"/>
            </a:endParaRPr>
          </a:p>
        </p:txBody>
      </p:sp>
      <p:grpSp>
        <p:nvGrpSpPr>
          <p:cNvPr id="1045" name="Google Shape;1045;p64"/>
          <p:cNvGrpSpPr/>
          <p:nvPr/>
        </p:nvGrpSpPr>
        <p:grpSpPr>
          <a:xfrm>
            <a:off x="0" y="0"/>
            <a:ext cx="9144000" cy="895500"/>
            <a:chOff x="0" y="0"/>
            <a:chExt cx="9144000" cy="895500"/>
          </a:xfrm>
        </p:grpSpPr>
        <p:sp>
          <p:nvSpPr>
            <p:cNvPr id="1046" name="Google Shape;1046;p64"/>
            <p:cNvSpPr/>
            <p:nvPr/>
          </p:nvSpPr>
          <p:spPr>
            <a:xfrm>
              <a:off x="0" y="0"/>
              <a:ext cx="9144000" cy="895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047" name="Google Shape;1047;p64"/>
            <p:cNvSpPr txBox="1"/>
            <p:nvPr/>
          </p:nvSpPr>
          <p:spPr>
            <a:xfrm>
              <a:off x="2956172" y="649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48" name="Google Shape;1048;p64"/>
            <p:cNvSpPr txBox="1"/>
            <p:nvPr/>
          </p:nvSpPr>
          <p:spPr>
            <a:xfrm>
              <a:off x="6093925" y="171663"/>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1049" name="Google Shape;1049;p64"/>
            <p:cNvSpPr txBox="1"/>
            <p:nvPr/>
          </p:nvSpPr>
          <p:spPr>
            <a:xfrm>
              <a:off x="397190" y="172840"/>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050" name="Google Shape;1050;p64"/>
            <p:cNvSpPr txBox="1"/>
            <p:nvPr/>
          </p:nvSpPr>
          <p:spPr>
            <a:xfrm>
              <a:off x="8311366" y="2014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1051" name="Google Shape;1051;p64" descr="clipped result image"/>
            <p:cNvPicPr preferRelativeResize="0"/>
            <p:nvPr/>
          </p:nvPicPr>
          <p:blipFill rotWithShape="1">
            <a:blip r:embed="rId3">
              <a:alphaModFix/>
            </a:blip>
            <a:srcRect/>
            <a:stretch/>
          </p:blipFill>
          <p:spPr>
            <a:xfrm>
              <a:off x="8025255" y="333484"/>
              <a:ext cx="286111" cy="278481"/>
            </a:xfrm>
            <a:prstGeom prst="rect">
              <a:avLst/>
            </a:prstGeom>
            <a:noFill/>
            <a:ln>
              <a:noFill/>
            </a:ln>
            <a:effectLst>
              <a:outerShdw blurRad="14288" dist="9525" dir="2700000" algn="tl" rotWithShape="0">
                <a:srgbClr val="000000">
                  <a:alpha val="40000"/>
                </a:srgbClr>
              </a:outerShdw>
            </a:effectLst>
          </p:spPr>
        </p:pic>
        <p:pic>
          <p:nvPicPr>
            <p:cNvPr id="1052" name="Google Shape;1052;p64" descr="Resultado de imagen para tamoxifen structure"/>
            <p:cNvPicPr preferRelativeResize="0"/>
            <p:nvPr/>
          </p:nvPicPr>
          <p:blipFill rotWithShape="1">
            <a:blip r:embed="rId4">
              <a:alphaModFix/>
            </a:blip>
            <a:srcRect/>
            <a:stretch/>
          </p:blipFill>
          <p:spPr>
            <a:xfrm>
              <a:off x="1955601" y="83461"/>
              <a:ext cx="1000575" cy="740426"/>
            </a:xfrm>
            <a:prstGeom prst="rect">
              <a:avLst/>
            </a:prstGeom>
            <a:noFill/>
            <a:ln>
              <a:noFill/>
            </a:ln>
          </p:spPr>
        </p:pic>
      </p:grpSp>
      <p:sp>
        <p:nvSpPr>
          <p:cNvPr id="1053" name="Google Shape;1053;p64"/>
          <p:cNvSpPr txBox="1"/>
          <p:nvPr/>
        </p:nvSpPr>
        <p:spPr>
          <a:xfrm>
            <a:off x="893040" y="3606438"/>
            <a:ext cx="1424400" cy="668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 sz="1000" b="0" i="0" u="none" strike="noStrike" cap="none">
                <a:solidFill>
                  <a:srgbClr val="000000"/>
                </a:solidFill>
                <a:latin typeface="Arial"/>
                <a:ea typeface="Arial"/>
                <a:cs typeface="Arial"/>
                <a:sym typeface="Arial"/>
              </a:rPr>
              <a:t>2D6 prodrug</a:t>
            </a:r>
            <a:endParaRPr sz="1600"/>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p:txBody>
      </p:sp>
      <p:grpSp>
        <p:nvGrpSpPr>
          <p:cNvPr id="1054" name="Google Shape;1054;p64"/>
          <p:cNvGrpSpPr/>
          <p:nvPr/>
        </p:nvGrpSpPr>
        <p:grpSpPr>
          <a:xfrm>
            <a:off x="687125" y="2202136"/>
            <a:ext cx="1413984" cy="1404306"/>
            <a:chOff x="-283486" y="443812"/>
            <a:chExt cx="1692584" cy="1680999"/>
          </a:xfrm>
        </p:grpSpPr>
        <p:pic>
          <p:nvPicPr>
            <p:cNvPr id="1055" name="Google Shape;1055;p64" descr="clipped result image"/>
            <p:cNvPicPr preferRelativeResize="0"/>
            <p:nvPr/>
          </p:nvPicPr>
          <p:blipFill rotWithShape="1">
            <a:blip r:embed="rId6">
              <a:alphaModFix/>
            </a:blip>
            <a:srcRect b="4425"/>
            <a:stretch/>
          </p:blipFill>
          <p:spPr>
            <a:xfrm>
              <a:off x="-283486" y="443812"/>
              <a:ext cx="1692584" cy="1680999"/>
            </a:xfrm>
            <a:prstGeom prst="rect">
              <a:avLst/>
            </a:prstGeom>
            <a:noFill/>
            <a:ln>
              <a:noFill/>
            </a:ln>
            <a:effectLst>
              <a:outerShdw blurRad="50800" dist="38100" dir="2700000" algn="tl" rotWithShape="0">
                <a:srgbClr val="000000">
                  <a:alpha val="40000"/>
                </a:srgbClr>
              </a:outerShdw>
            </a:effectLst>
          </p:spPr>
        </p:pic>
        <p:pic>
          <p:nvPicPr>
            <p:cNvPr id="1056" name="Google Shape;1056;p64" descr="clipped result image"/>
            <p:cNvPicPr preferRelativeResize="0"/>
            <p:nvPr/>
          </p:nvPicPr>
          <p:blipFill rotWithShape="1">
            <a:blip r:embed="rId7">
              <a:alphaModFix/>
            </a:blip>
            <a:srcRect/>
            <a:stretch/>
          </p:blipFill>
          <p:spPr>
            <a:xfrm rot="10523320">
              <a:off x="937538" y="778647"/>
              <a:ext cx="249579" cy="349877"/>
            </a:xfrm>
            <a:prstGeom prst="rect">
              <a:avLst/>
            </a:prstGeom>
            <a:noFill/>
            <a:ln>
              <a:noFill/>
            </a:ln>
          </p:spPr>
        </p:pic>
      </p:grpSp>
      <p:grpSp>
        <p:nvGrpSpPr>
          <p:cNvPr id="1057" name="Google Shape;1057;p64"/>
          <p:cNvGrpSpPr/>
          <p:nvPr/>
        </p:nvGrpSpPr>
        <p:grpSpPr>
          <a:xfrm>
            <a:off x="2361575" y="3219461"/>
            <a:ext cx="4063135" cy="1762156"/>
            <a:chOff x="4418237" y="908748"/>
            <a:chExt cx="3311438" cy="1436150"/>
          </a:xfrm>
        </p:grpSpPr>
        <p:grpSp>
          <p:nvGrpSpPr>
            <p:cNvPr id="1058" name="Google Shape;1058;p64"/>
            <p:cNvGrpSpPr/>
            <p:nvPr/>
          </p:nvGrpSpPr>
          <p:grpSpPr>
            <a:xfrm>
              <a:off x="4418237" y="908748"/>
              <a:ext cx="3311438" cy="1436150"/>
              <a:chOff x="4418237" y="908748"/>
              <a:chExt cx="3311438" cy="1436150"/>
            </a:xfrm>
          </p:grpSpPr>
          <p:pic>
            <p:nvPicPr>
              <p:cNvPr id="1059" name="Google Shape;1059;p64" descr="clipped result image"/>
              <p:cNvPicPr preferRelativeResize="0"/>
              <p:nvPr/>
            </p:nvPicPr>
            <p:blipFill rotWithShape="1">
              <a:blip r:embed="rId8">
                <a:alphaModFix/>
              </a:blip>
              <a:srcRect/>
              <a:stretch/>
            </p:blipFill>
            <p:spPr>
              <a:xfrm rot="-1320000">
                <a:off x="4469550" y="1511041"/>
                <a:ext cx="1350000" cy="536372"/>
              </a:xfrm>
              <a:prstGeom prst="rect">
                <a:avLst/>
              </a:prstGeom>
              <a:noFill/>
              <a:ln>
                <a:noFill/>
              </a:ln>
            </p:spPr>
          </p:pic>
          <p:grpSp>
            <p:nvGrpSpPr>
              <p:cNvPr id="1060" name="Google Shape;1060;p64"/>
              <p:cNvGrpSpPr/>
              <p:nvPr/>
            </p:nvGrpSpPr>
            <p:grpSpPr>
              <a:xfrm>
                <a:off x="4728722" y="908748"/>
                <a:ext cx="3000953" cy="1436150"/>
                <a:chOff x="4662047" y="1137348"/>
                <a:chExt cx="3000953" cy="1436150"/>
              </a:xfrm>
            </p:grpSpPr>
            <p:grpSp>
              <p:nvGrpSpPr>
                <p:cNvPr id="1061" name="Google Shape;1061;p64"/>
                <p:cNvGrpSpPr/>
                <p:nvPr/>
              </p:nvGrpSpPr>
              <p:grpSpPr>
                <a:xfrm>
                  <a:off x="4680000" y="1137348"/>
                  <a:ext cx="2958475" cy="1436150"/>
                  <a:chOff x="4680000" y="1156398"/>
                  <a:chExt cx="2958475" cy="1436150"/>
                </a:xfrm>
              </p:grpSpPr>
              <p:grpSp>
                <p:nvGrpSpPr>
                  <p:cNvPr id="1062" name="Google Shape;1062;p64"/>
                  <p:cNvGrpSpPr/>
                  <p:nvPr/>
                </p:nvGrpSpPr>
                <p:grpSpPr>
                  <a:xfrm>
                    <a:off x="5978178" y="1156398"/>
                    <a:ext cx="1436145" cy="1436150"/>
                    <a:chOff x="5749578" y="1394523"/>
                    <a:chExt cx="1436145" cy="1436150"/>
                  </a:xfrm>
                </p:grpSpPr>
                <p:pic>
                  <p:nvPicPr>
                    <p:cNvPr id="1063" name="Google Shape;1063;p64"/>
                    <p:cNvPicPr preferRelativeResize="0"/>
                    <p:nvPr/>
                  </p:nvPicPr>
                  <p:blipFill rotWithShape="1">
                    <a:blip r:embed="rId9">
                      <a:alphaModFix amt="67000"/>
                    </a:blip>
                    <a:srcRect/>
                    <a:stretch/>
                  </p:blipFill>
                  <p:spPr>
                    <a:xfrm rot="-1958013">
                      <a:off x="5947839" y="1592778"/>
                      <a:ext cx="1039623" cy="1039640"/>
                    </a:xfrm>
                    <a:prstGeom prst="rect">
                      <a:avLst/>
                    </a:prstGeom>
                    <a:noFill/>
                    <a:ln>
                      <a:noFill/>
                    </a:ln>
                    <a:effectLst>
                      <a:outerShdw blurRad="57150" dist="19050" dir="5400000" algn="bl" rotWithShape="0">
                        <a:srgbClr val="000000">
                          <a:alpha val="49020"/>
                        </a:srgbClr>
                      </a:outerShdw>
                    </a:effectLst>
                  </p:spPr>
                </p:pic>
                <p:pic>
                  <p:nvPicPr>
                    <p:cNvPr id="1064" name="Google Shape;1064;p64"/>
                    <p:cNvPicPr preferRelativeResize="0"/>
                    <p:nvPr/>
                  </p:nvPicPr>
                  <p:blipFill rotWithShape="1">
                    <a:blip r:embed="rId10">
                      <a:alphaModFix amt="62000"/>
                    </a:blip>
                    <a:srcRect/>
                    <a:stretch/>
                  </p:blipFill>
                  <p:spPr>
                    <a:xfrm rot="-1490484">
                      <a:off x="6032825" y="1973050"/>
                      <a:ext cx="411792" cy="348000"/>
                    </a:xfrm>
                    <a:prstGeom prst="rect">
                      <a:avLst/>
                    </a:prstGeom>
                    <a:noFill/>
                    <a:ln>
                      <a:noFill/>
                    </a:ln>
                  </p:spPr>
                </p:pic>
                <p:pic>
                  <p:nvPicPr>
                    <p:cNvPr id="1065" name="Google Shape;1065;p64"/>
                    <p:cNvPicPr preferRelativeResize="0"/>
                    <p:nvPr/>
                  </p:nvPicPr>
                  <p:blipFill rotWithShape="1">
                    <a:blip r:embed="rId11">
                      <a:alphaModFix/>
                    </a:blip>
                    <a:srcRect/>
                    <a:stretch/>
                  </p:blipFill>
                  <p:spPr>
                    <a:xfrm rot="-8956147">
                      <a:off x="5876850" y="2021571"/>
                      <a:ext cx="202676" cy="155382"/>
                    </a:xfrm>
                    <a:prstGeom prst="rect">
                      <a:avLst/>
                    </a:prstGeom>
                    <a:noFill/>
                    <a:ln>
                      <a:noFill/>
                    </a:ln>
                  </p:spPr>
                </p:pic>
              </p:grpSp>
              <p:sp>
                <p:nvSpPr>
                  <p:cNvPr id="1066" name="Google Shape;1066;p64"/>
                  <p:cNvSpPr/>
                  <p:nvPr/>
                </p:nvSpPr>
                <p:spPr>
                  <a:xfrm>
                    <a:off x="7091875" y="1371600"/>
                    <a:ext cx="546600" cy="454500"/>
                  </a:xfrm>
                  <a:prstGeom prst="wedgeRectCallout">
                    <a:avLst>
                      <a:gd name="adj1" fmla="val -50660"/>
                      <a:gd name="adj2" fmla="val 76369"/>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67" name="Google Shape;1067;p64"/>
                  <p:cNvCxnSpPr/>
                  <p:nvPr/>
                </p:nvCxnSpPr>
                <p:spPr>
                  <a:xfrm rot="10800000">
                    <a:off x="5734150" y="1645475"/>
                    <a:ext cx="128700" cy="104700"/>
                  </a:xfrm>
                  <a:prstGeom prst="straightConnector1">
                    <a:avLst/>
                  </a:prstGeom>
                  <a:noFill/>
                  <a:ln w="9525" cap="flat" cmpd="sng">
                    <a:solidFill>
                      <a:srgbClr val="595959"/>
                    </a:solidFill>
                    <a:prstDash val="solid"/>
                    <a:round/>
                    <a:headEnd type="none" w="sm" len="sm"/>
                    <a:tailEnd type="none" w="sm" len="sm"/>
                  </a:ln>
                </p:spPr>
              </p:cxnSp>
              <p:cxnSp>
                <p:nvCxnSpPr>
                  <p:cNvPr id="1068" name="Google Shape;1068;p64"/>
                  <p:cNvCxnSpPr/>
                  <p:nvPr/>
                </p:nvCxnSpPr>
                <p:spPr>
                  <a:xfrm rot="10800000">
                    <a:off x="5930925" y="1579350"/>
                    <a:ext cx="1800" cy="157200"/>
                  </a:xfrm>
                  <a:prstGeom prst="straightConnector1">
                    <a:avLst/>
                  </a:prstGeom>
                  <a:noFill/>
                  <a:ln w="9525" cap="flat" cmpd="sng">
                    <a:solidFill>
                      <a:srgbClr val="595959"/>
                    </a:solidFill>
                    <a:prstDash val="solid"/>
                    <a:round/>
                    <a:headEnd type="none" w="sm" len="sm"/>
                    <a:tailEnd type="none" w="sm" len="sm"/>
                  </a:ln>
                </p:spPr>
              </p:cxnSp>
              <p:cxnSp>
                <p:nvCxnSpPr>
                  <p:cNvPr id="1069" name="Google Shape;1069;p64"/>
                  <p:cNvCxnSpPr/>
                  <p:nvPr/>
                </p:nvCxnSpPr>
                <p:spPr>
                  <a:xfrm flipH="1">
                    <a:off x="5996100" y="1664525"/>
                    <a:ext cx="109800" cy="99300"/>
                  </a:xfrm>
                  <a:prstGeom prst="straightConnector1">
                    <a:avLst/>
                  </a:prstGeom>
                  <a:noFill/>
                  <a:ln w="9525" cap="flat" cmpd="sng">
                    <a:solidFill>
                      <a:srgbClr val="595959"/>
                    </a:solidFill>
                    <a:prstDash val="solid"/>
                    <a:round/>
                    <a:headEnd type="none" w="sm" len="sm"/>
                    <a:tailEnd type="none" w="sm" len="sm"/>
                  </a:ln>
                </p:spPr>
              </p:cxnSp>
              <p:sp>
                <p:nvSpPr>
                  <p:cNvPr id="1070" name="Google Shape;1070;p64"/>
                  <p:cNvSpPr/>
                  <p:nvPr/>
                </p:nvSpPr>
                <p:spPr>
                  <a:xfrm>
                    <a:off x="4680000" y="1476225"/>
                    <a:ext cx="668100" cy="237000"/>
                  </a:xfrm>
                  <a:prstGeom prst="wedgeRectCallout">
                    <a:avLst>
                      <a:gd name="adj1" fmla="val 48668"/>
                      <a:gd name="adj2" fmla="val 114842"/>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64"/>
                  <p:cNvSpPr txBox="1"/>
                  <p:nvPr/>
                </p:nvSpPr>
                <p:spPr>
                  <a:xfrm rot="-626526">
                    <a:off x="4789770" y="1806345"/>
                    <a:ext cx="963355" cy="43348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000" b="1" i="0" u="none" strike="noStrike" cap="none">
                        <a:solidFill>
                          <a:srgbClr val="FFFFFF"/>
                        </a:solidFill>
                        <a:latin typeface="Arial"/>
                        <a:ea typeface="Arial"/>
                        <a:cs typeface="Arial"/>
                        <a:sym typeface="Arial"/>
                      </a:rPr>
                      <a:t>2D6 inhibitor </a:t>
                    </a:r>
                    <a:endParaRPr sz="1000" b="1" i="0" u="none" strike="noStrike" cap="none">
                      <a:solidFill>
                        <a:srgbClr val="FFFFFF"/>
                      </a:solidFill>
                      <a:latin typeface="Arial"/>
                      <a:ea typeface="Arial"/>
                      <a:cs typeface="Arial"/>
                      <a:sym typeface="Arial"/>
                    </a:endParaRPr>
                  </a:p>
                </p:txBody>
              </p:sp>
            </p:grpSp>
            <p:sp>
              <p:nvSpPr>
                <p:cNvPr id="1072" name="Google Shape;1072;p64"/>
                <p:cNvSpPr txBox="1"/>
                <p:nvPr/>
              </p:nvSpPr>
              <p:spPr>
                <a:xfrm>
                  <a:off x="4662047" y="1417607"/>
                  <a:ext cx="712200" cy="23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Aw, snap</a:t>
                  </a:r>
                  <a:r>
                    <a:rPr lang="en" sz="900" b="0" i="1" u="none" strike="noStrike" cap="none">
                      <a:solidFill>
                        <a:srgbClr val="000000"/>
                      </a:solidFill>
                      <a:latin typeface="Arial"/>
                      <a:ea typeface="Arial"/>
                      <a:cs typeface="Arial"/>
                      <a:sym typeface="Arial"/>
                    </a:rPr>
                    <a:t>!</a:t>
                  </a:r>
                  <a:endParaRPr sz="900" b="0" i="1" u="none" strike="noStrike" cap="none">
                    <a:solidFill>
                      <a:srgbClr val="000000"/>
                    </a:solidFill>
                    <a:latin typeface="Arial"/>
                    <a:ea typeface="Arial"/>
                    <a:cs typeface="Arial"/>
                    <a:sym typeface="Arial"/>
                  </a:endParaRPr>
                </a:p>
              </p:txBody>
            </p:sp>
            <p:sp>
              <p:nvSpPr>
                <p:cNvPr id="1073" name="Google Shape;1073;p64"/>
                <p:cNvSpPr txBox="1"/>
                <p:nvPr/>
              </p:nvSpPr>
              <p:spPr>
                <a:xfrm>
                  <a:off x="7023100" y="1312600"/>
                  <a:ext cx="639900" cy="20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It’s your fault I can’t roll  </a:t>
                  </a:r>
                  <a:endParaRPr sz="9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grpSp>
        </p:grpSp>
        <p:sp>
          <p:nvSpPr>
            <p:cNvPr id="1074" name="Google Shape;1074;p64"/>
            <p:cNvSpPr txBox="1"/>
            <p:nvPr/>
          </p:nvSpPr>
          <p:spPr>
            <a:xfrm rot="2575">
              <a:off x="6210414" y="1662938"/>
              <a:ext cx="1201500" cy="43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1" i="0" u="none" strike="noStrike" cap="none">
                  <a:solidFill>
                    <a:srgbClr val="FFFFFF"/>
                  </a:solidFill>
                  <a:latin typeface="Arial"/>
                  <a:ea typeface="Arial"/>
                  <a:cs typeface="Arial"/>
                  <a:sym typeface="Arial"/>
                </a:rPr>
                <a:t>prodrug</a:t>
              </a:r>
              <a:endParaRPr sz="1000" b="0" i="0" u="none" strike="noStrike" cap="none">
                <a:solidFill>
                  <a:srgbClr val="FFFFFF"/>
                </a:solidFill>
                <a:latin typeface="Arial"/>
                <a:ea typeface="Arial"/>
                <a:cs typeface="Arial"/>
                <a:sym typeface="Arial"/>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65"/>
          <p:cNvSpPr/>
          <p:nvPr/>
        </p:nvSpPr>
        <p:spPr>
          <a:xfrm>
            <a:off x="0" y="0"/>
            <a:ext cx="9144000" cy="8955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080" name="Google Shape;1080;p65"/>
          <p:cNvSpPr txBox="1"/>
          <p:nvPr/>
        </p:nvSpPr>
        <p:spPr>
          <a:xfrm>
            <a:off x="2956172" y="1030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81" name="Google Shape;1081;p65"/>
          <p:cNvSpPr txBox="1"/>
          <p:nvPr/>
        </p:nvSpPr>
        <p:spPr>
          <a:xfrm>
            <a:off x="6093925" y="181188"/>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1082" name="Google Shape;1082;p65"/>
          <p:cNvSpPr txBox="1"/>
          <p:nvPr/>
        </p:nvSpPr>
        <p:spPr>
          <a:xfrm>
            <a:off x="378140" y="239515"/>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083" name="Google Shape;1083;p65"/>
          <p:cNvSpPr txBox="1"/>
          <p:nvPr/>
        </p:nvSpPr>
        <p:spPr>
          <a:xfrm>
            <a:off x="8311366" y="2395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1084" name="Google Shape;1084;p65" descr="clipped result image"/>
          <p:cNvPicPr preferRelativeResize="0"/>
          <p:nvPr/>
        </p:nvPicPr>
        <p:blipFill rotWithShape="1">
          <a:blip r:embed="rId3">
            <a:alphaModFix/>
          </a:blip>
          <a:srcRect/>
          <a:stretch/>
        </p:blipFill>
        <p:spPr>
          <a:xfrm>
            <a:off x="8025255" y="371584"/>
            <a:ext cx="286111" cy="278481"/>
          </a:xfrm>
          <a:prstGeom prst="rect">
            <a:avLst/>
          </a:prstGeom>
          <a:noFill/>
          <a:ln>
            <a:noFill/>
          </a:ln>
          <a:effectLst>
            <a:outerShdw blurRad="14288" dist="9525" dir="2700000" algn="tl" rotWithShape="0">
              <a:srgbClr val="000000">
                <a:alpha val="40000"/>
              </a:srgbClr>
            </a:outerShdw>
          </a:effectLst>
        </p:spPr>
      </p:pic>
      <p:pic>
        <p:nvPicPr>
          <p:cNvPr id="1085" name="Google Shape;1085;p65" descr="Resultado de imagen para tamoxifen structure"/>
          <p:cNvPicPr preferRelativeResize="0"/>
          <p:nvPr/>
        </p:nvPicPr>
        <p:blipFill rotWithShape="1">
          <a:blip r:embed="rId4">
            <a:alphaModFix/>
          </a:blip>
          <a:srcRect/>
          <a:stretch/>
        </p:blipFill>
        <p:spPr>
          <a:xfrm>
            <a:off x="1955601" y="140611"/>
            <a:ext cx="1000575" cy="740426"/>
          </a:xfrm>
          <a:prstGeom prst="rect">
            <a:avLst/>
          </a:prstGeom>
          <a:noFill/>
          <a:ln>
            <a:noFill/>
          </a:ln>
        </p:spPr>
      </p:pic>
      <p:pic>
        <p:nvPicPr>
          <p:cNvPr id="1086" name="Google Shape;1086;p65"/>
          <p:cNvPicPr preferRelativeResize="0"/>
          <p:nvPr/>
        </p:nvPicPr>
        <p:blipFill>
          <a:blip r:embed="rId5">
            <a:alphaModFix/>
          </a:blip>
          <a:stretch>
            <a:fillRect/>
          </a:stretch>
        </p:blipFill>
        <p:spPr>
          <a:xfrm>
            <a:off x="6685200" y="1080050"/>
            <a:ext cx="2249250" cy="2705020"/>
          </a:xfrm>
          <a:prstGeom prst="rect">
            <a:avLst/>
          </a:prstGeom>
          <a:noFill/>
          <a:ln>
            <a:noFill/>
          </a:ln>
        </p:spPr>
      </p:pic>
      <p:sp>
        <p:nvSpPr>
          <p:cNvPr id="1087" name="Google Shape;1087;p65"/>
          <p:cNvSpPr txBox="1"/>
          <p:nvPr/>
        </p:nvSpPr>
        <p:spPr>
          <a:xfrm>
            <a:off x="835900" y="1226625"/>
            <a:ext cx="5941800" cy="1276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Font typeface="Arial"/>
              <a:buNone/>
            </a:pPr>
            <a:r>
              <a:rPr lang="en" sz="1200">
                <a:solidFill>
                  <a:srgbClr val="000000"/>
                </a:solidFill>
              </a:rPr>
              <a:t>Tamoxifen is a prodrug with relatively low affinity for estrogen receptors itself. </a:t>
            </a:r>
            <a:endParaRPr sz="1200">
              <a:solidFill>
                <a:srgbClr val="000000"/>
              </a:solidFill>
            </a:endParaRPr>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r>
              <a:rPr lang="en" sz="1200">
                <a:solidFill>
                  <a:srgbClr val="000000"/>
                </a:solidFill>
              </a:rPr>
              <a:t>The therapeutic effects of tamoxifen are through active metabolites</a:t>
            </a:r>
            <a:r>
              <a:rPr lang="en" sz="1200"/>
              <a:t>.</a:t>
            </a:r>
            <a:endParaRPr sz="1200"/>
          </a:p>
          <a:p>
            <a:pPr marL="0" lvl="0" indent="0" algn="just" rtl="0">
              <a:spcBef>
                <a:spcPts val="0"/>
              </a:spcBef>
              <a:spcAft>
                <a:spcPts val="0"/>
              </a:spcAft>
              <a:buClr>
                <a:srgbClr val="000000"/>
              </a:buClr>
              <a:buFont typeface="Arial"/>
              <a:buNone/>
            </a:pPr>
            <a:endParaRPr sz="1200"/>
          </a:p>
          <a:p>
            <a:pPr marL="0" lvl="0" indent="0" algn="just" rtl="0">
              <a:spcBef>
                <a:spcPts val="0"/>
              </a:spcBef>
              <a:spcAft>
                <a:spcPts val="0"/>
              </a:spcAft>
              <a:buClr>
                <a:srgbClr val="000000"/>
              </a:buClr>
              <a:buFont typeface="Arial"/>
              <a:buNone/>
            </a:pPr>
            <a:endParaRPr sz="1200"/>
          </a:p>
        </p:txBody>
      </p:sp>
      <p:sp>
        <p:nvSpPr>
          <p:cNvPr id="1088" name="Google Shape;1088;p65"/>
          <p:cNvSpPr txBox="1"/>
          <p:nvPr/>
        </p:nvSpPr>
        <p:spPr>
          <a:xfrm>
            <a:off x="2433725" y="2125925"/>
            <a:ext cx="3757500" cy="2855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Concomitant use of 2D6-inhibiting</a:t>
            </a:r>
            <a:r>
              <a:rPr lang="en" sz="1200"/>
              <a:t> </a:t>
            </a:r>
            <a:r>
              <a:rPr lang="en" sz="1200" b="0" i="0" u="none" strike="noStrike" cap="none">
                <a:solidFill>
                  <a:srgbClr val="000000"/>
                </a:solidFill>
                <a:latin typeface="Arial"/>
                <a:ea typeface="Arial"/>
                <a:cs typeface="Arial"/>
                <a:sym typeface="Arial"/>
              </a:rPr>
              <a:t>antidepressants</a:t>
            </a:r>
            <a:r>
              <a:rPr lang="en" sz="1200"/>
              <a:t> </a:t>
            </a:r>
            <a:r>
              <a:rPr lang="en" sz="1200" b="0" i="0" u="none" strike="noStrike" cap="none">
                <a:solidFill>
                  <a:srgbClr val="000000"/>
                </a:solidFill>
                <a:latin typeface="Arial"/>
                <a:ea typeface="Arial"/>
                <a:cs typeface="Arial"/>
                <a:sym typeface="Arial"/>
              </a:rPr>
              <a:t>double the risk of recurrence of breast cancer, even </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a:p>
          <a:p>
            <a:pPr marL="0" marR="0" lvl="0" indent="0" algn="just" rtl="0">
              <a:lnSpc>
                <a:spcPct val="100000"/>
              </a:lnSpc>
              <a:spcBef>
                <a:spcPts val="0"/>
              </a:spcBef>
              <a:spcAft>
                <a:spcPts val="0"/>
              </a:spcAft>
              <a:buNone/>
            </a:pPr>
            <a:r>
              <a:rPr lang="en" sz="1200" b="0" i="0" u="sng" strike="noStrike" cap="none">
                <a:solidFill>
                  <a:srgbClr val="000000"/>
                </a:solidFill>
                <a:latin typeface="Arial"/>
                <a:ea typeface="Arial"/>
                <a:cs typeface="Arial"/>
                <a:sym typeface="Arial"/>
              </a:rPr>
              <a:t>sertraline</a:t>
            </a:r>
            <a:r>
              <a:rPr lang="en" sz="1200" b="0" i="0" u="none" strike="noStrike" cap="none">
                <a:solidFill>
                  <a:srgbClr val="000000"/>
                </a:solidFill>
                <a:latin typeface="Arial"/>
                <a:ea typeface="Arial"/>
                <a:cs typeface="Arial"/>
                <a:sym typeface="Arial"/>
              </a:rPr>
              <a:t> whose 2D6 inHibition(weak) is a non-factor in other</a:t>
            </a:r>
            <a:r>
              <a:rPr lang="en" sz="1200"/>
              <a:t> </a:t>
            </a:r>
            <a:r>
              <a:rPr lang="en" sz="1200" b="0" i="0" u="none" strike="noStrike" cap="none">
                <a:solidFill>
                  <a:srgbClr val="000000"/>
                </a:solidFill>
                <a:latin typeface="Arial"/>
                <a:ea typeface="Arial"/>
                <a:cs typeface="Arial"/>
                <a:sym typeface="Arial"/>
              </a:rPr>
              <a:t>contexts. </a:t>
            </a:r>
            <a:endParaRPr sz="1200"/>
          </a:p>
          <a:p>
            <a:pPr marL="0" marR="0" lvl="0" indent="0" algn="just" rtl="0">
              <a:lnSpc>
                <a:spcPct val="100000"/>
              </a:lnSpc>
              <a:spcBef>
                <a:spcPts val="0"/>
              </a:spcBef>
              <a:spcAft>
                <a:spcPts val="0"/>
              </a:spcAft>
              <a:buNone/>
            </a:pPr>
            <a:endParaRPr sz="1200"/>
          </a:p>
          <a:p>
            <a:pPr marL="0" marR="0" lvl="0" indent="0" algn="just" rtl="0">
              <a:lnSpc>
                <a:spcPct val="100000"/>
              </a:lnSpc>
              <a:spcBef>
                <a:spcPts val="0"/>
              </a:spcBef>
              <a:spcAft>
                <a:spcPts val="0"/>
              </a:spcAft>
              <a:buNone/>
            </a:pPr>
            <a:r>
              <a:rPr lang="en" sz="1200"/>
              <a:t>T</a:t>
            </a:r>
            <a:r>
              <a:rPr lang="en" sz="1200" b="0" i="0" u="none" strike="noStrike" cap="none">
                <a:solidFill>
                  <a:srgbClr val="000000"/>
                </a:solidFill>
                <a:latin typeface="Arial"/>
                <a:ea typeface="Arial"/>
                <a:cs typeface="Arial"/>
                <a:sym typeface="Arial"/>
              </a:rPr>
              <a:t>amoxifen is less effective for individuals with 2D6 poor metabolizer (PM) genotype (5% of population)</a:t>
            </a:r>
            <a:endParaRPr sz="1200"/>
          </a:p>
        </p:txBody>
      </p:sp>
      <p:grpSp>
        <p:nvGrpSpPr>
          <p:cNvPr id="1089" name="Google Shape;1089;p65"/>
          <p:cNvGrpSpPr/>
          <p:nvPr/>
        </p:nvGrpSpPr>
        <p:grpSpPr>
          <a:xfrm>
            <a:off x="0" y="0"/>
            <a:ext cx="9144000" cy="895500"/>
            <a:chOff x="0" y="0"/>
            <a:chExt cx="9144000" cy="895500"/>
          </a:xfrm>
        </p:grpSpPr>
        <p:sp>
          <p:nvSpPr>
            <p:cNvPr id="1090" name="Google Shape;1090;p65"/>
            <p:cNvSpPr/>
            <p:nvPr/>
          </p:nvSpPr>
          <p:spPr>
            <a:xfrm>
              <a:off x="0" y="0"/>
              <a:ext cx="9144000" cy="895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091" name="Google Shape;1091;p65"/>
            <p:cNvSpPr txBox="1"/>
            <p:nvPr/>
          </p:nvSpPr>
          <p:spPr>
            <a:xfrm>
              <a:off x="2956172" y="649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92" name="Google Shape;1092;p65"/>
            <p:cNvSpPr txBox="1"/>
            <p:nvPr/>
          </p:nvSpPr>
          <p:spPr>
            <a:xfrm>
              <a:off x="6093925" y="171663"/>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1093" name="Google Shape;1093;p65"/>
            <p:cNvSpPr txBox="1"/>
            <p:nvPr/>
          </p:nvSpPr>
          <p:spPr>
            <a:xfrm>
              <a:off x="397190" y="172840"/>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094" name="Google Shape;1094;p65"/>
            <p:cNvSpPr txBox="1"/>
            <p:nvPr/>
          </p:nvSpPr>
          <p:spPr>
            <a:xfrm>
              <a:off x="8311366" y="2014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1095" name="Google Shape;1095;p65" descr="clipped result image"/>
            <p:cNvPicPr preferRelativeResize="0"/>
            <p:nvPr/>
          </p:nvPicPr>
          <p:blipFill rotWithShape="1">
            <a:blip r:embed="rId3">
              <a:alphaModFix/>
            </a:blip>
            <a:srcRect/>
            <a:stretch/>
          </p:blipFill>
          <p:spPr>
            <a:xfrm>
              <a:off x="8025255" y="333484"/>
              <a:ext cx="286111" cy="278481"/>
            </a:xfrm>
            <a:prstGeom prst="rect">
              <a:avLst/>
            </a:prstGeom>
            <a:noFill/>
            <a:ln>
              <a:noFill/>
            </a:ln>
            <a:effectLst>
              <a:outerShdw blurRad="14288" dist="9525" dir="2700000" algn="tl" rotWithShape="0">
                <a:srgbClr val="000000">
                  <a:alpha val="40000"/>
                </a:srgbClr>
              </a:outerShdw>
            </a:effectLst>
          </p:spPr>
        </p:pic>
        <p:pic>
          <p:nvPicPr>
            <p:cNvPr id="1096" name="Google Shape;1096;p65" descr="Resultado de imagen para tamoxifen structure"/>
            <p:cNvPicPr preferRelativeResize="0"/>
            <p:nvPr/>
          </p:nvPicPr>
          <p:blipFill rotWithShape="1">
            <a:blip r:embed="rId4">
              <a:alphaModFix/>
            </a:blip>
            <a:srcRect/>
            <a:stretch/>
          </p:blipFill>
          <p:spPr>
            <a:xfrm>
              <a:off x="1955601" y="83461"/>
              <a:ext cx="1000575" cy="740426"/>
            </a:xfrm>
            <a:prstGeom prst="rect">
              <a:avLst/>
            </a:prstGeom>
            <a:noFill/>
            <a:ln>
              <a:noFill/>
            </a:ln>
          </p:spPr>
        </p:pic>
      </p:grpSp>
      <p:sp>
        <p:nvSpPr>
          <p:cNvPr id="1097" name="Google Shape;1097;p65"/>
          <p:cNvSpPr txBox="1"/>
          <p:nvPr/>
        </p:nvSpPr>
        <p:spPr>
          <a:xfrm>
            <a:off x="893040" y="3606438"/>
            <a:ext cx="1424400" cy="668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 sz="1000" b="0" i="0" u="none" strike="noStrike" cap="none">
                <a:solidFill>
                  <a:srgbClr val="000000"/>
                </a:solidFill>
                <a:latin typeface="Arial"/>
                <a:ea typeface="Arial"/>
                <a:cs typeface="Arial"/>
                <a:sym typeface="Arial"/>
              </a:rPr>
              <a:t>2D6 prodrug</a:t>
            </a:r>
            <a:endParaRPr sz="1600"/>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p:txBody>
      </p:sp>
      <p:grpSp>
        <p:nvGrpSpPr>
          <p:cNvPr id="1098" name="Google Shape;1098;p65"/>
          <p:cNvGrpSpPr/>
          <p:nvPr/>
        </p:nvGrpSpPr>
        <p:grpSpPr>
          <a:xfrm>
            <a:off x="687125" y="2202136"/>
            <a:ext cx="1413984" cy="1404306"/>
            <a:chOff x="-283486" y="443812"/>
            <a:chExt cx="1692584" cy="1680999"/>
          </a:xfrm>
        </p:grpSpPr>
        <p:pic>
          <p:nvPicPr>
            <p:cNvPr id="1099" name="Google Shape;1099;p65" descr="clipped result image"/>
            <p:cNvPicPr preferRelativeResize="0"/>
            <p:nvPr/>
          </p:nvPicPr>
          <p:blipFill rotWithShape="1">
            <a:blip r:embed="rId6">
              <a:alphaModFix/>
            </a:blip>
            <a:srcRect b="4425"/>
            <a:stretch/>
          </p:blipFill>
          <p:spPr>
            <a:xfrm>
              <a:off x="-283486" y="443812"/>
              <a:ext cx="1692584" cy="1680999"/>
            </a:xfrm>
            <a:prstGeom prst="rect">
              <a:avLst/>
            </a:prstGeom>
            <a:noFill/>
            <a:ln>
              <a:noFill/>
            </a:ln>
            <a:effectLst>
              <a:outerShdw blurRad="50800" dist="38100" dir="2700000" algn="tl" rotWithShape="0">
                <a:srgbClr val="000000">
                  <a:alpha val="40000"/>
                </a:srgbClr>
              </a:outerShdw>
            </a:effectLst>
          </p:spPr>
        </p:pic>
        <p:pic>
          <p:nvPicPr>
            <p:cNvPr id="1100" name="Google Shape;1100;p65" descr="clipped result image"/>
            <p:cNvPicPr preferRelativeResize="0"/>
            <p:nvPr/>
          </p:nvPicPr>
          <p:blipFill rotWithShape="1">
            <a:blip r:embed="rId7">
              <a:alphaModFix/>
            </a:blip>
            <a:srcRect/>
            <a:stretch/>
          </p:blipFill>
          <p:spPr>
            <a:xfrm rot="10523320">
              <a:off x="937538" y="778647"/>
              <a:ext cx="249579" cy="349877"/>
            </a:xfrm>
            <a:prstGeom prst="rect">
              <a:avLst/>
            </a:prstGeom>
            <a:noFill/>
            <a:ln>
              <a:noFill/>
            </a:ln>
          </p:spPr>
        </p:pic>
      </p:grpSp>
      <p:grpSp>
        <p:nvGrpSpPr>
          <p:cNvPr id="1101" name="Google Shape;1101;p65"/>
          <p:cNvGrpSpPr/>
          <p:nvPr/>
        </p:nvGrpSpPr>
        <p:grpSpPr>
          <a:xfrm>
            <a:off x="2961898" y="3855322"/>
            <a:ext cx="2568000" cy="1232562"/>
            <a:chOff x="4933288" y="9028038"/>
            <a:chExt cx="2568000" cy="1232562"/>
          </a:xfrm>
        </p:grpSpPr>
        <p:grpSp>
          <p:nvGrpSpPr>
            <p:cNvPr id="1102" name="Google Shape;1102;p65"/>
            <p:cNvGrpSpPr/>
            <p:nvPr/>
          </p:nvGrpSpPr>
          <p:grpSpPr>
            <a:xfrm>
              <a:off x="4933288" y="9028038"/>
              <a:ext cx="2568000" cy="1232562"/>
              <a:chOff x="4933288" y="9028038"/>
              <a:chExt cx="2568000" cy="1232562"/>
            </a:xfrm>
          </p:grpSpPr>
          <p:grpSp>
            <p:nvGrpSpPr>
              <p:cNvPr id="1103" name="Google Shape;1103;p65"/>
              <p:cNvGrpSpPr/>
              <p:nvPr/>
            </p:nvGrpSpPr>
            <p:grpSpPr>
              <a:xfrm>
                <a:off x="4933288" y="9028038"/>
                <a:ext cx="2568000" cy="1232562"/>
                <a:chOff x="1351888" y="9028038"/>
                <a:chExt cx="2568000" cy="1232562"/>
              </a:xfrm>
            </p:grpSpPr>
            <p:pic>
              <p:nvPicPr>
                <p:cNvPr id="1104" name="Google Shape;1104;p65"/>
                <p:cNvPicPr preferRelativeResize="0"/>
                <p:nvPr/>
              </p:nvPicPr>
              <p:blipFill rotWithShape="1">
                <a:blip r:embed="rId8">
                  <a:alphaModFix/>
                </a:blip>
                <a:srcRect b="6898"/>
                <a:stretch/>
              </p:blipFill>
              <p:spPr>
                <a:xfrm>
                  <a:off x="1351888" y="9576475"/>
                  <a:ext cx="2568000" cy="684125"/>
                </a:xfrm>
                <a:prstGeom prst="rect">
                  <a:avLst/>
                </a:prstGeom>
                <a:noFill/>
                <a:ln>
                  <a:noFill/>
                </a:ln>
              </p:spPr>
            </p:pic>
            <p:grpSp>
              <p:nvGrpSpPr>
                <p:cNvPr id="1105" name="Google Shape;1105;p65"/>
                <p:cNvGrpSpPr/>
                <p:nvPr/>
              </p:nvGrpSpPr>
              <p:grpSpPr>
                <a:xfrm>
                  <a:off x="2299435" y="9028038"/>
                  <a:ext cx="469615" cy="975937"/>
                  <a:chOff x="2861410" y="8123163"/>
                  <a:chExt cx="469615" cy="975937"/>
                </a:xfrm>
              </p:grpSpPr>
              <p:pic>
                <p:nvPicPr>
                  <p:cNvPr id="1106" name="Google Shape;1106;p65"/>
                  <p:cNvPicPr preferRelativeResize="0"/>
                  <p:nvPr/>
                </p:nvPicPr>
                <p:blipFill rotWithShape="1">
                  <a:blip r:embed="rId9">
                    <a:alphaModFix/>
                  </a:blip>
                  <a:srcRect/>
                  <a:stretch/>
                </p:blipFill>
                <p:spPr>
                  <a:xfrm>
                    <a:off x="2863025" y="8306325"/>
                    <a:ext cx="468000" cy="792775"/>
                  </a:xfrm>
                  <a:prstGeom prst="rect">
                    <a:avLst/>
                  </a:prstGeom>
                  <a:noFill/>
                  <a:ln>
                    <a:noFill/>
                  </a:ln>
                </p:spPr>
              </p:pic>
              <p:pic>
                <p:nvPicPr>
                  <p:cNvPr id="1107" name="Google Shape;1107;p65"/>
                  <p:cNvPicPr preferRelativeResize="0"/>
                  <p:nvPr/>
                </p:nvPicPr>
                <p:blipFill rotWithShape="1">
                  <a:blip r:embed="rId10">
                    <a:alphaModFix/>
                  </a:blip>
                  <a:srcRect/>
                  <a:stretch/>
                </p:blipFill>
                <p:spPr>
                  <a:xfrm rot="-1075950">
                    <a:off x="2919610" y="8155799"/>
                    <a:ext cx="278577" cy="422003"/>
                  </a:xfrm>
                  <a:prstGeom prst="rect">
                    <a:avLst/>
                  </a:prstGeom>
                  <a:noFill/>
                  <a:ln>
                    <a:noFill/>
                  </a:ln>
                </p:spPr>
              </p:pic>
            </p:grpSp>
            <p:grpSp>
              <p:nvGrpSpPr>
                <p:cNvPr id="1108" name="Google Shape;1108;p65"/>
                <p:cNvGrpSpPr/>
                <p:nvPr/>
              </p:nvGrpSpPr>
              <p:grpSpPr>
                <a:xfrm>
                  <a:off x="2954325" y="9409450"/>
                  <a:ext cx="639900" cy="171600"/>
                  <a:chOff x="3944925" y="9333250"/>
                  <a:chExt cx="639900" cy="171600"/>
                </a:xfrm>
              </p:grpSpPr>
              <p:sp>
                <p:nvSpPr>
                  <p:cNvPr id="1109" name="Google Shape;1109;p65"/>
                  <p:cNvSpPr/>
                  <p:nvPr/>
                </p:nvSpPr>
                <p:spPr>
                  <a:xfrm>
                    <a:off x="3981850" y="9333250"/>
                    <a:ext cx="546600" cy="171600"/>
                  </a:xfrm>
                  <a:prstGeom prst="wedgeRectCallout">
                    <a:avLst>
                      <a:gd name="adj1" fmla="val -58596"/>
                      <a:gd name="adj2" fmla="val 134272"/>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65"/>
                  <p:cNvSpPr txBox="1"/>
                  <p:nvPr/>
                </p:nvSpPr>
                <p:spPr>
                  <a:xfrm>
                    <a:off x="3944925" y="9338025"/>
                    <a:ext cx="639900" cy="150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800" b="0" u="none" strike="noStrike" cap="none">
                        <a:solidFill>
                          <a:srgbClr val="000000"/>
                        </a:solidFill>
                        <a:latin typeface="Arial"/>
                        <a:ea typeface="Arial"/>
                        <a:cs typeface="Arial"/>
                        <a:sym typeface="Arial"/>
                      </a:rPr>
                      <a:t>Poor me !</a:t>
                    </a:r>
                    <a:endParaRPr sz="800" b="0" u="none" strike="noStrike" cap="none">
                      <a:solidFill>
                        <a:srgbClr val="000000"/>
                      </a:solidFill>
                      <a:latin typeface="Arial"/>
                      <a:ea typeface="Arial"/>
                      <a:cs typeface="Arial"/>
                      <a:sym typeface="Arial"/>
                    </a:endParaRPr>
                  </a:p>
                </p:txBody>
              </p:sp>
            </p:grpSp>
          </p:grpSp>
          <p:pic>
            <p:nvPicPr>
              <p:cNvPr id="1111" name="Google Shape;1111;p65"/>
              <p:cNvPicPr preferRelativeResize="0"/>
              <p:nvPr/>
            </p:nvPicPr>
            <p:blipFill rotWithShape="1">
              <a:blip r:embed="rId9">
                <a:alphaModFix/>
              </a:blip>
              <a:srcRect t="56103"/>
              <a:stretch/>
            </p:blipFill>
            <p:spPr>
              <a:xfrm>
                <a:off x="5811300" y="9647475"/>
                <a:ext cx="639600" cy="348000"/>
              </a:xfrm>
              <a:prstGeom prst="rect">
                <a:avLst/>
              </a:prstGeom>
              <a:noFill/>
              <a:ln>
                <a:noFill/>
              </a:ln>
            </p:spPr>
          </p:pic>
        </p:grpSp>
        <p:pic>
          <p:nvPicPr>
            <p:cNvPr id="1112" name="Google Shape;1112;p65"/>
            <p:cNvPicPr preferRelativeResize="0"/>
            <p:nvPr/>
          </p:nvPicPr>
          <p:blipFill rotWithShape="1">
            <a:blip r:embed="rId11">
              <a:alphaModFix/>
            </a:blip>
            <a:srcRect/>
            <a:stretch/>
          </p:blipFill>
          <p:spPr>
            <a:xfrm rot="-10582029">
              <a:off x="4972118" y="9399158"/>
              <a:ext cx="1475139" cy="649085"/>
            </a:xfrm>
            <a:prstGeom prst="rect">
              <a:avLst/>
            </a:prstGeom>
            <a:noFill/>
            <a:ln>
              <a:noFill/>
            </a:ln>
          </p:spPr>
        </p:pic>
      </p:grpSp>
      <p:sp>
        <p:nvSpPr>
          <p:cNvPr id="1113" name="Google Shape;1113;p65"/>
          <p:cNvSpPr txBox="1"/>
          <p:nvPr/>
        </p:nvSpPr>
        <p:spPr>
          <a:xfrm>
            <a:off x="4356400" y="4731420"/>
            <a:ext cx="1918500" cy="250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b="1" i="0" u="none" strike="noStrike" cap="none">
                <a:solidFill>
                  <a:srgbClr val="000000"/>
                </a:solidFill>
                <a:latin typeface="Arial"/>
                <a:ea typeface="Arial"/>
                <a:cs typeface="Arial"/>
                <a:sym typeface="Arial"/>
              </a:rPr>
              <a:t>2D6 </a:t>
            </a:r>
            <a:r>
              <a:rPr lang="en" b="1"/>
              <a:t>PM</a:t>
            </a:r>
            <a:endParaRPr b="1"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66"/>
          <p:cNvSpPr/>
          <p:nvPr/>
        </p:nvSpPr>
        <p:spPr>
          <a:xfrm>
            <a:off x="0" y="0"/>
            <a:ext cx="9144000" cy="8955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119" name="Google Shape;1119;p66"/>
          <p:cNvSpPr txBox="1"/>
          <p:nvPr/>
        </p:nvSpPr>
        <p:spPr>
          <a:xfrm>
            <a:off x="2956172" y="1030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20" name="Google Shape;1120;p66"/>
          <p:cNvSpPr txBox="1"/>
          <p:nvPr/>
        </p:nvSpPr>
        <p:spPr>
          <a:xfrm>
            <a:off x="6093925" y="181188"/>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1121" name="Google Shape;1121;p66"/>
          <p:cNvSpPr txBox="1"/>
          <p:nvPr/>
        </p:nvSpPr>
        <p:spPr>
          <a:xfrm>
            <a:off x="378140" y="239515"/>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22" name="Google Shape;1122;p66"/>
          <p:cNvSpPr txBox="1"/>
          <p:nvPr/>
        </p:nvSpPr>
        <p:spPr>
          <a:xfrm>
            <a:off x="8311366" y="2395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1123" name="Google Shape;1123;p66" descr="clipped result image"/>
          <p:cNvPicPr preferRelativeResize="0"/>
          <p:nvPr/>
        </p:nvPicPr>
        <p:blipFill rotWithShape="1">
          <a:blip r:embed="rId3">
            <a:alphaModFix/>
          </a:blip>
          <a:srcRect/>
          <a:stretch/>
        </p:blipFill>
        <p:spPr>
          <a:xfrm>
            <a:off x="8025255" y="371584"/>
            <a:ext cx="286111" cy="278481"/>
          </a:xfrm>
          <a:prstGeom prst="rect">
            <a:avLst/>
          </a:prstGeom>
          <a:noFill/>
          <a:ln>
            <a:noFill/>
          </a:ln>
          <a:effectLst>
            <a:outerShdw blurRad="14288" dist="9525" dir="2700000" algn="tl" rotWithShape="0">
              <a:srgbClr val="000000">
                <a:alpha val="40000"/>
              </a:srgbClr>
            </a:outerShdw>
          </a:effectLst>
        </p:spPr>
      </p:pic>
      <p:pic>
        <p:nvPicPr>
          <p:cNvPr id="1124" name="Google Shape;1124;p66" descr="Resultado de imagen para tamoxifen structure"/>
          <p:cNvPicPr preferRelativeResize="0"/>
          <p:nvPr/>
        </p:nvPicPr>
        <p:blipFill rotWithShape="1">
          <a:blip r:embed="rId4">
            <a:alphaModFix/>
          </a:blip>
          <a:srcRect/>
          <a:stretch/>
        </p:blipFill>
        <p:spPr>
          <a:xfrm>
            <a:off x="1955601" y="140611"/>
            <a:ext cx="1000575" cy="740426"/>
          </a:xfrm>
          <a:prstGeom prst="rect">
            <a:avLst/>
          </a:prstGeom>
          <a:noFill/>
          <a:ln>
            <a:noFill/>
          </a:ln>
        </p:spPr>
      </p:pic>
      <p:pic>
        <p:nvPicPr>
          <p:cNvPr id="1125" name="Google Shape;1125;p66"/>
          <p:cNvPicPr preferRelativeResize="0"/>
          <p:nvPr/>
        </p:nvPicPr>
        <p:blipFill>
          <a:blip r:embed="rId5">
            <a:alphaModFix/>
          </a:blip>
          <a:stretch>
            <a:fillRect/>
          </a:stretch>
        </p:blipFill>
        <p:spPr>
          <a:xfrm>
            <a:off x="6685200" y="1080050"/>
            <a:ext cx="2249250" cy="2705020"/>
          </a:xfrm>
          <a:prstGeom prst="rect">
            <a:avLst/>
          </a:prstGeom>
          <a:noFill/>
          <a:ln>
            <a:noFill/>
          </a:ln>
        </p:spPr>
      </p:pic>
      <p:sp>
        <p:nvSpPr>
          <p:cNvPr id="1126" name="Google Shape;1126;p66"/>
          <p:cNvSpPr txBox="1"/>
          <p:nvPr/>
        </p:nvSpPr>
        <p:spPr>
          <a:xfrm>
            <a:off x="2008575" y="1265375"/>
            <a:ext cx="3757500" cy="17076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 sz="1200"/>
              <a:t>How many days needed for mania?</a:t>
            </a:r>
            <a:endParaRPr sz="1200"/>
          </a:p>
          <a:p>
            <a:pPr marL="0" marR="0" lvl="0" indent="0" algn="just" rtl="0">
              <a:lnSpc>
                <a:spcPct val="100000"/>
              </a:lnSpc>
              <a:spcBef>
                <a:spcPts val="0"/>
              </a:spcBef>
              <a:spcAft>
                <a:spcPts val="0"/>
              </a:spcAft>
              <a:buNone/>
            </a:pPr>
            <a:endParaRPr sz="1200"/>
          </a:p>
          <a:p>
            <a:pPr marL="0" marR="0" lvl="0" indent="0" algn="just" rtl="0">
              <a:lnSpc>
                <a:spcPct val="100000"/>
              </a:lnSpc>
              <a:spcBef>
                <a:spcPts val="0"/>
              </a:spcBef>
              <a:spcAft>
                <a:spcPts val="0"/>
              </a:spcAft>
              <a:buNone/>
            </a:pPr>
            <a:r>
              <a:rPr lang="en" sz="1200"/>
              <a:t>Long half-life.</a:t>
            </a:r>
            <a:endParaRPr sz="1200"/>
          </a:p>
          <a:p>
            <a:pPr marL="0" marR="0" lvl="0" indent="0" algn="just" rtl="0">
              <a:lnSpc>
                <a:spcPct val="100000"/>
              </a:lnSpc>
              <a:spcBef>
                <a:spcPts val="0"/>
              </a:spcBef>
              <a:spcAft>
                <a:spcPts val="0"/>
              </a:spcAft>
              <a:buNone/>
            </a:pPr>
            <a:endParaRPr sz="1200"/>
          </a:p>
          <a:p>
            <a:pPr marL="0" marR="0" lvl="0" indent="0" algn="just" rtl="0">
              <a:lnSpc>
                <a:spcPct val="100000"/>
              </a:lnSpc>
              <a:spcBef>
                <a:spcPts val="0"/>
              </a:spcBef>
              <a:spcAft>
                <a:spcPts val="0"/>
              </a:spcAft>
              <a:buNone/>
            </a:pPr>
            <a:r>
              <a:rPr lang="en" sz="1200"/>
              <a:t>The terminal elimination half-life of tamoxifen is 5 to 7 days, while the half-life of N-desmethyltamoxifen, the primary circulating metabolite, is approximately 14 days.</a:t>
            </a:r>
            <a:endParaRPr sz="1200"/>
          </a:p>
        </p:txBody>
      </p:sp>
      <p:grpSp>
        <p:nvGrpSpPr>
          <p:cNvPr id="1127" name="Google Shape;1127;p66"/>
          <p:cNvGrpSpPr/>
          <p:nvPr/>
        </p:nvGrpSpPr>
        <p:grpSpPr>
          <a:xfrm>
            <a:off x="0" y="0"/>
            <a:ext cx="9144000" cy="895500"/>
            <a:chOff x="0" y="0"/>
            <a:chExt cx="9144000" cy="895500"/>
          </a:xfrm>
        </p:grpSpPr>
        <p:sp>
          <p:nvSpPr>
            <p:cNvPr id="1128" name="Google Shape;1128;p66"/>
            <p:cNvSpPr/>
            <p:nvPr/>
          </p:nvSpPr>
          <p:spPr>
            <a:xfrm>
              <a:off x="0" y="0"/>
              <a:ext cx="9144000" cy="895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129" name="Google Shape;1129;p66"/>
            <p:cNvSpPr txBox="1"/>
            <p:nvPr/>
          </p:nvSpPr>
          <p:spPr>
            <a:xfrm>
              <a:off x="2956172" y="64999"/>
              <a:ext cx="3501300" cy="6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Tamoxifen (NOLVADEX)</a:t>
              </a:r>
              <a:endParaRPr/>
            </a:p>
            <a:p>
              <a:pPr marL="0" marR="0" lvl="0" indent="0" algn="ctr" rtl="0">
                <a:lnSpc>
                  <a:spcPct val="100000"/>
                </a:lnSpc>
                <a:spcBef>
                  <a:spcPts val="0"/>
                </a:spcBef>
                <a:spcAft>
                  <a:spcPts val="0"/>
                </a:spcAft>
                <a:buNone/>
              </a:pPr>
              <a:r>
                <a:rPr lang="en" sz="900" b="0" i="0" u="none" strike="noStrike" cap="none">
                  <a:solidFill>
                    <a:srgbClr val="242424"/>
                  </a:solidFill>
                  <a:latin typeface="Roboto"/>
                  <a:ea typeface="Roboto"/>
                  <a:cs typeface="Roboto"/>
                  <a:sym typeface="Roboto"/>
                </a:rPr>
                <a:t>ta MOX i fen </a:t>
              </a:r>
              <a:r>
                <a:rPr lang="en" sz="1100">
                  <a:solidFill>
                    <a:srgbClr val="242424"/>
                  </a:solidFill>
                  <a:latin typeface="Roboto"/>
                  <a:ea typeface="Roboto"/>
                  <a:cs typeface="Roboto"/>
                  <a:sym typeface="Roboto"/>
                </a:rPr>
                <a:t> / NOLV a dex</a:t>
              </a:r>
              <a:endParaRPr sz="1100"/>
            </a:p>
            <a:p>
              <a:pPr marL="0" marR="0" lvl="0" indent="0" algn="ct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“Tame ox defends </a:t>
              </a:r>
              <a:r>
                <a:rPr lang="en" sz="800" b="0" i="0" u="none" strike="noStrike" cap="none">
                  <a:solidFill>
                    <a:srgbClr val="000000"/>
                  </a:solidFill>
                  <a:latin typeface="Arial"/>
                  <a:ea typeface="Arial"/>
                  <a:cs typeface="Arial"/>
                  <a:sym typeface="Arial"/>
                </a:rPr>
                <a:t>(against breast cancer)</a:t>
              </a:r>
              <a:r>
                <a:rPr lang="en" sz="1200" b="0" i="0" u="none" strike="noStrike" cap="none">
                  <a:solidFill>
                    <a:srgbClr val="000000"/>
                  </a:solidFill>
                  <a:latin typeface="Arial"/>
                  <a:ea typeface="Arial"/>
                  <a:cs typeface="Arial"/>
                  <a:sym typeface="Arial"/>
                </a:rPr>
                <a:t>”</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30" name="Google Shape;1130;p66"/>
            <p:cNvSpPr txBox="1"/>
            <p:nvPr/>
          </p:nvSpPr>
          <p:spPr>
            <a:xfrm>
              <a:off x="6093925" y="171663"/>
              <a:ext cx="18267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Selective estrogen</a:t>
              </a:r>
              <a:r>
                <a:rPr lang="en" sz="800"/>
                <a:t> </a:t>
              </a:r>
              <a:r>
                <a:rPr lang="en" sz="800" b="0" i="0" u="none" strike="noStrike" cap="none">
                  <a:solidFill>
                    <a:srgbClr val="000000"/>
                  </a:solidFill>
                  <a:latin typeface="Arial"/>
                  <a:ea typeface="Arial"/>
                  <a:cs typeface="Arial"/>
                  <a:sym typeface="Arial"/>
                </a:rPr>
                <a:t>receptor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a:solidFill>
                    <a:srgbClr val="000000"/>
                  </a:solidFill>
                </a:rPr>
                <a:t>     </a:t>
              </a:r>
              <a:r>
                <a:rPr lang="en" sz="800" b="0" i="0" u="none" strike="noStrike" cap="none">
                  <a:solidFill>
                    <a:srgbClr val="000000"/>
                  </a:solidFill>
                  <a:latin typeface="Arial"/>
                  <a:ea typeface="Arial"/>
                  <a:cs typeface="Arial"/>
                  <a:sym typeface="Arial"/>
                </a:rPr>
                <a:t> modulator (SERM)</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 ❖ Protein kinase C (PKC) inhibitor </a:t>
              </a:r>
              <a:endParaRPr sz="800" b="0" i="0" u="none" strike="noStrike" cap="none">
                <a:solidFill>
                  <a:srgbClr val="000000"/>
                </a:solidFill>
                <a:latin typeface="Arial"/>
                <a:ea typeface="Arial"/>
                <a:cs typeface="Arial"/>
                <a:sym typeface="Arial"/>
              </a:endParaRPr>
            </a:p>
          </p:txBody>
        </p:sp>
        <p:sp>
          <p:nvSpPr>
            <p:cNvPr id="1131" name="Google Shape;1131;p66"/>
            <p:cNvSpPr txBox="1"/>
            <p:nvPr/>
          </p:nvSpPr>
          <p:spPr>
            <a:xfrm>
              <a:off x="397190" y="172840"/>
              <a:ext cx="1247700" cy="4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#238</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1990</a:t>
              </a:r>
              <a:endParaRPr/>
            </a:p>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$20</a:t>
              </a:r>
              <a:r>
                <a:rPr lang="en" sz="800"/>
                <a:t>–</a:t>
              </a:r>
              <a:r>
                <a:rPr lang="en" sz="800" b="0" i="0" u="none" strike="noStrike" cap="none">
                  <a:solidFill>
                    <a:srgbClr val="000000"/>
                  </a:solidFill>
                  <a:latin typeface="Arial"/>
                  <a:ea typeface="Arial"/>
                  <a:cs typeface="Arial"/>
                  <a:sym typeface="Arial"/>
                </a:rPr>
                <a:t>$80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32" name="Google Shape;1132;p66"/>
            <p:cNvSpPr txBox="1"/>
            <p:nvPr/>
          </p:nvSpPr>
          <p:spPr>
            <a:xfrm>
              <a:off x="8311366" y="201415"/>
              <a:ext cx="3972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20</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mg</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1133" name="Google Shape;1133;p66" descr="clipped result image"/>
            <p:cNvPicPr preferRelativeResize="0"/>
            <p:nvPr/>
          </p:nvPicPr>
          <p:blipFill rotWithShape="1">
            <a:blip r:embed="rId3">
              <a:alphaModFix/>
            </a:blip>
            <a:srcRect/>
            <a:stretch/>
          </p:blipFill>
          <p:spPr>
            <a:xfrm>
              <a:off x="8025255" y="333484"/>
              <a:ext cx="286111" cy="278481"/>
            </a:xfrm>
            <a:prstGeom prst="rect">
              <a:avLst/>
            </a:prstGeom>
            <a:noFill/>
            <a:ln>
              <a:noFill/>
            </a:ln>
            <a:effectLst>
              <a:outerShdw blurRad="14288" dist="9525" dir="2700000" algn="tl" rotWithShape="0">
                <a:srgbClr val="000000">
                  <a:alpha val="40000"/>
                </a:srgbClr>
              </a:outerShdw>
            </a:effectLst>
          </p:spPr>
        </p:pic>
        <p:pic>
          <p:nvPicPr>
            <p:cNvPr id="1134" name="Google Shape;1134;p66" descr="Resultado de imagen para tamoxifen structure"/>
            <p:cNvPicPr preferRelativeResize="0"/>
            <p:nvPr/>
          </p:nvPicPr>
          <p:blipFill rotWithShape="1">
            <a:blip r:embed="rId4">
              <a:alphaModFix/>
            </a:blip>
            <a:srcRect/>
            <a:stretch/>
          </p:blipFill>
          <p:spPr>
            <a:xfrm>
              <a:off x="1955601" y="83461"/>
              <a:ext cx="1000575" cy="740426"/>
            </a:xfrm>
            <a:prstGeom prst="rect">
              <a:avLst/>
            </a:prstGeom>
            <a:noFill/>
            <a:ln>
              <a:noFill/>
            </a:ln>
          </p:spPr>
        </p:pic>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pic>
        <p:nvPicPr>
          <p:cNvPr id="1139" name="Google Shape;1139;p67"/>
          <p:cNvPicPr preferRelativeResize="0"/>
          <p:nvPr/>
        </p:nvPicPr>
        <p:blipFill>
          <a:blip r:embed="rId3">
            <a:alphaModFix/>
          </a:blip>
          <a:stretch>
            <a:fillRect/>
          </a:stretch>
        </p:blipFill>
        <p:spPr>
          <a:xfrm>
            <a:off x="493412" y="-46925"/>
            <a:ext cx="8157176" cy="5237350"/>
          </a:xfrm>
          <a:prstGeom prst="rect">
            <a:avLst/>
          </a:prstGeom>
          <a:noFill/>
          <a:ln>
            <a:noFill/>
          </a:ln>
        </p:spPr>
      </p:pic>
      <p:sp>
        <p:nvSpPr>
          <p:cNvPr id="1140" name="Google Shape;1140;p67"/>
          <p:cNvSpPr txBox="1"/>
          <p:nvPr/>
        </p:nvSpPr>
        <p:spPr>
          <a:xfrm>
            <a:off x="1063587" y="1683597"/>
            <a:ext cx="2340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8761D"/>
                </a:solidFill>
              </a:rPr>
              <a:t>First-line antipsychotic:</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quetiapine (Seroquel) per Osser</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r>
              <a:rPr lang="en" sz="700">
                <a:solidFill>
                  <a:srgbClr val="38761D"/>
                </a:solidFill>
              </a:rPr>
              <a:t>Other potential first-line antipsychotics:</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olanzapine (Zyprexa)</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risperidone (Risperdal)</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ziprasidone (Geodon)</a:t>
            </a:r>
            <a:endParaRPr sz="700">
              <a:solidFill>
                <a:srgbClr val="38761D"/>
              </a:solidFill>
            </a:endParaRPr>
          </a:p>
          <a:p>
            <a:pPr marL="457200" lvl="0" indent="-273050" algn="l" rtl="0">
              <a:spcBef>
                <a:spcPts val="0"/>
              </a:spcBef>
              <a:spcAft>
                <a:spcPts val="0"/>
              </a:spcAft>
              <a:buClr>
                <a:srgbClr val="38761D"/>
              </a:buClr>
              <a:buSzPts val="700"/>
              <a:buChar char="●"/>
            </a:pPr>
            <a:r>
              <a:rPr lang="en" sz="700">
                <a:solidFill>
                  <a:srgbClr val="38761D"/>
                </a:solidFill>
              </a:rPr>
              <a:t>asenapine (Saphris) </a:t>
            </a:r>
            <a:endParaRPr sz="700">
              <a:solidFill>
                <a:srgbClr val="38761D"/>
              </a:solidFill>
            </a:endParaRPr>
          </a:p>
          <a:p>
            <a:pPr marL="0" lvl="0" indent="0" algn="l" rtl="0">
              <a:spcBef>
                <a:spcPts val="0"/>
              </a:spcBef>
              <a:spcAft>
                <a:spcPts val="0"/>
              </a:spcAft>
              <a:buNone/>
            </a:pPr>
            <a:endParaRPr sz="700">
              <a:solidFill>
                <a:srgbClr val="38761D"/>
              </a:solidFill>
            </a:endParaRPr>
          </a:p>
          <a:p>
            <a:pPr marL="0" lvl="0" indent="0" algn="l" rtl="0">
              <a:spcBef>
                <a:spcPts val="0"/>
              </a:spcBef>
              <a:spcAft>
                <a:spcPts val="0"/>
              </a:spcAft>
              <a:buNone/>
            </a:pPr>
            <a:endParaRPr sz="700">
              <a:solidFill>
                <a:srgbClr val="38761D"/>
              </a:solidFill>
            </a:endParaRPr>
          </a:p>
        </p:txBody>
      </p:sp>
      <p:sp>
        <p:nvSpPr>
          <p:cNvPr id="1141" name="Google Shape;1141;p67"/>
          <p:cNvSpPr txBox="1"/>
          <p:nvPr/>
        </p:nvSpPr>
        <p:spPr>
          <a:xfrm>
            <a:off x="1950361" y="307232"/>
            <a:ext cx="546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60%</a:t>
            </a:r>
            <a:endParaRPr sz="1200">
              <a:solidFill>
                <a:srgbClr val="0000FF"/>
              </a:solidFill>
            </a:endParaRPr>
          </a:p>
        </p:txBody>
      </p:sp>
      <p:sp>
        <p:nvSpPr>
          <p:cNvPr id="1142" name="Google Shape;1142;p67"/>
          <p:cNvSpPr txBox="1"/>
          <p:nvPr/>
        </p:nvSpPr>
        <p:spPr>
          <a:xfrm>
            <a:off x="4032794" y="307232"/>
            <a:ext cx="546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40%</a:t>
            </a:r>
            <a:endParaRPr sz="1200">
              <a:solidFill>
                <a:srgbClr val="0000FF"/>
              </a:solidFill>
            </a:endParaRPr>
          </a:p>
        </p:txBody>
      </p:sp>
      <p:grpSp>
        <p:nvGrpSpPr>
          <p:cNvPr id="1143" name="Google Shape;1143;p67"/>
          <p:cNvGrpSpPr/>
          <p:nvPr/>
        </p:nvGrpSpPr>
        <p:grpSpPr>
          <a:xfrm>
            <a:off x="3275857" y="4240817"/>
            <a:ext cx="617278" cy="657504"/>
            <a:chOff x="3374139" y="1912394"/>
            <a:chExt cx="2188929" cy="2347390"/>
          </a:xfrm>
        </p:grpSpPr>
        <p:pic>
          <p:nvPicPr>
            <p:cNvPr id="1144" name="Google Shape;1144;p67"/>
            <p:cNvPicPr preferRelativeResize="0"/>
            <p:nvPr/>
          </p:nvPicPr>
          <p:blipFill>
            <a:blip r:embed="rId4">
              <a:alphaModFix/>
            </a:blip>
            <a:stretch>
              <a:fillRect/>
            </a:stretch>
          </p:blipFill>
          <p:spPr>
            <a:xfrm>
              <a:off x="3374139" y="2813057"/>
              <a:ext cx="2188929" cy="1446727"/>
            </a:xfrm>
            <a:prstGeom prst="rect">
              <a:avLst/>
            </a:prstGeom>
            <a:noFill/>
            <a:ln>
              <a:noFill/>
            </a:ln>
          </p:spPr>
        </p:pic>
        <p:pic>
          <p:nvPicPr>
            <p:cNvPr id="1145" name="Google Shape;1145;p67"/>
            <p:cNvPicPr preferRelativeResize="0"/>
            <p:nvPr/>
          </p:nvPicPr>
          <p:blipFill>
            <a:blip r:embed="rId5">
              <a:alphaModFix/>
            </a:blip>
            <a:stretch>
              <a:fillRect/>
            </a:stretch>
          </p:blipFill>
          <p:spPr>
            <a:xfrm>
              <a:off x="3502103" y="1912394"/>
              <a:ext cx="1419854" cy="1241092"/>
            </a:xfrm>
            <a:prstGeom prst="rect">
              <a:avLst/>
            </a:prstGeom>
            <a:noFill/>
            <a:ln>
              <a:noFill/>
            </a:ln>
          </p:spPr>
        </p:pic>
        <p:pic>
          <p:nvPicPr>
            <p:cNvPr id="1146" name="Google Shape;1146;p67"/>
            <p:cNvPicPr preferRelativeResize="0"/>
            <p:nvPr/>
          </p:nvPicPr>
          <p:blipFill>
            <a:blip r:embed="rId6">
              <a:alphaModFix/>
            </a:blip>
            <a:stretch>
              <a:fillRect/>
            </a:stretch>
          </p:blipFill>
          <p:spPr>
            <a:xfrm rot="-9181826">
              <a:off x="4239680" y="3841219"/>
              <a:ext cx="89165" cy="237186"/>
            </a:xfrm>
            <a:prstGeom prst="rect">
              <a:avLst/>
            </a:prstGeom>
            <a:noFill/>
            <a:ln>
              <a:noFill/>
            </a:ln>
          </p:spPr>
        </p:pic>
        <p:pic>
          <p:nvPicPr>
            <p:cNvPr id="1147" name="Google Shape;1147;p67"/>
            <p:cNvPicPr preferRelativeResize="0"/>
            <p:nvPr/>
          </p:nvPicPr>
          <p:blipFill>
            <a:blip r:embed="rId6">
              <a:alphaModFix/>
            </a:blip>
            <a:stretch>
              <a:fillRect/>
            </a:stretch>
          </p:blipFill>
          <p:spPr>
            <a:xfrm rot="-2906577">
              <a:off x="3640666" y="3696122"/>
              <a:ext cx="89169" cy="182729"/>
            </a:xfrm>
            <a:prstGeom prst="rect">
              <a:avLst/>
            </a:prstGeom>
            <a:noFill/>
            <a:ln>
              <a:noFill/>
            </a:ln>
          </p:spPr>
        </p:pic>
      </p:grpSp>
      <p:pic>
        <p:nvPicPr>
          <p:cNvPr id="1148" name="Google Shape;1148;p67"/>
          <p:cNvPicPr preferRelativeResize="0"/>
          <p:nvPr/>
        </p:nvPicPr>
        <p:blipFill>
          <a:blip r:embed="rId7">
            <a:alphaModFix/>
          </a:blip>
          <a:stretch>
            <a:fillRect/>
          </a:stretch>
        </p:blipFill>
        <p:spPr>
          <a:xfrm>
            <a:off x="5502894" y="4200585"/>
            <a:ext cx="387387" cy="738102"/>
          </a:xfrm>
          <a:prstGeom prst="rect">
            <a:avLst/>
          </a:prstGeom>
          <a:noFill/>
          <a:ln>
            <a:noFill/>
          </a:ln>
        </p:spPr>
      </p:pic>
      <p:sp>
        <p:nvSpPr>
          <p:cNvPr id="1149" name="Google Shape;1149;p67"/>
          <p:cNvSpPr/>
          <p:nvPr/>
        </p:nvSpPr>
        <p:spPr>
          <a:xfrm>
            <a:off x="3235200" y="4167150"/>
            <a:ext cx="1430700" cy="8052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68"/>
          <p:cNvSpPr/>
          <p:nvPr/>
        </p:nvSpPr>
        <p:spPr>
          <a:xfrm>
            <a:off x="0" y="0"/>
            <a:ext cx="9144000" cy="8955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155" name="Google Shape;1155;p68"/>
          <p:cNvSpPr txBox="1"/>
          <p:nvPr/>
        </p:nvSpPr>
        <p:spPr>
          <a:xfrm>
            <a:off x="3130973" y="82263"/>
            <a:ext cx="3126900" cy="63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a:t>Allopurinol (Zyloprim</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None/>
            </a:pPr>
            <a:r>
              <a:rPr lang="en" sz="900"/>
              <a:t>AL oh PURE i nol / ZY lo prim</a:t>
            </a:r>
            <a:endParaRPr sz="1000">
              <a:solidFill>
                <a:srgbClr val="000000"/>
              </a:solidFil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a:t>
            </a:r>
            <a:r>
              <a:rPr lang="en" sz="1200"/>
              <a:t>Alli purring</a:t>
            </a:r>
            <a:r>
              <a:rPr lang="en" sz="1200" b="0" i="0" u="none" strike="noStrike" cap="none">
                <a:solidFill>
                  <a:srgbClr val="000000"/>
                </a:solidFill>
                <a:latin typeface="Arial"/>
                <a:ea typeface="Arial"/>
                <a:cs typeface="Arial"/>
                <a:sym typeface="Arial"/>
              </a:rPr>
              <a:t>”</a:t>
            </a:r>
            <a:r>
              <a:rPr lang="en" sz="14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pic>
        <p:nvPicPr>
          <p:cNvPr id="1156" name="Google Shape;1156;p68"/>
          <p:cNvPicPr preferRelativeResize="0"/>
          <p:nvPr/>
        </p:nvPicPr>
        <p:blipFill>
          <a:blip r:embed="rId3">
            <a:alphaModFix/>
          </a:blip>
          <a:stretch>
            <a:fillRect/>
          </a:stretch>
        </p:blipFill>
        <p:spPr>
          <a:xfrm>
            <a:off x="7988350" y="267037"/>
            <a:ext cx="352425" cy="355875"/>
          </a:xfrm>
          <a:prstGeom prst="rect">
            <a:avLst/>
          </a:prstGeom>
          <a:noFill/>
          <a:ln>
            <a:noFill/>
          </a:ln>
          <a:effectLst>
            <a:outerShdw blurRad="14288" dist="9525" dir="5400000" algn="bl" rotWithShape="0">
              <a:srgbClr val="000000">
                <a:alpha val="50000"/>
              </a:srgbClr>
            </a:outerShdw>
          </a:effectLst>
        </p:spPr>
      </p:pic>
      <p:sp>
        <p:nvSpPr>
          <p:cNvPr id="1157" name="Google Shape;1157;p68"/>
          <p:cNvSpPr txBox="1"/>
          <p:nvPr/>
        </p:nvSpPr>
        <p:spPr>
          <a:xfrm>
            <a:off x="8340784" y="204350"/>
            <a:ext cx="382800" cy="2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t>100</a:t>
            </a:r>
            <a:endParaRPr sz="800"/>
          </a:p>
          <a:p>
            <a:pPr marL="0" marR="0" lvl="0" indent="0" algn="l" rtl="0">
              <a:lnSpc>
                <a:spcPct val="100000"/>
              </a:lnSpc>
              <a:spcBef>
                <a:spcPts val="0"/>
              </a:spcBef>
              <a:spcAft>
                <a:spcPts val="0"/>
              </a:spcAft>
              <a:buClr>
                <a:srgbClr val="000000"/>
              </a:buClr>
              <a:buSzPts val="800"/>
              <a:buFont typeface="Arial"/>
              <a:buNone/>
            </a:pPr>
            <a:r>
              <a:rPr lang="en" sz="800"/>
              <a:t>300</a:t>
            </a:r>
            <a:endParaRPr sz="800"/>
          </a:p>
          <a:p>
            <a:pPr marL="0" marR="0" lvl="0" indent="0" algn="l" rtl="0">
              <a:lnSpc>
                <a:spcPct val="100000"/>
              </a:lnSpc>
              <a:spcBef>
                <a:spcPts val="0"/>
              </a:spcBef>
              <a:spcAft>
                <a:spcPts val="0"/>
              </a:spcAft>
              <a:buClr>
                <a:srgbClr val="000000"/>
              </a:buClr>
              <a:buSzPts val="800"/>
              <a:buFont typeface="Arial"/>
              <a:buNone/>
            </a:pPr>
            <a:r>
              <a:rPr lang="en" sz="600" b="0" i="0" u="none" strike="noStrike" cap="none">
                <a:solidFill>
                  <a:srgbClr val="000000"/>
                </a:solidFill>
                <a:latin typeface="Arial"/>
                <a:ea typeface="Arial"/>
                <a:cs typeface="Arial"/>
                <a:sym typeface="Arial"/>
              </a:rPr>
              <a:t>mg</a:t>
            </a:r>
            <a:endParaRPr sz="600" b="0" i="0" u="none" strike="noStrike" cap="none">
              <a:solidFill>
                <a:srgbClr val="000000"/>
              </a:solidFill>
              <a:latin typeface="Arial"/>
              <a:ea typeface="Arial"/>
              <a:cs typeface="Arial"/>
              <a:sym typeface="Arial"/>
            </a:endParaRPr>
          </a:p>
        </p:txBody>
      </p:sp>
      <p:pic>
        <p:nvPicPr>
          <p:cNvPr id="1158" name="Google Shape;1158;p68"/>
          <p:cNvPicPr preferRelativeResize="0"/>
          <p:nvPr/>
        </p:nvPicPr>
        <p:blipFill>
          <a:blip r:embed="rId4">
            <a:alphaModFix/>
          </a:blip>
          <a:stretch>
            <a:fillRect/>
          </a:stretch>
        </p:blipFill>
        <p:spPr>
          <a:xfrm>
            <a:off x="2260653" y="127125"/>
            <a:ext cx="690348" cy="635701"/>
          </a:xfrm>
          <a:prstGeom prst="rect">
            <a:avLst/>
          </a:prstGeom>
          <a:noFill/>
          <a:ln>
            <a:noFill/>
          </a:ln>
        </p:spPr>
      </p:pic>
      <p:sp>
        <p:nvSpPr>
          <p:cNvPr id="1159" name="Google Shape;1159;p68"/>
          <p:cNvSpPr txBox="1"/>
          <p:nvPr/>
        </p:nvSpPr>
        <p:spPr>
          <a:xfrm>
            <a:off x="379650" y="1080050"/>
            <a:ext cx="5021100" cy="1462200"/>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SzPts val="1200"/>
              <a:buChar char="●"/>
            </a:pPr>
            <a:r>
              <a:rPr lang="en" sz="1200"/>
              <a:t>xanthine oxidase inhibitor</a:t>
            </a:r>
            <a:endParaRPr sz="1200"/>
          </a:p>
          <a:p>
            <a:pPr marL="457200" lvl="0" indent="-304800" algn="just" rtl="0">
              <a:spcBef>
                <a:spcPts val="0"/>
              </a:spcBef>
              <a:spcAft>
                <a:spcPts val="0"/>
              </a:spcAft>
              <a:buSzPts val="1200"/>
              <a:buChar char="●"/>
            </a:pPr>
            <a:r>
              <a:rPr lang="en" sz="1200"/>
              <a:t>gout treatment (prevention)</a:t>
            </a:r>
            <a:endParaRPr sz="1200"/>
          </a:p>
          <a:p>
            <a:pPr marL="457200" lvl="0" indent="-304800" algn="just" rtl="0">
              <a:spcBef>
                <a:spcPts val="0"/>
              </a:spcBef>
              <a:spcAft>
                <a:spcPts val="0"/>
              </a:spcAft>
              <a:buSzPts val="1200"/>
              <a:buChar char="●"/>
            </a:pPr>
            <a:r>
              <a:rPr lang="en" sz="1200"/>
              <a:t>reduces urinary and serum uric acid concentrations</a:t>
            </a:r>
            <a:endParaRPr sz="1200"/>
          </a:p>
          <a:p>
            <a:pPr marL="0" lvl="0" indent="0" algn="just" rtl="0">
              <a:spcBef>
                <a:spcPts val="0"/>
              </a:spcBef>
              <a:spcAft>
                <a:spcPts val="0"/>
              </a:spcAft>
              <a:buNone/>
            </a:pPr>
            <a:endParaRPr sz="1200">
              <a:solidFill>
                <a:srgbClr val="000000"/>
              </a:solidFill>
            </a:endParaRPr>
          </a:p>
          <a:p>
            <a:pPr marL="0" lvl="0" indent="0" algn="just" rtl="0">
              <a:spcBef>
                <a:spcPts val="0"/>
              </a:spcBef>
              <a:spcAft>
                <a:spcPts val="0"/>
              </a:spcAft>
              <a:buNone/>
            </a:pPr>
            <a:endParaRPr sz="1200">
              <a:solidFill>
                <a:srgbClr val="000000"/>
              </a:solidFill>
            </a:endParaRPr>
          </a:p>
          <a:p>
            <a:pPr marL="0" lvl="0" indent="0" algn="just" rtl="0">
              <a:spcBef>
                <a:spcPts val="0"/>
              </a:spcBef>
              <a:spcAft>
                <a:spcPts val="0"/>
              </a:spcAft>
              <a:buNone/>
            </a:pPr>
            <a:endParaRPr sz="1200">
              <a:solidFill>
                <a:srgbClr val="000000"/>
              </a:solidFill>
            </a:endParaRPr>
          </a:p>
          <a:p>
            <a:pPr marL="0" lvl="0" indent="0" algn="just" rtl="0">
              <a:spcBef>
                <a:spcPts val="0"/>
              </a:spcBef>
              <a:spcAft>
                <a:spcPts val="0"/>
              </a:spcAft>
              <a:buNone/>
            </a:pPr>
            <a:endParaRPr sz="1100"/>
          </a:p>
        </p:txBody>
      </p:sp>
      <p:sp>
        <p:nvSpPr>
          <p:cNvPr id="1160" name="Google Shape;1160;p68"/>
          <p:cNvSpPr txBox="1"/>
          <p:nvPr/>
        </p:nvSpPr>
        <p:spPr>
          <a:xfrm>
            <a:off x="6077237" y="286875"/>
            <a:ext cx="1484400" cy="31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a:solidFill>
                  <a:srgbClr val="000000"/>
                </a:solidFill>
              </a:rPr>
              <a:t>❖ Xanthine oxidase inhibitor</a:t>
            </a:r>
            <a:endParaRPr sz="800">
              <a:solidFill>
                <a:srgbClr val="000000"/>
              </a:solidFill>
            </a:endParaRPr>
          </a:p>
          <a:p>
            <a:pPr marL="0" marR="0" lvl="0" indent="0" algn="l" rtl="0">
              <a:lnSpc>
                <a:spcPct val="100000"/>
              </a:lnSpc>
              <a:spcBef>
                <a:spcPts val="0"/>
              </a:spcBef>
              <a:spcAft>
                <a:spcPts val="0"/>
              </a:spcAft>
              <a:buNone/>
            </a:pPr>
            <a:endParaRPr sz="800"/>
          </a:p>
          <a:p>
            <a:pPr marL="0" lvl="0" indent="0" algn="l" rtl="0">
              <a:spcBef>
                <a:spcPts val="0"/>
              </a:spcBef>
              <a:spcAft>
                <a:spcPts val="0"/>
              </a:spcAft>
              <a:buNone/>
            </a:pPr>
            <a:r>
              <a:rPr lang="en" sz="800">
                <a:solidFill>
                  <a:srgbClr val="000000"/>
                </a:solidFill>
              </a:rPr>
              <a:t> </a:t>
            </a:r>
            <a:endParaRPr sz="800"/>
          </a:p>
        </p:txBody>
      </p:sp>
      <p:grpSp>
        <p:nvGrpSpPr>
          <p:cNvPr id="1161" name="Google Shape;1161;p68"/>
          <p:cNvGrpSpPr/>
          <p:nvPr/>
        </p:nvGrpSpPr>
        <p:grpSpPr>
          <a:xfrm>
            <a:off x="6604981" y="1164373"/>
            <a:ext cx="2013815" cy="2145280"/>
            <a:chOff x="3374139" y="1912394"/>
            <a:chExt cx="2188929" cy="2347390"/>
          </a:xfrm>
        </p:grpSpPr>
        <p:pic>
          <p:nvPicPr>
            <p:cNvPr id="1162" name="Google Shape;1162;p68"/>
            <p:cNvPicPr preferRelativeResize="0"/>
            <p:nvPr/>
          </p:nvPicPr>
          <p:blipFill>
            <a:blip r:embed="rId5">
              <a:alphaModFix/>
            </a:blip>
            <a:stretch>
              <a:fillRect/>
            </a:stretch>
          </p:blipFill>
          <p:spPr>
            <a:xfrm>
              <a:off x="3374139" y="2813057"/>
              <a:ext cx="2188929" cy="1446727"/>
            </a:xfrm>
            <a:prstGeom prst="rect">
              <a:avLst/>
            </a:prstGeom>
            <a:noFill/>
            <a:ln>
              <a:noFill/>
            </a:ln>
          </p:spPr>
        </p:pic>
        <p:pic>
          <p:nvPicPr>
            <p:cNvPr id="1163" name="Google Shape;1163;p68"/>
            <p:cNvPicPr preferRelativeResize="0"/>
            <p:nvPr/>
          </p:nvPicPr>
          <p:blipFill>
            <a:blip r:embed="rId6">
              <a:alphaModFix/>
            </a:blip>
            <a:stretch>
              <a:fillRect/>
            </a:stretch>
          </p:blipFill>
          <p:spPr>
            <a:xfrm>
              <a:off x="3502103" y="1912394"/>
              <a:ext cx="1419854" cy="1241092"/>
            </a:xfrm>
            <a:prstGeom prst="rect">
              <a:avLst/>
            </a:prstGeom>
            <a:noFill/>
            <a:ln>
              <a:noFill/>
            </a:ln>
          </p:spPr>
        </p:pic>
        <p:sp>
          <p:nvSpPr>
            <p:cNvPr id="1164" name="Google Shape;1164;p68"/>
            <p:cNvSpPr/>
            <p:nvPr/>
          </p:nvSpPr>
          <p:spPr>
            <a:xfrm rot="2077352">
              <a:off x="4618548" y="3081715"/>
              <a:ext cx="685470" cy="127357"/>
            </a:xfrm>
            <a:prstGeom prst="rect">
              <a:avLst/>
            </a:prstGeom>
          </p:spPr>
          <p:txBody>
            <a:bodyPr>
              <a:prstTxWarp prst="textPlain">
                <a:avLst/>
              </a:prstTxWarp>
            </a:bodyPr>
            <a:lstStyle/>
            <a:p>
              <a:pPr lvl="0" algn="ctr"/>
              <a:r>
                <a:rPr b="0" i="0">
                  <a:ln w="9525" cap="flat" cmpd="sng">
                    <a:solidFill>
                      <a:srgbClr val="595959"/>
                    </a:solidFill>
                    <a:prstDash val="solid"/>
                    <a:round/>
                    <a:headEnd type="none" w="sm" len="sm"/>
                    <a:tailEnd type="none" w="sm" len="sm"/>
                  </a:ln>
                  <a:solidFill>
                    <a:srgbClr val="008000"/>
                  </a:solidFill>
                  <a:latin typeface="Arial"/>
                </a:rPr>
                <a:t>Purrrrr</a:t>
              </a:r>
            </a:p>
          </p:txBody>
        </p:sp>
        <p:pic>
          <p:nvPicPr>
            <p:cNvPr id="1165" name="Google Shape;1165;p68"/>
            <p:cNvPicPr preferRelativeResize="0"/>
            <p:nvPr/>
          </p:nvPicPr>
          <p:blipFill>
            <a:blip r:embed="rId7">
              <a:alphaModFix/>
            </a:blip>
            <a:stretch>
              <a:fillRect/>
            </a:stretch>
          </p:blipFill>
          <p:spPr>
            <a:xfrm rot="-9181826">
              <a:off x="4239680" y="3841219"/>
              <a:ext cx="89165" cy="237186"/>
            </a:xfrm>
            <a:prstGeom prst="rect">
              <a:avLst/>
            </a:prstGeom>
            <a:noFill/>
            <a:ln>
              <a:noFill/>
            </a:ln>
          </p:spPr>
        </p:pic>
        <p:pic>
          <p:nvPicPr>
            <p:cNvPr id="1166" name="Google Shape;1166;p68"/>
            <p:cNvPicPr preferRelativeResize="0"/>
            <p:nvPr/>
          </p:nvPicPr>
          <p:blipFill>
            <a:blip r:embed="rId7">
              <a:alphaModFix/>
            </a:blip>
            <a:stretch>
              <a:fillRect/>
            </a:stretch>
          </p:blipFill>
          <p:spPr>
            <a:xfrm rot="-2906577">
              <a:off x="3640666" y="3696122"/>
              <a:ext cx="89169" cy="182729"/>
            </a:xfrm>
            <a:prstGeom prst="rect">
              <a:avLst/>
            </a:prstGeom>
            <a:noFill/>
            <a:ln>
              <a:noFill/>
            </a:ln>
          </p:spPr>
        </p:pic>
      </p:grpSp>
      <p:sp>
        <p:nvSpPr>
          <p:cNvPr id="1167" name="Google Shape;1167;p68"/>
          <p:cNvSpPr txBox="1"/>
          <p:nvPr/>
        </p:nvSpPr>
        <p:spPr>
          <a:xfrm>
            <a:off x="379659" y="215465"/>
            <a:ext cx="668400" cy="58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solidFill>
                  <a:srgbClr val="000000"/>
                </a:solidFill>
              </a:rPr>
              <a:t>#43</a:t>
            </a:r>
            <a:endParaRPr sz="800">
              <a:solidFill>
                <a:srgbClr val="000000"/>
              </a:solidFill>
            </a:endParaRPr>
          </a:p>
          <a:p>
            <a:pPr marL="0" marR="0" lvl="0" indent="0" algn="l" rtl="0">
              <a:lnSpc>
                <a:spcPct val="100000"/>
              </a:lnSpc>
              <a:spcBef>
                <a:spcPts val="0"/>
              </a:spcBef>
              <a:spcAft>
                <a:spcPts val="0"/>
              </a:spcAft>
              <a:buClr>
                <a:srgbClr val="000000"/>
              </a:buClr>
              <a:buSzPts val="800"/>
              <a:buFont typeface="Arial"/>
              <a:buNone/>
            </a:pPr>
            <a:r>
              <a:rPr lang="en" sz="800">
                <a:solidFill>
                  <a:srgbClr val="000000"/>
                </a:solidFill>
              </a:rPr>
              <a:t>1966</a:t>
            </a:r>
            <a:endParaRPr sz="800">
              <a:solidFill>
                <a:srgbClr val="000000"/>
              </a:solidFil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a:t>
            </a:r>
            <a:r>
              <a:rPr lang="en" sz="800"/>
              <a:t>8</a:t>
            </a:r>
            <a:r>
              <a:rPr lang="en" sz="800">
                <a:solidFill>
                  <a:srgbClr val="000000"/>
                </a:solidFill>
              </a:rPr>
              <a:t>–</a:t>
            </a:r>
            <a:r>
              <a:rPr lang="en" sz="800" b="0" i="0" u="none" strike="noStrike" cap="none">
                <a:solidFill>
                  <a:srgbClr val="000000"/>
                </a:solidFill>
                <a:latin typeface="Arial"/>
                <a:ea typeface="Arial"/>
                <a:cs typeface="Arial"/>
                <a:sym typeface="Arial"/>
              </a:rPr>
              <a:t>$</a:t>
            </a:r>
            <a:r>
              <a:rPr lang="en" sz="800"/>
              <a:t>20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cxnSp>
        <p:nvCxnSpPr>
          <p:cNvPr id="1168" name="Google Shape;1168;p68"/>
          <p:cNvCxnSpPr/>
          <p:nvPr/>
        </p:nvCxnSpPr>
        <p:spPr>
          <a:xfrm rot="10800000">
            <a:off x="6951750" y="2971925"/>
            <a:ext cx="190500" cy="295200"/>
          </a:xfrm>
          <a:prstGeom prst="straightConnector1">
            <a:avLst/>
          </a:prstGeom>
          <a:noFill/>
          <a:ln w="9525" cap="flat" cmpd="sng">
            <a:solidFill>
              <a:srgbClr val="222222"/>
            </a:solidFill>
            <a:prstDash val="solid"/>
            <a:round/>
            <a:headEnd type="none" w="med" len="med"/>
            <a:tailEnd type="triangle" w="med" len="med"/>
          </a:ln>
        </p:spPr>
      </p:cxnSp>
      <p:sp>
        <p:nvSpPr>
          <p:cNvPr id="1169" name="Google Shape;1169;p68"/>
          <p:cNvSpPr txBox="1"/>
          <p:nvPr/>
        </p:nvSpPr>
        <p:spPr>
          <a:xfrm>
            <a:off x="6788450" y="3176300"/>
            <a:ext cx="668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podagra</a:t>
            </a:r>
            <a:endParaRPr sz="8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69"/>
          <p:cNvSpPr/>
          <p:nvPr/>
        </p:nvSpPr>
        <p:spPr>
          <a:xfrm>
            <a:off x="0" y="0"/>
            <a:ext cx="9144000" cy="8955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175" name="Google Shape;1175;p69"/>
          <p:cNvSpPr txBox="1"/>
          <p:nvPr/>
        </p:nvSpPr>
        <p:spPr>
          <a:xfrm>
            <a:off x="3130973" y="82263"/>
            <a:ext cx="3126900" cy="63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a:t>Allopurinol (Zyloprim</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None/>
            </a:pPr>
            <a:r>
              <a:rPr lang="en" sz="900"/>
              <a:t>AL oh PURE i nol / ZY lo prim</a:t>
            </a:r>
            <a:endParaRPr sz="1000">
              <a:solidFill>
                <a:srgbClr val="000000"/>
              </a:solidFil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a:t>
            </a:r>
            <a:r>
              <a:rPr lang="en" sz="1200"/>
              <a:t>Alli purring</a:t>
            </a:r>
            <a:r>
              <a:rPr lang="en" sz="1200" b="0" i="0" u="none" strike="noStrike" cap="none">
                <a:solidFill>
                  <a:srgbClr val="000000"/>
                </a:solidFill>
                <a:latin typeface="Arial"/>
                <a:ea typeface="Arial"/>
                <a:cs typeface="Arial"/>
                <a:sym typeface="Arial"/>
              </a:rPr>
              <a:t>”</a:t>
            </a:r>
            <a:r>
              <a:rPr lang="en" sz="14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pic>
        <p:nvPicPr>
          <p:cNvPr id="1176" name="Google Shape;1176;p69"/>
          <p:cNvPicPr preferRelativeResize="0"/>
          <p:nvPr/>
        </p:nvPicPr>
        <p:blipFill>
          <a:blip r:embed="rId3">
            <a:alphaModFix/>
          </a:blip>
          <a:stretch>
            <a:fillRect/>
          </a:stretch>
        </p:blipFill>
        <p:spPr>
          <a:xfrm>
            <a:off x="7988350" y="267037"/>
            <a:ext cx="352425" cy="355875"/>
          </a:xfrm>
          <a:prstGeom prst="rect">
            <a:avLst/>
          </a:prstGeom>
          <a:noFill/>
          <a:ln>
            <a:noFill/>
          </a:ln>
          <a:effectLst>
            <a:outerShdw blurRad="14288" dist="9525" dir="5400000" algn="bl" rotWithShape="0">
              <a:srgbClr val="000000">
                <a:alpha val="50000"/>
              </a:srgbClr>
            </a:outerShdw>
          </a:effectLst>
        </p:spPr>
      </p:pic>
      <p:sp>
        <p:nvSpPr>
          <p:cNvPr id="1177" name="Google Shape;1177;p69"/>
          <p:cNvSpPr txBox="1"/>
          <p:nvPr/>
        </p:nvSpPr>
        <p:spPr>
          <a:xfrm>
            <a:off x="8340784" y="204350"/>
            <a:ext cx="382800" cy="2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t>100</a:t>
            </a:r>
            <a:endParaRPr sz="800"/>
          </a:p>
          <a:p>
            <a:pPr marL="0" marR="0" lvl="0" indent="0" algn="l" rtl="0">
              <a:lnSpc>
                <a:spcPct val="100000"/>
              </a:lnSpc>
              <a:spcBef>
                <a:spcPts val="0"/>
              </a:spcBef>
              <a:spcAft>
                <a:spcPts val="0"/>
              </a:spcAft>
              <a:buClr>
                <a:srgbClr val="000000"/>
              </a:buClr>
              <a:buSzPts val="800"/>
              <a:buFont typeface="Arial"/>
              <a:buNone/>
            </a:pPr>
            <a:r>
              <a:rPr lang="en" sz="800"/>
              <a:t>300</a:t>
            </a:r>
            <a:endParaRPr sz="800"/>
          </a:p>
          <a:p>
            <a:pPr marL="0" marR="0" lvl="0" indent="0" algn="l" rtl="0">
              <a:lnSpc>
                <a:spcPct val="100000"/>
              </a:lnSpc>
              <a:spcBef>
                <a:spcPts val="0"/>
              </a:spcBef>
              <a:spcAft>
                <a:spcPts val="0"/>
              </a:spcAft>
              <a:buClr>
                <a:srgbClr val="000000"/>
              </a:buClr>
              <a:buSzPts val="800"/>
              <a:buFont typeface="Arial"/>
              <a:buNone/>
            </a:pPr>
            <a:r>
              <a:rPr lang="en" sz="600" b="0" i="0" u="none" strike="noStrike" cap="none">
                <a:solidFill>
                  <a:srgbClr val="000000"/>
                </a:solidFill>
                <a:latin typeface="Arial"/>
                <a:ea typeface="Arial"/>
                <a:cs typeface="Arial"/>
                <a:sym typeface="Arial"/>
              </a:rPr>
              <a:t>mg</a:t>
            </a:r>
            <a:endParaRPr sz="600" b="0" i="0" u="none" strike="noStrike" cap="none">
              <a:solidFill>
                <a:srgbClr val="000000"/>
              </a:solidFill>
              <a:latin typeface="Arial"/>
              <a:ea typeface="Arial"/>
              <a:cs typeface="Arial"/>
              <a:sym typeface="Arial"/>
            </a:endParaRPr>
          </a:p>
        </p:txBody>
      </p:sp>
      <p:pic>
        <p:nvPicPr>
          <p:cNvPr id="1178" name="Google Shape;1178;p69"/>
          <p:cNvPicPr preferRelativeResize="0"/>
          <p:nvPr/>
        </p:nvPicPr>
        <p:blipFill>
          <a:blip r:embed="rId4">
            <a:alphaModFix/>
          </a:blip>
          <a:stretch>
            <a:fillRect/>
          </a:stretch>
        </p:blipFill>
        <p:spPr>
          <a:xfrm>
            <a:off x="2260653" y="127125"/>
            <a:ext cx="690348" cy="635701"/>
          </a:xfrm>
          <a:prstGeom prst="rect">
            <a:avLst/>
          </a:prstGeom>
          <a:noFill/>
          <a:ln>
            <a:noFill/>
          </a:ln>
        </p:spPr>
      </p:pic>
      <p:sp>
        <p:nvSpPr>
          <p:cNvPr id="1179" name="Google Shape;1179;p69"/>
          <p:cNvSpPr txBox="1"/>
          <p:nvPr/>
        </p:nvSpPr>
        <p:spPr>
          <a:xfrm>
            <a:off x="379650" y="1080050"/>
            <a:ext cx="5021100" cy="2385900"/>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SzPts val="1200"/>
              <a:buChar char="●"/>
            </a:pPr>
            <a:r>
              <a:rPr lang="en" sz="1200"/>
              <a:t>xanthine oxidase inhibitor</a:t>
            </a:r>
            <a:endParaRPr sz="1200"/>
          </a:p>
          <a:p>
            <a:pPr marL="457200" lvl="0" indent="-304800" algn="just" rtl="0">
              <a:spcBef>
                <a:spcPts val="0"/>
              </a:spcBef>
              <a:spcAft>
                <a:spcPts val="0"/>
              </a:spcAft>
              <a:buSzPts val="1200"/>
              <a:buChar char="●"/>
            </a:pPr>
            <a:r>
              <a:rPr lang="en" sz="1200"/>
              <a:t>gout treatment (prevention)</a:t>
            </a:r>
            <a:endParaRPr sz="1200"/>
          </a:p>
          <a:p>
            <a:pPr marL="457200" lvl="0" indent="-304800" algn="just" rtl="0">
              <a:spcBef>
                <a:spcPts val="0"/>
              </a:spcBef>
              <a:spcAft>
                <a:spcPts val="0"/>
              </a:spcAft>
              <a:buSzPts val="1200"/>
              <a:buChar char="●"/>
            </a:pPr>
            <a:r>
              <a:rPr lang="en" sz="1200"/>
              <a:t>reduces urinary and serum uric acid concentrations</a:t>
            </a:r>
            <a:endParaRPr sz="1200"/>
          </a:p>
          <a:p>
            <a:pPr marL="457200" lvl="0" indent="0" algn="just" rtl="0">
              <a:spcBef>
                <a:spcPts val="0"/>
              </a:spcBef>
              <a:spcAft>
                <a:spcPts val="0"/>
              </a:spcAft>
              <a:buNone/>
            </a:pPr>
            <a:endParaRPr sz="1200"/>
          </a:p>
          <a:p>
            <a:pPr marL="457200" lvl="0" indent="-304800" algn="just" rtl="0">
              <a:spcBef>
                <a:spcPts val="0"/>
              </a:spcBef>
              <a:spcAft>
                <a:spcPts val="0"/>
              </a:spcAft>
              <a:buSzPts val="1200"/>
              <a:buChar char="●"/>
            </a:pPr>
            <a:r>
              <a:rPr lang="en" sz="1200"/>
              <a:t>can cause </a:t>
            </a:r>
            <a:r>
              <a:rPr lang="en" sz="1200" u="sng"/>
              <a:t>Stevens Johnson Syndrome</a:t>
            </a:r>
            <a:endParaRPr sz="1200"/>
          </a:p>
          <a:p>
            <a:pPr marL="914400" lvl="1" indent="-304800" algn="just" rtl="0">
              <a:spcBef>
                <a:spcPts val="0"/>
              </a:spcBef>
              <a:spcAft>
                <a:spcPts val="0"/>
              </a:spcAft>
              <a:buSzPts val="1200"/>
              <a:buChar char="○"/>
            </a:pPr>
            <a:r>
              <a:rPr lang="en" sz="1200"/>
              <a:t>c</a:t>
            </a:r>
            <a:r>
              <a:rPr lang="en" sz="1200">
                <a:solidFill>
                  <a:srgbClr val="000000"/>
                </a:solidFill>
              </a:rPr>
              <a:t>onsider screening those of African American, Han Chinese, Korean, Thai, Native Hawaiian, or Pacific Islander ancestry for the </a:t>
            </a:r>
            <a:r>
              <a:rPr lang="en" sz="1200" u="sng">
                <a:solidFill>
                  <a:srgbClr val="000000"/>
                </a:solidFill>
              </a:rPr>
              <a:t>HLA-B*5801</a:t>
            </a:r>
            <a:r>
              <a:rPr lang="en" sz="1200">
                <a:solidFill>
                  <a:srgbClr val="000000"/>
                </a:solidFill>
              </a:rPr>
              <a:t> allele before starting allopurinol.</a:t>
            </a:r>
            <a:endParaRPr sz="1200">
              <a:solidFill>
                <a:srgbClr val="000000"/>
              </a:solidFill>
            </a:endParaRPr>
          </a:p>
          <a:p>
            <a:pPr marL="0" lvl="0" indent="0" algn="just" rtl="0">
              <a:spcBef>
                <a:spcPts val="0"/>
              </a:spcBef>
              <a:spcAft>
                <a:spcPts val="0"/>
              </a:spcAft>
              <a:buNone/>
            </a:pPr>
            <a:endParaRPr sz="1200">
              <a:solidFill>
                <a:srgbClr val="000000"/>
              </a:solidFill>
            </a:endParaRPr>
          </a:p>
          <a:p>
            <a:pPr marL="0" lvl="0" indent="0" algn="just" rtl="0">
              <a:spcBef>
                <a:spcPts val="0"/>
              </a:spcBef>
              <a:spcAft>
                <a:spcPts val="0"/>
              </a:spcAft>
              <a:buNone/>
            </a:pPr>
            <a:endParaRPr sz="1200">
              <a:solidFill>
                <a:srgbClr val="000000"/>
              </a:solidFill>
            </a:endParaRPr>
          </a:p>
          <a:p>
            <a:pPr marL="0" lvl="0" indent="0" algn="just" rtl="0">
              <a:spcBef>
                <a:spcPts val="0"/>
              </a:spcBef>
              <a:spcAft>
                <a:spcPts val="0"/>
              </a:spcAft>
              <a:buNone/>
            </a:pPr>
            <a:endParaRPr sz="1100"/>
          </a:p>
        </p:txBody>
      </p:sp>
      <p:sp>
        <p:nvSpPr>
          <p:cNvPr id="1180" name="Google Shape;1180;p69"/>
          <p:cNvSpPr txBox="1"/>
          <p:nvPr/>
        </p:nvSpPr>
        <p:spPr>
          <a:xfrm>
            <a:off x="6077237" y="286875"/>
            <a:ext cx="1484400" cy="31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a:solidFill>
                  <a:srgbClr val="000000"/>
                </a:solidFill>
              </a:rPr>
              <a:t>❖ Xanthine oxidase inhibitor</a:t>
            </a:r>
            <a:endParaRPr sz="800">
              <a:solidFill>
                <a:srgbClr val="000000"/>
              </a:solidFill>
            </a:endParaRPr>
          </a:p>
          <a:p>
            <a:pPr marL="0" marR="0" lvl="0" indent="0" algn="l" rtl="0">
              <a:lnSpc>
                <a:spcPct val="100000"/>
              </a:lnSpc>
              <a:spcBef>
                <a:spcPts val="0"/>
              </a:spcBef>
              <a:spcAft>
                <a:spcPts val="0"/>
              </a:spcAft>
              <a:buNone/>
            </a:pPr>
            <a:endParaRPr sz="800"/>
          </a:p>
          <a:p>
            <a:pPr marL="0" lvl="0" indent="0" algn="l" rtl="0">
              <a:spcBef>
                <a:spcPts val="0"/>
              </a:spcBef>
              <a:spcAft>
                <a:spcPts val="0"/>
              </a:spcAft>
              <a:buNone/>
            </a:pPr>
            <a:r>
              <a:rPr lang="en" sz="800">
                <a:solidFill>
                  <a:srgbClr val="000000"/>
                </a:solidFill>
              </a:rPr>
              <a:t> </a:t>
            </a:r>
            <a:endParaRPr sz="800"/>
          </a:p>
        </p:txBody>
      </p:sp>
      <p:grpSp>
        <p:nvGrpSpPr>
          <p:cNvPr id="1181" name="Google Shape;1181;p69"/>
          <p:cNvGrpSpPr/>
          <p:nvPr/>
        </p:nvGrpSpPr>
        <p:grpSpPr>
          <a:xfrm>
            <a:off x="6604981" y="1164373"/>
            <a:ext cx="2013815" cy="2145280"/>
            <a:chOff x="3374139" y="1912394"/>
            <a:chExt cx="2188929" cy="2347390"/>
          </a:xfrm>
        </p:grpSpPr>
        <p:pic>
          <p:nvPicPr>
            <p:cNvPr id="1182" name="Google Shape;1182;p69"/>
            <p:cNvPicPr preferRelativeResize="0"/>
            <p:nvPr/>
          </p:nvPicPr>
          <p:blipFill>
            <a:blip r:embed="rId5">
              <a:alphaModFix/>
            </a:blip>
            <a:stretch>
              <a:fillRect/>
            </a:stretch>
          </p:blipFill>
          <p:spPr>
            <a:xfrm>
              <a:off x="3374139" y="2813057"/>
              <a:ext cx="2188929" cy="1446727"/>
            </a:xfrm>
            <a:prstGeom prst="rect">
              <a:avLst/>
            </a:prstGeom>
            <a:noFill/>
            <a:ln>
              <a:noFill/>
            </a:ln>
          </p:spPr>
        </p:pic>
        <p:pic>
          <p:nvPicPr>
            <p:cNvPr id="1183" name="Google Shape;1183;p69"/>
            <p:cNvPicPr preferRelativeResize="0"/>
            <p:nvPr/>
          </p:nvPicPr>
          <p:blipFill>
            <a:blip r:embed="rId6">
              <a:alphaModFix/>
            </a:blip>
            <a:stretch>
              <a:fillRect/>
            </a:stretch>
          </p:blipFill>
          <p:spPr>
            <a:xfrm>
              <a:off x="3502103" y="1912394"/>
              <a:ext cx="1419854" cy="1241092"/>
            </a:xfrm>
            <a:prstGeom prst="rect">
              <a:avLst/>
            </a:prstGeom>
            <a:noFill/>
            <a:ln>
              <a:noFill/>
            </a:ln>
          </p:spPr>
        </p:pic>
        <p:sp>
          <p:nvSpPr>
            <p:cNvPr id="1184" name="Google Shape;1184;p69"/>
            <p:cNvSpPr/>
            <p:nvPr/>
          </p:nvSpPr>
          <p:spPr>
            <a:xfrm rot="2077352">
              <a:off x="4618548" y="3081715"/>
              <a:ext cx="685470" cy="127357"/>
            </a:xfrm>
            <a:prstGeom prst="rect">
              <a:avLst/>
            </a:prstGeom>
          </p:spPr>
          <p:txBody>
            <a:bodyPr>
              <a:prstTxWarp prst="textPlain">
                <a:avLst/>
              </a:prstTxWarp>
            </a:bodyPr>
            <a:lstStyle/>
            <a:p>
              <a:pPr lvl="0" algn="ctr"/>
              <a:r>
                <a:rPr b="0" i="0">
                  <a:ln w="9525" cap="flat" cmpd="sng">
                    <a:solidFill>
                      <a:srgbClr val="595959"/>
                    </a:solidFill>
                    <a:prstDash val="solid"/>
                    <a:round/>
                    <a:headEnd type="none" w="sm" len="sm"/>
                    <a:tailEnd type="none" w="sm" len="sm"/>
                  </a:ln>
                  <a:solidFill>
                    <a:srgbClr val="008000"/>
                  </a:solidFill>
                  <a:latin typeface="Arial"/>
                </a:rPr>
                <a:t>Purrrrr</a:t>
              </a:r>
            </a:p>
          </p:txBody>
        </p:sp>
        <p:pic>
          <p:nvPicPr>
            <p:cNvPr id="1185" name="Google Shape;1185;p69"/>
            <p:cNvPicPr preferRelativeResize="0"/>
            <p:nvPr/>
          </p:nvPicPr>
          <p:blipFill>
            <a:blip r:embed="rId7">
              <a:alphaModFix/>
            </a:blip>
            <a:stretch>
              <a:fillRect/>
            </a:stretch>
          </p:blipFill>
          <p:spPr>
            <a:xfrm rot="-9181826">
              <a:off x="4239680" y="3841219"/>
              <a:ext cx="89165" cy="237186"/>
            </a:xfrm>
            <a:prstGeom prst="rect">
              <a:avLst/>
            </a:prstGeom>
            <a:noFill/>
            <a:ln>
              <a:noFill/>
            </a:ln>
          </p:spPr>
        </p:pic>
        <p:pic>
          <p:nvPicPr>
            <p:cNvPr id="1186" name="Google Shape;1186;p69"/>
            <p:cNvPicPr preferRelativeResize="0"/>
            <p:nvPr/>
          </p:nvPicPr>
          <p:blipFill>
            <a:blip r:embed="rId7">
              <a:alphaModFix/>
            </a:blip>
            <a:stretch>
              <a:fillRect/>
            </a:stretch>
          </p:blipFill>
          <p:spPr>
            <a:xfrm rot="-2906577">
              <a:off x="3640666" y="3696122"/>
              <a:ext cx="89169" cy="182729"/>
            </a:xfrm>
            <a:prstGeom prst="rect">
              <a:avLst/>
            </a:prstGeom>
            <a:noFill/>
            <a:ln>
              <a:noFill/>
            </a:ln>
          </p:spPr>
        </p:pic>
      </p:grpSp>
      <p:sp>
        <p:nvSpPr>
          <p:cNvPr id="1187" name="Google Shape;1187;p69"/>
          <p:cNvSpPr txBox="1"/>
          <p:nvPr/>
        </p:nvSpPr>
        <p:spPr>
          <a:xfrm>
            <a:off x="379659" y="215465"/>
            <a:ext cx="668400" cy="58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solidFill>
                  <a:srgbClr val="000000"/>
                </a:solidFill>
              </a:rPr>
              <a:t>#43</a:t>
            </a:r>
            <a:endParaRPr sz="800">
              <a:solidFill>
                <a:srgbClr val="000000"/>
              </a:solidFill>
            </a:endParaRPr>
          </a:p>
          <a:p>
            <a:pPr marL="0" marR="0" lvl="0" indent="0" algn="l" rtl="0">
              <a:lnSpc>
                <a:spcPct val="100000"/>
              </a:lnSpc>
              <a:spcBef>
                <a:spcPts val="0"/>
              </a:spcBef>
              <a:spcAft>
                <a:spcPts val="0"/>
              </a:spcAft>
              <a:buClr>
                <a:srgbClr val="000000"/>
              </a:buClr>
              <a:buSzPts val="800"/>
              <a:buFont typeface="Arial"/>
              <a:buNone/>
            </a:pPr>
            <a:r>
              <a:rPr lang="en" sz="800">
                <a:solidFill>
                  <a:srgbClr val="000000"/>
                </a:solidFill>
              </a:rPr>
              <a:t>1966</a:t>
            </a:r>
            <a:endParaRPr sz="800">
              <a:solidFill>
                <a:srgbClr val="000000"/>
              </a:solidFil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a:t>
            </a:r>
            <a:r>
              <a:rPr lang="en" sz="800"/>
              <a:t>8</a:t>
            </a:r>
            <a:r>
              <a:rPr lang="en" sz="800">
                <a:solidFill>
                  <a:srgbClr val="000000"/>
                </a:solidFill>
              </a:rPr>
              <a:t>–</a:t>
            </a:r>
            <a:r>
              <a:rPr lang="en" sz="800" b="0" i="0" u="none" strike="noStrike" cap="none">
                <a:solidFill>
                  <a:srgbClr val="000000"/>
                </a:solidFill>
                <a:latin typeface="Arial"/>
                <a:ea typeface="Arial"/>
                <a:cs typeface="Arial"/>
                <a:sym typeface="Arial"/>
              </a:rPr>
              <a:t>$</a:t>
            </a:r>
            <a:r>
              <a:rPr lang="en" sz="800"/>
              <a:t>20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cxnSp>
        <p:nvCxnSpPr>
          <p:cNvPr id="1188" name="Google Shape;1188;p69"/>
          <p:cNvCxnSpPr/>
          <p:nvPr/>
        </p:nvCxnSpPr>
        <p:spPr>
          <a:xfrm rot="10800000">
            <a:off x="6951750" y="2971925"/>
            <a:ext cx="190500" cy="295200"/>
          </a:xfrm>
          <a:prstGeom prst="straightConnector1">
            <a:avLst/>
          </a:prstGeom>
          <a:noFill/>
          <a:ln w="9525" cap="flat" cmpd="sng">
            <a:solidFill>
              <a:srgbClr val="222222"/>
            </a:solidFill>
            <a:prstDash val="solid"/>
            <a:round/>
            <a:headEnd type="none" w="med" len="med"/>
            <a:tailEnd type="triangle" w="med" len="med"/>
          </a:ln>
        </p:spPr>
      </p:cxnSp>
      <p:sp>
        <p:nvSpPr>
          <p:cNvPr id="1189" name="Google Shape;1189;p69"/>
          <p:cNvSpPr txBox="1"/>
          <p:nvPr/>
        </p:nvSpPr>
        <p:spPr>
          <a:xfrm>
            <a:off x="6788450" y="3176300"/>
            <a:ext cx="668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podagra</a:t>
            </a:r>
            <a:endParaRPr sz="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70"/>
          <p:cNvSpPr/>
          <p:nvPr/>
        </p:nvSpPr>
        <p:spPr>
          <a:xfrm>
            <a:off x="0" y="0"/>
            <a:ext cx="9144000" cy="8955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195" name="Google Shape;1195;p70"/>
          <p:cNvSpPr txBox="1"/>
          <p:nvPr/>
        </p:nvSpPr>
        <p:spPr>
          <a:xfrm>
            <a:off x="3130973" y="82263"/>
            <a:ext cx="3126900" cy="63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a:t>Allopurinol (Zyloprim</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None/>
            </a:pPr>
            <a:r>
              <a:rPr lang="en" sz="900"/>
              <a:t>AL oh PURE i nol / ZY lo prim</a:t>
            </a:r>
            <a:endParaRPr sz="1000">
              <a:solidFill>
                <a:srgbClr val="000000"/>
              </a:solidFil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a:t>
            </a:r>
            <a:r>
              <a:rPr lang="en" sz="1200"/>
              <a:t>Alli purring</a:t>
            </a:r>
            <a:r>
              <a:rPr lang="en" sz="1200" b="0" i="0" u="none" strike="noStrike" cap="none">
                <a:solidFill>
                  <a:srgbClr val="000000"/>
                </a:solidFill>
                <a:latin typeface="Arial"/>
                <a:ea typeface="Arial"/>
                <a:cs typeface="Arial"/>
                <a:sym typeface="Arial"/>
              </a:rPr>
              <a:t>”</a:t>
            </a:r>
            <a:r>
              <a:rPr lang="en" sz="14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pic>
        <p:nvPicPr>
          <p:cNvPr id="1196" name="Google Shape;1196;p70"/>
          <p:cNvPicPr preferRelativeResize="0"/>
          <p:nvPr/>
        </p:nvPicPr>
        <p:blipFill>
          <a:blip r:embed="rId3">
            <a:alphaModFix/>
          </a:blip>
          <a:stretch>
            <a:fillRect/>
          </a:stretch>
        </p:blipFill>
        <p:spPr>
          <a:xfrm>
            <a:off x="7988350" y="267037"/>
            <a:ext cx="352425" cy="355875"/>
          </a:xfrm>
          <a:prstGeom prst="rect">
            <a:avLst/>
          </a:prstGeom>
          <a:noFill/>
          <a:ln>
            <a:noFill/>
          </a:ln>
          <a:effectLst>
            <a:outerShdw blurRad="14288" dist="9525" dir="5400000" algn="bl" rotWithShape="0">
              <a:srgbClr val="000000">
                <a:alpha val="50000"/>
              </a:srgbClr>
            </a:outerShdw>
          </a:effectLst>
        </p:spPr>
      </p:pic>
      <p:sp>
        <p:nvSpPr>
          <p:cNvPr id="1197" name="Google Shape;1197;p70"/>
          <p:cNvSpPr txBox="1"/>
          <p:nvPr/>
        </p:nvSpPr>
        <p:spPr>
          <a:xfrm>
            <a:off x="8340784" y="204350"/>
            <a:ext cx="382800" cy="2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t>100</a:t>
            </a:r>
            <a:endParaRPr sz="800"/>
          </a:p>
          <a:p>
            <a:pPr marL="0" marR="0" lvl="0" indent="0" algn="l" rtl="0">
              <a:lnSpc>
                <a:spcPct val="100000"/>
              </a:lnSpc>
              <a:spcBef>
                <a:spcPts val="0"/>
              </a:spcBef>
              <a:spcAft>
                <a:spcPts val="0"/>
              </a:spcAft>
              <a:buClr>
                <a:srgbClr val="000000"/>
              </a:buClr>
              <a:buSzPts val="800"/>
              <a:buFont typeface="Arial"/>
              <a:buNone/>
            </a:pPr>
            <a:r>
              <a:rPr lang="en" sz="800"/>
              <a:t>300</a:t>
            </a:r>
            <a:endParaRPr sz="800"/>
          </a:p>
          <a:p>
            <a:pPr marL="0" marR="0" lvl="0" indent="0" algn="l" rtl="0">
              <a:lnSpc>
                <a:spcPct val="100000"/>
              </a:lnSpc>
              <a:spcBef>
                <a:spcPts val="0"/>
              </a:spcBef>
              <a:spcAft>
                <a:spcPts val="0"/>
              </a:spcAft>
              <a:buClr>
                <a:srgbClr val="000000"/>
              </a:buClr>
              <a:buSzPts val="800"/>
              <a:buFont typeface="Arial"/>
              <a:buNone/>
            </a:pPr>
            <a:r>
              <a:rPr lang="en" sz="600" b="0" i="0" u="none" strike="noStrike" cap="none">
                <a:solidFill>
                  <a:srgbClr val="000000"/>
                </a:solidFill>
                <a:latin typeface="Arial"/>
                <a:ea typeface="Arial"/>
                <a:cs typeface="Arial"/>
                <a:sym typeface="Arial"/>
              </a:rPr>
              <a:t>mg</a:t>
            </a:r>
            <a:endParaRPr sz="600" b="0" i="0" u="none" strike="noStrike" cap="none">
              <a:solidFill>
                <a:srgbClr val="000000"/>
              </a:solidFill>
              <a:latin typeface="Arial"/>
              <a:ea typeface="Arial"/>
              <a:cs typeface="Arial"/>
              <a:sym typeface="Arial"/>
            </a:endParaRPr>
          </a:p>
        </p:txBody>
      </p:sp>
      <p:pic>
        <p:nvPicPr>
          <p:cNvPr id="1198" name="Google Shape;1198;p70"/>
          <p:cNvPicPr preferRelativeResize="0"/>
          <p:nvPr/>
        </p:nvPicPr>
        <p:blipFill>
          <a:blip r:embed="rId4">
            <a:alphaModFix/>
          </a:blip>
          <a:stretch>
            <a:fillRect/>
          </a:stretch>
        </p:blipFill>
        <p:spPr>
          <a:xfrm>
            <a:off x="2260653" y="127125"/>
            <a:ext cx="690348" cy="635701"/>
          </a:xfrm>
          <a:prstGeom prst="rect">
            <a:avLst/>
          </a:prstGeom>
          <a:noFill/>
          <a:ln>
            <a:noFill/>
          </a:ln>
        </p:spPr>
      </p:pic>
      <p:sp>
        <p:nvSpPr>
          <p:cNvPr id="1199" name="Google Shape;1199;p70"/>
          <p:cNvSpPr txBox="1"/>
          <p:nvPr/>
        </p:nvSpPr>
        <p:spPr>
          <a:xfrm>
            <a:off x="379650" y="1080050"/>
            <a:ext cx="5021100" cy="4048200"/>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SzPts val="1200"/>
              <a:buChar char="●"/>
            </a:pPr>
            <a:r>
              <a:rPr lang="en" sz="1200"/>
              <a:t>xanthine oxidase inhibitor</a:t>
            </a:r>
            <a:endParaRPr sz="1200"/>
          </a:p>
          <a:p>
            <a:pPr marL="457200" lvl="0" indent="-304800" algn="just" rtl="0">
              <a:spcBef>
                <a:spcPts val="0"/>
              </a:spcBef>
              <a:spcAft>
                <a:spcPts val="0"/>
              </a:spcAft>
              <a:buSzPts val="1200"/>
              <a:buChar char="●"/>
            </a:pPr>
            <a:r>
              <a:rPr lang="en" sz="1200"/>
              <a:t>gout treatment (prevention)</a:t>
            </a:r>
            <a:endParaRPr sz="1200"/>
          </a:p>
          <a:p>
            <a:pPr marL="457200" lvl="0" indent="-304800" algn="just" rtl="0">
              <a:spcBef>
                <a:spcPts val="0"/>
              </a:spcBef>
              <a:spcAft>
                <a:spcPts val="0"/>
              </a:spcAft>
              <a:buSzPts val="1200"/>
              <a:buChar char="●"/>
            </a:pPr>
            <a:r>
              <a:rPr lang="en" sz="1200"/>
              <a:t>reduces urinary and serum uric acid concentrations</a:t>
            </a:r>
            <a:endParaRPr sz="1200"/>
          </a:p>
          <a:p>
            <a:pPr marL="457200" lvl="0" indent="0" algn="just" rtl="0">
              <a:spcBef>
                <a:spcPts val="0"/>
              </a:spcBef>
              <a:spcAft>
                <a:spcPts val="0"/>
              </a:spcAft>
              <a:buNone/>
            </a:pPr>
            <a:endParaRPr sz="1200"/>
          </a:p>
          <a:p>
            <a:pPr marL="457200" lvl="0" indent="-304800" algn="just" rtl="0">
              <a:spcBef>
                <a:spcPts val="0"/>
              </a:spcBef>
              <a:spcAft>
                <a:spcPts val="0"/>
              </a:spcAft>
              <a:buSzPts val="1200"/>
              <a:buChar char="●"/>
            </a:pPr>
            <a:r>
              <a:rPr lang="en" sz="1200"/>
              <a:t>can cause </a:t>
            </a:r>
            <a:r>
              <a:rPr lang="en" sz="1200" u="sng"/>
              <a:t>Stevens Johnson Syndrome</a:t>
            </a:r>
            <a:endParaRPr sz="1200"/>
          </a:p>
          <a:p>
            <a:pPr marL="914400" lvl="1" indent="-304800" algn="just" rtl="0">
              <a:spcBef>
                <a:spcPts val="0"/>
              </a:spcBef>
              <a:spcAft>
                <a:spcPts val="0"/>
              </a:spcAft>
              <a:buSzPts val="1200"/>
              <a:buChar char="○"/>
            </a:pPr>
            <a:r>
              <a:rPr lang="en" sz="1200"/>
              <a:t>c</a:t>
            </a:r>
            <a:r>
              <a:rPr lang="en" sz="1200">
                <a:solidFill>
                  <a:srgbClr val="000000"/>
                </a:solidFill>
              </a:rPr>
              <a:t>onsider screening those of African American, Han Chinese, Korean, Thai, Native Hawaiian, or Pacific Islander ancestry for the </a:t>
            </a:r>
            <a:r>
              <a:rPr lang="en" sz="1200" u="sng">
                <a:solidFill>
                  <a:srgbClr val="000000"/>
                </a:solidFill>
              </a:rPr>
              <a:t>HLA-B*5801</a:t>
            </a:r>
            <a:r>
              <a:rPr lang="en" sz="1200">
                <a:solidFill>
                  <a:srgbClr val="000000"/>
                </a:solidFill>
              </a:rPr>
              <a:t> allele before starting allopurinol.</a:t>
            </a:r>
            <a:endParaRPr sz="1200">
              <a:solidFill>
                <a:srgbClr val="000000"/>
              </a:solidFill>
            </a:endParaRPr>
          </a:p>
          <a:p>
            <a:pPr marL="0" lvl="0" indent="0" algn="just" rtl="0">
              <a:spcBef>
                <a:spcPts val="0"/>
              </a:spcBef>
              <a:spcAft>
                <a:spcPts val="0"/>
              </a:spcAft>
              <a:buNone/>
            </a:pPr>
            <a:endParaRPr sz="1200">
              <a:solidFill>
                <a:srgbClr val="000000"/>
              </a:solidFill>
            </a:endParaRPr>
          </a:p>
          <a:p>
            <a:pPr marL="0" lvl="0" indent="0" algn="just" rtl="0">
              <a:spcBef>
                <a:spcPts val="0"/>
              </a:spcBef>
              <a:spcAft>
                <a:spcPts val="0"/>
              </a:spcAft>
              <a:buNone/>
            </a:pPr>
            <a:r>
              <a:rPr lang="en" sz="1200" b="1">
                <a:solidFill>
                  <a:srgbClr val="000000"/>
                </a:solidFill>
              </a:rPr>
              <a:t>Psychiatric Relevance</a:t>
            </a:r>
            <a:endParaRPr sz="1200" b="1">
              <a:solidFill>
                <a:srgbClr val="000000"/>
              </a:solidFill>
            </a:endParaRPr>
          </a:p>
          <a:p>
            <a:pPr marL="457200" lvl="0" indent="-304800" algn="just" rtl="0">
              <a:spcBef>
                <a:spcPts val="0"/>
              </a:spcBef>
              <a:spcAft>
                <a:spcPts val="0"/>
              </a:spcAft>
              <a:buClr>
                <a:srgbClr val="000000"/>
              </a:buClr>
              <a:buSzPts val="1200"/>
              <a:buChar char="●"/>
            </a:pPr>
            <a:r>
              <a:rPr lang="en" sz="1200"/>
              <a:t>b</a:t>
            </a:r>
            <a:r>
              <a:rPr lang="en" sz="1200">
                <a:solidFill>
                  <a:srgbClr val="000000"/>
                </a:solidFill>
              </a:rPr>
              <a:t>ipolar disorder seems to be associated with purinergic system dysfunction. </a:t>
            </a:r>
            <a:endParaRPr sz="1200">
              <a:solidFill>
                <a:srgbClr val="000000"/>
              </a:solidFill>
            </a:endParaRPr>
          </a:p>
          <a:p>
            <a:pPr marL="457200" lvl="0" indent="-304800" algn="just" rtl="0">
              <a:spcBef>
                <a:spcPts val="0"/>
              </a:spcBef>
              <a:spcAft>
                <a:spcPts val="0"/>
              </a:spcAft>
              <a:buClr>
                <a:srgbClr val="000000"/>
              </a:buClr>
              <a:buSzPts val="1200"/>
              <a:buChar char="●"/>
            </a:pPr>
            <a:r>
              <a:rPr lang="en" sz="1200"/>
              <a:t>f</a:t>
            </a:r>
            <a:r>
              <a:rPr lang="en" sz="1200">
                <a:solidFill>
                  <a:srgbClr val="000000"/>
                </a:solidFill>
              </a:rPr>
              <a:t>ive randomized controlled trials (N=433)</a:t>
            </a:r>
            <a:endParaRPr sz="1200"/>
          </a:p>
          <a:p>
            <a:pPr marL="457200" lvl="0" indent="-304800" algn="just" rtl="0">
              <a:spcBef>
                <a:spcPts val="0"/>
              </a:spcBef>
              <a:spcAft>
                <a:spcPts val="0"/>
              </a:spcAft>
              <a:buClr>
                <a:srgbClr val="000000"/>
              </a:buClr>
              <a:buSzPts val="1200"/>
              <a:buChar char="●"/>
            </a:pPr>
            <a:r>
              <a:rPr lang="en" sz="1200"/>
              <a:t>effective </a:t>
            </a:r>
            <a:r>
              <a:rPr lang="en" sz="1200">
                <a:solidFill>
                  <a:srgbClr val="000000"/>
                </a:solidFill>
              </a:rPr>
              <a:t>for </a:t>
            </a:r>
            <a:r>
              <a:rPr lang="en" sz="1200" u="sng">
                <a:solidFill>
                  <a:srgbClr val="000000"/>
                </a:solidFill>
              </a:rPr>
              <a:t>adjunctive treatment of bipolar mania</a:t>
            </a:r>
            <a:r>
              <a:rPr lang="en" sz="1200">
                <a:solidFill>
                  <a:srgbClr val="000000"/>
                </a:solidFill>
              </a:rPr>
              <a:t> (Bartoli et al, 2016).  </a:t>
            </a:r>
            <a:endParaRPr sz="1200">
              <a:solidFill>
                <a:srgbClr val="000000"/>
              </a:solidFill>
            </a:endParaRPr>
          </a:p>
          <a:p>
            <a:pPr marL="457200" lvl="0" indent="-304800" algn="just" rtl="0">
              <a:spcBef>
                <a:spcPts val="0"/>
              </a:spcBef>
              <a:spcAft>
                <a:spcPts val="0"/>
              </a:spcAft>
              <a:buClr>
                <a:srgbClr val="000000"/>
              </a:buClr>
              <a:buSzPts val="1200"/>
              <a:buChar char="●"/>
            </a:pPr>
            <a:r>
              <a:rPr lang="en" sz="1200"/>
              <a:t>a</a:t>
            </a:r>
            <a:r>
              <a:rPr lang="en" sz="1200">
                <a:solidFill>
                  <a:srgbClr val="000000"/>
                </a:solidFill>
              </a:rPr>
              <a:t>llopurinol was well-tolerated</a:t>
            </a:r>
            <a:endParaRPr sz="1200"/>
          </a:p>
          <a:p>
            <a:pPr marL="457200" lvl="0" indent="-304800" algn="just" rtl="0">
              <a:spcBef>
                <a:spcPts val="0"/>
              </a:spcBef>
              <a:spcAft>
                <a:spcPts val="0"/>
              </a:spcAft>
              <a:buClr>
                <a:srgbClr val="000000"/>
              </a:buClr>
              <a:buSzPts val="1200"/>
              <a:buChar char="●"/>
            </a:pPr>
            <a:r>
              <a:rPr lang="en" sz="1200">
                <a:solidFill>
                  <a:srgbClr val="000000"/>
                </a:solidFill>
              </a:rPr>
              <a:t>especially effective in people with severe mania</a:t>
            </a:r>
            <a:endParaRPr sz="1200"/>
          </a:p>
          <a:p>
            <a:pPr marL="457200" lvl="0" indent="-304800" algn="just" rtl="0">
              <a:spcBef>
                <a:spcPts val="0"/>
              </a:spcBef>
              <a:spcAft>
                <a:spcPts val="0"/>
              </a:spcAft>
              <a:buClr>
                <a:srgbClr val="000000"/>
              </a:buClr>
              <a:buSzPts val="1200"/>
              <a:buChar char="●"/>
            </a:pPr>
            <a:r>
              <a:rPr lang="en" sz="1200">
                <a:solidFill>
                  <a:srgbClr val="000000"/>
                </a:solidFill>
              </a:rPr>
              <a:t>small to moderate effect si</a:t>
            </a:r>
            <a:r>
              <a:rPr lang="en" sz="1200"/>
              <a:t>z</a:t>
            </a:r>
            <a:r>
              <a:rPr lang="en" sz="1200">
                <a:solidFill>
                  <a:srgbClr val="000000"/>
                </a:solidFill>
              </a:rPr>
              <a:t>e (mostly small)</a:t>
            </a:r>
            <a:endParaRPr sz="1200"/>
          </a:p>
          <a:p>
            <a:pPr marL="457200" lvl="0" indent="-304800" algn="just" rtl="0">
              <a:spcBef>
                <a:spcPts val="0"/>
              </a:spcBef>
              <a:spcAft>
                <a:spcPts val="0"/>
              </a:spcAft>
              <a:buSzPts val="1200"/>
              <a:buChar char="●"/>
            </a:pPr>
            <a:r>
              <a:rPr lang="en" sz="1200"/>
              <a:t>(lithium’s first medical use was for gout) </a:t>
            </a:r>
            <a:endParaRPr sz="1200"/>
          </a:p>
          <a:p>
            <a:pPr marL="0" lvl="0" indent="0" algn="just" rtl="0">
              <a:spcBef>
                <a:spcPts val="0"/>
              </a:spcBef>
              <a:spcAft>
                <a:spcPts val="0"/>
              </a:spcAft>
              <a:buNone/>
            </a:pPr>
            <a:endParaRPr sz="1100"/>
          </a:p>
        </p:txBody>
      </p:sp>
      <p:sp>
        <p:nvSpPr>
          <p:cNvPr id="1200" name="Google Shape;1200;p70"/>
          <p:cNvSpPr txBox="1"/>
          <p:nvPr/>
        </p:nvSpPr>
        <p:spPr>
          <a:xfrm>
            <a:off x="6077237" y="286875"/>
            <a:ext cx="1484400" cy="31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a:solidFill>
                  <a:srgbClr val="000000"/>
                </a:solidFill>
              </a:rPr>
              <a:t>❖ Xanthine oxidase inhibitor</a:t>
            </a:r>
            <a:endParaRPr sz="800">
              <a:solidFill>
                <a:srgbClr val="000000"/>
              </a:solidFill>
            </a:endParaRPr>
          </a:p>
          <a:p>
            <a:pPr marL="0" marR="0" lvl="0" indent="0" algn="l" rtl="0">
              <a:lnSpc>
                <a:spcPct val="100000"/>
              </a:lnSpc>
              <a:spcBef>
                <a:spcPts val="0"/>
              </a:spcBef>
              <a:spcAft>
                <a:spcPts val="0"/>
              </a:spcAft>
              <a:buNone/>
            </a:pPr>
            <a:endParaRPr sz="800"/>
          </a:p>
          <a:p>
            <a:pPr marL="0" lvl="0" indent="0" algn="l" rtl="0">
              <a:spcBef>
                <a:spcPts val="0"/>
              </a:spcBef>
              <a:spcAft>
                <a:spcPts val="0"/>
              </a:spcAft>
              <a:buNone/>
            </a:pPr>
            <a:r>
              <a:rPr lang="en" sz="800">
                <a:solidFill>
                  <a:srgbClr val="000000"/>
                </a:solidFill>
              </a:rPr>
              <a:t> </a:t>
            </a:r>
            <a:endParaRPr sz="800"/>
          </a:p>
        </p:txBody>
      </p:sp>
      <p:grpSp>
        <p:nvGrpSpPr>
          <p:cNvPr id="1201" name="Google Shape;1201;p70"/>
          <p:cNvGrpSpPr/>
          <p:nvPr/>
        </p:nvGrpSpPr>
        <p:grpSpPr>
          <a:xfrm>
            <a:off x="6604981" y="1164373"/>
            <a:ext cx="2013815" cy="2145280"/>
            <a:chOff x="3374139" y="1912394"/>
            <a:chExt cx="2188929" cy="2347390"/>
          </a:xfrm>
        </p:grpSpPr>
        <p:pic>
          <p:nvPicPr>
            <p:cNvPr id="1202" name="Google Shape;1202;p70"/>
            <p:cNvPicPr preferRelativeResize="0"/>
            <p:nvPr/>
          </p:nvPicPr>
          <p:blipFill>
            <a:blip r:embed="rId5">
              <a:alphaModFix/>
            </a:blip>
            <a:stretch>
              <a:fillRect/>
            </a:stretch>
          </p:blipFill>
          <p:spPr>
            <a:xfrm>
              <a:off x="3374139" y="2813057"/>
              <a:ext cx="2188929" cy="1446727"/>
            </a:xfrm>
            <a:prstGeom prst="rect">
              <a:avLst/>
            </a:prstGeom>
            <a:noFill/>
            <a:ln>
              <a:noFill/>
            </a:ln>
          </p:spPr>
        </p:pic>
        <p:pic>
          <p:nvPicPr>
            <p:cNvPr id="1203" name="Google Shape;1203;p70"/>
            <p:cNvPicPr preferRelativeResize="0"/>
            <p:nvPr/>
          </p:nvPicPr>
          <p:blipFill>
            <a:blip r:embed="rId6">
              <a:alphaModFix/>
            </a:blip>
            <a:stretch>
              <a:fillRect/>
            </a:stretch>
          </p:blipFill>
          <p:spPr>
            <a:xfrm>
              <a:off x="3502103" y="1912394"/>
              <a:ext cx="1419854" cy="1241092"/>
            </a:xfrm>
            <a:prstGeom prst="rect">
              <a:avLst/>
            </a:prstGeom>
            <a:noFill/>
            <a:ln>
              <a:noFill/>
            </a:ln>
          </p:spPr>
        </p:pic>
        <p:sp>
          <p:nvSpPr>
            <p:cNvPr id="1204" name="Google Shape;1204;p70"/>
            <p:cNvSpPr/>
            <p:nvPr/>
          </p:nvSpPr>
          <p:spPr>
            <a:xfrm rot="2077352">
              <a:off x="4618548" y="3081715"/>
              <a:ext cx="685470" cy="127357"/>
            </a:xfrm>
            <a:prstGeom prst="rect">
              <a:avLst/>
            </a:prstGeom>
          </p:spPr>
          <p:txBody>
            <a:bodyPr>
              <a:prstTxWarp prst="textPlain">
                <a:avLst/>
              </a:prstTxWarp>
            </a:bodyPr>
            <a:lstStyle/>
            <a:p>
              <a:pPr lvl="0" algn="ctr"/>
              <a:r>
                <a:rPr b="0" i="0">
                  <a:ln w="9525" cap="flat" cmpd="sng">
                    <a:solidFill>
                      <a:srgbClr val="595959"/>
                    </a:solidFill>
                    <a:prstDash val="solid"/>
                    <a:round/>
                    <a:headEnd type="none" w="sm" len="sm"/>
                    <a:tailEnd type="none" w="sm" len="sm"/>
                  </a:ln>
                  <a:solidFill>
                    <a:srgbClr val="008000"/>
                  </a:solidFill>
                  <a:latin typeface="Arial"/>
                </a:rPr>
                <a:t>Purrrrr</a:t>
              </a:r>
            </a:p>
          </p:txBody>
        </p:sp>
        <p:pic>
          <p:nvPicPr>
            <p:cNvPr id="1205" name="Google Shape;1205;p70"/>
            <p:cNvPicPr preferRelativeResize="0"/>
            <p:nvPr/>
          </p:nvPicPr>
          <p:blipFill>
            <a:blip r:embed="rId7">
              <a:alphaModFix/>
            </a:blip>
            <a:stretch>
              <a:fillRect/>
            </a:stretch>
          </p:blipFill>
          <p:spPr>
            <a:xfrm rot="-9181826">
              <a:off x="4239680" y="3841219"/>
              <a:ext cx="89165" cy="237186"/>
            </a:xfrm>
            <a:prstGeom prst="rect">
              <a:avLst/>
            </a:prstGeom>
            <a:noFill/>
            <a:ln>
              <a:noFill/>
            </a:ln>
          </p:spPr>
        </p:pic>
        <p:pic>
          <p:nvPicPr>
            <p:cNvPr id="1206" name="Google Shape;1206;p70"/>
            <p:cNvPicPr preferRelativeResize="0"/>
            <p:nvPr/>
          </p:nvPicPr>
          <p:blipFill>
            <a:blip r:embed="rId7">
              <a:alphaModFix/>
            </a:blip>
            <a:stretch>
              <a:fillRect/>
            </a:stretch>
          </p:blipFill>
          <p:spPr>
            <a:xfrm rot="-2906577">
              <a:off x="3640666" y="3696122"/>
              <a:ext cx="89169" cy="182729"/>
            </a:xfrm>
            <a:prstGeom prst="rect">
              <a:avLst/>
            </a:prstGeom>
            <a:noFill/>
            <a:ln>
              <a:noFill/>
            </a:ln>
          </p:spPr>
        </p:pic>
      </p:grpSp>
      <p:sp>
        <p:nvSpPr>
          <p:cNvPr id="1207" name="Google Shape;1207;p70"/>
          <p:cNvSpPr txBox="1"/>
          <p:nvPr/>
        </p:nvSpPr>
        <p:spPr>
          <a:xfrm>
            <a:off x="379659" y="215465"/>
            <a:ext cx="668400" cy="58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solidFill>
                  <a:srgbClr val="000000"/>
                </a:solidFill>
              </a:rPr>
              <a:t>#43</a:t>
            </a:r>
            <a:endParaRPr sz="800">
              <a:solidFill>
                <a:srgbClr val="000000"/>
              </a:solidFill>
            </a:endParaRPr>
          </a:p>
          <a:p>
            <a:pPr marL="0" marR="0" lvl="0" indent="0" algn="l" rtl="0">
              <a:lnSpc>
                <a:spcPct val="100000"/>
              </a:lnSpc>
              <a:spcBef>
                <a:spcPts val="0"/>
              </a:spcBef>
              <a:spcAft>
                <a:spcPts val="0"/>
              </a:spcAft>
              <a:buClr>
                <a:srgbClr val="000000"/>
              </a:buClr>
              <a:buSzPts val="800"/>
              <a:buFont typeface="Arial"/>
              <a:buNone/>
            </a:pPr>
            <a:r>
              <a:rPr lang="en" sz="800">
                <a:solidFill>
                  <a:srgbClr val="000000"/>
                </a:solidFill>
              </a:rPr>
              <a:t>1966</a:t>
            </a:r>
            <a:endParaRPr sz="800">
              <a:solidFill>
                <a:srgbClr val="000000"/>
              </a:solidFil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a:t>
            </a:r>
            <a:r>
              <a:rPr lang="en" sz="800"/>
              <a:t>8</a:t>
            </a:r>
            <a:r>
              <a:rPr lang="en" sz="800">
                <a:solidFill>
                  <a:srgbClr val="000000"/>
                </a:solidFill>
              </a:rPr>
              <a:t>–</a:t>
            </a:r>
            <a:r>
              <a:rPr lang="en" sz="800" b="0" i="0" u="none" strike="noStrike" cap="none">
                <a:solidFill>
                  <a:srgbClr val="000000"/>
                </a:solidFill>
                <a:latin typeface="Arial"/>
                <a:ea typeface="Arial"/>
                <a:cs typeface="Arial"/>
                <a:sym typeface="Arial"/>
              </a:rPr>
              <a:t>$</a:t>
            </a:r>
            <a:r>
              <a:rPr lang="en" sz="800"/>
              <a:t>20</a:t>
            </a: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cxnSp>
        <p:nvCxnSpPr>
          <p:cNvPr id="1208" name="Google Shape;1208;p70"/>
          <p:cNvCxnSpPr/>
          <p:nvPr/>
        </p:nvCxnSpPr>
        <p:spPr>
          <a:xfrm rot="10800000">
            <a:off x="6951750" y="2971925"/>
            <a:ext cx="190500" cy="295200"/>
          </a:xfrm>
          <a:prstGeom prst="straightConnector1">
            <a:avLst/>
          </a:prstGeom>
          <a:noFill/>
          <a:ln w="9525" cap="flat" cmpd="sng">
            <a:solidFill>
              <a:srgbClr val="222222"/>
            </a:solidFill>
            <a:prstDash val="solid"/>
            <a:round/>
            <a:headEnd type="none" w="med" len="med"/>
            <a:tailEnd type="triangle" w="med" len="med"/>
          </a:ln>
        </p:spPr>
      </p:cxnSp>
      <p:sp>
        <p:nvSpPr>
          <p:cNvPr id="1209" name="Google Shape;1209;p70"/>
          <p:cNvSpPr txBox="1"/>
          <p:nvPr/>
        </p:nvSpPr>
        <p:spPr>
          <a:xfrm>
            <a:off x="6788450" y="3176300"/>
            <a:ext cx="668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podagra</a:t>
            </a:r>
            <a:endParaRPr sz="8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grpSp>
        <p:nvGrpSpPr>
          <p:cNvPr id="1214" name="Google Shape;1214;p71"/>
          <p:cNvGrpSpPr/>
          <p:nvPr/>
        </p:nvGrpSpPr>
        <p:grpSpPr>
          <a:xfrm>
            <a:off x="146054" y="360100"/>
            <a:ext cx="2256774" cy="399250"/>
            <a:chOff x="2301725" y="-25525"/>
            <a:chExt cx="2013000" cy="399250"/>
          </a:xfrm>
        </p:grpSpPr>
        <p:sp>
          <p:nvSpPr>
            <p:cNvPr id="1215" name="Google Shape;1215;p71"/>
            <p:cNvSpPr/>
            <p:nvPr/>
          </p:nvSpPr>
          <p:spPr>
            <a:xfrm>
              <a:off x="2301725" y="14925"/>
              <a:ext cx="2013000" cy="3588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285F4"/>
                </a:solidFill>
                <a:highlight>
                  <a:srgbClr val="4285F4"/>
                </a:highlight>
              </a:endParaRPr>
            </a:p>
          </p:txBody>
        </p:sp>
        <p:sp>
          <p:nvSpPr>
            <p:cNvPr id="1216" name="Google Shape;1216;p71"/>
            <p:cNvSpPr txBox="1"/>
            <p:nvPr/>
          </p:nvSpPr>
          <p:spPr>
            <a:xfrm>
              <a:off x="2847067" y="-25525"/>
              <a:ext cx="908700" cy="30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Mania</a:t>
              </a:r>
              <a:endParaRPr sz="1600">
                <a:solidFill>
                  <a:srgbClr val="FFFFFF"/>
                </a:solidFill>
                <a:latin typeface="Roboto"/>
                <a:ea typeface="Roboto"/>
                <a:cs typeface="Roboto"/>
                <a:sym typeface="Roboto"/>
              </a:endParaRPr>
            </a:p>
          </p:txBody>
        </p:sp>
      </p:grpSp>
      <p:sp>
        <p:nvSpPr>
          <p:cNvPr id="1217" name="Google Shape;1217;p71"/>
          <p:cNvSpPr txBox="1"/>
          <p:nvPr/>
        </p:nvSpPr>
        <p:spPr>
          <a:xfrm>
            <a:off x="146050" y="99664"/>
            <a:ext cx="4137300" cy="767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800">
                <a:latin typeface="Roboto"/>
                <a:ea typeface="Roboto"/>
                <a:cs typeface="Roboto"/>
                <a:sym typeface="Roboto"/>
              </a:rPr>
              <a:t>From Osser’s algorithms (with</a:t>
            </a:r>
            <a:r>
              <a:rPr lang="en" sz="800" i="1">
                <a:latin typeface="Roboto"/>
                <a:ea typeface="Roboto"/>
                <a:cs typeface="Roboto"/>
                <a:sym typeface="Roboto"/>
              </a:rPr>
              <a:t> italicized</a:t>
            </a:r>
            <a:r>
              <a:rPr lang="en" sz="800">
                <a:latin typeface="Roboto"/>
                <a:ea typeface="Roboto"/>
                <a:cs typeface="Roboto"/>
                <a:sym typeface="Roboto"/>
              </a:rPr>
              <a:t> additions)</a:t>
            </a:r>
            <a:endParaRPr sz="800" i="1">
              <a:latin typeface="Roboto"/>
              <a:ea typeface="Roboto"/>
              <a:cs typeface="Roboto"/>
              <a:sym typeface="Roboto"/>
            </a:endParaRPr>
          </a:p>
        </p:txBody>
      </p:sp>
      <p:pic>
        <p:nvPicPr>
          <p:cNvPr id="1218" name="Google Shape;1218;p71"/>
          <p:cNvPicPr preferRelativeResize="0"/>
          <p:nvPr/>
        </p:nvPicPr>
        <p:blipFill rotWithShape="1">
          <a:blip r:embed="rId3">
            <a:alphaModFix/>
          </a:blip>
          <a:srcRect l="5625" t="10168" r="42761" b="66005"/>
          <a:stretch/>
        </p:blipFill>
        <p:spPr>
          <a:xfrm>
            <a:off x="3415125" y="600075"/>
            <a:ext cx="5624101" cy="1666876"/>
          </a:xfrm>
          <a:prstGeom prst="rect">
            <a:avLst/>
          </a:prstGeom>
          <a:noFill/>
          <a:ln>
            <a:noFill/>
          </a:ln>
        </p:spPr>
      </p:pic>
      <p:sp>
        <p:nvSpPr>
          <p:cNvPr id="1219" name="Google Shape;1219;p71"/>
          <p:cNvSpPr txBox="1"/>
          <p:nvPr/>
        </p:nvSpPr>
        <p:spPr>
          <a:xfrm>
            <a:off x="3889375" y="99664"/>
            <a:ext cx="4137300" cy="767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800">
                <a:latin typeface="Roboto"/>
                <a:ea typeface="Roboto"/>
                <a:cs typeface="Roboto"/>
                <a:sym typeface="Roboto"/>
              </a:rPr>
              <a:t>From Carlat’s Medication Factbook</a:t>
            </a:r>
            <a:endParaRPr sz="800" i="1">
              <a:latin typeface="Roboto"/>
              <a:ea typeface="Roboto"/>
              <a:cs typeface="Roboto"/>
              <a:sym typeface="Roboto"/>
            </a:endParaRPr>
          </a:p>
        </p:txBody>
      </p:sp>
      <p:pic>
        <p:nvPicPr>
          <p:cNvPr id="1220" name="Google Shape;1220;p71"/>
          <p:cNvPicPr preferRelativeResize="0"/>
          <p:nvPr/>
        </p:nvPicPr>
        <p:blipFill rotWithShape="1">
          <a:blip r:embed="rId3">
            <a:alphaModFix/>
          </a:blip>
          <a:srcRect l="30204" t="38791" r="34389" b="37382"/>
          <a:stretch/>
        </p:blipFill>
        <p:spPr>
          <a:xfrm>
            <a:off x="4521475" y="2381250"/>
            <a:ext cx="3857924" cy="1666874"/>
          </a:xfrm>
          <a:prstGeom prst="rect">
            <a:avLst/>
          </a:prstGeom>
          <a:noFill/>
          <a:ln>
            <a:noFill/>
          </a:ln>
        </p:spPr>
      </p:pic>
      <p:sp>
        <p:nvSpPr>
          <p:cNvPr id="1221" name="Google Shape;1221;p71"/>
          <p:cNvSpPr txBox="1"/>
          <p:nvPr/>
        </p:nvSpPr>
        <p:spPr>
          <a:xfrm>
            <a:off x="196000" y="909775"/>
            <a:ext cx="2683500" cy="767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900">
                <a:highlight>
                  <a:srgbClr val="FFFF00"/>
                </a:highlight>
                <a:latin typeface="Roboto"/>
                <a:ea typeface="Roboto"/>
                <a:cs typeface="Roboto"/>
                <a:sym typeface="Roboto"/>
              </a:rPr>
              <a:t>--</a:t>
            </a:r>
            <a:r>
              <a:rPr lang="en" sz="900">
                <a:solidFill>
                  <a:srgbClr val="000000"/>
                </a:solidFill>
                <a:highlight>
                  <a:srgbClr val="FFFF00"/>
                </a:highlight>
                <a:latin typeface="Roboto"/>
                <a:ea typeface="Roboto"/>
                <a:cs typeface="Roboto"/>
                <a:sym typeface="Roboto"/>
              </a:rPr>
              <a:t>Taper antidepressants.</a:t>
            </a:r>
            <a:endParaRPr sz="900">
              <a:solidFill>
                <a:srgbClr val="000000"/>
              </a:solidFill>
              <a:highlight>
                <a:srgbClr val="FFFF00"/>
              </a:highlight>
              <a:latin typeface="Roboto"/>
              <a:ea typeface="Roboto"/>
              <a:cs typeface="Roboto"/>
              <a:sym typeface="Roboto"/>
            </a:endParaRPr>
          </a:p>
          <a:p>
            <a:pPr marL="0" lvl="0" indent="0" algn="l" rtl="0">
              <a:lnSpc>
                <a:spcPct val="90000"/>
              </a:lnSpc>
              <a:spcBef>
                <a:spcPts val="0"/>
              </a:spcBef>
              <a:spcAft>
                <a:spcPts val="0"/>
              </a:spcAft>
              <a:buNone/>
            </a:pPr>
            <a:r>
              <a:rPr lang="en" sz="900" i="1">
                <a:solidFill>
                  <a:srgbClr val="000000"/>
                </a:solidFill>
                <a:latin typeface="Roboto"/>
                <a:ea typeface="Roboto"/>
                <a:cs typeface="Roboto"/>
                <a:sym typeface="Roboto"/>
              </a:rPr>
              <a:t>--Ensure sleep with  benzo +/- antipsychotic +/- </a:t>
            </a:r>
            <a:endParaRPr sz="900" i="1">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i="1">
                <a:solidFill>
                  <a:srgbClr val="000000"/>
                </a:solidFill>
                <a:latin typeface="Roboto"/>
                <a:ea typeface="Roboto"/>
                <a:cs typeface="Roboto"/>
                <a:sym typeface="Roboto"/>
              </a:rPr>
              <a:t>      antihistamine (preferably not trazodone). </a:t>
            </a:r>
            <a:endParaRPr sz="900" i="1">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i="1">
                <a:solidFill>
                  <a:srgbClr val="000000"/>
                </a:solidFill>
                <a:latin typeface="Roboto"/>
                <a:ea typeface="Roboto"/>
                <a:cs typeface="Roboto"/>
                <a:sym typeface="Roboto"/>
              </a:rPr>
              <a:t>--Consider blue-blocking glasses.</a:t>
            </a:r>
            <a:endParaRPr sz="900">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a:solidFill>
                  <a:srgbClr val="000000"/>
                </a:solidFill>
                <a:latin typeface="Roboto"/>
                <a:ea typeface="Roboto"/>
                <a:cs typeface="Roboto"/>
                <a:sym typeface="Roboto"/>
              </a:rPr>
              <a:t>--Preferred antipsychotic is </a:t>
            </a:r>
            <a:r>
              <a:rPr lang="en" sz="900" b="1">
                <a:solidFill>
                  <a:srgbClr val="000000"/>
                </a:solidFill>
                <a:latin typeface="Roboto"/>
                <a:ea typeface="Roboto"/>
                <a:cs typeface="Roboto"/>
                <a:sym typeface="Roboto"/>
              </a:rPr>
              <a:t>quetiapine</a:t>
            </a:r>
            <a:r>
              <a:rPr lang="en" sz="900">
                <a:solidFill>
                  <a:srgbClr val="000000"/>
                </a:solidFill>
                <a:latin typeface="Roboto"/>
                <a:ea typeface="Roboto"/>
                <a:cs typeface="Roboto"/>
                <a:sym typeface="Roboto"/>
              </a:rPr>
              <a:t>.</a:t>
            </a:r>
            <a:endParaRPr sz="900">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a:solidFill>
                  <a:srgbClr val="000000"/>
                </a:solidFill>
                <a:latin typeface="Roboto"/>
                <a:ea typeface="Roboto"/>
                <a:cs typeface="Roboto"/>
                <a:sym typeface="Roboto"/>
              </a:rPr>
              <a:t>--*Alternate antipsychotics  include  olanzapine, risperidone, ziprasidone, asenapine.</a:t>
            </a:r>
            <a:endParaRPr sz="900">
              <a:solidFill>
                <a:srgbClr val="000000"/>
              </a:solidFill>
              <a:latin typeface="Roboto"/>
              <a:ea typeface="Roboto"/>
              <a:cs typeface="Roboto"/>
              <a:sym typeface="Roboto"/>
            </a:endParaRPr>
          </a:p>
          <a:p>
            <a:pPr marL="0" lvl="0" indent="0" algn="l" rtl="0">
              <a:lnSpc>
                <a:spcPct val="90000"/>
              </a:lnSpc>
              <a:spcBef>
                <a:spcPts val="0"/>
              </a:spcBef>
              <a:spcAft>
                <a:spcPts val="0"/>
              </a:spcAft>
              <a:buNone/>
            </a:pPr>
            <a:endParaRPr sz="500">
              <a:latin typeface="Roboto"/>
              <a:ea typeface="Roboto"/>
              <a:cs typeface="Roboto"/>
              <a:sym typeface="Roboto"/>
            </a:endParaRPr>
          </a:p>
          <a:p>
            <a:pPr marL="0" lvl="0" indent="0" algn="l" rtl="0">
              <a:lnSpc>
                <a:spcPct val="90000"/>
              </a:lnSpc>
              <a:spcBef>
                <a:spcPts val="0"/>
              </a:spcBef>
              <a:spcAft>
                <a:spcPts val="0"/>
              </a:spcAft>
              <a:buNone/>
            </a:pPr>
            <a:r>
              <a:rPr lang="en" sz="900" u="sng">
                <a:solidFill>
                  <a:srgbClr val="000000"/>
                </a:solidFill>
                <a:latin typeface="Roboto"/>
                <a:ea typeface="Roboto"/>
                <a:cs typeface="Roboto"/>
                <a:sym typeface="Roboto"/>
              </a:rPr>
              <a:t>Classic mania</a:t>
            </a:r>
            <a:r>
              <a:rPr lang="en" sz="900">
                <a:solidFill>
                  <a:srgbClr val="000000"/>
                </a:solidFill>
                <a:latin typeface="Roboto"/>
                <a:ea typeface="Roboto"/>
                <a:cs typeface="Roboto"/>
                <a:sym typeface="Roboto"/>
              </a:rPr>
              <a:t> (60%)</a:t>
            </a:r>
            <a:endParaRPr sz="900">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a:latin typeface="Roboto"/>
                <a:ea typeface="Roboto"/>
                <a:cs typeface="Roboto"/>
                <a:sym typeface="Roboto"/>
              </a:rPr>
              <a:t>Step 1: </a:t>
            </a:r>
            <a:r>
              <a:rPr lang="en" sz="900">
                <a:solidFill>
                  <a:srgbClr val="000000"/>
                </a:solidFill>
                <a:latin typeface="Roboto"/>
                <a:ea typeface="Roboto"/>
                <a:cs typeface="Roboto"/>
                <a:sym typeface="Roboto"/>
              </a:rPr>
              <a:t> </a:t>
            </a:r>
            <a:r>
              <a:rPr lang="en" sz="900" b="1">
                <a:solidFill>
                  <a:srgbClr val="000000"/>
                </a:solidFill>
                <a:latin typeface="Roboto"/>
                <a:ea typeface="Roboto"/>
                <a:cs typeface="Roboto"/>
                <a:sym typeface="Roboto"/>
              </a:rPr>
              <a:t>lithium</a:t>
            </a:r>
            <a:r>
              <a:rPr lang="en" sz="900" i="1">
                <a:solidFill>
                  <a:srgbClr val="000000"/>
                </a:solidFill>
                <a:latin typeface="Roboto"/>
                <a:ea typeface="Roboto"/>
                <a:cs typeface="Roboto"/>
                <a:sym typeface="Roboto"/>
              </a:rPr>
              <a:t> (+/- antipsychotic)</a:t>
            </a:r>
            <a:endParaRPr sz="900" i="1">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a:latin typeface="Roboto"/>
                <a:ea typeface="Roboto"/>
                <a:cs typeface="Roboto"/>
                <a:sym typeface="Roboto"/>
              </a:rPr>
              <a:t>Step 2: add </a:t>
            </a:r>
            <a:r>
              <a:rPr lang="en" sz="900" b="1">
                <a:latin typeface="Roboto"/>
                <a:ea typeface="Roboto"/>
                <a:cs typeface="Roboto"/>
                <a:sym typeface="Roboto"/>
              </a:rPr>
              <a:t>quetiapine</a:t>
            </a:r>
            <a:r>
              <a:rPr lang="en" sz="900">
                <a:latin typeface="Roboto"/>
                <a:ea typeface="Roboto"/>
                <a:cs typeface="Roboto"/>
                <a:sym typeface="Roboto"/>
              </a:rPr>
              <a:t> (or alt antipsychotic*)</a:t>
            </a:r>
            <a:endParaRPr sz="900">
              <a:latin typeface="Roboto"/>
              <a:ea typeface="Roboto"/>
              <a:cs typeface="Roboto"/>
              <a:sym typeface="Roboto"/>
            </a:endParaRPr>
          </a:p>
          <a:p>
            <a:pPr marL="0" lvl="0" indent="0" algn="l" rtl="0">
              <a:lnSpc>
                <a:spcPct val="90000"/>
              </a:lnSpc>
              <a:spcBef>
                <a:spcPts val="0"/>
              </a:spcBef>
              <a:spcAft>
                <a:spcPts val="0"/>
              </a:spcAft>
              <a:buNone/>
            </a:pPr>
            <a:r>
              <a:rPr lang="en" sz="900">
                <a:latin typeface="Roboto"/>
                <a:ea typeface="Roboto"/>
                <a:cs typeface="Roboto"/>
                <a:sym typeface="Roboto"/>
              </a:rPr>
              <a:t>Step 3: </a:t>
            </a:r>
            <a:r>
              <a:rPr lang="en" sz="900">
                <a:solidFill>
                  <a:srgbClr val="000000"/>
                </a:solidFill>
                <a:latin typeface="Roboto"/>
                <a:ea typeface="Roboto"/>
                <a:cs typeface="Roboto"/>
                <a:sym typeface="Roboto"/>
              </a:rPr>
              <a:t>add </a:t>
            </a:r>
            <a:r>
              <a:rPr lang="en" sz="900" b="1">
                <a:solidFill>
                  <a:srgbClr val="000000"/>
                </a:solidFill>
                <a:latin typeface="Roboto"/>
                <a:ea typeface="Roboto"/>
                <a:cs typeface="Roboto"/>
                <a:sym typeface="Roboto"/>
              </a:rPr>
              <a:t>valproate</a:t>
            </a:r>
            <a:r>
              <a:rPr lang="en" sz="900">
                <a:solidFill>
                  <a:srgbClr val="000000"/>
                </a:solidFill>
                <a:latin typeface="Roboto"/>
                <a:ea typeface="Roboto"/>
                <a:cs typeface="Roboto"/>
                <a:sym typeface="Roboto"/>
              </a:rPr>
              <a:t> (unless childbearing)</a:t>
            </a:r>
            <a:endParaRPr sz="900">
              <a:latin typeface="Roboto"/>
              <a:ea typeface="Roboto"/>
              <a:cs typeface="Roboto"/>
              <a:sym typeface="Roboto"/>
            </a:endParaRPr>
          </a:p>
          <a:p>
            <a:pPr marL="0" lvl="0" indent="0" algn="l" rtl="0">
              <a:lnSpc>
                <a:spcPct val="90000"/>
              </a:lnSpc>
              <a:spcBef>
                <a:spcPts val="0"/>
              </a:spcBef>
              <a:spcAft>
                <a:spcPts val="0"/>
              </a:spcAft>
              <a:buNone/>
            </a:pPr>
            <a:endParaRPr sz="500">
              <a:latin typeface="Roboto"/>
              <a:ea typeface="Roboto"/>
              <a:cs typeface="Roboto"/>
              <a:sym typeface="Roboto"/>
            </a:endParaRPr>
          </a:p>
          <a:p>
            <a:pPr marL="0" lvl="0" indent="0" algn="l" rtl="0">
              <a:lnSpc>
                <a:spcPct val="90000"/>
              </a:lnSpc>
              <a:spcBef>
                <a:spcPts val="0"/>
              </a:spcBef>
              <a:spcAft>
                <a:spcPts val="0"/>
              </a:spcAft>
              <a:buNone/>
            </a:pPr>
            <a:r>
              <a:rPr lang="en" sz="900" u="sng">
                <a:solidFill>
                  <a:srgbClr val="000000"/>
                </a:solidFill>
                <a:latin typeface="Roboto"/>
                <a:ea typeface="Roboto"/>
                <a:cs typeface="Roboto"/>
                <a:sym typeface="Roboto"/>
              </a:rPr>
              <a:t>Mixed mania</a:t>
            </a:r>
            <a:r>
              <a:rPr lang="en" sz="900">
                <a:solidFill>
                  <a:srgbClr val="000000"/>
                </a:solidFill>
                <a:latin typeface="Roboto"/>
                <a:ea typeface="Roboto"/>
                <a:cs typeface="Roboto"/>
                <a:sym typeface="Roboto"/>
              </a:rPr>
              <a:t> (40%) </a:t>
            </a:r>
            <a:endParaRPr sz="900" b="1">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a:latin typeface="Roboto"/>
                <a:ea typeface="Roboto"/>
                <a:cs typeface="Roboto"/>
                <a:sym typeface="Roboto"/>
              </a:rPr>
              <a:t>Step 1: </a:t>
            </a:r>
            <a:r>
              <a:rPr lang="en" sz="900" b="1">
                <a:solidFill>
                  <a:srgbClr val="000000"/>
                </a:solidFill>
                <a:latin typeface="Roboto"/>
                <a:ea typeface="Roboto"/>
                <a:cs typeface="Roboto"/>
                <a:sym typeface="Roboto"/>
              </a:rPr>
              <a:t>quetiapine</a:t>
            </a:r>
            <a:r>
              <a:rPr lang="en" sz="900">
                <a:solidFill>
                  <a:srgbClr val="000000"/>
                </a:solidFill>
                <a:latin typeface="Roboto"/>
                <a:ea typeface="Roboto"/>
                <a:cs typeface="Roboto"/>
                <a:sym typeface="Roboto"/>
              </a:rPr>
              <a:t> (or alternate antipsychotic*)</a:t>
            </a:r>
            <a:endParaRPr sz="900">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i="1">
                <a:solidFill>
                  <a:srgbClr val="000000"/>
                </a:solidFill>
                <a:latin typeface="Roboto"/>
                <a:ea typeface="Roboto"/>
                <a:cs typeface="Roboto"/>
                <a:sym typeface="Roboto"/>
              </a:rPr>
              <a:t>             +/- valproate</a:t>
            </a:r>
            <a:endParaRPr sz="900" i="1">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a:solidFill>
                  <a:srgbClr val="000000"/>
                </a:solidFill>
                <a:latin typeface="Roboto"/>
                <a:ea typeface="Roboto"/>
                <a:cs typeface="Roboto"/>
                <a:sym typeface="Roboto"/>
              </a:rPr>
              <a:t>Step 2: add </a:t>
            </a:r>
            <a:r>
              <a:rPr lang="en" sz="900" b="1">
                <a:solidFill>
                  <a:srgbClr val="000000"/>
                </a:solidFill>
                <a:latin typeface="Roboto"/>
                <a:ea typeface="Roboto"/>
                <a:cs typeface="Roboto"/>
                <a:sym typeface="Roboto"/>
              </a:rPr>
              <a:t>valproate</a:t>
            </a:r>
            <a:r>
              <a:rPr lang="en" sz="900">
                <a:solidFill>
                  <a:srgbClr val="000000"/>
                </a:solidFill>
                <a:latin typeface="Roboto"/>
                <a:ea typeface="Roboto"/>
                <a:cs typeface="Roboto"/>
                <a:sym typeface="Roboto"/>
              </a:rPr>
              <a:t> (unless childbearing)</a:t>
            </a:r>
            <a:endParaRPr sz="900">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a:solidFill>
                  <a:srgbClr val="000000"/>
                </a:solidFill>
                <a:latin typeface="Roboto"/>
                <a:ea typeface="Roboto"/>
                <a:cs typeface="Roboto"/>
                <a:sym typeface="Roboto"/>
              </a:rPr>
              <a:t>Step 3: add </a:t>
            </a:r>
            <a:r>
              <a:rPr lang="en" sz="900" b="1">
                <a:solidFill>
                  <a:srgbClr val="000000"/>
                </a:solidFill>
                <a:latin typeface="Roboto"/>
                <a:ea typeface="Roboto"/>
                <a:cs typeface="Roboto"/>
                <a:sym typeface="Roboto"/>
              </a:rPr>
              <a:t>lithium</a:t>
            </a:r>
            <a:endParaRPr sz="900" b="1">
              <a:solidFill>
                <a:srgbClr val="000000"/>
              </a:solidFill>
              <a:latin typeface="Roboto"/>
              <a:ea typeface="Roboto"/>
              <a:cs typeface="Roboto"/>
              <a:sym typeface="Roboto"/>
            </a:endParaRPr>
          </a:p>
          <a:p>
            <a:pPr marL="0" lvl="0" indent="0" algn="l" rtl="0">
              <a:lnSpc>
                <a:spcPct val="90000"/>
              </a:lnSpc>
              <a:spcBef>
                <a:spcPts val="0"/>
              </a:spcBef>
              <a:spcAft>
                <a:spcPts val="0"/>
              </a:spcAft>
              <a:buNone/>
            </a:pPr>
            <a:endParaRPr sz="700">
              <a:latin typeface="Roboto"/>
              <a:ea typeface="Roboto"/>
              <a:cs typeface="Roboto"/>
              <a:sym typeface="Roboto"/>
            </a:endParaRPr>
          </a:p>
          <a:p>
            <a:pPr marL="0" lvl="0" indent="0" algn="l" rtl="0">
              <a:lnSpc>
                <a:spcPct val="90000"/>
              </a:lnSpc>
              <a:spcBef>
                <a:spcPts val="0"/>
              </a:spcBef>
              <a:spcAft>
                <a:spcPts val="0"/>
              </a:spcAft>
              <a:buNone/>
            </a:pPr>
            <a:r>
              <a:rPr lang="en" sz="900" u="sng">
                <a:solidFill>
                  <a:srgbClr val="000000"/>
                </a:solidFill>
                <a:latin typeface="Roboto"/>
                <a:ea typeface="Roboto"/>
                <a:cs typeface="Roboto"/>
                <a:sym typeface="Roboto"/>
              </a:rPr>
              <a:t>Steps 4-</a:t>
            </a:r>
            <a:r>
              <a:rPr lang="en" sz="900" u="sng">
                <a:latin typeface="Roboto"/>
                <a:ea typeface="Roboto"/>
                <a:cs typeface="Roboto"/>
                <a:sym typeface="Roboto"/>
              </a:rPr>
              <a:t>6 for classic or mixed</a:t>
            </a:r>
            <a:endParaRPr sz="900" u="sng">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 sz="900">
                <a:solidFill>
                  <a:srgbClr val="000000"/>
                </a:solidFill>
                <a:latin typeface="Roboto"/>
                <a:ea typeface="Roboto"/>
                <a:cs typeface="Roboto"/>
                <a:sym typeface="Roboto"/>
              </a:rPr>
              <a:t>Stop any ineffective medications and add:</a:t>
            </a:r>
            <a:endParaRPr sz="900">
              <a:solidFill>
                <a:srgbClr val="000000"/>
              </a:solidFill>
              <a:latin typeface="Roboto"/>
              <a:ea typeface="Roboto"/>
              <a:cs typeface="Roboto"/>
              <a:sym typeface="Roboto"/>
            </a:endParaRPr>
          </a:p>
          <a:p>
            <a:pPr marL="0" lvl="0" indent="0" algn="l" rtl="0">
              <a:lnSpc>
                <a:spcPct val="80000"/>
              </a:lnSpc>
              <a:spcBef>
                <a:spcPts val="0"/>
              </a:spcBef>
              <a:spcAft>
                <a:spcPts val="0"/>
              </a:spcAft>
              <a:buNone/>
            </a:pPr>
            <a:r>
              <a:rPr lang="en" sz="900">
                <a:solidFill>
                  <a:srgbClr val="000000"/>
                </a:solidFill>
                <a:latin typeface="Roboto"/>
                <a:ea typeface="Roboto"/>
                <a:cs typeface="Roboto"/>
                <a:sym typeface="Roboto"/>
              </a:rPr>
              <a:t>   1st tier:</a:t>
            </a:r>
            <a:endParaRPr sz="900">
              <a:solidFill>
                <a:srgbClr val="000000"/>
              </a:solidFill>
              <a:latin typeface="Roboto"/>
              <a:ea typeface="Roboto"/>
              <a:cs typeface="Roboto"/>
              <a:sym typeface="Roboto"/>
            </a:endParaRPr>
          </a:p>
          <a:p>
            <a:pPr marL="457200" lvl="0" indent="-285750" algn="l" rtl="0">
              <a:lnSpc>
                <a:spcPct val="80000"/>
              </a:lnSpc>
              <a:spcBef>
                <a:spcPts val="0"/>
              </a:spcBef>
              <a:spcAft>
                <a:spcPts val="0"/>
              </a:spcAft>
              <a:buClr>
                <a:srgbClr val="000000"/>
              </a:buClr>
              <a:buSzPts val="900"/>
              <a:buFont typeface="Roboto"/>
              <a:buChar char="●"/>
            </a:pPr>
            <a:r>
              <a:rPr lang="en" sz="900">
                <a:solidFill>
                  <a:srgbClr val="000000"/>
                </a:solidFill>
                <a:latin typeface="Roboto"/>
                <a:ea typeface="Roboto"/>
                <a:cs typeface="Roboto"/>
                <a:sym typeface="Roboto"/>
              </a:rPr>
              <a:t>carbamazepine** (unless childbearing)</a:t>
            </a:r>
            <a:endParaRPr sz="900">
              <a:solidFill>
                <a:srgbClr val="000000"/>
              </a:solidFill>
              <a:latin typeface="Roboto"/>
              <a:ea typeface="Roboto"/>
              <a:cs typeface="Roboto"/>
              <a:sym typeface="Roboto"/>
            </a:endParaRPr>
          </a:p>
          <a:p>
            <a:pPr marL="457200" lvl="0" indent="-285750" algn="l" rtl="0">
              <a:lnSpc>
                <a:spcPct val="80000"/>
              </a:lnSpc>
              <a:spcBef>
                <a:spcPts val="0"/>
              </a:spcBef>
              <a:spcAft>
                <a:spcPts val="0"/>
              </a:spcAft>
              <a:buClr>
                <a:srgbClr val="000000"/>
              </a:buClr>
              <a:buSzPts val="900"/>
              <a:buFont typeface="Roboto"/>
              <a:buChar char="●"/>
            </a:pPr>
            <a:r>
              <a:rPr lang="en" sz="900">
                <a:solidFill>
                  <a:srgbClr val="000000"/>
                </a:solidFill>
                <a:latin typeface="Roboto"/>
                <a:ea typeface="Roboto"/>
                <a:cs typeface="Roboto"/>
                <a:sym typeface="Roboto"/>
              </a:rPr>
              <a:t>olanzapine</a:t>
            </a:r>
            <a:r>
              <a:rPr lang="en" sz="900">
                <a:latin typeface="Roboto"/>
                <a:ea typeface="Roboto"/>
                <a:cs typeface="Roboto"/>
                <a:sym typeface="Roboto"/>
              </a:rPr>
              <a:t>, </a:t>
            </a:r>
            <a:r>
              <a:rPr lang="en" sz="900">
                <a:solidFill>
                  <a:srgbClr val="000000"/>
                </a:solidFill>
                <a:latin typeface="Roboto"/>
                <a:ea typeface="Roboto"/>
                <a:cs typeface="Roboto"/>
                <a:sym typeface="Roboto"/>
              </a:rPr>
              <a:t>risperidone</a:t>
            </a:r>
            <a:r>
              <a:rPr lang="en" sz="900">
                <a:latin typeface="Roboto"/>
                <a:ea typeface="Roboto"/>
                <a:cs typeface="Roboto"/>
                <a:sym typeface="Roboto"/>
              </a:rPr>
              <a:t>, </a:t>
            </a:r>
            <a:r>
              <a:rPr lang="en" sz="900">
                <a:solidFill>
                  <a:srgbClr val="000000"/>
                </a:solidFill>
                <a:latin typeface="Roboto"/>
                <a:ea typeface="Roboto"/>
                <a:cs typeface="Roboto"/>
                <a:sym typeface="Roboto"/>
              </a:rPr>
              <a:t>haloperidol</a:t>
            </a:r>
            <a:endParaRPr sz="900">
              <a:solidFill>
                <a:srgbClr val="000000"/>
              </a:solidFill>
              <a:latin typeface="Roboto"/>
              <a:ea typeface="Roboto"/>
              <a:cs typeface="Roboto"/>
              <a:sym typeface="Roboto"/>
            </a:endParaRPr>
          </a:p>
          <a:p>
            <a:pPr marL="0" lvl="0" indent="0" algn="l" rtl="0">
              <a:lnSpc>
                <a:spcPct val="80000"/>
              </a:lnSpc>
              <a:spcBef>
                <a:spcPts val="0"/>
              </a:spcBef>
              <a:spcAft>
                <a:spcPts val="0"/>
              </a:spcAft>
              <a:buNone/>
            </a:pPr>
            <a:r>
              <a:rPr lang="en" sz="900">
                <a:solidFill>
                  <a:srgbClr val="000000"/>
                </a:solidFill>
                <a:latin typeface="Roboto"/>
                <a:ea typeface="Roboto"/>
                <a:cs typeface="Roboto"/>
                <a:sym typeface="Roboto"/>
              </a:rPr>
              <a:t>   2nd tier:</a:t>
            </a:r>
            <a:r>
              <a:rPr lang="en" sz="900">
                <a:latin typeface="Roboto"/>
                <a:ea typeface="Roboto"/>
                <a:cs typeface="Roboto"/>
                <a:sym typeface="Roboto"/>
              </a:rPr>
              <a:t> </a:t>
            </a:r>
            <a:r>
              <a:rPr lang="en" sz="900">
                <a:solidFill>
                  <a:srgbClr val="000000"/>
                </a:solidFill>
                <a:latin typeface="Roboto"/>
                <a:ea typeface="Roboto"/>
                <a:cs typeface="Roboto"/>
                <a:sym typeface="Roboto"/>
              </a:rPr>
              <a:t>aripiprazole</a:t>
            </a:r>
            <a:r>
              <a:rPr lang="en" sz="900">
                <a:latin typeface="Roboto"/>
                <a:ea typeface="Roboto"/>
                <a:cs typeface="Roboto"/>
                <a:sym typeface="Roboto"/>
              </a:rPr>
              <a:t>, </a:t>
            </a:r>
            <a:r>
              <a:rPr lang="en" sz="900">
                <a:solidFill>
                  <a:srgbClr val="000000"/>
                </a:solidFill>
                <a:latin typeface="Roboto"/>
                <a:ea typeface="Roboto"/>
                <a:cs typeface="Roboto"/>
                <a:sym typeface="Roboto"/>
              </a:rPr>
              <a:t>asenapine</a:t>
            </a:r>
            <a:r>
              <a:rPr lang="en" sz="900">
                <a:latin typeface="Roboto"/>
                <a:ea typeface="Roboto"/>
                <a:cs typeface="Roboto"/>
                <a:sym typeface="Roboto"/>
              </a:rPr>
              <a:t>, </a:t>
            </a:r>
            <a:r>
              <a:rPr lang="en" sz="900">
                <a:solidFill>
                  <a:srgbClr val="000000"/>
                </a:solidFill>
                <a:latin typeface="Roboto"/>
                <a:ea typeface="Roboto"/>
                <a:cs typeface="Roboto"/>
                <a:sym typeface="Roboto"/>
              </a:rPr>
              <a:t>ziprasidone</a:t>
            </a:r>
            <a:endParaRPr sz="900">
              <a:solidFill>
                <a:srgbClr val="000000"/>
              </a:solidFill>
              <a:latin typeface="Roboto"/>
              <a:ea typeface="Roboto"/>
              <a:cs typeface="Roboto"/>
              <a:sym typeface="Roboto"/>
            </a:endParaRPr>
          </a:p>
          <a:p>
            <a:pPr marL="0" lvl="0" indent="0" algn="l" rtl="0">
              <a:lnSpc>
                <a:spcPct val="80000"/>
              </a:lnSpc>
              <a:spcBef>
                <a:spcPts val="0"/>
              </a:spcBef>
              <a:spcAft>
                <a:spcPts val="0"/>
              </a:spcAft>
              <a:buNone/>
            </a:pPr>
            <a:r>
              <a:rPr lang="en" sz="900">
                <a:solidFill>
                  <a:srgbClr val="000000"/>
                </a:solidFill>
                <a:latin typeface="Roboto"/>
                <a:ea typeface="Roboto"/>
                <a:cs typeface="Roboto"/>
                <a:sym typeface="Roboto"/>
              </a:rPr>
              <a:t>   3rd tier:</a:t>
            </a:r>
            <a:r>
              <a:rPr lang="en" sz="900">
                <a:latin typeface="Roboto"/>
                <a:ea typeface="Roboto"/>
                <a:cs typeface="Roboto"/>
                <a:sym typeface="Roboto"/>
              </a:rPr>
              <a:t>  </a:t>
            </a:r>
            <a:r>
              <a:rPr lang="en" sz="900">
                <a:solidFill>
                  <a:srgbClr val="000000"/>
                </a:solidFill>
                <a:latin typeface="Roboto"/>
                <a:ea typeface="Roboto"/>
                <a:cs typeface="Roboto"/>
                <a:sym typeface="Roboto"/>
              </a:rPr>
              <a:t>clozapine</a:t>
            </a:r>
            <a:endParaRPr sz="900" i="1">
              <a:solidFill>
                <a:srgbClr val="000000"/>
              </a:solidFill>
              <a:latin typeface="Roboto"/>
              <a:ea typeface="Roboto"/>
              <a:cs typeface="Roboto"/>
              <a:sym typeface="Roboto"/>
            </a:endParaRPr>
          </a:p>
          <a:p>
            <a:pPr marL="0" lvl="0" indent="0" algn="l" rtl="0">
              <a:lnSpc>
                <a:spcPct val="80000"/>
              </a:lnSpc>
              <a:spcBef>
                <a:spcPts val="0"/>
              </a:spcBef>
              <a:spcAft>
                <a:spcPts val="0"/>
              </a:spcAft>
              <a:buNone/>
            </a:pPr>
            <a:r>
              <a:rPr lang="en" sz="900">
                <a:latin typeface="Roboto"/>
                <a:ea typeface="Roboto"/>
                <a:cs typeface="Roboto"/>
                <a:sym typeface="Roboto"/>
              </a:rPr>
              <a:t>   Also consider: </a:t>
            </a:r>
            <a:r>
              <a:rPr lang="en" sz="900" i="1">
                <a:latin typeface="Roboto"/>
                <a:ea typeface="Roboto"/>
                <a:cs typeface="Roboto"/>
                <a:sym typeface="Roboto"/>
              </a:rPr>
              <a:t>allopurinol or tamoxifen</a:t>
            </a:r>
            <a:endParaRPr sz="900" i="1">
              <a:latin typeface="Roboto"/>
              <a:ea typeface="Roboto"/>
              <a:cs typeface="Roboto"/>
              <a:sym typeface="Roboto"/>
            </a:endParaRPr>
          </a:p>
          <a:p>
            <a:pPr marL="457200" lvl="0" indent="0" algn="l" rtl="0">
              <a:lnSpc>
                <a:spcPct val="80000"/>
              </a:lnSpc>
              <a:spcBef>
                <a:spcPts val="0"/>
              </a:spcBef>
              <a:spcAft>
                <a:spcPts val="0"/>
              </a:spcAft>
              <a:buNone/>
            </a:pPr>
            <a:endParaRPr sz="800" i="1">
              <a:latin typeface="Roboto"/>
              <a:ea typeface="Roboto"/>
              <a:cs typeface="Roboto"/>
              <a:sym typeface="Roboto"/>
            </a:endParaRPr>
          </a:p>
          <a:p>
            <a:pPr marL="0" lvl="0" indent="0" algn="l" rtl="0">
              <a:lnSpc>
                <a:spcPct val="80000"/>
              </a:lnSpc>
              <a:spcBef>
                <a:spcPts val="0"/>
              </a:spcBef>
              <a:spcAft>
                <a:spcPts val="0"/>
              </a:spcAft>
              <a:buNone/>
            </a:pPr>
            <a:r>
              <a:rPr lang="en" sz="800" i="1">
                <a:latin typeface="Roboto"/>
                <a:ea typeface="Roboto"/>
                <a:cs typeface="Roboto"/>
                <a:sym typeface="Roboto"/>
              </a:rPr>
              <a:t>**Carbamazepine is a 3A4 in</a:t>
            </a:r>
            <a:r>
              <a:rPr lang="en" sz="800" b="1" i="1" u="sng">
                <a:latin typeface="Roboto"/>
                <a:ea typeface="Roboto"/>
                <a:cs typeface="Roboto"/>
                <a:sym typeface="Roboto"/>
              </a:rPr>
              <a:t>D</a:t>
            </a:r>
            <a:r>
              <a:rPr lang="en" sz="800" i="1">
                <a:latin typeface="Roboto"/>
                <a:ea typeface="Roboto"/>
                <a:cs typeface="Roboto"/>
                <a:sym typeface="Roboto"/>
              </a:rPr>
              <a:t>ucer that will reduce blood levels of quetiapine by ~85%, aripiprazole by ~65%, haloperidol by ~40%, and  risperidone +metabolite by ~35% within a few weeks of starting carbamazepine. in</a:t>
            </a:r>
            <a:r>
              <a:rPr lang="en" sz="800" b="1" i="1" u="sng">
                <a:latin typeface="Roboto"/>
                <a:ea typeface="Roboto"/>
                <a:cs typeface="Roboto"/>
                <a:sym typeface="Roboto"/>
              </a:rPr>
              <a:t>D</a:t>
            </a:r>
            <a:r>
              <a:rPr lang="en" sz="800" i="1">
                <a:latin typeface="Roboto"/>
                <a:ea typeface="Roboto"/>
                <a:cs typeface="Roboto"/>
                <a:sym typeface="Roboto"/>
              </a:rPr>
              <a:t>uction - </a:t>
            </a:r>
            <a:r>
              <a:rPr lang="en" sz="800" b="1" i="1" u="sng">
                <a:latin typeface="Roboto"/>
                <a:ea typeface="Roboto"/>
                <a:cs typeface="Roboto"/>
                <a:sym typeface="Roboto"/>
              </a:rPr>
              <a:t>D</a:t>
            </a:r>
            <a:r>
              <a:rPr lang="en" sz="800" i="1">
                <a:latin typeface="Roboto"/>
                <a:ea typeface="Roboto"/>
                <a:cs typeface="Roboto"/>
                <a:sym typeface="Roboto"/>
              </a:rPr>
              <a:t>own and </a:t>
            </a:r>
            <a:r>
              <a:rPr lang="en" sz="800" b="1" i="1" u="sng">
                <a:latin typeface="Roboto"/>
                <a:ea typeface="Roboto"/>
                <a:cs typeface="Roboto"/>
                <a:sym typeface="Roboto"/>
              </a:rPr>
              <a:t>D</a:t>
            </a:r>
            <a:r>
              <a:rPr lang="en" sz="800" i="1">
                <a:latin typeface="Roboto"/>
                <a:ea typeface="Roboto"/>
                <a:cs typeface="Roboto"/>
                <a:sym typeface="Roboto"/>
              </a:rPr>
              <a:t>elayed</a:t>
            </a:r>
            <a:endParaRPr sz="800" i="1">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9AD4-855B-CE4B-F28E-73355D6AD1B7}"/>
              </a:ext>
            </a:extLst>
          </p:cNvPr>
          <p:cNvSpPr>
            <a:spLocks noGrp="1"/>
          </p:cNvSpPr>
          <p:nvPr>
            <p:ph type="title"/>
          </p:nvPr>
        </p:nvSpPr>
        <p:spPr>
          <a:xfrm>
            <a:off x="730635" y="535781"/>
            <a:ext cx="2499716" cy="3807620"/>
          </a:xfrm>
        </p:spPr>
        <p:txBody>
          <a:bodyPr anchor="ctr">
            <a:normAutofit/>
          </a:bodyPr>
          <a:lstStyle/>
          <a:p>
            <a:r>
              <a:rPr lang="en-US" sz="3000"/>
              <a:t>Malignant Catatonia – Medical Emergency</a:t>
            </a:r>
          </a:p>
        </p:txBody>
      </p:sp>
      <p:sp>
        <p:nvSpPr>
          <p:cNvPr id="17" name="Rectangle 10">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8" y="0"/>
            <a:ext cx="5668982"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entury Gothic" panose="020B0502020202020204"/>
            </a:endParaRPr>
          </a:p>
        </p:txBody>
      </p:sp>
      <p:sp>
        <p:nvSpPr>
          <p:cNvPr id="18" name="Rectangle 12">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490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buClrTx/>
            </a:pPr>
            <a:endParaRPr lang="en-US" sz="1350" kern="1200">
              <a:solidFill>
                <a:prstClr val="white"/>
              </a:solidFill>
              <a:latin typeface="Century Gothic" panose="020B0502020202020204"/>
            </a:endParaRPr>
          </a:p>
        </p:txBody>
      </p:sp>
      <p:cxnSp>
        <p:nvCxnSpPr>
          <p:cNvPr id="19" name="Straight Connector 14">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37EEF964-1ED2-40C1-2016-D947D74740F1}"/>
              </a:ext>
            </a:extLst>
          </p:cNvPr>
          <p:cNvSpPr>
            <a:spLocks noGrp="1"/>
          </p:cNvSpPr>
          <p:nvPr>
            <p:ph idx="1"/>
          </p:nvPr>
        </p:nvSpPr>
        <p:spPr>
          <a:xfrm>
            <a:off x="3729785" y="535782"/>
            <a:ext cx="4690313" cy="3807619"/>
          </a:xfrm>
        </p:spPr>
        <p:txBody>
          <a:bodyPr>
            <a:normAutofit/>
          </a:bodyPr>
          <a:lstStyle/>
          <a:p>
            <a:r>
              <a:rPr lang="en-US" sz="1800" dirty="0">
                <a:solidFill>
                  <a:schemeClr val="tx1"/>
                </a:solidFill>
              </a:rPr>
              <a:t>Common symptoms</a:t>
            </a:r>
          </a:p>
          <a:p>
            <a:pPr lvl="1"/>
            <a:r>
              <a:rPr lang="en-US" sz="1500" dirty="0">
                <a:solidFill>
                  <a:schemeClr val="tx1"/>
                </a:solidFill>
              </a:rPr>
              <a:t>Fever</a:t>
            </a:r>
          </a:p>
          <a:p>
            <a:pPr lvl="1"/>
            <a:r>
              <a:rPr lang="en-US" sz="1500" dirty="0">
                <a:solidFill>
                  <a:schemeClr val="tx1"/>
                </a:solidFill>
              </a:rPr>
              <a:t>Lead-pipe rigidity</a:t>
            </a:r>
          </a:p>
          <a:p>
            <a:pPr lvl="1"/>
            <a:r>
              <a:rPr lang="en-US" sz="1500" dirty="0">
                <a:solidFill>
                  <a:schemeClr val="tx1"/>
                </a:solidFill>
              </a:rPr>
              <a:t>Autonomic instability</a:t>
            </a:r>
          </a:p>
          <a:p>
            <a:pPr lvl="1"/>
            <a:r>
              <a:rPr lang="en-US" sz="1500" dirty="0">
                <a:solidFill>
                  <a:schemeClr val="tx1"/>
                </a:solidFill>
              </a:rPr>
              <a:t>Creatinine kinase</a:t>
            </a:r>
          </a:p>
        </p:txBody>
      </p:sp>
      <p:sp>
        <p:nvSpPr>
          <p:cNvPr id="6" name="Slide Number Placeholder 5">
            <a:extLst>
              <a:ext uri="{FF2B5EF4-FFF2-40B4-BE49-F238E27FC236}">
                <a16:creationId xmlns:a16="http://schemas.microsoft.com/office/drawing/2014/main" id="{902A600A-1492-213B-DAF2-C3D3D9AD8D88}"/>
              </a:ext>
            </a:extLst>
          </p:cNvPr>
          <p:cNvSpPr>
            <a:spLocks noGrp="1"/>
          </p:cNvSpPr>
          <p:nvPr>
            <p:ph type="sldNum" sz="quarter" idx="12"/>
          </p:nvPr>
        </p:nvSpPr>
        <p:spPr>
          <a:xfrm>
            <a:off x="4491990" y="4412457"/>
            <a:ext cx="3817861" cy="273844"/>
          </a:xfrm>
        </p:spPr>
        <p:txBody>
          <a:bodyPr>
            <a:normAutofit/>
          </a:bodyPr>
          <a:lstStyle/>
          <a:p>
            <a:pPr defTabSz="342900">
              <a:spcAft>
                <a:spcPts val="450"/>
              </a:spcAft>
              <a:buClrTx/>
            </a:pPr>
            <a:r>
              <a:rPr lang="en-US" sz="750" b="0" kern="1200" dirty="0">
                <a:solidFill>
                  <a:prstClr val="white"/>
                </a:solidFill>
                <a:effectLst/>
                <a:latin typeface="Century Gothic" panose="020B0502020202020204"/>
                <a:ea typeface="+mn-ea"/>
                <a:cs typeface="+mn-cs"/>
              </a:rPr>
              <a:t>Beach SR. Psychopharmacology Institute. 2020, November 29</a:t>
            </a:r>
            <a:r>
              <a:rPr lang="en-US" sz="750" b="0" kern="1200" baseline="30000" dirty="0">
                <a:solidFill>
                  <a:prstClr val="white"/>
                </a:solidFill>
                <a:effectLst/>
                <a:latin typeface="Century Gothic" panose="020B0502020202020204"/>
                <a:ea typeface="+mn-ea"/>
                <a:cs typeface="+mn-cs"/>
              </a:rPr>
              <a:t>th</a:t>
            </a:r>
            <a:r>
              <a:rPr lang="en-US" sz="750" b="0" kern="1200" dirty="0">
                <a:solidFill>
                  <a:prstClr val="white"/>
                </a:solidFill>
                <a:effectLst/>
                <a:latin typeface="Century Gothic" panose="020B0502020202020204"/>
                <a:ea typeface="+mn-ea"/>
                <a:cs typeface="+mn-cs"/>
              </a:rPr>
              <a:t>.     </a:t>
            </a:r>
            <a:fld id="{CA4DDC3D-F4D5-534B-8C05-FB38EAAAB15B}" type="slidenum">
              <a:rPr lang="en-US" sz="750" kern="1200">
                <a:solidFill>
                  <a:prstClr val="white">
                    <a:lumMod val="85000"/>
                  </a:prstClr>
                </a:solidFill>
                <a:latin typeface="Century Gothic" panose="020B0502020202020204"/>
                <a:ea typeface="+mn-ea"/>
                <a:cs typeface="+mn-cs"/>
              </a:rPr>
              <a:pPr defTabSz="342900">
                <a:spcAft>
                  <a:spcPts val="450"/>
                </a:spcAft>
                <a:buClrTx/>
              </a:pPr>
              <a:t>8</a:t>
            </a:fld>
            <a:endParaRPr lang="en-US" sz="750" kern="1200" dirty="0">
              <a:solidFill>
                <a:prstClr val="white">
                  <a:lumMod val="85000"/>
                </a:prstClr>
              </a:solidFill>
              <a:latin typeface="Century Gothic" panose="020B0502020202020204"/>
              <a:ea typeface="+mn-ea"/>
              <a:cs typeface="+mn-cs"/>
            </a:endParaRPr>
          </a:p>
        </p:txBody>
      </p:sp>
    </p:spTree>
    <p:extLst>
      <p:ext uri="{BB962C8B-B14F-4D97-AF65-F5344CB8AC3E}">
        <p14:creationId xmlns:p14="http://schemas.microsoft.com/office/powerpoint/2010/main" val="891113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72"/>
          <p:cNvSpPr txBox="1"/>
          <p:nvPr/>
        </p:nvSpPr>
        <p:spPr>
          <a:xfrm>
            <a:off x="3807300" y="430575"/>
            <a:ext cx="416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Antimanic effect of</a:t>
            </a:r>
            <a:r>
              <a:rPr lang="en" b="1">
                <a:solidFill>
                  <a:schemeClr val="dk1"/>
                </a:solidFill>
              </a:rPr>
              <a:t> Blue-blocking glasses </a:t>
            </a:r>
            <a:r>
              <a:rPr lang="en">
                <a:solidFill>
                  <a:schemeClr val="dk1"/>
                </a:solidFill>
              </a:rPr>
              <a:t>(N=23)</a:t>
            </a:r>
            <a:endParaRPr>
              <a:solidFill>
                <a:schemeClr val="dk1"/>
              </a:solidFill>
            </a:endParaRPr>
          </a:p>
        </p:txBody>
      </p:sp>
      <p:pic>
        <p:nvPicPr>
          <p:cNvPr id="1227" name="Google Shape;1227;p72"/>
          <p:cNvPicPr preferRelativeResize="0"/>
          <p:nvPr/>
        </p:nvPicPr>
        <p:blipFill>
          <a:blip r:embed="rId3">
            <a:alphaModFix/>
          </a:blip>
          <a:stretch>
            <a:fillRect/>
          </a:stretch>
        </p:blipFill>
        <p:spPr>
          <a:xfrm>
            <a:off x="2405845" y="930778"/>
            <a:ext cx="6400800" cy="3657601"/>
          </a:xfrm>
          <a:prstGeom prst="rect">
            <a:avLst/>
          </a:prstGeom>
          <a:noFill/>
          <a:ln>
            <a:noFill/>
          </a:ln>
        </p:spPr>
      </p:pic>
      <p:sp>
        <p:nvSpPr>
          <p:cNvPr id="1228" name="Google Shape;1228;p72"/>
          <p:cNvSpPr/>
          <p:nvPr/>
        </p:nvSpPr>
        <p:spPr>
          <a:xfrm>
            <a:off x="0" y="4688375"/>
            <a:ext cx="9144000" cy="455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2"/>
          <p:cNvSpPr txBox="1"/>
          <p:nvPr/>
        </p:nvSpPr>
        <p:spPr>
          <a:xfrm>
            <a:off x="740300" y="4632514"/>
            <a:ext cx="7587600" cy="529500"/>
          </a:xfrm>
          <a:prstGeom prst="rect">
            <a:avLst/>
          </a:prstGeom>
          <a:noFill/>
          <a:ln>
            <a:noFill/>
          </a:ln>
        </p:spPr>
        <p:txBody>
          <a:bodyPr spcFirstLastPara="1" wrap="square" lIns="91425" tIns="91425" rIns="91425" bIns="91425" anchor="t" anchorCtr="0">
            <a:noAutofit/>
          </a:bodyPr>
          <a:lstStyle/>
          <a:p>
            <a:pPr marL="0" marR="0" lvl="0" indent="0" algn="just" rtl="0">
              <a:lnSpc>
                <a:spcPct val="105000"/>
              </a:lnSpc>
              <a:spcBef>
                <a:spcPts val="0"/>
              </a:spcBef>
              <a:spcAft>
                <a:spcPts val="0"/>
              </a:spcAft>
              <a:buSzPts val="1100"/>
              <a:buNone/>
            </a:pPr>
            <a:r>
              <a:rPr lang="en" sz="800">
                <a:solidFill>
                  <a:schemeClr val="lt1"/>
                </a:solidFill>
              </a:rPr>
              <a:t>Henriksen et al. Blue-blocking glasses as additive treatment for mania: a randomized placebo-controlled trial. Bipolar Disord. 2016</a:t>
            </a:r>
            <a:endParaRPr sz="800">
              <a:solidFill>
                <a:schemeClr val="lt1"/>
              </a:solidFill>
            </a:endParaRPr>
          </a:p>
          <a:p>
            <a:pPr marL="0" marR="0" lvl="0" indent="0" algn="just" rtl="0">
              <a:lnSpc>
                <a:spcPct val="105000"/>
              </a:lnSpc>
              <a:spcBef>
                <a:spcPts val="0"/>
              </a:spcBef>
              <a:spcAft>
                <a:spcPts val="0"/>
              </a:spcAft>
              <a:buNone/>
            </a:pPr>
            <a:r>
              <a:rPr lang="en" sz="800">
                <a:solidFill>
                  <a:schemeClr val="lt1"/>
                </a:solidFill>
              </a:rPr>
              <a:t>Yildiz A, et al. Efficacy of antimanic treatments: meta-analysis of randomized, controlled trials. Neuropsychopharmacology. 2011;36(2):375-389.</a:t>
            </a: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a:p>
            <a:pPr marL="0" marR="0" lvl="0" indent="0" algn="just" rtl="0">
              <a:lnSpc>
                <a:spcPct val="105000"/>
              </a:lnSpc>
              <a:spcBef>
                <a:spcPts val="0"/>
              </a:spcBef>
              <a:spcAft>
                <a:spcPts val="0"/>
              </a:spcAft>
              <a:buNone/>
            </a:pPr>
            <a:r>
              <a:rPr lang="en" sz="800">
                <a:solidFill>
                  <a:schemeClr val="lt1"/>
                </a:solidFill>
              </a:rPr>
              <a:t>Graphing tool at https://rpsychologist.com/cohend/</a:t>
            </a:r>
            <a:endParaRPr sz="800">
              <a:solidFill>
                <a:schemeClr val="lt1"/>
              </a:solidFill>
            </a:endParaRPr>
          </a:p>
        </p:txBody>
      </p:sp>
      <p:grpSp>
        <p:nvGrpSpPr>
          <p:cNvPr id="1230" name="Google Shape;1230;p72"/>
          <p:cNvGrpSpPr/>
          <p:nvPr/>
        </p:nvGrpSpPr>
        <p:grpSpPr>
          <a:xfrm>
            <a:off x="202255" y="427177"/>
            <a:ext cx="2723572" cy="1505017"/>
            <a:chOff x="-641925" y="1089675"/>
            <a:chExt cx="3076788" cy="1700200"/>
          </a:xfrm>
        </p:grpSpPr>
        <p:pic>
          <p:nvPicPr>
            <p:cNvPr id="1231" name="Google Shape;1231;p72"/>
            <p:cNvPicPr preferRelativeResize="0"/>
            <p:nvPr/>
          </p:nvPicPr>
          <p:blipFill rotWithShape="1">
            <a:blip r:embed="rId4">
              <a:alphaModFix/>
            </a:blip>
            <a:srcRect l="33359" r="44447"/>
            <a:stretch/>
          </p:blipFill>
          <p:spPr>
            <a:xfrm>
              <a:off x="276846" y="1089675"/>
              <a:ext cx="798400" cy="1700200"/>
            </a:xfrm>
            <a:prstGeom prst="rect">
              <a:avLst/>
            </a:prstGeom>
            <a:noFill/>
            <a:ln>
              <a:noFill/>
            </a:ln>
          </p:spPr>
        </p:pic>
        <p:pic>
          <p:nvPicPr>
            <p:cNvPr id="1232" name="Google Shape;1232;p72"/>
            <p:cNvPicPr preferRelativeResize="0"/>
            <p:nvPr/>
          </p:nvPicPr>
          <p:blipFill rotWithShape="1">
            <a:blip r:embed="rId4">
              <a:alphaModFix/>
            </a:blip>
            <a:srcRect l="2359" r="71991"/>
            <a:stretch/>
          </p:blipFill>
          <p:spPr>
            <a:xfrm>
              <a:off x="-641925" y="1089675"/>
              <a:ext cx="922775" cy="1700200"/>
            </a:xfrm>
            <a:prstGeom prst="rect">
              <a:avLst/>
            </a:prstGeom>
            <a:noFill/>
            <a:ln>
              <a:noFill/>
            </a:ln>
          </p:spPr>
        </p:pic>
        <p:pic>
          <p:nvPicPr>
            <p:cNvPr id="1233" name="Google Shape;1233;p72"/>
            <p:cNvPicPr preferRelativeResize="0"/>
            <p:nvPr/>
          </p:nvPicPr>
          <p:blipFill rotWithShape="1">
            <a:blip r:embed="rId4">
              <a:alphaModFix/>
            </a:blip>
            <a:srcRect l="61575"/>
            <a:stretch/>
          </p:blipFill>
          <p:spPr>
            <a:xfrm>
              <a:off x="1052513" y="1089687"/>
              <a:ext cx="1382350" cy="1700175"/>
            </a:xfrm>
            <a:prstGeom prst="rect">
              <a:avLst/>
            </a:prstGeom>
            <a:noFill/>
            <a:ln>
              <a:noFill/>
            </a:ln>
          </p:spPr>
        </p:pic>
      </p:grpSp>
      <p:pic>
        <p:nvPicPr>
          <p:cNvPr id="1234" name="Google Shape;1234;p72"/>
          <p:cNvPicPr preferRelativeResize="0"/>
          <p:nvPr/>
        </p:nvPicPr>
        <p:blipFill>
          <a:blip r:embed="rId5">
            <a:alphaModFix/>
          </a:blip>
          <a:stretch>
            <a:fillRect/>
          </a:stretch>
        </p:blipFill>
        <p:spPr>
          <a:xfrm>
            <a:off x="2536325" y="3583100"/>
            <a:ext cx="4629900" cy="1005275"/>
          </a:xfrm>
          <a:prstGeom prst="rect">
            <a:avLst/>
          </a:prstGeom>
          <a:noFill/>
          <a:ln>
            <a:noFill/>
          </a:ln>
        </p:spPr>
      </p:pic>
      <p:sp>
        <p:nvSpPr>
          <p:cNvPr id="1235" name="Google Shape;1235;p72"/>
          <p:cNvSpPr txBox="1"/>
          <p:nvPr/>
        </p:nvSpPr>
        <p:spPr>
          <a:xfrm>
            <a:off x="346725" y="1962741"/>
            <a:ext cx="4925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Way beyond large  1.86</a:t>
            </a:r>
            <a:endParaRPr sz="1000">
              <a:solidFill>
                <a:schemeClr val="dk1"/>
              </a:solidFill>
            </a:endParaRPr>
          </a:p>
        </p:txBody>
      </p:sp>
      <p:sp>
        <p:nvSpPr>
          <p:cNvPr id="1236" name="Google Shape;1236;p72"/>
          <p:cNvSpPr txBox="1"/>
          <p:nvPr/>
        </p:nvSpPr>
        <p:spPr>
          <a:xfrm>
            <a:off x="346725" y="1660161"/>
            <a:ext cx="4925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Beyond large</a:t>
            </a:r>
            <a:endParaRPr sz="1000">
              <a:solidFill>
                <a:schemeClr val="dk1"/>
              </a:solidFill>
            </a:endParaRPr>
          </a:p>
        </p:txBody>
      </p:sp>
      <p:sp>
        <p:nvSpPr>
          <p:cNvPr id="1237" name="Google Shape;1237;p72"/>
          <p:cNvSpPr/>
          <p:nvPr/>
        </p:nvSpPr>
        <p:spPr>
          <a:xfrm>
            <a:off x="355413" y="1954047"/>
            <a:ext cx="1620000" cy="338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2"/>
          <p:cNvSpPr/>
          <p:nvPr/>
        </p:nvSpPr>
        <p:spPr>
          <a:xfrm>
            <a:off x="7412500" y="3583100"/>
            <a:ext cx="1336500" cy="963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72"/>
          <p:cNvGrpSpPr/>
          <p:nvPr/>
        </p:nvGrpSpPr>
        <p:grpSpPr>
          <a:xfrm>
            <a:off x="4707475" y="3775388"/>
            <a:ext cx="2872800" cy="523200"/>
            <a:chOff x="4707475" y="3775388"/>
            <a:chExt cx="2872800" cy="523200"/>
          </a:xfrm>
        </p:grpSpPr>
        <p:sp>
          <p:nvSpPr>
            <p:cNvPr id="1240" name="Google Shape;1240;p72"/>
            <p:cNvSpPr txBox="1"/>
            <p:nvPr/>
          </p:nvSpPr>
          <p:spPr>
            <a:xfrm>
              <a:off x="4707475" y="3775388"/>
              <a:ext cx="2872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00FF"/>
                  </a:solidFill>
                </a:rPr>
                <a:t># patients to have 1 response </a:t>
              </a:r>
              <a:endParaRPr sz="1100">
                <a:solidFill>
                  <a:srgbClr val="0000FF"/>
                </a:solidFill>
              </a:endParaRPr>
            </a:p>
            <a:p>
              <a:pPr marL="0" lvl="0" indent="0" algn="l" rtl="0">
                <a:spcBef>
                  <a:spcPts val="0"/>
                </a:spcBef>
                <a:spcAft>
                  <a:spcPts val="0"/>
                </a:spcAft>
                <a:buNone/>
              </a:pPr>
              <a:r>
                <a:rPr lang="en" sz="1100">
                  <a:solidFill>
                    <a:srgbClr val="0000FF"/>
                  </a:solidFill>
                </a:rPr>
                <a:t>that is not a placebo response</a:t>
              </a:r>
              <a:endParaRPr sz="1100">
                <a:solidFill>
                  <a:srgbClr val="0000FF"/>
                </a:solidFill>
              </a:endParaRPr>
            </a:p>
          </p:txBody>
        </p:sp>
        <p:cxnSp>
          <p:nvCxnSpPr>
            <p:cNvPr id="1241" name="Google Shape;1241;p72"/>
            <p:cNvCxnSpPr/>
            <p:nvPr/>
          </p:nvCxnSpPr>
          <p:spPr>
            <a:xfrm>
              <a:off x="6819475" y="3979225"/>
              <a:ext cx="760800" cy="0"/>
            </a:xfrm>
            <a:prstGeom prst="straightConnector1">
              <a:avLst/>
            </a:prstGeom>
            <a:noFill/>
            <a:ln w="19050" cap="flat" cmpd="sng">
              <a:solidFill>
                <a:srgbClr val="0000FF"/>
              </a:solidFill>
              <a:prstDash val="solid"/>
              <a:round/>
              <a:headEnd type="none" w="med" len="med"/>
              <a:tailEnd type="triangle" w="med" len="med"/>
            </a:ln>
          </p:spPr>
        </p:cxnSp>
      </p:grpSp>
      <p:pic>
        <p:nvPicPr>
          <p:cNvPr id="1242" name="Google Shape;1242;p72"/>
          <p:cNvPicPr preferRelativeResize="0"/>
          <p:nvPr/>
        </p:nvPicPr>
        <p:blipFill>
          <a:blip r:embed="rId6">
            <a:alphaModFix/>
          </a:blip>
          <a:stretch>
            <a:fillRect/>
          </a:stretch>
        </p:blipFill>
        <p:spPr>
          <a:xfrm>
            <a:off x="6451450" y="1815888"/>
            <a:ext cx="1191450" cy="484425"/>
          </a:xfrm>
          <a:prstGeom prst="rect">
            <a:avLst/>
          </a:prstGeom>
          <a:noFill/>
          <a:ln>
            <a:noFill/>
          </a:ln>
        </p:spPr>
      </p:pic>
      <p:pic>
        <p:nvPicPr>
          <p:cNvPr id="1243" name="Google Shape;1243;p72"/>
          <p:cNvPicPr preferRelativeResize="0"/>
          <p:nvPr/>
        </p:nvPicPr>
        <p:blipFill>
          <a:blip r:embed="rId7">
            <a:alphaModFix/>
          </a:blip>
          <a:stretch>
            <a:fillRect/>
          </a:stretch>
        </p:blipFill>
        <p:spPr>
          <a:xfrm>
            <a:off x="4660600" y="1815888"/>
            <a:ext cx="1191450" cy="484425"/>
          </a:xfrm>
          <a:prstGeom prst="rect">
            <a:avLst/>
          </a:prstGeom>
          <a:noFill/>
          <a:ln>
            <a:noFill/>
          </a:ln>
        </p:spPr>
      </p:pic>
      <p:sp>
        <p:nvSpPr>
          <p:cNvPr id="1244" name="Google Shape;1244;p72"/>
          <p:cNvSpPr txBox="1"/>
          <p:nvPr/>
        </p:nvSpPr>
        <p:spPr>
          <a:xfrm>
            <a:off x="287350" y="2391025"/>
            <a:ext cx="2249100" cy="3443100"/>
          </a:xfrm>
          <a:prstGeom prst="rect">
            <a:avLst/>
          </a:prstGeom>
          <a:noFill/>
          <a:ln>
            <a:noFill/>
          </a:ln>
        </p:spPr>
        <p:txBody>
          <a:bodyPr spcFirstLastPara="1" wrap="square" lIns="91425" tIns="91425" rIns="91425" bIns="91425" anchor="t" anchorCtr="0">
            <a:noAutofit/>
          </a:bodyPr>
          <a:lstStyle/>
          <a:p>
            <a:pPr marL="0" marR="0" lvl="0" indent="0" algn="l" rtl="0">
              <a:lnSpc>
                <a:spcPct val="105000"/>
              </a:lnSpc>
              <a:spcBef>
                <a:spcPts val="0"/>
              </a:spcBef>
              <a:spcAft>
                <a:spcPts val="0"/>
              </a:spcAft>
              <a:buClr>
                <a:srgbClr val="000000"/>
              </a:buClr>
              <a:buSzPts val="1100"/>
              <a:buFont typeface="Arial"/>
              <a:buNone/>
            </a:pPr>
            <a:r>
              <a:rPr lang="en" sz="1100"/>
              <a:t>Henriksen et al, 2016 </a:t>
            </a:r>
            <a:r>
              <a:rPr lang="en" sz="1100">
                <a:solidFill>
                  <a:schemeClr val="dk1"/>
                </a:solidFill>
              </a:rPr>
              <a:t>(Norway)</a:t>
            </a:r>
            <a:r>
              <a:rPr lang="en" sz="1100"/>
              <a:t>:</a:t>
            </a:r>
            <a:endParaRPr sz="1100"/>
          </a:p>
          <a:p>
            <a:pPr marL="0" marR="0" lvl="0" indent="0" algn="l" rtl="0">
              <a:lnSpc>
                <a:spcPct val="105000"/>
              </a:lnSpc>
              <a:spcBef>
                <a:spcPts val="0"/>
              </a:spcBef>
              <a:spcAft>
                <a:spcPts val="0"/>
              </a:spcAft>
              <a:buClr>
                <a:srgbClr val="000000"/>
              </a:buClr>
              <a:buSzPts val="1100"/>
              <a:buFont typeface="Arial"/>
              <a:buNone/>
            </a:pPr>
            <a:endParaRPr sz="800"/>
          </a:p>
          <a:p>
            <a:pPr marL="457200" marR="0" lvl="0" indent="-298450" algn="l" rtl="0">
              <a:lnSpc>
                <a:spcPct val="115000"/>
              </a:lnSpc>
              <a:spcBef>
                <a:spcPts val="0"/>
              </a:spcBef>
              <a:spcAft>
                <a:spcPts val="0"/>
              </a:spcAft>
              <a:buSzPts val="1100"/>
              <a:buChar char="●"/>
            </a:pPr>
            <a:r>
              <a:rPr lang="en" sz="1100" b="0" i="0" strike="noStrike" cap="none">
                <a:solidFill>
                  <a:srgbClr val="000000"/>
                </a:solidFill>
                <a:latin typeface="Arial"/>
                <a:ea typeface="Arial"/>
                <a:cs typeface="Arial"/>
                <a:sym typeface="Arial"/>
              </a:rPr>
              <a:t>100% blue-light-blocking glasses </a:t>
            </a:r>
            <a:r>
              <a:rPr lang="en" sz="1100">
                <a:highlight>
                  <a:srgbClr val="FFFF00"/>
                </a:highlight>
              </a:rPr>
              <a:t>6pm - 8am</a:t>
            </a:r>
            <a:endParaRPr sz="1100">
              <a:highlight>
                <a:srgbClr val="FFFF00"/>
              </a:highlight>
            </a:endParaRPr>
          </a:p>
          <a:p>
            <a:pPr marL="457200" marR="0" lvl="0" indent="-298450" algn="l" rtl="0">
              <a:lnSpc>
                <a:spcPct val="115000"/>
              </a:lnSpc>
              <a:spcBef>
                <a:spcPts val="0"/>
              </a:spcBef>
              <a:spcAft>
                <a:spcPts val="0"/>
              </a:spcAft>
              <a:buSzPts val="1100"/>
              <a:buChar char="●"/>
            </a:pPr>
            <a:r>
              <a:rPr lang="en" sz="1100"/>
              <a:t>Dramatic i</a:t>
            </a:r>
            <a:r>
              <a:rPr lang="en" sz="1100" b="0" i="0" strike="noStrike" cap="none">
                <a:solidFill>
                  <a:srgbClr val="000000"/>
                </a:solidFill>
                <a:latin typeface="Arial"/>
                <a:ea typeface="Arial"/>
                <a:cs typeface="Arial"/>
                <a:sym typeface="Arial"/>
              </a:rPr>
              <a:t>mprovement seen within 3 days</a:t>
            </a:r>
            <a:endParaRPr sz="1100"/>
          </a:p>
          <a:p>
            <a:pPr marL="457200" marR="0" lvl="0" indent="-298450" algn="l" rtl="0">
              <a:lnSpc>
                <a:spcPct val="115000"/>
              </a:lnSpc>
              <a:spcBef>
                <a:spcPts val="0"/>
              </a:spcBef>
              <a:spcAft>
                <a:spcPts val="0"/>
              </a:spcAft>
              <a:buSzPts val="1100"/>
              <a:buChar char="●"/>
            </a:pPr>
            <a:r>
              <a:rPr lang="en" sz="1100"/>
              <a:t>Required</a:t>
            </a:r>
            <a:r>
              <a:rPr lang="en" sz="1100" b="0" i="0" strike="noStrike" cap="none">
                <a:solidFill>
                  <a:srgbClr val="000000"/>
                </a:solidFill>
                <a:latin typeface="Arial"/>
                <a:ea typeface="Arial"/>
                <a:cs typeface="Arial"/>
                <a:sym typeface="Arial"/>
              </a:rPr>
              <a:t> substantially fewer sedating medications</a:t>
            </a:r>
            <a:endParaRPr sz="1100"/>
          </a:p>
          <a:p>
            <a:pPr marL="457200" marR="0" lvl="0" indent="-298450" algn="l" rtl="0">
              <a:lnSpc>
                <a:spcPct val="115000"/>
              </a:lnSpc>
              <a:spcBef>
                <a:spcPts val="0"/>
              </a:spcBef>
              <a:spcAft>
                <a:spcPts val="0"/>
              </a:spcAft>
              <a:buSzPts val="1100"/>
              <a:buChar char="●"/>
            </a:pPr>
            <a:r>
              <a:rPr lang="en" sz="1100"/>
              <a:t>Effect size similar to (actual) dark therapy</a:t>
            </a:r>
            <a:endParaRPr sz="1100"/>
          </a:p>
          <a:p>
            <a:pPr marL="0" marR="0" lvl="0" indent="0" algn="l" rtl="0">
              <a:lnSpc>
                <a:spcPct val="115000"/>
              </a:lnSpc>
              <a:spcBef>
                <a:spcPts val="0"/>
              </a:spcBef>
              <a:spcAft>
                <a:spcPts val="0"/>
              </a:spcAft>
              <a:buNone/>
            </a:pPr>
            <a:endParaRPr sz="1100" b="0" i="0"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pic>
        <p:nvPicPr>
          <p:cNvPr id="1249" name="Google Shape;1249;p73"/>
          <p:cNvPicPr preferRelativeResize="0"/>
          <p:nvPr/>
        </p:nvPicPr>
        <p:blipFill>
          <a:blip r:embed="rId3">
            <a:alphaModFix/>
          </a:blip>
          <a:stretch>
            <a:fillRect/>
          </a:stretch>
        </p:blipFill>
        <p:spPr>
          <a:xfrm>
            <a:off x="4006400" y="39225"/>
            <a:ext cx="4657400" cy="5601101"/>
          </a:xfrm>
          <a:prstGeom prst="rect">
            <a:avLst/>
          </a:prstGeom>
          <a:noFill/>
          <a:ln>
            <a:noFill/>
          </a:ln>
        </p:spPr>
      </p:pic>
      <p:pic>
        <p:nvPicPr>
          <p:cNvPr id="1250" name="Google Shape;1250;p73"/>
          <p:cNvPicPr preferRelativeResize="0"/>
          <p:nvPr/>
        </p:nvPicPr>
        <p:blipFill>
          <a:blip r:embed="rId4">
            <a:alphaModFix/>
          </a:blip>
          <a:stretch>
            <a:fillRect/>
          </a:stretch>
        </p:blipFill>
        <p:spPr>
          <a:xfrm>
            <a:off x="5249348" y="691133"/>
            <a:ext cx="1196958" cy="500374"/>
          </a:xfrm>
          <a:prstGeom prst="rect">
            <a:avLst/>
          </a:prstGeom>
          <a:noFill/>
          <a:ln>
            <a:noFill/>
          </a:ln>
        </p:spPr>
      </p:pic>
      <p:sp>
        <p:nvSpPr>
          <p:cNvPr id="1251" name="Google Shape;1251;p73"/>
          <p:cNvSpPr txBox="1"/>
          <p:nvPr/>
        </p:nvSpPr>
        <p:spPr>
          <a:xfrm>
            <a:off x="558425" y="622100"/>
            <a:ext cx="4167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The mania treatments with large effect size </a:t>
            </a:r>
            <a:endParaRPr>
              <a:solidFill>
                <a:schemeClr val="dk1"/>
              </a:solidFill>
            </a:endParaRPr>
          </a:p>
          <a:p>
            <a:pPr marL="0" lvl="0" indent="0" algn="l" rtl="0">
              <a:spcBef>
                <a:spcPts val="0"/>
              </a:spcBef>
              <a:spcAft>
                <a:spcPts val="0"/>
              </a:spcAft>
              <a:buNone/>
            </a:pPr>
            <a:r>
              <a:rPr lang="en">
                <a:solidFill>
                  <a:schemeClr val="dk1"/>
                </a:solidFill>
              </a:rPr>
              <a:t>(but small sample size):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Tamoxifen x 3 weeks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Blue-blocking glasses 6pm - 8am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p:txBody>
      </p:sp>
      <p:sp>
        <p:nvSpPr>
          <p:cNvPr id="1252" name="Google Shape;1252;p73"/>
          <p:cNvSpPr/>
          <p:nvPr/>
        </p:nvSpPr>
        <p:spPr>
          <a:xfrm>
            <a:off x="6367825" y="3276250"/>
            <a:ext cx="2130600" cy="2364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74"/>
          <p:cNvSpPr txBox="1">
            <a:spLocks noGrp="1"/>
          </p:cNvSpPr>
          <p:nvPr>
            <p:ph type="ctrTitle"/>
          </p:nvPr>
        </p:nvSpPr>
        <p:spPr>
          <a:xfrm>
            <a:off x="345908" y="-761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a:solidFill>
                  <a:srgbClr val="373D42"/>
                </a:solidFill>
                <a:highlight>
                  <a:srgbClr val="FFFFFF"/>
                </a:highlight>
                <a:latin typeface="Times New Roman"/>
                <a:ea typeface="Times New Roman"/>
                <a:cs typeface="Times New Roman"/>
                <a:sym typeface="Times New Roman"/>
              </a:rPr>
              <a:t>ABILIFY ASIMTUFII</a:t>
            </a:r>
            <a:endParaRPr sz="6600">
              <a:solidFill>
                <a:srgbClr val="373D42"/>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r>
              <a:rPr lang="en" sz="1800" b="1">
                <a:solidFill>
                  <a:srgbClr val="373D42"/>
                </a:solidFill>
                <a:highlight>
                  <a:srgbClr val="FFFFFF"/>
                </a:highlight>
                <a:latin typeface="Times New Roman"/>
                <a:ea typeface="Times New Roman"/>
                <a:cs typeface="Times New Roman"/>
                <a:sym typeface="Times New Roman"/>
              </a:rPr>
              <a:t>Q 2 month</a:t>
            </a:r>
            <a:r>
              <a:rPr lang="en" sz="1800">
                <a:solidFill>
                  <a:srgbClr val="373D42"/>
                </a:solidFill>
                <a:highlight>
                  <a:srgbClr val="FFFFFF"/>
                </a:highlight>
                <a:latin typeface="Times New Roman"/>
                <a:ea typeface="Times New Roman"/>
                <a:cs typeface="Times New Roman"/>
                <a:sym typeface="Times New Roman"/>
              </a:rPr>
              <a:t> LAI, gluteal</a:t>
            </a:r>
            <a:endParaRPr sz="1800">
              <a:solidFill>
                <a:srgbClr val="373D42"/>
              </a:solidFill>
              <a:highlight>
                <a:srgbClr val="FFFFFF"/>
              </a:highlight>
              <a:latin typeface="Times New Roman"/>
              <a:ea typeface="Times New Roman"/>
              <a:cs typeface="Times New Roman"/>
              <a:sym typeface="Times New Roman"/>
            </a:endParaRPr>
          </a:p>
        </p:txBody>
      </p:sp>
      <p:sp>
        <p:nvSpPr>
          <p:cNvPr id="1258" name="Google Shape;1258;p74"/>
          <p:cNvSpPr txBox="1">
            <a:spLocks noGrp="1"/>
          </p:cNvSpPr>
          <p:nvPr>
            <p:ph type="ctrTitle"/>
          </p:nvPr>
        </p:nvSpPr>
        <p:spPr>
          <a:xfrm>
            <a:off x="311708" y="23060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700">
                <a:solidFill>
                  <a:srgbClr val="373D42"/>
                </a:solidFill>
                <a:highlight>
                  <a:srgbClr val="FFFFFF"/>
                </a:highlight>
                <a:latin typeface="Times New Roman"/>
                <a:ea typeface="Times New Roman"/>
                <a:cs typeface="Times New Roman"/>
                <a:sym typeface="Times New Roman"/>
              </a:rPr>
              <a:t>UZEDY</a:t>
            </a:r>
            <a:endParaRPr sz="7700">
              <a:solidFill>
                <a:srgbClr val="373D42"/>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r>
              <a:rPr lang="en" sz="1600">
                <a:solidFill>
                  <a:srgbClr val="373D42"/>
                </a:solidFill>
                <a:highlight>
                  <a:srgbClr val="FFFFFF"/>
                </a:highlight>
                <a:latin typeface="Times New Roman"/>
                <a:ea typeface="Times New Roman"/>
                <a:cs typeface="Times New Roman"/>
                <a:sym typeface="Times New Roman"/>
              </a:rPr>
              <a:t>risperidone q month to </a:t>
            </a:r>
            <a:r>
              <a:rPr lang="en" sz="1600" b="1">
                <a:solidFill>
                  <a:srgbClr val="373D42"/>
                </a:solidFill>
                <a:highlight>
                  <a:srgbClr val="FFFFFF"/>
                </a:highlight>
                <a:latin typeface="Times New Roman"/>
                <a:ea typeface="Times New Roman"/>
                <a:cs typeface="Times New Roman"/>
                <a:sym typeface="Times New Roman"/>
              </a:rPr>
              <a:t>q 2 month</a:t>
            </a:r>
            <a:r>
              <a:rPr lang="en" sz="1600">
                <a:solidFill>
                  <a:srgbClr val="373D42"/>
                </a:solidFill>
                <a:highlight>
                  <a:srgbClr val="FFFFFF"/>
                </a:highlight>
                <a:latin typeface="Times New Roman"/>
                <a:ea typeface="Times New Roman"/>
                <a:cs typeface="Times New Roman"/>
                <a:sym typeface="Times New Roman"/>
              </a:rPr>
              <a:t> LAI, </a:t>
            </a:r>
            <a:r>
              <a:rPr lang="en" sz="1600" b="1">
                <a:solidFill>
                  <a:srgbClr val="373D42"/>
                </a:solidFill>
                <a:highlight>
                  <a:srgbClr val="FFFFFF"/>
                </a:highlight>
                <a:latin typeface="Times New Roman"/>
                <a:ea typeface="Times New Roman"/>
                <a:cs typeface="Times New Roman"/>
                <a:sym typeface="Times New Roman"/>
              </a:rPr>
              <a:t>subcutaneous</a:t>
            </a:r>
            <a:endParaRPr sz="1600" b="1">
              <a:solidFill>
                <a:srgbClr val="373D4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30524-473F-CD76-053B-0A2E43B8B0B5}"/>
              </a:ext>
            </a:extLst>
          </p:cNvPr>
          <p:cNvSpPr>
            <a:spLocks noGrp="1"/>
          </p:cNvSpPr>
          <p:nvPr>
            <p:ph type="sldNum" sz="quarter" idx="12"/>
          </p:nvPr>
        </p:nvSpPr>
        <p:spPr>
          <a:xfrm>
            <a:off x="5235934" y="4783596"/>
            <a:ext cx="3062951" cy="273844"/>
          </a:xfrm>
        </p:spPr>
        <p:txBody>
          <a:bodyPr vert="horz" lIns="68580" tIns="34290" rIns="68580" bIns="34290" rtlCol="0" anchor="ctr">
            <a:normAutofit/>
          </a:bodyPr>
          <a:lstStyle/>
          <a:p>
            <a:pPr defTabSz="342900">
              <a:spcAft>
                <a:spcPts val="450"/>
              </a:spcAft>
              <a:buClrTx/>
            </a:pPr>
            <a:r>
              <a:rPr lang="en-US" b="0" kern="1200" dirty="0">
                <a:solidFill>
                  <a:prstClr val="white"/>
                </a:solidFill>
                <a:effectLst/>
                <a:latin typeface="Century Gothic" panose="020B0502020202020204"/>
                <a:ea typeface="+mn-ea"/>
                <a:cs typeface="+mn-cs"/>
              </a:rPr>
              <a:t>Beach SR. Psychopharmacology Institute. 2020, November 29</a:t>
            </a:r>
            <a:r>
              <a:rPr lang="en-US" b="0" kern="1200" baseline="30000" dirty="0">
                <a:solidFill>
                  <a:prstClr val="white"/>
                </a:solidFill>
                <a:effectLst/>
                <a:latin typeface="Century Gothic" panose="020B0502020202020204"/>
                <a:ea typeface="+mn-ea"/>
                <a:cs typeface="+mn-cs"/>
              </a:rPr>
              <a:t>th</a:t>
            </a:r>
            <a:r>
              <a:rPr lang="en-US" b="0" kern="1200" dirty="0">
                <a:solidFill>
                  <a:prstClr val="white"/>
                </a:solidFill>
                <a:effectLst/>
                <a:latin typeface="Century Gothic" panose="020B0502020202020204"/>
                <a:ea typeface="+mn-ea"/>
                <a:cs typeface="+mn-cs"/>
              </a:rPr>
              <a:t>. </a:t>
            </a:r>
            <a:fld id="{CA4DDC3D-F4D5-534B-8C05-FB38EAAAB15B}" type="slidenum">
              <a:rPr lang="en-US" kern="1200">
                <a:solidFill>
                  <a:srgbClr val="FFFFFF"/>
                </a:solidFill>
                <a:latin typeface="Century Gothic" panose="020B0502020202020204"/>
                <a:ea typeface="+mn-ea"/>
                <a:cs typeface="+mn-cs"/>
              </a:rPr>
              <a:pPr defTabSz="342900">
                <a:spcAft>
                  <a:spcPts val="450"/>
                </a:spcAft>
                <a:buClrTx/>
              </a:pPr>
              <a:t>9</a:t>
            </a:fld>
            <a:endParaRPr lang="en-US" kern="1200" dirty="0">
              <a:solidFill>
                <a:srgbClr val="FFFFFF"/>
              </a:solidFill>
              <a:latin typeface="Century Gothic" panose="020B0502020202020204"/>
              <a:ea typeface="+mn-ea"/>
              <a:cs typeface="+mn-cs"/>
            </a:endParaRPr>
          </a:p>
        </p:txBody>
      </p:sp>
      <p:sp>
        <p:nvSpPr>
          <p:cNvPr id="5" name="AutoShape 2">
            <a:extLst>
              <a:ext uri="{FF2B5EF4-FFF2-40B4-BE49-F238E27FC236}">
                <a16:creationId xmlns:a16="http://schemas.microsoft.com/office/drawing/2014/main" id="{13155BAE-B95F-8B05-6E84-09C24B536973}"/>
              </a:ext>
            </a:extLst>
          </p:cNvPr>
          <p:cNvSpPr>
            <a:spLocks noChangeAspect="1" noChangeArrowheads="1"/>
          </p:cNvSpPr>
          <p:nvPr/>
        </p:nvSpPr>
        <p:spPr bwMode="auto">
          <a:xfrm>
            <a:off x="1919288" y="1081088"/>
            <a:ext cx="5305425" cy="2981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buClrTx/>
            </a:pPr>
            <a:endParaRPr lang="en-US" sz="1350" kern="1200">
              <a:solidFill>
                <a:prstClr val="white"/>
              </a:solidFill>
              <a:latin typeface="Century Gothic" panose="020B0502020202020204"/>
              <a:ea typeface="+mn-ea"/>
              <a:cs typeface="+mn-cs"/>
            </a:endParaRPr>
          </a:p>
        </p:txBody>
      </p:sp>
      <p:pic>
        <p:nvPicPr>
          <p:cNvPr id="1026" name="Picture 2">
            <a:extLst>
              <a:ext uri="{FF2B5EF4-FFF2-40B4-BE49-F238E27FC236}">
                <a16:creationId xmlns:a16="http://schemas.microsoft.com/office/drawing/2014/main" id="{5CBEB49C-07E3-3D74-0D8E-26BDD460D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758" y="293577"/>
            <a:ext cx="4877793" cy="426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7631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5590</Words>
  <Application>Microsoft Office PowerPoint</Application>
  <PresentationFormat>On-screen Show (16:9)</PresentationFormat>
  <Paragraphs>944</Paragraphs>
  <Slides>82</Slides>
  <Notes>75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82</vt:i4>
      </vt:variant>
    </vt:vector>
  </HeadingPairs>
  <TitlesOfParts>
    <vt:vector size="93" baseType="lpstr">
      <vt:lpstr>Century Gothic</vt:lpstr>
      <vt:lpstr>Open Sans</vt:lpstr>
      <vt:lpstr>BlinkMacSystemFont</vt:lpstr>
      <vt:lpstr>Wingdings</vt:lpstr>
      <vt:lpstr>Times New Roman</vt:lpstr>
      <vt:lpstr>Calibri</vt:lpstr>
      <vt:lpstr>Arial</vt:lpstr>
      <vt:lpstr>Roboto</vt:lpstr>
      <vt:lpstr>URWPalladioL</vt:lpstr>
      <vt:lpstr>Simple Light</vt:lpstr>
      <vt:lpstr>Mesh</vt:lpstr>
      <vt:lpstr>Catatonia</vt:lpstr>
      <vt:lpstr>Objectives</vt:lpstr>
      <vt:lpstr>What is Catatonia?</vt:lpstr>
      <vt:lpstr>DSM-V Catatonia Criteria</vt:lpstr>
      <vt:lpstr>Subtypes of Catatonia</vt:lpstr>
      <vt:lpstr>Stuporous Catatonia</vt:lpstr>
      <vt:lpstr>Excited Catatonia</vt:lpstr>
      <vt:lpstr>Malignant Catatonia – Medical Emergency</vt:lpstr>
      <vt:lpstr>PowerPoint Presentation</vt:lpstr>
      <vt:lpstr>Bush-Francis Catatonia Rating Scale (BFCRS)</vt:lpstr>
      <vt:lpstr>Lorazepam Challenge</vt:lpstr>
      <vt:lpstr>Lorazepam Challenge - Dosing</vt:lpstr>
      <vt:lpstr>Positive Response to Lorazepam</vt:lpstr>
      <vt:lpstr>Transitioning from IV / Tapering</vt:lpstr>
      <vt:lpstr>Patient Case</vt:lpstr>
      <vt:lpstr>In-patient psychiatric unit</vt:lpstr>
      <vt:lpstr>Intensive Care Unit (ICU)</vt:lpstr>
      <vt:lpstr>Summary</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ABILIFY ASIMTUFII Q 2 month LAI, gluteal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Catatonia</dc:title>
  <cp:lastModifiedBy>Cafer, Jason</cp:lastModifiedBy>
  <cp:revision>1</cp:revision>
  <dcterms:modified xsi:type="dcterms:W3CDTF">2023-05-03T18:44:50Z</dcterms:modified>
</cp:coreProperties>
</file>