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222.xml"/>
  <Override ContentType="application/vnd.openxmlformats-officedocument.presentationml.notesSlide+xml" PartName="/ppt/notesSlides/notesSlide257.xml"/>
  <Override ContentType="application/vnd.openxmlformats-officedocument.presentationml.notesSlide+xml" PartName="/ppt/notesSlides/notesSlide265.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49.xml"/>
  <Override ContentType="application/vnd.openxmlformats-officedocument.presentationml.notesSlide+xml" PartName="/ppt/notesSlides/notesSlide273.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27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81.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261.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70.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253.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285.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268.xml"/>
  <Override ContentType="application/vnd.openxmlformats-officedocument.presentationml.notesSlide+xml" PartName="/ppt/notesSlides/notesSlide290.xml"/>
  <Override ContentType="application/vnd.openxmlformats-officedocument.presentationml.notesSlide+xml" PartName="/ppt/notesSlides/notesSlide274.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56.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266.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24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289.xml"/>
  <Override ContentType="application/vnd.openxmlformats-officedocument.presentationml.notesSlide+xml" PartName="/ppt/notesSlides/notesSlide280.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51.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278.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8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262.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284.xml"/>
  <Override ContentType="application/vnd.openxmlformats-officedocument.presentationml.notesSlide+xml" PartName="/ppt/notesSlides/notesSlide128.xml"/>
  <Override ContentType="application/vnd.openxmlformats-officedocument.presentationml.notesSlide+xml" PartName="/ppt/notesSlides/notesSlide267.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291.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24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283.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232.xml"/>
  <Override ContentType="application/vnd.openxmlformats-officedocument.presentationml.notesSlide+xml" PartName="/ppt/notesSlides/notesSlide275.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263.xml"/>
  <Override ContentType="application/vnd.openxmlformats-officedocument.presentationml.notesSlide+xml" PartName="/ppt/notesSlides/notesSlide25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22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287.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79.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272.xml"/>
  <Override ContentType="application/vnd.openxmlformats-officedocument.presentationml.notesSlide+xml" PartName="/ppt/notesSlides/notesSlide255.xml"/>
  <Override ContentType="application/vnd.openxmlformats-officedocument.presentationml.notesSlide+xml" PartName="/ppt/notesSlides/notesSlide212.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28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248.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258.xml"/>
  <Override ContentType="application/vnd.openxmlformats-officedocument.presentationml.notesSlide+xml" PartName="/ppt/notesSlides/notesSlide169.xml"/>
  <Override ContentType="application/vnd.openxmlformats-officedocument.presentationml.notesSlide+xml" PartName="/ppt/notesSlides/notesSlide292.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276.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233.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264.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260.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69.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71.xml"/>
  <Override ContentType="application/vnd.openxmlformats-officedocument.presentationml.notesSlide+xml" PartName="/ppt/notesSlides/notesSlide237.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286.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237.xml"/>
  <Override ContentType="application/vnd.openxmlformats-officedocument.presentationml.slide+xml" PartName="/ppt/slides/slide261.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113.xml"/>
  <Override ContentType="application/vnd.openxmlformats-officedocument.presentationml.slide+xml" PartName="/ppt/slides/slide28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281.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276.xml"/>
  <Override ContentType="application/vnd.openxmlformats-officedocument.presentationml.slide+xml" PartName="/ppt/slides/slide233.xml"/>
  <Override ContentType="application/vnd.openxmlformats-officedocument.presentationml.slide+xml" PartName="/ppt/slides/slide66.xml"/>
  <Override ContentType="application/vnd.openxmlformats-officedocument.presentationml.slide+xml" PartName="/ppt/slides/slide265.xml"/>
  <Override ContentType="application/vnd.openxmlformats-officedocument.presentationml.slide+xml" PartName="/ppt/slides/slide23.xml"/>
  <Override ContentType="application/vnd.openxmlformats-officedocument.presentationml.slide+xml" PartName="/ppt/slides/slide229.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57.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195.xml"/>
  <Override ContentType="application/vnd.openxmlformats-officedocument.presentationml.slide+xml" PartName="/ppt/slides/slide272.xml"/>
  <Override ContentType="application/vnd.openxmlformats-officedocument.presentationml.slide+xml" PartName="/ppt/slides/slide59.xml"/>
  <Override ContentType="application/vnd.openxmlformats-officedocument.presentationml.slide+xml" PartName="/ppt/slides/slide285.xml"/>
  <Override ContentType="application/vnd.openxmlformats-officedocument.presentationml.slide+xml" PartName="/ppt/slides/slide89.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68.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287.xml"/>
  <Override ContentType="application/vnd.openxmlformats-officedocument.presentationml.slide+xml" PartName="/ppt/slides/slide270.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279.xml"/>
  <Override ContentType="application/vnd.openxmlformats-officedocument.presentationml.slide+xml" PartName="/ppt/slides/slide23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259.xml"/>
  <Override ContentType="application/vnd.openxmlformats-officedocument.presentationml.slide+xml" PartName="/ppt/slides/slide282.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264.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258.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292.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275.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269.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243.xml"/>
  <Override ContentType="application/vnd.openxmlformats-officedocument.presentationml.slide+xml" PartName="/ppt/slides/slide88.xml"/>
  <Override ContentType="application/vnd.openxmlformats-officedocument.presentationml.slide+xml" PartName="/ppt/slides/slide286.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260.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71.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20.xml"/>
  <Override ContentType="application/vnd.openxmlformats-officedocument.presentationml.slide+xml" PartName="/ppt/slides/slide263.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235.xml"/>
  <Override ContentType="application/vnd.openxmlformats-officedocument.presentationml.slide+xml" PartName="/ppt/slides/slide278.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25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3.xml"/>
  <Override ContentType="application/vnd.openxmlformats-officedocument.presentationml.slide+xml" PartName="/ppt/slides/slide266.xml"/>
  <Override ContentType="application/vnd.openxmlformats-officedocument.presentationml.slide+xml" PartName="/ppt/slides/slide283.xml"/>
  <Override ContentType="application/vnd.openxmlformats-officedocument.presentationml.slide+xml" PartName="/ppt/slides/slide291.xml"/>
  <Override ContentType="application/vnd.openxmlformats-officedocument.presentationml.slide+xml" PartName="/ppt/slides/slide240.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274.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212.xml"/>
  <Override ContentType="application/vnd.openxmlformats-officedocument.presentationml.slide+xml" PartName="/ppt/slides/slide255.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262.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277.xml"/>
  <Override ContentType="application/vnd.openxmlformats-officedocument.presentationml.slide+xml" PartName="/ppt/slides/slide11.xml"/>
  <Override ContentType="application/vnd.openxmlformats-officedocument.presentationml.slide+xml" PartName="/ppt/slides/slide280.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289.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234.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224.xml"/>
  <Override ContentType="application/vnd.openxmlformats-officedocument.presentationml.slide+xml" PartName="/ppt/slides/slide284.xml"/>
  <Override ContentType="application/vnd.openxmlformats-officedocument.presentationml.slide+xml" PartName="/ppt/slides/slide47.xml"/>
  <Override ContentType="application/vnd.openxmlformats-officedocument.presentationml.slide+xml" PartName="/ppt/slides/slide267.xml"/>
  <Override ContentType="application/vnd.openxmlformats-officedocument.presentationml.slide+xml" PartName="/ppt/slides/slide241.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230.xml"/>
  <Override ContentType="application/vnd.openxmlformats-officedocument.presentationml.slide+xml" PartName="/ppt/slides/slide290.xml"/>
  <Override ContentType="application/vnd.openxmlformats-officedocument.presentationml.slide+xml" PartName="/ppt/slides/slide256.xml"/>
  <Override ContentType="application/vnd.openxmlformats-officedocument.presentationml.slide+xml" PartName="/ppt/slides/slide128.xml"/>
  <Override ContentType="application/vnd.openxmlformats-officedocument.presentationml.slide+xml" PartName="/ppt/slides/slide273.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468" r:id="rId219"/>
    <p:sldId id="469"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 id="490" r:id="rId241"/>
    <p:sldId id="491" r:id="rId242"/>
    <p:sldId id="492" r:id="rId243"/>
    <p:sldId id="493" r:id="rId244"/>
    <p:sldId id="494" r:id="rId245"/>
    <p:sldId id="495" r:id="rId246"/>
    <p:sldId id="496" r:id="rId247"/>
    <p:sldId id="497" r:id="rId248"/>
    <p:sldId id="498" r:id="rId249"/>
    <p:sldId id="499" r:id="rId250"/>
    <p:sldId id="500" r:id="rId251"/>
    <p:sldId id="501" r:id="rId252"/>
    <p:sldId id="502" r:id="rId253"/>
    <p:sldId id="503" r:id="rId254"/>
    <p:sldId id="504" r:id="rId255"/>
    <p:sldId id="505" r:id="rId256"/>
    <p:sldId id="506" r:id="rId257"/>
    <p:sldId id="507" r:id="rId258"/>
    <p:sldId id="508" r:id="rId259"/>
    <p:sldId id="509" r:id="rId260"/>
    <p:sldId id="510" r:id="rId261"/>
    <p:sldId id="511" r:id="rId262"/>
    <p:sldId id="512" r:id="rId263"/>
    <p:sldId id="513" r:id="rId264"/>
    <p:sldId id="514" r:id="rId265"/>
    <p:sldId id="515" r:id="rId266"/>
    <p:sldId id="516" r:id="rId267"/>
    <p:sldId id="517" r:id="rId268"/>
    <p:sldId id="518" r:id="rId269"/>
    <p:sldId id="519" r:id="rId270"/>
    <p:sldId id="520" r:id="rId271"/>
    <p:sldId id="521" r:id="rId272"/>
    <p:sldId id="522" r:id="rId273"/>
    <p:sldId id="523" r:id="rId274"/>
    <p:sldId id="524" r:id="rId275"/>
    <p:sldId id="525" r:id="rId276"/>
    <p:sldId id="526" r:id="rId277"/>
    <p:sldId id="527" r:id="rId278"/>
    <p:sldId id="528" r:id="rId279"/>
    <p:sldId id="529" r:id="rId280"/>
    <p:sldId id="530" r:id="rId281"/>
    <p:sldId id="531" r:id="rId282"/>
    <p:sldId id="532" r:id="rId283"/>
    <p:sldId id="533" r:id="rId284"/>
    <p:sldId id="534" r:id="rId285"/>
    <p:sldId id="535" r:id="rId286"/>
    <p:sldId id="536" r:id="rId287"/>
    <p:sldId id="537" r:id="rId288"/>
    <p:sldId id="538" r:id="rId289"/>
    <p:sldId id="539" r:id="rId290"/>
    <p:sldId id="540" r:id="rId291"/>
    <p:sldId id="541" r:id="rId292"/>
    <p:sldId id="542" r:id="rId293"/>
    <p:sldId id="543" r:id="rId294"/>
    <p:sldId id="544" r:id="rId295"/>
    <p:sldId id="545" r:id="rId296"/>
    <p:sldId id="546" r:id="rId297"/>
    <p:sldId id="547" r:id="rId298"/>
  </p:sldIdLst>
  <p:sldSz cy="5143500" cx="9144000"/>
  <p:notesSz cx="6858000" cy="9144000"/>
  <p:embeddedFontLst>
    <p:embeddedFont>
      <p:font typeface="Roboto"/>
      <p:regular r:id="rId299"/>
      <p:bold r:id="rId300"/>
      <p:italic r:id="rId301"/>
      <p:boldItalic r:id="rId30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190" Type="http://schemas.openxmlformats.org/officeDocument/2006/relationships/slide" Target="slides/slide18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194" Type="http://schemas.openxmlformats.org/officeDocument/2006/relationships/slide" Target="slides/slide188.xml"/><Relationship Id="rId43" Type="http://schemas.openxmlformats.org/officeDocument/2006/relationships/slide" Target="slides/slide37.xml"/><Relationship Id="rId193" Type="http://schemas.openxmlformats.org/officeDocument/2006/relationships/slide" Target="slides/slide187.xml"/><Relationship Id="rId46" Type="http://schemas.openxmlformats.org/officeDocument/2006/relationships/slide" Target="slides/slide40.xml"/><Relationship Id="rId192" Type="http://schemas.openxmlformats.org/officeDocument/2006/relationships/slide" Target="slides/slide186.xml"/><Relationship Id="rId45" Type="http://schemas.openxmlformats.org/officeDocument/2006/relationships/slide" Target="slides/slide39.xml"/><Relationship Id="rId191" Type="http://schemas.openxmlformats.org/officeDocument/2006/relationships/slide" Target="slides/slide185.xml"/><Relationship Id="rId48" Type="http://schemas.openxmlformats.org/officeDocument/2006/relationships/slide" Target="slides/slide42.xml"/><Relationship Id="rId187" Type="http://schemas.openxmlformats.org/officeDocument/2006/relationships/slide" Target="slides/slide181.xml"/><Relationship Id="rId47" Type="http://schemas.openxmlformats.org/officeDocument/2006/relationships/slide" Target="slides/slide41.xml"/><Relationship Id="rId186" Type="http://schemas.openxmlformats.org/officeDocument/2006/relationships/slide" Target="slides/slide180.xml"/><Relationship Id="rId185" Type="http://schemas.openxmlformats.org/officeDocument/2006/relationships/slide" Target="slides/slide179.xml"/><Relationship Id="rId49" Type="http://schemas.openxmlformats.org/officeDocument/2006/relationships/slide" Target="slides/slide43.xml"/><Relationship Id="rId184" Type="http://schemas.openxmlformats.org/officeDocument/2006/relationships/slide" Target="slides/slide178.xml"/><Relationship Id="rId189" Type="http://schemas.openxmlformats.org/officeDocument/2006/relationships/slide" Target="slides/slide183.xml"/><Relationship Id="rId188" Type="http://schemas.openxmlformats.org/officeDocument/2006/relationships/slide" Target="slides/slide18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slide" Target="slides/slide177.xml"/><Relationship Id="rId32" Type="http://schemas.openxmlformats.org/officeDocument/2006/relationships/slide" Target="slides/slide26.xml"/><Relationship Id="rId182" Type="http://schemas.openxmlformats.org/officeDocument/2006/relationships/slide" Target="slides/slide176.xml"/><Relationship Id="rId35" Type="http://schemas.openxmlformats.org/officeDocument/2006/relationships/slide" Target="slides/slide29.xml"/><Relationship Id="rId181" Type="http://schemas.openxmlformats.org/officeDocument/2006/relationships/slide" Target="slides/slide175.xml"/><Relationship Id="rId34" Type="http://schemas.openxmlformats.org/officeDocument/2006/relationships/slide" Target="slides/slide28.xml"/><Relationship Id="rId180" Type="http://schemas.openxmlformats.org/officeDocument/2006/relationships/slide" Target="slides/slide174.xml"/><Relationship Id="rId37" Type="http://schemas.openxmlformats.org/officeDocument/2006/relationships/slide" Target="slides/slide31.xml"/><Relationship Id="rId176" Type="http://schemas.openxmlformats.org/officeDocument/2006/relationships/slide" Target="slides/slide170.xml"/><Relationship Id="rId297" Type="http://schemas.openxmlformats.org/officeDocument/2006/relationships/slide" Target="slides/slide291.xml"/><Relationship Id="rId36" Type="http://schemas.openxmlformats.org/officeDocument/2006/relationships/slide" Target="slides/slide30.xml"/><Relationship Id="rId175" Type="http://schemas.openxmlformats.org/officeDocument/2006/relationships/slide" Target="slides/slide169.xml"/><Relationship Id="rId296" Type="http://schemas.openxmlformats.org/officeDocument/2006/relationships/slide" Target="slides/slide290.xml"/><Relationship Id="rId39" Type="http://schemas.openxmlformats.org/officeDocument/2006/relationships/slide" Target="slides/slide33.xml"/><Relationship Id="rId174" Type="http://schemas.openxmlformats.org/officeDocument/2006/relationships/slide" Target="slides/slide168.xml"/><Relationship Id="rId295" Type="http://schemas.openxmlformats.org/officeDocument/2006/relationships/slide" Target="slides/slide289.xml"/><Relationship Id="rId38" Type="http://schemas.openxmlformats.org/officeDocument/2006/relationships/slide" Target="slides/slide32.xml"/><Relationship Id="rId173" Type="http://schemas.openxmlformats.org/officeDocument/2006/relationships/slide" Target="slides/slide167.xml"/><Relationship Id="rId294" Type="http://schemas.openxmlformats.org/officeDocument/2006/relationships/slide" Target="slides/slide288.xml"/><Relationship Id="rId179" Type="http://schemas.openxmlformats.org/officeDocument/2006/relationships/slide" Target="slides/slide173.xml"/><Relationship Id="rId178" Type="http://schemas.openxmlformats.org/officeDocument/2006/relationships/slide" Target="slides/slide172.xml"/><Relationship Id="rId299" Type="http://schemas.openxmlformats.org/officeDocument/2006/relationships/font" Target="fonts/Roboto-regular.fntdata"/><Relationship Id="rId177" Type="http://schemas.openxmlformats.org/officeDocument/2006/relationships/slide" Target="slides/slide171.xml"/><Relationship Id="rId298" Type="http://schemas.openxmlformats.org/officeDocument/2006/relationships/slide" Target="slides/slide29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98" Type="http://schemas.openxmlformats.org/officeDocument/2006/relationships/slide" Target="slides/slide192.xml"/><Relationship Id="rId14" Type="http://schemas.openxmlformats.org/officeDocument/2006/relationships/slide" Target="slides/slide8.xml"/><Relationship Id="rId197" Type="http://schemas.openxmlformats.org/officeDocument/2006/relationships/slide" Target="slides/slide191.xml"/><Relationship Id="rId17" Type="http://schemas.openxmlformats.org/officeDocument/2006/relationships/slide" Target="slides/slide11.xml"/><Relationship Id="rId196" Type="http://schemas.openxmlformats.org/officeDocument/2006/relationships/slide" Target="slides/slide190.xml"/><Relationship Id="rId16" Type="http://schemas.openxmlformats.org/officeDocument/2006/relationships/slide" Target="slides/slide10.xml"/><Relationship Id="rId195" Type="http://schemas.openxmlformats.org/officeDocument/2006/relationships/slide" Target="slides/slide189.xml"/><Relationship Id="rId19" Type="http://schemas.openxmlformats.org/officeDocument/2006/relationships/slide" Target="slides/slide13.xml"/><Relationship Id="rId18" Type="http://schemas.openxmlformats.org/officeDocument/2006/relationships/slide" Target="slides/slide12.xml"/><Relationship Id="rId199" Type="http://schemas.openxmlformats.org/officeDocument/2006/relationships/slide" Target="slides/slide193.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271" Type="http://schemas.openxmlformats.org/officeDocument/2006/relationships/slide" Target="slides/slide265.xml"/><Relationship Id="rId87" Type="http://schemas.openxmlformats.org/officeDocument/2006/relationships/slide" Target="slides/slide81.xml"/><Relationship Id="rId270" Type="http://schemas.openxmlformats.org/officeDocument/2006/relationships/slide" Target="slides/slide264.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slideMaster" Target="slideMasters/slideMaster1.xml"/><Relationship Id="rId148" Type="http://schemas.openxmlformats.org/officeDocument/2006/relationships/slide" Target="slides/slide142.xml"/><Relationship Id="rId269" Type="http://schemas.openxmlformats.org/officeDocument/2006/relationships/slide" Target="slides/slide263.xml"/><Relationship Id="rId9" Type="http://schemas.openxmlformats.org/officeDocument/2006/relationships/slide" Target="slides/slide3.xml"/><Relationship Id="rId143" Type="http://schemas.openxmlformats.org/officeDocument/2006/relationships/slide" Target="slides/slide137.xml"/><Relationship Id="rId264" Type="http://schemas.openxmlformats.org/officeDocument/2006/relationships/slide" Target="slides/slide258.xml"/><Relationship Id="rId142" Type="http://schemas.openxmlformats.org/officeDocument/2006/relationships/slide" Target="slides/slide136.xml"/><Relationship Id="rId263" Type="http://schemas.openxmlformats.org/officeDocument/2006/relationships/slide" Target="slides/slide257.xml"/><Relationship Id="rId141" Type="http://schemas.openxmlformats.org/officeDocument/2006/relationships/slide" Target="slides/slide135.xml"/><Relationship Id="rId262" Type="http://schemas.openxmlformats.org/officeDocument/2006/relationships/slide" Target="slides/slide256.xml"/><Relationship Id="rId140" Type="http://schemas.openxmlformats.org/officeDocument/2006/relationships/slide" Target="slides/slide134.xml"/><Relationship Id="rId261" Type="http://schemas.openxmlformats.org/officeDocument/2006/relationships/slide" Target="slides/slide255.xml"/><Relationship Id="rId5" Type="http://schemas.openxmlformats.org/officeDocument/2006/relationships/slideMaster" Target="slideMasters/slideMaster2.xml"/><Relationship Id="rId147" Type="http://schemas.openxmlformats.org/officeDocument/2006/relationships/slide" Target="slides/slide141.xml"/><Relationship Id="rId268" Type="http://schemas.openxmlformats.org/officeDocument/2006/relationships/slide" Target="slides/slide262.xml"/><Relationship Id="rId6" Type="http://schemas.openxmlformats.org/officeDocument/2006/relationships/notesMaster" Target="notesMasters/notesMaster1.xml"/><Relationship Id="rId146" Type="http://schemas.openxmlformats.org/officeDocument/2006/relationships/slide" Target="slides/slide140.xml"/><Relationship Id="rId267" Type="http://schemas.openxmlformats.org/officeDocument/2006/relationships/slide" Target="slides/slide261.xml"/><Relationship Id="rId7" Type="http://schemas.openxmlformats.org/officeDocument/2006/relationships/slide" Target="slides/slide1.xml"/><Relationship Id="rId145" Type="http://schemas.openxmlformats.org/officeDocument/2006/relationships/slide" Target="slides/slide139.xml"/><Relationship Id="rId266" Type="http://schemas.openxmlformats.org/officeDocument/2006/relationships/slide" Target="slides/slide260.xml"/><Relationship Id="rId8" Type="http://schemas.openxmlformats.org/officeDocument/2006/relationships/slide" Target="slides/slide2.xml"/><Relationship Id="rId144" Type="http://schemas.openxmlformats.org/officeDocument/2006/relationships/slide" Target="slides/slide138.xml"/><Relationship Id="rId265" Type="http://schemas.openxmlformats.org/officeDocument/2006/relationships/slide" Target="slides/slide259.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260" Type="http://schemas.openxmlformats.org/officeDocument/2006/relationships/slide" Target="slides/slide254.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259" Type="http://schemas.openxmlformats.org/officeDocument/2006/relationships/slide" Target="slides/slide253.xml"/><Relationship Id="rId137" Type="http://schemas.openxmlformats.org/officeDocument/2006/relationships/slide" Target="slides/slide131.xml"/><Relationship Id="rId258" Type="http://schemas.openxmlformats.org/officeDocument/2006/relationships/slide" Target="slides/slide252.xml"/><Relationship Id="rId132" Type="http://schemas.openxmlformats.org/officeDocument/2006/relationships/slide" Target="slides/slide126.xml"/><Relationship Id="rId253" Type="http://schemas.openxmlformats.org/officeDocument/2006/relationships/slide" Target="slides/slide247.xml"/><Relationship Id="rId131" Type="http://schemas.openxmlformats.org/officeDocument/2006/relationships/slide" Target="slides/slide125.xml"/><Relationship Id="rId252" Type="http://schemas.openxmlformats.org/officeDocument/2006/relationships/slide" Target="slides/slide246.xml"/><Relationship Id="rId130" Type="http://schemas.openxmlformats.org/officeDocument/2006/relationships/slide" Target="slides/slide124.xml"/><Relationship Id="rId251" Type="http://schemas.openxmlformats.org/officeDocument/2006/relationships/slide" Target="slides/slide245.xml"/><Relationship Id="rId250" Type="http://schemas.openxmlformats.org/officeDocument/2006/relationships/slide" Target="slides/slide244.xml"/><Relationship Id="rId136" Type="http://schemas.openxmlformats.org/officeDocument/2006/relationships/slide" Target="slides/slide130.xml"/><Relationship Id="rId257" Type="http://schemas.openxmlformats.org/officeDocument/2006/relationships/slide" Target="slides/slide251.xml"/><Relationship Id="rId135" Type="http://schemas.openxmlformats.org/officeDocument/2006/relationships/slide" Target="slides/slide129.xml"/><Relationship Id="rId256" Type="http://schemas.openxmlformats.org/officeDocument/2006/relationships/slide" Target="slides/slide250.xml"/><Relationship Id="rId134" Type="http://schemas.openxmlformats.org/officeDocument/2006/relationships/slide" Target="slides/slide128.xml"/><Relationship Id="rId255" Type="http://schemas.openxmlformats.org/officeDocument/2006/relationships/slide" Target="slides/slide249.xml"/><Relationship Id="rId133" Type="http://schemas.openxmlformats.org/officeDocument/2006/relationships/slide" Target="slides/slide127.xml"/><Relationship Id="rId254" Type="http://schemas.openxmlformats.org/officeDocument/2006/relationships/slide" Target="slides/slide248.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slide" Target="slides/slide166.xml"/><Relationship Id="rId293" Type="http://schemas.openxmlformats.org/officeDocument/2006/relationships/slide" Target="slides/slide287.xml"/><Relationship Id="rId65" Type="http://schemas.openxmlformats.org/officeDocument/2006/relationships/slide" Target="slides/slide59.xml"/><Relationship Id="rId171" Type="http://schemas.openxmlformats.org/officeDocument/2006/relationships/slide" Target="slides/slide165.xml"/><Relationship Id="rId292" Type="http://schemas.openxmlformats.org/officeDocument/2006/relationships/slide" Target="slides/slide286.xml"/><Relationship Id="rId68" Type="http://schemas.openxmlformats.org/officeDocument/2006/relationships/slide" Target="slides/slide62.xml"/><Relationship Id="rId170" Type="http://schemas.openxmlformats.org/officeDocument/2006/relationships/slide" Target="slides/slide164.xml"/><Relationship Id="rId291" Type="http://schemas.openxmlformats.org/officeDocument/2006/relationships/slide" Target="slides/slide285.xml"/><Relationship Id="rId67" Type="http://schemas.openxmlformats.org/officeDocument/2006/relationships/slide" Target="slides/slide61.xml"/><Relationship Id="rId290" Type="http://schemas.openxmlformats.org/officeDocument/2006/relationships/slide" Target="slides/slide284.xml"/><Relationship Id="rId60" Type="http://schemas.openxmlformats.org/officeDocument/2006/relationships/slide" Target="slides/slide54.xml"/><Relationship Id="rId165" Type="http://schemas.openxmlformats.org/officeDocument/2006/relationships/slide" Target="slides/slide159.xml"/><Relationship Id="rId286" Type="http://schemas.openxmlformats.org/officeDocument/2006/relationships/slide" Target="slides/slide280.xml"/><Relationship Id="rId69" Type="http://schemas.openxmlformats.org/officeDocument/2006/relationships/slide" Target="slides/slide63.xml"/><Relationship Id="rId164" Type="http://schemas.openxmlformats.org/officeDocument/2006/relationships/slide" Target="slides/slide158.xml"/><Relationship Id="rId285" Type="http://schemas.openxmlformats.org/officeDocument/2006/relationships/slide" Target="slides/slide279.xml"/><Relationship Id="rId163" Type="http://schemas.openxmlformats.org/officeDocument/2006/relationships/slide" Target="slides/slide157.xml"/><Relationship Id="rId284" Type="http://schemas.openxmlformats.org/officeDocument/2006/relationships/slide" Target="slides/slide278.xml"/><Relationship Id="rId162" Type="http://schemas.openxmlformats.org/officeDocument/2006/relationships/slide" Target="slides/slide156.xml"/><Relationship Id="rId283" Type="http://schemas.openxmlformats.org/officeDocument/2006/relationships/slide" Target="slides/slide277.xml"/><Relationship Id="rId169" Type="http://schemas.openxmlformats.org/officeDocument/2006/relationships/slide" Target="slides/slide163.xml"/><Relationship Id="rId168" Type="http://schemas.openxmlformats.org/officeDocument/2006/relationships/slide" Target="slides/slide162.xml"/><Relationship Id="rId289" Type="http://schemas.openxmlformats.org/officeDocument/2006/relationships/slide" Target="slides/slide283.xml"/><Relationship Id="rId167" Type="http://schemas.openxmlformats.org/officeDocument/2006/relationships/slide" Target="slides/slide161.xml"/><Relationship Id="rId288" Type="http://schemas.openxmlformats.org/officeDocument/2006/relationships/slide" Target="slides/slide282.xml"/><Relationship Id="rId166" Type="http://schemas.openxmlformats.org/officeDocument/2006/relationships/slide" Target="slides/slide160.xml"/><Relationship Id="rId287" Type="http://schemas.openxmlformats.org/officeDocument/2006/relationships/slide" Target="slides/slide281.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282" Type="http://schemas.openxmlformats.org/officeDocument/2006/relationships/slide" Target="slides/slide276.xml"/><Relationship Id="rId54" Type="http://schemas.openxmlformats.org/officeDocument/2006/relationships/slide" Target="slides/slide48.xml"/><Relationship Id="rId160" Type="http://schemas.openxmlformats.org/officeDocument/2006/relationships/slide" Target="slides/slide154.xml"/><Relationship Id="rId281" Type="http://schemas.openxmlformats.org/officeDocument/2006/relationships/slide" Target="slides/slide275.xml"/><Relationship Id="rId57" Type="http://schemas.openxmlformats.org/officeDocument/2006/relationships/slide" Target="slides/slide51.xml"/><Relationship Id="rId280" Type="http://schemas.openxmlformats.org/officeDocument/2006/relationships/slide" Target="slides/slide274.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275" Type="http://schemas.openxmlformats.org/officeDocument/2006/relationships/slide" Target="slides/slide269.xml"/><Relationship Id="rId58" Type="http://schemas.openxmlformats.org/officeDocument/2006/relationships/slide" Target="slides/slide52.xml"/><Relationship Id="rId153" Type="http://schemas.openxmlformats.org/officeDocument/2006/relationships/slide" Target="slides/slide147.xml"/><Relationship Id="rId274" Type="http://schemas.openxmlformats.org/officeDocument/2006/relationships/slide" Target="slides/slide268.xml"/><Relationship Id="rId152" Type="http://schemas.openxmlformats.org/officeDocument/2006/relationships/slide" Target="slides/slide146.xml"/><Relationship Id="rId273" Type="http://schemas.openxmlformats.org/officeDocument/2006/relationships/slide" Target="slides/slide267.xml"/><Relationship Id="rId151" Type="http://schemas.openxmlformats.org/officeDocument/2006/relationships/slide" Target="slides/slide145.xml"/><Relationship Id="rId272" Type="http://schemas.openxmlformats.org/officeDocument/2006/relationships/slide" Target="slides/slide266.xml"/><Relationship Id="rId158" Type="http://schemas.openxmlformats.org/officeDocument/2006/relationships/slide" Target="slides/slide152.xml"/><Relationship Id="rId279" Type="http://schemas.openxmlformats.org/officeDocument/2006/relationships/slide" Target="slides/slide273.xml"/><Relationship Id="rId157" Type="http://schemas.openxmlformats.org/officeDocument/2006/relationships/slide" Target="slides/slide151.xml"/><Relationship Id="rId278" Type="http://schemas.openxmlformats.org/officeDocument/2006/relationships/slide" Target="slides/slide272.xml"/><Relationship Id="rId156" Type="http://schemas.openxmlformats.org/officeDocument/2006/relationships/slide" Target="slides/slide150.xml"/><Relationship Id="rId277" Type="http://schemas.openxmlformats.org/officeDocument/2006/relationships/slide" Target="slides/slide271.xml"/><Relationship Id="rId155" Type="http://schemas.openxmlformats.org/officeDocument/2006/relationships/slide" Target="slides/slide149.xml"/><Relationship Id="rId276" Type="http://schemas.openxmlformats.org/officeDocument/2006/relationships/slide" Target="slides/slide270.xml"/><Relationship Id="rId107" Type="http://schemas.openxmlformats.org/officeDocument/2006/relationships/slide" Target="slides/slide101.xml"/><Relationship Id="rId228" Type="http://schemas.openxmlformats.org/officeDocument/2006/relationships/slide" Target="slides/slide222.xml"/><Relationship Id="rId106" Type="http://schemas.openxmlformats.org/officeDocument/2006/relationships/slide" Target="slides/slide100.xml"/><Relationship Id="rId227" Type="http://schemas.openxmlformats.org/officeDocument/2006/relationships/slide" Target="slides/slide221.xml"/><Relationship Id="rId105" Type="http://schemas.openxmlformats.org/officeDocument/2006/relationships/slide" Target="slides/slide99.xml"/><Relationship Id="rId226" Type="http://schemas.openxmlformats.org/officeDocument/2006/relationships/slide" Target="slides/slide220.xml"/><Relationship Id="rId104" Type="http://schemas.openxmlformats.org/officeDocument/2006/relationships/slide" Target="slides/slide98.xml"/><Relationship Id="rId225" Type="http://schemas.openxmlformats.org/officeDocument/2006/relationships/slide" Target="slides/slide219.xml"/><Relationship Id="rId109" Type="http://schemas.openxmlformats.org/officeDocument/2006/relationships/slide" Target="slides/slide103.xml"/><Relationship Id="rId108" Type="http://schemas.openxmlformats.org/officeDocument/2006/relationships/slide" Target="slides/slide102.xml"/><Relationship Id="rId229" Type="http://schemas.openxmlformats.org/officeDocument/2006/relationships/slide" Target="slides/slide223.xml"/><Relationship Id="rId220" Type="http://schemas.openxmlformats.org/officeDocument/2006/relationships/slide" Target="slides/slide214.xml"/><Relationship Id="rId103" Type="http://schemas.openxmlformats.org/officeDocument/2006/relationships/slide" Target="slides/slide97.xml"/><Relationship Id="rId224" Type="http://schemas.openxmlformats.org/officeDocument/2006/relationships/slide" Target="slides/slide218.xml"/><Relationship Id="rId102" Type="http://schemas.openxmlformats.org/officeDocument/2006/relationships/slide" Target="slides/slide96.xml"/><Relationship Id="rId223" Type="http://schemas.openxmlformats.org/officeDocument/2006/relationships/slide" Target="slides/slide217.xml"/><Relationship Id="rId101" Type="http://schemas.openxmlformats.org/officeDocument/2006/relationships/slide" Target="slides/slide95.xml"/><Relationship Id="rId222" Type="http://schemas.openxmlformats.org/officeDocument/2006/relationships/slide" Target="slides/slide216.xml"/><Relationship Id="rId100" Type="http://schemas.openxmlformats.org/officeDocument/2006/relationships/slide" Target="slides/slide94.xml"/><Relationship Id="rId221" Type="http://schemas.openxmlformats.org/officeDocument/2006/relationships/slide" Target="slides/slide215.xml"/><Relationship Id="rId217" Type="http://schemas.openxmlformats.org/officeDocument/2006/relationships/slide" Target="slides/slide211.xml"/><Relationship Id="rId216" Type="http://schemas.openxmlformats.org/officeDocument/2006/relationships/slide" Target="slides/slide210.xml"/><Relationship Id="rId215" Type="http://schemas.openxmlformats.org/officeDocument/2006/relationships/slide" Target="slides/slide209.xml"/><Relationship Id="rId214" Type="http://schemas.openxmlformats.org/officeDocument/2006/relationships/slide" Target="slides/slide208.xml"/><Relationship Id="rId219" Type="http://schemas.openxmlformats.org/officeDocument/2006/relationships/slide" Target="slides/slide213.xml"/><Relationship Id="rId218" Type="http://schemas.openxmlformats.org/officeDocument/2006/relationships/slide" Target="slides/slide212.xml"/><Relationship Id="rId213" Type="http://schemas.openxmlformats.org/officeDocument/2006/relationships/slide" Target="slides/slide207.xml"/><Relationship Id="rId212" Type="http://schemas.openxmlformats.org/officeDocument/2006/relationships/slide" Target="slides/slide206.xml"/><Relationship Id="rId211" Type="http://schemas.openxmlformats.org/officeDocument/2006/relationships/slide" Target="slides/slide205.xml"/><Relationship Id="rId210" Type="http://schemas.openxmlformats.org/officeDocument/2006/relationships/slide" Target="slides/slide204.xml"/><Relationship Id="rId129" Type="http://schemas.openxmlformats.org/officeDocument/2006/relationships/slide" Target="slides/slide123.xml"/><Relationship Id="rId128" Type="http://schemas.openxmlformats.org/officeDocument/2006/relationships/slide" Target="slides/slide122.xml"/><Relationship Id="rId249" Type="http://schemas.openxmlformats.org/officeDocument/2006/relationships/slide" Target="slides/slide243.xml"/><Relationship Id="rId127" Type="http://schemas.openxmlformats.org/officeDocument/2006/relationships/slide" Target="slides/slide121.xml"/><Relationship Id="rId248" Type="http://schemas.openxmlformats.org/officeDocument/2006/relationships/slide" Target="slides/slide242.xml"/><Relationship Id="rId126" Type="http://schemas.openxmlformats.org/officeDocument/2006/relationships/slide" Target="slides/slide120.xml"/><Relationship Id="rId247" Type="http://schemas.openxmlformats.org/officeDocument/2006/relationships/slide" Target="slides/slide241.xml"/><Relationship Id="rId121" Type="http://schemas.openxmlformats.org/officeDocument/2006/relationships/slide" Target="slides/slide115.xml"/><Relationship Id="rId242" Type="http://schemas.openxmlformats.org/officeDocument/2006/relationships/slide" Target="slides/slide236.xml"/><Relationship Id="rId120" Type="http://schemas.openxmlformats.org/officeDocument/2006/relationships/slide" Target="slides/slide114.xml"/><Relationship Id="rId241" Type="http://schemas.openxmlformats.org/officeDocument/2006/relationships/slide" Target="slides/slide235.xml"/><Relationship Id="rId240" Type="http://schemas.openxmlformats.org/officeDocument/2006/relationships/slide" Target="slides/slide234.xml"/><Relationship Id="rId125" Type="http://schemas.openxmlformats.org/officeDocument/2006/relationships/slide" Target="slides/slide119.xml"/><Relationship Id="rId246" Type="http://schemas.openxmlformats.org/officeDocument/2006/relationships/slide" Target="slides/slide240.xml"/><Relationship Id="rId124" Type="http://schemas.openxmlformats.org/officeDocument/2006/relationships/slide" Target="slides/slide118.xml"/><Relationship Id="rId245" Type="http://schemas.openxmlformats.org/officeDocument/2006/relationships/slide" Target="slides/slide239.xml"/><Relationship Id="rId123" Type="http://schemas.openxmlformats.org/officeDocument/2006/relationships/slide" Target="slides/slide117.xml"/><Relationship Id="rId244" Type="http://schemas.openxmlformats.org/officeDocument/2006/relationships/slide" Target="slides/slide238.xml"/><Relationship Id="rId122" Type="http://schemas.openxmlformats.org/officeDocument/2006/relationships/slide" Target="slides/slide116.xml"/><Relationship Id="rId243" Type="http://schemas.openxmlformats.org/officeDocument/2006/relationships/slide" Target="slides/slide237.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99" Type="http://schemas.openxmlformats.org/officeDocument/2006/relationships/slide" Target="slides/slide93.xml"/><Relationship Id="rId98" Type="http://schemas.openxmlformats.org/officeDocument/2006/relationships/slide" Target="slides/slide92.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239" Type="http://schemas.openxmlformats.org/officeDocument/2006/relationships/slide" Target="slides/slide233.xml"/><Relationship Id="rId117" Type="http://schemas.openxmlformats.org/officeDocument/2006/relationships/slide" Target="slides/slide111.xml"/><Relationship Id="rId238" Type="http://schemas.openxmlformats.org/officeDocument/2006/relationships/slide" Target="slides/slide232.xml"/><Relationship Id="rId116" Type="http://schemas.openxmlformats.org/officeDocument/2006/relationships/slide" Target="slides/slide110.xml"/><Relationship Id="rId237" Type="http://schemas.openxmlformats.org/officeDocument/2006/relationships/slide" Target="slides/slide231.xml"/><Relationship Id="rId115" Type="http://schemas.openxmlformats.org/officeDocument/2006/relationships/slide" Target="slides/slide109.xml"/><Relationship Id="rId236" Type="http://schemas.openxmlformats.org/officeDocument/2006/relationships/slide" Target="slides/slide230.xml"/><Relationship Id="rId119" Type="http://schemas.openxmlformats.org/officeDocument/2006/relationships/slide" Target="slides/slide113.xml"/><Relationship Id="rId110" Type="http://schemas.openxmlformats.org/officeDocument/2006/relationships/slide" Target="slides/slide104.xml"/><Relationship Id="rId231" Type="http://schemas.openxmlformats.org/officeDocument/2006/relationships/slide" Target="slides/slide225.xml"/><Relationship Id="rId230" Type="http://schemas.openxmlformats.org/officeDocument/2006/relationships/slide" Target="slides/slide224.xml"/><Relationship Id="rId114" Type="http://schemas.openxmlformats.org/officeDocument/2006/relationships/slide" Target="slides/slide108.xml"/><Relationship Id="rId235" Type="http://schemas.openxmlformats.org/officeDocument/2006/relationships/slide" Target="slides/slide229.xml"/><Relationship Id="rId113" Type="http://schemas.openxmlformats.org/officeDocument/2006/relationships/slide" Target="slides/slide107.xml"/><Relationship Id="rId234" Type="http://schemas.openxmlformats.org/officeDocument/2006/relationships/slide" Target="slides/slide228.xml"/><Relationship Id="rId112" Type="http://schemas.openxmlformats.org/officeDocument/2006/relationships/slide" Target="slides/slide106.xml"/><Relationship Id="rId233" Type="http://schemas.openxmlformats.org/officeDocument/2006/relationships/slide" Target="slides/slide227.xml"/><Relationship Id="rId111" Type="http://schemas.openxmlformats.org/officeDocument/2006/relationships/slide" Target="slides/slide105.xml"/><Relationship Id="rId232" Type="http://schemas.openxmlformats.org/officeDocument/2006/relationships/slide" Target="slides/slide226.xml"/><Relationship Id="rId302" Type="http://schemas.openxmlformats.org/officeDocument/2006/relationships/font" Target="fonts/Roboto-boldItalic.fntdata"/><Relationship Id="rId301" Type="http://schemas.openxmlformats.org/officeDocument/2006/relationships/font" Target="fonts/Roboto-italic.fntdata"/><Relationship Id="rId300" Type="http://schemas.openxmlformats.org/officeDocument/2006/relationships/font" Target="fonts/Roboto-bold.fntdata"/><Relationship Id="rId206" Type="http://schemas.openxmlformats.org/officeDocument/2006/relationships/slide" Target="slides/slide200.xml"/><Relationship Id="rId205" Type="http://schemas.openxmlformats.org/officeDocument/2006/relationships/slide" Target="slides/slide199.xml"/><Relationship Id="rId204" Type="http://schemas.openxmlformats.org/officeDocument/2006/relationships/slide" Target="slides/slide198.xml"/><Relationship Id="rId203" Type="http://schemas.openxmlformats.org/officeDocument/2006/relationships/slide" Target="slides/slide197.xml"/><Relationship Id="rId209" Type="http://schemas.openxmlformats.org/officeDocument/2006/relationships/slide" Target="slides/slide203.xml"/><Relationship Id="rId208" Type="http://schemas.openxmlformats.org/officeDocument/2006/relationships/slide" Target="slides/slide202.xml"/><Relationship Id="rId207" Type="http://schemas.openxmlformats.org/officeDocument/2006/relationships/slide" Target="slides/slide201.xml"/><Relationship Id="rId202" Type="http://schemas.openxmlformats.org/officeDocument/2006/relationships/slide" Target="slides/slide196.xml"/><Relationship Id="rId201" Type="http://schemas.openxmlformats.org/officeDocument/2006/relationships/slide" Target="slides/slide195.xml"/><Relationship Id="rId200" Type="http://schemas.openxmlformats.org/officeDocument/2006/relationships/slide" Target="slides/slide19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1002/hup.470050323" TargetMode="Externa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1002/hup.470050323" TargetMode="Externa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1002/hup.470050323" TargetMode="Externa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1002/hup.470050323" TargetMode="Externa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684265dfa0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684265dfa0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8" name="Shape 1568"/>
        <p:cNvGrpSpPr/>
        <p:nvPr/>
      </p:nvGrpSpPr>
      <p:grpSpPr>
        <a:xfrm>
          <a:off x="0" y="0"/>
          <a:ext cx="0" cy="0"/>
          <a:chOff x="0" y="0"/>
          <a:chExt cx="0" cy="0"/>
        </a:xfrm>
      </p:grpSpPr>
      <p:sp>
        <p:nvSpPr>
          <p:cNvPr id="1569" name="Google Shape;1569;g2b73c047c01_0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g2b73c047c01_0_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5" name="Shape 1575"/>
        <p:cNvGrpSpPr/>
        <p:nvPr/>
      </p:nvGrpSpPr>
      <p:grpSpPr>
        <a:xfrm>
          <a:off x="0" y="0"/>
          <a:ext cx="0" cy="0"/>
          <a:chOff x="0" y="0"/>
          <a:chExt cx="0" cy="0"/>
        </a:xfrm>
      </p:grpSpPr>
      <p:sp>
        <p:nvSpPr>
          <p:cNvPr id="1576" name="Google Shape;1576;g2b73c047c01_0_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g2b73c047c01_0_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2" name="Shape 1582"/>
        <p:cNvGrpSpPr/>
        <p:nvPr/>
      </p:nvGrpSpPr>
      <p:grpSpPr>
        <a:xfrm>
          <a:off x="0" y="0"/>
          <a:ext cx="0" cy="0"/>
          <a:chOff x="0" y="0"/>
          <a:chExt cx="0" cy="0"/>
        </a:xfrm>
      </p:grpSpPr>
      <p:sp>
        <p:nvSpPr>
          <p:cNvPr id="1583" name="Google Shape;1583;g2b73c047c01_0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g2b73c047c01_0_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9" name="Shape 1589"/>
        <p:cNvGrpSpPr/>
        <p:nvPr/>
      </p:nvGrpSpPr>
      <p:grpSpPr>
        <a:xfrm>
          <a:off x="0" y="0"/>
          <a:ext cx="0" cy="0"/>
          <a:chOff x="0" y="0"/>
          <a:chExt cx="0" cy="0"/>
        </a:xfrm>
      </p:grpSpPr>
      <p:sp>
        <p:nvSpPr>
          <p:cNvPr id="1590" name="Google Shape;1590;g2b73c047c01_0_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g2b73c047c01_0_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6" name="Shape 1596"/>
        <p:cNvGrpSpPr/>
        <p:nvPr/>
      </p:nvGrpSpPr>
      <p:grpSpPr>
        <a:xfrm>
          <a:off x="0" y="0"/>
          <a:ext cx="0" cy="0"/>
          <a:chOff x="0" y="0"/>
          <a:chExt cx="0" cy="0"/>
        </a:xfrm>
      </p:grpSpPr>
      <p:sp>
        <p:nvSpPr>
          <p:cNvPr id="1597" name="Google Shape;1597;g2684265dfa0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g2684265dfa0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3" name="Shape 1603"/>
        <p:cNvGrpSpPr/>
        <p:nvPr/>
      </p:nvGrpSpPr>
      <p:grpSpPr>
        <a:xfrm>
          <a:off x="0" y="0"/>
          <a:ext cx="0" cy="0"/>
          <a:chOff x="0" y="0"/>
          <a:chExt cx="0" cy="0"/>
        </a:xfrm>
      </p:grpSpPr>
      <p:sp>
        <p:nvSpPr>
          <p:cNvPr id="1604" name="Google Shape;1604;g2b73c047c01_0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g2b73c047c01_0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1" name="Shape 1611"/>
        <p:cNvGrpSpPr/>
        <p:nvPr/>
      </p:nvGrpSpPr>
      <p:grpSpPr>
        <a:xfrm>
          <a:off x="0" y="0"/>
          <a:ext cx="0" cy="0"/>
          <a:chOff x="0" y="0"/>
          <a:chExt cx="0" cy="0"/>
        </a:xfrm>
      </p:grpSpPr>
      <p:sp>
        <p:nvSpPr>
          <p:cNvPr id="1612" name="Google Shape;1612;g2684265dfa0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g2684265dfa0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8" name="Shape 1618"/>
        <p:cNvGrpSpPr/>
        <p:nvPr/>
      </p:nvGrpSpPr>
      <p:grpSpPr>
        <a:xfrm>
          <a:off x="0" y="0"/>
          <a:ext cx="0" cy="0"/>
          <a:chOff x="0" y="0"/>
          <a:chExt cx="0" cy="0"/>
        </a:xfrm>
      </p:grpSpPr>
      <p:sp>
        <p:nvSpPr>
          <p:cNvPr id="1619" name="Google Shape;1619;g26773b9bdc9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g26773b9bdc9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5" name="Shape 1625"/>
        <p:cNvGrpSpPr/>
        <p:nvPr/>
      </p:nvGrpSpPr>
      <p:grpSpPr>
        <a:xfrm>
          <a:off x="0" y="0"/>
          <a:ext cx="0" cy="0"/>
          <a:chOff x="0" y="0"/>
          <a:chExt cx="0" cy="0"/>
        </a:xfrm>
      </p:grpSpPr>
      <p:sp>
        <p:nvSpPr>
          <p:cNvPr id="1626" name="Google Shape;1626;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7" name="Google Shape;1627;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Lithium - third thing to exist.  Hydrogen, Helium, Lithium.</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2" name="Shape 1632"/>
        <p:cNvGrpSpPr/>
        <p:nvPr/>
      </p:nvGrpSpPr>
      <p:grpSpPr>
        <a:xfrm>
          <a:off x="0" y="0"/>
          <a:ext cx="0" cy="0"/>
          <a:chOff x="0" y="0"/>
          <a:chExt cx="0" cy="0"/>
        </a:xfrm>
      </p:grpSpPr>
      <p:sp>
        <p:nvSpPr>
          <p:cNvPr id="1633" name="Google Shape;1633;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4" name="Google Shape;1634;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Lithium - third thing to exist.  Hydrogen, Helium, Lithium.</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684265dfa0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684265dfa0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0" name="Shape 1640"/>
        <p:cNvGrpSpPr/>
        <p:nvPr/>
      </p:nvGrpSpPr>
      <p:grpSpPr>
        <a:xfrm>
          <a:off x="0" y="0"/>
          <a:ext cx="0" cy="0"/>
          <a:chOff x="0" y="0"/>
          <a:chExt cx="0" cy="0"/>
        </a:xfrm>
      </p:grpSpPr>
      <p:sp>
        <p:nvSpPr>
          <p:cNvPr id="1641" name="Google Shape;1641;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2" name="Google Shape;1642;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Lithium - third thing to exist.  Hydrogen, Helium, Lithium.</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8" name="Shape 1648"/>
        <p:cNvGrpSpPr/>
        <p:nvPr/>
      </p:nvGrpSpPr>
      <p:grpSpPr>
        <a:xfrm>
          <a:off x="0" y="0"/>
          <a:ext cx="0" cy="0"/>
          <a:chOff x="0" y="0"/>
          <a:chExt cx="0" cy="0"/>
        </a:xfrm>
      </p:grpSpPr>
      <p:sp>
        <p:nvSpPr>
          <p:cNvPr id="1649" name="Google Shape;1649;p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7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4" name="Shape 1654"/>
        <p:cNvGrpSpPr/>
        <p:nvPr/>
      </p:nvGrpSpPr>
      <p:grpSpPr>
        <a:xfrm>
          <a:off x="0" y="0"/>
          <a:ext cx="0" cy="0"/>
          <a:chOff x="0" y="0"/>
          <a:chExt cx="0" cy="0"/>
        </a:xfrm>
      </p:grpSpPr>
      <p:sp>
        <p:nvSpPr>
          <p:cNvPr id="1655" name="Google Shape;1655;p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7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9" name="Shape 1659"/>
        <p:cNvGrpSpPr/>
        <p:nvPr/>
      </p:nvGrpSpPr>
      <p:grpSpPr>
        <a:xfrm>
          <a:off x="0" y="0"/>
          <a:ext cx="0" cy="0"/>
          <a:chOff x="0" y="0"/>
          <a:chExt cx="0" cy="0"/>
        </a:xfrm>
      </p:grpSpPr>
      <p:sp>
        <p:nvSpPr>
          <p:cNvPr id="1660" name="Google Shape;1660;p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1" name="Google Shape;1661;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50">
                <a:solidFill>
                  <a:srgbClr val="1C1D1E"/>
                </a:solidFill>
                <a:highlight>
                  <a:srgbClr val="FFFFFF"/>
                </a:highlight>
              </a:rPr>
              <a:t>Other neurodegenerative diseases.  +-Overlapping mechanisms with other neuroprotectants. </a:t>
            </a:r>
            <a:endParaRPr sz="1050">
              <a:solidFill>
                <a:srgbClr val="1C1D1E"/>
              </a:solidFill>
              <a:highlight>
                <a:srgbClr val="FFFFFF"/>
              </a:highlight>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6" name="Shape 1666"/>
        <p:cNvGrpSpPr/>
        <p:nvPr/>
      </p:nvGrpSpPr>
      <p:grpSpPr>
        <a:xfrm>
          <a:off x="0" y="0"/>
          <a:ext cx="0" cy="0"/>
          <a:chOff x="0" y="0"/>
          <a:chExt cx="0" cy="0"/>
        </a:xfrm>
      </p:grpSpPr>
      <p:sp>
        <p:nvSpPr>
          <p:cNvPr id="1667" name="Google Shape;1667;g2b73c047c01_0_6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8" name="Google Shape;1668;g2b73c047c01_0_6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50">
                <a:solidFill>
                  <a:srgbClr val="1C1D1E"/>
                </a:solidFill>
                <a:highlight>
                  <a:srgbClr val="FFFFFF"/>
                </a:highlight>
              </a:rPr>
              <a:t>Other neurodegenerative diseases.  +-Overlapping mechanisms with other neuroprotectants. </a:t>
            </a:r>
            <a:endParaRPr sz="1050">
              <a:solidFill>
                <a:srgbClr val="1C1D1E"/>
              </a:solidFill>
              <a:highlight>
                <a:srgbClr val="FFFFFF"/>
              </a:highlight>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3" name="Shape 1673"/>
        <p:cNvGrpSpPr/>
        <p:nvPr/>
      </p:nvGrpSpPr>
      <p:grpSpPr>
        <a:xfrm>
          <a:off x="0" y="0"/>
          <a:ext cx="0" cy="0"/>
          <a:chOff x="0" y="0"/>
          <a:chExt cx="0" cy="0"/>
        </a:xfrm>
      </p:grpSpPr>
      <p:sp>
        <p:nvSpPr>
          <p:cNvPr id="1674" name="Google Shape;1674;g2b73c047c01_0_6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5" name="Google Shape;1675;g2b73c047c01_0_6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50">
                <a:solidFill>
                  <a:srgbClr val="1C1D1E"/>
                </a:solidFill>
                <a:highlight>
                  <a:srgbClr val="FFFFFF"/>
                </a:highlight>
              </a:rPr>
              <a:t>Other neurodegenerative diseases.  +-Overlapping mechanisms with other neuroprotectants. </a:t>
            </a:r>
            <a:endParaRPr sz="1050">
              <a:solidFill>
                <a:srgbClr val="1C1D1E"/>
              </a:solidFill>
              <a:highlight>
                <a:srgbClr val="FFFFFF"/>
              </a:highlight>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0" name="Shape 1680"/>
        <p:cNvGrpSpPr/>
        <p:nvPr/>
      </p:nvGrpSpPr>
      <p:grpSpPr>
        <a:xfrm>
          <a:off x="0" y="0"/>
          <a:ext cx="0" cy="0"/>
          <a:chOff x="0" y="0"/>
          <a:chExt cx="0" cy="0"/>
        </a:xfrm>
      </p:grpSpPr>
      <p:sp>
        <p:nvSpPr>
          <p:cNvPr id="1681" name="Google Shape;1681;g2b73c047c01_0_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2" name="Google Shape;1682;g2b73c047c01_0_6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50">
                <a:solidFill>
                  <a:srgbClr val="1C1D1E"/>
                </a:solidFill>
                <a:highlight>
                  <a:srgbClr val="FFFFFF"/>
                </a:highlight>
              </a:rPr>
              <a:t>Other neurodegenerative diseases.  +-Overlapping mechanisms with other neuroprotectants. </a:t>
            </a:r>
            <a:endParaRPr sz="1050">
              <a:solidFill>
                <a:srgbClr val="1C1D1E"/>
              </a:solidFill>
              <a:highlight>
                <a:srgbClr val="FFFFFF"/>
              </a:highlight>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7" name="Shape 1687"/>
        <p:cNvGrpSpPr/>
        <p:nvPr/>
      </p:nvGrpSpPr>
      <p:grpSpPr>
        <a:xfrm>
          <a:off x="0" y="0"/>
          <a:ext cx="0" cy="0"/>
          <a:chOff x="0" y="0"/>
          <a:chExt cx="0" cy="0"/>
        </a:xfrm>
      </p:grpSpPr>
      <p:sp>
        <p:nvSpPr>
          <p:cNvPr id="1688" name="Google Shape;1688;g2b73c047c01_0_5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9" name="Google Shape;1689;g2b73c047c01_0_5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50">
                <a:solidFill>
                  <a:srgbClr val="1C1D1E"/>
                </a:solidFill>
                <a:highlight>
                  <a:srgbClr val="FFFFFF"/>
                </a:highlight>
              </a:rPr>
              <a:t>Other neurodegenerative diseases.  +-Overlapping mechanisms with other neuroprotectants. </a:t>
            </a:r>
            <a:endParaRPr sz="1050">
              <a:solidFill>
                <a:srgbClr val="1C1D1E"/>
              </a:solidFill>
              <a:highlight>
                <a:srgbClr val="FFFFFF"/>
              </a:highlight>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6" name="Shape 1696"/>
        <p:cNvGrpSpPr/>
        <p:nvPr/>
      </p:nvGrpSpPr>
      <p:grpSpPr>
        <a:xfrm>
          <a:off x="0" y="0"/>
          <a:ext cx="0" cy="0"/>
          <a:chOff x="0" y="0"/>
          <a:chExt cx="0" cy="0"/>
        </a:xfrm>
      </p:grpSpPr>
      <p:sp>
        <p:nvSpPr>
          <p:cNvPr id="1697" name="Google Shape;1697;p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8" name="Google Shape;1698;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50">
                <a:solidFill>
                  <a:srgbClr val="1C1D1E"/>
                </a:solidFill>
                <a:highlight>
                  <a:srgbClr val="FFFFFF"/>
                </a:highlight>
              </a:rPr>
              <a:t>Other neurodegenerative diseases.  +-Overlapping mechanisms with other neuroprotectants. </a:t>
            </a:r>
            <a:endParaRPr sz="1050">
              <a:solidFill>
                <a:srgbClr val="1C1D1E"/>
              </a:solidFill>
              <a:highlight>
                <a:srgbClr val="FFFFFF"/>
              </a:highlight>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5" name="Shape 1705"/>
        <p:cNvGrpSpPr/>
        <p:nvPr/>
      </p:nvGrpSpPr>
      <p:grpSpPr>
        <a:xfrm>
          <a:off x="0" y="0"/>
          <a:ext cx="0" cy="0"/>
          <a:chOff x="0" y="0"/>
          <a:chExt cx="0" cy="0"/>
        </a:xfrm>
      </p:grpSpPr>
      <p:sp>
        <p:nvSpPr>
          <p:cNvPr id="1706" name="Google Shape;1706;p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7" name="Google Shape;1707;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50">
                <a:solidFill>
                  <a:srgbClr val="1C1D1E"/>
                </a:solidFill>
                <a:highlight>
                  <a:srgbClr val="FFFFFF"/>
                </a:highlight>
              </a:rPr>
              <a:t>Other neurodegenerative diseases.  +-Overlapping mechanisms with other neuroprotectants. </a:t>
            </a:r>
            <a:endParaRPr sz="1050">
              <a:solidFill>
                <a:srgbClr val="1C1D1E"/>
              </a:solidFill>
              <a:highlight>
                <a:srgbClr val="FFFFFF"/>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684265dfa0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684265dfa0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4" name="Shape 1714"/>
        <p:cNvGrpSpPr/>
        <p:nvPr/>
      </p:nvGrpSpPr>
      <p:grpSpPr>
        <a:xfrm>
          <a:off x="0" y="0"/>
          <a:ext cx="0" cy="0"/>
          <a:chOff x="0" y="0"/>
          <a:chExt cx="0" cy="0"/>
        </a:xfrm>
      </p:grpSpPr>
      <p:sp>
        <p:nvSpPr>
          <p:cNvPr id="1715" name="Google Shape;1715;p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6" name="Google Shape;1716;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50">
                <a:solidFill>
                  <a:srgbClr val="1C1D1E"/>
                </a:solidFill>
                <a:highlight>
                  <a:srgbClr val="FFFFFF"/>
                </a:highlight>
              </a:rPr>
              <a:t>Other neurodegenerative diseases.  +-Overlapping mechanisms with other neuroprotectants. </a:t>
            </a:r>
            <a:endParaRPr sz="1050">
              <a:solidFill>
                <a:srgbClr val="1C1D1E"/>
              </a:solidFill>
              <a:highlight>
                <a:srgbClr val="FFFFFF"/>
              </a:highlight>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3" name="Shape 1723"/>
        <p:cNvGrpSpPr/>
        <p:nvPr/>
      </p:nvGrpSpPr>
      <p:grpSpPr>
        <a:xfrm>
          <a:off x="0" y="0"/>
          <a:ext cx="0" cy="0"/>
          <a:chOff x="0" y="0"/>
          <a:chExt cx="0" cy="0"/>
        </a:xfrm>
      </p:grpSpPr>
      <p:sp>
        <p:nvSpPr>
          <p:cNvPr id="1724" name="Google Shape;1724;p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5" name="Google Shape;1725;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Don’t worry, I’ll tell you about the other 9 neuroprotections…</a:t>
            </a:r>
            <a:endParaRPr/>
          </a:p>
          <a:p>
            <a:pPr indent="0" lvl="0" marL="0" rtl="0" algn="l">
              <a:lnSpc>
                <a:spcPct val="100000"/>
              </a:lnSpc>
              <a:spcBef>
                <a:spcPts val="0"/>
              </a:spcBef>
              <a:spcAft>
                <a:spcPts val="0"/>
              </a:spcAft>
              <a:buSzPts val="1100"/>
              <a:buNone/>
            </a:pPr>
            <a:r>
              <a:rPr lang="en"/>
              <a:t>Think about disease modifying… donepezil, and memantine don’t do this. </a:t>
            </a:r>
            <a:r>
              <a:rPr lang="en" sz="900">
                <a:solidFill>
                  <a:schemeClr val="dk1"/>
                </a:solidFill>
              </a:rPr>
              <a:t>neurofibrillary tangles composed of tau protein.  2 new antibody treatments that are disease modifying. Prevagen.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1" name="Shape 1731"/>
        <p:cNvGrpSpPr/>
        <p:nvPr/>
      </p:nvGrpSpPr>
      <p:grpSpPr>
        <a:xfrm>
          <a:off x="0" y="0"/>
          <a:ext cx="0" cy="0"/>
          <a:chOff x="0" y="0"/>
          <a:chExt cx="0" cy="0"/>
        </a:xfrm>
      </p:grpSpPr>
      <p:sp>
        <p:nvSpPr>
          <p:cNvPr id="1732" name="Google Shape;1732;g2b60bd3626b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3" name="Google Shape;1733;g2b60bd3626b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7" name="Shape 1737"/>
        <p:cNvGrpSpPr/>
        <p:nvPr/>
      </p:nvGrpSpPr>
      <p:grpSpPr>
        <a:xfrm>
          <a:off x="0" y="0"/>
          <a:ext cx="0" cy="0"/>
          <a:chOff x="0" y="0"/>
          <a:chExt cx="0" cy="0"/>
        </a:xfrm>
      </p:grpSpPr>
      <p:sp>
        <p:nvSpPr>
          <p:cNvPr id="1738" name="Google Shape;1738;p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9" name="Google Shape;1739;p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There are biomarkers that can estimate the biologic age of various organs, including the length of telomeres. Telomeres form protective caps at the ends of chromosomes.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8" name="Shape 1748"/>
        <p:cNvGrpSpPr/>
        <p:nvPr/>
      </p:nvGrpSpPr>
      <p:grpSpPr>
        <a:xfrm>
          <a:off x="0" y="0"/>
          <a:ext cx="0" cy="0"/>
          <a:chOff x="0" y="0"/>
          <a:chExt cx="0" cy="0"/>
        </a:xfrm>
      </p:grpSpPr>
      <p:sp>
        <p:nvSpPr>
          <p:cNvPr id="1749" name="Google Shape;1749;p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0" name="Google Shape;1750;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 telomeres of people taking lithium were found to be 35% longer, which is theorized to represent a younger biologic age.  Telomeres of WBCs were tested, so this is outside of the brain.</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0" name="Shape 1760"/>
        <p:cNvGrpSpPr/>
        <p:nvPr/>
      </p:nvGrpSpPr>
      <p:grpSpPr>
        <a:xfrm>
          <a:off x="0" y="0"/>
          <a:ext cx="0" cy="0"/>
          <a:chOff x="0" y="0"/>
          <a:chExt cx="0" cy="0"/>
        </a:xfrm>
      </p:grpSpPr>
      <p:sp>
        <p:nvSpPr>
          <p:cNvPr id="1761" name="Google Shape;1761;p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2" name="Google Shape;1762;p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Otherwise lithium appears to be cardioprotective, which could be a general anti-aging effect.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9" name="Shape 1769"/>
        <p:cNvGrpSpPr/>
        <p:nvPr/>
      </p:nvGrpSpPr>
      <p:grpSpPr>
        <a:xfrm>
          <a:off x="0" y="0"/>
          <a:ext cx="0" cy="0"/>
          <a:chOff x="0" y="0"/>
          <a:chExt cx="0" cy="0"/>
        </a:xfrm>
      </p:grpSpPr>
      <p:sp>
        <p:nvSpPr>
          <p:cNvPr id="1770" name="Google Shape;1770;p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1" name="Google Shape;1771;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8" name="Shape 1778"/>
        <p:cNvGrpSpPr/>
        <p:nvPr/>
      </p:nvGrpSpPr>
      <p:grpSpPr>
        <a:xfrm>
          <a:off x="0" y="0"/>
          <a:ext cx="0" cy="0"/>
          <a:chOff x="0" y="0"/>
          <a:chExt cx="0" cy="0"/>
        </a:xfrm>
      </p:grpSpPr>
      <p:sp>
        <p:nvSpPr>
          <p:cNvPr id="1779" name="Google Shape;1779;p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0" name="Google Shape;1780;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6" name="Shape 1786"/>
        <p:cNvGrpSpPr/>
        <p:nvPr/>
      </p:nvGrpSpPr>
      <p:grpSpPr>
        <a:xfrm>
          <a:off x="0" y="0"/>
          <a:ext cx="0" cy="0"/>
          <a:chOff x="0" y="0"/>
          <a:chExt cx="0" cy="0"/>
        </a:xfrm>
      </p:grpSpPr>
      <p:sp>
        <p:nvSpPr>
          <p:cNvPr id="1787" name="Google Shape;1787;p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8" name="Google Shape;1788;p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9" name="Shape 1799"/>
        <p:cNvGrpSpPr/>
        <p:nvPr/>
      </p:nvGrpSpPr>
      <p:grpSpPr>
        <a:xfrm>
          <a:off x="0" y="0"/>
          <a:ext cx="0" cy="0"/>
          <a:chOff x="0" y="0"/>
          <a:chExt cx="0" cy="0"/>
        </a:xfrm>
      </p:grpSpPr>
      <p:sp>
        <p:nvSpPr>
          <p:cNvPr id="1800" name="Google Shape;1800;p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1" name="Google Shape;1801;p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2" name="Shape 1812"/>
        <p:cNvGrpSpPr/>
        <p:nvPr/>
      </p:nvGrpSpPr>
      <p:grpSpPr>
        <a:xfrm>
          <a:off x="0" y="0"/>
          <a:ext cx="0" cy="0"/>
          <a:chOff x="0" y="0"/>
          <a:chExt cx="0" cy="0"/>
        </a:xfrm>
      </p:grpSpPr>
      <p:sp>
        <p:nvSpPr>
          <p:cNvPr id="1813" name="Google Shape;1813;p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4" name="Google Shape;1814;p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5" name="Shape 1825"/>
        <p:cNvGrpSpPr/>
        <p:nvPr/>
      </p:nvGrpSpPr>
      <p:grpSpPr>
        <a:xfrm>
          <a:off x="0" y="0"/>
          <a:ext cx="0" cy="0"/>
          <a:chOff x="0" y="0"/>
          <a:chExt cx="0" cy="0"/>
        </a:xfrm>
      </p:grpSpPr>
      <p:sp>
        <p:nvSpPr>
          <p:cNvPr id="1826" name="Google Shape;1826;p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7" name="Google Shape;1827;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5" name="Shape 1835"/>
        <p:cNvGrpSpPr/>
        <p:nvPr/>
      </p:nvGrpSpPr>
      <p:grpSpPr>
        <a:xfrm>
          <a:off x="0" y="0"/>
          <a:ext cx="0" cy="0"/>
          <a:chOff x="0" y="0"/>
          <a:chExt cx="0" cy="0"/>
        </a:xfrm>
      </p:grpSpPr>
      <p:sp>
        <p:nvSpPr>
          <p:cNvPr id="1836" name="Google Shape;1836;p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7" name="Google Shape;1837;p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6" name="Shape 1846"/>
        <p:cNvGrpSpPr/>
        <p:nvPr/>
      </p:nvGrpSpPr>
      <p:grpSpPr>
        <a:xfrm>
          <a:off x="0" y="0"/>
          <a:ext cx="0" cy="0"/>
          <a:chOff x="0" y="0"/>
          <a:chExt cx="0" cy="0"/>
        </a:xfrm>
      </p:grpSpPr>
      <p:sp>
        <p:nvSpPr>
          <p:cNvPr id="1847" name="Google Shape;1847;p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8" name="Google Shape;1848;p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7" name="Shape 1857"/>
        <p:cNvGrpSpPr/>
        <p:nvPr/>
      </p:nvGrpSpPr>
      <p:grpSpPr>
        <a:xfrm>
          <a:off x="0" y="0"/>
          <a:ext cx="0" cy="0"/>
          <a:chOff x="0" y="0"/>
          <a:chExt cx="0" cy="0"/>
        </a:xfrm>
      </p:grpSpPr>
      <p:sp>
        <p:nvSpPr>
          <p:cNvPr id="1858" name="Google Shape;1858;p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9" name="Google Shape;1859;p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5" name="Shape 1865"/>
        <p:cNvGrpSpPr/>
        <p:nvPr/>
      </p:nvGrpSpPr>
      <p:grpSpPr>
        <a:xfrm>
          <a:off x="0" y="0"/>
          <a:ext cx="0" cy="0"/>
          <a:chOff x="0" y="0"/>
          <a:chExt cx="0" cy="0"/>
        </a:xfrm>
      </p:grpSpPr>
      <p:sp>
        <p:nvSpPr>
          <p:cNvPr id="1866" name="Google Shape;1866;p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7" name="Google Shape;1867;p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50">
                <a:solidFill>
                  <a:srgbClr val="1C1D1E"/>
                </a:solidFill>
                <a:highlight>
                  <a:srgbClr val="FFFFFF"/>
                </a:highlight>
              </a:rPr>
              <a:t>Batchelor, D.H. and Lowe, M.R. (1990), Reported neurotoxicity with the lithium/haloperidol combination and other neuroleptics—A literature review. Hum. Psychopharmacol. Clin. Exp., 5: 275-280. </a:t>
            </a:r>
            <a:r>
              <a:rPr lang="en" sz="1050">
                <a:solidFill>
                  <a:srgbClr val="005274"/>
                </a:solidFill>
                <a:highlight>
                  <a:srgbClr val="FFFFFF"/>
                </a:highlight>
                <a:uFill>
                  <a:noFill/>
                </a:uFill>
                <a:hlinkClick r:id="rId2">
                  <a:extLst>
                    <a:ext uri="{A12FA001-AC4F-418D-AE19-62706E023703}">
                      <ahyp:hlinkClr val="tx"/>
                    </a:ext>
                  </a:extLst>
                </a:hlinkClick>
              </a:rPr>
              <a:t>https://doi.org/10.1002/hup.470050323</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4" name="Shape 1874"/>
        <p:cNvGrpSpPr/>
        <p:nvPr/>
      </p:nvGrpSpPr>
      <p:grpSpPr>
        <a:xfrm>
          <a:off x="0" y="0"/>
          <a:ext cx="0" cy="0"/>
          <a:chOff x="0" y="0"/>
          <a:chExt cx="0" cy="0"/>
        </a:xfrm>
      </p:grpSpPr>
      <p:sp>
        <p:nvSpPr>
          <p:cNvPr id="1875" name="Google Shape;1875;p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6" name="Google Shape;1876;p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50">
                <a:solidFill>
                  <a:srgbClr val="1C1D1E"/>
                </a:solidFill>
                <a:highlight>
                  <a:srgbClr val="FFFFFF"/>
                </a:highlight>
              </a:rPr>
              <a:t>Batchelor, D.H. and Lowe, M.R. (1990), Reported neurotoxicity with the lithium/haloperidol combination and other neuroleptics—A literature review. Hum. Psychopharmacol. Clin. Exp., 5: 275-280. </a:t>
            </a:r>
            <a:r>
              <a:rPr lang="en" sz="1050">
                <a:solidFill>
                  <a:srgbClr val="005274"/>
                </a:solidFill>
                <a:highlight>
                  <a:srgbClr val="FFFFFF"/>
                </a:highlight>
                <a:uFill>
                  <a:noFill/>
                </a:uFill>
                <a:hlinkClick r:id="rId2">
                  <a:extLst>
                    <a:ext uri="{A12FA001-AC4F-418D-AE19-62706E023703}">
                      <ahyp:hlinkClr val="tx"/>
                    </a:ext>
                  </a:extLst>
                </a:hlinkClick>
              </a:rPr>
              <a:t>https://doi.org/10.1002/hup.470050323</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4" name="Shape 1884"/>
        <p:cNvGrpSpPr/>
        <p:nvPr/>
      </p:nvGrpSpPr>
      <p:grpSpPr>
        <a:xfrm>
          <a:off x="0" y="0"/>
          <a:ext cx="0" cy="0"/>
          <a:chOff x="0" y="0"/>
          <a:chExt cx="0" cy="0"/>
        </a:xfrm>
      </p:grpSpPr>
      <p:sp>
        <p:nvSpPr>
          <p:cNvPr id="1885" name="Google Shape;1885;g2b6d3d31498_0_1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6" name="Google Shape;1886;g2b6d3d31498_0_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50">
                <a:solidFill>
                  <a:srgbClr val="1C1D1E"/>
                </a:solidFill>
                <a:highlight>
                  <a:srgbClr val="FFFFFF"/>
                </a:highlight>
              </a:rPr>
              <a:t>Batchelor, D.H. and Lowe, M.R. (1990), Reported neurotoxicity with the lithium/haloperidol combination and other neuroleptics—A literature review. Hum. Psychopharmacol. Clin. Exp., 5: 275-280. </a:t>
            </a:r>
            <a:r>
              <a:rPr lang="en" sz="1050">
                <a:solidFill>
                  <a:srgbClr val="005274"/>
                </a:solidFill>
                <a:highlight>
                  <a:srgbClr val="FFFFFF"/>
                </a:highlight>
                <a:uFill>
                  <a:noFill/>
                </a:uFill>
                <a:hlinkClick r:id="rId2">
                  <a:extLst>
                    <a:ext uri="{A12FA001-AC4F-418D-AE19-62706E023703}">
                      <ahyp:hlinkClr val="tx"/>
                    </a:ext>
                  </a:extLst>
                </a:hlinkClick>
              </a:rPr>
              <a:t>https://doi.org/10.1002/hup.470050323</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2" name="Shape 1892"/>
        <p:cNvGrpSpPr/>
        <p:nvPr/>
      </p:nvGrpSpPr>
      <p:grpSpPr>
        <a:xfrm>
          <a:off x="0" y="0"/>
          <a:ext cx="0" cy="0"/>
          <a:chOff x="0" y="0"/>
          <a:chExt cx="0" cy="0"/>
        </a:xfrm>
      </p:grpSpPr>
      <p:sp>
        <p:nvSpPr>
          <p:cNvPr id="1893" name="Google Shape;1893;g2b6d3d31498_0_1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4" name="Google Shape;1894;g2b6d3d31498_0_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50">
                <a:solidFill>
                  <a:srgbClr val="1C1D1E"/>
                </a:solidFill>
                <a:highlight>
                  <a:srgbClr val="FFFFFF"/>
                </a:highlight>
              </a:rPr>
              <a:t>Batchelor, D.H. and Lowe, M.R. (1990), Reported neurotoxicity with the lithium/haloperidol combination and other neuroleptics—A literature review. Hum. Psychopharmacol. Clin. Exp., 5: 275-280. </a:t>
            </a:r>
            <a:r>
              <a:rPr lang="en" sz="1050">
                <a:solidFill>
                  <a:srgbClr val="005274"/>
                </a:solidFill>
                <a:highlight>
                  <a:srgbClr val="FFFFFF"/>
                </a:highlight>
                <a:uFill>
                  <a:noFill/>
                </a:uFill>
                <a:hlinkClick r:id="rId2">
                  <a:extLst>
                    <a:ext uri="{A12FA001-AC4F-418D-AE19-62706E023703}">
                      <ahyp:hlinkClr val="tx"/>
                    </a:ext>
                  </a:extLst>
                </a:hlinkClick>
              </a:rPr>
              <a:t>https://doi.org/10.1002/hup.470050323</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0" name="Shape 1900"/>
        <p:cNvGrpSpPr/>
        <p:nvPr/>
      </p:nvGrpSpPr>
      <p:grpSpPr>
        <a:xfrm>
          <a:off x="0" y="0"/>
          <a:ext cx="0" cy="0"/>
          <a:chOff x="0" y="0"/>
          <a:chExt cx="0" cy="0"/>
        </a:xfrm>
      </p:grpSpPr>
      <p:sp>
        <p:nvSpPr>
          <p:cNvPr id="1901" name="Google Shape;1901;g2b6d3d31498_0_1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2" name="Google Shape;1902;g2b6d3d31498_0_1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8" name="Shape 1908"/>
        <p:cNvGrpSpPr/>
        <p:nvPr/>
      </p:nvGrpSpPr>
      <p:grpSpPr>
        <a:xfrm>
          <a:off x="0" y="0"/>
          <a:ext cx="0" cy="0"/>
          <a:chOff x="0" y="0"/>
          <a:chExt cx="0" cy="0"/>
        </a:xfrm>
      </p:grpSpPr>
      <p:sp>
        <p:nvSpPr>
          <p:cNvPr id="1909" name="Google Shape;1909;g2b6d3d31498_0_1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0" name="Google Shape;1910;g2b6d3d31498_0_1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6" name="Shape 1916"/>
        <p:cNvGrpSpPr/>
        <p:nvPr/>
      </p:nvGrpSpPr>
      <p:grpSpPr>
        <a:xfrm>
          <a:off x="0" y="0"/>
          <a:ext cx="0" cy="0"/>
          <a:chOff x="0" y="0"/>
          <a:chExt cx="0" cy="0"/>
        </a:xfrm>
      </p:grpSpPr>
      <p:sp>
        <p:nvSpPr>
          <p:cNvPr id="1917" name="Google Shape;1917;g2b6d3d31498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g2b6d3d31498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7" name="Shape 1957"/>
        <p:cNvGrpSpPr/>
        <p:nvPr/>
      </p:nvGrpSpPr>
      <p:grpSpPr>
        <a:xfrm>
          <a:off x="0" y="0"/>
          <a:ext cx="0" cy="0"/>
          <a:chOff x="0" y="0"/>
          <a:chExt cx="0" cy="0"/>
        </a:xfrm>
      </p:grpSpPr>
      <p:sp>
        <p:nvSpPr>
          <p:cNvPr id="1958" name="Google Shape;1958;g2b6d3d31498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g2b6d3d31498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5" name="Shape 1965"/>
        <p:cNvGrpSpPr/>
        <p:nvPr/>
      </p:nvGrpSpPr>
      <p:grpSpPr>
        <a:xfrm>
          <a:off x="0" y="0"/>
          <a:ext cx="0" cy="0"/>
          <a:chOff x="0" y="0"/>
          <a:chExt cx="0" cy="0"/>
        </a:xfrm>
      </p:grpSpPr>
      <p:sp>
        <p:nvSpPr>
          <p:cNvPr id="1966" name="Google Shape;1966;g2b73c047c01_0_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g2b73c047c01_0_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5" name="Shape 1975"/>
        <p:cNvGrpSpPr/>
        <p:nvPr/>
      </p:nvGrpSpPr>
      <p:grpSpPr>
        <a:xfrm>
          <a:off x="0" y="0"/>
          <a:ext cx="0" cy="0"/>
          <a:chOff x="0" y="0"/>
          <a:chExt cx="0" cy="0"/>
        </a:xfrm>
      </p:grpSpPr>
      <p:sp>
        <p:nvSpPr>
          <p:cNvPr id="1976" name="Google Shape;1976;g2b73c047c01_0_6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g2b73c047c01_0_6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5" name="Shape 1985"/>
        <p:cNvGrpSpPr/>
        <p:nvPr/>
      </p:nvGrpSpPr>
      <p:grpSpPr>
        <a:xfrm>
          <a:off x="0" y="0"/>
          <a:ext cx="0" cy="0"/>
          <a:chOff x="0" y="0"/>
          <a:chExt cx="0" cy="0"/>
        </a:xfrm>
      </p:grpSpPr>
      <p:sp>
        <p:nvSpPr>
          <p:cNvPr id="1986" name="Google Shape;1986;g2b73c047c01_0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g2b73c047c01_0_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6" name="Shape 1996"/>
        <p:cNvGrpSpPr/>
        <p:nvPr/>
      </p:nvGrpSpPr>
      <p:grpSpPr>
        <a:xfrm>
          <a:off x="0" y="0"/>
          <a:ext cx="0" cy="0"/>
          <a:chOff x="0" y="0"/>
          <a:chExt cx="0" cy="0"/>
        </a:xfrm>
      </p:grpSpPr>
      <p:sp>
        <p:nvSpPr>
          <p:cNvPr id="1997" name="Google Shape;1997;g2b73c047c01_0_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g2b73c047c01_0_6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3" name="Shape 2003"/>
        <p:cNvGrpSpPr/>
        <p:nvPr/>
      </p:nvGrpSpPr>
      <p:grpSpPr>
        <a:xfrm>
          <a:off x="0" y="0"/>
          <a:ext cx="0" cy="0"/>
          <a:chOff x="0" y="0"/>
          <a:chExt cx="0" cy="0"/>
        </a:xfrm>
      </p:grpSpPr>
      <p:sp>
        <p:nvSpPr>
          <p:cNvPr id="2004" name="Google Shape;2004;g2b6d3d31498_0_2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5" name="Google Shape;2005;g2b6d3d31498_0_2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0" name="Shape 2010"/>
        <p:cNvGrpSpPr/>
        <p:nvPr/>
      </p:nvGrpSpPr>
      <p:grpSpPr>
        <a:xfrm>
          <a:off x="0" y="0"/>
          <a:ext cx="0" cy="0"/>
          <a:chOff x="0" y="0"/>
          <a:chExt cx="0" cy="0"/>
        </a:xfrm>
      </p:grpSpPr>
      <p:sp>
        <p:nvSpPr>
          <p:cNvPr id="2011" name="Google Shape;2011;g2b73c047c01_0_6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2" name="Google Shape;2012;g2b73c047c01_0_6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7" name="Shape 2017"/>
        <p:cNvGrpSpPr/>
        <p:nvPr/>
      </p:nvGrpSpPr>
      <p:grpSpPr>
        <a:xfrm>
          <a:off x="0" y="0"/>
          <a:ext cx="0" cy="0"/>
          <a:chOff x="0" y="0"/>
          <a:chExt cx="0" cy="0"/>
        </a:xfrm>
      </p:grpSpPr>
      <p:sp>
        <p:nvSpPr>
          <p:cNvPr id="2018" name="Google Shape;2018;g2b73c047c01_0_6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9" name="Google Shape;2019;g2b73c047c01_0_6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b73c047c01_0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g2b73c047c01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4" name="Shape 2024"/>
        <p:cNvGrpSpPr/>
        <p:nvPr/>
      </p:nvGrpSpPr>
      <p:grpSpPr>
        <a:xfrm>
          <a:off x="0" y="0"/>
          <a:ext cx="0" cy="0"/>
          <a:chOff x="0" y="0"/>
          <a:chExt cx="0" cy="0"/>
        </a:xfrm>
      </p:grpSpPr>
      <p:sp>
        <p:nvSpPr>
          <p:cNvPr id="2025" name="Google Shape;2025;g2b73c047c01_0_6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6" name="Google Shape;2026;g2b73c047c01_0_6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1" name="Shape 2031"/>
        <p:cNvGrpSpPr/>
        <p:nvPr/>
      </p:nvGrpSpPr>
      <p:grpSpPr>
        <a:xfrm>
          <a:off x="0" y="0"/>
          <a:ext cx="0" cy="0"/>
          <a:chOff x="0" y="0"/>
          <a:chExt cx="0" cy="0"/>
        </a:xfrm>
      </p:grpSpPr>
      <p:sp>
        <p:nvSpPr>
          <p:cNvPr id="2032" name="Google Shape;2032;g2b6d3d31498_0_2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3" name="Google Shape;2033;g2b6d3d31498_0_2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8" name="Shape 2038"/>
        <p:cNvGrpSpPr/>
        <p:nvPr/>
      </p:nvGrpSpPr>
      <p:grpSpPr>
        <a:xfrm>
          <a:off x="0" y="0"/>
          <a:ext cx="0" cy="0"/>
          <a:chOff x="0" y="0"/>
          <a:chExt cx="0" cy="0"/>
        </a:xfrm>
      </p:grpSpPr>
      <p:sp>
        <p:nvSpPr>
          <p:cNvPr id="2039" name="Google Shape;2039;g2b6d3d31498_0_2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0" name="Google Shape;2040;g2b6d3d31498_0_2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5" name="Shape 2045"/>
        <p:cNvGrpSpPr/>
        <p:nvPr/>
      </p:nvGrpSpPr>
      <p:grpSpPr>
        <a:xfrm>
          <a:off x="0" y="0"/>
          <a:ext cx="0" cy="0"/>
          <a:chOff x="0" y="0"/>
          <a:chExt cx="0" cy="0"/>
        </a:xfrm>
      </p:grpSpPr>
      <p:sp>
        <p:nvSpPr>
          <p:cNvPr id="2046" name="Google Shape;2046;g2b6d3d31498_0_2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7" name="Google Shape;2047;g2b6d3d31498_0_2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2" name="Shape 2052"/>
        <p:cNvGrpSpPr/>
        <p:nvPr/>
      </p:nvGrpSpPr>
      <p:grpSpPr>
        <a:xfrm>
          <a:off x="0" y="0"/>
          <a:ext cx="0" cy="0"/>
          <a:chOff x="0" y="0"/>
          <a:chExt cx="0" cy="0"/>
        </a:xfrm>
      </p:grpSpPr>
      <p:sp>
        <p:nvSpPr>
          <p:cNvPr id="2053" name="Google Shape;2053;g2b6d3d31498_0_3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4" name="Google Shape;2054;g2b6d3d31498_0_3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9" name="Shape 2059"/>
        <p:cNvGrpSpPr/>
        <p:nvPr/>
      </p:nvGrpSpPr>
      <p:grpSpPr>
        <a:xfrm>
          <a:off x="0" y="0"/>
          <a:ext cx="0" cy="0"/>
          <a:chOff x="0" y="0"/>
          <a:chExt cx="0" cy="0"/>
        </a:xfrm>
      </p:grpSpPr>
      <p:sp>
        <p:nvSpPr>
          <p:cNvPr id="2060" name="Google Shape;2060;g2b6d3d31498_0_3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1" name="Google Shape;2061;g2b6d3d31498_0_3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6" name="Shape 2066"/>
        <p:cNvGrpSpPr/>
        <p:nvPr/>
      </p:nvGrpSpPr>
      <p:grpSpPr>
        <a:xfrm>
          <a:off x="0" y="0"/>
          <a:ext cx="0" cy="0"/>
          <a:chOff x="0" y="0"/>
          <a:chExt cx="0" cy="0"/>
        </a:xfrm>
      </p:grpSpPr>
      <p:sp>
        <p:nvSpPr>
          <p:cNvPr id="2067" name="Google Shape;2067;g2b6d3d31498_0_3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8" name="Google Shape;2068;g2b6d3d31498_0_3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3" name="Shape 2073"/>
        <p:cNvGrpSpPr/>
        <p:nvPr/>
      </p:nvGrpSpPr>
      <p:grpSpPr>
        <a:xfrm>
          <a:off x="0" y="0"/>
          <a:ext cx="0" cy="0"/>
          <a:chOff x="0" y="0"/>
          <a:chExt cx="0" cy="0"/>
        </a:xfrm>
      </p:grpSpPr>
      <p:sp>
        <p:nvSpPr>
          <p:cNvPr id="2074" name="Google Shape;2074;g2b73c047c01_0_6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5" name="Google Shape;2075;g2b73c047c01_0_6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0" name="Shape 2080"/>
        <p:cNvGrpSpPr/>
        <p:nvPr/>
      </p:nvGrpSpPr>
      <p:grpSpPr>
        <a:xfrm>
          <a:off x="0" y="0"/>
          <a:ext cx="0" cy="0"/>
          <a:chOff x="0" y="0"/>
          <a:chExt cx="0" cy="0"/>
        </a:xfrm>
      </p:grpSpPr>
      <p:sp>
        <p:nvSpPr>
          <p:cNvPr id="2081" name="Google Shape;2081;g2b73c047c01_0_6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2" name="Google Shape;2082;g2b73c047c01_0_6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7" name="Shape 2087"/>
        <p:cNvGrpSpPr/>
        <p:nvPr/>
      </p:nvGrpSpPr>
      <p:grpSpPr>
        <a:xfrm>
          <a:off x="0" y="0"/>
          <a:ext cx="0" cy="0"/>
          <a:chOff x="0" y="0"/>
          <a:chExt cx="0" cy="0"/>
        </a:xfrm>
      </p:grpSpPr>
      <p:sp>
        <p:nvSpPr>
          <p:cNvPr id="2088" name="Google Shape;2088;g2b73c047c01_0_6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9" name="Google Shape;2089;g2b73c047c01_0_6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b73c047c01_0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g2b73c047c01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4" name="Shape 2094"/>
        <p:cNvGrpSpPr/>
        <p:nvPr/>
      </p:nvGrpSpPr>
      <p:grpSpPr>
        <a:xfrm>
          <a:off x="0" y="0"/>
          <a:ext cx="0" cy="0"/>
          <a:chOff x="0" y="0"/>
          <a:chExt cx="0" cy="0"/>
        </a:xfrm>
      </p:grpSpPr>
      <p:sp>
        <p:nvSpPr>
          <p:cNvPr id="2095" name="Google Shape;2095;g2b6d3d31498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g2b6d3d31498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1" name="Shape 2101"/>
        <p:cNvGrpSpPr/>
        <p:nvPr/>
      </p:nvGrpSpPr>
      <p:grpSpPr>
        <a:xfrm>
          <a:off x="0" y="0"/>
          <a:ext cx="0" cy="0"/>
          <a:chOff x="0" y="0"/>
          <a:chExt cx="0" cy="0"/>
        </a:xfrm>
      </p:grpSpPr>
      <p:sp>
        <p:nvSpPr>
          <p:cNvPr id="2102" name="Google Shape;2102;g2b6d3d31498_0_3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3" name="Google Shape;2103;g2b6d3d31498_0_3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8" name="Shape 2108"/>
        <p:cNvGrpSpPr/>
        <p:nvPr/>
      </p:nvGrpSpPr>
      <p:grpSpPr>
        <a:xfrm>
          <a:off x="0" y="0"/>
          <a:ext cx="0" cy="0"/>
          <a:chOff x="0" y="0"/>
          <a:chExt cx="0" cy="0"/>
        </a:xfrm>
      </p:grpSpPr>
      <p:sp>
        <p:nvSpPr>
          <p:cNvPr id="2109" name="Google Shape;2109;g2b6d3d31498_0_3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0" name="Google Shape;2110;g2b6d3d31498_0_3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6" name="Shape 2116"/>
        <p:cNvGrpSpPr/>
        <p:nvPr/>
      </p:nvGrpSpPr>
      <p:grpSpPr>
        <a:xfrm>
          <a:off x="0" y="0"/>
          <a:ext cx="0" cy="0"/>
          <a:chOff x="0" y="0"/>
          <a:chExt cx="0" cy="0"/>
        </a:xfrm>
      </p:grpSpPr>
      <p:sp>
        <p:nvSpPr>
          <p:cNvPr id="2117" name="Google Shape;2117;g2b6d3d31498_0_3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8" name="Google Shape;2118;g2b6d3d31498_0_3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4" name="Shape 2124"/>
        <p:cNvGrpSpPr/>
        <p:nvPr/>
      </p:nvGrpSpPr>
      <p:grpSpPr>
        <a:xfrm>
          <a:off x="0" y="0"/>
          <a:ext cx="0" cy="0"/>
          <a:chOff x="0" y="0"/>
          <a:chExt cx="0" cy="0"/>
        </a:xfrm>
      </p:grpSpPr>
      <p:sp>
        <p:nvSpPr>
          <p:cNvPr id="2125" name="Google Shape;2125;g2b6d3d31498_0_4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6" name="Google Shape;2126;g2b6d3d31498_0_4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1" name="Shape 2131"/>
        <p:cNvGrpSpPr/>
        <p:nvPr/>
      </p:nvGrpSpPr>
      <p:grpSpPr>
        <a:xfrm>
          <a:off x="0" y="0"/>
          <a:ext cx="0" cy="0"/>
          <a:chOff x="0" y="0"/>
          <a:chExt cx="0" cy="0"/>
        </a:xfrm>
      </p:grpSpPr>
      <p:sp>
        <p:nvSpPr>
          <p:cNvPr id="2132" name="Google Shape;2132;g2b6d3d31498_0_4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3" name="Google Shape;2133;g2b6d3d31498_0_4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0" name="Shape 2150"/>
        <p:cNvGrpSpPr/>
        <p:nvPr/>
      </p:nvGrpSpPr>
      <p:grpSpPr>
        <a:xfrm>
          <a:off x="0" y="0"/>
          <a:ext cx="0" cy="0"/>
          <a:chOff x="0" y="0"/>
          <a:chExt cx="0" cy="0"/>
        </a:xfrm>
      </p:grpSpPr>
      <p:sp>
        <p:nvSpPr>
          <p:cNvPr id="2151" name="Google Shape;2151;g2b6d3d31498_0_4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2" name="Google Shape;2152;g2b6d3d31498_0_4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9" name="Shape 2169"/>
        <p:cNvGrpSpPr/>
        <p:nvPr/>
      </p:nvGrpSpPr>
      <p:grpSpPr>
        <a:xfrm>
          <a:off x="0" y="0"/>
          <a:ext cx="0" cy="0"/>
          <a:chOff x="0" y="0"/>
          <a:chExt cx="0" cy="0"/>
        </a:xfrm>
      </p:grpSpPr>
      <p:sp>
        <p:nvSpPr>
          <p:cNvPr id="2170" name="Google Shape;2170;g2b6d3d31498_0_4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1" name="Google Shape;2171;g2b6d3d31498_0_4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8" name="Shape 2188"/>
        <p:cNvGrpSpPr/>
        <p:nvPr/>
      </p:nvGrpSpPr>
      <p:grpSpPr>
        <a:xfrm>
          <a:off x="0" y="0"/>
          <a:ext cx="0" cy="0"/>
          <a:chOff x="0" y="0"/>
          <a:chExt cx="0" cy="0"/>
        </a:xfrm>
      </p:grpSpPr>
      <p:sp>
        <p:nvSpPr>
          <p:cNvPr id="2189" name="Google Shape;2189;g2b73c047c01_0_7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g2b73c047c01_0_7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5" name="Shape 2195"/>
        <p:cNvGrpSpPr/>
        <p:nvPr/>
      </p:nvGrpSpPr>
      <p:grpSpPr>
        <a:xfrm>
          <a:off x="0" y="0"/>
          <a:ext cx="0" cy="0"/>
          <a:chOff x="0" y="0"/>
          <a:chExt cx="0" cy="0"/>
        </a:xfrm>
      </p:grpSpPr>
      <p:sp>
        <p:nvSpPr>
          <p:cNvPr id="2196" name="Google Shape;2196;p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7" name="Google Shape;2197;p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b73c047c01_0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g2b73c047c01_0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3" name="Shape 2213"/>
        <p:cNvGrpSpPr/>
        <p:nvPr/>
      </p:nvGrpSpPr>
      <p:grpSpPr>
        <a:xfrm>
          <a:off x="0" y="0"/>
          <a:ext cx="0" cy="0"/>
          <a:chOff x="0" y="0"/>
          <a:chExt cx="0" cy="0"/>
        </a:xfrm>
      </p:grpSpPr>
      <p:sp>
        <p:nvSpPr>
          <p:cNvPr id="2214" name="Google Shape;2214;p1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5" name="Google Shape;2215;p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2" name="Shape 2252"/>
        <p:cNvGrpSpPr/>
        <p:nvPr/>
      </p:nvGrpSpPr>
      <p:grpSpPr>
        <a:xfrm>
          <a:off x="0" y="0"/>
          <a:ext cx="0" cy="0"/>
          <a:chOff x="0" y="0"/>
          <a:chExt cx="0" cy="0"/>
        </a:xfrm>
      </p:grpSpPr>
      <p:sp>
        <p:nvSpPr>
          <p:cNvPr id="2253" name="Google Shape;2253;p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4" name="Google Shape;2254;p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8" name="Shape 2268"/>
        <p:cNvGrpSpPr/>
        <p:nvPr/>
      </p:nvGrpSpPr>
      <p:grpSpPr>
        <a:xfrm>
          <a:off x="0" y="0"/>
          <a:ext cx="0" cy="0"/>
          <a:chOff x="0" y="0"/>
          <a:chExt cx="0" cy="0"/>
        </a:xfrm>
      </p:grpSpPr>
      <p:sp>
        <p:nvSpPr>
          <p:cNvPr id="2269" name="Google Shape;2269;p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0" name="Google Shape;2270;p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4" name="Shape 2284"/>
        <p:cNvGrpSpPr/>
        <p:nvPr/>
      </p:nvGrpSpPr>
      <p:grpSpPr>
        <a:xfrm>
          <a:off x="0" y="0"/>
          <a:ext cx="0" cy="0"/>
          <a:chOff x="0" y="0"/>
          <a:chExt cx="0" cy="0"/>
        </a:xfrm>
      </p:grpSpPr>
      <p:sp>
        <p:nvSpPr>
          <p:cNvPr id="2285" name="Google Shape;2285;p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6" name="Google Shape;2286;p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1" name="Shape 2301"/>
        <p:cNvGrpSpPr/>
        <p:nvPr/>
      </p:nvGrpSpPr>
      <p:grpSpPr>
        <a:xfrm>
          <a:off x="0" y="0"/>
          <a:ext cx="0" cy="0"/>
          <a:chOff x="0" y="0"/>
          <a:chExt cx="0" cy="0"/>
        </a:xfrm>
      </p:grpSpPr>
      <p:sp>
        <p:nvSpPr>
          <p:cNvPr id="2302" name="Google Shape;2302;p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3" name="Google Shape;2303;p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7" name="Shape 2317"/>
        <p:cNvGrpSpPr/>
        <p:nvPr/>
      </p:nvGrpSpPr>
      <p:grpSpPr>
        <a:xfrm>
          <a:off x="0" y="0"/>
          <a:ext cx="0" cy="0"/>
          <a:chOff x="0" y="0"/>
          <a:chExt cx="0" cy="0"/>
        </a:xfrm>
      </p:grpSpPr>
      <p:sp>
        <p:nvSpPr>
          <p:cNvPr id="2318" name="Google Shape;2318;g267755bbde4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9" name="Google Shape;2319;g267755bbde4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4" name="Shape 2324"/>
        <p:cNvGrpSpPr/>
        <p:nvPr/>
      </p:nvGrpSpPr>
      <p:grpSpPr>
        <a:xfrm>
          <a:off x="0" y="0"/>
          <a:ext cx="0" cy="0"/>
          <a:chOff x="0" y="0"/>
          <a:chExt cx="0" cy="0"/>
        </a:xfrm>
      </p:grpSpPr>
      <p:sp>
        <p:nvSpPr>
          <p:cNvPr id="2325" name="Google Shape;2325;g267755bbde4_0_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6" name="Google Shape;2326;g267755bbde4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1" name="Shape 2331"/>
        <p:cNvGrpSpPr/>
        <p:nvPr/>
      </p:nvGrpSpPr>
      <p:grpSpPr>
        <a:xfrm>
          <a:off x="0" y="0"/>
          <a:ext cx="0" cy="0"/>
          <a:chOff x="0" y="0"/>
          <a:chExt cx="0" cy="0"/>
        </a:xfrm>
      </p:grpSpPr>
      <p:sp>
        <p:nvSpPr>
          <p:cNvPr id="2332" name="Google Shape;2332;g267755bbde4_0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3" name="Google Shape;2333;g267755bbde4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1" name="Shape 2341"/>
        <p:cNvGrpSpPr/>
        <p:nvPr/>
      </p:nvGrpSpPr>
      <p:grpSpPr>
        <a:xfrm>
          <a:off x="0" y="0"/>
          <a:ext cx="0" cy="0"/>
          <a:chOff x="0" y="0"/>
          <a:chExt cx="0" cy="0"/>
        </a:xfrm>
      </p:grpSpPr>
      <p:sp>
        <p:nvSpPr>
          <p:cNvPr id="2342" name="Google Shape;2342;g267755bbde4_0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3" name="Google Shape;2343;g267755bbde4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8" name="Shape 2348"/>
        <p:cNvGrpSpPr/>
        <p:nvPr/>
      </p:nvGrpSpPr>
      <p:grpSpPr>
        <a:xfrm>
          <a:off x="0" y="0"/>
          <a:ext cx="0" cy="0"/>
          <a:chOff x="0" y="0"/>
          <a:chExt cx="0" cy="0"/>
        </a:xfrm>
      </p:grpSpPr>
      <p:sp>
        <p:nvSpPr>
          <p:cNvPr id="2349" name="Google Shape;2349;g267755bbde4_0_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0" name="Google Shape;2350;g267755bbde4_0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5" name="Shape 2355"/>
        <p:cNvGrpSpPr/>
        <p:nvPr/>
      </p:nvGrpSpPr>
      <p:grpSpPr>
        <a:xfrm>
          <a:off x="0" y="0"/>
          <a:ext cx="0" cy="0"/>
          <a:chOff x="0" y="0"/>
          <a:chExt cx="0" cy="0"/>
        </a:xfrm>
      </p:grpSpPr>
      <p:sp>
        <p:nvSpPr>
          <p:cNvPr id="2356" name="Google Shape;2356;g267755bbde4_0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7" name="Google Shape;2357;g267755bbde4_0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2" name="Shape 2362"/>
        <p:cNvGrpSpPr/>
        <p:nvPr/>
      </p:nvGrpSpPr>
      <p:grpSpPr>
        <a:xfrm>
          <a:off x="0" y="0"/>
          <a:ext cx="0" cy="0"/>
          <a:chOff x="0" y="0"/>
          <a:chExt cx="0" cy="0"/>
        </a:xfrm>
      </p:grpSpPr>
      <p:sp>
        <p:nvSpPr>
          <p:cNvPr id="2363" name="Google Shape;2363;p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4" name="Google Shape;2364;p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8" name="Shape 2378"/>
        <p:cNvGrpSpPr/>
        <p:nvPr/>
      </p:nvGrpSpPr>
      <p:grpSpPr>
        <a:xfrm>
          <a:off x="0" y="0"/>
          <a:ext cx="0" cy="0"/>
          <a:chOff x="0" y="0"/>
          <a:chExt cx="0" cy="0"/>
        </a:xfrm>
      </p:grpSpPr>
      <p:sp>
        <p:nvSpPr>
          <p:cNvPr id="2379" name="Google Shape;2379;g2b73c047c01_0_7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0" name="Google Shape;2380;g2b73c047c01_0_7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4" name="Shape 2394"/>
        <p:cNvGrpSpPr/>
        <p:nvPr/>
      </p:nvGrpSpPr>
      <p:grpSpPr>
        <a:xfrm>
          <a:off x="0" y="0"/>
          <a:ext cx="0" cy="0"/>
          <a:chOff x="0" y="0"/>
          <a:chExt cx="0" cy="0"/>
        </a:xfrm>
      </p:grpSpPr>
      <p:sp>
        <p:nvSpPr>
          <p:cNvPr id="2395" name="Google Shape;2395;p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6" name="Google Shape;2396;p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0" name="Shape 2410"/>
        <p:cNvGrpSpPr/>
        <p:nvPr/>
      </p:nvGrpSpPr>
      <p:grpSpPr>
        <a:xfrm>
          <a:off x="0" y="0"/>
          <a:ext cx="0" cy="0"/>
          <a:chOff x="0" y="0"/>
          <a:chExt cx="0" cy="0"/>
        </a:xfrm>
      </p:grpSpPr>
      <p:sp>
        <p:nvSpPr>
          <p:cNvPr id="2411" name="Google Shape;2411;p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2" name="Google Shape;2412;p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6" name="Shape 2426"/>
        <p:cNvGrpSpPr/>
        <p:nvPr/>
      </p:nvGrpSpPr>
      <p:grpSpPr>
        <a:xfrm>
          <a:off x="0" y="0"/>
          <a:ext cx="0" cy="0"/>
          <a:chOff x="0" y="0"/>
          <a:chExt cx="0" cy="0"/>
        </a:xfrm>
      </p:grpSpPr>
      <p:sp>
        <p:nvSpPr>
          <p:cNvPr id="2427" name="Google Shape;2427;p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8" name="Google Shape;2428;p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2" name="Shape 2442"/>
        <p:cNvGrpSpPr/>
        <p:nvPr/>
      </p:nvGrpSpPr>
      <p:grpSpPr>
        <a:xfrm>
          <a:off x="0" y="0"/>
          <a:ext cx="0" cy="0"/>
          <a:chOff x="0" y="0"/>
          <a:chExt cx="0" cy="0"/>
        </a:xfrm>
      </p:grpSpPr>
      <p:sp>
        <p:nvSpPr>
          <p:cNvPr id="2443" name="Google Shape;2443;p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4" name="Google Shape;2444;p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8" name="Shape 2458"/>
        <p:cNvGrpSpPr/>
        <p:nvPr/>
      </p:nvGrpSpPr>
      <p:grpSpPr>
        <a:xfrm>
          <a:off x="0" y="0"/>
          <a:ext cx="0" cy="0"/>
          <a:chOff x="0" y="0"/>
          <a:chExt cx="0" cy="0"/>
        </a:xfrm>
      </p:grpSpPr>
      <p:sp>
        <p:nvSpPr>
          <p:cNvPr id="2459" name="Google Shape;2459;p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0" name="Google Shape;2460;p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4" name="Shape 2474"/>
        <p:cNvGrpSpPr/>
        <p:nvPr/>
      </p:nvGrpSpPr>
      <p:grpSpPr>
        <a:xfrm>
          <a:off x="0" y="0"/>
          <a:ext cx="0" cy="0"/>
          <a:chOff x="0" y="0"/>
          <a:chExt cx="0" cy="0"/>
        </a:xfrm>
      </p:grpSpPr>
      <p:sp>
        <p:nvSpPr>
          <p:cNvPr id="2475" name="Google Shape;2475;p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6" name="Google Shape;2476;p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2" name="Shape 2492"/>
        <p:cNvGrpSpPr/>
        <p:nvPr/>
      </p:nvGrpSpPr>
      <p:grpSpPr>
        <a:xfrm>
          <a:off x="0" y="0"/>
          <a:ext cx="0" cy="0"/>
          <a:chOff x="0" y="0"/>
          <a:chExt cx="0" cy="0"/>
        </a:xfrm>
      </p:grpSpPr>
      <p:sp>
        <p:nvSpPr>
          <p:cNvPr id="2493" name="Google Shape;2493;g2b73c047c01_0_7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4" name="Google Shape;2494;g2b73c047c01_0_7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9" name="Shape 2519"/>
        <p:cNvGrpSpPr/>
        <p:nvPr/>
      </p:nvGrpSpPr>
      <p:grpSpPr>
        <a:xfrm>
          <a:off x="0" y="0"/>
          <a:ext cx="0" cy="0"/>
          <a:chOff x="0" y="0"/>
          <a:chExt cx="0" cy="0"/>
        </a:xfrm>
      </p:grpSpPr>
      <p:sp>
        <p:nvSpPr>
          <p:cNvPr id="2520" name="Google Shape;2520;g2b73c047c01_0_7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1" name="Google Shape;2521;g2b73c047c01_0_7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7" name="Shape 2547"/>
        <p:cNvGrpSpPr/>
        <p:nvPr/>
      </p:nvGrpSpPr>
      <p:grpSpPr>
        <a:xfrm>
          <a:off x="0" y="0"/>
          <a:ext cx="0" cy="0"/>
          <a:chOff x="0" y="0"/>
          <a:chExt cx="0" cy="0"/>
        </a:xfrm>
      </p:grpSpPr>
      <p:sp>
        <p:nvSpPr>
          <p:cNvPr id="2548" name="Google Shape;2548;p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9" name="Google Shape;2549;p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9" name="Shape 2569"/>
        <p:cNvGrpSpPr/>
        <p:nvPr/>
      </p:nvGrpSpPr>
      <p:grpSpPr>
        <a:xfrm>
          <a:off x="0" y="0"/>
          <a:ext cx="0" cy="0"/>
          <a:chOff x="0" y="0"/>
          <a:chExt cx="0" cy="0"/>
        </a:xfrm>
      </p:grpSpPr>
      <p:sp>
        <p:nvSpPr>
          <p:cNvPr id="2570" name="Google Shape;2570;p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1" name="Google Shape;2571;p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0" name="Shape 2590"/>
        <p:cNvGrpSpPr/>
        <p:nvPr/>
      </p:nvGrpSpPr>
      <p:grpSpPr>
        <a:xfrm>
          <a:off x="0" y="0"/>
          <a:ext cx="0" cy="0"/>
          <a:chOff x="0" y="0"/>
          <a:chExt cx="0" cy="0"/>
        </a:xfrm>
      </p:grpSpPr>
      <p:sp>
        <p:nvSpPr>
          <p:cNvPr id="2591" name="Google Shape;2591;p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2" name="Google Shape;2592;p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0" name="Shape 2610"/>
        <p:cNvGrpSpPr/>
        <p:nvPr/>
      </p:nvGrpSpPr>
      <p:grpSpPr>
        <a:xfrm>
          <a:off x="0" y="0"/>
          <a:ext cx="0" cy="0"/>
          <a:chOff x="0" y="0"/>
          <a:chExt cx="0" cy="0"/>
        </a:xfrm>
      </p:grpSpPr>
      <p:sp>
        <p:nvSpPr>
          <p:cNvPr id="2611" name="Google Shape;2611;p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2" name="Google Shape;2612;p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9" name="Shape 2629"/>
        <p:cNvGrpSpPr/>
        <p:nvPr/>
      </p:nvGrpSpPr>
      <p:grpSpPr>
        <a:xfrm>
          <a:off x="0" y="0"/>
          <a:ext cx="0" cy="0"/>
          <a:chOff x="0" y="0"/>
          <a:chExt cx="0" cy="0"/>
        </a:xfrm>
      </p:grpSpPr>
      <p:sp>
        <p:nvSpPr>
          <p:cNvPr id="2630" name="Google Shape;2630;p1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1" name="Google Shape;2631;p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7" name="Shape 2647"/>
        <p:cNvGrpSpPr/>
        <p:nvPr/>
      </p:nvGrpSpPr>
      <p:grpSpPr>
        <a:xfrm>
          <a:off x="0" y="0"/>
          <a:ext cx="0" cy="0"/>
          <a:chOff x="0" y="0"/>
          <a:chExt cx="0" cy="0"/>
        </a:xfrm>
      </p:grpSpPr>
      <p:sp>
        <p:nvSpPr>
          <p:cNvPr id="2648" name="Google Shape;2648;p1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9" name="Google Shape;2649;p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5" name="Shape 2665"/>
        <p:cNvGrpSpPr/>
        <p:nvPr/>
      </p:nvGrpSpPr>
      <p:grpSpPr>
        <a:xfrm>
          <a:off x="0" y="0"/>
          <a:ext cx="0" cy="0"/>
          <a:chOff x="0" y="0"/>
          <a:chExt cx="0" cy="0"/>
        </a:xfrm>
      </p:grpSpPr>
      <p:sp>
        <p:nvSpPr>
          <p:cNvPr id="2666" name="Google Shape;2666;p1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7" name="Google Shape;2667;p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2" name="Shape 2682"/>
        <p:cNvGrpSpPr/>
        <p:nvPr/>
      </p:nvGrpSpPr>
      <p:grpSpPr>
        <a:xfrm>
          <a:off x="0" y="0"/>
          <a:ext cx="0" cy="0"/>
          <a:chOff x="0" y="0"/>
          <a:chExt cx="0" cy="0"/>
        </a:xfrm>
      </p:grpSpPr>
      <p:sp>
        <p:nvSpPr>
          <p:cNvPr id="2683" name="Google Shape;2683;g2b73c047c01_0_7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4" name="Google Shape;2684;g2b73c047c01_0_7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8" name="Shape 2698"/>
        <p:cNvGrpSpPr/>
        <p:nvPr/>
      </p:nvGrpSpPr>
      <p:grpSpPr>
        <a:xfrm>
          <a:off x="0" y="0"/>
          <a:ext cx="0" cy="0"/>
          <a:chOff x="0" y="0"/>
          <a:chExt cx="0" cy="0"/>
        </a:xfrm>
      </p:grpSpPr>
      <p:sp>
        <p:nvSpPr>
          <p:cNvPr id="2699" name="Google Shape;2699;g2b73c047c01_0_7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0" name="Google Shape;2700;g2b73c047c01_0_7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6773b9bdc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g26773b9bdc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4" name="Shape 2704"/>
        <p:cNvGrpSpPr/>
        <p:nvPr/>
      </p:nvGrpSpPr>
      <p:grpSpPr>
        <a:xfrm>
          <a:off x="0" y="0"/>
          <a:ext cx="0" cy="0"/>
          <a:chOff x="0" y="0"/>
          <a:chExt cx="0" cy="0"/>
        </a:xfrm>
      </p:grpSpPr>
      <p:sp>
        <p:nvSpPr>
          <p:cNvPr id="2705" name="Google Shape;2705;g2b73c047c01_0_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6" name="Google Shape;2706;g2b73c047c01_0_8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0" name="Shape 2710"/>
        <p:cNvGrpSpPr/>
        <p:nvPr/>
      </p:nvGrpSpPr>
      <p:grpSpPr>
        <a:xfrm>
          <a:off x="0" y="0"/>
          <a:ext cx="0" cy="0"/>
          <a:chOff x="0" y="0"/>
          <a:chExt cx="0" cy="0"/>
        </a:xfrm>
      </p:grpSpPr>
      <p:sp>
        <p:nvSpPr>
          <p:cNvPr id="2711" name="Google Shape;2711;g2b73c047c01_0_8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2" name="Google Shape;2712;g2b73c047c01_0_8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6" name="Shape 2716"/>
        <p:cNvGrpSpPr/>
        <p:nvPr/>
      </p:nvGrpSpPr>
      <p:grpSpPr>
        <a:xfrm>
          <a:off x="0" y="0"/>
          <a:ext cx="0" cy="0"/>
          <a:chOff x="0" y="0"/>
          <a:chExt cx="0" cy="0"/>
        </a:xfrm>
      </p:grpSpPr>
      <p:sp>
        <p:nvSpPr>
          <p:cNvPr id="2717" name="Google Shape;2717;g2b73c047c01_0_8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g2b73c047c01_0_8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3" name="Shape 2723"/>
        <p:cNvGrpSpPr/>
        <p:nvPr/>
      </p:nvGrpSpPr>
      <p:grpSpPr>
        <a:xfrm>
          <a:off x="0" y="0"/>
          <a:ext cx="0" cy="0"/>
          <a:chOff x="0" y="0"/>
          <a:chExt cx="0" cy="0"/>
        </a:xfrm>
      </p:grpSpPr>
      <p:sp>
        <p:nvSpPr>
          <p:cNvPr id="2724" name="Google Shape;2724;g2b60bd3626b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5" name="Google Shape;2725;g2b60bd3626b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2" name="Shape 2732"/>
        <p:cNvGrpSpPr/>
        <p:nvPr/>
      </p:nvGrpSpPr>
      <p:grpSpPr>
        <a:xfrm>
          <a:off x="0" y="0"/>
          <a:ext cx="0" cy="0"/>
          <a:chOff x="0" y="0"/>
          <a:chExt cx="0" cy="0"/>
        </a:xfrm>
      </p:grpSpPr>
      <p:sp>
        <p:nvSpPr>
          <p:cNvPr id="2733" name="Google Shape;2733;g2b73c047c01_0_8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4" name="Google Shape;2734;g2b73c047c01_0_8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8" name="Shape 2738"/>
        <p:cNvGrpSpPr/>
        <p:nvPr/>
      </p:nvGrpSpPr>
      <p:grpSpPr>
        <a:xfrm>
          <a:off x="0" y="0"/>
          <a:ext cx="0" cy="0"/>
          <a:chOff x="0" y="0"/>
          <a:chExt cx="0" cy="0"/>
        </a:xfrm>
      </p:grpSpPr>
      <p:sp>
        <p:nvSpPr>
          <p:cNvPr id="2739" name="Google Shape;2739;g2b73c047c01_0_8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0" name="Google Shape;2740;g2b73c047c01_0_8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4" name="Shape 2744"/>
        <p:cNvGrpSpPr/>
        <p:nvPr/>
      </p:nvGrpSpPr>
      <p:grpSpPr>
        <a:xfrm>
          <a:off x="0" y="0"/>
          <a:ext cx="0" cy="0"/>
          <a:chOff x="0" y="0"/>
          <a:chExt cx="0" cy="0"/>
        </a:xfrm>
      </p:grpSpPr>
      <p:sp>
        <p:nvSpPr>
          <p:cNvPr id="2745" name="Google Shape;2745;g2b60bd3626b_0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6" name="Google Shape;2746;g2b60bd3626b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3" name="Shape 2753"/>
        <p:cNvGrpSpPr/>
        <p:nvPr/>
      </p:nvGrpSpPr>
      <p:grpSpPr>
        <a:xfrm>
          <a:off x="0" y="0"/>
          <a:ext cx="0" cy="0"/>
          <a:chOff x="0" y="0"/>
          <a:chExt cx="0" cy="0"/>
        </a:xfrm>
      </p:grpSpPr>
      <p:sp>
        <p:nvSpPr>
          <p:cNvPr id="2754" name="Google Shape;2754;g2b60bd3626b_0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5" name="Google Shape;2755;g2b60bd3626b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3" name="Shape 2763"/>
        <p:cNvGrpSpPr/>
        <p:nvPr/>
      </p:nvGrpSpPr>
      <p:grpSpPr>
        <a:xfrm>
          <a:off x="0" y="0"/>
          <a:ext cx="0" cy="0"/>
          <a:chOff x="0" y="0"/>
          <a:chExt cx="0" cy="0"/>
        </a:xfrm>
      </p:grpSpPr>
      <p:sp>
        <p:nvSpPr>
          <p:cNvPr id="2764" name="Google Shape;2764;g2b60bd3626b_0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5" name="Google Shape;2765;g2b60bd3626b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2" name="Shape 2772"/>
        <p:cNvGrpSpPr/>
        <p:nvPr/>
      </p:nvGrpSpPr>
      <p:grpSpPr>
        <a:xfrm>
          <a:off x="0" y="0"/>
          <a:ext cx="0" cy="0"/>
          <a:chOff x="0" y="0"/>
          <a:chExt cx="0" cy="0"/>
        </a:xfrm>
      </p:grpSpPr>
      <p:sp>
        <p:nvSpPr>
          <p:cNvPr id="2773" name="Google Shape;2773;g2b60bd3626b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4" name="Google Shape;2774;g2b60bd3626b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1" name="Shape 2781"/>
        <p:cNvGrpSpPr/>
        <p:nvPr/>
      </p:nvGrpSpPr>
      <p:grpSpPr>
        <a:xfrm>
          <a:off x="0" y="0"/>
          <a:ext cx="0" cy="0"/>
          <a:chOff x="0" y="0"/>
          <a:chExt cx="0" cy="0"/>
        </a:xfrm>
      </p:grpSpPr>
      <p:sp>
        <p:nvSpPr>
          <p:cNvPr id="2782" name="Google Shape;2782;g2b73c047c01_0_8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3" name="Google Shape;2783;g2b73c047c01_0_8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6" name="Shape 2786"/>
        <p:cNvGrpSpPr/>
        <p:nvPr/>
      </p:nvGrpSpPr>
      <p:grpSpPr>
        <a:xfrm>
          <a:off x="0" y="0"/>
          <a:ext cx="0" cy="0"/>
          <a:chOff x="0" y="0"/>
          <a:chExt cx="0" cy="0"/>
        </a:xfrm>
      </p:grpSpPr>
      <p:sp>
        <p:nvSpPr>
          <p:cNvPr id="2787" name="Google Shape;2787;g2b60bd3626b_0_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8" name="Google Shape;2788;g2b60bd3626b_0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5" name="Shape 2795"/>
        <p:cNvGrpSpPr/>
        <p:nvPr/>
      </p:nvGrpSpPr>
      <p:grpSpPr>
        <a:xfrm>
          <a:off x="0" y="0"/>
          <a:ext cx="0" cy="0"/>
          <a:chOff x="0" y="0"/>
          <a:chExt cx="0" cy="0"/>
        </a:xfrm>
      </p:grpSpPr>
      <p:sp>
        <p:nvSpPr>
          <p:cNvPr id="2796" name="Google Shape;2796;g2b73c047c01_0_8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g2b73c047c01_0_8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2" name="Shape 2802"/>
        <p:cNvGrpSpPr/>
        <p:nvPr/>
      </p:nvGrpSpPr>
      <p:grpSpPr>
        <a:xfrm>
          <a:off x="0" y="0"/>
          <a:ext cx="0" cy="0"/>
          <a:chOff x="0" y="0"/>
          <a:chExt cx="0" cy="0"/>
        </a:xfrm>
      </p:grpSpPr>
      <p:sp>
        <p:nvSpPr>
          <p:cNvPr id="2803" name="Google Shape;2803;g2b73c047c01_0_1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4" name="Google Shape;2804;g2b73c047c01_0_13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This mnemonic accomplishes everything I’m going for - pairs trade name with the generic-- TIGER TAIL</a:t>
            </a: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3" name="Shape 2823"/>
        <p:cNvGrpSpPr/>
        <p:nvPr/>
      </p:nvGrpSpPr>
      <p:grpSpPr>
        <a:xfrm>
          <a:off x="0" y="0"/>
          <a:ext cx="0" cy="0"/>
          <a:chOff x="0" y="0"/>
          <a:chExt cx="0" cy="0"/>
        </a:xfrm>
      </p:grpSpPr>
      <p:sp>
        <p:nvSpPr>
          <p:cNvPr id="2824" name="Google Shape;2824;g2b73c047c01_0_1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5" name="Google Shape;2825;g2b73c047c01_0_13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4" name="Shape 2844"/>
        <p:cNvGrpSpPr/>
        <p:nvPr/>
      </p:nvGrpSpPr>
      <p:grpSpPr>
        <a:xfrm>
          <a:off x="0" y="0"/>
          <a:ext cx="0" cy="0"/>
          <a:chOff x="0" y="0"/>
          <a:chExt cx="0" cy="0"/>
        </a:xfrm>
      </p:grpSpPr>
      <p:sp>
        <p:nvSpPr>
          <p:cNvPr id="2845" name="Google Shape;2845;g2b73c047c01_0_8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6" name="Google Shape;2846;g2b73c047c01_0_8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potential health risks. </a:t>
            </a: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0" name="Shape 2890"/>
        <p:cNvGrpSpPr/>
        <p:nvPr/>
      </p:nvGrpSpPr>
      <p:grpSpPr>
        <a:xfrm>
          <a:off x="0" y="0"/>
          <a:ext cx="0" cy="0"/>
          <a:chOff x="0" y="0"/>
          <a:chExt cx="0" cy="0"/>
        </a:xfrm>
      </p:grpSpPr>
      <p:sp>
        <p:nvSpPr>
          <p:cNvPr id="2891" name="Google Shape;2891;g2b73c047c01_0_9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2" name="Google Shape;2892;g2b73c047c01_0_9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most typically neural tube defects, pretty much contraindicated in women of childbearing age</a:t>
            </a: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0" name="Shape 2940"/>
        <p:cNvGrpSpPr/>
        <p:nvPr/>
      </p:nvGrpSpPr>
      <p:grpSpPr>
        <a:xfrm>
          <a:off x="0" y="0"/>
          <a:ext cx="0" cy="0"/>
          <a:chOff x="0" y="0"/>
          <a:chExt cx="0" cy="0"/>
        </a:xfrm>
      </p:grpSpPr>
      <p:sp>
        <p:nvSpPr>
          <p:cNvPr id="2941" name="Google Shape;2941;g2b73c047c01_0_9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2" name="Google Shape;2942;g2b73c047c01_0_9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7" name="Shape 2987"/>
        <p:cNvGrpSpPr/>
        <p:nvPr/>
      </p:nvGrpSpPr>
      <p:grpSpPr>
        <a:xfrm>
          <a:off x="0" y="0"/>
          <a:ext cx="0" cy="0"/>
          <a:chOff x="0" y="0"/>
          <a:chExt cx="0" cy="0"/>
        </a:xfrm>
      </p:grpSpPr>
      <p:sp>
        <p:nvSpPr>
          <p:cNvPr id="2988" name="Google Shape;2988;g2b73c047c01_0_10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9" name="Google Shape;2989;g2b73c047c01_0_10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4" name="Shape 3034"/>
        <p:cNvGrpSpPr/>
        <p:nvPr/>
      </p:nvGrpSpPr>
      <p:grpSpPr>
        <a:xfrm>
          <a:off x="0" y="0"/>
          <a:ext cx="0" cy="0"/>
          <a:chOff x="0" y="0"/>
          <a:chExt cx="0" cy="0"/>
        </a:xfrm>
      </p:grpSpPr>
      <p:sp>
        <p:nvSpPr>
          <p:cNvPr id="3035" name="Google Shape;3035;g2b73c047c01_0_10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6" name="Google Shape;3036;g2b73c047c01_0_10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1" name="Shape 3081"/>
        <p:cNvGrpSpPr/>
        <p:nvPr/>
      </p:nvGrpSpPr>
      <p:grpSpPr>
        <a:xfrm>
          <a:off x="0" y="0"/>
          <a:ext cx="0" cy="0"/>
          <a:chOff x="0" y="0"/>
          <a:chExt cx="0" cy="0"/>
        </a:xfrm>
      </p:grpSpPr>
      <p:sp>
        <p:nvSpPr>
          <p:cNvPr id="3082" name="Google Shape;3082;g2b73c047c01_0_1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3" name="Google Shape;3083;g2b73c047c01_0_1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9" name="Shape 3129"/>
        <p:cNvGrpSpPr/>
        <p:nvPr/>
      </p:nvGrpSpPr>
      <p:grpSpPr>
        <a:xfrm>
          <a:off x="0" y="0"/>
          <a:ext cx="0" cy="0"/>
          <a:chOff x="0" y="0"/>
          <a:chExt cx="0" cy="0"/>
        </a:xfrm>
      </p:grpSpPr>
      <p:sp>
        <p:nvSpPr>
          <p:cNvPr id="3130" name="Google Shape;3130;g2b73c047c01_0_1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1" name="Google Shape;3131;g2b73c047c01_0_11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6" name="Shape 3176"/>
        <p:cNvGrpSpPr/>
        <p:nvPr/>
      </p:nvGrpSpPr>
      <p:grpSpPr>
        <a:xfrm>
          <a:off x="0" y="0"/>
          <a:ext cx="0" cy="0"/>
          <a:chOff x="0" y="0"/>
          <a:chExt cx="0" cy="0"/>
        </a:xfrm>
      </p:grpSpPr>
      <p:sp>
        <p:nvSpPr>
          <p:cNvPr id="3177" name="Google Shape;3177;g2b73c047c01_0_1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8" name="Google Shape;3178;g2b73c047c01_0_12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Shredder inducer</a:t>
            </a: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7" name="Shape 3227"/>
        <p:cNvGrpSpPr/>
        <p:nvPr/>
      </p:nvGrpSpPr>
      <p:grpSpPr>
        <a:xfrm>
          <a:off x="0" y="0"/>
          <a:ext cx="0" cy="0"/>
          <a:chOff x="0" y="0"/>
          <a:chExt cx="0" cy="0"/>
        </a:xfrm>
      </p:grpSpPr>
      <p:sp>
        <p:nvSpPr>
          <p:cNvPr id="3228" name="Google Shape;3228;g267755bbde4_0_5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9" name="Google Shape;3229;g267755bbde4_0_5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 2 actions are </a:t>
            </a:r>
            <a:endParaRPr/>
          </a:p>
          <a:p>
            <a:pPr indent="0" lvl="0" marL="0" rtl="0" algn="l">
              <a:lnSpc>
                <a:spcPct val="100000"/>
              </a:lnSpc>
              <a:spcBef>
                <a:spcPts val="0"/>
              </a:spcBef>
              <a:spcAft>
                <a:spcPts val="0"/>
              </a:spcAft>
              <a:buSzPts val="1100"/>
              <a:buNone/>
            </a:pPr>
            <a:r>
              <a:rPr lang="en"/>
              <a:t>inHibition and inDuction </a:t>
            </a:r>
            <a:endParaRPr/>
          </a:p>
          <a:p>
            <a:pPr indent="0" lvl="0" marL="0" rtl="0" algn="l">
              <a:lnSpc>
                <a:spcPct val="100000"/>
              </a:lnSpc>
              <a:spcBef>
                <a:spcPts val="0"/>
              </a:spcBef>
              <a:spcAft>
                <a:spcPts val="0"/>
              </a:spcAft>
              <a:buSzPts val="1100"/>
              <a:buNone/>
            </a:pPr>
            <a:r>
              <a:rPr lang="en"/>
              <a:t>(up and down)</a:t>
            </a: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6" name="Shape 3246"/>
        <p:cNvGrpSpPr/>
        <p:nvPr/>
      </p:nvGrpSpPr>
      <p:grpSpPr>
        <a:xfrm>
          <a:off x="0" y="0"/>
          <a:ext cx="0" cy="0"/>
          <a:chOff x="0" y="0"/>
          <a:chExt cx="0" cy="0"/>
        </a:xfrm>
      </p:grpSpPr>
      <p:sp>
        <p:nvSpPr>
          <p:cNvPr id="3247" name="Google Shape;3247;g267755bbde4_0_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8" name="Google Shape;3248;g267755bbde4_0_5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100"/>
              <a:buNone/>
            </a:pPr>
            <a:r>
              <a:rPr lang="en" sz="1200">
                <a:solidFill>
                  <a:schemeClr val="dk1"/>
                </a:solidFill>
              </a:rPr>
              <a:t>Most important thing </a:t>
            </a:r>
            <a:endParaRPr sz="1200"/>
          </a:p>
        </p:txBody>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3" name="Shape 3253"/>
        <p:cNvGrpSpPr/>
        <p:nvPr/>
      </p:nvGrpSpPr>
      <p:grpSpPr>
        <a:xfrm>
          <a:off x="0" y="0"/>
          <a:ext cx="0" cy="0"/>
          <a:chOff x="0" y="0"/>
          <a:chExt cx="0" cy="0"/>
        </a:xfrm>
      </p:grpSpPr>
      <p:sp>
        <p:nvSpPr>
          <p:cNvPr id="3254" name="Google Shape;3254;g267755bbde4_0_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5" name="Google Shape;3255;g267755bbde4_0_5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100"/>
              <a:buNone/>
            </a:pPr>
            <a:r>
              <a:t/>
            </a:r>
            <a:endParaRPr sz="1200"/>
          </a:p>
        </p:txBody>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7" name="Shape 3267"/>
        <p:cNvGrpSpPr/>
        <p:nvPr/>
      </p:nvGrpSpPr>
      <p:grpSpPr>
        <a:xfrm>
          <a:off x="0" y="0"/>
          <a:ext cx="0" cy="0"/>
          <a:chOff x="0" y="0"/>
          <a:chExt cx="0" cy="0"/>
        </a:xfrm>
      </p:grpSpPr>
      <p:sp>
        <p:nvSpPr>
          <p:cNvPr id="3268" name="Google Shape;3268;g2b73c047c01_0_2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9" name="Google Shape;3269;g2b73c047c01_0_2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4" name="Shape 3274"/>
        <p:cNvGrpSpPr/>
        <p:nvPr/>
      </p:nvGrpSpPr>
      <p:grpSpPr>
        <a:xfrm>
          <a:off x="0" y="0"/>
          <a:ext cx="0" cy="0"/>
          <a:chOff x="0" y="0"/>
          <a:chExt cx="0" cy="0"/>
        </a:xfrm>
      </p:grpSpPr>
      <p:sp>
        <p:nvSpPr>
          <p:cNvPr id="3275" name="Google Shape;3275;g2b73c047c01_0_26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6" name="Google Shape;3276;g2b73c047c01_0_2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2" name="Shape 3292"/>
        <p:cNvGrpSpPr/>
        <p:nvPr/>
      </p:nvGrpSpPr>
      <p:grpSpPr>
        <a:xfrm>
          <a:off x="0" y="0"/>
          <a:ext cx="0" cy="0"/>
          <a:chOff x="0" y="0"/>
          <a:chExt cx="0" cy="0"/>
        </a:xfrm>
      </p:grpSpPr>
      <p:sp>
        <p:nvSpPr>
          <p:cNvPr id="3293" name="Google Shape;3293;g2b73c047c01_0_26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4" name="Google Shape;3294;g2b73c047c01_0_26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6-fold decrease. The main difference is the label saying that Tegretol and Latuda are...</a:t>
            </a: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9" name="Shape 3309"/>
        <p:cNvGrpSpPr/>
        <p:nvPr/>
      </p:nvGrpSpPr>
      <p:grpSpPr>
        <a:xfrm>
          <a:off x="0" y="0"/>
          <a:ext cx="0" cy="0"/>
          <a:chOff x="0" y="0"/>
          <a:chExt cx="0" cy="0"/>
        </a:xfrm>
      </p:grpSpPr>
      <p:sp>
        <p:nvSpPr>
          <p:cNvPr id="3310" name="Google Shape;3310;g2b73c047c01_0_27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1" name="Google Shape;3311;g2b73c047c01_0_27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Contraindicated in combination. I’ve seen this combo in the wild however, with the psychiatrist not knowing about this interaction and the pharmacist not catching the contraindication.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7" name="Shape 3327"/>
        <p:cNvGrpSpPr/>
        <p:nvPr/>
      </p:nvGrpSpPr>
      <p:grpSpPr>
        <a:xfrm>
          <a:off x="0" y="0"/>
          <a:ext cx="0" cy="0"/>
          <a:chOff x="0" y="0"/>
          <a:chExt cx="0" cy="0"/>
        </a:xfrm>
      </p:grpSpPr>
      <p:sp>
        <p:nvSpPr>
          <p:cNvPr id="3328" name="Google Shape;3328;g2b73c047c01_0_24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9" name="Google Shape;3329;g2b73c047c01_0_2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4" name="Shape 3334"/>
        <p:cNvGrpSpPr/>
        <p:nvPr/>
      </p:nvGrpSpPr>
      <p:grpSpPr>
        <a:xfrm>
          <a:off x="0" y="0"/>
          <a:ext cx="0" cy="0"/>
          <a:chOff x="0" y="0"/>
          <a:chExt cx="0" cy="0"/>
        </a:xfrm>
      </p:grpSpPr>
      <p:sp>
        <p:nvSpPr>
          <p:cNvPr id="3335" name="Google Shape;3335;g2b73c047c01_0_2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6" name="Google Shape;3336;g2b73c047c01_0_2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0" name="Shape 3350"/>
        <p:cNvGrpSpPr/>
        <p:nvPr/>
      </p:nvGrpSpPr>
      <p:grpSpPr>
        <a:xfrm>
          <a:off x="0" y="0"/>
          <a:ext cx="0" cy="0"/>
          <a:chOff x="0" y="0"/>
          <a:chExt cx="0" cy="0"/>
        </a:xfrm>
      </p:grpSpPr>
      <p:sp>
        <p:nvSpPr>
          <p:cNvPr id="3351" name="Google Shape;3351;g2b73c047c01_0_25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2" name="Google Shape;3352;g2b73c047c01_0_2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6" name="Shape 3366"/>
        <p:cNvGrpSpPr/>
        <p:nvPr/>
      </p:nvGrpSpPr>
      <p:grpSpPr>
        <a:xfrm>
          <a:off x="0" y="0"/>
          <a:ext cx="0" cy="0"/>
          <a:chOff x="0" y="0"/>
          <a:chExt cx="0" cy="0"/>
        </a:xfrm>
      </p:grpSpPr>
      <p:sp>
        <p:nvSpPr>
          <p:cNvPr id="3367" name="Google Shape;3367;g2b73c047c01_0_2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8" name="Google Shape;3368;g2b73c047c01_0_2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3" name="Shape 3383"/>
        <p:cNvGrpSpPr/>
        <p:nvPr/>
      </p:nvGrpSpPr>
      <p:grpSpPr>
        <a:xfrm>
          <a:off x="0" y="0"/>
          <a:ext cx="0" cy="0"/>
          <a:chOff x="0" y="0"/>
          <a:chExt cx="0" cy="0"/>
        </a:xfrm>
      </p:grpSpPr>
      <p:sp>
        <p:nvSpPr>
          <p:cNvPr id="3384" name="Google Shape;3384;g2b73c047c01_0_25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5" name="Google Shape;3385;g2b73c047c01_0_2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2" name="Shape 3412"/>
        <p:cNvGrpSpPr/>
        <p:nvPr/>
      </p:nvGrpSpPr>
      <p:grpSpPr>
        <a:xfrm>
          <a:off x="0" y="0"/>
          <a:ext cx="0" cy="0"/>
          <a:chOff x="0" y="0"/>
          <a:chExt cx="0" cy="0"/>
        </a:xfrm>
      </p:grpSpPr>
      <p:sp>
        <p:nvSpPr>
          <p:cNvPr id="3413" name="Google Shape;3413;g2b73c047c01_0_2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4" name="Google Shape;3414;g2b73c047c01_0_2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0" name="Shape 3450"/>
        <p:cNvGrpSpPr/>
        <p:nvPr/>
      </p:nvGrpSpPr>
      <p:grpSpPr>
        <a:xfrm>
          <a:off x="0" y="0"/>
          <a:ext cx="0" cy="0"/>
          <a:chOff x="0" y="0"/>
          <a:chExt cx="0" cy="0"/>
        </a:xfrm>
      </p:grpSpPr>
      <p:sp>
        <p:nvSpPr>
          <p:cNvPr id="3451" name="Google Shape;3451;g2b73c047c01_0_25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2" name="Google Shape;3452;g2b73c047c01_0_25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6" name="Shape 3496"/>
        <p:cNvGrpSpPr/>
        <p:nvPr/>
      </p:nvGrpSpPr>
      <p:grpSpPr>
        <a:xfrm>
          <a:off x="0" y="0"/>
          <a:ext cx="0" cy="0"/>
          <a:chOff x="0" y="0"/>
          <a:chExt cx="0" cy="0"/>
        </a:xfrm>
      </p:grpSpPr>
      <p:sp>
        <p:nvSpPr>
          <p:cNvPr id="3497" name="Google Shape;3497;g2b73c047c01_0_1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8" name="Google Shape;3498;g2b73c047c01_0_1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3" name="Shape 3503"/>
        <p:cNvGrpSpPr/>
        <p:nvPr/>
      </p:nvGrpSpPr>
      <p:grpSpPr>
        <a:xfrm>
          <a:off x="0" y="0"/>
          <a:ext cx="0" cy="0"/>
          <a:chOff x="0" y="0"/>
          <a:chExt cx="0" cy="0"/>
        </a:xfrm>
      </p:grpSpPr>
      <p:sp>
        <p:nvSpPr>
          <p:cNvPr id="3504" name="Google Shape;3504;g2b73c047c01_0_1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5" name="Google Shape;3505;g2b73c047c01_0_1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7" name="Shape 3527"/>
        <p:cNvGrpSpPr/>
        <p:nvPr/>
      </p:nvGrpSpPr>
      <p:grpSpPr>
        <a:xfrm>
          <a:off x="0" y="0"/>
          <a:ext cx="0" cy="0"/>
          <a:chOff x="0" y="0"/>
          <a:chExt cx="0" cy="0"/>
        </a:xfrm>
      </p:grpSpPr>
      <p:sp>
        <p:nvSpPr>
          <p:cNvPr id="3528" name="Google Shape;3528;g2b73c047c01_0_1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9" name="Google Shape;3529;g2b73c047c01_0_1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8" name="Shape 3558"/>
        <p:cNvGrpSpPr/>
        <p:nvPr/>
      </p:nvGrpSpPr>
      <p:grpSpPr>
        <a:xfrm>
          <a:off x="0" y="0"/>
          <a:ext cx="0" cy="0"/>
          <a:chOff x="0" y="0"/>
          <a:chExt cx="0" cy="0"/>
        </a:xfrm>
      </p:grpSpPr>
      <p:sp>
        <p:nvSpPr>
          <p:cNvPr id="3559" name="Google Shape;3559;g2b73c047c01_0_1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0" name="Google Shape;3560;g2b73c047c01_0_1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8" name="Shape 3588"/>
        <p:cNvGrpSpPr/>
        <p:nvPr/>
      </p:nvGrpSpPr>
      <p:grpSpPr>
        <a:xfrm>
          <a:off x="0" y="0"/>
          <a:ext cx="0" cy="0"/>
          <a:chOff x="0" y="0"/>
          <a:chExt cx="0" cy="0"/>
        </a:xfrm>
      </p:grpSpPr>
      <p:sp>
        <p:nvSpPr>
          <p:cNvPr id="3589" name="Google Shape;3589;g2b73c047c01_0_1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0" name="Google Shape;3590;g2b73c047c01_0_1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5" name="Shape 3595"/>
        <p:cNvGrpSpPr/>
        <p:nvPr/>
      </p:nvGrpSpPr>
      <p:grpSpPr>
        <a:xfrm>
          <a:off x="0" y="0"/>
          <a:ext cx="0" cy="0"/>
          <a:chOff x="0" y="0"/>
          <a:chExt cx="0" cy="0"/>
        </a:xfrm>
      </p:grpSpPr>
      <p:sp>
        <p:nvSpPr>
          <p:cNvPr id="3596" name="Google Shape;3596;g2b73c047c01_0_26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7" name="Google Shape;3597;g2b73c047c01_0_2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2" name="Shape 3602"/>
        <p:cNvGrpSpPr/>
        <p:nvPr/>
      </p:nvGrpSpPr>
      <p:grpSpPr>
        <a:xfrm>
          <a:off x="0" y="0"/>
          <a:ext cx="0" cy="0"/>
          <a:chOff x="0" y="0"/>
          <a:chExt cx="0" cy="0"/>
        </a:xfrm>
      </p:grpSpPr>
      <p:sp>
        <p:nvSpPr>
          <p:cNvPr id="3603" name="Google Shape;3603;g2b73c047c01_0_19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4" name="Google Shape;3604;g2b73c047c01_0_19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5" name="Shape 3625"/>
        <p:cNvGrpSpPr/>
        <p:nvPr/>
      </p:nvGrpSpPr>
      <p:grpSpPr>
        <a:xfrm>
          <a:off x="0" y="0"/>
          <a:ext cx="0" cy="0"/>
          <a:chOff x="0" y="0"/>
          <a:chExt cx="0" cy="0"/>
        </a:xfrm>
      </p:grpSpPr>
      <p:sp>
        <p:nvSpPr>
          <p:cNvPr id="3626" name="Google Shape;3626;g2b73c047c01_0_20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7" name="Google Shape;3627;g2b73c047c01_0_20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9" name="Shape 3649"/>
        <p:cNvGrpSpPr/>
        <p:nvPr/>
      </p:nvGrpSpPr>
      <p:grpSpPr>
        <a:xfrm>
          <a:off x="0" y="0"/>
          <a:ext cx="0" cy="0"/>
          <a:chOff x="0" y="0"/>
          <a:chExt cx="0" cy="0"/>
        </a:xfrm>
      </p:grpSpPr>
      <p:sp>
        <p:nvSpPr>
          <p:cNvPr id="3650" name="Google Shape;3650;g2b73c047c01_0_20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1" name="Google Shape;3651;g2b73c047c01_0_20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4" name="Shape 3674"/>
        <p:cNvGrpSpPr/>
        <p:nvPr/>
      </p:nvGrpSpPr>
      <p:grpSpPr>
        <a:xfrm>
          <a:off x="0" y="0"/>
          <a:ext cx="0" cy="0"/>
          <a:chOff x="0" y="0"/>
          <a:chExt cx="0" cy="0"/>
        </a:xfrm>
      </p:grpSpPr>
      <p:sp>
        <p:nvSpPr>
          <p:cNvPr id="3675" name="Google Shape;3675;g2b73c047c01_0_20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6" name="Google Shape;3676;g2b73c047c01_0_20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9" name="Shape 3699"/>
        <p:cNvGrpSpPr/>
        <p:nvPr/>
      </p:nvGrpSpPr>
      <p:grpSpPr>
        <a:xfrm>
          <a:off x="0" y="0"/>
          <a:ext cx="0" cy="0"/>
          <a:chOff x="0" y="0"/>
          <a:chExt cx="0" cy="0"/>
        </a:xfrm>
      </p:grpSpPr>
      <p:sp>
        <p:nvSpPr>
          <p:cNvPr id="3700" name="Google Shape;3700;g2b73c047c01_0_20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1" name="Google Shape;3701;g2b73c047c01_0_20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9" name="Shape 3729"/>
        <p:cNvGrpSpPr/>
        <p:nvPr/>
      </p:nvGrpSpPr>
      <p:grpSpPr>
        <a:xfrm>
          <a:off x="0" y="0"/>
          <a:ext cx="0" cy="0"/>
          <a:chOff x="0" y="0"/>
          <a:chExt cx="0" cy="0"/>
        </a:xfrm>
      </p:grpSpPr>
      <p:sp>
        <p:nvSpPr>
          <p:cNvPr id="3730" name="Google Shape;3730;g2b73c047c01_0_27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1" name="Google Shape;3731;g2b73c047c01_0_27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100"/>
              <a:buNone/>
            </a:pPr>
            <a:r>
              <a:t/>
            </a:r>
            <a:endParaRPr sz="1200"/>
          </a:p>
        </p:txBody>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6" name="Shape 3746"/>
        <p:cNvGrpSpPr/>
        <p:nvPr/>
      </p:nvGrpSpPr>
      <p:grpSpPr>
        <a:xfrm>
          <a:off x="0" y="0"/>
          <a:ext cx="0" cy="0"/>
          <a:chOff x="0" y="0"/>
          <a:chExt cx="0" cy="0"/>
        </a:xfrm>
      </p:grpSpPr>
      <p:sp>
        <p:nvSpPr>
          <p:cNvPr id="3747" name="Google Shape;3747;g2b73c047c01_0_27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8" name="Google Shape;3748;g2b73c047c01_0_27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7" name="Google Shape;33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3" name="Shape 3753"/>
        <p:cNvGrpSpPr/>
        <p:nvPr/>
      </p:nvGrpSpPr>
      <p:grpSpPr>
        <a:xfrm>
          <a:off x="0" y="0"/>
          <a:ext cx="0" cy="0"/>
          <a:chOff x="0" y="0"/>
          <a:chExt cx="0" cy="0"/>
        </a:xfrm>
      </p:grpSpPr>
      <p:sp>
        <p:nvSpPr>
          <p:cNvPr id="3754" name="Google Shape;3754;g2b73c047c01_0_2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5" name="Google Shape;3755;g2b73c047c01_0_2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3" name="Shape 3763"/>
        <p:cNvGrpSpPr/>
        <p:nvPr/>
      </p:nvGrpSpPr>
      <p:grpSpPr>
        <a:xfrm>
          <a:off x="0" y="0"/>
          <a:ext cx="0" cy="0"/>
          <a:chOff x="0" y="0"/>
          <a:chExt cx="0" cy="0"/>
        </a:xfrm>
      </p:grpSpPr>
      <p:sp>
        <p:nvSpPr>
          <p:cNvPr id="3764" name="Google Shape;3764;g2b73c047c01_0_28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5" name="Google Shape;3765;g2b73c047c01_0_28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100"/>
              <a:buNone/>
            </a:pPr>
            <a:r>
              <a:t/>
            </a:r>
            <a:endParaRPr sz="1200"/>
          </a:p>
        </p:txBody>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9" name="Shape 3779"/>
        <p:cNvGrpSpPr/>
        <p:nvPr/>
      </p:nvGrpSpPr>
      <p:grpSpPr>
        <a:xfrm>
          <a:off x="0" y="0"/>
          <a:ext cx="0" cy="0"/>
          <a:chOff x="0" y="0"/>
          <a:chExt cx="0" cy="0"/>
        </a:xfrm>
      </p:grpSpPr>
      <p:sp>
        <p:nvSpPr>
          <p:cNvPr id="3780" name="Google Shape;3780;g2b73c047c01_0_29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1" name="Google Shape;3781;g2b73c047c01_0_29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100"/>
              <a:buNone/>
            </a:pPr>
            <a:r>
              <a:t/>
            </a:r>
            <a:endParaRPr sz="1200"/>
          </a:p>
        </p:txBody>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5" name="Shape 3795"/>
        <p:cNvGrpSpPr/>
        <p:nvPr/>
      </p:nvGrpSpPr>
      <p:grpSpPr>
        <a:xfrm>
          <a:off x="0" y="0"/>
          <a:ext cx="0" cy="0"/>
          <a:chOff x="0" y="0"/>
          <a:chExt cx="0" cy="0"/>
        </a:xfrm>
      </p:grpSpPr>
      <p:sp>
        <p:nvSpPr>
          <p:cNvPr id="3796" name="Google Shape;3796;g2b73c047c01_0_29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7" name="Google Shape;3797;g2b73c047c01_0_29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100"/>
              <a:buNone/>
            </a:pPr>
            <a:r>
              <a:t/>
            </a:r>
            <a:endParaRPr sz="1200"/>
          </a:p>
        </p:txBody>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8" name="Shape 3818"/>
        <p:cNvGrpSpPr/>
        <p:nvPr/>
      </p:nvGrpSpPr>
      <p:grpSpPr>
        <a:xfrm>
          <a:off x="0" y="0"/>
          <a:ext cx="0" cy="0"/>
          <a:chOff x="0" y="0"/>
          <a:chExt cx="0" cy="0"/>
        </a:xfrm>
      </p:grpSpPr>
      <p:sp>
        <p:nvSpPr>
          <p:cNvPr id="3819" name="Google Shape;3819;g2b73c047c01_0_27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0" name="Google Shape;3820;g2b73c047c01_0_27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Know that Asian patients are at much higher risk of developing</a:t>
            </a:r>
            <a:endParaRPr sz="1200"/>
          </a:p>
        </p:txBody>
      </p:sp>
    </p:spTree>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6" name="Shape 3826"/>
        <p:cNvGrpSpPr/>
        <p:nvPr/>
      </p:nvGrpSpPr>
      <p:grpSpPr>
        <a:xfrm>
          <a:off x="0" y="0"/>
          <a:ext cx="0" cy="0"/>
          <a:chOff x="0" y="0"/>
          <a:chExt cx="0" cy="0"/>
        </a:xfrm>
      </p:grpSpPr>
      <p:sp>
        <p:nvSpPr>
          <p:cNvPr id="3827" name="Google Shape;3827;g2b73c047c01_0_27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8" name="Google Shape;3828;g2b73c047c01_0_27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Stevens-Johnson syndrome</a:t>
            </a:r>
            <a:endParaRPr sz="1200"/>
          </a:p>
        </p:txBody>
      </p:sp>
    </p:spTree>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3" name="Shape 3833"/>
        <p:cNvGrpSpPr/>
        <p:nvPr/>
      </p:nvGrpSpPr>
      <p:grpSpPr>
        <a:xfrm>
          <a:off x="0" y="0"/>
          <a:ext cx="0" cy="0"/>
          <a:chOff x="0" y="0"/>
          <a:chExt cx="0" cy="0"/>
        </a:xfrm>
      </p:grpSpPr>
      <p:sp>
        <p:nvSpPr>
          <p:cNvPr id="3834" name="Google Shape;3834;g2b73c047c01_0_27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5" name="Google Shape;3835;g2b73c047c01_0_27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and toxic epidermal necrolysis (TEN) on Tegretol. </a:t>
            </a:r>
            <a:endParaRPr sz="1200"/>
          </a:p>
        </p:txBody>
      </p:sp>
    </p:spTree>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0" name="Shape 3840"/>
        <p:cNvGrpSpPr/>
        <p:nvPr/>
      </p:nvGrpSpPr>
      <p:grpSpPr>
        <a:xfrm>
          <a:off x="0" y="0"/>
          <a:ext cx="0" cy="0"/>
          <a:chOff x="0" y="0"/>
          <a:chExt cx="0" cy="0"/>
        </a:xfrm>
      </p:grpSpPr>
      <p:sp>
        <p:nvSpPr>
          <p:cNvPr id="3841" name="Google Shape;3841;g2b73c047c01_0_28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2" name="Google Shape;3842;g2b73c047c01_0_28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So before giving Tegretol to a patient of Asian descent, you’re gotta do a genetic screen </a:t>
            </a:r>
            <a:endParaRPr sz="1200"/>
          </a:p>
        </p:txBody>
      </p:sp>
    </p:spTree>
  </p:cSld>
  <p:clrMapOvr>
    <a:masterClrMapping/>
  </p:clrMapOvr>
</p:notes>
</file>

<file path=ppt/notesSlides/notesSlide2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7" name="Shape 3847"/>
        <p:cNvGrpSpPr/>
        <p:nvPr/>
      </p:nvGrpSpPr>
      <p:grpSpPr>
        <a:xfrm>
          <a:off x="0" y="0"/>
          <a:ext cx="0" cy="0"/>
          <a:chOff x="0" y="0"/>
          <a:chExt cx="0" cy="0"/>
        </a:xfrm>
      </p:grpSpPr>
      <p:sp>
        <p:nvSpPr>
          <p:cNvPr id="3848" name="Google Shape;3848;g2b73c047c01_0_28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9" name="Google Shape;3849;g2b73c047c01_0_28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800"/>
              <a:buFont typeface="Arial"/>
              <a:buNone/>
            </a:pPr>
            <a:r>
              <a:rPr lang="en" sz="1200">
                <a:solidFill>
                  <a:schemeClr val="dk1"/>
                </a:solidFill>
              </a:rPr>
              <a:t>My mnemonic for this is - Hey</a:t>
            </a:r>
            <a:endParaRPr sz="1200"/>
          </a:p>
        </p:txBody>
      </p:sp>
    </p:spTree>
  </p:cSld>
  <p:clrMapOvr>
    <a:masterClrMapping/>
  </p:clrMapOvr>
</p:notes>
</file>

<file path=ppt/notesSlides/notesSlide2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4" name="Shape 3854"/>
        <p:cNvGrpSpPr/>
        <p:nvPr/>
      </p:nvGrpSpPr>
      <p:grpSpPr>
        <a:xfrm>
          <a:off x="0" y="0"/>
          <a:ext cx="0" cy="0"/>
          <a:chOff x="0" y="0"/>
          <a:chExt cx="0" cy="0"/>
        </a:xfrm>
      </p:grpSpPr>
      <p:sp>
        <p:nvSpPr>
          <p:cNvPr id="3855" name="Google Shape;3855;g2b73c047c01_0_28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6" name="Google Shape;3856;g2b73c047c01_0_2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Look</a:t>
            </a:r>
            <a:endParaRP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1" name="Shape 3861"/>
        <p:cNvGrpSpPr/>
        <p:nvPr/>
      </p:nvGrpSpPr>
      <p:grpSpPr>
        <a:xfrm>
          <a:off x="0" y="0"/>
          <a:ext cx="0" cy="0"/>
          <a:chOff x="0" y="0"/>
          <a:chExt cx="0" cy="0"/>
        </a:xfrm>
      </p:grpSpPr>
      <p:sp>
        <p:nvSpPr>
          <p:cNvPr id="3862" name="Google Shape;3862;g2b73c047c01_0_28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3" name="Google Shape;3863;g2b73c047c01_0_28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Asian</a:t>
            </a:r>
            <a:endParaRPr sz="1200"/>
          </a:p>
        </p:txBody>
      </p:sp>
    </p:spTree>
  </p:cSld>
  <p:clrMapOvr>
    <a:masterClrMapping/>
  </p:clrMapOvr>
</p:notes>
</file>

<file path=ppt/notesSlides/notesSlide2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8" name="Shape 3868"/>
        <p:cNvGrpSpPr/>
        <p:nvPr/>
      </p:nvGrpSpPr>
      <p:grpSpPr>
        <a:xfrm>
          <a:off x="0" y="0"/>
          <a:ext cx="0" cy="0"/>
          <a:chOff x="0" y="0"/>
          <a:chExt cx="0" cy="0"/>
        </a:xfrm>
      </p:grpSpPr>
      <p:sp>
        <p:nvSpPr>
          <p:cNvPr id="3869" name="Google Shape;3869;g2b73c047c01_0_28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0" name="Google Shape;3870;g2b73c047c01_0_28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Blood</a:t>
            </a:r>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5" name="Shape 3875"/>
        <p:cNvGrpSpPr/>
        <p:nvPr/>
      </p:nvGrpSpPr>
      <p:grpSpPr>
        <a:xfrm>
          <a:off x="0" y="0"/>
          <a:ext cx="0" cy="0"/>
          <a:chOff x="0" y="0"/>
          <a:chExt cx="0" cy="0"/>
        </a:xfrm>
      </p:grpSpPr>
      <p:sp>
        <p:nvSpPr>
          <p:cNvPr id="3876" name="Google Shape;3876;g2b73c047c01_0_28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7" name="Google Shape;3877;g2b73c047c01_0_28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If 1502</a:t>
            </a:r>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2" name="Shape 3882"/>
        <p:cNvGrpSpPr/>
        <p:nvPr/>
      </p:nvGrpSpPr>
      <p:grpSpPr>
        <a:xfrm>
          <a:off x="0" y="0"/>
          <a:ext cx="0" cy="0"/>
          <a:chOff x="0" y="0"/>
          <a:chExt cx="0" cy="0"/>
        </a:xfrm>
      </p:grpSpPr>
      <p:sp>
        <p:nvSpPr>
          <p:cNvPr id="3883" name="Google Shape;3883;g2b73c047c01_0_28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4" name="Google Shape;3884;g2b73c047c01_0_28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9" name="Shape 3889"/>
        <p:cNvGrpSpPr/>
        <p:nvPr/>
      </p:nvGrpSpPr>
      <p:grpSpPr>
        <a:xfrm>
          <a:off x="0" y="0"/>
          <a:ext cx="0" cy="0"/>
          <a:chOff x="0" y="0"/>
          <a:chExt cx="0" cy="0"/>
        </a:xfrm>
      </p:grpSpPr>
      <p:sp>
        <p:nvSpPr>
          <p:cNvPr id="3890" name="Google Shape;3890;g2685f9c66b1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1" name="Google Shape;3891;g2685f9c66b1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6" name="Shape 3896"/>
        <p:cNvGrpSpPr/>
        <p:nvPr/>
      </p:nvGrpSpPr>
      <p:grpSpPr>
        <a:xfrm>
          <a:off x="0" y="0"/>
          <a:ext cx="0" cy="0"/>
          <a:chOff x="0" y="0"/>
          <a:chExt cx="0" cy="0"/>
        </a:xfrm>
      </p:grpSpPr>
      <p:sp>
        <p:nvSpPr>
          <p:cNvPr id="3897" name="Google Shape;3897;g2685f9c66b1_0_1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98" name="Google Shape;3898;g2685f9c66b1_0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4" name="Shape 3904"/>
        <p:cNvGrpSpPr/>
        <p:nvPr/>
      </p:nvGrpSpPr>
      <p:grpSpPr>
        <a:xfrm>
          <a:off x="0" y="0"/>
          <a:ext cx="0" cy="0"/>
          <a:chOff x="0" y="0"/>
          <a:chExt cx="0" cy="0"/>
        </a:xfrm>
      </p:grpSpPr>
      <p:sp>
        <p:nvSpPr>
          <p:cNvPr id="3905" name="Google Shape;3905;g2685f9c66b1_0_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6" name="Google Shape;3906;g2685f9c66b1_0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2" name="Shape 3912"/>
        <p:cNvGrpSpPr/>
        <p:nvPr/>
      </p:nvGrpSpPr>
      <p:grpSpPr>
        <a:xfrm>
          <a:off x="0" y="0"/>
          <a:ext cx="0" cy="0"/>
          <a:chOff x="0" y="0"/>
          <a:chExt cx="0" cy="0"/>
        </a:xfrm>
      </p:grpSpPr>
      <p:sp>
        <p:nvSpPr>
          <p:cNvPr id="3913" name="Google Shape;3913;g2685f9c66b1_0_1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4" name="Google Shape;3914;g2685f9c66b1_0_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0" name="Shape 3920"/>
        <p:cNvGrpSpPr/>
        <p:nvPr/>
      </p:nvGrpSpPr>
      <p:grpSpPr>
        <a:xfrm>
          <a:off x="0" y="0"/>
          <a:ext cx="0" cy="0"/>
          <a:chOff x="0" y="0"/>
          <a:chExt cx="0" cy="0"/>
        </a:xfrm>
      </p:grpSpPr>
      <p:sp>
        <p:nvSpPr>
          <p:cNvPr id="3921" name="Google Shape;3921;g2685f9c66b1_0_1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2" name="Google Shape;3922;g2685f9c66b1_0_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8" name="Shape 3928"/>
        <p:cNvGrpSpPr/>
        <p:nvPr/>
      </p:nvGrpSpPr>
      <p:grpSpPr>
        <a:xfrm>
          <a:off x="0" y="0"/>
          <a:ext cx="0" cy="0"/>
          <a:chOff x="0" y="0"/>
          <a:chExt cx="0" cy="0"/>
        </a:xfrm>
      </p:grpSpPr>
      <p:sp>
        <p:nvSpPr>
          <p:cNvPr id="3929" name="Google Shape;3929;g268585dc7ce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0" name="Google Shape;3930;g268585dc7ce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Google Shape;36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6" name="Shape 3936"/>
        <p:cNvGrpSpPr/>
        <p:nvPr/>
      </p:nvGrpSpPr>
      <p:grpSpPr>
        <a:xfrm>
          <a:off x="0" y="0"/>
          <a:ext cx="0" cy="0"/>
          <a:chOff x="0" y="0"/>
          <a:chExt cx="0" cy="0"/>
        </a:xfrm>
      </p:grpSpPr>
      <p:sp>
        <p:nvSpPr>
          <p:cNvPr id="3937" name="Google Shape;3937;g2685f9c66b1_0_3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8" name="Google Shape;3938;g2685f9c66b1_0_3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3" name="Shape 3943"/>
        <p:cNvGrpSpPr/>
        <p:nvPr/>
      </p:nvGrpSpPr>
      <p:grpSpPr>
        <a:xfrm>
          <a:off x="0" y="0"/>
          <a:ext cx="0" cy="0"/>
          <a:chOff x="0" y="0"/>
          <a:chExt cx="0" cy="0"/>
        </a:xfrm>
      </p:grpSpPr>
      <p:sp>
        <p:nvSpPr>
          <p:cNvPr id="3944" name="Google Shape;3944;g2685f9c66b1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5" name="Google Shape;3945;g2685f9c66b1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9" name="Shape 3949"/>
        <p:cNvGrpSpPr/>
        <p:nvPr/>
      </p:nvGrpSpPr>
      <p:grpSpPr>
        <a:xfrm>
          <a:off x="0" y="0"/>
          <a:ext cx="0" cy="0"/>
          <a:chOff x="0" y="0"/>
          <a:chExt cx="0" cy="0"/>
        </a:xfrm>
      </p:grpSpPr>
      <p:sp>
        <p:nvSpPr>
          <p:cNvPr id="3950" name="Google Shape;3950;g2685f9c66b1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1" name="Google Shape;3951;g2685f9c66b1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7" name="Shape 3957"/>
        <p:cNvGrpSpPr/>
        <p:nvPr/>
      </p:nvGrpSpPr>
      <p:grpSpPr>
        <a:xfrm>
          <a:off x="0" y="0"/>
          <a:ext cx="0" cy="0"/>
          <a:chOff x="0" y="0"/>
          <a:chExt cx="0" cy="0"/>
        </a:xfrm>
      </p:grpSpPr>
      <p:sp>
        <p:nvSpPr>
          <p:cNvPr id="3958" name="Google Shape;3958;g2685f9c66b1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9" name="Google Shape;3959;g2685f9c66b1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5" name="Shape 3965"/>
        <p:cNvGrpSpPr/>
        <p:nvPr/>
      </p:nvGrpSpPr>
      <p:grpSpPr>
        <a:xfrm>
          <a:off x="0" y="0"/>
          <a:ext cx="0" cy="0"/>
          <a:chOff x="0" y="0"/>
          <a:chExt cx="0" cy="0"/>
        </a:xfrm>
      </p:grpSpPr>
      <p:sp>
        <p:nvSpPr>
          <p:cNvPr id="3966" name="Google Shape;3966;g2685f9c66b1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7" name="Google Shape;3967;g2685f9c66b1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3" name="Shape 3973"/>
        <p:cNvGrpSpPr/>
        <p:nvPr/>
      </p:nvGrpSpPr>
      <p:grpSpPr>
        <a:xfrm>
          <a:off x="0" y="0"/>
          <a:ext cx="0" cy="0"/>
          <a:chOff x="0" y="0"/>
          <a:chExt cx="0" cy="0"/>
        </a:xfrm>
      </p:grpSpPr>
      <p:sp>
        <p:nvSpPr>
          <p:cNvPr id="3974" name="Google Shape;3974;g2685f9c66b1_0_3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5" name="Google Shape;3975;g2685f9c66b1_0_3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0" name="Shape 3980"/>
        <p:cNvGrpSpPr/>
        <p:nvPr/>
      </p:nvGrpSpPr>
      <p:grpSpPr>
        <a:xfrm>
          <a:off x="0" y="0"/>
          <a:ext cx="0" cy="0"/>
          <a:chOff x="0" y="0"/>
          <a:chExt cx="0" cy="0"/>
        </a:xfrm>
      </p:grpSpPr>
      <p:sp>
        <p:nvSpPr>
          <p:cNvPr id="3981" name="Google Shape;3981;g2685f9c66b1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2" name="Google Shape;3982;g2685f9c66b1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8" name="Shape 3988"/>
        <p:cNvGrpSpPr/>
        <p:nvPr/>
      </p:nvGrpSpPr>
      <p:grpSpPr>
        <a:xfrm>
          <a:off x="0" y="0"/>
          <a:ext cx="0" cy="0"/>
          <a:chOff x="0" y="0"/>
          <a:chExt cx="0" cy="0"/>
        </a:xfrm>
      </p:grpSpPr>
      <p:sp>
        <p:nvSpPr>
          <p:cNvPr id="3989" name="Google Shape;3989;g2685f9c66b1_0_3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90" name="Google Shape;3990;g2685f9c66b1_0_3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5" name="Shape 3995"/>
        <p:cNvGrpSpPr/>
        <p:nvPr/>
      </p:nvGrpSpPr>
      <p:grpSpPr>
        <a:xfrm>
          <a:off x="0" y="0"/>
          <a:ext cx="0" cy="0"/>
          <a:chOff x="0" y="0"/>
          <a:chExt cx="0" cy="0"/>
        </a:xfrm>
      </p:grpSpPr>
      <p:sp>
        <p:nvSpPr>
          <p:cNvPr id="3996" name="Google Shape;3996;g2685f9c66b1_0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97" name="Google Shape;3997;g2685f9c66b1_0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3" name="Shape 4003"/>
        <p:cNvGrpSpPr/>
        <p:nvPr/>
      </p:nvGrpSpPr>
      <p:grpSpPr>
        <a:xfrm>
          <a:off x="0" y="0"/>
          <a:ext cx="0" cy="0"/>
          <a:chOff x="0" y="0"/>
          <a:chExt cx="0" cy="0"/>
        </a:xfrm>
      </p:grpSpPr>
      <p:sp>
        <p:nvSpPr>
          <p:cNvPr id="4004" name="Google Shape;4004;g2685f9c66b1_0_3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5" name="Google Shape;4005;g2685f9c66b1_0_3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0" name="Shape 4010"/>
        <p:cNvGrpSpPr/>
        <p:nvPr/>
      </p:nvGrpSpPr>
      <p:grpSpPr>
        <a:xfrm>
          <a:off x="0" y="0"/>
          <a:ext cx="0" cy="0"/>
          <a:chOff x="0" y="0"/>
          <a:chExt cx="0" cy="0"/>
        </a:xfrm>
      </p:grpSpPr>
      <p:sp>
        <p:nvSpPr>
          <p:cNvPr id="4011" name="Google Shape;4011;g2685f9c66b1_0_1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2" name="Google Shape;4012;g2685f9c66b1_0_1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8" name="Shape 4018"/>
        <p:cNvGrpSpPr/>
        <p:nvPr/>
      </p:nvGrpSpPr>
      <p:grpSpPr>
        <a:xfrm>
          <a:off x="0" y="0"/>
          <a:ext cx="0" cy="0"/>
          <a:chOff x="0" y="0"/>
          <a:chExt cx="0" cy="0"/>
        </a:xfrm>
      </p:grpSpPr>
      <p:sp>
        <p:nvSpPr>
          <p:cNvPr id="4019" name="Google Shape;4019;g2685f9c66b1_0_3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0" name="Google Shape;4020;g2685f9c66b1_0_3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5" name="Shape 4025"/>
        <p:cNvGrpSpPr/>
        <p:nvPr/>
      </p:nvGrpSpPr>
      <p:grpSpPr>
        <a:xfrm>
          <a:off x="0" y="0"/>
          <a:ext cx="0" cy="0"/>
          <a:chOff x="0" y="0"/>
          <a:chExt cx="0" cy="0"/>
        </a:xfrm>
      </p:grpSpPr>
      <p:sp>
        <p:nvSpPr>
          <p:cNvPr id="4026" name="Google Shape;4026;g2685f9c66b1_0_1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7" name="Google Shape;4027;g2685f9c66b1_0_1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3" name="Shape 4033"/>
        <p:cNvGrpSpPr/>
        <p:nvPr/>
      </p:nvGrpSpPr>
      <p:grpSpPr>
        <a:xfrm>
          <a:off x="0" y="0"/>
          <a:ext cx="0" cy="0"/>
          <a:chOff x="0" y="0"/>
          <a:chExt cx="0" cy="0"/>
        </a:xfrm>
      </p:grpSpPr>
      <p:sp>
        <p:nvSpPr>
          <p:cNvPr id="4034" name="Google Shape;4034;g2685f9c66b1_0_2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35" name="Google Shape;4035;g2685f9c66b1_0_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9" name="Shape 4049"/>
        <p:cNvGrpSpPr/>
        <p:nvPr/>
      </p:nvGrpSpPr>
      <p:grpSpPr>
        <a:xfrm>
          <a:off x="0" y="0"/>
          <a:ext cx="0" cy="0"/>
          <a:chOff x="0" y="0"/>
          <a:chExt cx="0" cy="0"/>
        </a:xfrm>
      </p:grpSpPr>
      <p:sp>
        <p:nvSpPr>
          <p:cNvPr id="4050" name="Google Shape;4050;g2685f9c66b1_0_1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1" name="Google Shape;4051;g2685f9c66b1_0_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5" name="Shape 4065"/>
        <p:cNvGrpSpPr/>
        <p:nvPr/>
      </p:nvGrpSpPr>
      <p:grpSpPr>
        <a:xfrm>
          <a:off x="0" y="0"/>
          <a:ext cx="0" cy="0"/>
          <a:chOff x="0" y="0"/>
          <a:chExt cx="0" cy="0"/>
        </a:xfrm>
      </p:grpSpPr>
      <p:sp>
        <p:nvSpPr>
          <p:cNvPr id="4066" name="Google Shape;4066;g2685f9c66b1_0_3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67" name="Google Shape;4067;g2685f9c66b1_0_3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2" name="Shape 4072"/>
        <p:cNvGrpSpPr/>
        <p:nvPr/>
      </p:nvGrpSpPr>
      <p:grpSpPr>
        <a:xfrm>
          <a:off x="0" y="0"/>
          <a:ext cx="0" cy="0"/>
          <a:chOff x="0" y="0"/>
          <a:chExt cx="0" cy="0"/>
        </a:xfrm>
      </p:grpSpPr>
      <p:sp>
        <p:nvSpPr>
          <p:cNvPr id="4073" name="Google Shape;4073;g2685f9c66b1_0_2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74" name="Google Shape;4074;g2685f9c66b1_0_2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8" name="Shape 4088"/>
        <p:cNvGrpSpPr/>
        <p:nvPr/>
      </p:nvGrpSpPr>
      <p:grpSpPr>
        <a:xfrm>
          <a:off x="0" y="0"/>
          <a:ext cx="0" cy="0"/>
          <a:chOff x="0" y="0"/>
          <a:chExt cx="0" cy="0"/>
        </a:xfrm>
      </p:grpSpPr>
      <p:sp>
        <p:nvSpPr>
          <p:cNvPr id="4089" name="Google Shape;4089;g2685f9c66b1_0_2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0" name="Google Shape;4090;g2685f9c66b1_0_2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4" name="Shape 4104"/>
        <p:cNvGrpSpPr/>
        <p:nvPr/>
      </p:nvGrpSpPr>
      <p:grpSpPr>
        <a:xfrm>
          <a:off x="0" y="0"/>
          <a:ext cx="0" cy="0"/>
          <a:chOff x="0" y="0"/>
          <a:chExt cx="0" cy="0"/>
        </a:xfrm>
      </p:grpSpPr>
      <p:sp>
        <p:nvSpPr>
          <p:cNvPr id="4105" name="Google Shape;4105;g2685f9c66b1_0_2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6" name="Google Shape;4106;g2685f9c66b1_0_2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8" name="Shape 4118"/>
        <p:cNvGrpSpPr/>
        <p:nvPr/>
      </p:nvGrpSpPr>
      <p:grpSpPr>
        <a:xfrm>
          <a:off x="0" y="0"/>
          <a:ext cx="0" cy="0"/>
          <a:chOff x="0" y="0"/>
          <a:chExt cx="0" cy="0"/>
        </a:xfrm>
      </p:grpSpPr>
      <p:sp>
        <p:nvSpPr>
          <p:cNvPr id="4119" name="Google Shape;4119;g2685f9c66b1_0_2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0" name="Google Shape;4120;g2685f9c66b1_0_2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5" name="Shape 4125"/>
        <p:cNvGrpSpPr/>
        <p:nvPr/>
      </p:nvGrpSpPr>
      <p:grpSpPr>
        <a:xfrm>
          <a:off x="0" y="0"/>
          <a:ext cx="0" cy="0"/>
          <a:chOff x="0" y="0"/>
          <a:chExt cx="0" cy="0"/>
        </a:xfrm>
      </p:grpSpPr>
      <p:sp>
        <p:nvSpPr>
          <p:cNvPr id="4126" name="Google Shape;4126;g2685f9c66b1_0_3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7" name="Google Shape;4127;g2685f9c66b1_0_3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2" name="Shape 4132"/>
        <p:cNvGrpSpPr/>
        <p:nvPr/>
      </p:nvGrpSpPr>
      <p:grpSpPr>
        <a:xfrm>
          <a:off x="0" y="0"/>
          <a:ext cx="0" cy="0"/>
          <a:chOff x="0" y="0"/>
          <a:chExt cx="0" cy="0"/>
        </a:xfrm>
      </p:grpSpPr>
      <p:sp>
        <p:nvSpPr>
          <p:cNvPr id="4133" name="Google Shape;4133;g2685f9c66b1_0_2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4" name="Google Shape;4134;g2685f9c66b1_0_2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9" name="Shape 4139"/>
        <p:cNvGrpSpPr/>
        <p:nvPr/>
      </p:nvGrpSpPr>
      <p:grpSpPr>
        <a:xfrm>
          <a:off x="0" y="0"/>
          <a:ext cx="0" cy="0"/>
          <a:chOff x="0" y="0"/>
          <a:chExt cx="0" cy="0"/>
        </a:xfrm>
      </p:grpSpPr>
      <p:sp>
        <p:nvSpPr>
          <p:cNvPr id="4140" name="Google Shape;4140;g2685f9c66b1_0_3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1" name="Google Shape;4141;g2685f9c66b1_0_3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b6d3d31498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b6d3d31498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4" name="Google Shape;46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1" name="Google Shape;48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0" name="Google Shape;50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9" name="Google Shape;51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8" name="Google Shape;53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6" name="Google Shape;55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6" name="Google Shape;596;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684265dfa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2684265dfa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7" name="Google Shape;637;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7" name="Google Shape;677;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6" name="Google Shape;716;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3" name="Google Shape;733;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2684265dfa0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0" name="Google Shape;740;g2684265dfa0_0_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684265dfa0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8" name="Google Shape;748;g2684265dfa0_0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684265dfa0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6" name="Google Shape;756;g2684265dfa0_0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684265dfa0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6" name="Google Shape;766;g2684265dfa0_0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2684265dfa0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8" name="Google Shape;778;g2684265dfa0_0_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2684265dfa0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2" name="Google Shape;792;g2684265dfa0_0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684265dfa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684265dfa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0" name="Google Shape;800;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9" name="Google Shape;809;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9" name="Google Shape;819;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9" name="Google Shape;829;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1" name="Google Shape;841;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5" name="Google Shape;855;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1" name="Google Shape;871;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7" name="Google Shape;887;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6" name="Google Shape;906;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6" name="Google Shape;926;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684265dfa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684265dfa0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7" name="Google Shape;947;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9" name="Google Shape;969;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1" name="Google Shape;991;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3" name="Google Shape;1013;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2b6d3d3149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g2b6d3d3149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2684265dfa0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1" name="Google Shape;1041;g2684265dfa0_0_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2684265dfa0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1" name="Google Shape;1051;g2684265dfa0_0_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2b73c047c01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1" name="Google Shape;1061;g2b73c047c01_0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g2b73c047c01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5" name="Google Shape;1105;g2b73c047c01_0_1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2b73c047c01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9" name="Google Shape;1149;g2b73c047c01_0_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684265dfa0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684265dfa0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g2b73c047c01_0_2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2" name="Google Shape;1192;g2b73c047c01_0_2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2b73c047c01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4" name="Google Shape;1234;g2b73c047c01_0_2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g2b73c047c01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6" name="Google Shape;1276;g2b73c047c01_0_3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g2b73c047c01_0_3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9" name="Google Shape;1319;g2b73c047c01_0_3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1" name="Shape 1361"/>
        <p:cNvGrpSpPr/>
        <p:nvPr/>
      </p:nvGrpSpPr>
      <p:grpSpPr>
        <a:xfrm>
          <a:off x="0" y="0"/>
          <a:ext cx="0" cy="0"/>
          <a:chOff x="0" y="0"/>
          <a:chExt cx="0" cy="0"/>
        </a:xfrm>
      </p:grpSpPr>
      <p:sp>
        <p:nvSpPr>
          <p:cNvPr id="1362" name="Google Shape;1362;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3" name="Google Shape;1363;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9" name="Shape 1369"/>
        <p:cNvGrpSpPr/>
        <p:nvPr/>
      </p:nvGrpSpPr>
      <p:grpSpPr>
        <a:xfrm>
          <a:off x="0" y="0"/>
          <a:ext cx="0" cy="0"/>
          <a:chOff x="0" y="0"/>
          <a:chExt cx="0" cy="0"/>
        </a:xfrm>
      </p:grpSpPr>
      <p:sp>
        <p:nvSpPr>
          <p:cNvPr id="1370" name="Google Shape;1370;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1" name="Google Shape;1371;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9" name="Google Shape;1379;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5" name="Shape 1385"/>
        <p:cNvGrpSpPr/>
        <p:nvPr/>
      </p:nvGrpSpPr>
      <p:grpSpPr>
        <a:xfrm>
          <a:off x="0" y="0"/>
          <a:ext cx="0" cy="0"/>
          <a:chOff x="0" y="0"/>
          <a:chExt cx="0" cy="0"/>
        </a:xfrm>
      </p:grpSpPr>
      <p:sp>
        <p:nvSpPr>
          <p:cNvPr id="1386" name="Google Shape;1386;g2684265dfa0_0_1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7" name="Google Shape;1387;g2684265dfa0_0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g2684265dfa0_0_1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5" name="Google Shape;1395;g2684265dfa0_0_1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1" name="Shape 1401"/>
        <p:cNvGrpSpPr/>
        <p:nvPr/>
      </p:nvGrpSpPr>
      <p:grpSpPr>
        <a:xfrm>
          <a:off x="0" y="0"/>
          <a:ext cx="0" cy="0"/>
          <a:chOff x="0" y="0"/>
          <a:chExt cx="0" cy="0"/>
        </a:xfrm>
      </p:grpSpPr>
      <p:sp>
        <p:nvSpPr>
          <p:cNvPr id="1402" name="Google Shape;1402;g2684265dfa0_0_1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3" name="Google Shape;1403;g2684265dfa0_0_1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684265dfa0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684265dfa0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9" name="Shape 1409"/>
        <p:cNvGrpSpPr/>
        <p:nvPr/>
      </p:nvGrpSpPr>
      <p:grpSpPr>
        <a:xfrm>
          <a:off x="0" y="0"/>
          <a:ext cx="0" cy="0"/>
          <a:chOff x="0" y="0"/>
          <a:chExt cx="0" cy="0"/>
        </a:xfrm>
      </p:grpSpPr>
      <p:sp>
        <p:nvSpPr>
          <p:cNvPr id="1410" name="Google Shape;1410;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1" name="Google Shape;1411;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6" name="Shape 1416"/>
        <p:cNvGrpSpPr/>
        <p:nvPr/>
      </p:nvGrpSpPr>
      <p:grpSpPr>
        <a:xfrm>
          <a:off x="0" y="0"/>
          <a:ext cx="0" cy="0"/>
          <a:chOff x="0" y="0"/>
          <a:chExt cx="0" cy="0"/>
        </a:xfrm>
      </p:grpSpPr>
      <p:sp>
        <p:nvSpPr>
          <p:cNvPr id="1417" name="Google Shape;1417;g2b6d3d31498_0_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8" name="Google Shape;1418;g2b6d3d31498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3" name="Shape 1423"/>
        <p:cNvGrpSpPr/>
        <p:nvPr/>
      </p:nvGrpSpPr>
      <p:grpSpPr>
        <a:xfrm>
          <a:off x="0" y="0"/>
          <a:ext cx="0" cy="0"/>
          <a:chOff x="0" y="0"/>
          <a:chExt cx="0" cy="0"/>
        </a:xfrm>
      </p:grpSpPr>
      <p:sp>
        <p:nvSpPr>
          <p:cNvPr id="1424" name="Google Shape;1424;g2b6d3d31498_0_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5" name="Google Shape;1425;g2b6d3d31498_0_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g2b73c047c01_0_4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2" name="Google Shape;1432;g2b73c047c01_0_4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7" name="Shape 1437"/>
        <p:cNvGrpSpPr/>
        <p:nvPr/>
      </p:nvGrpSpPr>
      <p:grpSpPr>
        <a:xfrm>
          <a:off x="0" y="0"/>
          <a:ext cx="0" cy="0"/>
          <a:chOff x="0" y="0"/>
          <a:chExt cx="0" cy="0"/>
        </a:xfrm>
      </p:grpSpPr>
      <p:sp>
        <p:nvSpPr>
          <p:cNvPr id="1438" name="Google Shape;1438;g2b73c047c01_0_4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9" name="Google Shape;1439;g2b73c047c01_0_4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4" name="Shape 1444"/>
        <p:cNvGrpSpPr/>
        <p:nvPr/>
      </p:nvGrpSpPr>
      <p:grpSpPr>
        <a:xfrm>
          <a:off x="0" y="0"/>
          <a:ext cx="0" cy="0"/>
          <a:chOff x="0" y="0"/>
          <a:chExt cx="0" cy="0"/>
        </a:xfrm>
      </p:grpSpPr>
      <p:sp>
        <p:nvSpPr>
          <p:cNvPr id="1445" name="Google Shape;1445;g2b73c047c01_0_4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6" name="Google Shape;1446;g2b73c047c01_0_4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g2b73c047c01_0_4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3" name="Google Shape;1453;g2b73c047c01_0_4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g2684265dfa0_0_1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0" name="Google Shape;1460;g2684265dfa0_0_1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4" name="Shape 1464"/>
        <p:cNvGrpSpPr/>
        <p:nvPr/>
      </p:nvGrpSpPr>
      <p:grpSpPr>
        <a:xfrm>
          <a:off x="0" y="0"/>
          <a:ext cx="0" cy="0"/>
          <a:chOff x="0" y="0"/>
          <a:chExt cx="0" cy="0"/>
        </a:xfrm>
      </p:grpSpPr>
      <p:sp>
        <p:nvSpPr>
          <p:cNvPr id="1465" name="Google Shape;1465;g2684265dfa0_0_1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6" name="Google Shape;1466;g2684265dfa0_0_1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g2684265dfa0_0_1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2" name="Google Shape;1472;g2684265dfa0_0_1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684265dfa0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684265dfa0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5" name="Shape 1495"/>
        <p:cNvGrpSpPr/>
        <p:nvPr/>
      </p:nvGrpSpPr>
      <p:grpSpPr>
        <a:xfrm>
          <a:off x="0" y="0"/>
          <a:ext cx="0" cy="0"/>
          <a:chOff x="0" y="0"/>
          <a:chExt cx="0" cy="0"/>
        </a:xfrm>
      </p:grpSpPr>
      <p:sp>
        <p:nvSpPr>
          <p:cNvPr id="1496" name="Google Shape;1496;g2b73c047c01_0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g2b73c047c01_0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2" name="Shape 1502"/>
        <p:cNvGrpSpPr/>
        <p:nvPr/>
      </p:nvGrpSpPr>
      <p:grpSpPr>
        <a:xfrm>
          <a:off x="0" y="0"/>
          <a:ext cx="0" cy="0"/>
          <a:chOff x="0" y="0"/>
          <a:chExt cx="0" cy="0"/>
        </a:xfrm>
      </p:grpSpPr>
      <p:sp>
        <p:nvSpPr>
          <p:cNvPr id="1503" name="Google Shape;1503;g2684265dfa0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g2684265dfa0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2" name="Shape 1512"/>
        <p:cNvGrpSpPr/>
        <p:nvPr/>
      </p:nvGrpSpPr>
      <p:grpSpPr>
        <a:xfrm>
          <a:off x="0" y="0"/>
          <a:ext cx="0" cy="0"/>
          <a:chOff x="0" y="0"/>
          <a:chExt cx="0" cy="0"/>
        </a:xfrm>
      </p:grpSpPr>
      <p:sp>
        <p:nvSpPr>
          <p:cNvPr id="1513" name="Google Shape;1513;g2b73c047c01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g2b73c047c01_0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9" name="Shape 1519"/>
        <p:cNvGrpSpPr/>
        <p:nvPr/>
      </p:nvGrpSpPr>
      <p:grpSpPr>
        <a:xfrm>
          <a:off x="0" y="0"/>
          <a:ext cx="0" cy="0"/>
          <a:chOff x="0" y="0"/>
          <a:chExt cx="0" cy="0"/>
        </a:xfrm>
      </p:grpSpPr>
      <p:sp>
        <p:nvSpPr>
          <p:cNvPr id="1520" name="Google Shape;1520;g2b73c047c01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g2b73c047c01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6" name="Shape 1526"/>
        <p:cNvGrpSpPr/>
        <p:nvPr/>
      </p:nvGrpSpPr>
      <p:grpSpPr>
        <a:xfrm>
          <a:off x="0" y="0"/>
          <a:ext cx="0" cy="0"/>
          <a:chOff x="0" y="0"/>
          <a:chExt cx="0" cy="0"/>
        </a:xfrm>
      </p:grpSpPr>
      <p:sp>
        <p:nvSpPr>
          <p:cNvPr id="1527" name="Google Shape;1527;g2b73c047c01_0_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g2b73c047c01_0_5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3" name="Shape 1533"/>
        <p:cNvGrpSpPr/>
        <p:nvPr/>
      </p:nvGrpSpPr>
      <p:grpSpPr>
        <a:xfrm>
          <a:off x="0" y="0"/>
          <a:ext cx="0" cy="0"/>
          <a:chOff x="0" y="0"/>
          <a:chExt cx="0" cy="0"/>
        </a:xfrm>
      </p:grpSpPr>
      <p:sp>
        <p:nvSpPr>
          <p:cNvPr id="1534" name="Google Shape;1534;g2b73c047c01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g2b73c047c01_0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0" name="Shape 1540"/>
        <p:cNvGrpSpPr/>
        <p:nvPr/>
      </p:nvGrpSpPr>
      <p:grpSpPr>
        <a:xfrm>
          <a:off x="0" y="0"/>
          <a:ext cx="0" cy="0"/>
          <a:chOff x="0" y="0"/>
          <a:chExt cx="0" cy="0"/>
        </a:xfrm>
      </p:grpSpPr>
      <p:sp>
        <p:nvSpPr>
          <p:cNvPr id="1541" name="Google Shape;1541;g2b73c047c01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g2b73c047c01_0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7" name="Shape 1547"/>
        <p:cNvGrpSpPr/>
        <p:nvPr/>
      </p:nvGrpSpPr>
      <p:grpSpPr>
        <a:xfrm>
          <a:off x="0" y="0"/>
          <a:ext cx="0" cy="0"/>
          <a:chOff x="0" y="0"/>
          <a:chExt cx="0" cy="0"/>
        </a:xfrm>
      </p:grpSpPr>
      <p:sp>
        <p:nvSpPr>
          <p:cNvPr id="1548" name="Google Shape;1548;g2b73c047c01_0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g2b73c047c01_0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4" name="Shape 1554"/>
        <p:cNvGrpSpPr/>
        <p:nvPr/>
      </p:nvGrpSpPr>
      <p:grpSpPr>
        <a:xfrm>
          <a:off x="0" y="0"/>
          <a:ext cx="0" cy="0"/>
          <a:chOff x="0" y="0"/>
          <a:chExt cx="0" cy="0"/>
        </a:xfrm>
      </p:grpSpPr>
      <p:sp>
        <p:nvSpPr>
          <p:cNvPr id="1555" name="Google Shape;1555;g2b73c047c01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g2b73c047c01_0_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1" name="Shape 1561"/>
        <p:cNvGrpSpPr/>
        <p:nvPr/>
      </p:nvGrpSpPr>
      <p:grpSpPr>
        <a:xfrm>
          <a:off x="0" y="0"/>
          <a:ext cx="0" cy="0"/>
          <a:chOff x="0" y="0"/>
          <a:chExt cx="0" cy="0"/>
        </a:xfrm>
      </p:grpSpPr>
      <p:sp>
        <p:nvSpPr>
          <p:cNvPr id="1562" name="Google Shape;1562;g2b73c047c01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g2b73c047c01_0_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 name="Shape 9"/>
        <p:cNvGrpSpPr/>
        <p:nvPr/>
      </p:nvGrpSpPr>
      <p:grpSpPr>
        <a:xfrm>
          <a:off x="0" y="0"/>
          <a:ext cx="0" cy="0"/>
          <a:chOff x="0" y="0"/>
          <a:chExt cx="0" cy="0"/>
        </a:xfrm>
      </p:grpSpPr>
      <p:sp>
        <p:nvSpPr>
          <p:cNvPr id="10" name="Google Shape;10;p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1" name="Google Shape;11;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4" name="Google Shape;14;p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5" name="Google Shape;15;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6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8.xml"/><Relationship Id="rId3" Type="http://schemas.openxmlformats.org/officeDocument/2006/relationships/image" Target="../media/image5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9.xml"/><Relationship Id="rId3"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0.xml"/><Relationship Id="rId3" Type="http://schemas.openxmlformats.org/officeDocument/2006/relationships/image" Target="../media/image5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1.xml"/><Relationship Id="rId3" Type="http://schemas.openxmlformats.org/officeDocument/2006/relationships/image" Target="../media/image7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2.xml"/><Relationship Id="rId3" Type="http://schemas.openxmlformats.org/officeDocument/2006/relationships/image" Target="../media/image5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7.xml"/><Relationship Id="rId3" Type="http://schemas.openxmlformats.org/officeDocument/2006/relationships/image" Target="../media/image5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8.xml"/><Relationship Id="rId3" Type="http://schemas.openxmlformats.org/officeDocument/2006/relationships/image" Target="../media/image5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9.xml"/><Relationship Id="rId3" Type="http://schemas.openxmlformats.org/officeDocument/2006/relationships/image" Target="../media/image5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0.xml"/><Relationship Id="rId3" Type="http://schemas.openxmlformats.org/officeDocument/2006/relationships/image" Target="../media/image56.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1.xml"/><Relationship Id="rId3" Type="http://schemas.openxmlformats.org/officeDocument/2006/relationships/image" Target="../media/image58.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2.xml"/><Relationship Id="rId3" Type="http://schemas.openxmlformats.org/officeDocument/2006/relationships/image" Target="../media/image93.png"/></Relationships>
</file>

<file path=ppt/slides/_rels/slide123.xml.rels><?xml version="1.0" encoding="UTF-8" standalone="yes"?><Relationships xmlns="http://schemas.openxmlformats.org/package/2006/relationships"><Relationship Id="rId10" Type="http://schemas.openxmlformats.org/officeDocument/2006/relationships/image" Target="../media/image63.png"/><Relationship Id="rId1" Type="http://schemas.openxmlformats.org/officeDocument/2006/relationships/slideLayout" Target="../slideLayouts/slideLayout12.xml"/><Relationship Id="rId2" Type="http://schemas.openxmlformats.org/officeDocument/2006/relationships/notesSlide" Target="../notesSlides/notesSlide123.xml"/><Relationship Id="rId3" Type="http://schemas.openxmlformats.org/officeDocument/2006/relationships/hyperlink" Target="https://doi.org/10.3389/fpsyt.2020.586083" TargetMode="External"/><Relationship Id="rId4" Type="http://schemas.openxmlformats.org/officeDocument/2006/relationships/hyperlink" Target="https://www.frontiersin.org/research-topics/11785#articles" TargetMode="External"/><Relationship Id="rId9" Type="http://schemas.openxmlformats.org/officeDocument/2006/relationships/hyperlink" Target="https://www.frontiersin.org/research-topics/11785#articles" TargetMode="External"/><Relationship Id="rId5" Type="http://schemas.openxmlformats.org/officeDocument/2006/relationships/hyperlink" Target="https://www.frontiersin.org/research-topics/11785#articles" TargetMode="External"/><Relationship Id="rId6" Type="http://schemas.openxmlformats.org/officeDocument/2006/relationships/hyperlink" Target="https://www.frontiersin.org/research-topics/11785#articles" TargetMode="External"/><Relationship Id="rId7" Type="http://schemas.openxmlformats.org/officeDocument/2006/relationships/hyperlink" Target="https://www.frontiersin.org/research-topics/11785#articles" TargetMode="External"/><Relationship Id="rId8" Type="http://schemas.openxmlformats.org/officeDocument/2006/relationships/hyperlink" Target="https://www.frontiersin.org/research-topics/11785#articles" TargetMode="Externa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4.xml"/><Relationship Id="rId3" Type="http://schemas.openxmlformats.org/officeDocument/2006/relationships/image" Target="../media/image59.png"/><Relationship Id="rId4" Type="http://schemas.openxmlformats.org/officeDocument/2006/relationships/image" Target="../media/image6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5.xml"/><Relationship Id="rId3" Type="http://schemas.openxmlformats.org/officeDocument/2006/relationships/image" Target="../media/image62.png"/><Relationship Id="rId4" Type="http://schemas.openxmlformats.org/officeDocument/2006/relationships/image" Target="../media/image72.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6.xml"/><Relationship Id="rId3" Type="http://schemas.openxmlformats.org/officeDocument/2006/relationships/image" Target="../media/image74.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7.xml"/><Relationship Id="rId3" Type="http://schemas.openxmlformats.org/officeDocument/2006/relationships/image" Target="../media/image67.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8.xml"/><Relationship Id="rId3" Type="http://schemas.openxmlformats.org/officeDocument/2006/relationships/image" Target="../media/image67.png"/><Relationship Id="rId4" Type="http://schemas.openxmlformats.org/officeDocument/2006/relationships/image" Target="../media/image60.png"/><Relationship Id="rId5" Type="http://schemas.openxmlformats.org/officeDocument/2006/relationships/image" Target="../media/image6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9.xml"/><Relationship Id="rId3" Type="http://schemas.openxmlformats.org/officeDocument/2006/relationships/image" Target="../media/image67.png"/><Relationship Id="rId4" Type="http://schemas.openxmlformats.org/officeDocument/2006/relationships/image" Target="../media/image60.png"/><Relationship Id="rId5" Type="http://schemas.openxmlformats.org/officeDocument/2006/relationships/image" Target="../media/image6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0.xml"/><Relationship Id="rId3" Type="http://schemas.openxmlformats.org/officeDocument/2006/relationships/image" Target="../media/image67.png"/><Relationship Id="rId4" Type="http://schemas.openxmlformats.org/officeDocument/2006/relationships/image" Target="../media/image60.png"/><Relationship Id="rId5" Type="http://schemas.openxmlformats.org/officeDocument/2006/relationships/image" Target="../media/image69.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1.xml"/><Relationship Id="rId3" Type="http://schemas.openxmlformats.org/officeDocument/2006/relationships/image" Target="../media/image68.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2.xml"/><Relationship Id="rId3" Type="http://schemas.openxmlformats.org/officeDocument/2006/relationships/image" Target="../media/image68.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3.xml"/><Relationship Id="rId3" Type="http://schemas.openxmlformats.org/officeDocument/2006/relationships/image" Target="../media/image77.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4.xml"/><Relationship Id="rId3" Type="http://schemas.openxmlformats.org/officeDocument/2006/relationships/image" Target="../media/image75.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5.xml"/><Relationship Id="rId3" Type="http://schemas.openxmlformats.org/officeDocument/2006/relationships/image" Target="../media/image78.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6.xml"/><Relationship Id="rId3" Type="http://schemas.openxmlformats.org/officeDocument/2006/relationships/image" Target="../media/image78.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1.xml"/><Relationship Id="rId3" Type="http://schemas.openxmlformats.org/officeDocument/2006/relationships/image" Target="../media/image76.png"/><Relationship Id="rId4" Type="http://schemas.openxmlformats.org/officeDocument/2006/relationships/image" Target="../media/image49.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2.xml"/><Relationship Id="rId3" Type="http://schemas.openxmlformats.org/officeDocument/2006/relationships/image" Target="../media/image65.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3.xml"/><Relationship Id="rId3" Type="http://schemas.openxmlformats.org/officeDocument/2006/relationships/image" Target="../media/image65.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4.xml"/><Relationship Id="rId3" Type="http://schemas.openxmlformats.org/officeDocument/2006/relationships/image" Target="../media/image65.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jp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jp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0.xml"/><Relationship Id="rId3" Type="http://schemas.openxmlformats.org/officeDocument/2006/relationships/image" Target="../media/image55.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2.xml"/><Relationship Id="rId3" Type="http://schemas.openxmlformats.org/officeDocument/2006/relationships/image" Target="../media/image88.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3.xml"/><Relationship Id="rId3" Type="http://schemas.openxmlformats.org/officeDocument/2006/relationships/image" Target="../media/image88.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5.xml"/><Relationship Id="rId3" Type="http://schemas.openxmlformats.org/officeDocument/2006/relationships/image" Target="../media/image90.png"/><Relationship Id="rId4" Type="http://schemas.openxmlformats.org/officeDocument/2006/relationships/image" Target="../media/image80.png"/><Relationship Id="rId5" Type="http://schemas.openxmlformats.org/officeDocument/2006/relationships/image" Target="../media/image82.png"/><Relationship Id="rId6" Type="http://schemas.openxmlformats.org/officeDocument/2006/relationships/image" Target="../media/image81.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6.xml"/><Relationship Id="rId3" Type="http://schemas.openxmlformats.org/officeDocument/2006/relationships/image" Target="../media/image90.png"/><Relationship Id="rId4" Type="http://schemas.openxmlformats.org/officeDocument/2006/relationships/image" Target="../media/image80.png"/><Relationship Id="rId5" Type="http://schemas.openxmlformats.org/officeDocument/2006/relationships/image" Target="../media/image82.png"/><Relationship Id="rId6" Type="http://schemas.openxmlformats.org/officeDocument/2006/relationships/image" Target="../media/image81.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7.xml"/><Relationship Id="rId3" Type="http://schemas.openxmlformats.org/officeDocument/2006/relationships/image" Target="../media/image90.png"/><Relationship Id="rId4" Type="http://schemas.openxmlformats.org/officeDocument/2006/relationships/image" Target="../media/image80.png"/><Relationship Id="rId5" Type="http://schemas.openxmlformats.org/officeDocument/2006/relationships/image" Target="../media/image82.png"/><Relationship Id="rId6" Type="http://schemas.openxmlformats.org/officeDocument/2006/relationships/image" Target="../media/image81.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9.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0.xml"/><Relationship Id="rId3"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7.png"/><Relationship Id="rId8" Type="http://schemas.openxmlformats.org/officeDocument/2006/relationships/image" Target="../media/image3.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1.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2.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3.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4.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5.xml"/><Relationship Id="rId3" Type="http://schemas.openxmlformats.org/officeDocument/2006/relationships/image" Target="../media/image87.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6.xml"/><Relationship Id="rId3" Type="http://schemas.openxmlformats.org/officeDocument/2006/relationships/image" Target="../media/image87.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7.xml"/><Relationship Id="rId3" Type="http://schemas.openxmlformats.org/officeDocument/2006/relationships/image" Target="../media/image87.png"/><Relationship Id="rId4" Type="http://schemas.openxmlformats.org/officeDocument/2006/relationships/image" Target="../media/image83.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8.xml"/><Relationship Id="rId3" Type="http://schemas.openxmlformats.org/officeDocument/2006/relationships/image" Target="../media/image83.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9.xml"/><Relationship Id="rId3" Type="http://schemas.openxmlformats.org/officeDocument/2006/relationships/image" Target="../media/image8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3.png"/><Relationship Id="rId8" Type="http://schemas.openxmlformats.org/officeDocument/2006/relationships/image" Target="../media/image1.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0.xml"/><Relationship Id="rId3" Type="http://schemas.openxmlformats.org/officeDocument/2006/relationships/image" Target="../media/image85.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1.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2.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3.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4.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5.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6.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7.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8.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9.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8.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0.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6.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1.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2.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3.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4.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5.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6.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7.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8.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9.xml"/><Relationship Id="rId3" Type="http://schemas.openxmlformats.org/officeDocument/2006/relationships/image" Target="../media/image8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8.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0.xml"/><Relationship Id="rId3" Type="http://schemas.openxmlformats.org/officeDocument/2006/relationships/image" Target="../media/image89.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1.xml"/><Relationship Id="rId3" Type="http://schemas.openxmlformats.org/officeDocument/2006/relationships/image" Target="../media/image89.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3.xml"/><Relationship Id="rId3" Type="http://schemas.openxmlformats.org/officeDocument/2006/relationships/image" Target="../media/image4.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4.xml"/><Relationship Id="rId3" Type="http://schemas.openxmlformats.org/officeDocument/2006/relationships/image" Target="../media/image134.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5.xml"/><Relationship Id="rId3" Type="http://schemas.openxmlformats.org/officeDocument/2006/relationships/image" Target="../media/image125.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6.xml"/><Relationship Id="rId3" Type="http://schemas.openxmlformats.org/officeDocument/2006/relationships/image" Target="../media/image4.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7.xml"/><Relationship Id="rId3" Type="http://schemas.openxmlformats.org/officeDocument/2006/relationships/image" Target="../media/image4.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8.xml"/><Relationship Id="rId3" Type="http://schemas.openxmlformats.org/officeDocument/2006/relationships/image" Target="../media/image4.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9.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8.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0.xml"/><Relationship Id="rId3" Type="http://schemas.openxmlformats.org/officeDocument/2006/relationships/image" Target="../media/image104.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1.xml"/><Relationship Id="rId3" Type="http://schemas.openxmlformats.org/officeDocument/2006/relationships/image" Target="../media/image114.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3.xml"/><Relationship Id="rId3" Type="http://schemas.openxmlformats.org/officeDocument/2006/relationships/image" Target="../media/image99.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4.xml"/><Relationship Id="rId3" Type="http://schemas.openxmlformats.org/officeDocument/2006/relationships/image" Target="../media/image99.png"/></Relationships>
</file>

<file path=ppt/slides/_rels/slide215.xml.rels><?xml version="1.0" encoding="UTF-8" standalone="yes"?><Relationships xmlns="http://schemas.openxmlformats.org/package/2006/relationships"><Relationship Id="rId11" Type="http://schemas.openxmlformats.org/officeDocument/2006/relationships/image" Target="../media/image106.png"/><Relationship Id="rId10" Type="http://schemas.openxmlformats.org/officeDocument/2006/relationships/image" Target="../media/image105.png"/><Relationship Id="rId12"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215.xml"/><Relationship Id="rId3" Type="http://schemas.openxmlformats.org/officeDocument/2006/relationships/image" Target="../media/image103.png"/><Relationship Id="rId4" Type="http://schemas.openxmlformats.org/officeDocument/2006/relationships/image" Target="../media/image113.png"/><Relationship Id="rId9"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116.png"/><Relationship Id="rId7" Type="http://schemas.openxmlformats.org/officeDocument/2006/relationships/image" Target="../media/image94.png"/><Relationship Id="rId8" Type="http://schemas.openxmlformats.org/officeDocument/2006/relationships/image" Target="../media/image102.png"/></Relationships>
</file>

<file path=ppt/slides/_rels/slide216.xml.rels><?xml version="1.0" encoding="UTF-8" standalone="yes"?><Relationships xmlns="http://schemas.openxmlformats.org/package/2006/relationships"><Relationship Id="rId11" Type="http://schemas.openxmlformats.org/officeDocument/2006/relationships/image" Target="../media/image106.png"/><Relationship Id="rId10" Type="http://schemas.openxmlformats.org/officeDocument/2006/relationships/image" Target="../media/image105.png"/><Relationship Id="rId13" Type="http://schemas.openxmlformats.org/officeDocument/2006/relationships/image" Target="../media/image115.png"/><Relationship Id="rId12"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216.xml"/><Relationship Id="rId3" Type="http://schemas.openxmlformats.org/officeDocument/2006/relationships/image" Target="../media/image103.png"/><Relationship Id="rId4" Type="http://schemas.openxmlformats.org/officeDocument/2006/relationships/image" Target="../media/image113.png"/><Relationship Id="rId9"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116.png"/><Relationship Id="rId7" Type="http://schemas.openxmlformats.org/officeDocument/2006/relationships/image" Target="../media/image94.png"/><Relationship Id="rId8" Type="http://schemas.openxmlformats.org/officeDocument/2006/relationships/image" Target="../media/image102.png"/></Relationships>
</file>

<file path=ppt/slides/_rels/slide217.xml.rels><?xml version="1.0" encoding="UTF-8" standalone="yes"?><Relationships xmlns="http://schemas.openxmlformats.org/package/2006/relationships"><Relationship Id="rId11" Type="http://schemas.openxmlformats.org/officeDocument/2006/relationships/image" Target="../media/image106.png"/><Relationship Id="rId10" Type="http://schemas.openxmlformats.org/officeDocument/2006/relationships/image" Target="../media/image105.png"/><Relationship Id="rId12"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217.xml"/><Relationship Id="rId3" Type="http://schemas.openxmlformats.org/officeDocument/2006/relationships/image" Target="../media/image103.png"/><Relationship Id="rId4" Type="http://schemas.openxmlformats.org/officeDocument/2006/relationships/image" Target="../media/image113.png"/><Relationship Id="rId9"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116.png"/><Relationship Id="rId7" Type="http://schemas.openxmlformats.org/officeDocument/2006/relationships/image" Target="../media/image94.png"/><Relationship Id="rId8" Type="http://schemas.openxmlformats.org/officeDocument/2006/relationships/image" Target="../media/image102.png"/></Relationships>
</file>

<file path=ppt/slides/_rels/slide218.xml.rels><?xml version="1.0" encoding="UTF-8" standalone="yes"?><Relationships xmlns="http://schemas.openxmlformats.org/package/2006/relationships"><Relationship Id="rId11" Type="http://schemas.openxmlformats.org/officeDocument/2006/relationships/image" Target="../media/image106.png"/><Relationship Id="rId10" Type="http://schemas.openxmlformats.org/officeDocument/2006/relationships/image" Target="../media/image105.png"/><Relationship Id="rId12"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218.xml"/><Relationship Id="rId3" Type="http://schemas.openxmlformats.org/officeDocument/2006/relationships/image" Target="../media/image103.png"/><Relationship Id="rId4" Type="http://schemas.openxmlformats.org/officeDocument/2006/relationships/image" Target="../media/image113.png"/><Relationship Id="rId9"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116.png"/><Relationship Id="rId7" Type="http://schemas.openxmlformats.org/officeDocument/2006/relationships/image" Target="../media/image94.png"/><Relationship Id="rId8" Type="http://schemas.openxmlformats.org/officeDocument/2006/relationships/image" Target="../media/image102.png"/></Relationships>
</file>

<file path=ppt/slides/_rels/slide219.xml.rels><?xml version="1.0" encoding="UTF-8" standalone="yes"?><Relationships xmlns="http://schemas.openxmlformats.org/package/2006/relationships"><Relationship Id="rId11" Type="http://schemas.openxmlformats.org/officeDocument/2006/relationships/image" Target="../media/image106.png"/><Relationship Id="rId10" Type="http://schemas.openxmlformats.org/officeDocument/2006/relationships/image" Target="../media/image105.png"/><Relationship Id="rId12"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219.xml"/><Relationship Id="rId3" Type="http://schemas.openxmlformats.org/officeDocument/2006/relationships/image" Target="../media/image103.png"/><Relationship Id="rId4" Type="http://schemas.openxmlformats.org/officeDocument/2006/relationships/image" Target="../media/image113.png"/><Relationship Id="rId9"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116.png"/><Relationship Id="rId7" Type="http://schemas.openxmlformats.org/officeDocument/2006/relationships/image" Target="../media/image94.png"/><Relationship Id="rId8" Type="http://schemas.openxmlformats.org/officeDocument/2006/relationships/image" Target="../media/image10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8.png"/></Relationships>
</file>

<file path=ppt/slides/_rels/slide220.xml.rels><?xml version="1.0" encoding="UTF-8" standalone="yes"?><Relationships xmlns="http://schemas.openxmlformats.org/package/2006/relationships"><Relationship Id="rId11" Type="http://schemas.openxmlformats.org/officeDocument/2006/relationships/image" Target="../media/image106.png"/><Relationship Id="rId10" Type="http://schemas.openxmlformats.org/officeDocument/2006/relationships/image" Target="../media/image105.png"/><Relationship Id="rId13" Type="http://schemas.openxmlformats.org/officeDocument/2006/relationships/image" Target="../media/image129.png"/><Relationship Id="rId12"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220.xml"/><Relationship Id="rId3" Type="http://schemas.openxmlformats.org/officeDocument/2006/relationships/image" Target="../media/image103.png"/><Relationship Id="rId4" Type="http://schemas.openxmlformats.org/officeDocument/2006/relationships/image" Target="../media/image113.png"/><Relationship Id="rId9"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116.png"/><Relationship Id="rId7" Type="http://schemas.openxmlformats.org/officeDocument/2006/relationships/image" Target="../media/image94.png"/><Relationship Id="rId8" Type="http://schemas.openxmlformats.org/officeDocument/2006/relationships/image" Target="../media/image102.png"/></Relationships>
</file>

<file path=ppt/slides/_rels/slide221.xml.rels><?xml version="1.0" encoding="UTF-8" standalone="yes"?><Relationships xmlns="http://schemas.openxmlformats.org/package/2006/relationships"><Relationship Id="rId11" Type="http://schemas.openxmlformats.org/officeDocument/2006/relationships/image" Target="../media/image106.png"/><Relationship Id="rId10" Type="http://schemas.openxmlformats.org/officeDocument/2006/relationships/image" Target="../media/image105.png"/><Relationship Id="rId12"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221.xml"/><Relationship Id="rId3" Type="http://schemas.openxmlformats.org/officeDocument/2006/relationships/image" Target="../media/image103.png"/><Relationship Id="rId4" Type="http://schemas.openxmlformats.org/officeDocument/2006/relationships/image" Target="../media/image113.png"/><Relationship Id="rId9"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116.png"/><Relationship Id="rId7" Type="http://schemas.openxmlformats.org/officeDocument/2006/relationships/image" Target="../media/image94.png"/><Relationship Id="rId8" Type="http://schemas.openxmlformats.org/officeDocument/2006/relationships/image" Target="../media/image102.png"/></Relationships>
</file>

<file path=ppt/slides/_rels/slide222.xml.rels><?xml version="1.0" encoding="UTF-8" standalone="yes"?><Relationships xmlns="http://schemas.openxmlformats.org/package/2006/relationships"><Relationship Id="rId11" Type="http://schemas.openxmlformats.org/officeDocument/2006/relationships/image" Target="../media/image106.png"/><Relationship Id="rId10" Type="http://schemas.openxmlformats.org/officeDocument/2006/relationships/image" Target="../media/image105.png"/><Relationship Id="rId13" Type="http://schemas.openxmlformats.org/officeDocument/2006/relationships/image" Target="../media/image121.png"/><Relationship Id="rId12"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222.xml"/><Relationship Id="rId3" Type="http://schemas.openxmlformats.org/officeDocument/2006/relationships/image" Target="../media/image103.png"/><Relationship Id="rId4" Type="http://schemas.openxmlformats.org/officeDocument/2006/relationships/image" Target="../media/image113.png"/><Relationship Id="rId9"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116.png"/><Relationship Id="rId7" Type="http://schemas.openxmlformats.org/officeDocument/2006/relationships/image" Target="../media/image94.png"/><Relationship Id="rId8" Type="http://schemas.openxmlformats.org/officeDocument/2006/relationships/image" Target="../media/image102.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3.xml"/><Relationship Id="rId3" Type="http://schemas.openxmlformats.org/officeDocument/2006/relationships/image" Target="../media/image41.png"/><Relationship Id="rId4" Type="http://schemas.openxmlformats.org/officeDocument/2006/relationships/image" Target="../media/image46.png"/><Relationship Id="rId5" Type="http://schemas.openxmlformats.org/officeDocument/2006/relationships/image" Target="../media/image44.png"/><Relationship Id="rId6" Type="http://schemas.openxmlformats.org/officeDocument/2006/relationships/image" Target="../media/image48.png"/><Relationship Id="rId7" Type="http://schemas.openxmlformats.org/officeDocument/2006/relationships/image" Target="../media/image128.gif"/></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4.xml"/><Relationship Id="rId3" Type="http://schemas.openxmlformats.org/officeDocument/2006/relationships/image" Target="../media/image13.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5.xml"/><Relationship Id="rId3" Type="http://schemas.openxmlformats.org/officeDocument/2006/relationships/image" Target="../media/image13.png"/><Relationship Id="rId4" Type="http://schemas.openxmlformats.org/officeDocument/2006/relationships/image" Target="../media/image143.png"/><Relationship Id="rId5" Type="http://schemas.openxmlformats.org/officeDocument/2006/relationships/image" Target="../media/image131.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7.xml"/><Relationship Id="rId3" Type="http://schemas.openxmlformats.org/officeDocument/2006/relationships/image" Target="../media/image132.png"/><Relationship Id="rId4" Type="http://schemas.openxmlformats.org/officeDocument/2006/relationships/image" Target="../media/image126.png"/><Relationship Id="rId5" Type="http://schemas.openxmlformats.org/officeDocument/2006/relationships/image" Target="../media/image127.png"/><Relationship Id="rId6" Type="http://schemas.openxmlformats.org/officeDocument/2006/relationships/image" Target="../media/image135.png"/><Relationship Id="rId7" Type="http://schemas.openxmlformats.org/officeDocument/2006/relationships/image" Target="../media/image130.png"/><Relationship Id="rId8" Type="http://schemas.openxmlformats.org/officeDocument/2006/relationships/image" Target="../media/image121.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8.xml"/><Relationship Id="rId3" Type="http://schemas.openxmlformats.org/officeDocument/2006/relationships/image" Target="../media/image132.png"/><Relationship Id="rId4" Type="http://schemas.openxmlformats.org/officeDocument/2006/relationships/image" Target="../media/image126.png"/><Relationship Id="rId5" Type="http://schemas.openxmlformats.org/officeDocument/2006/relationships/image" Target="../media/image127.png"/><Relationship Id="rId6" Type="http://schemas.openxmlformats.org/officeDocument/2006/relationships/image" Target="../media/image135.png"/><Relationship Id="rId7" Type="http://schemas.openxmlformats.org/officeDocument/2006/relationships/image" Target="../media/image130.png"/><Relationship Id="rId8" Type="http://schemas.openxmlformats.org/officeDocument/2006/relationships/image" Target="../media/image121.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9.xml"/><Relationship Id="rId3" Type="http://schemas.openxmlformats.org/officeDocument/2006/relationships/image" Target="../media/image132.png"/><Relationship Id="rId4" Type="http://schemas.openxmlformats.org/officeDocument/2006/relationships/image" Target="../media/image126.png"/><Relationship Id="rId5" Type="http://schemas.openxmlformats.org/officeDocument/2006/relationships/image" Target="../media/image127.png"/><Relationship Id="rId6" Type="http://schemas.openxmlformats.org/officeDocument/2006/relationships/image" Target="../media/image135.png"/><Relationship Id="rId7" Type="http://schemas.openxmlformats.org/officeDocument/2006/relationships/image" Target="../media/image130.png"/><Relationship Id="rId8" Type="http://schemas.openxmlformats.org/officeDocument/2006/relationships/image" Target="../media/image1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8.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1.xml"/><Relationship Id="rId3" Type="http://schemas.openxmlformats.org/officeDocument/2006/relationships/image" Target="../media/image141.png"/><Relationship Id="rId4" Type="http://schemas.openxmlformats.org/officeDocument/2006/relationships/image" Target="../media/image138.png"/><Relationship Id="rId9" Type="http://schemas.openxmlformats.org/officeDocument/2006/relationships/image" Target="../media/image150.png"/><Relationship Id="rId5" Type="http://schemas.openxmlformats.org/officeDocument/2006/relationships/image" Target="../media/image137.png"/><Relationship Id="rId6" Type="http://schemas.openxmlformats.org/officeDocument/2006/relationships/image" Target="../media/image139.png"/><Relationship Id="rId7" Type="http://schemas.openxmlformats.org/officeDocument/2006/relationships/image" Target="../media/image140.png"/><Relationship Id="rId8" Type="http://schemas.openxmlformats.org/officeDocument/2006/relationships/image" Target="../media/image146.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2.xml"/><Relationship Id="rId3" Type="http://schemas.openxmlformats.org/officeDocument/2006/relationships/image" Target="../media/image141.png"/><Relationship Id="rId4" Type="http://schemas.openxmlformats.org/officeDocument/2006/relationships/image" Target="../media/image138.png"/><Relationship Id="rId9" Type="http://schemas.openxmlformats.org/officeDocument/2006/relationships/image" Target="../media/image150.png"/><Relationship Id="rId5" Type="http://schemas.openxmlformats.org/officeDocument/2006/relationships/image" Target="../media/image137.png"/><Relationship Id="rId6" Type="http://schemas.openxmlformats.org/officeDocument/2006/relationships/image" Target="../media/image139.png"/><Relationship Id="rId7" Type="http://schemas.openxmlformats.org/officeDocument/2006/relationships/image" Target="../media/image140.png"/><Relationship Id="rId8" Type="http://schemas.openxmlformats.org/officeDocument/2006/relationships/image" Target="../media/image146.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3.xml"/><Relationship Id="rId3" Type="http://schemas.openxmlformats.org/officeDocument/2006/relationships/image" Target="../media/image141.png"/><Relationship Id="rId4" Type="http://schemas.openxmlformats.org/officeDocument/2006/relationships/image" Target="../media/image138.png"/><Relationship Id="rId9" Type="http://schemas.openxmlformats.org/officeDocument/2006/relationships/image" Target="../media/image150.png"/><Relationship Id="rId5" Type="http://schemas.openxmlformats.org/officeDocument/2006/relationships/image" Target="../media/image137.png"/><Relationship Id="rId6" Type="http://schemas.openxmlformats.org/officeDocument/2006/relationships/image" Target="../media/image139.png"/><Relationship Id="rId7" Type="http://schemas.openxmlformats.org/officeDocument/2006/relationships/image" Target="../media/image140.png"/><Relationship Id="rId8" Type="http://schemas.openxmlformats.org/officeDocument/2006/relationships/image" Target="../media/image146.png"/></Relationships>
</file>

<file path=ppt/slides/_rels/slide234.xml.rels><?xml version="1.0" encoding="UTF-8" standalone="yes"?><Relationships xmlns="http://schemas.openxmlformats.org/package/2006/relationships"><Relationship Id="rId11" Type="http://schemas.openxmlformats.org/officeDocument/2006/relationships/image" Target="../media/image156.png"/><Relationship Id="rId10" Type="http://schemas.openxmlformats.org/officeDocument/2006/relationships/image" Target="../media/image149.png"/><Relationship Id="rId13" Type="http://schemas.openxmlformats.org/officeDocument/2006/relationships/image" Target="../media/image154.png"/><Relationship Id="rId12" Type="http://schemas.openxmlformats.org/officeDocument/2006/relationships/image" Target="../media/image148.png"/><Relationship Id="rId1" Type="http://schemas.openxmlformats.org/officeDocument/2006/relationships/slideLayout" Target="../slideLayouts/slideLayout12.xml"/><Relationship Id="rId2" Type="http://schemas.openxmlformats.org/officeDocument/2006/relationships/notesSlide" Target="../notesSlides/notesSlide234.xml"/><Relationship Id="rId3" Type="http://schemas.openxmlformats.org/officeDocument/2006/relationships/image" Target="../media/image141.png"/><Relationship Id="rId4" Type="http://schemas.openxmlformats.org/officeDocument/2006/relationships/image" Target="../media/image138.png"/><Relationship Id="rId9" Type="http://schemas.openxmlformats.org/officeDocument/2006/relationships/image" Target="../media/image150.png"/><Relationship Id="rId14" Type="http://schemas.openxmlformats.org/officeDocument/2006/relationships/image" Target="../media/image151.png"/><Relationship Id="rId5" Type="http://schemas.openxmlformats.org/officeDocument/2006/relationships/image" Target="../media/image137.png"/><Relationship Id="rId6" Type="http://schemas.openxmlformats.org/officeDocument/2006/relationships/image" Target="../media/image139.png"/><Relationship Id="rId7" Type="http://schemas.openxmlformats.org/officeDocument/2006/relationships/image" Target="../media/image140.png"/><Relationship Id="rId8" Type="http://schemas.openxmlformats.org/officeDocument/2006/relationships/image" Target="../media/image146.png"/></Relationships>
</file>

<file path=ppt/slides/_rels/slide235.xml.rels><?xml version="1.0" encoding="UTF-8" standalone="yes"?><Relationships xmlns="http://schemas.openxmlformats.org/package/2006/relationships"><Relationship Id="rId11" Type="http://schemas.openxmlformats.org/officeDocument/2006/relationships/image" Target="../media/image156.png"/><Relationship Id="rId10" Type="http://schemas.openxmlformats.org/officeDocument/2006/relationships/image" Target="../media/image149.png"/><Relationship Id="rId13" Type="http://schemas.openxmlformats.org/officeDocument/2006/relationships/image" Target="../media/image154.png"/><Relationship Id="rId12" Type="http://schemas.openxmlformats.org/officeDocument/2006/relationships/image" Target="../media/image148.png"/><Relationship Id="rId1" Type="http://schemas.openxmlformats.org/officeDocument/2006/relationships/slideLayout" Target="../slideLayouts/slideLayout12.xml"/><Relationship Id="rId2" Type="http://schemas.openxmlformats.org/officeDocument/2006/relationships/notesSlide" Target="../notesSlides/notesSlide235.xml"/><Relationship Id="rId3" Type="http://schemas.openxmlformats.org/officeDocument/2006/relationships/image" Target="../media/image141.png"/><Relationship Id="rId4" Type="http://schemas.openxmlformats.org/officeDocument/2006/relationships/image" Target="../media/image138.png"/><Relationship Id="rId9" Type="http://schemas.openxmlformats.org/officeDocument/2006/relationships/image" Target="../media/image150.png"/><Relationship Id="rId15" Type="http://schemas.openxmlformats.org/officeDocument/2006/relationships/image" Target="../media/image158.png"/><Relationship Id="rId14" Type="http://schemas.openxmlformats.org/officeDocument/2006/relationships/image" Target="../media/image151.png"/><Relationship Id="rId5" Type="http://schemas.openxmlformats.org/officeDocument/2006/relationships/image" Target="../media/image137.png"/><Relationship Id="rId6" Type="http://schemas.openxmlformats.org/officeDocument/2006/relationships/image" Target="../media/image139.png"/><Relationship Id="rId7" Type="http://schemas.openxmlformats.org/officeDocument/2006/relationships/image" Target="../media/image140.png"/><Relationship Id="rId8" Type="http://schemas.openxmlformats.org/officeDocument/2006/relationships/image" Target="../media/image146.png"/></Relationships>
</file>

<file path=ppt/slides/_rels/slide236.xml.rels><?xml version="1.0" encoding="UTF-8" standalone="yes"?><Relationships xmlns="http://schemas.openxmlformats.org/package/2006/relationships"><Relationship Id="rId20" Type="http://schemas.openxmlformats.org/officeDocument/2006/relationships/image" Target="../media/image154.png"/><Relationship Id="rId11" Type="http://schemas.openxmlformats.org/officeDocument/2006/relationships/image" Target="../media/image162.png"/><Relationship Id="rId10" Type="http://schemas.openxmlformats.org/officeDocument/2006/relationships/image" Target="../media/image130.png"/><Relationship Id="rId13" Type="http://schemas.openxmlformats.org/officeDocument/2006/relationships/image" Target="../media/image121.png"/><Relationship Id="rId12" Type="http://schemas.openxmlformats.org/officeDocument/2006/relationships/image" Target="../media/image127.png"/><Relationship Id="rId1" Type="http://schemas.openxmlformats.org/officeDocument/2006/relationships/slideLayout" Target="../slideLayouts/slideLayout12.xml"/><Relationship Id="rId2" Type="http://schemas.openxmlformats.org/officeDocument/2006/relationships/notesSlide" Target="../notesSlides/notesSlide236.xml"/><Relationship Id="rId3" Type="http://schemas.openxmlformats.org/officeDocument/2006/relationships/image" Target="../media/image141.png"/><Relationship Id="rId4" Type="http://schemas.openxmlformats.org/officeDocument/2006/relationships/image" Target="../media/image158.png"/><Relationship Id="rId9" Type="http://schemas.openxmlformats.org/officeDocument/2006/relationships/image" Target="../media/image135.png"/><Relationship Id="rId15" Type="http://schemas.openxmlformats.org/officeDocument/2006/relationships/image" Target="../media/image175.png"/><Relationship Id="rId14" Type="http://schemas.openxmlformats.org/officeDocument/2006/relationships/image" Target="../media/image159.png"/><Relationship Id="rId17" Type="http://schemas.openxmlformats.org/officeDocument/2006/relationships/image" Target="../media/image149.png"/><Relationship Id="rId16" Type="http://schemas.openxmlformats.org/officeDocument/2006/relationships/image" Target="../media/image164.png"/><Relationship Id="rId5" Type="http://schemas.openxmlformats.org/officeDocument/2006/relationships/image" Target="../media/image151.png"/><Relationship Id="rId19" Type="http://schemas.openxmlformats.org/officeDocument/2006/relationships/image" Target="../media/image148.png"/><Relationship Id="rId6" Type="http://schemas.openxmlformats.org/officeDocument/2006/relationships/image" Target="../media/image137.png"/><Relationship Id="rId18" Type="http://schemas.openxmlformats.org/officeDocument/2006/relationships/image" Target="../media/image156.png"/><Relationship Id="rId7" Type="http://schemas.openxmlformats.org/officeDocument/2006/relationships/image" Target="../media/image146.png"/><Relationship Id="rId8" Type="http://schemas.openxmlformats.org/officeDocument/2006/relationships/image" Target="../media/image150.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7.xml"/></Relationships>
</file>

<file path=ppt/slides/_rels/slide238.xml.rels><?xml version="1.0" encoding="UTF-8" standalone="yes"?><Relationships xmlns="http://schemas.openxmlformats.org/package/2006/relationships"><Relationship Id="rId10" Type="http://schemas.openxmlformats.org/officeDocument/2006/relationships/image" Target="../media/image121.png"/><Relationship Id="rId1" Type="http://schemas.openxmlformats.org/officeDocument/2006/relationships/slideLayout" Target="../slideLayouts/slideLayout12.xml"/><Relationship Id="rId2" Type="http://schemas.openxmlformats.org/officeDocument/2006/relationships/notesSlide" Target="../notesSlides/notesSlide238.xml"/><Relationship Id="rId3" Type="http://schemas.openxmlformats.org/officeDocument/2006/relationships/image" Target="../media/image160.png"/><Relationship Id="rId4" Type="http://schemas.openxmlformats.org/officeDocument/2006/relationships/image" Target="../media/image127.png"/><Relationship Id="rId9" Type="http://schemas.openxmlformats.org/officeDocument/2006/relationships/image" Target="../media/image130.png"/><Relationship Id="rId5" Type="http://schemas.openxmlformats.org/officeDocument/2006/relationships/image" Target="../media/image157.png"/><Relationship Id="rId6" Type="http://schemas.openxmlformats.org/officeDocument/2006/relationships/image" Target="../media/image165.png"/><Relationship Id="rId7" Type="http://schemas.openxmlformats.org/officeDocument/2006/relationships/image" Target="../media/image161.png"/><Relationship Id="rId8" Type="http://schemas.openxmlformats.org/officeDocument/2006/relationships/image" Target="../media/image135.png"/></Relationships>
</file>

<file path=ppt/slides/_rels/slide239.xml.rels><?xml version="1.0" encoding="UTF-8" standalone="yes"?><Relationships xmlns="http://schemas.openxmlformats.org/package/2006/relationships"><Relationship Id="rId11" Type="http://schemas.openxmlformats.org/officeDocument/2006/relationships/image" Target="../media/image167.png"/><Relationship Id="rId10" Type="http://schemas.openxmlformats.org/officeDocument/2006/relationships/image" Target="../media/image121.png"/><Relationship Id="rId13" Type="http://schemas.openxmlformats.org/officeDocument/2006/relationships/image" Target="../media/image163.png"/><Relationship Id="rId12"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notesSlide" Target="../notesSlides/notesSlide239.xml"/><Relationship Id="rId3" Type="http://schemas.openxmlformats.org/officeDocument/2006/relationships/image" Target="../media/image160.png"/><Relationship Id="rId4" Type="http://schemas.openxmlformats.org/officeDocument/2006/relationships/image" Target="../media/image127.png"/><Relationship Id="rId9" Type="http://schemas.openxmlformats.org/officeDocument/2006/relationships/image" Target="../media/image130.png"/><Relationship Id="rId5" Type="http://schemas.openxmlformats.org/officeDocument/2006/relationships/image" Target="../media/image157.png"/><Relationship Id="rId6" Type="http://schemas.openxmlformats.org/officeDocument/2006/relationships/image" Target="../media/image165.png"/><Relationship Id="rId7" Type="http://schemas.openxmlformats.org/officeDocument/2006/relationships/image" Target="../media/image161.png"/><Relationship Id="rId8" Type="http://schemas.openxmlformats.org/officeDocument/2006/relationships/image" Target="../media/image1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16.png"/></Relationships>
</file>

<file path=ppt/slides/_rels/slide240.xml.rels><?xml version="1.0" encoding="UTF-8" standalone="yes"?><Relationships xmlns="http://schemas.openxmlformats.org/package/2006/relationships"><Relationship Id="rId11" Type="http://schemas.openxmlformats.org/officeDocument/2006/relationships/image" Target="../media/image167.png"/><Relationship Id="rId10" Type="http://schemas.openxmlformats.org/officeDocument/2006/relationships/image" Target="../media/image121.png"/><Relationship Id="rId13" Type="http://schemas.openxmlformats.org/officeDocument/2006/relationships/image" Target="../media/image163.png"/><Relationship Id="rId12"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notesSlide" Target="../notesSlides/notesSlide240.xml"/><Relationship Id="rId3" Type="http://schemas.openxmlformats.org/officeDocument/2006/relationships/image" Target="../media/image160.png"/><Relationship Id="rId4" Type="http://schemas.openxmlformats.org/officeDocument/2006/relationships/image" Target="../media/image127.png"/><Relationship Id="rId9" Type="http://schemas.openxmlformats.org/officeDocument/2006/relationships/image" Target="../media/image130.png"/><Relationship Id="rId5" Type="http://schemas.openxmlformats.org/officeDocument/2006/relationships/image" Target="../media/image157.png"/><Relationship Id="rId6" Type="http://schemas.openxmlformats.org/officeDocument/2006/relationships/image" Target="../media/image165.png"/><Relationship Id="rId7" Type="http://schemas.openxmlformats.org/officeDocument/2006/relationships/image" Target="../media/image161.png"/><Relationship Id="rId8" Type="http://schemas.openxmlformats.org/officeDocument/2006/relationships/image" Target="../media/image135.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1.xml"/><Relationship Id="rId3" Type="http://schemas.openxmlformats.org/officeDocument/2006/relationships/image" Target="../media/image168.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2.xml"/></Relationships>
</file>

<file path=ppt/slides/_rels/slide243.xml.rels><?xml version="1.0" encoding="UTF-8" standalone="yes"?><Relationships xmlns="http://schemas.openxmlformats.org/package/2006/relationships"><Relationship Id="rId11" Type="http://schemas.openxmlformats.org/officeDocument/2006/relationships/image" Target="../media/image121.png"/><Relationship Id="rId10" Type="http://schemas.openxmlformats.org/officeDocument/2006/relationships/image" Target="../media/image130.png"/><Relationship Id="rId1" Type="http://schemas.openxmlformats.org/officeDocument/2006/relationships/slideLayout" Target="../slideLayouts/slideLayout12.xml"/><Relationship Id="rId2" Type="http://schemas.openxmlformats.org/officeDocument/2006/relationships/notesSlide" Target="../notesSlides/notesSlide243.xml"/><Relationship Id="rId3" Type="http://schemas.openxmlformats.org/officeDocument/2006/relationships/image" Target="../media/image174.png"/><Relationship Id="rId4" Type="http://schemas.openxmlformats.org/officeDocument/2006/relationships/image" Target="../media/image127.png"/><Relationship Id="rId9" Type="http://schemas.openxmlformats.org/officeDocument/2006/relationships/image" Target="../media/image135.png"/><Relationship Id="rId5" Type="http://schemas.openxmlformats.org/officeDocument/2006/relationships/image" Target="../media/image166.png"/><Relationship Id="rId6" Type="http://schemas.openxmlformats.org/officeDocument/2006/relationships/image" Target="../media/image156.png"/><Relationship Id="rId7" Type="http://schemas.openxmlformats.org/officeDocument/2006/relationships/image" Target="../media/image148.png"/><Relationship Id="rId8" Type="http://schemas.openxmlformats.org/officeDocument/2006/relationships/image" Target="../media/image172.png"/></Relationships>
</file>

<file path=ppt/slides/_rels/slide244.xml.rels><?xml version="1.0" encoding="UTF-8" standalone="yes"?><Relationships xmlns="http://schemas.openxmlformats.org/package/2006/relationships"><Relationship Id="rId11" Type="http://schemas.openxmlformats.org/officeDocument/2006/relationships/image" Target="../media/image121.png"/><Relationship Id="rId10" Type="http://schemas.openxmlformats.org/officeDocument/2006/relationships/image" Target="../media/image130.png"/><Relationship Id="rId1" Type="http://schemas.openxmlformats.org/officeDocument/2006/relationships/slideLayout" Target="../slideLayouts/slideLayout12.xml"/><Relationship Id="rId2" Type="http://schemas.openxmlformats.org/officeDocument/2006/relationships/notesSlide" Target="../notesSlides/notesSlide244.xml"/><Relationship Id="rId3" Type="http://schemas.openxmlformats.org/officeDocument/2006/relationships/image" Target="../media/image174.png"/><Relationship Id="rId4" Type="http://schemas.openxmlformats.org/officeDocument/2006/relationships/image" Target="../media/image127.png"/><Relationship Id="rId9" Type="http://schemas.openxmlformats.org/officeDocument/2006/relationships/image" Target="../media/image135.png"/><Relationship Id="rId5" Type="http://schemas.openxmlformats.org/officeDocument/2006/relationships/image" Target="../media/image166.png"/><Relationship Id="rId6" Type="http://schemas.openxmlformats.org/officeDocument/2006/relationships/image" Target="../media/image156.png"/><Relationship Id="rId7" Type="http://schemas.openxmlformats.org/officeDocument/2006/relationships/image" Target="../media/image148.png"/><Relationship Id="rId8" Type="http://schemas.openxmlformats.org/officeDocument/2006/relationships/image" Target="../media/image172.png"/></Relationships>
</file>

<file path=ppt/slides/_rels/slide245.xml.rels><?xml version="1.0" encoding="UTF-8" standalone="yes"?><Relationships xmlns="http://schemas.openxmlformats.org/package/2006/relationships"><Relationship Id="rId11" Type="http://schemas.openxmlformats.org/officeDocument/2006/relationships/image" Target="../media/image121.png"/><Relationship Id="rId10" Type="http://schemas.openxmlformats.org/officeDocument/2006/relationships/image" Target="../media/image130.png"/><Relationship Id="rId1" Type="http://schemas.openxmlformats.org/officeDocument/2006/relationships/slideLayout" Target="../slideLayouts/slideLayout12.xml"/><Relationship Id="rId2" Type="http://schemas.openxmlformats.org/officeDocument/2006/relationships/notesSlide" Target="../notesSlides/notesSlide245.xml"/><Relationship Id="rId3" Type="http://schemas.openxmlformats.org/officeDocument/2006/relationships/image" Target="../media/image174.png"/><Relationship Id="rId4" Type="http://schemas.openxmlformats.org/officeDocument/2006/relationships/image" Target="../media/image127.png"/><Relationship Id="rId9" Type="http://schemas.openxmlformats.org/officeDocument/2006/relationships/image" Target="../media/image135.png"/><Relationship Id="rId5" Type="http://schemas.openxmlformats.org/officeDocument/2006/relationships/image" Target="../media/image166.png"/><Relationship Id="rId6" Type="http://schemas.openxmlformats.org/officeDocument/2006/relationships/image" Target="../media/image156.png"/><Relationship Id="rId7" Type="http://schemas.openxmlformats.org/officeDocument/2006/relationships/image" Target="../media/image148.png"/><Relationship Id="rId8" Type="http://schemas.openxmlformats.org/officeDocument/2006/relationships/image" Target="../media/image172.png"/></Relationships>
</file>

<file path=ppt/slides/_rels/slide246.xml.rels><?xml version="1.0" encoding="UTF-8" standalone="yes"?><Relationships xmlns="http://schemas.openxmlformats.org/package/2006/relationships"><Relationship Id="rId11" Type="http://schemas.openxmlformats.org/officeDocument/2006/relationships/image" Target="../media/image121.png"/><Relationship Id="rId10" Type="http://schemas.openxmlformats.org/officeDocument/2006/relationships/image" Target="../media/image130.png"/><Relationship Id="rId1" Type="http://schemas.openxmlformats.org/officeDocument/2006/relationships/slideLayout" Target="../slideLayouts/slideLayout12.xml"/><Relationship Id="rId2" Type="http://schemas.openxmlformats.org/officeDocument/2006/relationships/notesSlide" Target="../notesSlides/notesSlide246.xml"/><Relationship Id="rId3" Type="http://schemas.openxmlformats.org/officeDocument/2006/relationships/image" Target="../media/image174.png"/><Relationship Id="rId4" Type="http://schemas.openxmlformats.org/officeDocument/2006/relationships/image" Target="../media/image127.png"/><Relationship Id="rId9" Type="http://schemas.openxmlformats.org/officeDocument/2006/relationships/image" Target="../media/image135.png"/><Relationship Id="rId5" Type="http://schemas.openxmlformats.org/officeDocument/2006/relationships/image" Target="../media/image166.png"/><Relationship Id="rId6" Type="http://schemas.openxmlformats.org/officeDocument/2006/relationships/image" Target="../media/image156.png"/><Relationship Id="rId7" Type="http://schemas.openxmlformats.org/officeDocument/2006/relationships/image" Target="../media/image148.png"/><Relationship Id="rId8" Type="http://schemas.openxmlformats.org/officeDocument/2006/relationships/image" Target="../media/image172.png"/></Relationships>
</file>

<file path=ppt/slides/_rels/slide247.xml.rels><?xml version="1.0" encoding="UTF-8" standalone="yes"?><Relationships xmlns="http://schemas.openxmlformats.org/package/2006/relationships"><Relationship Id="rId11" Type="http://schemas.openxmlformats.org/officeDocument/2006/relationships/image" Target="../media/image121.png"/><Relationship Id="rId10" Type="http://schemas.openxmlformats.org/officeDocument/2006/relationships/image" Target="../media/image130.png"/><Relationship Id="rId12" Type="http://schemas.openxmlformats.org/officeDocument/2006/relationships/image" Target="../media/image168.png"/><Relationship Id="rId1" Type="http://schemas.openxmlformats.org/officeDocument/2006/relationships/slideLayout" Target="../slideLayouts/slideLayout12.xml"/><Relationship Id="rId2" Type="http://schemas.openxmlformats.org/officeDocument/2006/relationships/notesSlide" Target="../notesSlides/notesSlide247.xml"/><Relationship Id="rId3" Type="http://schemas.openxmlformats.org/officeDocument/2006/relationships/image" Target="../media/image174.png"/><Relationship Id="rId4" Type="http://schemas.openxmlformats.org/officeDocument/2006/relationships/image" Target="../media/image127.png"/><Relationship Id="rId9" Type="http://schemas.openxmlformats.org/officeDocument/2006/relationships/image" Target="../media/image135.png"/><Relationship Id="rId5" Type="http://schemas.openxmlformats.org/officeDocument/2006/relationships/image" Target="../media/image166.png"/><Relationship Id="rId6" Type="http://schemas.openxmlformats.org/officeDocument/2006/relationships/image" Target="../media/image156.png"/><Relationship Id="rId7" Type="http://schemas.openxmlformats.org/officeDocument/2006/relationships/image" Target="../media/image148.png"/><Relationship Id="rId8" Type="http://schemas.openxmlformats.org/officeDocument/2006/relationships/image" Target="../media/image172.pn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8.xml"/><Relationship Id="rId3" Type="http://schemas.openxmlformats.org/officeDocument/2006/relationships/image" Target="../media/image13.png"/><Relationship Id="rId4" Type="http://schemas.openxmlformats.org/officeDocument/2006/relationships/image" Target="../media/image143.png"/><Relationship Id="rId5" Type="http://schemas.openxmlformats.org/officeDocument/2006/relationships/image" Target="../media/image131.png"/><Relationship Id="rId6" Type="http://schemas.openxmlformats.org/officeDocument/2006/relationships/image" Target="../media/image180.pn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16.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0.xml"/><Relationship Id="rId3" Type="http://schemas.openxmlformats.org/officeDocument/2006/relationships/image" Target="../media/image182.pn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1.xml"/><Relationship Id="rId3" Type="http://schemas.openxmlformats.org/officeDocument/2006/relationships/image" Target="../media/image13.png"/><Relationship Id="rId4" Type="http://schemas.openxmlformats.org/officeDocument/2006/relationships/image" Target="../media/image143.png"/><Relationship Id="rId5" Type="http://schemas.openxmlformats.org/officeDocument/2006/relationships/image" Target="../media/image131.png"/><Relationship Id="rId6" Type="http://schemas.openxmlformats.org/officeDocument/2006/relationships/image" Target="../media/image180.pn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2.xml"/><Relationship Id="rId3" Type="http://schemas.openxmlformats.org/officeDocument/2006/relationships/image" Target="../media/image13.png"/><Relationship Id="rId4" Type="http://schemas.openxmlformats.org/officeDocument/2006/relationships/image" Target="../media/image143.png"/><Relationship Id="rId9" Type="http://schemas.openxmlformats.org/officeDocument/2006/relationships/image" Target="../media/image170.png"/><Relationship Id="rId5" Type="http://schemas.openxmlformats.org/officeDocument/2006/relationships/image" Target="../media/image131.png"/><Relationship Id="rId6" Type="http://schemas.openxmlformats.org/officeDocument/2006/relationships/image" Target="../media/image180.png"/><Relationship Id="rId7" Type="http://schemas.openxmlformats.org/officeDocument/2006/relationships/image" Target="../media/image183.png"/><Relationship Id="rId8" Type="http://schemas.openxmlformats.org/officeDocument/2006/relationships/image" Target="../media/image171.png"/></Relationships>
</file>

<file path=ppt/slides/_rels/slide253.xml.rels><?xml version="1.0" encoding="UTF-8" standalone="yes"?><Relationships xmlns="http://schemas.openxmlformats.org/package/2006/relationships"><Relationship Id="rId10" Type="http://schemas.openxmlformats.org/officeDocument/2006/relationships/image" Target="../media/image176.png"/><Relationship Id="rId1" Type="http://schemas.openxmlformats.org/officeDocument/2006/relationships/slideLayout" Target="../slideLayouts/slideLayout12.xml"/><Relationship Id="rId2" Type="http://schemas.openxmlformats.org/officeDocument/2006/relationships/notesSlide" Target="../notesSlides/notesSlide253.xml"/><Relationship Id="rId3" Type="http://schemas.openxmlformats.org/officeDocument/2006/relationships/image" Target="../media/image13.png"/><Relationship Id="rId4" Type="http://schemas.openxmlformats.org/officeDocument/2006/relationships/image" Target="../media/image143.png"/><Relationship Id="rId9" Type="http://schemas.openxmlformats.org/officeDocument/2006/relationships/image" Target="../media/image170.png"/><Relationship Id="rId5" Type="http://schemas.openxmlformats.org/officeDocument/2006/relationships/image" Target="../media/image131.png"/><Relationship Id="rId6" Type="http://schemas.openxmlformats.org/officeDocument/2006/relationships/image" Target="../media/image180.png"/><Relationship Id="rId7" Type="http://schemas.openxmlformats.org/officeDocument/2006/relationships/image" Target="../media/image173.png"/><Relationship Id="rId8" Type="http://schemas.openxmlformats.org/officeDocument/2006/relationships/image" Target="../media/image177.pn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4.xml"/><Relationship Id="rId3" Type="http://schemas.openxmlformats.org/officeDocument/2006/relationships/image" Target="../media/image178.png"/><Relationship Id="rId4" Type="http://schemas.openxmlformats.org/officeDocument/2006/relationships/image" Target="../media/image181.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5.xml"/><Relationship Id="rId3" Type="http://schemas.openxmlformats.org/officeDocument/2006/relationships/image" Target="../media/image178.png"/><Relationship Id="rId4" Type="http://schemas.openxmlformats.org/officeDocument/2006/relationships/image" Target="../media/image181.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6.xml"/><Relationship Id="rId3" Type="http://schemas.openxmlformats.org/officeDocument/2006/relationships/image" Target="../media/image178.png"/><Relationship Id="rId4" Type="http://schemas.openxmlformats.org/officeDocument/2006/relationships/image" Target="../media/image181.pn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7.xml"/><Relationship Id="rId3" Type="http://schemas.openxmlformats.org/officeDocument/2006/relationships/image" Target="../media/image178.png"/><Relationship Id="rId4" Type="http://schemas.openxmlformats.org/officeDocument/2006/relationships/image" Target="../media/image181.pn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8.xml"/><Relationship Id="rId3" Type="http://schemas.openxmlformats.org/officeDocument/2006/relationships/image" Target="../media/image181.png"/><Relationship Id="rId4" Type="http://schemas.openxmlformats.org/officeDocument/2006/relationships/image" Target="../media/image178.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9.xml"/><Relationship Id="rId3" Type="http://schemas.openxmlformats.org/officeDocument/2006/relationships/image" Target="../media/image181.png"/><Relationship Id="rId4" Type="http://schemas.openxmlformats.org/officeDocument/2006/relationships/image" Target="../media/image17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16.pn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0.xml"/><Relationship Id="rId3" Type="http://schemas.openxmlformats.org/officeDocument/2006/relationships/image" Target="../media/image181.png"/><Relationship Id="rId4" Type="http://schemas.openxmlformats.org/officeDocument/2006/relationships/image" Target="../media/image178.pn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1.xml"/><Relationship Id="rId3" Type="http://schemas.openxmlformats.org/officeDocument/2006/relationships/image" Target="../media/image181.png"/><Relationship Id="rId4" Type="http://schemas.openxmlformats.org/officeDocument/2006/relationships/image" Target="../media/image178.pn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2.xml"/><Relationship Id="rId3" Type="http://schemas.openxmlformats.org/officeDocument/2006/relationships/image" Target="../media/image181.png"/><Relationship Id="rId4" Type="http://schemas.openxmlformats.org/officeDocument/2006/relationships/image" Target="../media/image178.pn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3.xml"/><Relationship Id="rId3" Type="http://schemas.openxmlformats.org/officeDocument/2006/relationships/image" Target="../media/image181.png"/><Relationship Id="rId4" Type="http://schemas.openxmlformats.org/officeDocument/2006/relationships/image" Target="../media/image178.pn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5.xml"/><Relationship Id="rId3" Type="http://schemas.openxmlformats.org/officeDocument/2006/relationships/image" Target="../media/image66.pn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6.xml"/><Relationship Id="rId3" Type="http://schemas.openxmlformats.org/officeDocument/2006/relationships/image" Target="../media/image66.png"/></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7.xml"/><Relationship Id="rId3" Type="http://schemas.openxmlformats.org/officeDocument/2006/relationships/image" Target="../media/image66.png"/></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8.xml"/><Relationship Id="rId3" Type="http://schemas.openxmlformats.org/officeDocument/2006/relationships/image" Target="../media/image66.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9.xml"/><Relationship Id="rId3" Type="http://schemas.openxmlformats.org/officeDocument/2006/relationships/image" Target="../media/image6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16.pn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0.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1.xml"/><Relationship Id="rId3" Type="http://schemas.openxmlformats.org/officeDocument/2006/relationships/image" Target="../media/image188.png"/></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2.xml"/><Relationship Id="rId3" Type="http://schemas.openxmlformats.org/officeDocument/2006/relationships/image" Target="../media/image188.pn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3.xml"/><Relationship Id="rId3" Type="http://schemas.openxmlformats.org/officeDocument/2006/relationships/image" Target="../media/image66.pn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4.xml"/><Relationship Id="rId3" Type="http://schemas.openxmlformats.org/officeDocument/2006/relationships/image" Target="../media/image66.png"/></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5.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6.xml"/><Relationship Id="rId3" Type="http://schemas.openxmlformats.org/officeDocument/2006/relationships/image" Target="../media/image66.pn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8.xml"/><Relationship Id="rId3" Type="http://schemas.openxmlformats.org/officeDocument/2006/relationships/image" Target="../media/image66.pn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6.pn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0.xml"/><Relationship Id="rId3" Type="http://schemas.openxmlformats.org/officeDocument/2006/relationships/image" Target="../media/image66.pn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1.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2.xml"/><Relationship Id="rId3" Type="http://schemas.openxmlformats.org/officeDocument/2006/relationships/image" Target="../media/image179.png"/></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3.xml"/><Relationship Id="rId3" Type="http://schemas.openxmlformats.org/officeDocument/2006/relationships/image" Target="../media/image184.png"/><Relationship Id="rId4" Type="http://schemas.openxmlformats.org/officeDocument/2006/relationships/image" Target="../media/image185.pn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4.xml"/><Relationship Id="rId3" Type="http://schemas.openxmlformats.org/officeDocument/2006/relationships/image" Target="../media/image184.png"/><Relationship Id="rId4" Type="http://schemas.openxmlformats.org/officeDocument/2006/relationships/image" Target="../media/image185.pn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5.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6.xml"/><Relationship Id="rId3" Type="http://schemas.openxmlformats.org/officeDocument/2006/relationships/image" Target="../media/image184.png"/><Relationship Id="rId4" Type="http://schemas.openxmlformats.org/officeDocument/2006/relationships/image" Target="../media/image185.png"/></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7.xml"/><Relationship Id="rId3" Type="http://schemas.openxmlformats.org/officeDocument/2006/relationships/image" Target="../media/image184.png"/><Relationship Id="rId4" Type="http://schemas.openxmlformats.org/officeDocument/2006/relationships/image" Target="../media/image185.png"/></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8.xml"/><Relationship Id="rId3" Type="http://schemas.openxmlformats.org/officeDocument/2006/relationships/image" Target="../media/image189.png"/><Relationship Id="rId4" Type="http://schemas.openxmlformats.org/officeDocument/2006/relationships/image" Target="../media/image186.png"/><Relationship Id="rId5" Type="http://schemas.openxmlformats.org/officeDocument/2006/relationships/image" Target="../media/image187.png"/></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4.png"/></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0.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7.png"/><Relationship Id="rId8"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7.png"/><Relationship Id="rId8"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7.png"/><Relationship Id="rId8"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7.png"/><Relationship Id="rId8"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2.png"/><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3.png"/><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9.png"/><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9.png"/><Relationship Id="rId4" Type="http://schemas.openxmlformats.org/officeDocument/2006/relationships/image" Target="../media/image27.png"/><Relationship Id="rId5" Type="http://schemas.openxmlformats.org/officeDocument/2006/relationships/image" Target="../media/image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2.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2.png"/><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22.png"/><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22.png"/><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22.png"/><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22.png"/><Relationship Id="rId4" Type="http://schemas.openxmlformats.org/officeDocument/2006/relationships/image" Target="../media/image2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22.png"/><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32.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3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3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30.png"/><Relationship Id="rId4" Type="http://schemas.openxmlformats.org/officeDocument/2006/relationships/image" Target="../media/image32.png"/><Relationship Id="rId5" Type="http://schemas.openxmlformats.org/officeDocument/2006/relationships/image" Target="../media/image3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30.png"/><Relationship Id="rId4" Type="http://schemas.openxmlformats.org/officeDocument/2006/relationships/image" Target="../media/image32.png"/><Relationship Id="rId5" Type="http://schemas.openxmlformats.org/officeDocument/2006/relationships/image" Target="../media/image3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30.png"/><Relationship Id="rId4" Type="http://schemas.openxmlformats.org/officeDocument/2006/relationships/image" Target="../media/image32.png"/><Relationship Id="rId5" Type="http://schemas.openxmlformats.org/officeDocument/2006/relationships/image" Target="../media/image3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30.png"/><Relationship Id="rId4" Type="http://schemas.openxmlformats.org/officeDocument/2006/relationships/image" Target="../media/image32.png"/><Relationship Id="rId5" Type="http://schemas.openxmlformats.org/officeDocument/2006/relationships/image" Target="../media/image3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9.png"/><Relationship Id="rId4" Type="http://schemas.openxmlformats.org/officeDocument/2006/relationships/image" Target="../media/image27.png"/><Relationship Id="rId5" Type="http://schemas.openxmlformats.org/officeDocument/2006/relationships/image" Target="../media/image2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9.png"/><Relationship Id="rId4" Type="http://schemas.openxmlformats.org/officeDocument/2006/relationships/image" Target="../media/image27.png"/><Relationship Id="rId5" Type="http://schemas.openxmlformats.org/officeDocument/2006/relationships/image" Target="../media/image28.png"/></Relationships>
</file>

<file path=ppt/slides/_rels/slide67.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47.png"/><Relationship Id="rId13" Type="http://schemas.openxmlformats.org/officeDocument/2006/relationships/image" Target="../media/image3.png"/><Relationship Id="rId12"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40.png"/><Relationship Id="rId4" Type="http://schemas.openxmlformats.org/officeDocument/2006/relationships/image" Target="../media/image45.png"/><Relationship Id="rId9" Type="http://schemas.openxmlformats.org/officeDocument/2006/relationships/image" Target="../media/image30.png"/><Relationship Id="rId15" Type="http://schemas.openxmlformats.org/officeDocument/2006/relationships/image" Target="../media/image4.png"/><Relationship Id="rId14" Type="http://schemas.openxmlformats.org/officeDocument/2006/relationships/image" Target="../media/image1.png"/><Relationship Id="rId5" Type="http://schemas.openxmlformats.org/officeDocument/2006/relationships/image" Target="../media/image41.png"/><Relationship Id="rId6" Type="http://schemas.openxmlformats.org/officeDocument/2006/relationships/image" Target="../media/image46.png"/><Relationship Id="rId7" Type="http://schemas.openxmlformats.org/officeDocument/2006/relationships/image" Target="../media/image44.png"/><Relationship Id="rId8" Type="http://schemas.openxmlformats.org/officeDocument/2006/relationships/image" Target="../media/image48.png"/></Relationships>
</file>

<file path=ppt/slides/_rels/slide68.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47.png"/><Relationship Id="rId13" Type="http://schemas.openxmlformats.org/officeDocument/2006/relationships/image" Target="../media/image3.png"/><Relationship Id="rId12"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40.png"/><Relationship Id="rId4" Type="http://schemas.openxmlformats.org/officeDocument/2006/relationships/image" Target="../media/image45.png"/><Relationship Id="rId9" Type="http://schemas.openxmlformats.org/officeDocument/2006/relationships/image" Target="../media/image30.png"/><Relationship Id="rId15" Type="http://schemas.openxmlformats.org/officeDocument/2006/relationships/image" Target="../media/image4.png"/><Relationship Id="rId14" Type="http://schemas.openxmlformats.org/officeDocument/2006/relationships/image" Target="../media/image1.png"/><Relationship Id="rId5" Type="http://schemas.openxmlformats.org/officeDocument/2006/relationships/image" Target="../media/image41.png"/><Relationship Id="rId6" Type="http://schemas.openxmlformats.org/officeDocument/2006/relationships/image" Target="../media/image46.png"/><Relationship Id="rId7" Type="http://schemas.openxmlformats.org/officeDocument/2006/relationships/image" Target="../media/image44.png"/><Relationship Id="rId8" Type="http://schemas.openxmlformats.org/officeDocument/2006/relationships/image" Target="../media/image48.png"/></Relationships>
</file>

<file path=ppt/slides/_rels/slide69.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47.png"/><Relationship Id="rId13" Type="http://schemas.openxmlformats.org/officeDocument/2006/relationships/image" Target="../media/image3.png"/><Relationship Id="rId12"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40.png"/><Relationship Id="rId4" Type="http://schemas.openxmlformats.org/officeDocument/2006/relationships/image" Target="../media/image45.png"/><Relationship Id="rId9" Type="http://schemas.openxmlformats.org/officeDocument/2006/relationships/image" Target="../media/image30.png"/><Relationship Id="rId15" Type="http://schemas.openxmlformats.org/officeDocument/2006/relationships/image" Target="../media/image4.png"/><Relationship Id="rId14" Type="http://schemas.openxmlformats.org/officeDocument/2006/relationships/image" Target="../media/image1.png"/><Relationship Id="rId5" Type="http://schemas.openxmlformats.org/officeDocument/2006/relationships/image" Target="../media/image41.png"/><Relationship Id="rId6" Type="http://schemas.openxmlformats.org/officeDocument/2006/relationships/image" Target="../media/image46.png"/><Relationship Id="rId7" Type="http://schemas.openxmlformats.org/officeDocument/2006/relationships/image" Target="../media/image44.png"/><Relationship Id="rId8"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70.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47.png"/><Relationship Id="rId13" Type="http://schemas.openxmlformats.org/officeDocument/2006/relationships/image" Target="../media/image3.png"/><Relationship Id="rId12"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40.png"/><Relationship Id="rId4" Type="http://schemas.openxmlformats.org/officeDocument/2006/relationships/image" Target="../media/image45.png"/><Relationship Id="rId9" Type="http://schemas.openxmlformats.org/officeDocument/2006/relationships/image" Target="../media/image30.png"/><Relationship Id="rId15" Type="http://schemas.openxmlformats.org/officeDocument/2006/relationships/image" Target="../media/image4.png"/><Relationship Id="rId14" Type="http://schemas.openxmlformats.org/officeDocument/2006/relationships/image" Target="../media/image1.png"/><Relationship Id="rId5" Type="http://schemas.openxmlformats.org/officeDocument/2006/relationships/image" Target="../media/image41.png"/><Relationship Id="rId6" Type="http://schemas.openxmlformats.org/officeDocument/2006/relationships/image" Target="../media/image46.png"/><Relationship Id="rId7" Type="http://schemas.openxmlformats.org/officeDocument/2006/relationships/image" Target="../media/image44.png"/><Relationship Id="rId8" Type="http://schemas.openxmlformats.org/officeDocument/2006/relationships/image" Target="../media/image48.png"/></Relationships>
</file>

<file path=ppt/slides/_rels/slide71.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47.png"/><Relationship Id="rId13" Type="http://schemas.openxmlformats.org/officeDocument/2006/relationships/image" Target="../media/image3.png"/><Relationship Id="rId12"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40.png"/><Relationship Id="rId4" Type="http://schemas.openxmlformats.org/officeDocument/2006/relationships/image" Target="../media/image45.png"/><Relationship Id="rId9" Type="http://schemas.openxmlformats.org/officeDocument/2006/relationships/image" Target="../media/image30.png"/><Relationship Id="rId15" Type="http://schemas.openxmlformats.org/officeDocument/2006/relationships/image" Target="../media/image4.png"/><Relationship Id="rId14" Type="http://schemas.openxmlformats.org/officeDocument/2006/relationships/image" Target="../media/image1.png"/><Relationship Id="rId5" Type="http://schemas.openxmlformats.org/officeDocument/2006/relationships/image" Target="../media/image41.png"/><Relationship Id="rId6" Type="http://schemas.openxmlformats.org/officeDocument/2006/relationships/image" Target="../media/image46.png"/><Relationship Id="rId7" Type="http://schemas.openxmlformats.org/officeDocument/2006/relationships/image" Target="../media/image44.png"/><Relationship Id="rId8" Type="http://schemas.openxmlformats.org/officeDocument/2006/relationships/image" Target="../media/image48.png"/></Relationships>
</file>

<file path=ppt/slides/_rels/slide72.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47.png"/><Relationship Id="rId13" Type="http://schemas.openxmlformats.org/officeDocument/2006/relationships/image" Target="../media/image3.png"/><Relationship Id="rId12"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40.png"/><Relationship Id="rId4" Type="http://schemas.openxmlformats.org/officeDocument/2006/relationships/image" Target="../media/image45.png"/><Relationship Id="rId9" Type="http://schemas.openxmlformats.org/officeDocument/2006/relationships/image" Target="../media/image30.png"/><Relationship Id="rId15" Type="http://schemas.openxmlformats.org/officeDocument/2006/relationships/image" Target="../media/image4.png"/><Relationship Id="rId14" Type="http://schemas.openxmlformats.org/officeDocument/2006/relationships/image" Target="../media/image1.png"/><Relationship Id="rId5" Type="http://schemas.openxmlformats.org/officeDocument/2006/relationships/image" Target="../media/image41.png"/><Relationship Id="rId6" Type="http://schemas.openxmlformats.org/officeDocument/2006/relationships/image" Target="../media/image46.png"/><Relationship Id="rId7" Type="http://schemas.openxmlformats.org/officeDocument/2006/relationships/image" Target="../media/image44.png"/><Relationship Id="rId8" Type="http://schemas.openxmlformats.org/officeDocument/2006/relationships/image" Target="../media/image48.png"/></Relationships>
</file>

<file path=ppt/slides/_rels/slide73.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47.png"/><Relationship Id="rId13" Type="http://schemas.openxmlformats.org/officeDocument/2006/relationships/image" Target="../media/image3.png"/><Relationship Id="rId12"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40.png"/><Relationship Id="rId4" Type="http://schemas.openxmlformats.org/officeDocument/2006/relationships/image" Target="../media/image45.png"/><Relationship Id="rId9" Type="http://schemas.openxmlformats.org/officeDocument/2006/relationships/image" Target="../media/image30.png"/><Relationship Id="rId15" Type="http://schemas.openxmlformats.org/officeDocument/2006/relationships/image" Target="../media/image4.png"/><Relationship Id="rId14" Type="http://schemas.openxmlformats.org/officeDocument/2006/relationships/image" Target="../media/image1.png"/><Relationship Id="rId5" Type="http://schemas.openxmlformats.org/officeDocument/2006/relationships/image" Target="../media/image41.png"/><Relationship Id="rId6" Type="http://schemas.openxmlformats.org/officeDocument/2006/relationships/image" Target="../media/image46.png"/><Relationship Id="rId7" Type="http://schemas.openxmlformats.org/officeDocument/2006/relationships/image" Target="../media/image44.png"/><Relationship Id="rId8" Type="http://schemas.openxmlformats.org/officeDocument/2006/relationships/image" Target="../media/image4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4.xml"/><Relationship Id="rId3" Type="http://schemas.openxmlformats.org/officeDocument/2006/relationships/image" Target="../media/image5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 Id="rId3" Type="http://schemas.openxmlformats.org/officeDocument/2006/relationships/image" Target="../media/image5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6.xml"/><Relationship Id="rId3" Type="http://schemas.openxmlformats.org/officeDocument/2006/relationships/image" Target="../media/image5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7.xml"/><Relationship Id="rId3" Type="http://schemas.openxmlformats.org/officeDocument/2006/relationships/image" Target="../media/image5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8.xml"/><Relationship Id="rId3" Type="http://schemas.openxmlformats.org/officeDocument/2006/relationships/image" Target="../media/image5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9.xml"/><Relationship Id="rId3"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7.xml"/><Relationship Id="rId3" Type="http://schemas.openxmlformats.org/officeDocument/2006/relationships/image" Target="../media/image6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8.xml"/><Relationship Id="rId3" Type="http://schemas.openxmlformats.org/officeDocument/2006/relationships/image" Target="../media/image6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9.xml"/><Relationship Id="rId3" Type="http://schemas.openxmlformats.org/officeDocument/2006/relationships/image" Target="../media/image49.png"/><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5"/>
          <p:cNvSpPr txBox="1"/>
          <p:nvPr/>
        </p:nvSpPr>
        <p:spPr>
          <a:xfrm>
            <a:off x="1120543" y="219705"/>
            <a:ext cx="5946300" cy="323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rPr lang="en" sz="4400">
                <a:solidFill>
                  <a:srgbClr val="A64D79"/>
                </a:solidFill>
              </a:rPr>
              <a:t>8 ways to not harm your patients with m</a:t>
            </a:r>
            <a:r>
              <a:rPr b="0" i="0" lang="en" sz="4400" u="none" cap="none" strike="noStrike">
                <a:solidFill>
                  <a:srgbClr val="A64D79"/>
                </a:solidFill>
                <a:latin typeface="Arial"/>
                <a:ea typeface="Arial"/>
                <a:cs typeface="Arial"/>
                <a:sym typeface="Arial"/>
              </a:rPr>
              <a:t>ood </a:t>
            </a:r>
            <a:r>
              <a:rPr lang="en" sz="4400">
                <a:solidFill>
                  <a:srgbClr val="A64D79"/>
                </a:solidFill>
              </a:rPr>
              <a:t>s</a:t>
            </a:r>
            <a:r>
              <a:rPr b="0" i="0" lang="en" sz="4400" u="none" cap="none" strike="noStrike">
                <a:solidFill>
                  <a:srgbClr val="A64D79"/>
                </a:solidFill>
                <a:latin typeface="Arial"/>
                <a:ea typeface="Arial"/>
                <a:cs typeface="Arial"/>
                <a:sym typeface="Arial"/>
              </a:rPr>
              <a:t>tabilizers</a:t>
            </a:r>
            <a:endParaRPr b="0" i="0" sz="4400" u="none" cap="none" strike="noStrike">
              <a:solidFill>
                <a:srgbClr val="A64D7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t/>
            </a:r>
            <a:endParaRPr sz="4400">
              <a:solidFill>
                <a:srgbClr val="A64D79"/>
              </a:solidFill>
            </a:endParaRPr>
          </a:p>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A64D79"/>
                </a:solidFill>
                <a:latin typeface="Arial"/>
                <a:ea typeface="Arial"/>
                <a:cs typeface="Arial"/>
                <a:sym typeface="Arial"/>
              </a:rPr>
              <a:t>Jason Cafer MD</a:t>
            </a:r>
            <a:endParaRPr b="0" i="0" sz="2200" u="none" cap="none" strike="noStrike">
              <a:solidFill>
                <a:srgbClr val="A64D79"/>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4"/>
          <p:cNvSpPr txBox="1"/>
          <p:nvPr/>
        </p:nvSpPr>
        <p:spPr>
          <a:xfrm>
            <a:off x="379550" y="616875"/>
            <a:ext cx="8097300" cy="311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600">
              <a:solidFill>
                <a:srgbClr val="A64D79"/>
              </a:solidFill>
            </a:endParaRPr>
          </a:p>
          <a:p>
            <a:pPr indent="-342900" lvl="0" marL="457200" marR="0" rtl="0" algn="l">
              <a:lnSpc>
                <a:spcPct val="115000"/>
              </a:lnSpc>
              <a:spcBef>
                <a:spcPts val="1000"/>
              </a:spcBef>
              <a:spcAft>
                <a:spcPts val="0"/>
              </a:spcAft>
              <a:buClr>
                <a:srgbClr val="A64D79"/>
              </a:buClr>
              <a:buSzPts val="1800"/>
              <a:buAutoNum type="arabicPeriod"/>
            </a:pPr>
            <a:r>
              <a:rPr b="1" lang="en" sz="1800">
                <a:solidFill>
                  <a:srgbClr val="A64D79"/>
                </a:solidFill>
              </a:rPr>
              <a:t>Not explaining that lithium and lamotrigine are “bipolar antidepressants”</a:t>
            </a:r>
            <a:endParaRPr b="1" sz="1800">
              <a:solidFill>
                <a:srgbClr val="A64D79"/>
              </a:solidFill>
            </a:endParaRPr>
          </a:p>
          <a:p>
            <a:pPr indent="-342900" lvl="0" marL="914400" marR="0" rtl="0" algn="l">
              <a:lnSpc>
                <a:spcPct val="115000"/>
              </a:lnSpc>
              <a:spcBef>
                <a:spcPts val="1000"/>
              </a:spcBef>
              <a:spcAft>
                <a:spcPts val="0"/>
              </a:spcAft>
              <a:buClr>
                <a:srgbClr val="A64D79"/>
              </a:buClr>
              <a:buSzPts val="1800"/>
              <a:buChar char="●"/>
            </a:pPr>
            <a:r>
              <a:rPr b="1" lang="en" sz="1800">
                <a:solidFill>
                  <a:srgbClr val="A64D79"/>
                </a:solidFill>
              </a:rPr>
              <a:t>Mishandling bipolar disorder patient’s request</a:t>
            </a:r>
            <a:endParaRPr b="1" sz="1800">
              <a:solidFill>
                <a:srgbClr val="A64D79"/>
              </a:solidFill>
            </a:endParaRPr>
          </a:p>
          <a:p>
            <a:pPr indent="0" lvl="0" marL="1371600" marR="0" rtl="0" algn="l">
              <a:lnSpc>
                <a:spcPct val="115000"/>
              </a:lnSpc>
              <a:spcBef>
                <a:spcPts val="1000"/>
              </a:spcBef>
              <a:spcAft>
                <a:spcPts val="0"/>
              </a:spcAft>
              <a:buNone/>
            </a:pPr>
            <a:r>
              <a:rPr b="1" lang="en" sz="1800">
                <a:solidFill>
                  <a:srgbClr val="A64D79"/>
                </a:solidFill>
              </a:rPr>
              <a:t>...“but I need an antidepressant”</a:t>
            </a:r>
            <a:endParaRPr b="1" sz="1800">
              <a:solidFill>
                <a:srgbClr val="A64D79"/>
              </a:solidFill>
            </a:endParaRPr>
          </a:p>
          <a:p>
            <a:pPr indent="-355600" lvl="0" marL="914400" marR="0" rtl="0" algn="l">
              <a:lnSpc>
                <a:spcPct val="115000"/>
              </a:lnSpc>
              <a:spcBef>
                <a:spcPts val="1000"/>
              </a:spcBef>
              <a:spcAft>
                <a:spcPts val="0"/>
              </a:spcAft>
              <a:buClr>
                <a:srgbClr val="A64D79"/>
              </a:buClr>
              <a:buSzPts val="2000"/>
              <a:buChar char="●"/>
            </a:pPr>
            <a:r>
              <a:rPr b="1" lang="en" sz="1800">
                <a:solidFill>
                  <a:srgbClr val="A64D79"/>
                </a:solidFill>
              </a:rPr>
              <a:t>Continuing to prescribe traditional antidepressants to patients who have not benefited from antidepressants</a:t>
            </a:r>
            <a:r>
              <a:rPr b="1" lang="en" sz="100">
                <a:solidFill>
                  <a:srgbClr val="A64D79"/>
                </a:solidFill>
              </a:rPr>
              <a:t> </a:t>
            </a:r>
            <a:endParaRPr b="1" sz="100">
              <a:solidFill>
                <a:srgbClr val="A64D79"/>
              </a:solidFill>
            </a:endParaRPr>
          </a:p>
          <a:p>
            <a:pPr indent="0" lvl="0" marL="0" marR="0" rtl="0" algn="l">
              <a:lnSpc>
                <a:spcPct val="115000"/>
              </a:lnSpc>
              <a:spcBef>
                <a:spcPts val="1000"/>
              </a:spcBef>
              <a:spcAft>
                <a:spcPts val="1000"/>
              </a:spcAft>
              <a:buNone/>
            </a:pPr>
            <a:r>
              <a:t/>
            </a:r>
            <a:endParaRPr sz="1600">
              <a:solidFill>
                <a:srgbClr val="A64D79"/>
              </a:solidFill>
            </a:endParaRPr>
          </a:p>
        </p:txBody>
      </p:sp>
      <p:sp>
        <p:nvSpPr>
          <p:cNvPr id="171" name="Google Shape;171;p34"/>
          <p:cNvSpPr/>
          <p:nvPr/>
        </p:nvSpPr>
        <p:spPr>
          <a:xfrm>
            <a:off x="-23850"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34"/>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1" name="Shape 1571"/>
        <p:cNvGrpSpPr/>
        <p:nvPr/>
      </p:nvGrpSpPr>
      <p:grpSpPr>
        <a:xfrm>
          <a:off x="0" y="0"/>
          <a:ext cx="0" cy="0"/>
          <a:chOff x="0" y="0"/>
          <a:chExt cx="0" cy="0"/>
        </a:xfrm>
      </p:grpSpPr>
      <p:sp>
        <p:nvSpPr>
          <p:cNvPr id="1572" name="Google Shape;1572;p124"/>
          <p:cNvSpPr txBox="1"/>
          <p:nvPr/>
        </p:nvSpPr>
        <p:spPr>
          <a:xfrm>
            <a:off x="379550" y="616875"/>
            <a:ext cx="8097300" cy="3691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600">
              <a:solidFill>
                <a:srgbClr val="A64D79"/>
              </a:solidFill>
            </a:endParaRPr>
          </a:p>
          <a:p>
            <a:pPr indent="-323850" lvl="0" marL="457200" marR="0" rtl="0" algn="l">
              <a:lnSpc>
                <a:spcPct val="115000"/>
              </a:lnSpc>
              <a:spcBef>
                <a:spcPts val="1000"/>
              </a:spcBef>
              <a:spcAft>
                <a:spcPts val="0"/>
              </a:spcAft>
              <a:buClr>
                <a:srgbClr val="A64D79"/>
              </a:buClr>
              <a:buSzPts val="1500"/>
              <a:buAutoNum type="arabicPeriod"/>
            </a:pPr>
            <a:r>
              <a:rPr b="1" lang="en" sz="1500">
                <a:solidFill>
                  <a:srgbClr val="A64D79"/>
                </a:solidFill>
              </a:rPr>
              <a:t>Not explaining that lithium and lamotrigine are “bipolar antidepressants”</a:t>
            </a:r>
            <a:endParaRPr b="1" sz="1500">
              <a:solidFill>
                <a:srgbClr val="A64D79"/>
              </a:solidFill>
            </a:endParaRPr>
          </a:p>
          <a:p>
            <a:pPr indent="0" lvl="0" marL="0" marR="0" rtl="0" algn="l">
              <a:lnSpc>
                <a:spcPct val="115000"/>
              </a:lnSpc>
              <a:spcBef>
                <a:spcPts val="1000"/>
              </a:spcBef>
              <a:spcAft>
                <a:spcPts val="0"/>
              </a:spcAft>
              <a:buNone/>
            </a:pPr>
            <a:r>
              <a:rPr b="1" lang="en" sz="1800">
                <a:solidFill>
                  <a:srgbClr val="A64D79"/>
                </a:solidFill>
              </a:rPr>
              <a:t>What are the evidence-based “bipolar antidepressants”? </a:t>
            </a:r>
            <a:endParaRPr b="1" sz="1800">
              <a:solidFill>
                <a:srgbClr val="A64D79"/>
              </a:solidFill>
            </a:endParaRPr>
          </a:p>
          <a:p>
            <a:pPr indent="-317500" lvl="0" marL="457200" marR="0" rtl="0" algn="l">
              <a:lnSpc>
                <a:spcPct val="115000"/>
              </a:lnSpc>
              <a:spcBef>
                <a:spcPts val="100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ithium (although not great as MONOtherapy for acute bipolar depression, but highly effective in preventing depression)</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amotrigine (delayed effect for titration, but traditional antidepressants have delayed benefit)</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urasidone (Latuda)</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umateperone (Caplyta) </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ight therapy </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rPr>
              <a:t>Quetiapine (Seroque</a:t>
            </a:r>
            <a:r>
              <a:rPr b="1" lang="en">
                <a:solidFill>
                  <a:srgbClr val="A64D79"/>
                </a:solidFill>
                <a:highlight>
                  <a:srgbClr val="FDA739"/>
                </a:highlight>
              </a:rPr>
              <a:t>L</a:t>
            </a:r>
            <a:r>
              <a:rPr b="1" lang="en">
                <a:solidFill>
                  <a:srgbClr val="A64D79"/>
                </a:solidFill>
              </a:rPr>
              <a:t>)</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rPr>
              <a:t>Cariprazine (Vray</a:t>
            </a:r>
            <a:r>
              <a:rPr b="1" lang="en">
                <a:solidFill>
                  <a:srgbClr val="A64D79"/>
                </a:solidFill>
                <a:highlight>
                  <a:srgbClr val="FDA739"/>
                </a:highlight>
              </a:rPr>
              <a:t>L</a:t>
            </a:r>
            <a:r>
              <a:rPr b="1" lang="en">
                <a:solidFill>
                  <a:srgbClr val="A64D79"/>
                </a:solidFill>
              </a:rPr>
              <a:t>ar) </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rPr>
              <a:t>Va</a:t>
            </a:r>
            <a:r>
              <a:rPr b="1" lang="en">
                <a:solidFill>
                  <a:srgbClr val="A64D79"/>
                </a:solidFill>
                <a:highlight>
                  <a:srgbClr val="FDA739"/>
                </a:highlight>
              </a:rPr>
              <a:t>L</a:t>
            </a:r>
            <a:r>
              <a:rPr b="1" lang="en">
                <a:solidFill>
                  <a:srgbClr val="A64D79"/>
                </a:solidFill>
              </a:rPr>
              <a:t>proate (adjunctive)</a:t>
            </a:r>
            <a:endParaRPr sz="1600">
              <a:solidFill>
                <a:srgbClr val="A64D79"/>
              </a:solidFill>
            </a:endParaRPr>
          </a:p>
        </p:txBody>
      </p:sp>
      <p:sp>
        <p:nvSpPr>
          <p:cNvPr id="1573" name="Google Shape;1573;p124"/>
          <p:cNvSpPr/>
          <p:nvPr/>
        </p:nvSpPr>
        <p:spPr>
          <a:xfrm>
            <a:off x="6317"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4" name="Google Shape;1574;p124"/>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8" name="Shape 1578"/>
        <p:cNvGrpSpPr/>
        <p:nvPr/>
      </p:nvGrpSpPr>
      <p:grpSpPr>
        <a:xfrm>
          <a:off x="0" y="0"/>
          <a:ext cx="0" cy="0"/>
          <a:chOff x="0" y="0"/>
          <a:chExt cx="0" cy="0"/>
        </a:xfrm>
      </p:grpSpPr>
      <p:sp>
        <p:nvSpPr>
          <p:cNvPr id="1579" name="Google Shape;1579;p125"/>
          <p:cNvSpPr txBox="1"/>
          <p:nvPr/>
        </p:nvSpPr>
        <p:spPr>
          <a:xfrm>
            <a:off x="379550" y="616875"/>
            <a:ext cx="8097300" cy="393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600">
              <a:solidFill>
                <a:srgbClr val="A64D79"/>
              </a:solidFill>
            </a:endParaRPr>
          </a:p>
          <a:p>
            <a:pPr indent="-323850" lvl="0" marL="457200" marR="0" rtl="0" algn="l">
              <a:lnSpc>
                <a:spcPct val="115000"/>
              </a:lnSpc>
              <a:spcBef>
                <a:spcPts val="1000"/>
              </a:spcBef>
              <a:spcAft>
                <a:spcPts val="0"/>
              </a:spcAft>
              <a:buClr>
                <a:srgbClr val="A64D79"/>
              </a:buClr>
              <a:buSzPts val="1500"/>
              <a:buAutoNum type="arabicPeriod"/>
            </a:pPr>
            <a:r>
              <a:rPr b="1" lang="en" sz="1500">
                <a:solidFill>
                  <a:srgbClr val="A64D79"/>
                </a:solidFill>
              </a:rPr>
              <a:t>Not explaining that lithium and lamotrigine are “bipolar antidepressants”</a:t>
            </a:r>
            <a:endParaRPr b="1" sz="1500">
              <a:solidFill>
                <a:srgbClr val="A64D79"/>
              </a:solidFill>
            </a:endParaRPr>
          </a:p>
          <a:p>
            <a:pPr indent="0" lvl="0" marL="0" marR="0" rtl="0" algn="l">
              <a:lnSpc>
                <a:spcPct val="115000"/>
              </a:lnSpc>
              <a:spcBef>
                <a:spcPts val="1000"/>
              </a:spcBef>
              <a:spcAft>
                <a:spcPts val="0"/>
              </a:spcAft>
              <a:buNone/>
            </a:pPr>
            <a:r>
              <a:rPr b="1" lang="en" sz="1800">
                <a:solidFill>
                  <a:srgbClr val="A64D79"/>
                </a:solidFill>
              </a:rPr>
              <a:t>What are the evidence-based “bipolar antidepressants”? </a:t>
            </a:r>
            <a:endParaRPr b="1" sz="1800">
              <a:solidFill>
                <a:srgbClr val="A64D79"/>
              </a:solidFill>
            </a:endParaRPr>
          </a:p>
          <a:p>
            <a:pPr indent="-317500" lvl="0" marL="457200" marR="0" rtl="0" algn="l">
              <a:lnSpc>
                <a:spcPct val="115000"/>
              </a:lnSpc>
              <a:spcBef>
                <a:spcPts val="100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ithium (although not great as MONOtherapy for acute bipolar depression, but highly effective in preventing depression)</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amotrigine (delayed effect for titration, but traditional antidepressants have delayed benefit)</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urasidone (Latuda)</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umateperone (Caplyta) </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ight therapy </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rPr>
              <a:t>Quetiapine (Seroque</a:t>
            </a:r>
            <a:r>
              <a:rPr b="1" lang="en">
                <a:solidFill>
                  <a:srgbClr val="A64D79"/>
                </a:solidFill>
                <a:highlight>
                  <a:srgbClr val="FDA739"/>
                </a:highlight>
              </a:rPr>
              <a:t>L</a:t>
            </a:r>
            <a:r>
              <a:rPr b="1" lang="en">
                <a:solidFill>
                  <a:srgbClr val="A64D79"/>
                </a:solidFill>
              </a:rPr>
              <a:t>)</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rPr>
              <a:t>Cariprazine (Vray</a:t>
            </a:r>
            <a:r>
              <a:rPr b="1" lang="en">
                <a:solidFill>
                  <a:srgbClr val="A64D79"/>
                </a:solidFill>
                <a:highlight>
                  <a:srgbClr val="FDA739"/>
                </a:highlight>
              </a:rPr>
              <a:t>L</a:t>
            </a:r>
            <a:r>
              <a:rPr b="1" lang="en">
                <a:solidFill>
                  <a:srgbClr val="A64D79"/>
                </a:solidFill>
              </a:rPr>
              <a:t>ar) </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rPr>
              <a:t>Va</a:t>
            </a:r>
            <a:r>
              <a:rPr b="1" lang="en">
                <a:solidFill>
                  <a:srgbClr val="A64D79"/>
                </a:solidFill>
                <a:highlight>
                  <a:srgbClr val="FDA739"/>
                </a:highlight>
              </a:rPr>
              <a:t>L</a:t>
            </a:r>
            <a:r>
              <a:rPr b="1" lang="en">
                <a:solidFill>
                  <a:srgbClr val="A64D79"/>
                </a:solidFill>
              </a:rPr>
              <a:t>proate (adjunctive)</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rPr>
              <a:t>Omega 3 fatty acids </a:t>
            </a:r>
            <a:endParaRPr sz="1600">
              <a:solidFill>
                <a:srgbClr val="A64D79"/>
              </a:solidFill>
            </a:endParaRPr>
          </a:p>
        </p:txBody>
      </p:sp>
      <p:sp>
        <p:nvSpPr>
          <p:cNvPr id="1580" name="Google Shape;1580;p125"/>
          <p:cNvSpPr/>
          <p:nvPr/>
        </p:nvSpPr>
        <p:spPr>
          <a:xfrm>
            <a:off x="6317"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1" name="Google Shape;1581;p125"/>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5" name="Shape 1585"/>
        <p:cNvGrpSpPr/>
        <p:nvPr/>
      </p:nvGrpSpPr>
      <p:grpSpPr>
        <a:xfrm>
          <a:off x="0" y="0"/>
          <a:ext cx="0" cy="0"/>
          <a:chOff x="0" y="0"/>
          <a:chExt cx="0" cy="0"/>
        </a:xfrm>
      </p:grpSpPr>
      <p:sp>
        <p:nvSpPr>
          <p:cNvPr id="1586" name="Google Shape;1586;p126"/>
          <p:cNvSpPr txBox="1"/>
          <p:nvPr/>
        </p:nvSpPr>
        <p:spPr>
          <a:xfrm>
            <a:off x="379550" y="616875"/>
            <a:ext cx="8097300" cy="4563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600">
              <a:solidFill>
                <a:srgbClr val="A64D79"/>
              </a:solidFill>
            </a:endParaRPr>
          </a:p>
          <a:p>
            <a:pPr indent="-323850" lvl="0" marL="457200" marR="0" rtl="0" algn="l">
              <a:lnSpc>
                <a:spcPct val="115000"/>
              </a:lnSpc>
              <a:spcBef>
                <a:spcPts val="1000"/>
              </a:spcBef>
              <a:spcAft>
                <a:spcPts val="0"/>
              </a:spcAft>
              <a:buClr>
                <a:srgbClr val="A64D79"/>
              </a:buClr>
              <a:buSzPts val="1500"/>
              <a:buAutoNum type="arabicPeriod"/>
            </a:pPr>
            <a:r>
              <a:rPr b="1" lang="en" sz="1500">
                <a:solidFill>
                  <a:srgbClr val="A64D79"/>
                </a:solidFill>
              </a:rPr>
              <a:t>Not explaining that lithium and lamotrigine are “bipolar antidepressants”</a:t>
            </a:r>
            <a:endParaRPr b="1" sz="1500">
              <a:solidFill>
                <a:srgbClr val="A64D79"/>
              </a:solidFill>
            </a:endParaRPr>
          </a:p>
          <a:p>
            <a:pPr indent="0" lvl="0" marL="0" marR="0" rtl="0" algn="l">
              <a:lnSpc>
                <a:spcPct val="115000"/>
              </a:lnSpc>
              <a:spcBef>
                <a:spcPts val="1000"/>
              </a:spcBef>
              <a:spcAft>
                <a:spcPts val="0"/>
              </a:spcAft>
              <a:buNone/>
            </a:pPr>
            <a:r>
              <a:rPr b="1" lang="en" sz="1800">
                <a:solidFill>
                  <a:srgbClr val="A64D79"/>
                </a:solidFill>
              </a:rPr>
              <a:t>What are the evidence-based “bipolar antidepressants”? </a:t>
            </a:r>
            <a:endParaRPr b="1" sz="1800">
              <a:solidFill>
                <a:srgbClr val="A64D79"/>
              </a:solidFill>
            </a:endParaRPr>
          </a:p>
          <a:p>
            <a:pPr indent="-317500" lvl="0" marL="457200" marR="0" rtl="0" algn="l">
              <a:lnSpc>
                <a:spcPct val="115000"/>
              </a:lnSpc>
              <a:spcBef>
                <a:spcPts val="100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ithium (although not great as MONOtherapy for acute bipolar depression, but highly effective in preventing depression)</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amotrigine (delayed effect for titration, but traditional antidepressants have delayed benefit)</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urasidone (Latuda)</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umateperone (Caplyta) </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ight therapy </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rPr>
              <a:t>Quetiapine (Seroque</a:t>
            </a:r>
            <a:r>
              <a:rPr b="1" lang="en">
                <a:solidFill>
                  <a:srgbClr val="A64D79"/>
                </a:solidFill>
                <a:highlight>
                  <a:srgbClr val="FDA739"/>
                </a:highlight>
              </a:rPr>
              <a:t>L</a:t>
            </a:r>
            <a:r>
              <a:rPr b="1" lang="en">
                <a:solidFill>
                  <a:srgbClr val="A64D79"/>
                </a:solidFill>
              </a:rPr>
              <a:t>)</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rPr>
              <a:t>Cariprazine (Vray</a:t>
            </a:r>
            <a:r>
              <a:rPr b="1" lang="en">
                <a:solidFill>
                  <a:srgbClr val="A64D79"/>
                </a:solidFill>
                <a:highlight>
                  <a:srgbClr val="FDA739"/>
                </a:highlight>
              </a:rPr>
              <a:t>L</a:t>
            </a:r>
            <a:r>
              <a:rPr b="1" lang="en">
                <a:solidFill>
                  <a:srgbClr val="A64D79"/>
                </a:solidFill>
              </a:rPr>
              <a:t>ar) </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rPr>
              <a:t>Va</a:t>
            </a:r>
            <a:r>
              <a:rPr b="1" lang="en">
                <a:solidFill>
                  <a:srgbClr val="A64D79"/>
                </a:solidFill>
                <a:highlight>
                  <a:srgbClr val="FDA739"/>
                </a:highlight>
              </a:rPr>
              <a:t>L</a:t>
            </a:r>
            <a:r>
              <a:rPr b="1" lang="en">
                <a:solidFill>
                  <a:srgbClr val="A64D79"/>
                </a:solidFill>
              </a:rPr>
              <a:t>proate (adjunctive)</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rPr>
              <a:t>Omega 3 fatty acids </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rPr>
              <a:t>ECT</a:t>
            </a:r>
            <a:endParaRPr b="1">
              <a:solidFill>
                <a:srgbClr val="A64D79"/>
              </a:solidFill>
            </a:endParaRPr>
          </a:p>
          <a:p>
            <a:pPr indent="0" lvl="0" marL="457200" marR="0" rtl="0" algn="l">
              <a:lnSpc>
                <a:spcPct val="115000"/>
              </a:lnSpc>
              <a:spcBef>
                <a:spcPts val="1000"/>
              </a:spcBef>
              <a:spcAft>
                <a:spcPts val="1000"/>
              </a:spcAft>
              <a:buNone/>
            </a:pPr>
            <a:r>
              <a:t/>
            </a:r>
            <a:endParaRPr b="1">
              <a:solidFill>
                <a:srgbClr val="A64D79"/>
              </a:solidFill>
            </a:endParaRPr>
          </a:p>
        </p:txBody>
      </p:sp>
      <p:sp>
        <p:nvSpPr>
          <p:cNvPr id="1587" name="Google Shape;1587;p126"/>
          <p:cNvSpPr/>
          <p:nvPr/>
        </p:nvSpPr>
        <p:spPr>
          <a:xfrm>
            <a:off x="6317"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p126"/>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2" name="Shape 1592"/>
        <p:cNvGrpSpPr/>
        <p:nvPr/>
      </p:nvGrpSpPr>
      <p:grpSpPr>
        <a:xfrm>
          <a:off x="0" y="0"/>
          <a:ext cx="0" cy="0"/>
          <a:chOff x="0" y="0"/>
          <a:chExt cx="0" cy="0"/>
        </a:xfrm>
      </p:grpSpPr>
      <p:sp>
        <p:nvSpPr>
          <p:cNvPr id="1593" name="Google Shape;1593;p127"/>
          <p:cNvSpPr txBox="1"/>
          <p:nvPr/>
        </p:nvSpPr>
        <p:spPr>
          <a:xfrm>
            <a:off x="379550" y="616875"/>
            <a:ext cx="8097300" cy="481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600">
              <a:solidFill>
                <a:srgbClr val="A64D79"/>
              </a:solidFill>
            </a:endParaRPr>
          </a:p>
          <a:p>
            <a:pPr indent="-323850" lvl="0" marL="457200" marR="0" rtl="0" algn="l">
              <a:lnSpc>
                <a:spcPct val="115000"/>
              </a:lnSpc>
              <a:spcBef>
                <a:spcPts val="1000"/>
              </a:spcBef>
              <a:spcAft>
                <a:spcPts val="0"/>
              </a:spcAft>
              <a:buClr>
                <a:srgbClr val="A64D79"/>
              </a:buClr>
              <a:buSzPts val="1500"/>
              <a:buAutoNum type="arabicPeriod"/>
            </a:pPr>
            <a:r>
              <a:rPr b="1" lang="en" sz="1500">
                <a:solidFill>
                  <a:srgbClr val="A64D79"/>
                </a:solidFill>
              </a:rPr>
              <a:t>Not explaining that lithium and lamotrigine are “bipolar antidepressants”</a:t>
            </a:r>
            <a:endParaRPr b="1" sz="1500">
              <a:solidFill>
                <a:srgbClr val="A64D79"/>
              </a:solidFill>
            </a:endParaRPr>
          </a:p>
          <a:p>
            <a:pPr indent="0" lvl="0" marL="0" marR="0" rtl="0" algn="l">
              <a:lnSpc>
                <a:spcPct val="115000"/>
              </a:lnSpc>
              <a:spcBef>
                <a:spcPts val="1000"/>
              </a:spcBef>
              <a:spcAft>
                <a:spcPts val="0"/>
              </a:spcAft>
              <a:buNone/>
            </a:pPr>
            <a:r>
              <a:rPr b="1" lang="en" sz="1800">
                <a:solidFill>
                  <a:srgbClr val="A64D79"/>
                </a:solidFill>
              </a:rPr>
              <a:t>What are the evidence-based “bipolar antidepressants”? </a:t>
            </a:r>
            <a:endParaRPr b="1" sz="1800">
              <a:solidFill>
                <a:srgbClr val="A64D79"/>
              </a:solidFill>
            </a:endParaRPr>
          </a:p>
          <a:p>
            <a:pPr indent="-317500" lvl="0" marL="457200" marR="0" rtl="0" algn="l">
              <a:lnSpc>
                <a:spcPct val="115000"/>
              </a:lnSpc>
              <a:spcBef>
                <a:spcPts val="100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ithium (although not great as MONOtherapy for acute bipolar depression, but highly effective in preventing depression)</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amotrigine (delayed effect for titration, but traditional antidepressants have delayed benefit)</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urasidone (Latuda)</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umateperone (Caplyta) </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ight therapy </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rPr>
              <a:t>Quetiapine (Seroque</a:t>
            </a:r>
            <a:r>
              <a:rPr b="1" lang="en">
                <a:solidFill>
                  <a:srgbClr val="A64D79"/>
                </a:solidFill>
                <a:highlight>
                  <a:srgbClr val="FDA739"/>
                </a:highlight>
              </a:rPr>
              <a:t>L</a:t>
            </a:r>
            <a:r>
              <a:rPr b="1" lang="en">
                <a:solidFill>
                  <a:srgbClr val="A64D79"/>
                </a:solidFill>
              </a:rPr>
              <a:t>)</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rPr>
              <a:t>Cariprazine (Vray</a:t>
            </a:r>
            <a:r>
              <a:rPr b="1" lang="en">
                <a:solidFill>
                  <a:srgbClr val="A64D79"/>
                </a:solidFill>
                <a:highlight>
                  <a:srgbClr val="FDA739"/>
                </a:highlight>
              </a:rPr>
              <a:t>L</a:t>
            </a:r>
            <a:r>
              <a:rPr b="1" lang="en">
                <a:solidFill>
                  <a:srgbClr val="A64D79"/>
                </a:solidFill>
              </a:rPr>
              <a:t>ar) </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rPr>
              <a:t>Va</a:t>
            </a:r>
            <a:r>
              <a:rPr b="1" lang="en">
                <a:solidFill>
                  <a:srgbClr val="A64D79"/>
                </a:solidFill>
                <a:highlight>
                  <a:srgbClr val="FDA739"/>
                </a:highlight>
              </a:rPr>
              <a:t>L</a:t>
            </a:r>
            <a:r>
              <a:rPr b="1" lang="en">
                <a:solidFill>
                  <a:srgbClr val="A64D79"/>
                </a:solidFill>
              </a:rPr>
              <a:t>proate (adjunctive)</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rPr>
              <a:t>Omega 3 fatty acids </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rPr>
              <a:t>ECT</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rPr>
              <a:t>IV ketamine</a:t>
            </a:r>
            <a:endParaRPr b="1">
              <a:solidFill>
                <a:srgbClr val="A64D79"/>
              </a:solidFill>
            </a:endParaRPr>
          </a:p>
          <a:p>
            <a:pPr indent="0" lvl="0" marL="457200" marR="0" rtl="0" algn="l">
              <a:lnSpc>
                <a:spcPct val="115000"/>
              </a:lnSpc>
              <a:spcBef>
                <a:spcPts val="1000"/>
              </a:spcBef>
              <a:spcAft>
                <a:spcPts val="1000"/>
              </a:spcAft>
              <a:buNone/>
            </a:pPr>
            <a:r>
              <a:t/>
            </a:r>
            <a:endParaRPr b="1">
              <a:solidFill>
                <a:srgbClr val="A64D79"/>
              </a:solidFill>
            </a:endParaRPr>
          </a:p>
        </p:txBody>
      </p:sp>
      <p:sp>
        <p:nvSpPr>
          <p:cNvPr id="1594" name="Google Shape;1594;p127"/>
          <p:cNvSpPr/>
          <p:nvPr/>
        </p:nvSpPr>
        <p:spPr>
          <a:xfrm>
            <a:off x="6317"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5" name="Google Shape;1595;p127"/>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9" name="Shape 1599"/>
        <p:cNvGrpSpPr/>
        <p:nvPr/>
      </p:nvGrpSpPr>
      <p:grpSpPr>
        <a:xfrm>
          <a:off x="0" y="0"/>
          <a:ext cx="0" cy="0"/>
          <a:chOff x="0" y="0"/>
          <a:chExt cx="0" cy="0"/>
        </a:xfrm>
      </p:grpSpPr>
      <p:sp>
        <p:nvSpPr>
          <p:cNvPr id="1600" name="Google Shape;1600;p128"/>
          <p:cNvSpPr txBox="1"/>
          <p:nvPr/>
        </p:nvSpPr>
        <p:spPr>
          <a:xfrm>
            <a:off x="379550" y="616875"/>
            <a:ext cx="8097300" cy="484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600">
              <a:solidFill>
                <a:srgbClr val="A64D79"/>
              </a:solidFill>
            </a:endParaRPr>
          </a:p>
          <a:p>
            <a:pPr indent="-323850" lvl="0" marL="457200" marR="0" rtl="0" algn="l">
              <a:lnSpc>
                <a:spcPct val="115000"/>
              </a:lnSpc>
              <a:spcBef>
                <a:spcPts val="1000"/>
              </a:spcBef>
              <a:spcAft>
                <a:spcPts val="0"/>
              </a:spcAft>
              <a:buClr>
                <a:srgbClr val="A64D79"/>
              </a:buClr>
              <a:buSzPts val="1500"/>
              <a:buAutoNum type="arabicPeriod"/>
            </a:pPr>
            <a:r>
              <a:rPr b="1" lang="en" sz="1500">
                <a:solidFill>
                  <a:srgbClr val="A64D79"/>
                </a:solidFill>
              </a:rPr>
              <a:t>Not explaining that lithium and lamotrigine are “bipolar antidepressants”</a:t>
            </a:r>
            <a:endParaRPr b="1" sz="1500">
              <a:solidFill>
                <a:srgbClr val="A64D79"/>
              </a:solidFill>
            </a:endParaRPr>
          </a:p>
          <a:p>
            <a:pPr indent="0" lvl="0" marL="0" marR="0" rtl="0" algn="l">
              <a:lnSpc>
                <a:spcPct val="115000"/>
              </a:lnSpc>
              <a:spcBef>
                <a:spcPts val="1000"/>
              </a:spcBef>
              <a:spcAft>
                <a:spcPts val="0"/>
              </a:spcAft>
              <a:buNone/>
            </a:pPr>
            <a:r>
              <a:rPr b="1" lang="en" sz="1800">
                <a:solidFill>
                  <a:srgbClr val="A64D79"/>
                </a:solidFill>
              </a:rPr>
              <a:t>What are the evidence-based “bipolar antidepressants”? </a:t>
            </a:r>
            <a:endParaRPr b="1" sz="1800">
              <a:solidFill>
                <a:srgbClr val="A64D79"/>
              </a:solidFill>
            </a:endParaRPr>
          </a:p>
          <a:p>
            <a:pPr indent="-317500" lvl="0" marL="457200" marR="0" rtl="0" algn="l">
              <a:lnSpc>
                <a:spcPct val="115000"/>
              </a:lnSpc>
              <a:spcBef>
                <a:spcPts val="1000"/>
              </a:spcBef>
              <a:spcAft>
                <a:spcPts val="0"/>
              </a:spcAft>
              <a:buClr>
                <a:srgbClr val="A64D79"/>
              </a:buClr>
              <a:buSzPts val="1400"/>
              <a:buChar char="●"/>
            </a:pPr>
            <a:r>
              <a:rPr b="1" lang="en">
                <a:solidFill>
                  <a:srgbClr val="A64D79"/>
                </a:solidFill>
                <a:highlight>
                  <a:schemeClr val="accent6"/>
                </a:highlight>
              </a:rPr>
              <a:t>Lithium </a:t>
            </a:r>
            <a:r>
              <a:rPr b="1" lang="en">
                <a:solidFill>
                  <a:srgbClr val="A64D79"/>
                </a:solidFill>
              </a:rPr>
              <a:t>(although not great as MONOtherapy for acute bipolar depression, but highly effective in preventing depression)</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amotrigine (delayed effect for titration, but traditional antidepressants have delayed benefit)</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urasidone (Latuda)</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umateperone (Caplyta) </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chemeClr val="accent6"/>
                </a:highlight>
              </a:rPr>
              <a:t>Light therapy </a:t>
            </a:r>
            <a:endParaRPr b="1">
              <a:solidFill>
                <a:srgbClr val="A64D79"/>
              </a:solidFill>
              <a:highlight>
                <a:schemeClr val="accent6"/>
              </a:highlight>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chemeClr val="accent6"/>
                </a:highlight>
              </a:rPr>
              <a:t>Quetiapine (SeroqueL)  </a:t>
            </a:r>
            <a:r>
              <a:rPr b="1" lang="en">
                <a:solidFill>
                  <a:srgbClr val="A64D79"/>
                </a:solidFill>
              </a:rPr>
              <a:t>                    </a:t>
            </a:r>
            <a:r>
              <a:rPr b="1" lang="en">
                <a:solidFill>
                  <a:srgbClr val="A64D79"/>
                </a:solidFill>
                <a:highlight>
                  <a:srgbClr val="FFFF00"/>
                </a:highlight>
              </a:rPr>
              <a:t>These have evidence for unipolar depression</a:t>
            </a:r>
            <a:endParaRPr b="1">
              <a:solidFill>
                <a:srgbClr val="A64D79"/>
              </a:solidFill>
              <a:highlight>
                <a:srgbClr val="FFFF00"/>
              </a:highlight>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chemeClr val="accent6"/>
                </a:highlight>
              </a:rPr>
              <a:t>Cariprazine (VrayLar) </a:t>
            </a:r>
            <a:endParaRPr b="1">
              <a:solidFill>
                <a:srgbClr val="A64D79"/>
              </a:solidFill>
              <a:highlight>
                <a:schemeClr val="lt1"/>
              </a:highlight>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chemeClr val="lt1"/>
                </a:highlight>
              </a:rPr>
              <a:t>Valproate (adjunctive) </a:t>
            </a:r>
            <a:endParaRPr b="1">
              <a:solidFill>
                <a:srgbClr val="A64D79"/>
              </a:solidFill>
              <a:highlight>
                <a:schemeClr val="lt1"/>
              </a:highlight>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chemeClr val="accent6"/>
                </a:highlight>
              </a:rPr>
              <a:t>Omega 3 fatty acids </a:t>
            </a:r>
            <a:endParaRPr b="1">
              <a:solidFill>
                <a:srgbClr val="A64D79"/>
              </a:solidFill>
              <a:highlight>
                <a:schemeClr val="accent6"/>
              </a:highlight>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chemeClr val="accent6"/>
                </a:highlight>
              </a:rPr>
              <a:t>ECT</a:t>
            </a:r>
            <a:endParaRPr b="1">
              <a:solidFill>
                <a:srgbClr val="A64D79"/>
              </a:solidFill>
              <a:highlight>
                <a:schemeClr val="accent6"/>
              </a:highlight>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chemeClr val="accent6"/>
                </a:highlight>
              </a:rPr>
              <a:t>IV Ketamine</a:t>
            </a:r>
            <a:endParaRPr b="1">
              <a:solidFill>
                <a:srgbClr val="A64D79"/>
              </a:solidFill>
              <a:highlight>
                <a:schemeClr val="accent6"/>
              </a:highlight>
            </a:endParaRPr>
          </a:p>
          <a:p>
            <a:pPr indent="0" lvl="0" marL="0" marR="0" rtl="0" algn="l">
              <a:lnSpc>
                <a:spcPct val="115000"/>
              </a:lnSpc>
              <a:spcBef>
                <a:spcPts val="1000"/>
              </a:spcBef>
              <a:spcAft>
                <a:spcPts val="1000"/>
              </a:spcAft>
              <a:buNone/>
            </a:pPr>
            <a:r>
              <a:t/>
            </a:r>
            <a:endParaRPr sz="1600">
              <a:solidFill>
                <a:srgbClr val="A64D79"/>
              </a:solidFill>
            </a:endParaRPr>
          </a:p>
        </p:txBody>
      </p:sp>
      <p:sp>
        <p:nvSpPr>
          <p:cNvPr id="1601" name="Google Shape;1601;p128"/>
          <p:cNvSpPr/>
          <p:nvPr/>
        </p:nvSpPr>
        <p:spPr>
          <a:xfrm>
            <a:off x="6317"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2" name="Google Shape;1602;p128"/>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6" name="Shape 1606"/>
        <p:cNvGrpSpPr/>
        <p:nvPr/>
      </p:nvGrpSpPr>
      <p:grpSpPr>
        <a:xfrm>
          <a:off x="0" y="0"/>
          <a:ext cx="0" cy="0"/>
          <a:chOff x="0" y="0"/>
          <a:chExt cx="0" cy="0"/>
        </a:xfrm>
      </p:grpSpPr>
      <p:sp>
        <p:nvSpPr>
          <p:cNvPr id="1607" name="Google Shape;1607;p129"/>
          <p:cNvSpPr txBox="1"/>
          <p:nvPr/>
        </p:nvSpPr>
        <p:spPr>
          <a:xfrm>
            <a:off x="379550" y="616875"/>
            <a:ext cx="8097300" cy="456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600">
              <a:solidFill>
                <a:srgbClr val="A64D79"/>
              </a:solidFill>
            </a:endParaRPr>
          </a:p>
          <a:p>
            <a:pPr indent="-342900" lvl="0" marL="457200" marR="0" rtl="0" algn="l">
              <a:lnSpc>
                <a:spcPct val="115000"/>
              </a:lnSpc>
              <a:spcBef>
                <a:spcPts val="1000"/>
              </a:spcBef>
              <a:spcAft>
                <a:spcPts val="0"/>
              </a:spcAft>
              <a:buClr>
                <a:srgbClr val="A64D79"/>
              </a:buClr>
              <a:buSzPts val="1800"/>
              <a:buAutoNum type="arabicPeriod"/>
            </a:pPr>
            <a:r>
              <a:rPr b="1" lang="en" sz="1800">
                <a:solidFill>
                  <a:srgbClr val="A64D79"/>
                </a:solidFill>
              </a:rPr>
              <a:t>Not explaining that lithium and lamotrigine are “bipolar antidepressants”</a:t>
            </a:r>
            <a:endParaRPr b="1" sz="1800">
              <a:solidFill>
                <a:srgbClr val="A64D79"/>
              </a:solidFill>
            </a:endParaRPr>
          </a:p>
          <a:p>
            <a:pPr indent="-342900" lvl="0" marL="914400" marR="0" rtl="0" algn="l">
              <a:lnSpc>
                <a:spcPct val="115000"/>
              </a:lnSpc>
              <a:spcBef>
                <a:spcPts val="1000"/>
              </a:spcBef>
              <a:spcAft>
                <a:spcPts val="0"/>
              </a:spcAft>
              <a:buClr>
                <a:srgbClr val="A64D79"/>
              </a:buClr>
              <a:buSzPts val="1800"/>
              <a:buChar char="●"/>
            </a:pPr>
            <a:r>
              <a:rPr b="1" lang="en" sz="1800">
                <a:solidFill>
                  <a:srgbClr val="A64D79"/>
                </a:solidFill>
              </a:rPr>
              <a:t>Mishandling bipolar disorder patient’s request</a:t>
            </a:r>
            <a:endParaRPr b="1" sz="1800">
              <a:solidFill>
                <a:srgbClr val="A64D79"/>
              </a:solidFill>
            </a:endParaRPr>
          </a:p>
          <a:p>
            <a:pPr indent="0" lvl="0" marL="1371600" marR="0" rtl="0" algn="l">
              <a:lnSpc>
                <a:spcPct val="115000"/>
              </a:lnSpc>
              <a:spcBef>
                <a:spcPts val="1000"/>
              </a:spcBef>
              <a:spcAft>
                <a:spcPts val="0"/>
              </a:spcAft>
              <a:buNone/>
            </a:pPr>
            <a:r>
              <a:rPr b="1" lang="en" sz="1800">
                <a:solidFill>
                  <a:srgbClr val="A64D79"/>
                </a:solidFill>
              </a:rPr>
              <a:t>...“but I need an antidepressant”</a:t>
            </a:r>
            <a:endParaRPr b="1" sz="1800">
              <a:solidFill>
                <a:srgbClr val="A64D79"/>
              </a:solidFill>
            </a:endParaRPr>
          </a:p>
          <a:p>
            <a:pPr indent="-355600" lvl="0" marL="914400" marR="0" rtl="0" algn="l">
              <a:lnSpc>
                <a:spcPct val="115000"/>
              </a:lnSpc>
              <a:spcBef>
                <a:spcPts val="1000"/>
              </a:spcBef>
              <a:spcAft>
                <a:spcPts val="0"/>
              </a:spcAft>
              <a:buClr>
                <a:srgbClr val="A64D79"/>
              </a:buClr>
              <a:buSzPts val="2000"/>
              <a:buChar char="●"/>
            </a:pPr>
            <a:r>
              <a:rPr b="1" lang="en" sz="1800">
                <a:solidFill>
                  <a:srgbClr val="A64D79"/>
                </a:solidFill>
              </a:rPr>
              <a:t>Continuing to prescribe traditional antidepressants to patients who have not benefited from antidepressants</a:t>
            </a:r>
            <a:r>
              <a:rPr b="1" lang="en" sz="100">
                <a:solidFill>
                  <a:srgbClr val="A64D79"/>
                </a:solidFill>
              </a:rPr>
              <a:t> </a:t>
            </a:r>
            <a:endParaRPr b="1" sz="100">
              <a:solidFill>
                <a:srgbClr val="A64D79"/>
              </a:solidFill>
            </a:endParaRPr>
          </a:p>
          <a:p>
            <a:pPr indent="0" lvl="0" marL="914400" marR="0" rtl="0" algn="l">
              <a:lnSpc>
                <a:spcPct val="115000"/>
              </a:lnSpc>
              <a:spcBef>
                <a:spcPts val="1000"/>
              </a:spcBef>
              <a:spcAft>
                <a:spcPts val="0"/>
              </a:spcAft>
              <a:buNone/>
            </a:pPr>
            <a:r>
              <a:t/>
            </a:r>
            <a:endParaRPr b="1" sz="100">
              <a:solidFill>
                <a:srgbClr val="A64D79"/>
              </a:solidFill>
            </a:endParaRPr>
          </a:p>
          <a:p>
            <a:pPr indent="-342900" lvl="0" marL="914400" rtl="0" algn="l">
              <a:lnSpc>
                <a:spcPct val="115000"/>
              </a:lnSpc>
              <a:spcBef>
                <a:spcPts val="1000"/>
              </a:spcBef>
              <a:spcAft>
                <a:spcPts val="0"/>
              </a:spcAft>
              <a:buClr>
                <a:srgbClr val="A64D79"/>
              </a:buClr>
              <a:buSzPts val="1800"/>
              <a:buChar char="●"/>
            </a:pPr>
            <a:r>
              <a:rPr b="1" lang="en" sz="1800">
                <a:solidFill>
                  <a:srgbClr val="A64D79"/>
                </a:solidFill>
              </a:rPr>
              <a:t>Underestimating the likelihood that your unipolar MDD patient may have bipolar</a:t>
            </a:r>
            <a:endParaRPr b="1" sz="100">
              <a:solidFill>
                <a:srgbClr val="A64D79"/>
              </a:solidFill>
            </a:endParaRPr>
          </a:p>
          <a:p>
            <a:pPr indent="0" lvl="0" marL="914400" marR="0" rtl="0" algn="l">
              <a:lnSpc>
                <a:spcPct val="115000"/>
              </a:lnSpc>
              <a:spcBef>
                <a:spcPts val="1000"/>
              </a:spcBef>
              <a:spcAft>
                <a:spcPts val="0"/>
              </a:spcAft>
              <a:buNone/>
            </a:pPr>
            <a:r>
              <a:t/>
            </a:r>
            <a:endParaRPr b="1" sz="100">
              <a:solidFill>
                <a:srgbClr val="A64D79"/>
              </a:solidFill>
            </a:endParaRPr>
          </a:p>
          <a:p>
            <a:pPr indent="-342900" lvl="0" marL="914400" marR="0" rtl="0" algn="l">
              <a:lnSpc>
                <a:spcPct val="115000"/>
              </a:lnSpc>
              <a:spcBef>
                <a:spcPts val="1000"/>
              </a:spcBef>
              <a:spcAft>
                <a:spcPts val="0"/>
              </a:spcAft>
              <a:buClr>
                <a:srgbClr val="A64D79"/>
              </a:buClr>
              <a:buSzPts val="1800"/>
              <a:buChar char="●"/>
            </a:pPr>
            <a:r>
              <a:rPr b="1" lang="en" sz="1800">
                <a:solidFill>
                  <a:srgbClr val="A64D79"/>
                </a:solidFill>
              </a:rPr>
              <a:t>Thinking in black or white about medication categories and DSM-5 mood diagnoses</a:t>
            </a:r>
            <a:endParaRPr sz="1600">
              <a:solidFill>
                <a:srgbClr val="A64D79"/>
              </a:solidFill>
            </a:endParaRPr>
          </a:p>
        </p:txBody>
      </p:sp>
      <p:sp>
        <p:nvSpPr>
          <p:cNvPr id="1608" name="Google Shape;1608;p129"/>
          <p:cNvSpPr/>
          <p:nvPr/>
        </p:nvSpPr>
        <p:spPr>
          <a:xfrm>
            <a:off x="-23850"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p129"/>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
        <p:nvSpPr>
          <p:cNvPr id="1610" name="Google Shape;1610;p129"/>
          <p:cNvSpPr/>
          <p:nvPr/>
        </p:nvSpPr>
        <p:spPr>
          <a:xfrm>
            <a:off x="7242100" y="969175"/>
            <a:ext cx="1701900" cy="1411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Break for questions / comments</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4" name="Shape 1614"/>
        <p:cNvGrpSpPr/>
        <p:nvPr/>
      </p:nvGrpSpPr>
      <p:grpSpPr>
        <a:xfrm>
          <a:off x="0" y="0"/>
          <a:ext cx="0" cy="0"/>
          <a:chOff x="0" y="0"/>
          <a:chExt cx="0" cy="0"/>
        </a:xfrm>
      </p:grpSpPr>
      <p:sp>
        <p:nvSpPr>
          <p:cNvPr id="1615" name="Google Shape;1615;p130"/>
          <p:cNvSpPr txBox="1"/>
          <p:nvPr/>
        </p:nvSpPr>
        <p:spPr>
          <a:xfrm>
            <a:off x="379550" y="684750"/>
            <a:ext cx="8658000" cy="109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8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Not explaining that lithium and lamotrigine are “bipolar antidepressants”</a:t>
            </a:r>
            <a:endParaRPr sz="1600">
              <a:solidFill>
                <a:srgbClr val="A64D79"/>
              </a:solidFill>
            </a:endParaRPr>
          </a:p>
          <a:p>
            <a:pPr indent="-330200" lvl="0" marL="457200" marR="0" rtl="0" algn="l">
              <a:lnSpc>
                <a:spcPct val="115000"/>
              </a:lnSpc>
              <a:spcBef>
                <a:spcPts val="1000"/>
              </a:spcBef>
              <a:spcAft>
                <a:spcPts val="1000"/>
              </a:spcAft>
              <a:buClr>
                <a:srgbClr val="A64D79"/>
              </a:buClr>
              <a:buSzPts val="1600"/>
              <a:buAutoNum type="arabicPeriod"/>
            </a:pPr>
            <a:r>
              <a:rPr b="1" lang="en" sz="1600">
                <a:solidFill>
                  <a:srgbClr val="A64D79"/>
                </a:solidFill>
              </a:rPr>
              <a:t>Depriving bipolar patients of lithium treatment</a:t>
            </a:r>
            <a:endParaRPr b="1" sz="1600">
              <a:solidFill>
                <a:srgbClr val="A64D79"/>
              </a:solidFill>
            </a:endParaRPr>
          </a:p>
        </p:txBody>
      </p:sp>
      <p:sp>
        <p:nvSpPr>
          <p:cNvPr id="1616" name="Google Shape;1616;p130"/>
          <p:cNvSpPr/>
          <p:nvPr/>
        </p:nvSpPr>
        <p:spPr>
          <a:xfrm>
            <a:off x="-23850"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p130"/>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1" name="Shape 1621"/>
        <p:cNvGrpSpPr/>
        <p:nvPr/>
      </p:nvGrpSpPr>
      <p:grpSpPr>
        <a:xfrm>
          <a:off x="0" y="0"/>
          <a:ext cx="0" cy="0"/>
          <a:chOff x="0" y="0"/>
          <a:chExt cx="0" cy="0"/>
        </a:xfrm>
      </p:grpSpPr>
      <p:pic>
        <p:nvPicPr>
          <p:cNvPr id="1622" name="Google Shape;1622;p131"/>
          <p:cNvPicPr preferRelativeResize="0"/>
          <p:nvPr/>
        </p:nvPicPr>
        <p:blipFill>
          <a:blip r:embed="rId3">
            <a:alphaModFix/>
          </a:blip>
          <a:stretch>
            <a:fillRect/>
          </a:stretch>
        </p:blipFill>
        <p:spPr>
          <a:xfrm>
            <a:off x="698725" y="285662"/>
            <a:ext cx="2885850" cy="4572175"/>
          </a:xfrm>
          <a:prstGeom prst="rect">
            <a:avLst/>
          </a:prstGeom>
          <a:noFill/>
          <a:ln>
            <a:noFill/>
          </a:ln>
        </p:spPr>
      </p:pic>
      <p:sp>
        <p:nvSpPr>
          <p:cNvPr id="1623" name="Google Shape;1623;p131"/>
          <p:cNvSpPr txBox="1"/>
          <p:nvPr/>
        </p:nvSpPr>
        <p:spPr>
          <a:xfrm>
            <a:off x="3916475" y="182550"/>
            <a:ext cx="472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624" name="Google Shape;1624;p131"/>
          <p:cNvSpPr txBox="1"/>
          <p:nvPr/>
        </p:nvSpPr>
        <p:spPr>
          <a:xfrm>
            <a:off x="4133850" y="800525"/>
            <a:ext cx="4446000" cy="3324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2600">
                <a:solidFill>
                  <a:schemeClr val="accent1"/>
                </a:solidFill>
              </a:rPr>
              <a:t>“</a:t>
            </a:r>
            <a:r>
              <a:rPr lang="en" sz="2600">
                <a:solidFill>
                  <a:schemeClr val="accent1"/>
                </a:solidFill>
              </a:rPr>
              <a:t>Dissemination of new knowledge is central to dispelling outdated ideas regarding lithium and allowing patients access to its unique constellation of therapeutic properties”.</a:t>
            </a:r>
            <a:endParaRPr sz="2600">
              <a:solidFill>
                <a:schemeClr val="accent1"/>
              </a:solidFill>
            </a:endParaRPr>
          </a:p>
          <a:p>
            <a:pPr indent="0" lvl="0" marL="0" marR="0" rtl="0" algn="l">
              <a:lnSpc>
                <a:spcPct val="100000"/>
              </a:lnSpc>
              <a:spcBef>
                <a:spcPts val="0"/>
              </a:spcBef>
              <a:spcAft>
                <a:spcPts val="0"/>
              </a:spcAft>
              <a:buClr>
                <a:srgbClr val="000000"/>
              </a:buClr>
              <a:buSzPts val="2200"/>
              <a:buFont typeface="Arial"/>
              <a:buNone/>
            </a:pPr>
            <a:r>
              <a:t/>
            </a:r>
            <a:endParaRPr i="0" sz="2200" u="none" cap="none" strike="noStrike">
              <a:solidFill>
                <a:schemeClr val="accent1"/>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8" name="Shape 1628"/>
        <p:cNvGrpSpPr/>
        <p:nvPr/>
      </p:nvGrpSpPr>
      <p:grpSpPr>
        <a:xfrm>
          <a:off x="0" y="0"/>
          <a:ext cx="0" cy="0"/>
          <a:chOff x="0" y="0"/>
          <a:chExt cx="0" cy="0"/>
        </a:xfrm>
      </p:grpSpPr>
      <p:sp>
        <p:nvSpPr>
          <p:cNvPr id="1629" name="Google Shape;1629;p132"/>
          <p:cNvSpPr/>
          <p:nvPr/>
        </p:nvSpPr>
        <p:spPr>
          <a:xfrm>
            <a:off x="547950" y="949775"/>
            <a:ext cx="453600" cy="927900"/>
          </a:xfrm>
          <a:prstGeom prst="rect">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30" name="Google Shape;1630;p132"/>
          <p:cNvPicPr preferRelativeResize="0"/>
          <p:nvPr/>
        </p:nvPicPr>
        <p:blipFill rotWithShape="1">
          <a:blip r:embed="rId3">
            <a:alphaModFix/>
          </a:blip>
          <a:srcRect b="0" l="4680" r="0" t="8483"/>
          <a:stretch/>
        </p:blipFill>
        <p:spPr>
          <a:xfrm>
            <a:off x="489550" y="449325"/>
            <a:ext cx="8346950" cy="4244851"/>
          </a:xfrm>
          <a:prstGeom prst="rect">
            <a:avLst/>
          </a:prstGeom>
          <a:noFill/>
          <a:ln>
            <a:noFill/>
          </a:ln>
        </p:spPr>
      </p:pic>
      <p:sp>
        <p:nvSpPr>
          <p:cNvPr id="1631" name="Google Shape;1631;p132"/>
          <p:cNvSpPr txBox="1"/>
          <p:nvPr/>
        </p:nvSpPr>
        <p:spPr>
          <a:xfrm>
            <a:off x="1577568" y="949775"/>
            <a:ext cx="3196137" cy="73863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Lithium blocks voltage-sensitive sodium channels</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5" name="Shape 1635"/>
        <p:cNvGrpSpPr/>
        <p:nvPr/>
      </p:nvGrpSpPr>
      <p:grpSpPr>
        <a:xfrm>
          <a:off x="0" y="0"/>
          <a:ext cx="0" cy="0"/>
          <a:chOff x="0" y="0"/>
          <a:chExt cx="0" cy="0"/>
        </a:xfrm>
      </p:grpSpPr>
      <p:sp>
        <p:nvSpPr>
          <p:cNvPr id="1636" name="Google Shape;1636;p133"/>
          <p:cNvSpPr/>
          <p:nvPr/>
        </p:nvSpPr>
        <p:spPr>
          <a:xfrm>
            <a:off x="547950" y="949775"/>
            <a:ext cx="453600" cy="927900"/>
          </a:xfrm>
          <a:prstGeom prst="rect">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37" name="Google Shape;1637;p133"/>
          <p:cNvPicPr preferRelativeResize="0"/>
          <p:nvPr/>
        </p:nvPicPr>
        <p:blipFill rotWithShape="1">
          <a:blip r:embed="rId3">
            <a:alphaModFix/>
          </a:blip>
          <a:srcRect b="0" l="4680" r="0" t="8483"/>
          <a:stretch/>
        </p:blipFill>
        <p:spPr>
          <a:xfrm>
            <a:off x="489550" y="449325"/>
            <a:ext cx="8346950" cy="4244851"/>
          </a:xfrm>
          <a:prstGeom prst="rect">
            <a:avLst/>
          </a:prstGeom>
          <a:noFill/>
          <a:ln>
            <a:noFill/>
          </a:ln>
        </p:spPr>
      </p:pic>
      <p:sp>
        <p:nvSpPr>
          <p:cNvPr id="1638" name="Google Shape;1638;p133"/>
          <p:cNvSpPr txBox="1"/>
          <p:nvPr/>
        </p:nvSpPr>
        <p:spPr>
          <a:xfrm>
            <a:off x="1577568" y="949775"/>
            <a:ext cx="3196137" cy="73863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sngStrike">
                <a:solidFill>
                  <a:srgbClr val="000000"/>
                </a:solidFill>
                <a:latin typeface="Arial"/>
                <a:ea typeface="Arial"/>
                <a:cs typeface="Arial"/>
                <a:sym typeface="Arial"/>
              </a:rPr>
              <a:t>Lithium blocks voltage-sensitive sodium channels</a:t>
            </a:r>
            <a:endParaRPr b="0" i="0" sz="1800" u="none" cap="none" strike="sngStrike">
              <a:solidFill>
                <a:schemeClr val="dk1"/>
              </a:solidFill>
              <a:latin typeface="Arial"/>
              <a:ea typeface="Arial"/>
              <a:cs typeface="Arial"/>
              <a:sym typeface="Arial"/>
            </a:endParaRPr>
          </a:p>
        </p:txBody>
      </p:sp>
      <p:sp>
        <p:nvSpPr>
          <p:cNvPr id="1639" name="Google Shape;1639;p133"/>
          <p:cNvSpPr txBox="1"/>
          <p:nvPr/>
        </p:nvSpPr>
        <p:spPr>
          <a:xfrm>
            <a:off x="1635838" y="488140"/>
            <a:ext cx="3196137"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FF0000"/>
                </a:solidFill>
                <a:latin typeface="Arial"/>
                <a:ea typeface="Arial"/>
                <a:cs typeface="Arial"/>
                <a:sym typeface="Arial"/>
              </a:rPr>
              <a:t>False!</a:t>
            </a:r>
            <a:endParaRPr b="0" i="0" sz="1800" u="none" cap="none" strike="noStrike">
              <a:solidFill>
                <a:srgbClr val="FF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5"/>
          <p:cNvSpPr txBox="1"/>
          <p:nvPr/>
        </p:nvSpPr>
        <p:spPr>
          <a:xfrm>
            <a:off x="379550" y="616875"/>
            <a:ext cx="8097300" cy="362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600">
              <a:solidFill>
                <a:srgbClr val="A64D79"/>
              </a:solidFill>
            </a:endParaRPr>
          </a:p>
          <a:p>
            <a:pPr indent="-342900" lvl="0" marL="457200" marR="0" rtl="0" algn="l">
              <a:lnSpc>
                <a:spcPct val="115000"/>
              </a:lnSpc>
              <a:spcBef>
                <a:spcPts val="1000"/>
              </a:spcBef>
              <a:spcAft>
                <a:spcPts val="0"/>
              </a:spcAft>
              <a:buClr>
                <a:srgbClr val="A64D79"/>
              </a:buClr>
              <a:buSzPts val="1800"/>
              <a:buAutoNum type="arabicPeriod"/>
            </a:pPr>
            <a:r>
              <a:rPr b="1" lang="en" sz="1800">
                <a:solidFill>
                  <a:srgbClr val="A64D79"/>
                </a:solidFill>
              </a:rPr>
              <a:t>Not explaining that lithium and lamotrigine are “bipolar antidepressants”</a:t>
            </a:r>
            <a:endParaRPr b="1" sz="1800">
              <a:solidFill>
                <a:srgbClr val="A64D79"/>
              </a:solidFill>
            </a:endParaRPr>
          </a:p>
          <a:p>
            <a:pPr indent="-342900" lvl="0" marL="914400" marR="0" rtl="0" algn="l">
              <a:lnSpc>
                <a:spcPct val="115000"/>
              </a:lnSpc>
              <a:spcBef>
                <a:spcPts val="1000"/>
              </a:spcBef>
              <a:spcAft>
                <a:spcPts val="0"/>
              </a:spcAft>
              <a:buClr>
                <a:srgbClr val="A64D79"/>
              </a:buClr>
              <a:buSzPts val="1800"/>
              <a:buChar char="●"/>
            </a:pPr>
            <a:r>
              <a:rPr b="1" lang="en" sz="1800">
                <a:solidFill>
                  <a:srgbClr val="A64D79"/>
                </a:solidFill>
              </a:rPr>
              <a:t>Mishandling bipolar disorder patient’s request</a:t>
            </a:r>
            <a:endParaRPr b="1" sz="1800">
              <a:solidFill>
                <a:srgbClr val="A64D79"/>
              </a:solidFill>
            </a:endParaRPr>
          </a:p>
          <a:p>
            <a:pPr indent="0" lvl="0" marL="1371600" marR="0" rtl="0" algn="l">
              <a:lnSpc>
                <a:spcPct val="115000"/>
              </a:lnSpc>
              <a:spcBef>
                <a:spcPts val="1000"/>
              </a:spcBef>
              <a:spcAft>
                <a:spcPts val="0"/>
              </a:spcAft>
              <a:buNone/>
            </a:pPr>
            <a:r>
              <a:rPr b="1" lang="en" sz="1800">
                <a:solidFill>
                  <a:srgbClr val="A64D79"/>
                </a:solidFill>
              </a:rPr>
              <a:t>...“but I need an antidepressant”</a:t>
            </a:r>
            <a:endParaRPr b="1" sz="1800">
              <a:solidFill>
                <a:srgbClr val="A64D79"/>
              </a:solidFill>
            </a:endParaRPr>
          </a:p>
          <a:p>
            <a:pPr indent="-355600" lvl="0" marL="914400" marR="0" rtl="0" algn="l">
              <a:lnSpc>
                <a:spcPct val="115000"/>
              </a:lnSpc>
              <a:spcBef>
                <a:spcPts val="1000"/>
              </a:spcBef>
              <a:spcAft>
                <a:spcPts val="0"/>
              </a:spcAft>
              <a:buClr>
                <a:srgbClr val="A64D79"/>
              </a:buClr>
              <a:buSzPts val="2000"/>
              <a:buChar char="●"/>
            </a:pPr>
            <a:r>
              <a:rPr b="1" lang="en" sz="1800">
                <a:solidFill>
                  <a:srgbClr val="A64D79"/>
                </a:solidFill>
              </a:rPr>
              <a:t>Continuing to prescribe traditional antidepressants to patients who have not benefited from antidepressants</a:t>
            </a:r>
            <a:r>
              <a:rPr b="1" lang="en" sz="100">
                <a:solidFill>
                  <a:srgbClr val="A64D79"/>
                </a:solidFill>
              </a:rPr>
              <a:t> </a:t>
            </a:r>
            <a:endParaRPr b="1" sz="100">
              <a:solidFill>
                <a:srgbClr val="A64D79"/>
              </a:solidFill>
            </a:endParaRPr>
          </a:p>
          <a:p>
            <a:pPr indent="0" lvl="0" marL="914400" marR="0" rtl="0" algn="l">
              <a:lnSpc>
                <a:spcPct val="115000"/>
              </a:lnSpc>
              <a:spcBef>
                <a:spcPts val="1000"/>
              </a:spcBef>
              <a:spcAft>
                <a:spcPts val="0"/>
              </a:spcAft>
              <a:buNone/>
            </a:pPr>
            <a:r>
              <a:t/>
            </a:r>
            <a:endParaRPr b="1" sz="100">
              <a:solidFill>
                <a:srgbClr val="A64D79"/>
              </a:solidFill>
            </a:endParaRPr>
          </a:p>
          <a:p>
            <a:pPr indent="-342900" lvl="0" marL="914400" marR="0" rtl="0" algn="l">
              <a:lnSpc>
                <a:spcPct val="115000"/>
              </a:lnSpc>
              <a:spcBef>
                <a:spcPts val="1000"/>
              </a:spcBef>
              <a:spcAft>
                <a:spcPts val="0"/>
              </a:spcAft>
              <a:buClr>
                <a:srgbClr val="A64D79"/>
              </a:buClr>
              <a:buSzPts val="1800"/>
              <a:buChar char="●"/>
            </a:pPr>
            <a:r>
              <a:rPr b="1" lang="en" sz="1800">
                <a:solidFill>
                  <a:srgbClr val="A64D79"/>
                </a:solidFill>
              </a:rPr>
              <a:t>Underestimating the likelihood that your unipolar MDD patient may have bipolar</a:t>
            </a:r>
            <a:endParaRPr sz="1600">
              <a:solidFill>
                <a:srgbClr val="A64D79"/>
              </a:solidFill>
            </a:endParaRPr>
          </a:p>
        </p:txBody>
      </p:sp>
      <p:sp>
        <p:nvSpPr>
          <p:cNvPr id="178" name="Google Shape;178;p35"/>
          <p:cNvSpPr/>
          <p:nvPr/>
        </p:nvSpPr>
        <p:spPr>
          <a:xfrm>
            <a:off x="-23850"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35"/>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3" name="Shape 1643"/>
        <p:cNvGrpSpPr/>
        <p:nvPr/>
      </p:nvGrpSpPr>
      <p:grpSpPr>
        <a:xfrm>
          <a:off x="0" y="0"/>
          <a:ext cx="0" cy="0"/>
          <a:chOff x="0" y="0"/>
          <a:chExt cx="0" cy="0"/>
        </a:xfrm>
      </p:grpSpPr>
      <p:sp>
        <p:nvSpPr>
          <p:cNvPr id="1644" name="Google Shape;1644;p134"/>
          <p:cNvSpPr/>
          <p:nvPr/>
        </p:nvSpPr>
        <p:spPr>
          <a:xfrm>
            <a:off x="547950" y="949775"/>
            <a:ext cx="453600" cy="927900"/>
          </a:xfrm>
          <a:prstGeom prst="rect">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45" name="Google Shape;1645;p134"/>
          <p:cNvPicPr preferRelativeResize="0"/>
          <p:nvPr/>
        </p:nvPicPr>
        <p:blipFill rotWithShape="1">
          <a:blip r:embed="rId3">
            <a:alphaModFix/>
          </a:blip>
          <a:srcRect b="0" l="4680" r="0" t="8483"/>
          <a:stretch/>
        </p:blipFill>
        <p:spPr>
          <a:xfrm>
            <a:off x="489550" y="449325"/>
            <a:ext cx="8346950" cy="4244851"/>
          </a:xfrm>
          <a:prstGeom prst="rect">
            <a:avLst/>
          </a:prstGeom>
          <a:noFill/>
          <a:ln>
            <a:noFill/>
          </a:ln>
        </p:spPr>
      </p:pic>
      <p:sp>
        <p:nvSpPr>
          <p:cNvPr id="1646" name="Google Shape;1646;p134"/>
          <p:cNvSpPr txBox="1"/>
          <p:nvPr/>
        </p:nvSpPr>
        <p:spPr>
          <a:xfrm>
            <a:off x="1577568" y="949775"/>
            <a:ext cx="3196137" cy="73863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sngStrike">
                <a:solidFill>
                  <a:srgbClr val="000000"/>
                </a:solidFill>
                <a:latin typeface="Arial"/>
                <a:ea typeface="Arial"/>
                <a:cs typeface="Arial"/>
                <a:sym typeface="Arial"/>
              </a:rPr>
              <a:t>Lithium blocks voltage-sensitive sodium channels</a:t>
            </a:r>
            <a:endParaRPr b="0" i="0" sz="1800" u="none" cap="none" strike="sngStrike">
              <a:solidFill>
                <a:schemeClr val="dk1"/>
              </a:solidFill>
              <a:latin typeface="Arial"/>
              <a:ea typeface="Arial"/>
              <a:cs typeface="Arial"/>
              <a:sym typeface="Arial"/>
            </a:endParaRPr>
          </a:p>
        </p:txBody>
      </p:sp>
      <p:sp>
        <p:nvSpPr>
          <p:cNvPr id="1647" name="Google Shape;1647;p134"/>
          <p:cNvSpPr txBox="1"/>
          <p:nvPr/>
        </p:nvSpPr>
        <p:spPr>
          <a:xfrm>
            <a:off x="1577568" y="468733"/>
            <a:ext cx="5529204"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Lithium’s NbN classification: Enzyme modulator</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1" name="Shape 1651"/>
        <p:cNvGrpSpPr/>
        <p:nvPr/>
      </p:nvGrpSpPr>
      <p:grpSpPr>
        <a:xfrm>
          <a:off x="0" y="0"/>
          <a:ext cx="0" cy="0"/>
          <a:chOff x="0" y="0"/>
          <a:chExt cx="0" cy="0"/>
        </a:xfrm>
      </p:grpSpPr>
      <p:pic>
        <p:nvPicPr>
          <p:cNvPr id="1652" name="Google Shape;1652;p135"/>
          <p:cNvPicPr preferRelativeResize="0"/>
          <p:nvPr/>
        </p:nvPicPr>
        <p:blipFill rotWithShape="1">
          <a:blip r:embed="rId3">
            <a:alphaModFix/>
          </a:blip>
          <a:srcRect b="0" l="0" r="0" t="0"/>
          <a:stretch/>
        </p:blipFill>
        <p:spPr>
          <a:xfrm>
            <a:off x="405039" y="410542"/>
            <a:ext cx="8150772" cy="3986615"/>
          </a:xfrm>
          <a:prstGeom prst="rect">
            <a:avLst/>
          </a:prstGeom>
          <a:noFill/>
          <a:ln>
            <a:noFill/>
          </a:ln>
        </p:spPr>
      </p:pic>
      <p:sp>
        <p:nvSpPr>
          <p:cNvPr id="1653" name="Google Shape;1653;p135"/>
          <p:cNvSpPr txBox="1"/>
          <p:nvPr/>
        </p:nvSpPr>
        <p:spPr>
          <a:xfrm>
            <a:off x="707400" y="4104875"/>
            <a:ext cx="44460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1900">
                <a:solidFill>
                  <a:schemeClr val="dk1"/>
                </a:solidFill>
              </a:rPr>
              <a:t>→ leading to healthy brain</a:t>
            </a:r>
            <a:endParaRPr sz="1900">
              <a:solidFill>
                <a:schemeClr val="dk1"/>
              </a:solidFill>
            </a:endParaRPr>
          </a:p>
          <a:p>
            <a:pPr indent="0" lvl="0" marL="0" marR="0" rtl="0" algn="l">
              <a:lnSpc>
                <a:spcPct val="100000"/>
              </a:lnSpc>
              <a:spcBef>
                <a:spcPts val="0"/>
              </a:spcBef>
              <a:spcAft>
                <a:spcPts val="0"/>
              </a:spcAft>
              <a:buClr>
                <a:srgbClr val="000000"/>
              </a:buClr>
              <a:buSzPts val="2200"/>
              <a:buFont typeface="Arial"/>
              <a:buNone/>
            </a:pPr>
            <a:r>
              <a:t/>
            </a:r>
            <a:endParaRPr i="0" sz="1500" u="none" cap="none" strike="noStrike">
              <a:solidFill>
                <a:schemeClr val="accent1"/>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7" name="Shape 1657"/>
        <p:cNvGrpSpPr/>
        <p:nvPr/>
      </p:nvGrpSpPr>
      <p:grpSpPr>
        <a:xfrm>
          <a:off x="0" y="0"/>
          <a:ext cx="0" cy="0"/>
          <a:chOff x="0" y="0"/>
          <a:chExt cx="0" cy="0"/>
        </a:xfrm>
      </p:grpSpPr>
      <p:pic>
        <p:nvPicPr>
          <p:cNvPr id="1658" name="Google Shape;1658;p136"/>
          <p:cNvPicPr preferRelativeResize="0"/>
          <p:nvPr/>
        </p:nvPicPr>
        <p:blipFill rotWithShape="1">
          <a:blip r:embed="rId3">
            <a:alphaModFix/>
          </a:blip>
          <a:srcRect b="0" l="0" r="0" t="0"/>
          <a:stretch/>
        </p:blipFill>
        <p:spPr>
          <a:xfrm>
            <a:off x="574266" y="559676"/>
            <a:ext cx="8159829" cy="4145808"/>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2" name="Shape 1662"/>
        <p:cNvGrpSpPr/>
        <p:nvPr/>
      </p:nvGrpSpPr>
      <p:grpSpPr>
        <a:xfrm>
          <a:off x="0" y="0"/>
          <a:ext cx="0" cy="0"/>
          <a:chOff x="0" y="0"/>
          <a:chExt cx="0" cy="0"/>
        </a:xfrm>
      </p:grpSpPr>
      <p:sp>
        <p:nvSpPr>
          <p:cNvPr id="1663" name="Google Shape;1663;p137"/>
          <p:cNvSpPr/>
          <p:nvPr/>
        </p:nvSpPr>
        <p:spPr>
          <a:xfrm>
            <a:off x="-25" y="0"/>
            <a:ext cx="9144000" cy="7800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4" name="Google Shape;1664;p137"/>
          <p:cNvSpPr txBox="1"/>
          <p:nvPr/>
        </p:nvSpPr>
        <p:spPr>
          <a:xfrm>
            <a:off x="953050" y="112950"/>
            <a:ext cx="6594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a:t>
            </a:r>
            <a:endParaRPr b="0" i="0" sz="2400" u="none" cap="none" strike="noStrike">
              <a:solidFill>
                <a:schemeClr val="lt1"/>
              </a:solidFill>
              <a:latin typeface="Arial"/>
              <a:ea typeface="Arial"/>
              <a:cs typeface="Arial"/>
              <a:sym typeface="Arial"/>
            </a:endParaRPr>
          </a:p>
        </p:txBody>
      </p:sp>
      <p:sp>
        <p:nvSpPr>
          <p:cNvPr id="1665" name="Google Shape;1665;p137"/>
          <p:cNvSpPr txBox="1"/>
          <p:nvPr/>
        </p:nvSpPr>
        <p:spPr>
          <a:xfrm>
            <a:off x="793925" y="1057200"/>
            <a:ext cx="7556100" cy="498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600">
                <a:solidFill>
                  <a:srgbClr val="000000"/>
                </a:solidFill>
              </a:rPr>
              <a:t>Treatment guidelines and expert recommendations are substantially in agreement that lithium </a:t>
            </a:r>
            <a:r>
              <a:rPr b="1" lang="en" sz="1600">
                <a:solidFill>
                  <a:srgbClr val="000000"/>
                </a:solidFill>
              </a:rPr>
              <a:t>should be the core maintenance treatment</a:t>
            </a:r>
            <a:r>
              <a:rPr lang="en" sz="1600">
                <a:solidFill>
                  <a:srgbClr val="000000"/>
                </a:solidFill>
              </a:rPr>
              <a:t> for bipolar I individuals, and possibly bipolar II individuals (Meyer &amp; Stahl, 2023). </a:t>
            </a:r>
            <a:endParaRPr sz="1600">
              <a:solidFill>
                <a:srgbClr val="000000"/>
              </a:solidFill>
            </a:endParaRPr>
          </a:p>
          <a:p>
            <a:pPr indent="0" lvl="0" marL="0" rtl="0" algn="just">
              <a:spcBef>
                <a:spcPts val="0"/>
              </a:spcBef>
              <a:spcAft>
                <a:spcPts val="0"/>
              </a:spcAft>
              <a:buNone/>
            </a:pPr>
            <a:r>
              <a:rPr lang="en" sz="1600">
                <a:solidFill>
                  <a:srgbClr val="000000"/>
                </a:solidFill>
              </a:rPr>
              <a:t> </a:t>
            </a:r>
            <a:endParaRPr sz="1600">
              <a:solidFill>
                <a:srgbClr val="000000"/>
              </a:solidFill>
            </a:endParaRPr>
          </a:p>
          <a:p>
            <a:pPr indent="0" lvl="0" marL="0" rtl="0" algn="just">
              <a:spcBef>
                <a:spcPts val="0"/>
              </a:spcBef>
              <a:spcAft>
                <a:spcPts val="0"/>
              </a:spcAft>
              <a:buNone/>
            </a:pPr>
            <a:r>
              <a:t/>
            </a:r>
            <a:endParaRPr sz="1600">
              <a:solidFill>
                <a:srgbClr val="000000"/>
              </a:solidFill>
            </a:endParaRPr>
          </a:p>
          <a:p>
            <a:pPr indent="0" lvl="0" marL="0" rtl="0" algn="just">
              <a:spcBef>
                <a:spcPts val="0"/>
              </a:spcBef>
              <a:spcAft>
                <a:spcPts val="0"/>
              </a:spcAft>
              <a:buNone/>
            </a:pPr>
            <a:r>
              <a:t/>
            </a:r>
            <a:endParaRPr sz="1600"/>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9" name="Shape 1669"/>
        <p:cNvGrpSpPr/>
        <p:nvPr/>
      </p:nvGrpSpPr>
      <p:grpSpPr>
        <a:xfrm>
          <a:off x="0" y="0"/>
          <a:ext cx="0" cy="0"/>
          <a:chOff x="0" y="0"/>
          <a:chExt cx="0" cy="0"/>
        </a:xfrm>
      </p:grpSpPr>
      <p:sp>
        <p:nvSpPr>
          <p:cNvPr id="1670" name="Google Shape;1670;p138"/>
          <p:cNvSpPr/>
          <p:nvPr/>
        </p:nvSpPr>
        <p:spPr>
          <a:xfrm>
            <a:off x="-25" y="0"/>
            <a:ext cx="9144000" cy="7800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1" name="Google Shape;1671;p138"/>
          <p:cNvSpPr txBox="1"/>
          <p:nvPr/>
        </p:nvSpPr>
        <p:spPr>
          <a:xfrm>
            <a:off x="953050" y="112950"/>
            <a:ext cx="6594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a:t>
            </a:r>
            <a:endParaRPr b="0" i="0" sz="2400" u="none" cap="none" strike="noStrike">
              <a:solidFill>
                <a:schemeClr val="lt1"/>
              </a:solidFill>
              <a:latin typeface="Arial"/>
              <a:ea typeface="Arial"/>
              <a:cs typeface="Arial"/>
              <a:sym typeface="Arial"/>
            </a:endParaRPr>
          </a:p>
        </p:txBody>
      </p:sp>
      <p:sp>
        <p:nvSpPr>
          <p:cNvPr id="1672" name="Google Shape;1672;p138"/>
          <p:cNvSpPr txBox="1"/>
          <p:nvPr/>
        </p:nvSpPr>
        <p:spPr>
          <a:xfrm>
            <a:off x="793925" y="1057200"/>
            <a:ext cx="7556100" cy="498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600">
                <a:solidFill>
                  <a:srgbClr val="000000"/>
                </a:solidFill>
              </a:rPr>
              <a:t>Treatment guidelines and expert recommendations are substantially in agreement that lithium </a:t>
            </a:r>
            <a:r>
              <a:rPr b="1" lang="en" sz="1600">
                <a:solidFill>
                  <a:srgbClr val="000000"/>
                </a:solidFill>
              </a:rPr>
              <a:t>should be the core maintenance treatment</a:t>
            </a:r>
            <a:r>
              <a:rPr lang="en" sz="1600">
                <a:solidFill>
                  <a:srgbClr val="000000"/>
                </a:solidFill>
              </a:rPr>
              <a:t> for bipolar I individuals, and possibly bipolar II individuals (Meyer &amp; Stahl, 2023). </a:t>
            </a:r>
            <a:endParaRPr sz="1600">
              <a:solidFill>
                <a:srgbClr val="000000"/>
              </a:solidFill>
            </a:endParaRPr>
          </a:p>
          <a:p>
            <a:pPr indent="0" lvl="0" marL="0" rtl="0" algn="just">
              <a:spcBef>
                <a:spcPts val="0"/>
              </a:spcBef>
              <a:spcAft>
                <a:spcPts val="0"/>
              </a:spcAft>
              <a:buNone/>
            </a:pPr>
            <a:r>
              <a:t/>
            </a:r>
            <a:endParaRPr sz="1600">
              <a:solidFill>
                <a:srgbClr val="000000"/>
              </a:solidFill>
            </a:endParaRPr>
          </a:p>
          <a:p>
            <a:pPr indent="0" lvl="0" marL="0" rtl="0" algn="just">
              <a:spcBef>
                <a:spcPts val="0"/>
              </a:spcBef>
              <a:spcAft>
                <a:spcPts val="0"/>
              </a:spcAft>
              <a:buNone/>
            </a:pPr>
            <a:r>
              <a:rPr lang="en" sz="1600">
                <a:solidFill>
                  <a:srgbClr val="000000"/>
                </a:solidFill>
              </a:rPr>
              <a:t>Negative perception of lithium may be based on </a:t>
            </a:r>
            <a:r>
              <a:rPr b="1" lang="en" sz="1600">
                <a:solidFill>
                  <a:srgbClr val="000000"/>
                </a:solidFill>
              </a:rPr>
              <a:t>misconceptions</a:t>
            </a:r>
            <a:r>
              <a:rPr lang="en" sz="1600">
                <a:solidFill>
                  <a:srgbClr val="000000"/>
                </a:solidFill>
              </a:rPr>
              <a:t> regarding efficacy and safety that have been dispelled by newer data (Meyer &amp; Stahl, 2023). </a:t>
            </a:r>
            <a:endParaRPr sz="1600">
              <a:solidFill>
                <a:srgbClr val="000000"/>
              </a:solidFill>
            </a:endParaRPr>
          </a:p>
          <a:p>
            <a:pPr indent="0" lvl="0" marL="0" rtl="0" algn="just">
              <a:spcBef>
                <a:spcPts val="0"/>
              </a:spcBef>
              <a:spcAft>
                <a:spcPts val="0"/>
              </a:spcAft>
              <a:buNone/>
            </a:pPr>
            <a:r>
              <a:t/>
            </a:r>
            <a:endParaRPr sz="1600">
              <a:solidFill>
                <a:srgbClr val="000000"/>
              </a:solidFill>
            </a:endParaRPr>
          </a:p>
          <a:p>
            <a:pPr indent="0" lvl="0" marL="0" rtl="0" algn="just">
              <a:spcBef>
                <a:spcPts val="0"/>
              </a:spcBef>
              <a:spcAft>
                <a:spcPts val="0"/>
              </a:spcAft>
              <a:buNone/>
            </a:pPr>
            <a:r>
              <a:t/>
            </a:r>
            <a:endParaRPr sz="1600"/>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6" name="Shape 1676"/>
        <p:cNvGrpSpPr/>
        <p:nvPr/>
      </p:nvGrpSpPr>
      <p:grpSpPr>
        <a:xfrm>
          <a:off x="0" y="0"/>
          <a:ext cx="0" cy="0"/>
          <a:chOff x="0" y="0"/>
          <a:chExt cx="0" cy="0"/>
        </a:xfrm>
      </p:grpSpPr>
      <p:sp>
        <p:nvSpPr>
          <p:cNvPr id="1677" name="Google Shape;1677;p139"/>
          <p:cNvSpPr/>
          <p:nvPr/>
        </p:nvSpPr>
        <p:spPr>
          <a:xfrm>
            <a:off x="-25" y="0"/>
            <a:ext cx="9144000" cy="7800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8" name="Google Shape;1678;p139"/>
          <p:cNvSpPr txBox="1"/>
          <p:nvPr/>
        </p:nvSpPr>
        <p:spPr>
          <a:xfrm>
            <a:off x="953050" y="112950"/>
            <a:ext cx="6594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a:t>
            </a:r>
            <a:endParaRPr b="0" i="0" sz="2400" u="none" cap="none" strike="noStrike">
              <a:solidFill>
                <a:schemeClr val="lt1"/>
              </a:solidFill>
              <a:latin typeface="Arial"/>
              <a:ea typeface="Arial"/>
              <a:cs typeface="Arial"/>
              <a:sym typeface="Arial"/>
            </a:endParaRPr>
          </a:p>
        </p:txBody>
      </p:sp>
      <p:sp>
        <p:nvSpPr>
          <p:cNvPr id="1679" name="Google Shape;1679;p139"/>
          <p:cNvSpPr txBox="1"/>
          <p:nvPr/>
        </p:nvSpPr>
        <p:spPr>
          <a:xfrm>
            <a:off x="793925" y="1057200"/>
            <a:ext cx="7556100" cy="498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600">
                <a:solidFill>
                  <a:srgbClr val="000000"/>
                </a:solidFill>
              </a:rPr>
              <a:t>Treatment guidelines and expert recommendations are substantially in agreement that lithium </a:t>
            </a:r>
            <a:r>
              <a:rPr b="1" lang="en" sz="1600">
                <a:solidFill>
                  <a:srgbClr val="000000"/>
                </a:solidFill>
              </a:rPr>
              <a:t>should be the core maintenance treatment</a:t>
            </a:r>
            <a:r>
              <a:rPr lang="en" sz="1600">
                <a:solidFill>
                  <a:srgbClr val="000000"/>
                </a:solidFill>
              </a:rPr>
              <a:t> for bipolar I individuals, and possibly bipolar II individuals (Meyer &amp; Stahl, 2023). </a:t>
            </a:r>
            <a:endParaRPr sz="1600">
              <a:solidFill>
                <a:srgbClr val="000000"/>
              </a:solidFill>
            </a:endParaRPr>
          </a:p>
          <a:p>
            <a:pPr indent="0" lvl="0" marL="0" rtl="0" algn="just">
              <a:spcBef>
                <a:spcPts val="0"/>
              </a:spcBef>
              <a:spcAft>
                <a:spcPts val="0"/>
              </a:spcAft>
              <a:buNone/>
            </a:pPr>
            <a:r>
              <a:t/>
            </a:r>
            <a:endParaRPr sz="1600">
              <a:solidFill>
                <a:srgbClr val="000000"/>
              </a:solidFill>
            </a:endParaRPr>
          </a:p>
          <a:p>
            <a:pPr indent="0" lvl="0" marL="0" rtl="0" algn="just">
              <a:spcBef>
                <a:spcPts val="0"/>
              </a:spcBef>
              <a:spcAft>
                <a:spcPts val="0"/>
              </a:spcAft>
              <a:buNone/>
            </a:pPr>
            <a:r>
              <a:rPr lang="en" sz="1600">
                <a:solidFill>
                  <a:srgbClr val="000000"/>
                </a:solidFill>
              </a:rPr>
              <a:t>Negative perception of lithium may be based on </a:t>
            </a:r>
            <a:r>
              <a:rPr b="1" lang="en" sz="1600">
                <a:solidFill>
                  <a:srgbClr val="000000"/>
                </a:solidFill>
              </a:rPr>
              <a:t>misconceptions</a:t>
            </a:r>
            <a:r>
              <a:rPr lang="en" sz="1600">
                <a:solidFill>
                  <a:srgbClr val="000000"/>
                </a:solidFill>
              </a:rPr>
              <a:t> regarding efficacy and safety that have been dispelled by newer data (Meyer &amp; Stahl, 2023). </a:t>
            </a:r>
            <a:endParaRPr sz="1600">
              <a:solidFill>
                <a:srgbClr val="000000"/>
              </a:solidFill>
            </a:endParaRPr>
          </a:p>
          <a:p>
            <a:pPr indent="0" lvl="0" marL="0" rtl="0" algn="just">
              <a:spcBef>
                <a:spcPts val="0"/>
              </a:spcBef>
              <a:spcAft>
                <a:spcPts val="0"/>
              </a:spcAft>
              <a:buNone/>
            </a:pPr>
            <a:r>
              <a:t/>
            </a:r>
            <a:endParaRPr sz="1600"/>
          </a:p>
          <a:p>
            <a:pPr indent="0" lvl="0" marL="0" rtl="0" algn="just">
              <a:spcBef>
                <a:spcPts val="0"/>
              </a:spcBef>
              <a:spcAft>
                <a:spcPts val="0"/>
              </a:spcAft>
              <a:buNone/>
            </a:pPr>
            <a:r>
              <a:rPr lang="en" sz="1600">
                <a:solidFill>
                  <a:srgbClr val="000000"/>
                </a:solidFill>
              </a:rPr>
              <a:t>Psychiatrists w</a:t>
            </a:r>
            <a:r>
              <a:rPr lang="en" sz="1600"/>
              <a:t>ho</a:t>
            </a:r>
            <a:r>
              <a:rPr lang="en" sz="1600">
                <a:solidFill>
                  <a:srgbClr val="000000"/>
                </a:solidFill>
              </a:rPr>
              <a:t> do not prescribe lithium and clozapine are practicing below the </a:t>
            </a:r>
            <a:r>
              <a:rPr b="1" lang="en" sz="1600">
                <a:solidFill>
                  <a:srgbClr val="000000"/>
                </a:solidFill>
              </a:rPr>
              <a:t>standard of care</a:t>
            </a:r>
            <a:r>
              <a:rPr lang="en" sz="1600">
                <a:solidFill>
                  <a:srgbClr val="000000"/>
                </a:solidFill>
              </a:rPr>
              <a:t> (Malhi et al, 2020). </a:t>
            </a:r>
            <a:endParaRPr sz="1600">
              <a:solidFill>
                <a:srgbClr val="000000"/>
              </a:solidFill>
            </a:endParaRPr>
          </a:p>
          <a:p>
            <a:pPr indent="0" lvl="0" marL="0" rtl="0" algn="just">
              <a:spcBef>
                <a:spcPts val="0"/>
              </a:spcBef>
              <a:spcAft>
                <a:spcPts val="0"/>
              </a:spcAft>
              <a:buNone/>
            </a:pPr>
            <a:r>
              <a:t/>
            </a:r>
            <a:endParaRPr sz="1600"/>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3" name="Shape 1683"/>
        <p:cNvGrpSpPr/>
        <p:nvPr/>
      </p:nvGrpSpPr>
      <p:grpSpPr>
        <a:xfrm>
          <a:off x="0" y="0"/>
          <a:ext cx="0" cy="0"/>
          <a:chOff x="0" y="0"/>
          <a:chExt cx="0" cy="0"/>
        </a:xfrm>
      </p:grpSpPr>
      <p:sp>
        <p:nvSpPr>
          <p:cNvPr id="1684" name="Google Shape;1684;p140"/>
          <p:cNvSpPr/>
          <p:nvPr/>
        </p:nvSpPr>
        <p:spPr>
          <a:xfrm>
            <a:off x="-25" y="0"/>
            <a:ext cx="9144000" cy="7800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p140"/>
          <p:cNvSpPr txBox="1"/>
          <p:nvPr/>
        </p:nvSpPr>
        <p:spPr>
          <a:xfrm>
            <a:off x="953050" y="112950"/>
            <a:ext cx="6594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a:t>
            </a:r>
            <a:endParaRPr b="0" i="0" sz="2400" u="none" cap="none" strike="noStrike">
              <a:solidFill>
                <a:schemeClr val="lt1"/>
              </a:solidFill>
              <a:latin typeface="Arial"/>
              <a:ea typeface="Arial"/>
              <a:cs typeface="Arial"/>
              <a:sym typeface="Arial"/>
            </a:endParaRPr>
          </a:p>
        </p:txBody>
      </p:sp>
      <p:sp>
        <p:nvSpPr>
          <p:cNvPr id="1686" name="Google Shape;1686;p140"/>
          <p:cNvSpPr txBox="1"/>
          <p:nvPr/>
        </p:nvSpPr>
        <p:spPr>
          <a:xfrm>
            <a:off x="793925" y="1057200"/>
            <a:ext cx="7556100" cy="498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600">
                <a:solidFill>
                  <a:srgbClr val="000000"/>
                </a:solidFill>
              </a:rPr>
              <a:t>Treatment guidelines and expert recommendations are substantially in agreement that lithium </a:t>
            </a:r>
            <a:r>
              <a:rPr b="1" lang="en" sz="1600">
                <a:solidFill>
                  <a:srgbClr val="000000"/>
                </a:solidFill>
              </a:rPr>
              <a:t>should be the core maintenance treatment</a:t>
            </a:r>
            <a:r>
              <a:rPr lang="en" sz="1600">
                <a:solidFill>
                  <a:srgbClr val="000000"/>
                </a:solidFill>
              </a:rPr>
              <a:t> for bipolar I individuals, and possibly bipolar II individuals (Meyer &amp; Stahl, 2023). </a:t>
            </a:r>
            <a:endParaRPr sz="1600">
              <a:solidFill>
                <a:srgbClr val="000000"/>
              </a:solidFill>
            </a:endParaRPr>
          </a:p>
          <a:p>
            <a:pPr indent="0" lvl="0" marL="0" rtl="0" algn="just">
              <a:spcBef>
                <a:spcPts val="0"/>
              </a:spcBef>
              <a:spcAft>
                <a:spcPts val="0"/>
              </a:spcAft>
              <a:buNone/>
            </a:pPr>
            <a:r>
              <a:t/>
            </a:r>
            <a:endParaRPr sz="1600">
              <a:solidFill>
                <a:srgbClr val="000000"/>
              </a:solidFill>
            </a:endParaRPr>
          </a:p>
          <a:p>
            <a:pPr indent="0" lvl="0" marL="0" rtl="0" algn="just">
              <a:spcBef>
                <a:spcPts val="0"/>
              </a:spcBef>
              <a:spcAft>
                <a:spcPts val="0"/>
              </a:spcAft>
              <a:buNone/>
            </a:pPr>
            <a:r>
              <a:rPr lang="en" sz="1600">
                <a:solidFill>
                  <a:srgbClr val="000000"/>
                </a:solidFill>
              </a:rPr>
              <a:t>Negative perception of lithium may be based on </a:t>
            </a:r>
            <a:r>
              <a:rPr b="1" lang="en" sz="1600">
                <a:solidFill>
                  <a:srgbClr val="000000"/>
                </a:solidFill>
              </a:rPr>
              <a:t>misconceptions</a:t>
            </a:r>
            <a:r>
              <a:rPr lang="en" sz="1600">
                <a:solidFill>
                  <a:srgbClr val="000000"/>
                </a:solidFill>
              </a:rPr>
              <a:t> regarding efficacy and safety that have been dispelled by newer data (Meyer &amp; Stahl, 2023). </a:t>
            </a:r>
            <a:endParaRPr sz="1600">
              <a:solidFill>
                <a:srgbClr val="000000"/>
              </a:solidFill>
            </a:endParaRPr>
          </a:p>
          <a:p>
            <a:pPr indent="0" lvl="0" marL="0" rtl="0" algn="just">
              <a:spcBef>
                <a:spcPts val="0"/>
              </a:spcBef>
              <a:spcAft>
                <a:spcPts val="0"/>
              </a:spcAft>
              <a:buNone/>
            </a:pPr>
            <a:r>
              <a:t/>
            </a:r>
            <a:endParaRPr sz="1600"/>
          </a:p>
          <a:p>
            <a:pPr indent="0" lvl="0" marL="0" rtl="0" algn="just">
              <a:spcBef>
                <a:spcPts val="0"/>
              </a:spcBef>
              <a:spcAft>
                <a:spcPts val="0"/>
              </a:spcAft>
              <a:buNone/>
            </a:pPr>
            <a:r>
              <a:rPr lang="en" sz="1600">
                <a:solidFill>
                  <a:srgbClr val="000000"/>
                </a:solidFill>
              </a:rPr>
              <a:t>Psychiatrists w</a:t>
            </a:r>
            <a:r>
              <a:rPr lang="en" sz="1600"/>
              <a:t>ho</a:t>
            </a:r>
            <a:r>
              <a:rPr lang="en" sz="1600">
                <a:solidFill>
                  <a:srgbClr val="000000"/>
                </a:solidFill>
              </a:rPr>
              <a:t> do not prescribe lithium and clozapine are practicing below the </a:t>
            </a:r>
            <a:r>
              <a:rPr b="1" lang="en" sz="1600">
                <a:solidFill>
                  <a:srgbClr val="000000"/>
                </a:solidFill>
              </a:rPr>
              <a:t>standard of care</a:t>
            </a:r>
            <a:r>
              <a:rPr lang="en" sz="1600">
                <a:solidFill>
                  <a:srgbClr val="000000"/>
                </a:solidFill>
              </a:rPr>
              <a:t> (Malhi et al, 2020). </a:t>
            </a:r>
            <a:endParaRPr sz="1600">
              <a:solidFill>
                <a:srgbClr val="000000"/>
              </a:solidFill>
            </a:endParaRPr>
          </a:p>
          <a:p>
            <a:pPr indent="0" lvl="0" marL="0" rtl="0" algn="just">
              <a:spcBef>
                <a:spcPts val="0"/>
              </a:spcBef>
              <a:spcAft>
                <a:spcPts val="0"/>
              </a:spcAft>
              <a:buNone/>
            </a:pPr>
            <a:r>
              <a:t/>
            </a:r>
            <a:endParaRPr sz="1600">
              <a:solidFill>
                <a:srgbClr val="000000"/>
              </a:solidFill>
            </a:endParaRPr>
          </a:p>
          <a:p>
            <a:pPr indent="0" lvl="0" marL="0" rtl="0" algn="just">
              <a:spcBef>
                <a:spcPts val="0"/>
              </a:spcBef>
              <a:spcAft>
                <a:spcPts val="0"/>
              </a:spcAft>
              <a:buNone/>
            </a:pPr>
            <a:r>
              <a:rPr lang="en" sz="1600">
                <a:solidFill>
                  <a:srgbClr val="000000"/>
                </a:solidFill>
              </a:rPr>
              <a:t>Failure to adequately manage bipolar disorder may itself be a </a:t>
            </a:r>
            <a:r>
              <a:rPr b="1" lang="en" sz="1600">
                <a:solidFill>
                  <a:srgbClr val="000000"/>
                </a:solidFill>
              </a:rPr>
              <a:t>disease-modifying </a:t>
            </a:r>
            <a:r>
              <a:rPr lang="en" sz="1600">
                <a:solidFill>
                  <a:srgbClr val="000000"/>
                </a:solidFill>
              </a:rPr>
              <a:t>event that portends lower long-term treatment response (Post RM, 2018). The underlying hypothesis is that failure to minimize symptom severity may result in </a:t>
            </a:r>
            <a:r>
              <a:rPr b="1" lang="en" sz="1600">
                <a:solidFill>
                  <a:srgbClr val="000000"/>
                </a:solidFill>
              </a:rPr>
              <a:t>epigenetic changes</a:t>
            </a:r>
            <a:r>
              <a:rPr lang="en" sz="1600">
                <a:solidFill>
                  <a:srgbClr val="000000"/>
                </a:solidFill>
              </a:rPr>
              <a:t> that have long-term impact.</a:t>
            </a:r>
            <a:endParaRPr sz="1600"/>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0" name="Shape 1690"/>
        <p:cNvGrpSpPr/>
        <p:nvPr/>
      </p:nvGrpSpPr>
      <p:grpSpPr>
        <a:xfrm>
          <a:off x="0" y="0"/>
          <a:ext cx="0" cy="0"/>
          <a:chOff x="0" y="0"/>
          <a:chExt cx="0" cy="0"/>
        </a:xfrm>
      </p:grpSpPr>
      <p:pic>
        <p:nvPicPr>
          <p:cNvPr id="1691" name="Google Shape;1691;p141"/>
          <p:cNvPicPr preferRelativeResize="0"/>
          <p:nvPr/>
        </p:nvPicPr>
        <p:blipFill rotWithShape="1">
          <a:blip r:embed="rId3">
            <a:alphaModFix/>
          </a:blip>
          <a:srcRect b="0" l="0" r="50421" t="0"/>
          <a:stretch/>
        </p:blipFill>
        <p:spPr>
          <a:xfrm>
            <a:off x="1055275" y="1315700"/>
            <a:ext cx="2293350" cy="2754150"/>
          </a:xfrm>
          <a:prstGeom prst="rect">
            <a:avLst/>
          </a:prstGeom>
          <a:noFill/>
          <a:ln>
            <a:noFill/>
          </a:ln>
        </p:spPr>
      </p:pic>
      <p:sp>
        <p:nvSpPr>
          <p:cNvPr id="1692" name="Google Shape;1692;p141"/>
          <p:cNvSpPr/>
          <p:nvPr/>
        </p:nvSpPr>
        <p:spPr>
          <a:xfrm>
            <a:off x="0" y="4845200"/>
            <a:ext cx="9144000" cy="2982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3" name="Google Shape;1693;p141"/>
          <p:cNvSpPr txBox="1"/>
          <p:nvPr/>
        </p:nvSpPr>
        <p:spPr>
          <a:xfrm>
            <a:off x="78800" y="4826675"/>
            <a:ext cx="95547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Neuroprotective Effects of Lithium: Implications for the Treatment of Alzheimer’s Disease and Related Neurodegenerative Disorders O. V. Forlenza et al.  ACS Chemical Neuroscience 2014.</a:t>
            </a:r>
            <a:endParaRPr b="0" i="0" sz="800" u="none" cap="none" strike="noStrike">
              <a:solidFill>
                <a:schemeClr val="lt1"/>
              </a:solidFill>
              <a:latin typeface="Arial"/>
              <a:ea typeface="Arial"/>
              <a:cs typeface="Arial"/>
              <a:sym typeface="Arial"/>
            </a:endParaRPr>
          </a:p>
        </p:txBody>
      </p:sp>
      <p:sp>
        <p:nvSpPr>
          <p:cNvPr id="1694" name="Google Shape;1694;p141"/>
          <p:cNvSpPr/>
          <p:nvPr/>
        </p:nvSpPr>
        <p:spPr>
          <a:xfrm>
            <a:off x="-25" y="0"/>
            <a:ext cx="9144000" cy="7800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5" name="Google Shape;1695;p141"/>
          <p:cNvSpPr txBox="1"/>
          <p:nvPr/>
        </p:nvSpPr>
        <p:spPr>
          <a:xfrm>
            <a:off x="953050" y="112950"/>
            <a:ext cx="6594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 neuroprotection</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9" name="Shape 1699"/>
        <p:cNvGrpSpPr/>
        <p:nvPr/>
      </p:nvGrpSpPr>
      <p:grpSpPr>
        <a:xfrm>
          <a:off x="0" y="0"/>
          <a:ext cx="0" cy="0"/>
          <a:chOff x="0" y="0"/>
          <a:chExt cx="0" cy="0"/>
        </a:xfrm>
      </p:grpSpPr>
      <p:pic>
        <p:nvPicPr>
          <p:cNvPr id="1700" name="Google Shape;1700;p142"/>
          <p:cNvPicPr preferRelativeResize="0"/>
          <p:nvPr/>
        </p:nvPicPr>
        <p:blipFill rotWithShape="1">
          <a:blip r:embed="rId3">
            <a:alphaModFix/>
          </a:blip>
          <a:srcRect b="0" l="0" r="34201" t="0"/>
          <a:stretch/>
        </p:blipFill>
        <p:spPr>
          <a:xfrm>
            <a:off x="1055275" y="1315700"/>
            <a:ext cx="3043450" cy="2754150"/>
          </a:xfrm>
          <a:prstGeom prst="rect">
            <a:avLst/>
          </a:prstGeom>
          <a:noFill/>
          <a:ln>
            <a:noFill/>
          </a:ln>
        </p:spPr>
      </p:pic>
      <p:sp>
        <p:nvSpPr>
          <p:cNvPr id="1701" name="Google Shape;1701;p142"/>
          <p:cNvSpPr/>
          <p:nvPr/>
        </p:nvSpPr>
        <p:spPr>
          <a:xfrm>
            <a:off x="0" y="4845200"/>
            <a:ext cx="9144000" cy="2982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2" name="Google Shape;1702;p142"/>
          <p:cNvSpPr txBox="1"/>
          <p:nvPr/>
        </p:nvSpPr>
        <p:spPr>
          <a:xfrm>
            <a:off x="78800" y="4826675"/>
            <a:ext cx="95547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Neuroprotective Effects of Lithium: Implications for the Treatment of Alzheimer’s Disease and Related Neurodegenerative Disorders O. V. Forlenza et al.  ACS Chemical Neuroscience 2014.</a:t>
            </a:r>
            <a:endParaRPr b="0" i="0" sz="800" u="none" cap="none" strike="noStrike">
              <a:solidFill>
                <a:schemeClr val="lt1"/>
              </a:solidFill>
              <a:latin typeface="Arial"/>
              <a:ea typeface="Arial"/>
              <a:cs typeface="Arial"/>
              <a:sym typeface="Arial"/>
            </a:endParaRPr>
          </a:p>
        </p:txBody>
      </p:sp>
      <p:sp>
        <p:nvSpPr>
          <p:cNvPr id="1703" name="Google Shape;1703;p142"/>
          <p:cNvSpPr/>
          <p:nvPr/>
        </p:nvSpPr>
        <p:spPr>
          <a:xfrm>
            <a:off x="-25" y="0"/>
            <a:ext cx="9144000" cy="7800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4" name="Google Shape;1704;p142"/>
          <p:cNvSpPr txBox="1"/>
          <p:nvPr/>
        </p:nvSpPr>
        <p:spPr>
          <a:xfrm>
            <a:off x="953050" y="112950"/>
            <a:ext cx="6594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 neuroprotection</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8" name="Shape 1708"/>
        <p:cNvGrpSpPr/>
        <p:nvPr/>
      </p:nvGrpSpPr>
      <p:grpSpPr>
        <a:xfrm>
          <a:off x="0" y="0"/>
          <a:ext cx="0" cy="0"/>
          <a:chOff x="0" y="0"/>
          <a:chExt cx="0" cy="0"/>
        </a:xfrm>
      </p:grpSpPr>
      <p:pic>
        <p:nvPicPr>
          <p:cNvPr id="1709" name="Google Shape;1709;p143"/>
          <p:cNvPicPr preferRelativeResize="0"/>
          <p:nvPr/>
        </p:nvPicPr>
        <p:blipFill rotWithShape="1">
          <a:blip r:embed="rId3">
            <a:alphaModFix/>
          </a:blip>
          <a:srcRect b="0" l="0" r="17695" t="0"/>
          <a:stretch/>
        </p:blipFill>
        <p:spPr>
          <a:xfrm>
            <a:off x="1055275" y="1315700"/>
            <a:ext cx="3806950" cy="2754150"/>
          </a:xfrm>
          <a:prstGeom prst="rect">
            <a:avLst/>
          </a:prstGeom>
          <a:noFill/>
          <a:ln>
            <a:noFill/>
          </a:ln>
        </p:spPr>
      </p:pic>
      <p:sp>
        <p:nvSpPr>
          <p:cNvPr id="1710" name="Google Shape;1710;p143"/>
          <p:cNvSpPr/>
          <p:nvPr/>
        </p:nvSpPr>
        <p:spPr>
          <a:xfrm>
            <a:off x="0" y="4845200"/>
            <a:ext cx="9144000" cy="2982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1" name="Google Shape;1711;p143"/>
          <p:cNvSpPr txBox="1"/>
          <p:nvPr/>
        </p:nvSpPr>
        <p:spPr>
          <a:xfrm>
            <a:off x="78800" y="4826675"/>
            <a:ext cx="95547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Neuroprotective Effects of Lithium: Implications for the Treatment of Alzheimer’s Disease and Related Neurodegenerative Disorders O. V. Forlenza et al.  ACS Chemical Neuroscience 2014.</a:t>
            </a:r>
            <a:endParaRPr b="0" i="0" sz="800" u="none" cap="none" strike="noStrike">
              <a:solidFill>
                <a:schemeClr val="lt1"/>
              </a:solidFill>
              <a:latin typeface="Arial"/>
              <a:ea typeface="Arial"/>
              <a:cs typeface="Arial"/>
              <a:sym typeface="Arial"/>
            </a:endParaRPr>
          </a:p>
        </p:txBody>
      </p:sp>
      <p:sp>
        <p:nvSpPr>
          <p:cNvPr id="1712" name="Google Shape;1712;p143"/>
          <p:cNvSpPr/>
          <p:nvPr/>
        </p:nvSpPr>
        <p:spPr>
          <a:xfrm>
            <a:off x="-25" y="0"/>
            <a:ext cx="9144000" cy="7800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3" name="Google Shape;1713;p143"/>
          <p:cNvSpPr txBox="1"/>
          <p:nvPr/>
        </p:nvSpPr>
        <p:spPr>
          <a:xfrm>
            <a:off x="953050" y="112950"/>
            <a:ext cx="6594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 neuroprotection</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6"/>
          <p:cNvSpPr txBox="1"/>
          <p:nvPr/>
        </p:nvSpPr>
        <p:spPr>
          <a:xfrm>
            <a:off x="379550" y="616875"/>
            <a:ext cx="8097300" cy="456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600">
              <a:solidFill>
                <a:srgbClr val="A64D79"/>
              </a:solidFill>
            </a:endParaRPr>
          </a:p>
          <a:p>
            <a:pPr indent="-342900" lvl="0" marL="457200" marR="0" rtl="0" algn="l">
              <a:lnSpc>
                <a:spcPct val="115000"/>
              </a:lnSpc>
              <a:spcBef>
                <a:spcPts val="1000"/>
              </a:spcBef>
              <a:spcAft>
                <a:spcPts val="0"/>
              </a:spcAft>
              <a:buClr>
                <a:srgbClr val="A64D79"/>
              </a:buClr>
              <a:buSzPts val="1800"/>
              <a:buAutoNum type="arabicPeriod"/>
            </a:pPr>
            <a:r>
              <a:rPr b="1" lang="en" sz="1800">
                <a:solidFill>
                  <a:srgbClr val="A64D79"/>
                </a:solidFill>
              </a:rPr>
              <a:t>Not explaining that lithium and lamotrigine are “bipolar antidepressants”</a:t>
            </a:r>
            <a:endParaRPr b="1" sz="1800">
              <a:solidFill>
                <a:srgbClr val="A64D79"/>
              </a:solidFill>
            </a:endParaRPr>
          </a:p>
          <a:p>
            <a:pPr indent="-342900" lvl="0" marL="914400" marR="0" rtl="0" algn="l">
              <a:lnSpc>
                <a:spcPct val="115000"/>
              </a:lnSpc>
              <a:spcBef>
                <a:spcPts val="1000"/>
              </a:spcBef>
              <a:spcAft>
                <a:spcPts val="0"/>
              </a:spcAft>
              <a:buClr>
                <a:srgbClr val="A64D79"/>
              </a:buClr>
              <a:buSzPts val="1800"/>
              <a:buChar char="●"/>
            </a:pPr>
            <a:r>
              <a:rPr b="1" lang="en" sz="1800">
                <a:solidFill>
                  <a:srgbClr val="A64D79"/>
                </a:solidFill>
              </a:rPr>
              <a:t>Mishandling bipolar disorder patient’s request</a:t>
            </a:r>
            <a:endParaRPr b="1" sz="1800">
              <a:solidFill>
                <a:srgbClr val="A64D79"/>
              </a:solidFill>
            </a:endParaRPr>
          </a:p>
          <a:p>
            <a:pPr indent="0" lvl="0" marL="1371600" marR="0" rtl="0" algn="l">
              <a:lnSpc>
                <a:spcPct val="115000"/>
              </a:lnSpc>
              <a:spcBef>
                <a:spcPts val="1000"/>
              </a:spcBef>
              <a:spcAft>
                <a:spcPts val="0"/>
              </a:spcAft>
              <a:buNone/>
            </a:pPr>
            <a:r>
              <a:rPr b="1" lang="en" sz="1800">
                <a:solidFill>
                  <a:srgbClr val="A64D79"/>
                </a:solidFill>
              </a:rPr>
              <a:t>...“but I need an antidepressant”</a:t>
            </a:r>
            <a:endParaRPr b="1" sz="1800">
              <a:solidFill>
                <a:srgbClr val="A64D79"/>
              </a:solidFill>
            </a:endParaRPr>
          </a:p>
          <a:p>
            <a:pPr indent="-355600" lvl="0" marL="914400" marR="0" rtl="0" algn="l">
              <a:lnSpc>
                <a:spcPct val="115000"/>
              </a:lnSpc>
              <a:spcBef>
                <a:spcPts val="1000"/>
              </a:spcBef>
              <a:spcAft>
                <a:spcPts val="0"/>
              </a:spcAft>
              <a:buClr>
                <a:srgbClr val="A64D79"/>
              </a:buClr>
              <a:buSzPts val="2000"/>
              <a:buChar char="●"/>
            </a:pPr>
            <a:r>
              <a:rPr b="1" lang="en" sz="1800">
                <a:solidFill>
                  <a:srgbClr val="A64D79"/>
                </a:solidFill>
              </a:rPr>
              <a:t>Continuing to prescribe traditional antidepressants to patients who have not benefited from antidepressants</a:t>
            </a:r>
            <a:r>
              <a:rPr b="1" lang="en" sz="100">
                <a:solidFill>
                  <a:srgbClr val="A64D79"/>
                </a:solidFill>
              </a:rPr>
              <a:t> </a:t>
            </a:r>
            <a:endParaRPr b="1" sz="100">
              <a:solidFill>
                <a:srgbClr val="A64D79"/>
              </a:solidFill>
            </a:endParaRPr>
          </a:p>
          <a:p>
            <a:pPr indent="0" lvl="0" marL="914400" marR="0" rtl="0" algn="l">
              <a:lnSpc>
                <a:spcPct val="115000"/>
              </a:lnSpc>
              <a:spcBef>
                <a:spcPts val="1000"/>
              </a:spcBef>
              <a:spcAft>
                <a:spcPts val="0"/>
              </a:spcAft>
              <a:buNone/>
            </a:pPr>
            <a:r>
              <a:t/>
            </a:r>
            <a:endParaRPr b="1" sz="100">
              <a:solidFill>
                <a:srgbClr val="A64D79"/>
              </a:solidFill>
            </a:endParaRPr>
          </a:p>
          <a:p>
            <a:pPr indent="-342900" lvl="0" marL="914400" rtl="0" algn="l">
              <a:lnSpc>
                <a:spcPct val="115000"/>
              </a:lnSpc>
              <a:spcBef>
                <a:spcPts val="1000"/>
              </a:spcBef>
              <a:spcAft>
                <a:spcPts val="0"/>
              </a:spcAft>
              <a:buClr>
                <a:srgbClr val="A64D79"/>
              </a:buClr>
              <a:buSzPts val="1800"/>
              <a:buChar char="●"/>
            </a:pPr>
            <a:r>
              <a:rPr b="1" lang="en" sz="1800">
                <a:solidFill>
                  <a:srgbClr val="A64D79"/>
                </a:solidFill>
              </a:rPr>
              <a:t>Underestimating the likelihood that your unipolar MDD patient may have bipolar</a:t>
            </a:r>
            <a:endParaRPr b="1" sz="100">
              <a:solidFill>
                <a:srgbClr val="A64D79"/>
              </a:solidFill>
            </a:endParaRPr>
          </a:p>
          <a:p>
            <a:pPr indent="0" lvl="0" marL="914400" marR="0" rtl="0" algn="l">
              <a:lnSpc>
                <a:spcPct val="115000"/>
              </a:lnSpc>
              <a:spcBef>
                <a:spcPts val="1000"/>
              </a:spcBef>
              <a:spcAft>
                <a:spcPts val="0"/>
              </a:spcAft>
              <a:buNone/>
            </a:pPr>
            <a:r>
              <a:t/>
            </a:r>
            <a:endParaRPr b="1" sz="100">
              <a:solidFill>
                <a:srgbClr val="A64D79"/>
              </a:solidFill>
            </a:endParaRPr>
          </a:p>
          <a:p>
            <a:pPr indent="-342900" lvl="0" marL="914400" marR="0" rtl="0" algn="l">
              <a:lnSpc>
                <a:spcPct val="115000"/>
              </a:lnSpc>
              <a:spcBef>
                <a:spcPts val="1000"/>
              </a:spcBef>
              <a:spcAft>
                <a:spcPts val="0"/>
              </a:spcAft>
              <a:buClr>
                <a:srgbClr val="A64D79"/>
              </a:buClr>
              <a:buSzPts val="1800"/>
              <a:buChar char="●"/>
            </a:pPr>
            <a:r>
              <a:rPr b="1" lang="en" sz="1800">
                <a:solidFill>
                  <a:srgbClr val="A64D79"/>
                </a:solidFill>
              </a:rPr>
              <a:t>Thinking in black or white about medication categories and DSM-5 mood diagnoses</a:t>
            </a:r>
            <a:endParaRPr sz="1600">
              <a:solidFill>
                <a:srgbClr val="A64D79"/>
              </a:solidFill>
            </a:endParaRPr>
          </a:p>
        </p:txBody>
      </p:sp>
      <p:sp>
        <p:nvSpPr>
          <p:cNvPr id="185" name="Google Shape;185;p36"/>
          <p:cNvSpPr/>
          <p:nvPr/>
        </p:nvSpPr>
        <p:spPr>
          <a:xfrm>
            <a:off x="-23850"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36"/>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7" name="Shape 1717"/>
        <p:cNvGrpSpPr/>
        <p:nvPr/>
      </p:nvGrpSpPr>
      <p:grpSpPr>
        <a:xfrm>
          <a:off x="0" y="0"/>
          <a:ext cx="0" cy="0"/>
          <a:chOff x="0" y="0"/>
          <a:chExt cx="0" cy="0"/>
        </a:xfrm>
      </p:grpSpPr>
      <p:pic>
        <p:nvPicPr>
          <p:cNvPr id="1718" name="Google Shape;1718;p144"/>
          <p:cNvPicPr preferRelativeResize="0"/>
          <p:nvPr/>
        </p:nvPicPr>
        <p:blipFill rotWithShape="1">
          <a:blip r:embed="rId3">
            <a:alphaModFix/>
          </a:blip>
          <a:srcRect b="0" l="0" r="0" t="0"/>
          <a:stretch/>
        </p:blipFill>
        <p:spPr>
          <a:xfrm>
            <a:off x="1055275" y="1315700"/>
            <a:ext cx="4625575" cy="2754150"/>
          </a:xfrm>
          <a:prstGeom prst="rect">
            <a:avLst/>
          </a:prstGeom>
          <a:noFill/>
          <a:ln>
            <a:noFill/>
          </a:ln>
        </p:spPr>
      </p:pic>
      <p:sp>
        <p:nvSpPr>
          <p:cNvPr id="1719" name="Google Shape;1719;p144"/>
          <p:cNvSpPr/>
          <p:nvPr/>
        </p:nvSpPr>
        <p:spPr>
          <a:xfrm>
            <a:off x="0" y="4845200"/>
            <a:ext cx="9144000" cy="2982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0" name="Google Shape;1720;p144"/>
          <p:cNvSpPr txBox="1"/>
          <p:nvPr/>
        </p:nvSpPr>
        <p:spPr>
          <a:xfrm>
            <a:off x="78800" y="4826675"/>
            <a:ext cx="95547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Neuroprotective Effects of Lithium: Implications for the Treatment of Alzheimer’s Disease and Related Neurodegenerative Disorders O. V. Forlenza et al.  ACS Chemical Neuroscience 2014.</a:t>
            </a:r>
            <a:endParaRPr b="0" i="0" sz="800" u="none" cap="none" strike="noStrike">
              <a:solidFill>
                <a:schemeClr val="lt1"/>
              </a:solidFill>
              <a:latin typeface="Arial"/>
              <a:ea typeface="Arial"/>
              <a:cs typeface="Arial"/>
              <a:sym typeface="Arial"/>
            </a:endParaRPr>
          </a:p>
        </p:txBody>
      </p:sp>
      <p:sp>
        <p:nvSpPr>
          <p:cNvPr id="1721" name="Google Shape;1721;p144"/>
          <p:cNvSpPr/>
          <p:nvPr/>
        </p:nvSpPr>
        <p:spPr>
          <a:xfrm>
            <a:off x="-25" y="0"/>
            <a:ext cx="9144000" cy="7800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2" name="Google Shape;1722;p144"/>
          <p:cNvSpPr txBox="1"/>
          <p:nvPr/>
        </p:nvSpPr>
        <p:spPr>
          <a:xfrm>
            <a:off x="953050" y="112950"/>
            <a:ext cx="6594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 neuroprotection</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6" name="Shape 1726"/>
        <p:cNvGrpSpPr/>
        <p:nvPr/>
      </p:nvGrpSpPr>
      <p:grpSpPr>
        <a:xfrm>
          <a:off x="0" y="0"/>
          <a:ext cx="0" cy="0"/>
          <a:chOff x="0" y="0"/>
          <a:chExt cx="0" cy="0"/>
        </a:xfrm>
      </p:grpSpPr>
      <p:sp>
        <p:nvSpPr>
          <p:cNvPr id="1727" name="Google Shape;1727;p145"/>
          <p:cNvSpPr/>
          <p:nvPr/>
        </p:nvSpPr>
        <p:spPr>
          <a:xfrm>
            <a:off x="-7450" y="4942225"/>
            <a:ext cx="9144000" cy="201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8" name="Google Shape;1728;p145"/>
          <p:cNvSpPr txBox="1"/>
          <p:nvPr/>
        </p:nvSpPr>
        <p:spPr>
          <a:xfrm>
            <a:off x="348627" y="4902125"/>
            <a:ext cx="84402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b="0" i="0" sz="700" u="none" cap="none" strike="noStrike">
              <a:solidFill>
                <a:schemeClr val="lt1"/>
              </a:solidFill>
              <a:latin typeface="Roboto"/>
              <a:ea typeface="Roboto"/>
              <a:cs typeface="Roboto"/>
              <a:sym typeface="Roboto"/>
            </a:endParaRPr>
          </a:p>
        </p:txBody>
      </p:sp>
      <p:pic>
        <p:nvPicPr>
          <p:cNvPr id="1729" name="Google Shape;1729;p145"/>
          <p:cNvPicPr preferRelativeResize="0"/>
          <p:nvPr/>
        </p:nvPicPr>
        <p:blipFill rotWithShape="1">
          <a:blip r:embed="rId3">
            <a:alphaModFix/>
          </a:blip>
          <a:srcRect b="0" l="5574" r="1823" t="15782"/>
          <a:stretch/>
        </p:blipFill>
        <p:spPr>
          <a:xfrm>
            <a:off x="829100" y="365175"/>
            <a:ext cx="6049150" cy="4296600"/>
          </a:xfrm>
          <a:prstGeom prst="rect">
            <a:avLst/>
          </a:prstGeom>
          <a:noFill/>
          <a:ln>
            <a:noFill/>
          </a:ln>
        </p:spPr>
      </p:pic>
      <p:cxnSp>
        <p:nvCxnSpPr>
          <p:cNvPr id="1730" name="Google Shape;1730;p145"/>
          <p:cNvCxnSpPr/>
          <p:nvPr/>
        </p:nvCxnSpPr>
        <p:spPr>
          <a:xfrm>
            <a:off x="1153302" y="976352"/>
            <a:ext cx="1982100" cy="0"/>
          </a:xfrm>
          <a:prstGeom prst="straightConnector1">
            <a:avLst/>
          </a:prstGeom>
          <a:noFill/>
          <a:ln cap="flat" cmpd="sng" w="38100">
            <a:solidFill>
              <a:srgbClr val="FF9900"/>
            </a:solidFill>
            <a:prstDash val="solid"/>
            <a:round/>
            <a:headEnd len="sm" w="sm" type="none"/>
            <a:tailEnd len="sm" w="sm" type="none"/>
          </a:ln>
        </p:spPr>
      </p:cxn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4" name="Shape 1734"/>
        <p:cNvGrpSpPr/>
        <p:nvPr/>
      </p:nvGrpSpPr>
      <p:grpSpPr>
        <a:xfrm>
          <a:off x="0" y="0"/>
          <a:ext cx="0" cy="0"/>
          <a:chOff x="0" y="0"/>
          <a:chExt cx="0" cy="0"/>
        </a:xfrm>
      </p:grpSpPr>
      <p:pic>
        <p:nvPicPr>
          <p:cNvPr id="1735" name="Google Shape;1735;p146"/>
          <p:cNvPicPr preferRelativeResize="0"/>
          <p:nvPr/>
        </p:nvPicPr>
        <p:blipFill>
          <a:blip r:embed="rId3">
            <a:alphaModFix/>
          </a:blip>
          <a:stretch>
            <a:fillRect/>
          </a:stretch>
        </p:blipFill>
        <p:spPr>
          <a:xfrm>
            <a:off x="557425" y="152400"/>
            <a:ext cx="4233862" cy="4838700"/>
          </a:xfrm>
          <a:prstGeom prst="rect">
            <a:avLst/>
          </a:prstGeom>
          <a:noFill/>
          <a:ln>
            <a:noFill/>
          </a:ln>
        </p:spPr>
      </p:pic>
      <p:sp>
        <p:nvSpPr>
          <p:cNvPr id="1736" name="Google Shape;1736;p146"/>
          <p:cNvSpPr txBox="1"/>
          <p:nvPr/>
        </p:nvSpPr>
        <p:spPr>
          <a:xfrm>
            <a:off x="5118400" y="1817600"/>
            <a:ext cx="36804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accent2"/>
                </a:solidFill>
              </a:rPr>
              <a:t>Lithium is estimated to decrease dementia by ~ 50% in bipolar patients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0" name="Shape 1740"/>
        <p:cNvGrpSpPr/>
        <p:nvPr/>
      </p:nvGrpSpPr>
      <p:grpSpPr>
        <a:xfrm>
          <a:off x="0" y="0"/>
          <a:ext cx="0" cy="0"/>
          <a:chOff x="0" y="0"/>
          <a:chExt cx="0" cy="0"/>
        </a:xfrm>
      </p:grpSpPr>
      <p:sp>
        <p:nvSpPr>
          <p:cNvPr id="1741" name="Google Shape;1741;p147"/>
          <p:cNvSpPr txBox="1"/>
          <p:nvPr/>
        </p:nvSpPr>
        <p:spPr>
          <a:xfrm>
            <a:off x="-2287000" y="5044075"/>
            <a:ext cx="8084400" cy="5167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50"/>
              <a:buFont typeface="Arial"/>
              <a:buNone/>
            </a:pPr>
            <a:r>
              <a:rPr b="1" i="0" lang="en" sz="1750" u="none" cap="none" strike="noStrike">
                <a:solidFill>
                  <a:srgbClr val="282828"/>
                </a:solidFill>
                <a:highlight>
                  <a:srgbClr val="F7F7F7"/>
                </a:highlight>
                <a:latin typeface="Trebuchet MS"/>
                <a:ea typeface="Trebuchet MS"/>
                <a:cs typeface="Trebuchet MS"/>
                <a:sym typeface="Trebuchet MS"/>
              </a:rPr>
              <a:t>REVIEW article</a:t>
            </a:r>
            <a:endParaRPr b="1" i="0" sz="1750" u="none" cap="none" strike="noStrike">
              <a:solidFill>
                <a:srgbClr val="282828"/>
              </a:solidFill>
              <a:highlight>
                <a:srgbClr val="F7F7F7"/>
              </a:highlight>
              <a:latin typeface="Trebuchet MS"/>
              <a:ea typeface="Trebuchet MS"/>
              <a:cs typeface="Trebuchet MS"/>
              <a:sym typeface="Trebuchet MS"/>
            </a:endParaRPr>
          </a:p>
          <a:p>
            <a:pPr indent="0" lvl="0" marL="0" marR="228600" rtl="0" algn="l">
              <a:lnSpc>
                <a:spcPct val="115000"/>
              </a:lnSpc>
              <a:spcBef>
                <a:spcPts val="300"/>
              </a:spcBef>
              <a:spcAft>
                <a:spcPts val="0"/>
              </a:spcAft>
              <a:buClr>
                <a:srgbClr val="000000"/>
              </a:buClr>
              <a:buSzPts val="1150"/>
              <a:buFont typeface="Arial"/>
              <a:buNone/>
            </a:pPr>
            <a:r>
              <a:rPr b="0" i="0" lang="en" sz="1150" u="none" cap="none" strike="noStrike">
                <a:solidFill>
                  <a:srgbClr val="282828"/>
                </a:solidFill>
                <a:highlight>
                  <a:srgbClr val="F7F7F7"/>
                </a:highlight>
                <a:latin typeface="Georgia"/>
                <a:ea typeface="Georgia"/>
                <a:cs typeface="Georgia"/>
                <a:sym typeface="Georgia"/>
              </a:rPr>
              <a:t>Front. Psychiatry, 29 September 2020</a:t>
            </a:r>
            <a:endParaRPr b="0" i="0" sz="1150" u="none" cap="none" strike="noStrike">
              <a:solidFill>
                <a:srgbClr val="282828"/>
              </a:solidFill>
              <a:highlight>
                <a:srgbClr val="F7F7F7"/>
              </a:highlight>
              <a:latin typeface="Georgia"/>
              <a:ea typeface="Georgia"/>
              <a:cs typeface="Georgia"/>
              <a:sym typeface="Georgia"/>
            </a:endParaRPr>
          </a:p>
          <a:p>
            <a:pPr indent="0" lvl="0" marL="0" marR="228600" rtl="0" algn="l">
              <a:lnSpc>
                <a:spcPct val="115000"/>
              </a:lnSpc>
              <a:spcBef>
                <a:spcPts val="0"/>
              </a:spcBef>
              <a:spcAft>
                <a:spcPts val="0"/>
              </a:spcAft>
              <a:buClr>
                <a:srgbClr val="000000"/>
              </a:buClr>
              <a:buSzPts val="1150"/>
              <a:buFont typeface="Arial"/>
              <a:buNone/>
            </a:pPr>
            <a:r>
              <a:rPr b="0" i="0" lang="en" sz="1150" u="none" cap="none" strike="noStrike">
                <a:solidFill>
                  <a:srgbClr val="282828"/>
                </a:solidFill>
                <a:highlight>
                  <a:srgbClr val="F7F7F7"/>
                </a:highlight>
                <a:latin typeface="Georgia"/>
                <a:ea typeface="Georgia"/>
                <a:cs typeface="Georgia"/>
                <a:sym typeface="Georgia"/>
              </a:rPr>
              <a:t>Sec. Mood Disorders</a:t>
            </a:r>
            <a:endParaRPr b="0" i="0" sz="1150" u="none" cap="none" strike="noStrike">
              <a:solidFill>
                <a:srgbClr val="282828"/>
              </a:solidFill>
              <a:highlight>
                <a:srgbClr val="F7F7F7"/>
              </a:highlight>
              <a:latin typeface="Georgia"/>
              <a:ea typeface="Georgia"/>
              <a:cs typeface="Georgia"/>
              <a:sym typeface="Georgia"/>
            </a:endParaRPr>
          </a:p>
          <a:p>
            <a:pPr indent="0" lvl="0" marL="0" marR="228600" rtl="0" algn="l">
              <a:lnSpc>
                <a:spcPct val="115000"/>
              </a:lnSpc>
              <a:spcBef>
                <a:spcPts val="0"/>
              </a:spcBef>
              <a:spcAft>
                <a:spcPts val="0"/>
              </a:spcAft>
              <a:buClr>
                <a:srgbClr val="000000"/>
              </a:buClr>
              <a:buSzPts val="1150"/>
              <a:buFont typeface="Arial"/>
              <a:buNone/>
            </a:pPr>
            <a:r>
              <a:rPr b="0" i="0" lang="en" sz="1150" u="none" cap="none" strike="noStrike">
                <a:solidFill>
                  <a:srgbClr val="282828"/>
                </a:solidFill>
                <a:highlight>
                  <a:srgbClr val="F7F7F7"/>
                </a:highlight>
                <a:uFill>
                  <a:noFill/>
                </a:uFill>
                <a:latin typeface="Georgia"/>
                <a:ea typeface="Georgia"/>
                <a:cs typeface="Georgia"/>
                <a:sym typeface="Georgia"/>
                <a:hlinkClick r:id="rId3">
                  <a:extLst>
                    <a:ext uri="{A12FA001-AC4F-418D-AE19-62706E023703}">
                      <ahyp:hlinkClr val="tx"/>
                    </a:ext>
                  </a:extLst>
                </a:hlinkClick>
              </a:rPr>
              <a:t>https://doi.org/10.3389/fpsyt.2020.586083</a:t>
            </a:r>
            <a:endParaRPr b="0" i="0" sz="1150" u="none" cap="none" strike="noStrike">
              <a:solidFill>
                <a:srgbClr val="282828"/>
              </a:solidFill>
              <a:highlight>
                <a:srgbClr val="F7F7F7"/>
              </a:highlight>
              <a:latin typeface="Georgia"/>
              <a:ea typeface="Georgia"/>
              <a:cs typeface="Georgia"/>
              <a:sym typeface="Georgia"/>
            </a:endParaRPr>
          </a:p>
          <a:p>
            <a:pPr indent="0" lvl="0" marL="228600" marR="0" rtl="0" algn="l">
              <a:lnSpc>
                <a:spcPct val="115000"/>
              </a:lnSpc>
              <a:spcBef>
                <a:spcPts val="0"/>
              </a:spcBef>
              <a:spcAft>
                <a:spcPts val="0"/>
              </a:spcAft>
              <a:buClr>
                <a:srgbClr val="000000"/>
              </a:buClr>
              <a:buSzPts val="1050"/>
              <a:buFont typeface="Arial"/>
              <a:buNone/>
            </a:pPr>
            <a:r>
              <a:rPr b="0" i="0" lang="en" sz="1050" u="none" cap="none" strike="noStrike">
                <a:solidFill>
                  <a:srgbClr val="282828"/>
                </a:solidFill>
                <a:highlight>
                  <a:srgbClr val="F7F7F7"/>
                </a:highlight>
                <a:uFill>
                  <a:noFill/>
                </a:uFill>
                <a:latin typeface="Trebuchet MS"/>
                <a:ea typeface="Trebuchet MS"/>
                <a:cs typeface="Trebuchet MS"/>
                <a:sym typeface="Trebuchet MS"/>
                <a:hlinkClick r:id="rId4">
                  <a:extLst>
                    <a:ext uri="{A12FA001-AC4F-418D-AE19-62706E023703}">
                      <ahyp:hlinkClr val="tx"/>
                    </a:ext>
                  </a:extLst>
                </a:hlinkClick>
              </a:rPr>
              <a:t>This article is part of the Research Topic</a:t>
            </a:r>
            <a:endParaRPr b="0" i="0" sz="1050" u="none" cap="none" strike="noStrike">
              <a:solidFill>
                <a:srgbClr val="282828"/>
              </a:solidFill>
              <a:highlight>
                <a:srgbClr val="F7F7F7"/>
              </a:highlight>
              <a:uFill>
                <a:noFill/>
              </a:uFill>
              <a:latin typeface="Trebuchet MS"/>
              <a:ea typeface="Trebuchet MS"/>
              <a:cs typeface="Trebuchet MS"/>
              <a:sym typeface="Trebuchet MS"/>
              <a:hlinkClick r:id="rId5">
                <a:extLst>
                  <a:ext uri="{A12FA001-AC4F-418D-AE19-62706E023703}">
                    <ahyp:hlinkClr val="tx"/>
                  </a:ext>
                </a:extLst>
              </a:hlinkClick>
            </a:endParaRPr>
          </a:p>
          <a:p>
            <a:pPr indent="0" lvl="0" marL="228600" marR="0" rtl="0" algn="l">
              <a:lnSpc>
                <a:spcPct val="115000"/>
              </a:lnSpc>
              <a:spcBef>
                <a:spcPts val="300"/>
              </a:spcBef>
              <a:spcAft>
                <a:spcPts val="0"/>
              </a:spcAft>
              <a:buClr>
                <a:srgbClr val="000000"/>
              </a:buClr>
              <a:buSzPts val="1150"/>
              <a:buFont typeface="Arial"/>
              <a:buNone/>
            </a:pPr>
            <a:r>
              <a:rPr b="0" i="0" lang="en" sz="1150" u="none" cap="none" strike="noStrike">
                <a:solidFill>
                  <a:srgbClr val="282828"/>
                </a:solidFill>
                <a:highlight>
                  <a:srgbClr val="F7F7F7"/>
                </a:highlight>
                <a:uFill>
                  <a:noFill/>
                </a:uFill>
                <a:latin typeface="Georgia"/>
                <a:ea typeface="Georgia"/>
                <a:cs typeface="Georgia"/>
                <a:sym typeface="Georgia"/>
                <a:hlinkClick r:id="rId6">
                  <a:extLst>
                    <a:ext uri="{A12FA001-AC4F-418D-AE19-62706E023703}">
                      <ahyp:hlinkClr val="tx"/>
                    </a:ext>
                  </a:extLst>
                </a:hlinkClick>
              </a:rPr>
              <a:t>Neurobiological Underpinnings of Bipolar Disorder and its Treatment</a:t>
            </a:r>
            <a:endParaRPr b="0" i="0" sz="1150" u="none" cap="none" strike="noStrike">
              <a:solidFill>
                <a:srgbClr val="282828"/>
              </a:solidFill>
              <a:highlight>
                <a:srgbClr val="F7F7F7"/>
              </a:highlight>
              <a:uFill>
                <a:noFill/>
              </a:uFill>
              <a:latin typeface="Georgia"/>
              <a:ea typeface="Georgia"/>
              <a:cs typeface="Georgia"/>
              <a:sym typeface="Georgia"/>
              <a:hlinkClick r:id="rId7">
                <a:extLst>
                  <a:ext uri="{A12FA001-AC4F-418D-AE19-62706E023703}">
                    <ahyp:hlinkClr val="tx"/>
                  </a:ext>
                </a:extLst>
              </a:hlinkClick>
            </a:endParaRPr>
          </a:p>
          <a:p>
            <a:pPr indent="0" lvl="0" marL="228600" marR="0" rtl="0" algn="l">
              <a:lnSpc>
                <a:spcPct val="115000"/>
              </a:lnSpc>
              <a:spcBef>
                <a:spcPts val="500"/>
              </a:spcBef>
              <a:spcAft>
                <a:spcPts val="0"/>
              </a:spcAft>
              <a:buClr>
                <a:srgbClr val="000000"/>
              </a:buClr>
              <a:buSzPts val="1150"/>
              <a:buFont typeface="Arial"/>
              <a:buNone/>
            </a:pPr>
            <a:r>
              <a:rPr b="0" i="0" lang="en" sz="1150" u="none" cap="none" strike="noStrike">
                <a:solidFill>
                  <a:srgbClr val="1DB5C3"/>
                </a:solidFill>
                <a:highlight>
                  <a:srgbClr val="F7F7F7"/>
                </a:highlight>
                <a:uFill>
                  <a:noFill/>
                </a:uFill>
                <a:latin typeface="Georgia"/>
                <a:ea typeface="Georgia"/>
                <a:cs typeface="Georgia"/>
                <a:sym typeface="Georgia"/>
                <a:hlinkClick r:id="rId8">
                  <a:extLst>
                    <a:ext uri="{A12FA001-AC4F-418D-AE19-62706E023703}">
                      <ahyp:hlinkClr val="tx"/>
                    </a:ext>
                  </a:extLst>
                </a:hlinkClick>
              </a:rPr>
              <a:t>View all 6 Articles </a:t>
            </a:r>
            <a:endParaRPr b="0" i="0" sz="1150" u="none" cap="none" strike="noStrike">
              <a:solidFill>
                <a:srgbClr val="1DB5C3"/>
              </a:solidFill>
              <a:highlight>
                <a:srgbClr val="F7F7F7"/>
              </a:highlight>
              <a:uFill>
                <a:noFill/>
              </a:uFill>
              <a:latin typeface="Georgia"/>
              <a:ea typeface="Georgia"/>
              <a:cs typeface="Georgia"/>
              <a:sym typeface="Georgia"/>
              <a:hlinkClick r:id="rId9">
                <a:extLst>
                  <a:ext uri="{A12FA001-AC4F-418D-AE19-62706E023703}">
                    <ahyp:hlinkClr val="tx"/>
                  </a:ext>
                </a:extLst>
              </a:hlinkClick>
            </a:endParaRPr>
          </a:p>
          <a:p>
            <a:pPr indent="0" lvl="0" marL="0" marR="0" rtl="0" algn="l">
              <a:lnSpc>
                <a:spcPct val="115000"/>
              </a:lnSpc>
              <a:spcBef>
                <a:spcPts val="2400"/>
              </a:spcBef>
              <a:spcAft>
                <a:spcPts val="0"/>
              </a:spcAft>
              <a:buClr>
                <a:srgbClr val="000000"/>
              </a:buClr>
              <a:buSzPts val="2350"/>
              <a:buFont typeface="Arial"/>
              <a:buNone/>
            </a:pPr>
            <a:r>
              <a:rPr b="0" i="0" lang="en" sz="2350" u="none" cap="none" strike="noStrike">
                <a:solidFill>
                  <a:srgbClr val="282828"/>
                </a:solidFill>
                <a:highlight>
                  <a:srgbClr val="F7F7F7"/>
                </a:highlight>
                <a:latin typeface="Georgia"/>
                <a:ea typeface="Georgia"/>
                <a:cs typeface="Georgia"/>
                <a:sym typeface="Georgia"/>
              </a:rPr>
              <a:t>Lithium and the Interplay Between Telomeres and Mitochondria in Bipolar Disorder</a:t>
            </a:r>
            <a:endParaRPr b="0" i="0" sz="2350" u="none" cap="none" strike="noStrike">
              <a:solidFill>
                <a:srgbClr val="282828"/>
              </a:solidFill>
              <a:highlight>
                <a:srgbClr val="F7F7F7"/>
              </a:highlight>
              <a:latin typeface="Georgia"/>
              <a:ea typeface="Georgia"/>
              <a:cs typeface="Georgia"/>
              <a:sym typeface="Georgia"/>
            </a:endParaRPr>
          </a:p>
          <a:p>
            <a:pPr indent="0" lvl="0" marL="0" marR="0" rtl="0" algn="l">
              <a:lnSpc>
                <a:spcPct val="115000"/>
              </a:lnSpc>
              <a:spcBef>
                <a:spcPts val="2400"/>
              </a:spcBef>
              <a:spcAft>
                <a:spcPts val="2400"/>
              </a:spcAft>
              <a:buClr>
                <a:srgbClr val="000000"/>
              </a:buClr>
              <a:buSzPts val="1350"/>
              <a:buFont typeface="Arial"/>
              <a:buNone/>
            </a:pPr>
            <a:r>
              <a:rPr b="0" i="0" lang="en" sz="1350" u="none" cap="none" strike="noStrike">
                <a:solidFill>
                  <a:srgbClr val="282828"/>
                </a:solidFill>
                <a:highlight>
                  <a:srgbClr val="F7F7F7"/>
                </a:highlight>
                <a:latin typeface="Georgia"/>
                <a:ea typeface="Georgia"/>
                <a:cs typeface="Georgia"/>
                <a:sym typeface="Georgia"/>
              </a:rPr>
              <a:t>Mitochondrial dysfunction and telomere shortening have been implicated in both the pathophysiology of bipolar disorder and as targets of lithium treatment. Interestingly, it has in recent years become clear that these phenomena are intimately linked, partly through reactive oxygen species signaling and the subcellular translocation and non-canonical actions of telomerase reverse transcriptase. In this review, we integrate the current understanding of mitochondrial dysfunction, oxidative stress and telomere shortening in bipolar disorder with documented effects of lithium. Moreover, we propose that lithium’s mechanism of action is intimately connected with the interdependent regulation of mitochondrial bioenergetics and telomere maintenance.</a:t>
            </a:r>
            <a:endParaRPr b="0" i="0" sz="2350" u="none" cap="none" strike="noStrike">
              <a:solidFill>
                <a:srgbClr val="282828"/>
              </a:solidFill>
              <a:highlight>
                <a:srgbClr val="F7F7F7"/>
              </a:highlight>
              <a:latin typeface="Georgia"/>
              <a:ea typeface="Georgia"/>
              <a:cs typeface="Georgia"/>
              <a:sym typeface="Georgia"/>
            </a:endParaRPr>
          </a:p>
        </p:txBody>
      </p:sp>
      <p:sp>
        <p:nvSpPr>
          <p:cNvPr id="1742" name="Google Shape;1742;p147"/>
          <p:cNvSpPr/>
          <p:nvPr/>
        </p:nvSpPr>
        <p:spPr>
          <a:xfrm>
            <a:off x="0" y="4743200"/>
            <a:ext cx="9144000" cy="4002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3" name="Google Shape;1743;p147"/>
          <p:cNvSpPr txBox="1"/>
          <p:nvPr/>
        </p:nvSpPr>
        <p:spPr>
          <a:xfrm>
            <a:off x="415550" y="4789398"/>
            <a:ext cx="8809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https://theory.labster.com/telomere-length/</a:t>
            </a:r>
            <a:endParaRPr b="0" i="0" sz="800" u="none" cap="none" strike="noStrike">
              <a:solidFill>
                <a:schemeClr val="lt1"/>
              </a:solidFill>
              <a:latin typeface="Arial"/>
              <a:ea typeface="Arial"/>
              <a:cs typeface="Arial"/>
              <a:sym typeface="Arial"/>
            </a:endParaRPr>
          </a:p>
        </p:txBody>
      </p:sp>
      <p:pic>
        <p:nvPicPr>
          <p:cNvPr id="1744" name="Google Shape;1744;p147"/>
          <p:cNvPicPr preferRelativeResize="0"/>
          <p:nvPr/>
        </p:nvPicPr>
        <p:blipFill rotWithShape="1">
          <a:blip r:embed="rId10">
            <a:alphaModFix/>
          </a:blip>
          <a:srcRect b="0" l="0" r="0" t="0"/>
          <a:stretch/>
        </p:blipFill>
        <p:spPr>
          <a:xfrm>
            <a:off x="953150" y="1026861"/>
            <a:ext cx="5407201" cy="3089778"/>
          </a:xfrm>
          <a:prstGeom prst="rect">
            <a:avLst/>
          </a:prstGeom>
          <a:noFill/>
          <a:ln>
            <a:noFill/>
          </a:ln>
          <a:effectLst>
            <a:outerShdw blurRad="57150" rotWithShape="0" algn="bl" dir="5400000" dist="19050">
              <a:srgbClr val="000000">
                <a:alpha val="49803"/>
              </a:srgbClr>
            </a:outerShdw>
          </a:effectLst>
        </p:spPr>
      </p:pic>
      <p:sp>
        <p:nvSpPr>
          <p:cNvPr id="1745" name="Google Shape;1745;p147"/>
          <p:cNvSpPr txBox="1"/>
          <p:nvPr/>
        </p:nvSpPr>
        <p:spPr>
          <a:xfrm>
            <a:off x="6624825" y="1473425"/>
            <a:ext cx="2179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dk1"/>
                </a:solidFill>
                <a:highlight>
                  <a:srgbClr val="FFFFFF"/>
                </a:highlight>
                <a:latin typeface="Arial"/>
                <a:ea typeface="Arial"/>
                <a:cs typeface="Arial"/>
                <a:sym typeface="Arial"/>
              </a:rPr>
              <a:t>Telomere shortening is a biomarker of aging. </a:t>
            </a:r>
            <a:endParaRPr b="0" i="0" sz="1600" u="none" cap="none" strike="noStrike">
              <a:solidFill>
                <a:schemeClr val="dk1"/>
              </a:solidFill>
              <a:highlight>
                <a:srgbClr val="FFFFFF"/>
              </a:highlight>
              <a:latin typeface="Arial"/>
              <a:ea typeface="Arial"/>
              <a:cs typeface="Arial"/>
              <a:sym typeface="Arial"/>
            </a:endParaRPr>
          </a:p>
        </p:txBody>
      </p:sp>
      <p:sp>
        <p:nvSpPr>
          <p:cNvPr id="1746" name="Google Shape;1746;p147"/>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p147"/>
          <p:cNvSpPr txBox="1"/>
          <p:nvPr/>
        </p:nvSpPr>
        <p:spPr>
          <a:xfrm>
            <a:off x="901225" y="51425"/>
            <a:ext cx="5407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 anti-aging  (bipolar)</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1" name="Shape 1751"/>
        <p:cNvGrpSpPr/>
        <p:nvPr/>
      </p:nvGrpSpPr>
      <p:grpSpPr>
        <a:xfrm>
          <a:off x="0" y="0"/>
          <a:ext cx="0" cy="0"/>
          <a:chOff x="0" y="0"/>
          <a:chExt cx="0" cy="0"/>
        </a:xfrm>
      </p:grpSpPr>
      <p:sp>
        <p:nvSpPr>
          <p:cNvPr id="1752" name="Google Shape;1752;p148"/>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3" name="Google Shape;1753;p148"/>
          <p:cNvPicPr preferRelativeResize="0"/>
          <p:nvPr/>
        </p:nvPicPr>
        <p:blipFill rotWithShape="1">
          <a:blip r:embed="rId3">
            <a:alphaModFix/>
          </a:blip>
          <a:srcRect b="0" l="0" r="0" t="0"/>
          <a:stretch/>
        </p:blipFill>
        <p:spPr>
          <a:xfrm>
            <a:off x="962700" y="954300"/>
            <a:ext cx="4186599" cy="1781650"/>
          </a:xfrm>
          <a:prstGeom prst="rect">
            <a:avLst/>
          </a:prstGeom>
          <a:noFill/>
          <a:ln>
            <a:noFill/>
          </a:ln>
          <a:effectLst>
            <a:outerShdw blurRad="57150" rotWithShape="0" algn="bl" dir="5400000" dist="19050">
              <a:srgbClr val="000000">
                <a:alpha val="49803"/>
              </a:srgbClr>
            </a:outerShdw>
          </a:effectLst>
        </p:spPr>
      </p:pic>
      <p:sp>
        <p:nvSpPr>
          <p:cNvPr id="1754" name="Google Shape;1754;p148"/>
          <p:cNvSpPr/>
          <p:nvPr/>
        </p:nvSpPr>
        <p:spPr>
          <a:xfrm>
            <a:off x="0" y="4589125"/>
            <a:ext cx="9144000" cy="5541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5" name="Google Shape;1755;p148"/>
          <p:cNvSpPr txBox="1"/>
          <p:nvPr/>
        </p:nvSpPr>
        <p:spPr>
          <a:xfrm>
            <a:off x="334200" y="4530958"/>
            <a:ext cx="8809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Lundberg M, Millischer V, Backlund L, Martinsson L, Stenvinkel P, Sellgren CM, Lavebratt C, Schalling M. Lithium and the Interplay Between Telomeres and Mitochondria in Bipolar Disorder. Front Psychiatry. 2020 Sep 29;11:586083.  </a:t>
            </a:r>
            <a:endParaRPr b="0" i="0" sz="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Martinsson L, Wei Y, Xu D, Melas PA, Mathé AA, Schalling M, et al. Long-term lithium treatment in bipolar disorder is associated with longer leukocyte telomeres. Transl Psychiatry (2013) 3(5):e261. 10.1038/tp.2013.37</a:t>
            </a:r>
            <a:endParaRPr b="0" i="0" sz="800" u="none" cap="none" strike="noStrike">
              <a:solidFill>
                <a:schemeClr val="lt1"/>
              </a:solidFill>
              <a:latin typeface="Arial"/>
              <a:ea typeface="Arial"/>
              <a:cs typeface="Arial"/>
              <a:sym typeface="Arial"/>
            </a:endParaRPr>
          </a:p>
        </p:txBody>
      </p:sp>
      <p:sp>
        <p:nvSpPr>
          <p:cNvPr id="1756" name="Google Shape;1756;p148"/>
          <p:cNvSpPr txBox="1"/>
          <p:nvPr/>
        </p:nvSpPr>
        <p:spPr>
          <a:xfrm>
            <a:off x="901225" y="51425"/>
            <a:ext cx="5407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 anti-aging  (bipolar)</a:t>
            </a:r>
            <a:endParaRPr b="0" i="0" sz="2400" u="none" cap="none" strike="noStrike">
              <a:solidFill>
                <a:schemeClr val="lt1"/>
              </a:solidFill>
              <a:latin typeface="Arial"/>
              <a:ea typeface="Arial"/>
              <a:cs typeface="Arial"/>
              <a:sym typeface="Arial"/>
            </a:endParaRPr>
          </a:p>
        </p:txBody>
      </p:sp>
      <p:sp>
        <p:nvSpPr>
          <p:cNvPr id="1757" name="Google Shape;1757;p148"/>
          <p:cNvSpPr txBox="1"/>
          <p:nvPr/>
        </p:nvSpPr>
        <p:spPr>
          <a:xfrm>
            <a:off x="5447225" y="1290763"/>
            <a:ext cx="3129000" cy="1384964"/>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202124"/>
                </a:solidFill>
                <a:highlight>
                  <a:srgbClr val="FFFFFF"/>
                </a:highlight>
                <a:latin typeface="Roboto"/>
                <a:ea typeface="Roboto"/>
                <a:cs typeface="Roboto"/>
                <a:sym typeface="Roboto"/>
              </a:rPr>
              <a:t>(Leukocytes of) lithium-treated bipolar patients had </a:t>
            </a:r>
            <a:r>
              <a:rPr b="1" i="0" lang="en" sz="1600" u="none" cap="none" strike="noStrike">
                <a:solidFill>
                  <a:srgbClr val="202124"/>
                </a:solidFill>
                <a:highlight>
                  <a:srgbClr val="FFFFFF"/>
                </a:highlight>
                <a:latin typeface="Roboto"/>
                <a:ea typeface="Roboto"/>
                <a:cs typeface="Roboto"/>
                <a:sym typeface="Roboto"/>
              </a:rPr>
              <a:t>35% longer telomeres</a:t>
            </a:r>
            <a:r>
              <a:rPr b="0" i="0" lang="en" sz="1600" u="none" cap="none" strike="noStrike">
                <a:solidFill>
                  <a:srgbClr val="202124"/>
                </a:solidFill>
                <a:highlight>
                  <a:srgbClr val="FFFFFF"/>
                </a:highlight>
                <a:latin typeface="Roboto"/>
                <a:ea typeface="Roboto"/>
                <a:cs typeface="Roboto"/>
                <a:sym typeface="Roboto"/>
              </a:rPr>
              <a:t> than controls.</a:t>
            </a:r>
            <a:endParaRPr b="0" i="0" sz="1600" u="none" cap="none" strike="noStrike">
              <a:solidFill>
                <a:srgbClr val="202124"/>
              </a:solidFill>
              <a:highlight>
                <a:srgbClr val="FFFFFF"/>
              </a:highlight>
              <a:latin typeface="Roboto"/>
              <a:ea typeface="Roboto"/>
              <a:cs typeface="Roboto"/>
              <a:sym typeface="Roboto"/>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202124"/>
              </a:solidFill>
              <a:highlight>
                <a:srgbClr val="FFFFFF"/>
              </a:highlight>
              <a:latin typeface="Roboto"/>
              <a:ea typeface="Roboto"/>
              <a:cs typeface="Roboto"/>
              <a:sym typeface="Roboto"/>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202124"/>
              </a:solidFill>
              <a:highlight>
                <a:srgbClr val="FFFFFF"/>
              </a:highlight>
              <a:latin typeface="Roboto"/>
              <a:ea typeface="Roboto"/>
              <a:cs typeface="Roboto"/>
              <a:sym typeface="Roboto"/>
            </a:endParaRPr>
          </a:p>
        </p:txBody>
      </p:sp>
      <p:sp>
        <p:nvSpPr>
          <p:cNvPr id="1758" name="Google Shape;1758;p148"/>
          <p:cNvSpPr txBox="1"/>
          <p:nvPr/>
        </p:nvSpPr>
        <p:spPr>
          <a:xfrm>
            <a:off x="5645250" y="214650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9" name="Google Shape;1759;p148"/>
          <p:cNvPicPr preferRelativeResize="0"/>
          <p:nvPr/>
        </p:nvPicPr>
        <p:blipFill rotWithShape="1">
          <a:blip r:embed="rId4">
            <a:alphaModFix/>
          </a:blip>
          <a:srcRect b="0" l="0" r="0" t="0"/>
          <a:stretch/>
        </p:blipFill>
        <p:spPr>
          <a:xfrm>
            <a:off x="962699" y="3064299"/>
            <a:ext cx="1992099" cy="1138325"/>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3" name="Shape 1763"/>
        <p:cNvGrpSpPr/>
        <p:nvPr/>
      </p:nvGrpSpPr>
      <p:grpSpPr>
        <a:xfrm>
          <a:off x="0" y="0"/>
          <a:ext cx="0" cy="0"/>
          <a:chOff x="0" y="0"/>
          <a:chExt cx="0" cy="0"/>
        </a:xfrm>
      </p:grpSpPr>
      <p:pic>
        <p:nvPicPr>
          <p:cNvPr id="1764" name="Google Shape;1764;p149"/>
          <p:cNvPicPr preferRelativeResize="0"/>
          <p:nvPr/>
        </p:nvPicPr>
        <p:blipFill rotWithShape="1">
          <a:blip r:embed="rId3">
            <a:alphaModFix/>
          </a:blip>
          <a:srcRect b="0" l="0" r="0" t="0"/>
          <a:stretch/>
        </p:blipFill>
        <p:spPr>
          <a:xfrm>
            <a:off x="1000900" y="904950"/>
            <a:ext cx="5066200" cy="1645375"/>
          </a:xfrm>
          <a:prstGeom prst="rect">
            <a:avLst/>
          </a:prstGeom>
          <a:noFill/>
          <a:ln>
            <a:noFill/>
          </a:ln>
          <a:effectLst>
            <a:outerShdw blurRad="57150" rotWithShape="0" algn="bl" dir="5400000" dist="19050">
              <a:srgbClr val="000000">
                <a:alpha val="49803"/>
              </a:srgbClr>
            </a:outerShdw>
          </a:effectLst>
        </p:spPr>
      </p:pic>
      <p:sp>
        <p:nvSpPr>
          <p:cNvPr id="1765" name="Google Shape;1765;p149"/>
          <p:cNvSpPr txBox="1"/>
          <p:nvPr/>
        </p:nvSpPr>
        <p:spPr>
          <a:xfrm>
            <a:off x="955850" y="2667550"/>
            <a:ext cx="5151000" cy="109257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Lithium may </a:t>
            </a:r>
            <a:r>
              <a:rPr b="1" i="0" lang="en" sz="1800" u="none" cap="none" strike="noStrike">
                <a:solidFill>
                  <a:srgbClr val="000000"/>
                </a:solidFill>
                <a:latin typeface="Arial"/>
                <a:ea typeface="Arial"/>
                <a:cs typeface="Arial"/>
                <a:sym typeface="Arial"/>
              </a:rPr>
              <a:t>protect cardiac structure and function</a:t>
            </a:r>
            <a:r>
              <a:rPr b="0" i="0" lang="en" sz="1800" u="none" cap="none" strike="noStrike">
                <a:solidFill>
                  <a:srgbClr val="000000"/>
                </a:solidFill>
                <a:latin typeface="Arial"/>
                <a:ea typeface="Arial"/>
                <a:cs typeface="Arial"/>
                <a:sym typeface="Arial"/>
              </a:rPr>
              <a:t> in patients with bipolar disorder </a:t>
            </a:r>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(by reduction of the chemokine CX3CL1).</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766" name="Google Shape;1766;p149"/>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7" name="Google Shape;1767;p149"/>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 cardioprotection</a:t>
            </a:r>
            <a:endParaRPr b="0" i="0" sz="2400" u="none" cap="none" strike="noStrike">
              <a:solidFill>
                <a:schemeClr val="lt1"/>
              </a:solidFill>
              <a:latin typeface="Arial"/>
              <a:ea typeface="Arial"/>
              <a:cs typeface="Arial"/>
              <a:sym typeface="Arial"/>
            </a:endParaRPr>
          </a:p>
        </p:txBody>
      </p:sp>
      <p:pic>
        <p:nvPicPr>
          <p:cNvPr id="1768" name="Google Shape;1768;p149"/>
          <p:cNvPicPr preferRelativeResize="0"/>
          <p:nvPr/>
        </p:nvPicPr>
        <p:blipFill rotWithShape="1">
          <a:blip r:embed="rId4">
            <a:alphaModFix/>
          </a:blip>
          <a:srcRect b="0" l="0" r="0" t="0"/>
          <a:stretch/>
        </p:blipFill>
        <p:spPr>
          <a:xfrm>
            <a:off x="6244425" y="904950"/>
            <a:ext cx="2450550" cy="1666801"/>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2" name="Shape 1772"/>
        <p:cNvGrpSpPr/>
        <p:nvPr/>
      </p:nvGrpSpPr>
      <p:grpSpPr>
        <a:xfrm>
          <a:off x="0" y="0"/>
          <a:ext cx="0" cy="0"/>
          <a:chOff x="0" y="0"/>
          <a:chExt cx="0" cy="0"/>
        </a:xfrm>
      </p:grpSpPr>
      <p:sp>
        <p:nvSpPr>
          <p:cNvPr id="1773" name="Google Shape;1773;p150"/>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4" name="Google Shape;1774;p150"/>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 improved bone mineral density</a:t>
            </a:r>
            <a:endParaRPr b="0" i="0" sz="2400" u="none" cap="none" strike="noStrike">
              <a:solidFill>
                <a:schemeClr val="lt1"/>
              </a:solidFill>
              <a:latin typeface="Arial"/>
              <a:ea typeface="Arial"/>
              <a:cs typeface="Arial"/>
              <a:sym typeface="Arial"/>
            </a:endParaRPr>
          </a:p>
        </p:txBody>
      </p:sp>
      <p:sp>
        <p:nvSpPr>
          <p:cNvPr id="1775" name="Google Shape;1775;p150"/>
          <p:cNvSpPr/>
          <p:nvPr/>
        </p:nvSpPr>
        <p:spPr>
          <a:xfrm>
            <a:off x="0" y="4835425"/>
            <a:ext cx="9144000" cy="3078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6" name="Google Shape;1776;p150"/>
          <p:cNvSpPr txBox="1"/>
          <p:nvPr/>
        </p:nvSpPr>
        <p:spPr>
          <a:xfrm>
            <a:off x="1026855" y="3055114"/>
            <a:ext cx="7269900" cy="9234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282828"/>
              </a:buClr>
              <a:buSzPts val="1600"/>
              <a:buFont typeface="Arial"/>
              <a:buChar char="●"/>
            </a:pPr>
            <a:r>
              <a:rPr b="0" i="0" lang="en" sz="1600" u="none" cap="none" strike="noStrike">
                <a:solidFill>
                  <a:srgbClr val="282828"/>
                </a:solidFill>
                <a:highlight>
                  <a:srgbClr val="FFFFFF"/>
                </a:highlight>
                <a:latin typeface="Arial"/>
                <a:ea typeface="Arial"/>
                <a:cs typeface="Arial"/>
                <a:sym typeface="Arial"/>
              </a:rPr>
              <a:t>Improved bone density</a:t>
            </a:r>
            <a:endParaRPr sz="1600">
              <a:solidFill>
                <a:srgbClr val="282828"/>
              </a:solidFill>
              <a:highlight>
                <a:srgbClr val="FFFFFF"/>
              </a:highlight>
            </a:endParaRPr>
          </a:p>
          <a:p>
            <a:pPr indent="0" lvl="0" marL="457200" marR="0" rtl="0" algn="l">
              <a:lnSpc>
                <a:spcPct val="100000"/>
              </a:lnSpc>
              <a:spcBef>
                <a:spcPts val="0"/>
              </a:spcBef>
              <a:spcAft>
                <a:spcPts val="0"/>
              </a:spcAft>
              <a:buNone/>
            </a:pPr>
            <a:r>
              <a:t/>
            </a:r>
            <a:endParaRPr sz="1600">
              <a:solidFill>
                <a:srgbClr val="282828"/>
              </a:solidFill>
              <a:highlight>
                <a:srgbClr val="FFFFFF"/>
              </a:highlight>
            </a:endParaRPr>
          </a:p>
          <a:p>
            <a:pPr indent="-330200" lvl="0" marL="457200" marR="0" rtl="0" algn="l">
              <a:lnSpc>
                <a:spcPct val="100000"/>
              </a:lnSpc>
              <a:spcBef>
                <a:spcPts val="0"/>
              </a:spcBef>
              <a:spcAft>
                <a:spcPts val="0"/>
              </a:spcAft>
              <a:buClr>
                <a:srgbClr val="282828"/>
              </a:buClr>
              <a:buSzPts val="1600"/>
              <a:buFont typeface="Arial"/>
              <a:buChar char="●"/>
            </a:pPr>
            <a:r>
              <a:rPr b="0" i="0" lang="en" sz="1600" u="none" cap="none" strike="noStrike">
                <a:solidFill>
                  <a:srgbClr val="282828"/>
                </a:solidFill>
                <a:highlight>
                  <a:srgbClr val="FFFFFF"/>
                </a:highlight>
                <a:latin typeface="Arial"/>
                <a:ea typeface="Arial"/>
                <a:cs typeface="Arial"/>
                <a:sym typeface="Arial"/>
              </a:rPr>
              <a:t>Fewer fractures</a:t>
            </a:r>
            <a:endParaRPr b="0" i="0" sz="1600" u="none" cap="none" strike="noStrike">
              <a:solidFill>
                <a:srgbClr val="000000"/>
              </a:solidFill>
              <a:latin typeface="Arial"/>
              <a:ea typeface="Arial"/>
              <a:cs typeface="Arial"/>
              <a:sym typeface="Arial"/>
            </a:endParaRPr>
          </a:p>
        </p:txBody>
      </p:sp>
      <p:pic>
        <p:nvPicPr>
          <p:cNvPr id="1777" name="Google Shape;1777;p150"/>
          <p:cNvPicPr preferRelativeResize="0"/>
          <p:nvPr/>
        </p:nvPicPr>
        <p:blipFill rotWithShape="1">
          <a:blip r:embed="rId3">
            <a:alphaModFix/>
          </a:blip>
          <a:srcRect b="0" l="0" r="0" t="0"/>
          <a:stretch/>
        </p:blipFill>
        <p:spPr>
          <a:xfrm>
            <a:off x="1026856" y="977200"/>
            <a:ext cx="4097439" cy="1860640"/>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1" name="Shape 1781"/>
        <p:cNvGrpSpPr/>
        <p:nvPr/>
      </p:nvGrpSpPr>
      <p:grpSpPr>
        <a:xfrm>
          <a:off x="0" y="0"/>
          <a:ext cx="0" cy="0"/>
          <a:chOff x="0" y="0"/>
          <a:chExt cx="0" cy="0"/>
        </a:xfrm>
      </p:grpSpPr>
      <p:sp>
        <p:nvSpPr>
          <p:cNvPr id="1782" name="Google Shape;1782;p151"/>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3" name="Google Shape;1783;p151"/>
          <p:cNvSpPr/>
          <p:nvPr/>
        </p:nvSpPr>
        <p:spPr>
          <a:xfrm>
            <a:off x="0" y="4835425"/>
            <a:ext cx="9144000" cy="3078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151"/>
          <p:cNvSpPr txBox="1"/>
          <p:nvPr/>
        </p:nvSpPr>
        <p:spPr>
          <a:xfrm>
            <a:off x="334200" y="4850580"/>
            <a:ext cx="8809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Yang C, Zhu B, Zhan M, Hua ZC. Lithium in Cancer Therapy: Friend or Foe? Cancers (Basel). 2023 Feb 8;15(4):1095.</a:t>
            </a:r>
            <a:endParaRPr b="0" i="0" sz="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Arial"/>
              <a:ea typeface="Arial"/>
              <a:cs typeface="Arial"/>
              <a:sym typeface="Arial"/>
            </a:endParaRPr>
          </a:p>
        </p:txBody>
      </p:sp>
      <p:pic>
        <p:nvPicPr>
          <p:cNvPr id="1785" name="Google Shape;1785;p151"/>
          <p:cNvPicPr preferRelativeResize="0"/>
          <p:nvPr/>
        </p:nvPicPr>
        <p:blipFill rotWithShape="1">
          <a:blip r:embed="rId3">
            <a:alphaModFix/>
          </a:blip>
          <a:srcRect b="0" l="0" r="0" t="0"/>
          <a:stretch/>
        </p:blipFill>
        <p:spPr>
          <a:xfrm>
            <a:off x="893725" y="957450"/>
            <a:ext cx="3825000" cy="135165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9" name="Shape 1789"/>
        <p:cNvGrpSpPr/>
        <p:nvPr/>
      </p:nvGrpSpPr>
      <p:grpSpPr>
        <a:xfrm>
          <a:off x="0" y="0"/>
          <a:ext cx="0" cy="0"/>
          <a:chOff x="0" y="0"/>
          <a:chExt cx="0" cy="0"/>
        </a:xfrm>
      </p:grpSpPr>
      <p:sp>
        <p:nvSpPr>
          <p:cNvPr id="1790" name="Google Shape;1790;p152"/>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1" name="Google Shape;1791;p152"/>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 anti-tumor effects</a:t>
            </a:r>
            <a:endParaRPr b="0" i="0" sz="2400" u="none" cap="none" strike="noStrike">
              <a:solidFill>
                <a:schemeClr val="lt1"/>
              </a:solidFill>
              <a:latin typeface="Arial"/>
              <a:ea typeface="Arial"/>
              <a:cs typeface="Arial"/>
              <a:sym typeface="Arial"/>
            </a:endParaRPr>
          </a:p>
        </p:txBody>
      </p:sp>
      <p:sp>
        <p:nvSpPr>
          <p:cNvPr id="1792" name="Google Shape;1792;p152"/>
          <p:cNvSpPr/>
          <p:nvPr/>
        </p:nvSpPr>
        <p:spPr>
          <a:xfrm>
            <a:off x="0" y="4835425"/>
            <a:ext cx="9144000" cy="3078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3" name="Google Shape;1793;p152"/>
          <p:cNvSpPr txBox="1"/>
          <p:nvPr/>
        </p:nvSpPr>
        <p:spPr>
          <a:xfrm>
            <a:off x="334200" y="4850580"/>
            <a:ext cx="8809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Yang C, Zhu B, Zhan M, Hua ZC. Lithium in Cancer Therapy: Friend or Foe? Cancers (Basel). 2023 Feb 8;15(4):1095.</a:t>
            </a:r>
            <a:endParaRPr b="0" i="0" sz="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Arial"/>
              <a:ea typeface="Arial"/>
              <a:cs typeface="Arial"/>
              <a:sym typeface="Arial"/>
            </a:endParaRPr>
          </a:p>
        </p:txBody>
      </p:sp>
      <p:pic>
        <p:nvPicPr>
          <p:cNvPr id="1794" name="Google Shape;1794;p152"/>
          <p:cNvPicPr preferRelativeResize="0"/>
          <p:nvPr/>
        </p:nvPicPr>
        <p:blipFill rotWithShape="1">
          <a:blip r:embed="rId3">
            <a:alphaModFix/>
          </a:blip>
          <a:srcRect b="0" l="0" r="0" t="0"/>
          <a:stretch/>
        </p:blipFill>
        <p:spPr>
          <a:xfrm>
            <a:off x="893725" y="957450"/>
            <a:ext cx="3825000" cy="1351650"/>
          </a:xfrm>
          <a:prstGeom prst="rect">
            <a:avLst/>
          </a:prstGeom>
          <a:noFill/>
          <a:ln>
            <a:noFill/>
          </a:ln>
          <a:effectLst>
            <a:outerShdw blurRad="57150" rotWithShape="0" algn="bl" dir="5400000" dist="19050">
              <a:srgbClr val="000000">
                <a:alpha val="49803"/>
              </a:srgbClr>
            </a:outerShdw>
          </a:effectLst>
        </p:spPr>
      </p:pic>
      <p:sp>
        <p:nvSpPr>
          <p:cNvPr id="1795" name="Google Shape;1795;p152"/>
          <p:cNvSpPr txBox="1"/>
          <p:nvPr/>
        </p:nvSpPr>
        <p:spPr>
          <a:xfrm>
            <a:off x="722125" y="2248375"/>
            <a:ext cx="5155200" cy="111309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91405"/>
              </a:solidFill>
              <a:latin typeface="Arial"/>
              <a:ea typeface="Arial"/>
              <a:cs typeface="Arial"/>
              <a:sym typeface="Arial"/>
            </a:endParaRPr>
          </a:p>
          <a:p>
            <a:pPr indent="-311150" lvl="0" marL="457200" marR="0" rtl="0" algn="l">
              <a:lnSpc>
                <a:spcPct val="100000"/>
              </a:lnSpc>
              <a:spcBef>
                <a:spcPts val="1000"/>
              </a:spcBef>
              <a:spcAft>
                <a:spcPts val="0"/>
              </a:spcAft>
              <a:buClr>
                <a:srgbClr val="091405"/>
              </a:buClr>
              <a:buSzPts val="1300"/>
              <a:buFont typeface="Arial"/>
              <a:buChar char="●"/>
            </a:pPr>
            <a:r>
              <a:rPr b="0" i="0" lang="en" sz="1300" u="none" cap="none" strike="noStrike">
                <a:solidFill>
                  <a:srgbClr val="091405"/>
                </a:solidFill>
                <a:latin typeface="Arial"/>
                <a:ea typeface="Arial"/>
                <a:cs typeface="Arial"/>
                <a:sym typeface="Arial"/>
              </a:rPr>
              <a:t>Much evidence shows lithium </a:t>
            </a:r>
            <a:r>
              <a:rPr b="1" i="0" lang="en" sz="1300" u="none" cap="none" strike="noStrike">
                <a:solidFill>
                  <a:srgbClr val="091405"/>
                </a:solidFill>
                <a:latin typeface="Arial"/>
                <a:ea typeface="Arial"/>
                <a:cs typeface="Arial"/>
                <a:sym typeface="Arial"/>
              </a:rPr>
              <a:t>prevents</a:t>
            </a:r>
            <a:r>
              <a:rPr b="0" i="0" lang="en" sz="1300" u="none" cap="none" strike="noStrike">
                <a:solidFill>
                  <a:srgbClr val="091405"/>
                </a:solidFill>
                <a:latin typeface="Arial"/>
                <a:ea typeface="Arial"/>
                <a:cs typeface="Arial"/>
                <a:sym typeface="Arial"/>
              </a:rPr>
              <a:t> the development of different cancers, including leukemia, melanoma, lung cancer, and pancreatic cancer.</a:t>
            </a:r>
            <a:endParaRPr b="0" i="0" sz="1300" u="none" cap="none" strike="noStrike">
              <a:solidFill>
                <a:srgbClr val="091405"/>
              </a:solidFill>
              <a:latin typeface="Arial"/>
              <a:ea typeface="Arial"/>
              <a:cs typeface="Arial"/>
              <a:sym typeface="Arial"/>
            </a:endParaRPr>
          </a:p>
        </p:txBody>
      </p:sp>
      <p:grpSp>
        <p:nvGrpSpPr>
          <p:cNvPr id="1796" name="Google Shape;1796;p152"/>
          <p:cNvGrpSpPr/>
          <p:nvPr/>
        </p:nvGrpSpPr>
        <p:grpSpPr>
          <a:xfrm>
            <a:off x="6257723" y="693725"/>
            <a:ext cx="2508725" cy="2517725"/>
            <a:chOff x="6257723" y="693725"/>
            <a:chExt cx="2508725" cy="2517725"/>
          </a:xfrm>
        </p:grpSpPr>
        <p:pic>
          <p:nvPicPr>
            <p:cNvPr id="1797" name="Google Shape;1797;p152"/>
            <p:cNvPicPr preferRelativeResize="0"/>
            <p:nvPr/>
          </p:nvPicPr>
          <p:blipFill rotWithShape="1">
            <a:blip r:embed="rId4">
              <a:alphaModFix/>
            </a:blip>
            <a:srcRect b="0" l="0" r="0" t="0"/>
            <a:stretch/>
          </p:blipFill>
          <p:spPr>
            <a:xfrm>
              <a:off x="6257723" y="693725"/>
              <a:ext cx="2508725" cy="2517725"/>
            </a:xfrm>
            <a:prstGeom prst="rect">
              <a:avLst/>
            </a:prstGeom>
            <a:noFill/>
            <a:ln>
              <a:noFill/>
            </a:ln>
          </p:spPr>
        </p:pic>
        <p:pic>
          <p:nvPicPr>
            <p:cNvPr id="1798" name="Google Shape;1798;p152"/>
            <p:cNvPicPr preferRelativeResize="0"/>
            <p:nvPr/>
          </p:nvPicPr>
          <p:blipFill rotWithShape="1">
            <a:blip r:embed="rId5">
              <a:alphaModFix/>
            </a:blip>
            <a:srcRect b="0" l="0" r="0" t="0"/>
            <a:stretch/>
          </p:blipFill>
          <p:spPr>
            <a:xfrm>
              <a:off x="6703175" y="1167901"/>
              <a:ext cx="1569375" cy="1569375"/>
            </a:xfrm>
            <a:prstGeom prst="rect">
              <a:avLst/>
            </a:prstGeom>
            <a:noFill/>
            <a:ln>
              <a:noFill/>
            </a:ln>
          </p:spPr>
        </p:pic>
      </p:gr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2" name="Shape 1802"/>
        <p:cNvGrpSpPr/>
        <p:nvPr/>
      </p:nvGrpSpPr>
      <p:grpSpPr>
        <a:xfrm>
          <a:off x="0" y="0"/>
          <a:ext cx="0" cy="0"/>
          <a:chOff x="0" y="0"/>
          <a:chExt cx="0" cy="0"/>
        </a:xfrm>
      </p:grpSpPr>
      <p:sp>
        <p:nvSpPr>
          <p:cNvPr id="1803" name="Google Shape;1803;p153"/>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4" name="Google Shape;1804;p153"/>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 anti-tumor effects</a:t>
            </a:r>
            <a:endParaRPr b="0" i="0" sz="2400" u="none" cap="none" strike="noStrike">
              <a:solidFill>
                <a:schemeClr val="lt1"/>
              </a:solidFill>
              <a:latin typeface="Arial"/>
              <a:ea typeface="Arial"/>
              <a:cs typeface="Arial"/>
              <a:sym typeface="Arial"/>
            </a:endParaRPr>
          </a:p>
        </p:txBody>
      </p:sp>
      <p:sp>
        <p:nvSpPr>
          <p:cNvPr id="1805" name="Google Shape;1805;p153"/>
          <p:cNvSpPr/>
          <p:nvPr/>
        </p:nvSpPr>
        <p:spPr>
          <a:xfrm>
            <a:off x="0" y="4835425"/>
            <a:ext cx="9144000" cy="3078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6" name="Google Shape;1806;p153"/>
          <p:cNvSpPr txBox="1"/>
          <p:nvPr/>
        </p:nvSpPr>
        <p:spPr>
          <a:xfrm>
            <a:off x="334200" y="4850580"/>
            <a:ext cx="8809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Yang C, Zhu B, Zhan M, Hua ZC. Lithium in Cancer Therapy: Friend or Foe? Cancers (Basel). 2023 Feb 8;15(4):1095.</a:t>
            </a:r>
            <a:endParaRPr b="0" i="0" sz="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Arial"/>
              <a:ea typeface="Arial"/>
              <a:cs typeface="Arial"/>
              <a:sym typeface="Arial"/>
            </a:endParaRPr>
          </a:p>
        </p:txBody>
      </p:sp>
      <p:pic>
        <p:nvPicPr>
          <p:cNvPr id="1807" name="Google Shape;1807;p153"/>
          <p:cNvPicPr preferRelativeResize="0"/>
          <p:nvPr/>
        </p:nvPicPr>
        <p:blipFill rotWithShape="1">
          <a:blip r:embed="rId3">
            <a:alphaModFix/>
          </a:blip>
          <a:srcRect b="0" l="0" r="0" t="0"/>
          <a:stretch/>
        </p:blipFill>
        <p:spPr>
          <a:xfrm>
            <a:off x="893725" y="957450"/>
            <a:ext cx="3825000" cy="1351650"/>
          </a:xfrm>
          <a:prstGeom prst="rect">
            <a:avLst/>
          </a:prstGeom>
          <a:noFill/>
          <a:ln>
            <a:noFill/>
          </a:ln>
          <a:effectLst>
            <a:outerShdw blurRad="57150" rotWithShape="0" algn="bl" dir="5400000" dist="19050">
              <a:srgbClr val="000000">
                <a:alpha val="49803"/>
              </a:srgbClr>
            </a:outerShdw>
          </a:effectLst>
        </p:spPr>
      </p:pic>
      <p:sp>
        <p:nvSpPr>
          <p:cNvPr id="1808" name="Google Shape;1808;p153"/>
          <p:cNvSpPr txBox="1"/>
          <p:nvPr/>
        </p:nvSpPr>
        <p:spPr>
          <a:xfrm>
            <a:off x="722125" y="2248375"/>
            <a:ext cx="5155200" cy="144139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91405"/>
              </a:solidFill>
              <a:latin typeface="Arial"/>
              <a:ea typeface="Arial"/>
              <a:cs typeface="Arial"/>
              <a:sym typeface="Arial"/>
            </a:endParaRPr>
          </a:p>
          <a:p>
            <a:pPr indent="-311150" lvl="0" marL="457200" marR="0" rtl="0" algn="l">
              <a:lnSpc>
                <a:spcPct val="100000"/>
              </a:lnSpc>
              <a:spcBef>
                <a:spcPts val="1000"/>
              </a:spcBef>
              <a:spcAft>
                <a:spcPts val="0"/>
              </a:spcAft>
              <a:buClr>
                <a:srgbClr val="091405"/>
              </a:buClr>
              <a:buSzPts val="1300"/>
              <a:buFont typeface="Arial"/>
              <a:buChar char="●"/>
            </a:pPr>
            <a:r>
              <a:rPr b="0" i="0" lang="en" sz="1300" u="none" cap="none" strike="noStrike">
                <a:solidFill>
                  <a:srgbClr val="091405"/>
                </a:solidFill>
                <a:latin typeface="Arial"/>
                <a:ea typeface="Arial"/>
                <a:cs typeface="Arial"/>
                <a:sym typeface="Arial"/>
              </a:rPr>
              <a:t>Much evidence shows lithium </a:t>
            </a:r>
            <a:r>
              <a:rPr b="1" i="0" lang="en" sz="1300" u="none" cap="none" strike="noStrike">
                <a:solidFill>
                  <a:srgbClr val="091405"/>
                </a:solidFill>
                <a:latin typeface="Arial"/>
                <a:ea typeface="Arial"/>
                <a:cs typeface="Arial"/>
                <a:sym typeface="Arial"/>
              </a:rPr>
              <a:t>prevents</a:t>
            </a:r>
            <a:r>
              <a:rPr b="0" i="0" lang="en" sz="1300" u="none" cap="none" strike="noStrike">
                <a:solidFill>
                  <a:srgbClr val="091405"/>
                </a:solidFill>
                <a:latin typeface="Arial"/>
                <a:ea typeface="Arial"/>
                <a:cs typeface="Arial"/>
                <a:sym typeface="Arial"/>
              </a:rPr>
              <a:t> the development of different cancers, including leukemia, melanoma, lung cancer, and pancreatic cancer.</a:t>
            </a:r>
            <a:endParaRPr b="0" i="0" sz="1300" u="none" cap="none" strike="noStrike">
              <a:solidFill>
                <a:srgbClr val="091405"/>
              </a:solidFill>
              <a:latin typeface="Arial"/>
              <a:ea typeface="Arial"/>
              <a:cs typeface="Arial"/>
              <a:sym typeface="Arial"/>
            </a:endParaRPr>
          </a:p>
          <a:p>
            <a:pPr indent="-311150" lvl="0" marL="457200" marR="0" rtl="0" algn="l">
              <a:lnSpc>
                <a:spcPct val="100000"/>
              </a:lnSpc>
              <a:spcBef>
                <a:spcPts val="1000"/>
              </a:spcBef>
              <a:spcAft>
                <a:spcPts val="0"/>
              </a:spcAft>
              <a:buClr>
                <a:srgbClr val="091405"/>
              </a:buClr>
              <a:buSzPts val="1300"/>
              <a:buFont typeface="Arial"/>
              <a:buChar char="●"/>
            </a:pPr>
            <a:r>
              <a:rPr b="0" i="0" lang="en" sz="1300" u="none" cap="none" strike="noStrike">
                <a:solidFill>
                  <a:srgbClr val="091405"/>
                </a:solidFill>
                <a:latin typeface="Arial"/>
                <a:ea typeface="Arial"/>
                <a:cs typeface="Arial"/>
                <a:sym typeface="Arial"/>
              </a:rPr>
              <a:t>Lithium </a:t>
            </a:r>
            <a:r>
              <a:rPr b="1" i="0" lang="en" sz="1300" u="none" cap="none" strike="noStrike">
                <a:solidFill>
                  <a:srgbClr val="091405"/>
                </a:solidFill>
                <a:latin typeface="Arial"/>
                <a:ea typeface="Arial"/>
                <a:cs typeface="Arial"/>
                <a:sym typeface="Arial"/>
              </a:rPr>
              <a:t>prevents tumor metastasis</a:t>
            </a:r>
            <a:endParaRPr b="1" i="0" sz="1300" u="none" cap="none" strike="noStrike">
              <a:solidFill>
                <a:srgbClr val="091405"/>
              </a:solidFill>
              <a:latin typeface="Arial"/>
              <a:ea typeface="Arial"/>
              <a:cs typeface="Arial"/>
              <a:sym typeface="Arial"/>
            </a:endParaRPr>
          </a:p>
        </p:txBody>
      </p:sp>
      <p:grpSp>
        <p:nvGrpSpPr>
          <p:cNvPr id="1809" name="Google Shape;1809;p153"/>
          <p:cNvGrpSpPr/>
          <p:nvPr/>
        </p:nvGrpSpPr>
        <p:grpSpPr>
          <a:xfrm>
            <a:off x="6257723" y="693725"/>
            <a:ext cx="2508725" cy="2517725"/>
            <a:chOff x="6257723" y="693725"/>
            <a:chExt cx="2508725" cy="2517725"/>
          </a:xfrm>
        </p:grpSpPr>
        <p:pic>
          <p:nvPicPr>
            <p:cNvPr id="1810" name="Google Shape;1810;p153"/>
            <p:cNvPicPr preferRelativeResize="0"/>
            <p:nvPr/>
          </p:nvPicPr>
          <p:blipFill rotWithShape="1">
            <a:blip r:embed="rId4">
              <a:alphaModFix/>
            </a:blip>
            <a:srcRect b="0" l="0" r="0" t="0"/>
            <a:stretch/>
          </p:blipFill>
          <p:spPr>
            <a:xfrm>
              <a:off x="6257723" y="693725"/>
              <a:ext cx="2508725" cy="2517725"/>
            </a:xfrm>
            <a:prstGeom prst="rect">
              <a:avLst/>
            </a:prstGeom>
            <a:noFill/>
            <a:ln>
              <a:noFill/>
            </a:ln>
          </p:spPr>
        </p:pic>
        <p:pic>
          <p:nvPicPr>
            <p:cNvPr id="1811" name="Google Shape;1811;p153"/>
            <p:cNvPicPr preferRelativeResize="0"/>
            <p:nvPr/>
          </p:nvPicPr>
          <p:blipFill rotWithShape="1">
            <a:blip r:embed="rId5">
              <a:alphaModFix/>
            </a:blip>
            <a:srcRect b="0" l="0" r="0" t="0"/>
            <a:stretch/>
          </p:blipFill>
          <p:spPr>
            <a:xfrm>
              <a:off x="6703175" y="1167901"/>
              <a:ext cx="1569375" cy="1569375"/>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7"/>
          <p:cNvSpPr txBox="1"/>
          <p:nvPr/>
        </p:nvSpPr>
        <p:spPr>
          <a:xfrm>
            <a:off x="1336200" y="1481475"/>
            <a:ext cx="66216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rPr b="0" i="0" lang="en" sz="4400" u="none" cap="none" strike="noStrike">
                <a:solidFill>
                  <a:srgbClr val="3D85C6"/>
                </a:solidFill>
                <a:latin typeface="Arial"/>
                <a:ea typeface="Arial"/>
                <a:cs typeface="Arial"/>
                <a:sym typeface="Arial"/>
              </a:rPr>
              <a:t>What’s a mood stabilizer?</a:t>
            </a:r>
            <a:endParaRPr b="0" i="0" sz="2200" u="none" cap="none" strike="noStrike">
              <a:solidFill>
                <a:srgbClr val="3D85C6"/>
              </a:solidFill>
              <a:latin typeface="Arial"/>
              <a:ea typeface="Arial"/>
              <a:cs typeface="Arial"/>
              <a:sym typeface="Arial"/>
            </a:endParaRPr>
          </a:p>
        </p:txBody>
      </p:sp>
      <p:sp>
        <p:nvSpPr>
          <p:cNvPr id="192" name="Google Shape;192;p37"/>
          <p:cNvSpPr/>
          <p:nvPr/>
        </p:nvSpPr>
        <p:spPr>
          <a:xfrm>
            <a:off x="-23850" y="-15900"/>
            <a:ext cx="9144000" cy="7632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37"/>
          <p:cNvSpPr txBox="1"/>
          <p:nvPr/>
        </p:nvSpPr>
        <p:spPr>
          <a:xfrm>
            <a:off x="648300" y="885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What’s a mood stabilizer?</a:t>
            </a:r>
            <a:endParaRPr b="0" i="0" sz="2400" u="none" cap="none" strike="noStrike">
              <a:solidFill>
                <a:srgbClr val="3D85C6"/>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5" name="Shape 1815"/>
        <p:cNvGrpSpPr/>
        <p:nvPr/>
      </p:nvGrpSpPr>
      <p:grpSpPr>
        <a:xfrm>
          <a:off x="0" y="0"/>
          <a:ext cx="0" cy="0"/>
          <a:chOff x="0" y="0"/>
          <a:chExt cx="0" cy="0"/>
        </a:xfrm>
      </p:grpSpPr>
      <p:sp>
        <p:nvSpPr>
          <p:cNvPr id="1816" name="Google Shape;1816;p154"/>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7" name="Google Shape;1817;p154"/>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 anti-tumor effects</a:t>
            </a:r>
            <a:endParaRPr b="0" i="0" sz="2400" u="none" cap="none" strike="noStrike">
              <a:solidFill>
                <a:schemeClr val="lt1"/>
              </a:solidFill>
              <a:latin typeface="Arial"/>
              <a:ea typeface="Arial"/>
              <a:cs typeface="Arial"/>
              <a:sym typeface="Arial"/>
            </a:endParaRPr>
          </a:p>
        </p:txBody>
      </p:sp>
      <p:sp>
        <p:nvSpPr>
          <p:cNvPr id="1818" name="Google Shape;1818;p154"/>
          <p:cNvSpPr/>
          <p:nvPr/>
        </p:nvSpPr>
        <p:spPr>
          <a:xfrm>
            <a:off x="0" y="4835425"/>
            <a:ext cx="9144000" cy="3078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p154"/>
          <p:cNvSpPr txBox="1"/>
          <p:nvPr/>
        </p:nvSpPr>
        <p:spPr>
          <a:xfrm>
            <a:off x="334200" y="4850580"/>
            <a:ext cx="8809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Yang C, Zhu B, Zhan M, Hua ZC. Lithium in Cancer Therapy: Friend or Foe? Cancers (Basel). 2023 Feb 8;15(4):1095.</a:t>
            </a:r>
            <a:endParaRPr b="0" i="0" sz="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Arial"/>
              <a:ea typeface="Arial"/>
              <a:cs typeface="Arial"/>
              <a:sym typeface="Arial"/>
            </a:endParaRPr>
          </a:p>
        </p:txBody>
      </p:sp>
      <p:pic>
        <p:nvPicPr>
          <p:cNvPr id="1820" name="Google Shape;1820;p154"/>
          <p:cNvPicPr preferRelativeResize="0"/>
          <p:nvPr/>
        </p:nvPicPr>
        <p:blipFill rotWithShape="1">
          <a:blip r:embed="rId3">
            <a:alphaModFix/>
          </a:blip>
          <a:srcRect b="0" l="0" r="0" t="0"/>
          <a:stretch/>
        </p:blipFill>
        <p:spPr>
          <a:xfrm>
            <a:off x="893725" y="957450"/>
            <a:ext cx="3825000" cy="1351650"/>
          </a:xfrm>
          <a:prstGeom prst="rect">
            <a:avLst/>
          </a:prstGeom>
          <a:noFill/>
          <a:ln>
            <a:noFill/>
          </a:ln>
          <a:effectLst>
            <a:outerShdw blurRad="57150" rotWithShape="0" algn="bl" dir="5400000" dist="19050">
              <a:srgbClr val="000000">
                <a:alpha val="49803"/>
              </a:srgbClr>
            </a:outerShdw>
          </a:effectLst>
        </p:spPr>
      </p:pic>
      <p:sp>
        <p:nvSpPr>
          <p:cNvPr id="1821" name="Google Shape;1821;p154"/>
          <p:cNvSpPr txBox="1"/>
          <p:nvPr/>
        </p:nvSpPr>
        <p:spPr>
          <a:xfrm>
            <a:off x="722125" y="2248375"/>
            <a:ext cx="5155200" cy="229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91405"/>
              </a:solidFill>
              <a:latin typeface="Arial"/>
              <a:ea typeface="Arial"/>
              <a:cs typeface="Arial"/>
              <a:sym typeface="Arial"/>
            </a:endParaRPr>
          </a:p>
          <a:p>
            <a:pPr indent="-311150" lvl="0" marL="457200" marR="0" rtl="0" algn="l">
              <a:lnSpc>
                <a:spcPct val="100000"/>
              </a:lnSpc>
              <a:spcBef>
                <a:spcPts val="1000"/>
              </a:spcBef>
              <a:spcAft>
                <a:spcPts val="0"/>
              </a:spcAft>
              <a:buClr>
                <a:srgbClr val="091405"/>
              </a:buClr>
              <a:buSzPts val="1300"/>
              <a:buFont typeface="Arial"/>
              <a:buChar char="●"/>
            </a:pPr>
            <a:r>
              <a:rPr b="0" i="0" lang="en" sz="1300" u="none" cap="none" strike="noStrike">
                <a:solidFill>
                  <a:srgbClr val="091405"/>
                </a:solidFill>
                <a:latin typeface="Arial"/>
                <a:ea typeface="Arial"/>
                <a:cs typeface="Arial"/>
                <a:sym typeface="Arial"/>
              </a:rPr>
              <a:t>Much evidence shows lithium </a:t>
            </a:r>
            <a:r>
              <a:rPr b="1" i="0" lang="en" sz="1300" u="none" cap="none" strike="noStrike">
                <a:solidFill>
                  <a:srgbClr val="091405"/>
                </a:solidFill>
                <a:latin typeface="Arial"/>
                <a:ea typeface="Arial"/>
                <a:cs typeface="Arial"/>
                <a:sym typeface="Arial"/>
              </a:rPr>
              <a:t>prevents</a:t>
            </a:r>
            <a:r>
              <a:rPr b="0" i="0" lang="en" sz="1300" u="none" cap="none" strike="noStrike">
                <a:solidFill>
                  <a:srgbClr val="091405"/>
                </a:solidFill>
                <a:latin typeface="Arial"/>
                <a:ea typeface="Arial"/>
                <a:cs typeface="Arial"/>
                <a:sym typeface="Arial"/>
              </a:rPr>
              <a:t> the development of different cancers, including leukemia, melanoma, lung cancer, and pancreatic cancer.</a:t>
            </a:r>
            <a:endParaRPr b="0" i="0" sz="1300" u="none" cap="none" strike="noStrike">
              <a:solidFill>
                <a:srgbClr val="091405"/>
              </a:solidFill>
              <a:latin typeface="Arial"/>
              <a:ea typeface="Arial"/>
              <a:cs typeface="Arial"/>
              <a:sym typeface="Arial"/>
            </a:endParaRPr>
          </a:p>
          <a:p>
            <a:pPr indent="-311150" lvl="0" marL="457200" marR="0" rtl="0" algn="l">
              <a:lnSpc>
                <a:spcPct val="100000"/>
              </a:lnSpc>
              <a:spcBef>
                <a:spcPts val="1000"/>
              </a:spcBef>
              <a:spcAft>
                <a:spcPts val="0"/>
              </a:spcAft>
              <a:buClr>
                <a:srgbClr val="091405"/>
              </a:buClr>
              <a:buSzPts val="1300"/>
              <a:buFont typeface="Arial"/>
              <a:buChar char="●"/>
            </a:pPr>
            <a:r>
              <a:rPr b="0" i="0" lang="en" sz="1300" u="none" cap="none" strike="noStrike">
                <a:solidFill>
                  <a:srgbClr val="091405"/>
                </a:solidFill>
                <a:latin typeface="Arial"/>
                <a:ea typeface="Arial"/>
                <a:cs typeface="Arial"/>
                <a:sym typeface="Arial"/>
              </a:rPr>
              <a:t>Lithium </a:t>
            </a:r>
            <a:r>
              <a:rPr b="1" i="0" lang="en" sz="1300" u="none" cap="none" strike="noStrike">
                <a:solidFill>
                  <a:srgbClr val="091405"/>
                </a:solidFill>
                <a:latin typeface="Arial"/>
                <a:ea typeface="Arial"/>
                <a:cs typeface="Arial"/>
                <a:sym typeface="Arial"/>
              </a:rPr>
              <a:t>prevents tumor metastasis</a:t>
            </a:r>
            <a:endParaRPr b="1" i="0" sz="1300" u="none" cap="none" strike="noStrike">
              <a:solidFill>
                <a:srgbClr val="091405"/>
              </a:solidFill>
              <a:latin typeface="Arial"/>
              <a:ea typeface="Arial"/>
              <a:cs typeface="Arial"/>
              <a:sym typeface="Arial"/>
            </a:endParaRPr>
          </a:p>
          <a:p>
            <a:pPr indent="-311150" lvl="0" marL="457200" marR="0" rtl="0" algn="l">
              <a:lnSpc>
                <a:spcPct val="100000"/>
              </a:lnSpc>
              <a:spcBef>
                <a:spcPts val="1000"/>
              </a:spcBef>
              <a:spcAft>
                <a:spcPts val="0"/>
              </a:spcAft>
              <a:buClr>
                <a:srgbClr val="091405"/>
              </a:buClr>
              <a:buSzPts val="1300"/>
              <a:buFont typeface="Arial"/>
              <a:buChar char="●"/>
            </a:pPr>
            <a:r>
              <a:rPr lang="en" sz="1300">
                <a:solidFill>
                  <a:srgbClr val="091405"/>
                </a:solidFill>
              </a:rPr>
              <a:t>Decreased incidence of cancer in bipolar patients in certain data sets (Meyer &amp; Stahl)</a:t>
            </a:r>
            <a:endParaRPr sz="1300">
              <a:solidFill>
                <a:srgbClr val="091405"/>
              </a:solidFill>
            </a:endParaRPr>
          </a:p>
          <a:p>
            <a:pPr indent="0" lvl="0" marL="0" marR="0" rtl="0" algn="l">
              <a:lnSpc>
                <a:spcPct val="100000"/>
              </a:lnSpc>
              <a:spcBef>
                <a:spcPts val="1000"/>
              </a:spcBef>
              <a:spcAft>
                <a:spcPts val="1000"/>
              </a:spcAft>
              <a:buNone/>
            </a:pPr>
            <a:r>
              <a:t/>
            </a:r>
            <a:endParaRPr sz="1300">
              <a:solidFill>
                <a:srgbClr val="091405"/>
              </a:solidFill>
            </a:endParaRPr>
          </a:p>
        </p:txBody>
      </p:sp>
      <p:grpSp>
        <p:nvGrpSpPr>
          <p:cNvPr id="1822" name="Google Shape;1822;p154"/>
          <p:cNvGrpSpPr/>
          <p:nvPr/>
        </p:nvGrpSpPr>
        <p:grpSpPr>
          <a:xfrm>
            <a:off x="6257723" y="693725"/>
            <a:ext cx="2508725" cy="2517725"/>
            <a:chOff x="6257723" y="693725"/>
            <a:chExt cx="2508725" cy="2517725"/>
          </a:xfrm>
        </p:grpSpPr>
        <p:pic>
          <p:nvPicPr>
            <p:cNvPr id="1823" name="Google Shape;1823;p154"/>
            <p:cNvPicPr preferRelativeResize="0"/>
            <p:nvPr/>
          </p:nvPicPr>
          <p:blipFill rotWithShape="1">
            <a:blip r:embed="rId4">
              <a:alphaModFix/>
            </a:blip>
            <a:srcRect b="0" l="0" r="0" t="0"/>
            <a:stretch/>
          </p:blipFill>
          <p:spPr>
            <a:xfrm>
              <a:off x="6257723" y="693725"/>
              <a:ext cx="2508725" cy="2517725"/>
            </a:xfrm>
            <a:prstGeom prst="rect">
              <a:avLst/>
            </a:prstGeom>
            <a:noFill/>
            <a:ln>
              <a:noFill/>
            </a:ln>
          </p:spPr>
        </p:pic>
        <p:pic>
          <p:nvPicPr>
            <p:cNvPr id="1824" name="Google Shape;1824;p154"/>
            <p:cNvPicPr preferRelativeResize="0"/>
            <p:nvPr/>
          </p:nvPicPr>
          <p:blipFill rotWithShape="1">
            <a:blip r:embed="rId5">
              <a:alphaModFix/>
            </a:blip>
            <a:srcRect b="0" l="0" r="0" t="0"/>
            <a:stretch/>
          </p:blipFill>
          <p:spPr>
            <a:xfrm>
              <a:off x="6703175" y="1167901"/>
              <a:ext cx="1569375" cy="1569375"/>
            </a:xfrm>
            <a:prstGeom prst="rect">
              <a:avLst/>
            </a:prstGeom>
            <a:noFill/>
            <a:ln>
              <a:noFill/>
            </a:ln>
          </p:spPr>
        </p:pic>
      </p:gr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8" name="Shape 1828"/>
        <p:cNvGrpSpPr/>
        <p:nvPr/>
      </p:nvGrpSpPr>
      <p:grpSpPr>
        <a:xfrm>
          <a:off x="0" y="0"/>
          <a:ext cx="0" cy="0"/>
          <a:chOff x="0" y="0"/>
          <a:chExt cx="0" cy="0"/>
        </a:xfrm>
      </p:grpSpPr>
      <p:sp>
        <p:nvSpPr>
          <p:cNvPr id="1829" name="Google Shape;1829;p155"/>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30" name="Google Shape;1830;p155"/>
          <p:cNvPicPr preferRelativeResize="0"/>
          <p:nvPr/>
        </p:nvPicPr>
        <p:blipFill rotWithShape="1">
          <a:blip r:embed="rId3">
            <a:alphaModFix/>
          </a:blip>
          <a:srcRect b="0" l="0" r="0" t="0"/>
          <a:stretch/>
        </p:blipFill>
        <p:spPr>
          <a:xfrm>
            <a:off x="843925" y="1034271"/>
            <a:ext cx="4364376" cy="1470150"/>
          </a:xfrm>
          <a:prstGeom prst="rect">
            <a:avLst/>
          </a:prstGeom>
          <a:noFill/>
          <a:ln>
            <a:noFill/>
          </a:ln>
          <a:effectLst>
            <a:outerShdw blurRad="57150" rotWithShape="0" algn="bl" dir="5400000" dist="19050">
              <a:srgbClr val="000000">
                <a:alpha val="49803"/>
              </a:srgbClr>
            </a:outerShdw>
          </a:effectLst>
        </p:spPr>
      </p:pic>
      <p:sp>
        <p:nvSpPr>
          <p:cNvPr id="1831" name="Google Shape;1831;p155"/>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p155"/>
          <p:cNvSpPr/>
          <p:nvPr/>
        </p:nvSpPr>
        <p:spPr>
          <a:xfrm>
            <a:off x="0" y="4743025"/>
            <a:ext cx="9144000" cy="4002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p155"/>
          <p:cNvSpPr txBox="1"/>
          <p:nvPr/>
        </p:nvSpPr>
        <p:spPr>
          <a:xfrm>
            <a:off x="334200" y="4723177"/>
            <a:ext cx="8809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Stefan Clos, Petra Rauchhaus, Alison Severn, Lynda Cochrane, Peter T Donnan, Long-term effect of lithium maintenance therapy on estimated glomerular filtration rate in patients with affective disorders: a population-based cohort study, The Lancet Psychiatry, Volume 2, Issue 12, 2015.</a:t>
            </a:r>
            <a:endParaRPr b="0" i="0" sz="800" u="none" cap="none" strike="noStrike">
              <a:solidFill>
                <a:schemeClr val="lt1"/>
              </a:solidFill>
              <a:latin typeface="Arial"/>
              <a:ea typeface="Arial"/>
              <a:cs typeface="Arial"/>
              <a:sym typeface="Arial"/>
            </a:endParaRPr>
          </a:p>
        </p:txBody>
      </p:sp>
      <p:sp>
        <p:nvSpPr>
          <p:cNvPr id="1834" name="Google Shape;1834;p155"/>
          <p:cNvSpPr txBox="1"/>
          <p:nvPr/>
        </p:nvSpPr>
        <p:spPr>
          <a:xfrm>
            <a:off x="827641" y="44067"/>
            <a:ext cx="4249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 renal risk</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8" name="Shape 1838"/>
        <p:cNvGrpSpPr/>
        <p:nvPr/>
      </p:nvGrpSpPr>
      <p:grpSpPr>
        <a:xfrm>
          <a:off x="0" y="0"/>
          <a:ext cx="0" cy="0"/>
          <a:chOff x="0" y="0"/>
          <a:chExt cx="0" cy="0"/>
        </a:xfrm>
      </p:grpSpPr>
      <p:sp>
        <p:nvSpPr>
          <p:cNvPr id="1839" name="Google Shape;1839;p156"/>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0" name="Google Shape;1840;p156"/>
          <p:cNvSpPr txBox="1"/>
          <p:nvPr/>
        </p:nvSpPr>
        <p:spPr>
          <a:xfrm>
            <a:off x="827641" y="2742787"/>
            <a:ext cx="58155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dk1"/>
                </a:solidFill>
                <a:highlight>
                  <a:srgbClr val="FFFFFF"/>
                </a:highlight>
              </a:rPr>
              <a:t>If</a:t>
            </a:r>
            <a:r>
              <a:rPr b="0" i="0" lang="en" sz="1800" u="none" cap="none" strike="noStrike">
                <a:solidFill>
                  <a:schemeClr val="dk1"/>
                </a:solidFill>
                <a:highlight>
                  <a:srgbClr val="FFFFFF"/>
                </a:highlight>
                <a:latin typeface="Arial"/>
                <a:ea typeface="Arial"/>
                <a:cs typeface="Arial"/>
                <a:sym typeface="Arial"/>
              </a:rPr>
              <a:t> lithium levels do not exceeding </a:t>
            </a:r>
            <a:r>
              <a:rPr lang="en" sz="1800">
                <a:solidFill>
                  <a:schemeClr val="dk1"/>
                </a:solidFill>
                <a:highlight>
                  <a:srgbClr val="FFFFFF"/>
                </a:highlight>
              </a:rPr>
              <a:t>1.0 at 12 hr trough</a:t>
            </a:r>
            <a:r>
              <a:rPr b="0" i="0" lang="en" sz="1800" u="none" cap="none" strike="noStrike">
                <a:solidFill>
                  <a:schemeClr val="dk1"/>
                </a:solidFill>
                <a:highlight>
                  <a:srgbClr val="FFFFFF"/>
                </a:highlight>
                <a:latin typeface="Arial"/>
                <a:ea typeface="Arial"/>
                <a:cs typeface="Arial"/>
                <a:sym typeface="Arial"/>
              </a:rPr>
              <a:t>, eGFR does not decrease over time (beyond the normal decrease </a:t>
            </a:r>
            <a:r>
              <a:rPr lang="en" sz="1800">
                <a:solidFill>
                  <a:schemeClr val="dk1"/>
                </a:solidFill>
                <a:highlight>
                  <a:srgbClr val="FFFFFF"/>
                </a:highlight>
              </a:rPr>
              <a:t>by 1 yearly with normal aging)</a:t>
            </a:r>
            <a:r>
              <a:rPr b="0" i="0" lang="en" sz="1800" u="none" cap="none" strike="noStrike">
                <a:solidFill>
                  <a:schemeClr val="dk1"/>
                </a:solidFill>
                <a:highlight>
                  <a:srgbClr val="FFFFFF"/>
                </a:highlight>
                <a:latin typeface="Arial"/>
                <a:ea typeface="Arial"/>
                <a:cs typeface="Arial"/>
                <a:sym typeface="Arial"/>
              </a:rPr>
              <a:t>. </a:t>
            </a:r>
            <a:endParaRPr b="0" i="0" sz="1800" u="none" cap="none" strike="noStrike">
              <a:solidFill>
                <a:schemeClr val="dk1"/>
              </a:solidFill>
              <a:highlight>
                <a:srgbClr val="FFFFFF"/>
              </a:highlight>
              <a:latin typeface="Arial"/>
              <a:ea typeface="Arial"/>
              <a:cs typeface="Arial"/>
              <a:sym typeface="Arial"/>
            </a:endParaRPr>
          </a:p>
        </p:txBody>
      </p:sp>
      <p:pic>
        <p:nvPicPr>
          <p:cNvPr id="1841" name="Google Shape;1841;p156"/>
          <p:cNvPicPr preferRelativeResize="0"/>
          <p:nvPr/>
        </p:nvPicPr>
        <p:blipFill rotWithShape="1">
          <a:blip r:embed="rId3">
            <a:alphaModFix/>
          </a:blip>
          <a:srcRect b="0" l="0" r="0" t="0"/>
          <a:stretch/>
        </p:blipFill>
        <p:spPr>
          <a:xfrm>
            <a:off x="843925" y="1034271"/>
            <a:ext cx="4364376" cy="1470150"/>
          </a:xfrm>
          <a:prstGeom prst="rect">
            <a:avLst/>
          </a:prstGeom>
          <a:noFill/>
          <a:ln>
            <a:noFill/>
          </a:ln>
          <a:effectLst>
            <a:outerShdw blurRad="57150" rotWithShape="0" algn="bl" dir="5400000" dist="19050">
              <a:srgbClr val="000000">
                <a:alpha val="49803"/>
              </a:srgbClr>
            </a:outerShdw>
          </a:effectLst>
        </p:spPr>
      </p:pic>
      <p:sp>
        <p:nvSpPr>
          <p:cNvPr id="1842" name="Google Shape;1842;p15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3" name="Google Shape;1843;p156"/>
          <p:cNvSpPr/>
          <p:nvPr/>
        </p:nvSpPr>
        <p:spPr>
          <a:xfrm>
            <a:off x="0" y="4743025"/>
            <a:ext cx="9144000" cy="4002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4" name="Google Shape;1844;p156"/>
          <p:cNvSpPr txBox="1"/>
          <p:nvPr/>
        </p:nvSpPr>
        <p:spPr>
          <a:xfrm>
            <a:off x="334200" y="4723177"/>
            <a:ext cx="8809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Stefan Clos, Petra Rauchhaus, Alison Severn, Lynda Cochrane, Peter T Donnan, Long-term effect of lithium maintenance therapy on estimated glomerular filtration rate in patients with affective disorders: a population-based cohort study, The Lancet Psychiatry, Volume 2, Issue 12, 2015.</a:t>
            </a:r>
            <a:endParaRPr b="0" i="0" sz="800" u="none" cap="none" strike="noStrike">
              <a:solidFill>
                <a:schemeClr val="lt1"/>
              </a:solidFill>
              <a:latin typeface="Arial"/>
              <a:ea typeface="Arial"/>
              <a:cs typeface="Arial"/>
              <a:sym typeface="Arial"/>
            </a:endParaRPr>
          </a:p>
        </p:txBody>
      </p:sp>
      <p:sp>
        <p:nvSpPr>
          <p:cNvPr id="1845" name="Google Shape;1845;p156"/>
          <p:cNvSpPr txBox="1"/>
          <p:nvPr/>
        </p:nvSpPr>
        <p:spPr>
          <a:xfrm>
            <a:off x="827641" y="44067"/>
            <a:ext cx="4249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 renal risk</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9" name="Shape 1849"/>
        <p:cNvGrpSpPr/>
        <p:nvPr/>
      </p:nvGrpSpPr>
      <p:grpSpPr>
        <a:xfrm>
          <a:off x="0" y="0"/>
          <a:ext cx="0" cy="0"/>
          <a:chOff x="0" y="0"/>
          <a:chExt cx="0" cy="0"/>
        </a:xfrm>
      </p:grpSpPr>
      <p:sp>
        <p:nvSpPr>
          <p:cNvPr id="1850" name="Google Shape;1850;p157"/>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1" name="Google Shape;1851;p157"/>
          <p:cNvSpPr/>
          <p:nvPr/>
        </p:nvSpPr>
        <p:spPr>
          <a:xfrm>
            <a:off x="0" y="4589125"/>
            <a:ext cx="9144000" cy="5541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2" name="Google Shape;1852;p157"/>
          <p:cNvSpPr txBox="1"/>
          <p:nvPr/>
        </p:nvSpPr>
        <p:spPr>
          <a:xfrm>
            <a:off x="334200" y="4650627"/>
            <a:ext cx="8809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Kessing LV, Gerds TA, Feldt-Rasmussen B, Andersen PK, Licht RW. Use of Lithium and Anticonvulsants and the Rate of Chronic Kidney Disease: A Nationwide Population-Based Study. JAMA Psychiatry. 2015;72(12):1182–1191. doi:10.1001/jamapsychiatry.2015.1834</a:t>
            </a:r>
            <a:endParaRPr b="0" i="0" sz="800" u="none" cap="none" strike="noStrike">
              <a:solidFill>
                <a:schemeClr val="lt1"/>
              </a:solidFill>
              <a:latin typeface="Arial"/>
              <a:ea typeface="Arial"/>
              <a:cs typeface="Arial"/>
              <a:sym typeface="Arial"/>
            </a:endParaRPr>
          </a:p>
        </p:txBody>
      </p:sp>
      <p:pic>
        <p:nvPicPr>
          <p:cNvPr id="1853" name="Google Shape;1853;p157"/>
          <p:cNvPicPr preferRelativeResize="0"/>
          <p:nvPr/>
        </p:nvPicPr>
        <p:blipFill rotWithShape="1">
          <a:blip r:embed="rId3">
            <a:alphaModFix/>
          </a:blip>
          <a:srcRect b="0" l="0" r="0" t="0"/>
          <a:stretch/>
        </p:blipFill>
        <p:spPr>
          <a:xfrm>
            <a:off x="901219" y="1090512"/>
            <a:ext cx="4364376" cy="1481243"/>
          </a:xfrm>
          <a:prstGeom prst="rect">
            <a:avLst/>
          </a:prstGeom>
          <a:noFill/>
          <a:ln>
            <a:noFill/>
          </a:ln>
          <a:effectLst>
            <a:outerShdw blurRad="57150" rotWithShape="0" algn="bl" dir="5400000" dist="19050">
              <a:srgbClr val="000000">
                <a:alpha val="49803"/>
              </a:srgbClr>
            </a:outerShdw>
          </a:effectLst>
        </p:spPr>
      </p:pic>
      <p:sp>
        <p:nvSpPr>
          <p:cNvPr id="1854" name="Google Shape;1854;p157"/>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5" name="Google Shape;1855;p157"/>
          <p:cNvSpPr txBox="1"/>
          <p:nvPr/>
        </p:nvSpPr>
        <p:spPr>
          <a:xfrm>
            <a:off x="827641" y="44067"/>
            <a:ext cx="4249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 renal risk</a:t>
            </a:r>
            <a:endParaRPr b="0" i="0" sz="2400" u="none" cap="none" strike="noStrike">
              <a:solidFill>
                <a:schemeClr val="lt1"/>
              </a:solidFill>
              <a:latin typeface="Arial"/>
              <a:ea typeface="Arial"/>
              <a:cs typeface="Arial"/>
              <a:sym typeface="Arial"/>
            </a:endParaRPr>
          </a:p>
        </p:txBody>
      </p:sp>
      <p:sp>
        <p:nvSpPr>
          <p:cNvPr id="1856" name="Google Shape;1856;p157"/>
          <p:cNvSpPr txBox="1"/>
          <p:nvPr/>
        </p:nvSpPr>
        <p:spPr>
          <a:xfrm>
            <a:off x="827641" y="2742787"/>
            <a:ext cx="5815384"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highlight>
                  <a:srgbClr val="FFFFFF"/>
                </a:highlight>
                <a:latin typeface="Arial"/>
                <a:ea typeface="Arial"/>
                <a:cs typeface="Arial"/>
                <a:sym typeface="Arial"/>
              </a:rPr>
              <a:t>Lithium is not associated with </a:t>
            </a:r>
            <a:r>
              <a:rPr b="1" i="0" lang="en" sz="1800" u="sng" cap="none" strike="noStrike">
                <a:solidFill>
                  <a:schemeClr val="dk1"/>
                </a:solidFill>
                <a:highlight>
                  <a:srgbClr val="FFFFFF"/>
                </a:highlight>
                <a:latin typeface="Arial"/>
                <a:ea typeface="Arial"/>
                <a:cs typeface="Arial"/>
                <a:sym typeface="Arial"/>
              </a:rPr>
              <a:t>end-stage</a:t>
            </a:r>
            <a:r>
              <a:rPr b="0" i="0" lang="en" sz="1800" u="none" cap="none" strike="noStrike">
                <a:solidFill>
                  <a:schemeClr val="dk1"/>
                </a:solidFill>
                <a:highlight>
                  <a:srgbClr val="FFFFFF"/>
                </a:highlight>
                <a:latin typeface="Arial"/>
                <a:ea typeface="Arial"/>
                <a:cs typeface="Arial"/>
                <a:sym typeface="Arial"/>
              </a:rPr>
              <a:t> CKD.</a:t>
            </a:r>
            <a:endParaRPr b="0" i="0" sz="1800" u="none" cap="none" strike="noStrike">
              <a:solidFill>
                <a:schemeClr val="dk1"/>
              </a:solidFill>
              <a:highlight>
                <a:srgbClr val="FFFFFF"/>
              </a:highlight>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0" name="Shape 1860"/>
        <p:cNvGrpSpPr/>
        <p:nvPr/>
      </p:nvGrpSpPr>
      <p:grpSpPr>
        <a:xfrm>
          <a:off x="0" y="0"/>
          <a:ext cx="0" cy="0"/>
          <a:chOff x="0" y="0"/>
          <a:chExt cx="0" cy="0"/>
        </a:xfrm>
      </p:grpSpPr>
      <p:pic>
        <p:nvPicPr>
          <p:cNvPr id="1861" name="Google Shape;1861;p158"/>
          <p:cNvPicPr preferRelativeResize="0"/>
          <p:nvPr/>
        </p:nvPicPr>
        <p:blipFill rotWithShape="1">
          <a:blip r:embed="rId3">
            <a:alphaModFix/>
          </a:blip>
          <a:srcRect b="0" l="0" r="0" t="0"/>
          <a:stretch/>
        </p:blipFill>
        <p:spPr>
          <a:xfrm>
            <a:off x="901220" y="929870"/>
            <a:ext cx="4121426" cy="1034850"/>
          </a:xfrm>
          <a:prstGeom prst="rect">
            <a:avLst/>
          </a:prstGeom>
          <a:noFill/>
          <a:ln>
            <a:noFill/>
          </a:ln>
          <a:effectLst>
            <a:outerShdw blurRad="57150" rotWithShape="0" algn="bl" dir="5400000" dist="19050">
              <a:srgbClr val="000000">
                <a:alpha val="49803"/>
              </a:srgbClr>
            </a:outerShdw>
          </a:effectLst>
        </p:spPr>
      </p:pic>
      <p:sp>
        <p:nvSpPr>
          <p:cNvPr id="1862" name="Google Shape;1862;p158"/>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3" name="Google Shape;1863;p158"/>
          <p:cNvSpPr txBox="1"/>
          <p:nvPr/>
        </p:nvSpPr>
        <p:spPr>
          <a:xfrm>
            <a:off x="827651" y="44075"/>
            <a:ext cx="4890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 antiepileptic effects</a:t>
            </a:r>
            <a:endParaRPr b="0" i="0" sz="2400" u="none" cap="none" strike="noStrike">
              <a:solidFill>
                <a:schemeClr val="lt1"/>
              </a:solidFill>
              <a:latin typeface="Arial"/>
              <a:ea typeface="Arial"/>
              <a:cs typeface="Arial"/>
              <a:sym typeface="Arial"/>
            </a:endParaRPr>
          </a:p>
        </p:txBody>
      </p:sp>
      <p:sp>
        <p:nvSpPr>
          <p:cNvPr id="1864" name="Google Shape;1864;p158"/>
          <p:cNvSpPr txBox="1"/>
          <p:nvPr/>
        </p:nvSpPr>
        <p:spPr>
          <a:xfrm>
            <a:off x="985087" y="2203836"/>
            <a:ext cx="5815384"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highlight>
                  <a:srgbClr val="FFFFFF"/>
                </a:highlight>
                <a:latin typeface="Arial"/>
                <a:ea typeface="Arial"/>
                <a:cs typeface="Arial"/>
                <a:sym typeface="Arial"/>
              </a:rPr>
              <a:t>Lithium has antiepileptic effects (at therapeutic doses).</a:t>
            </a:r>
            <a:endParaRPr b="0" i="0" sz="1800" u="none" cap="none" strike="noStrike">
              <a:solidFill>
                <a:schemeClr val="dk1"/>
              </a:solidFill>
              <a:highlight>
                <a:srgbClr val="FFFFFF"/>
              </a:highlight>
              <a:latin typeface="Arial"/>
              <a:ea typeface="Arial"/>
              <a:cs typeface="Arial"/>
              <a:sym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8" name="Shape 1868"/>
        <p:cNvGrpSpPr/>
        <p:nvPr/>
      </p:nvGrpSpPr>
      <p:grpSpPr>
        <a:xfrm>
          <a:off x="0" y="0"/>
          <a:ext cx="0" cy="0"/>
          <a:chOff x="0" y="0"/>
          <a:chExt cx="0" cy="0"/>
        </a:xfrm>
      </p:grpSpPr>
      <p:sp>
        <p:nvSpPr>
          <p:cNvPr id="1869" name="Google Shape;1869;p159"/>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0" name="Google Shape;1870;p159"/>
          <p:cNvSpPr txBox="1"/>
          <p:nvPr/>
        </p:nvSpPr>
        <p:spPr>
          <a:xfrm>
            <a:off x="901225" y="23409"/>
            <a:ext cx="6339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 weight gain?</a:t>
            </a:r>
            <a:endParaRPr b="0" i="0" sz="2400" u="none" cap="none" strike="noStrike">
              <a:solidFill>
                <a:schemeClr val="lt1"/>
              </a:solidFill>
              <a:latin typeface="Arial"/>
              <a:ea typeface="Arial"/>
              <a:cs typeface="Arial"/>
              <a:sym typeface="Arial"/>
            </a:endParaRPr>
          </a:p>
        </p:txBody>
      </p:sp>
      <p:pic>
        <p:nvPicPr>
          <p:cNvPr id="1871" name="Google Shape;1871;p159"/>
          <p:cNvPicPr preferRelativeResize="0"/>
          <p:nvPr/>
        </p:nvPicPr>
        <p:blipFill rotWithShape="1">
          <a:blip r:embed="rId3">
            <a:alphaModFix/>
          </a:blip>
          <a:srcRect b="0" l="0" r="0" t="0"/>
          <a:stretch/>
        </p:blipFill>
        <p:spPr>
          <a:xfrm>
            <a:off x="1026700" y="1010725"/>
            <a:ext cx="3840624" cy="2134300"/>
          </a:xfrm>
          <a:prstGeom prst="rect">
            <a:avLst/>
          </a:prstGeom>
          <a:noFill/>
          <a:ln>
            <a:noFill/>
          </a:ln>
          <a:effectLst>
            <a:outerShdw blurRad="57150" rotWithShape="0" algn="bl" dir="5400000" dist="19050">
              <a:srgbClr val="000000">
                <a:alpha val="49803"/>
              </a:srgbClr>
            </a:outerShdw>
          </a:effectLst>
        </p:spPr>
      </p:pic>
      <p:sp>
        <p:nvSpPr>
          <p:cNvPr id="1872" name="Google Shape;1872;p159"/>
          <p:cNvSpPr/>
          <p:nvPr/>
        </p:nvSpPr>
        <p:spPr>
          <a:xfrm>
            <a:off x="0" y="4809398"/>
            <a:ext cx="9144000" cy="334002"/>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3" name="Google Shape;1873;p159"/>
          <p:cNvSpPr txBox="1"/>
          <p:nvPr/>
        </p:nvSpPr>
        <p:spPr>
          <a:xfrm>
            <a:off x="275075" y="4777079"/>
            <a:ext cx="8809800" cy="37243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Gomes-da-Costa, et al. Lithium therapy and weight change in people with bipolar disorder: A systematic review and meta-analysis, Neuroscience &amp; Biobehavioral Reviews, Volume 134, 2022.</a:t>
            </a:r>
            <a:endParaRPr b="0" i="0" sz="800" u="none" cap="none" strike="noStrike">
              <a:solidFill>
                <a:schemeClr val="lt1"/>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7" name="Shape 1877"/>
        <p:cNvGrpSpPr/>
        <p:nvPr/>
      </p:nvGrpSpPr>
      <p:grpSpPr>
        <a:xfrm>
          <a:off x="0" y="0"/>
          <a:ext cx="0" cy="0"/>
          <a:chOff x="0" y="0"/>
          <a:chExt cx="0" cy="0"/>
        </a:xfrm>
      </p:grpSpPr>
      <p:sp>
        <p:nvSpPr>
          <p:cNvPr id="1878" name="Google Shape;1878;p160"/>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9" name="Google Shape;1879;p160"/>
          <p:cNvSpPr txBox="1"/>
          <p:nvPr/>
        </p:nvSpPr>
        <p:spPr>
          <a:xfrm>
            <a:off x="954000" y="3211223"/>
            <a:ext cx="7236000" cy="657073"/>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rPr b="0" i="0" lang="en" sz="1800" u="none" cap="none" strike="noStrike">
                <a:solidFill>
                  <a:schemeClr val="dk1"/>
                </a:solidFill>
                <a:highlight>
                  <a:srgbClr val="FFFFFF"/>
                </a:highlight>
                <a:latin typeface="Arial"/>
                <a:ea typeface="Arial"/>
                <a:cs typeface="Arial"/>
                <a:sym typeface="Arial"/>
              </a:rPr>
              <a:t>Weight change with lithium does not differ from placebo.</a:t>
            </a:r>
            <a:endParaRPr/>
          </a:p>
        </p:txBody>
      </p:sp>
      <p:sp>
        <p:nvSpPr>
          <p:cNvPr id="1880" name="Google Shape;1880;p160"/>
          <p:cNvSpPr txBox="1"/>
          <p:nvPr/>
        </p:nvSpPr>
        <p:spPr>
          <a:xfrm>
            <a:off x="901225" y="23409"/>
            <a:ext cx="6339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 weight gain?</a:t>
            </a:r>
            <a:endParaRPr b="0" i="0" sz="2400" u="none" cap="none" strike="noStrike">
              <a:solidFill>
                <a:schemeClr val="lt1"/>
              </a:solidFill>
              <a:latin typeface="Arial"/>
              <a:ea typeface="Arial"/>
              <a:cs typeface="Arial"/>
              <a:sym typeface="Arial"/>
            </a:endParaRPr>
          </a:p>
        </p:txBody>
      </p:sp>
      <p:pic>
        <p:nvPicPr>
          <p:cNvPr id="1881" name="Google Shape;1881;p160"/>
          <p:cNvPicPr preferRelativeResize="0"/>
          <p:nvPr/>
        </p:nvPicPr>
        <p:blipFill rotWithShape="1">
          <a:blip r:embed="rId3">
            <a:alphaModFix/>
          </a:blip>
          <a:srcRect b="0" l="0" r="0" t="0"/>
          <a:stretch/>
        </p:blipFill>
        <p:spPr>
          <a:xfrm>
            <a:off x="1026700" y="1010725"/>
            <a:ext cx="3840624" cy="2134300"/>
          </a:xfrm>
          <a:prstGeom prst="rect">
            <a:avLst/>
          </a:prstGeom>
          <a:noFill/>
          <a:ln>
            <a:noFill/>
          </a:ln>
          <a:effectLst>
            <a:outerShdw blurRad="57150" rotWithShape="0" algn="bl" dir="5400000" dist="19050">
              <a:srgbClr val="000000">
                <a:alpha val="49803"/>
              </a:srgbClr>
            </a:outerShdw>
          </a:effectLst>
        </p:spPr>
      </p:pic>
      <p:sp>
        <p:nvSpPr>
          <p:cNvPr id="1882" name="Google Shape;1882;p160"/>
          <p:cNvSpPr/>
          <p:nvPr/>
        </p:nvSpPr>
        <p:spPr>
          <a:xfrm>
            <a:off x="0" y="4809398"/>
            <a:ext cx="9144000" cy="334002"/>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3" name="Google Shape;1883;p160"/>
          <p:cNvSpPr txBox="1"/>
          <p:nvPr/>
        </p:nvSpPr>
        <p:spPr>
          <a:xfrm>
            <a:off x="275075" y="4777079"/>
            <a:ext cx="8809800" cy="37243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Gomes-da-Costa, et al. Lithium therapy and weight change in people with bipolar disorder: A systematic review and meta-analysis, Neuroscience &amp; Biobehavioral Reviews, Volume 134, 2022.</a:t>
            </a:r>
            <a:endParaRPr b="0" i="0" sz="800" u="none" cap="none" strike="noStrike">
              <a:solidFill>
                <a:schemeClr val="lt1"/>
              </a:solidFill>
              <a:latin typeface="Arial"/>
              <a:ea typeface="Arial"/>
              <a:cs typeface="Arial"/>
              <a:sym typeface="Arial"/>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7" name="Shape 1887"/>
        <p:cNvGrpSpPr/>
        <p:nvPr/>
      </p:nvGrpSpPr>
      <p:grpSpPr>
        <a:xfrm>
          <a:off x="0" y="0"/>
          <a:ext cx="0" cy="0"/>
          <a:chOff x="0" y="0"/>
          <a:chExt cx="0" cy="0"/>
        </a:xfrm>
      </p:grpSpPr>
      <p:sp>
        <p:nvSpPr>
          <p:cNvPr id="1888" name="Google Shape;1888;p161"/>
          <p:cNvSpPr txBox="1"/>
          <p:nvPr/>
        </p:nvSpPr>
        <p:spPr>
          <a:xfrm>
            <a:off x="869725" y="998148"/>
            <a:ext cx="7236000" cy="1879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rPr lang="en" sz="1800">
                <a:solidFill>
                  <a:schemeClr val="dk1"/>
                </a:solidFill>
                <a:highlight>
                  <a:srgbClr val="FFFFFF"/>
                </a:highlight>
              </a:rPr>
              <a:t>Those with unipolar MDD or bipolar disorder are </a:t>
            </a:r>
            <a:endParaRPr sz="1800">
              <a:solidFill>
                <a:schemeClr val="dk1"/>
              </a:solidFill>
              <a:highlight>
                <a:srgbClr val="FFFFFF"/>
              </a:highlight>
            </a:endParaRPr>
          </a:p>
          <a:p>
            <a:pPr indent="0" lvl="0" marL="0" marR="0" rtl="0" algn="l">
              <a:lnSpc>
                <a:spcPct val="115000"/>
              </a:lnSpc>
              <a:spcBef>
                <a:spcPts val="1200"/>
              </a:spcBef>
              <a:spcAft>
                <a:spcPts val="0"/>
              </a:spcAft>
              <a:buClr>
                <a:schemeClr val="dk1"/>
              </a:buClr>
              <a:buSzPts val="1100"/>
              <a:buFont typeface="Arial"/>
              <a:buNone/>
            </a:pPr>
            <a:r>
              <a:rPr lang="en" sz="1800">
                <a:solidFill>
                  <a:schemeClr val="dk1"/>
                </a:solidFill>
                <a:highlight>
                  <a:srgbClr val="FFFFFF"/>
                </a:highlight>
              </a:rPr>
              <a:t>75  % less likely to attempt or complete suicide on lithium</a:t>
            </a:r>
            <a:endParaRPr sz="1800">
              <a:solidFill>
                <a:schemeClr val="dk1"/>
              </a:solidFill>
              <a:highlight>
                <a:srgbClr val="FFFFFF"/>
              </a:highlight>
            </a:endParaRPr>
          </a:p>
          <a:p>
            <a:pPr indent="0" lvl="0" marL="0" marR="0" rtl="0" algn="l">
              <a:lnSpc>
                <a:spcPct val="115000"/>
              </a:lnSpc>
              <a:spcBef>
                <a:spcPts val="1200"/>
              </a:spcBef>
              <a:spcAft>
                <a:spcPts val="0"/>
              </a:spcAft>
              <a:buClr>
                <a:schemeClr val="dk1"/>
              </a:buClr>
              <a:buSzPts val="1100"/>
              <a:buFont typeface="Arial"/>
              <a:buNone/>
            </a:pPr>
            <a:r>
              <a:rPr lang="en" sz="1800">
                <a:solidFill>
                  <a:schemeClr val="dk1"/>
                </a:solidFill>
                <a:highlight>
                  <a:srgbClr val="FFFFFF"/>
                </a:highlight>
              </a:rPr>
              <a:t>(Baldessarini et al, 2006). </a:t>
            </a:r>
            <a:endParaRPr sz="1800">
              <a:solidFill>
                <a:schemeClr val="dk1"/>
              </a:solidFill>
              <a:highlight>
                <a:srgbClr val="FFFFFF"/>
              </a:highlight>
            </a:endParaRPr>
          </a:p>
          <a:p>
            <a:pPr indent="0" lvl="0" marL="0" marR="0" rtl="0" algn="l">
              <a:lnSpc>
                <a:spcPct val="115000"/>
              </a:lnSpc>
              <a:spcBef>
                <a:spcPts val="1200"/>
              </a:spcBef>
              <a:spcAft>
                <a:spcPts val="0"/>
              </a:spcAft>
              <a:buClr>
                <a:schemeClr val="dk1"/>
              </a:buClr>
              <a:buSzPts val="1100"/>
              <a:buFont typeface="Arial"/>
              <a:buNone/>
            </a:pPr>
            <a:r>
              <a:t/>
            </a:r>
            <a:endParaRPr sz="1800">
              <a:solidFill>
                <a:schemeClr val="dk1"/>
              </a:solidFill>
              <a:highlight>
                <a:srgbClr val="FFFFFF"/>
              </a:highlight>
            </a:endParaRPr>
          </a:p>
        </p:txBody>
      </p:sp>
      <p:sp>
        <p:nvSpPr>
          <p:cNvPr id="1889" name="Google Shape;1889;p161"/>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0" name="Google Shape;1890;p161"/>
          <p:cNvSpPr txBox="1"/>
          <p:nvPr/>
        </p:nvSpPr>
        <p:spPr>
          <a:xfrm>
            <a:off x="901225" y="23409"/>
            <a:ext cx="6339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lang="en" sz="2400">
                <a:solidFill>
                  <a:schemeClr val="lt1"/>
                </a:solidFill>
              </a:rPr>
              <a:t>Lithium - suicide </a:t>
            </a:r>
            <a:endParaRPr b="0" i="0" sz="2400" u="none" cap="none" strike="noStrike">
              <a:solidFill>
                <a:schemeClr val="lt1"/>
              </a:solidFill>
              <a:latin typeface="Arial"/>
              <a:ea typeface="Arial"/>
              <a:cs typeface="Arial"/>
              <a:sym typeface="Arial"/>
            </a:endParaRPr>
          </a:p>
        </p:txBody>
      </p:sp>
      <p:sp>
        <p:nvSpPr>
          <p:cNvPr id="1891" name="Google Shape;1891;p161"/>
          <p:cNvSpPr/>
          <p:nvPr/>
        </p:nvSpPr>
        <p:spPr>
          <a:xfrm>
            <a:off x="869725" y="1503375"/>
            <a:ext cx="457800" cy="450300"/>
          </a:xfrm>
          <a:prstGeom prst="rect">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rPr>
              <a:t>?</a:t>
            </a:r>
            <a:endParaRPr b="1" sz="2000">
              <a:solidFill>
                <a:schemeClr val="lt1"/>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5" name="Shape 1895"/>
        <p:cNvGrpSpPr/>
        <p:nvPr/>
      </p:nvGrpSpPr>
      <p:grpSpPr>
        <a:xfrm>
          <a:off x="0" y="0"/>
          <a:ext cx="0" cy="0"/>
          <a:chOff x="0" y="0"/>
          <a:chExt cx="0" cy="0"/>
        </a:xfrm>
      </p:grpSpPr>
      <p:sp>
        <p:nvSpPr>
          <p:cNvPr id="1896" name="Google Shape;1896;p162"/>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7" name="Google Shape;1897;p162"/>
          <p:cNvSpPr txBox="1"/>
          <p:nvPr/>
        </p:nvSpPr>
        <p:spPr>
          <a:xfrm>
            <a:off x="901225" y="23409"/>
            <a:ext cx="6339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lang="en" sz="2400">
                <a:solidFill>
                  <a:schemeClr val="lt1"/>
                </a:solidFill>
              </a:rPr>
              <a:t>Lithium - suicide </a:t>
            </a:r>
            <a:endParaRPr b="0" i="0" sz="2400" u="none" cap="none" strike="noStrike">
              <a:solidFill>
                <a:schemeClr val="lt1"/>
              </a:solidFill>
              <a:latin typeface="Arial"/>
              <a:ea typeface="Arial"/>
              <a:cs typeface="Arial"/>
              <a:sym typeface="Arial"/>
            </a:endParaRPr>
          </a:p>
        </p:txBody>
      </p:sp>
      <p:sp>
        <p:nvSpPr>
          <p:cNvPr id="1898" name="Google Shape;1898;p162"/>
          <p:cNvSpPr txBox="1"/>
          <p:nvPr/>
        </p:nvSpPr>
        <p:spPr>
          <a:xfrm>
            <a:off x="869725" y="998148"/>
            <a:ext cx="7236000" cy="1406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rPr lang="en" sz="1800">
                <a:solidFill>
                  <a:schemeClr val="dk1"/>
                </a:solidFill>
                <a:highlight>
                  <a:srgbClr val="FFFFFF"/>
                </a:highlight>
              </a:rPr>
              <a:t>Those with unipolar MDD or bipolar disorder are </a:t>
            </a:r>
            <a:endParaRPr sz="1800">
              <a:solidFill>
                <a:schemeClr val="dk1"/>
              </a:solidFill>
              <a:highlight>
                <a:srgbClr val="FFFFFF"/>
              </a:highlight>
            </a:endParaRPr>
          </a:p>
          <a:p>
            <a:pPr indent="0" lvl="0" marL="0" marR="0" rtl="0" algn="l">
              <a:lnSpc>
                <a:spcPct val="115000"/>
              </a:lnSpc>
              <a:spcBef>
                <a:spcPts val="1200"/>
              </a:spcBef>
              <a:spcAft>
                <a:spcPts val="0"/>
              </a:spcAft>
              <a:buClr>
                <a:schemeClr val="dk1"/>
              </a:buClr>
              <a:buSzPts val="1100"/>
              <a:buFont typeface="Arial"/>
              <a:buNone/>
            </a:pPr>
            <a:r>
              <a:rPr lang="en" sz="1800">
                <a:solidFill>
                  <a:schemeClr val="dk1"/>
                </a:solidFill>
                <a:highlight>
                  <a:srgbClr val="FFFFFF"/>
                </a:highlight>
              </a:rPr>
              <a:t>75  % less likely to attempt or complete suicide on lithium</a:t>
            </a:r>
            <a:endParaRPr sz="1800">
              <a:solidFill>
                <a:schemeClr val="dk1"/>
              </a:solidFill>
              <a:highlight>
                <a:srgbClr val="FFFFFF"/>
              </a:highlight>
            </a:endParaRPr>
          </a:p>
          <a:p>
            <a:pPr indent="0" lvl="0" marL="0" marR="0" rtl="0" algn="l">
              <a:lnSpc>
                <a:spcPct val="115000"/>
              </a:lnSpc>
              <a:spcBef>
                <a:spcPts val="1200"/>
              </a:spcBef>
              <a:spcAft>
                <a:spcPts val="0"/>
              </a:spcAft>
              <a:buClr>
                <a:schemeClr val="dk1"/>
              </a:buClr>
              <a:buSzPts val="1100"/>
              <a:buFont typeface="Arial"/>
              <a:buNone/>
            </a:pPr>
            <a:r>
              <a:rPr lang="en" sz="1800">
                <a:solidFill>
                  <a:schemeClr val="dk1"/>
                </a:solidFill>
                <a:highlight>
                  <a:srgbClr val="FFFFFF"/>
                </a:highlight>
              </a:rPr>
              <a:t>(Baldessarini et al, 2006). </a:t>
            </a:r>
            <a:endParaRPr sz="1800">
              <a:solidFill>
                <a:schemeClr val="dk1"/>
              </a:solidFill>
              <a:highlight>
                <a:srgbClr val="FFFFFF"/>
              </a:highlight>
            </a:endParaRPr>
          </a:p>
        </p:txBody>
      </p:sp>
      <p:sp>
        <p:nvSpPr>
          <p:cNvPr id="1899" name="Google Shape;1899;p162"/>
          <p:cNvSpPr txBox="1"/>
          <p:nvPr/>
        </p:nvSpPr>
        <p:spPr>
          <a:xfrm>
            <a:off x="901225" y="2661550"/>
            <a:ext cx="6539400" cy="1252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rPr lang="en" sz="1800">
                <a:solidFill>
                  <a:schemeClr val="dk1"/>
                </a:solidFill>
                <a:highlight>
                  <a:srgbClr val="FFFFFF"/>
                </a:highlight>
              </a:rPr>
              <a:t>That’s a 4-fold decrease compared to being prescribed any other medication. </a:t>
            </a:r>
            <a:endParaRPr sz="1800">
              <a:solidFill>
                <a:schemeClr val="dk1"/>
              </a:solidFill>
              <a:highlight>
                <a:srgbClr val="FFFFFF"/>
              </a:highlight>
            </a:endParaRPr>
          </a:p>
          <a:p>
            <a:pPr indent="0" lvl="0" marL="0" marR="0" rtl="0" algn="l">
              <a:lnSpc>
                <a:spcPct val="115000"/>
              </a:lnSpc>
              <a:spcBef>
                <a:spcPts val="1200"/>
              </a:spcBef>
              <a:spcAft>
                <a:spcPts val="0"/>
              </a:spcAft>
              <a:buClr>
                <a:schemeClr val="dk1"/>
              </a:buClr>
              <a:buSzPts val="1100"/>
              <a:buFont typeface="Arial"/>
              <a:buNone/>
            </a:pPr>
            <a:r>
              <a:t/>
            </a:r>
            <a:endParaRPr sz="1800">
              <a:solidFill>
                <a:schemeClr val="dk1"/>
              </a:solidFill>
              <a:highlight>
                <a:srgbClr val="FFFFFF"/>
              </a:highlight>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3" name="Shape 1903"/>
        <p:cNvGrpSpPr/>
        <p:nvPr/>
      </p:nvGrpSpPr>
      <p:grpSpPr>
        <a:xfrm>
          <a:off x="0" y="0"/>
          <a:ext cx="0" cy="0"/>
          <a:chOff x="0" y="0"/>
          <a:chExt cx="0" cy="0"/>
        </a:xfrm>
      </p:grpSpPr>
      <p:sp>
        <p:nvSpPr>
          <p:cNvPr id="1904" name="Google Shape;1904;p163"/>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5" name="Google Shape;1905;p163"/>
          <p:cNvSpPr txBox="1"/>
          <p:nvPr/>
        </p:nvSpPr>
        <p:spPr>
          <a:xfrm>
            <a:off x="901225" y="23409"/>
            <a:ext cx="6339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lang="en" sz="2400">
                <a:solidFill>
                  <a:schemeClr val="lt1"/>
                </a:solidFill>
              </a:rPr>
              <a:t>Lithium - suicide </a:t>
            </a:r>
            <a:endParaRPr b="0" i="0" sz="2400" u="none" cap="none" strike="noStrike">
              <a:solidFill>
                <a:schemeClr val="lt1"/>
              </a:solidFill>
              <a:latin typeface="Arial"/>
              <a:ea typeface="Arial"/>
              <a:cs typeface="Arial"/>
              <a:sym typeface="Arial"/>
            </a:endParaRPr>
          </a:p>
        </p:txBody>
      </p:sp>
      <p:sp>
        <p:nvSpPr>
          <p:cNvPr id="1906" name="Google Shape;1906;p163"/>
          <p:cNvSpPr txBox="1"/>
          <p:nvPr/>
        </p:nvSpPr>
        <p:spPr>
          <a:xfrm>
            <a:off x="869725" y="998148"/>
            <a:ext cx="7236000" cy="1406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rPr lang="en" sz="1800">
                <a:solidFill>
                  <a:schemeClr val="dk1"/>
                </a:solidFill>
                <a:highlight>
                  <a:srgbClr val="FFFFFF"/>
                </a:highlight>
              </a:rPr>
              <a:t>Those with unipolar MDD or bipolar disorder are </a:t>
            </a:r>
            <a:endParaRPr sz="1800">
              <a:solidFill>
                <a:schemeClr val="dk1"/>
              </a:solidFill>
              <a:highlight>
                <a:srgbClr val="FFFFFF"/>
              </a:highlight>
            </a:endParaRPr>
          </a:p>
          <a:p>
            <a:pPr indent="0" lvl="0" marL="0" marR="0" rtl="0" algn="l">
              <a:lnSpc>
                <a:spcPct val="115000"/>
              </a:lnSpc>
              <a:spcBef>
                <a:spcPts val="1200"/>
              </a:spcBef>
              <a:spcAft>
                <a:spcPts val="0"/>
              </a:spcAft>
              <a:buClr>
                <a:schemeClr val="dk1"/>
              </a:buClr>
              <a:buSzPts val="1100"/>
              <a:buFont typeface="Arial"/>
              <a:buNone/>
            </a:pPr>
            <a:r>
              <a:rPr lang="en" sz="1800">
                <a:solidFill>
                  <a:schemeClr val="dk1"/>
                </a:solidFill>
                <a:highlight>
                  <a:srgbClr val="FFFFFF"/>
                </a:highlight>
              </a:rPr>
              <a:t>75  % less likely to attempt or complete suicide on lithium</a:t>
            </a:r>
            <a:endParaRPr sz="1800">
              <a:solidFill>
                <a:schemeClr val="dk1"/>
              </a:solidFill>
              <a:highlight>
                <a:srgbClr val="FFFFFF"/>
              </a:highlight>
            </a:endParaRPr>
          </a:p>
          <a:p>
            <a:pPr indent="0" lvl="0" marL="0" marR="0" rtl="0" algn="l">
              <a:lnSpc>
                <a:spcPct val="115000"/>
              </a:lnSpc>
              <a:spcBef>
                <a:spcPts val="1200"/>
              </a:spcBef>
              <a:spcAft>
                <a:spcPts val="0"/>
              </a:spcAft>
              <a:buClr>
                <a:schemeClr val="dk1"/>
              </a:buClr>
              <a:buSzPts val="1100"/>
              <a:buFont typeface="Arial"/>
              <a:buNone/>
            </a:pPr>
            <a:r>
              <a:rPr lang="en" sz="1800">
                <a:solidFill>
                  <a:schemeClr val="dk1"/>
                </a:solidFill>
                <a:highlight>
                  <a:srgbClr val="FFFFFF"/>
                </a:highlight>
              </a:rPr>
              <a:t>(Baldessarini et al, 2006). </a:t>
            </a:r>
            <a:endParaRPr sz="1800">
              <a:solidFill>
                <a:schemeClr val="dk1"/>
              </a:solidFill>
              <a:highlight>
                <a:srgbClr val="FFFFFF"/>
              </a:highlight>
            </a:endParaRPr>
          </a:p>
        </p:txBody>
      </p:sp>
      <p:sp>
        <p:nvSpPr>
          <p:cNvPr id="1907" name="Google Shape;1907;p163"/>
          <p:cNvSpPr txBox="1"/>
          <p:nvPr/>
        </p:nvSpPr>
        <p:spPr>
          <a:xfrm>
            <a:off x="901225" y="2661550"/>
            <a:ext cx="6539400" cy="1725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rPr lang="en" sz="1800">
                <a:solidFill>
                  <a:schemeClr val="dk1"/>
                </a:solidFill>
                <a:highlight>
                  <a:srgbClr val="FFFFFF"/>
                </a:highlight>
              </a:rPr>
              <a:t>That’s a 4-fold decrease compared to being prescribed any other medication. </a:t>
            </a:r>
            <a:endParaRPr sz="1800">
              <a:solidFill>
                <a:schemeClr val="dk1"/>
              </a:solidFill>
              <a:highlight>
                <a:srgbClr val="FFFFFF"/>
              </a:highlight>
            </a:endParaRPr>
          </a:p>
          <a:p>
            <a:pPr indent="0" lvl="0" marL="0" marR="0" rtl="0" algn="l">
              <a:lnSpc>
                <a:spcPct val="115000"/>
              </a:lnSpc>
              <a:spcBef>
                <a:spcPts val="1200"/>
              </a:spcBef>
              <a:spcAft>
                <a:spcPts val="0"/>
              </a:spcAft>
              <a:buClr>
                <a:schemeClr val="dk1"/>
              </a:buClr>
              <a:buSzPts val="1100"/>
              <a:buFont typeface="Arial"/>
              <a:buNone/>
            </a:pPr>
            <a:r>
              <a:rPr lang="en" sz="1800">
                <a:solidFill>
                  <a:schemeClr val="dk1"/>
                </a:solidFill>
                <a:highlight>
                  <a:srgbClr val="FFFFFF"/>
                </a:highlight>
              </a:rPr>
              <a:t>but.. </a:t>
            </a:r>
            <a:endParaRPr sz="1800">
              <a:solidFill>
                <a:schemeClr val="dk1"/>
              </a:solidFill>
              <a:highlight>
                <a:srgbClr val="FFFFFF"/>
              </a:highlight>
            </a:endParaRPr>
          </a:p>
          <a:p>
            <a:pPr indent="0" lvl="0" marL="0" marR="0" rtl="0" algn="l">
              <a:lnSpc>
                <a:spcPct val="115000"/>
              </a:lnSpc>
              <a:spcBef>
                <a:spcPts val="1200"/>
              </a:spcBef>
              <a:spcAft>
                <a:spcPts val="0"/>
              </a:spcAft>
              <a:buClr>
                <a:schemeClr val="dk1"/>
              </a:buClr>
              <a:buSzPts val="1100"/>
              <a:buFont typeface="Arial"/>
              <a:buNone/>
            </a:pPr>
            <a:r>
              <a:t/>
            </a:r>
            <a:endParaRPr sz="1800">
              <a:solidFill>
                <a:schemeClr val="dk1"/>
              </a:solidFill>
              <a:highlight>
                <a:srgbClr val="FFFFFF"/>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8"/>
          <p:cNvSpPr txBox="1"/>
          <p:nvPr/>
        </p:nvSpPr>
        <p:spPr>
          <a:xfrm>
            <a:off x="770382" y="1461300"/>
            <a:ext cx="46758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3D85C6"/>
                </a:solidFill>
                <a:latin typeface="Arial"/>
                <a:ea typeface="Arial"/>
                <a:cs typeface="Arial"/>
                <a:sym typeface="Arial"/>
              </a:rPr>
              <a:t>Arbitrary category of medications for bipolar disorder</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3D85C6"/>
                </a:solidFill>
                <a:latin typeface="Arial"/>
                <a:ea typeface="Arial"/>
                <a:cs typeface="Arial"/>
                <a:sym typeface="Arial"/>
              </a:rPr>
              <a:t> </a:t>
            </a:r>
            <a:endParaRPr b="0" i="0" sz="1800" u="none" cap="none" strike="noStrike">
              <a:solidFill>
                <a:srgbClr val="3D85C6"/>
              </a:solidFill>
              <a:latin typeface="Arial"/>
              <a:ea typeface="Arial"/>
              <a:cs typeface="Arial"/>
              <a:sym typeface="Arial"/>
            </a:endParaRPr>
          </a:p>
        </p:txBody>
      </p:sp>
      <p:sp>
        <p:nvSpPr>
          <p:cNvPr id="199" name="Google Shape;199;p38"/>
          <p:cNvSpPr/>
          <p:nvPr/>
        </p:nvSpPr>
        <p:spPr>
          <a:xfrm>
            <a:off x="374" y="-15900"/>
            <a:ext cx="9144000" cy="7632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38"/>
          <p:cNvSpPr txBox="1"/>
          <p:nvPr/>
        </p:nvSpPr>
        <p:spPr>
          <a:xfrm>
            <a:off x="648300" y="885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What’s a mood stabilizer?</a:t>
            </a:r>
            <a:endParaRPr b="0" i="0" sz="24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2400" u="none" cap="none" strike="noStrike">
              <a:solidFill>
                <a:schemeClr val="lt1"/>
              </a:solidFill>
              <a:latin typeface="Arial"/>
              <a:ea typeface="Arial"/>
              <a:cs typeface="Arial"/>
              <a:sym typeface="Arial"/>
            </a:endParaRPr>
          </a:p>
        </p:txBody>
      </p:sp>
      <p:pic>
        <p:nvPicPr>
          <p:cNvPr id="201" name="Google Shape;201;p38"/>
          <p:cNvPicPr preferRelativeResize="0"/>
          <p:nvPr/>
        </p:nvPicPr>
        <p:blipFill rotWithShape="1">
          <a:blip r:embed="rId3">
            <a:alphaModFix/>
          </a:blip>
          <a:srcRect b="0" l="0" r="0" t="0"/>
          <a:stretch/>
        </p:blipFill>
        <p:spPr>
          <a:xfrm>
            <a:off x="5728448" y="1449596"/>
            <a:ext cx="3127282" cy="3330833"/>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1" name="Shape 1911"/>
        <p:cNvGrpSpPr/>
        <p:nvPr/>
      </p:nvGrpSpPr>
      <p:grpSpPr>
        <a:xfrm>
          <a:off x="0" y="0"/>
          <a:ext cx="0" cy="0"/>
          <a:chOff x="0" y="0"/>
          <a:chExt cx="0" cy="0"/>
        </a:xfrm>
      </p:grpSpPr>
      <p:sp>
        <p:nvSpPr>
          <p:cNvPr id="1912" name="Google Shape;1912;p164"/>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3" name="Google Shape;1913;p164"/>
          <p:cNvSpPr txBox="1"/>
          <p:nvPr/>
        </p:nvSpPr>
        <p:spPr>
          <a:xfrm>
            <a:off x="901225" y="23409"/>
            <a:ext cx="6339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lang="en" sz="2400">
                <a:solidFill>
                  <a:schemeClr val="lt1"/>
                </a:solidFill>
              </a:rPr>
              <a:t>Lithium - suicide </a:t>
            </a:r>
            <a:endParaRPr b="0" i="0" sz="2400" u="none" cap="none" strike="noStrike">
              <a:solidFill>
                <a:schemeClr val="lt1"/>
              </a:solidFill>
              <a:latin typeface="Arial"/>
              <a:ea typeface="Arial"/>
              <a:cs typeface="Arial"/>
              <a:sym typeface="Arial"/>
            </a:endParaRPr>
          </a:p>
        </p:txBody>
      </p:sp>
      <p:sp>
        <p:nvSpPr>
          <p:cNvPr id="1914" name="Google Shape;1914;p164"/>
          <p:cNvSpPr txBox="1"/>
          <p:nvPr/>
        </p:nvSpPr>
        <p:spPr>
          <a:xfrm>
            <a:off x="869725" y="998148"/>
            <a:ext cx="7236000" cy="1406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rPr lang="en" sz="1800">
                <a:solidFill>
                  <a:schemeClr val="dk1"/>
                </a:solidFill>
                <a:highlight>
                  <a:srgbClr val="FFFFFF"/>
                </a:highlight>
              </a:rPr>
              <a:t>Those with unipolar MDD or bipolar disorder are </a:t>
            </a:r>
            <a:endParaRPr sz="1800">
              <a:solidFill>
                <a:schemeClr val="dk1"/>
              </a:solidFill>
              <a:highlight>
                <a:srgbClr val="FFFFFF"/>
              </a:highlight>
            </a:endParaRPr>
          </a:p>
          <a:p>
            <a:pPr indent="0" lvl="0" marL="0" marR="0" rtl="0" algn="l">
              <a:lnSpc>
                <a:spcPct val="115000"/>
              </a:lnSpc>
              <a:spcBef>
                <a:spcPts val="1200"/>
              </a:spcBef>
              <a:spcAft>
                <a:spcPts val="0"/>
              </a:spcAft>
              <a:buClr>
                <a:schemeClr val="dk1"/>
              </a:buClr>
              <a:buSzPts val="1100"/>
              <a:buFont typeface="Arial"/>
              <a:buNone/>
            </a:pPr>
            <a:r>
              <a:rPr lang="en" sz="1800">
                <a:solidFill>
                  <a:schemeClr val="dk1"/>
                </a:solidFill>
                <a:highlight>
                  <a:srgbClr val="FFFFFF"/>
                </a:highlight>
              </a:rPr>
              <a:t>75  % less likely to attempt or complete suicide on lithium</a:t>
            </a:r>
            <a:endParaRPr sz="1800">
              <a:solidFill>
                <a:schemeClr val="dk1"/>
              </a:solidFill>
              <a:highlight>
                <a:srgbClr val="FFFFFF"/>
              </a:highlight>
            </a:endParaRPr>
          </a:p>
          <a:p>
            <a:pPr indent="0" lvl="0" marL="0" marR="0" rtl="0" algn="l">
              <a:lnSpc>
                <a:spcPct val="115000"/>
              </a:lnSpc>
              <a:spcBef>
                <a:spcPts val="1200"/>
              </a:spcBef>
              <a:spcAft>
                <a:spcPts val="0"/>
              </a:spcAft>
              <a:buClr>
                <a:schemeClr val="dk1"/>
              </a:buClr>
              <a:buSzPts val="1100"/>
              <a:buFont typeface="Arial"/>
              <a:buNone/>
            </a:pPr>
            <a:r>
              <a:rPr lang="en" sz="1800">
                <a:solidFill>
                  <a:schemeClr val="dk1"/>
                </a:solidFill>
                <a:highlight>
                  <a:srgbClr val="FFFFFF"/>
                </a:highlight>
              </a:rPr>
              <a:t>(Baldessarini et al, 2006). </a:t>
            </a:r>
            <a:endParaRPr sz="1800">
              <a:solidFill>
                <a:schemeClr val="dk1"/>
              </a:solidFill>
              <a:highlight>
                <a:srgbClr val="FFFFFF"/>
              </a:highlight>
            </a:endParaRPr>
          </a:p>
        </p:txBody>
      </p:sp>
      <p:sp>
        <p:nvSpPr>
          <p:cNvPr id="1915" name="Google Shape;1915;p164"/>
          <p:cNvSpPr txBox="1"/>
          <p:nvPr/>
        </p:nvSpPr>
        <p:spPr>
          <a:xfrm>
            <a:off x="901225" y="2661550"/>
            <a:ext cx="6539400" cy="4098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rPr lang="en" sz="1800">
                <a:solidFill>
                  <a:schemeClr val="dk1"/>
                </a:solidFill>
                <a:highlight>
                  <a:srgbClr val="FFFFFF"/>
                </a:highlight>
              </a:rPr>
              <a:t>That’s a 4-fold decrease compared to being prescribed any other medication. </a:t>
            </a:r>
            <a:endParaRPr sz="18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rPr lang="en" sz="1800">
                <a:solidFill>
                  <a:schemeClr val="dk1"/>
                </a:solidFill>
                <a:highlight>
                  <a:srgbClr val="FFFFFF"/>
                </a:highlight>
              </a:rPr>
              <a:t>The minimum duration necessary to achieve lithium's anti-suicidal effects is unknown, but 18 months or more of exposure may be required (Meyer &amp; Stahl, 2023).</a:t>
            </a:r>
            <a:endParaRPr sz="18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t/>
            </a:r>
            <a:endParaRPr sz="1800">
              <a:solidFill>
                <a:schemeClr val="dk1"/>
              </a:solidFill>
              <a:highlight>
                <a:srgbClr val="FFFFFF"/>
              </a:highlight>
            </a:endParaRPr>
          </a:p>
          <a:p>
            <a:pPr indent="0" lvl="0" marL="0" marR="0" rtl="0" algn="l">
              <a:lnSpc>
                <a:spcPct val="115000"/>
              </a:lnSpc>
              <a:spcBef>
                <a:spcPts val="1200"/>
              </a:spcBef>
              <a:spcAft>
                <a:spcPts val="0"/>
              </a:spcAft>
              <a:buClr>
                <a:schemeClr val="dk1"/>
              </a:buClr>
              <a:buSzPts val="1100"/>
              <a:buFont typeface="Arial"/>
              <a:buNone/>
            </a:pPr>
            <a:r>
              <a:t/>
            </a:r>
            <a:endParaRPr sz="1800">
              <a:solidFill>
                <a:schemeClr val="dk1"/>
              </a:solidFill>
              <a:highlight>
                <a:srgbClr val="FFFFFF"/>
              </a:highlight>
            </a:endParaRPr>
          </a:p>
          <a:p>
            <a:pPr indent="0" lvl="0" marL="0" marR="0" rtl="0" algn="l">
              <a:lnSpc>
                <a:spcPct val="115000"/>
              </a:lnSpc>
              <a:spcBef>
                <a:spcPts val="1200"/>
              </a:spcBef>
              <a:spcAft>
                <a:spcPts val="0"/>
              </a:spcAft>
              <a:buClr>
                <a:schemeClr val="dk1"/>
              </a:buClr>
              <a:buSzPts val="1100"/>
              <a:buFont typeface="Arial"/>
              <a:buNone/>
            </a:pPr>
            <a:r>
              <a:rPr lang="en" sz="1800">
                <a:solidFill>
                  <a:schemeClr val="dk1"/>
                </a:solidFill>
                <a:highlight>
                  <a:srgbClr val="FFFFFF"/>
                </a:highlight>
              </a:rPr>
              <a:t> the anti-suicide effect takes at least 6 months to develop, possibly 18 months for full benefit. </a:t>
            </a:r>
            <a:endParaRPr sz="1800">
              <a:solidFill>
                <a:schemeClr val="dk1"/>
              </a:solidFill>
              <a:highlight>
                <a:srgbClr val="FFFFFF"/>
              </a:highlight>
            </a:endParaRPr>
          </a:p>
          <a:p>
            <a:pPr indent="0" lvl="0" marL="0" marR="0" rtl="0" algn="l">
              <a:lnSpc>
                <a:spcPct val="115000"/>
              </a:lnSpc>
              <a:spcBef>
                <a:spcPts val="1200"/>
              </a:spcBef>
              <a:spcAft>
                <a:spcPts val="0"/>
              </a:spcAft>
              <a:buClr>
                <a:schemeClr val="dk1"/>
              </a:buClr>
              <a:buSzPts val="1100"/>
              <a:buFont typeface="Arial"/>
              <a:buNone/>
            </a:pPr>
            <a:r>
              <a:t/>
            </a:r>
            <a:endParaRPr sz="1800">
              <a:solidFill>
                <a:schemeClr val="dk1"/>
              </a:solidFill>
              <a:highlight>
                <a:srgbClr val="FFFFFF"/>
              </a:highlight>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9" name="Shape 1919"/>
        <p:cNvGrpSpPr/>
        <p:nvPr/>
      </p:nvGrpSpPr>
      <p:grpSpPr>
        <a:xfrm>
          <a:off x="0" y="0"/>
          <a:ext cx="0" cy="0"/>
          <a:chOff x="0" y="0"/>
          <a:chExt cx="0" cy="0"/>
        </a:xfrm>
      </p:grpSpPr>
      <p:sp>
        <p:nvSpPr>
          <p:cNvPr id="1920" name="Google Shape;1920;p165"/>
          <p:cNvSpPr txBox="1"/>
          <p:nvPr/>
        </p:nvSpPr>
        <p:spPr>
          <a:xfrm>
            <a:off x="319200" y="753775"/>
            <a:ext cx="8658000" cy="83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800">
              <a:solidFill>
                <a:srgbClr val="A64D79"/>
              </a:solidFill>
            </a:endParaRPr>
          </a:p>
          <a:p>
            <a:pPr indent="-330200" lvl="0" marL="457200" marR="0" rtl="0" algn="l">
              <a:lnSpc>
                <a:spcPct val="115000"/>
              </a:lnSpc>
              <a:spcBef>
                <a:spcPts val="0"/>
              </a:spcBef>
              <a:spcAft>
                <a:spcPts val="0"/>
              </a:spcAft>
              <a:buClr>
                <a:srgbClr val="A64D79"/>
              </a:buClr>
              <a:buSzPts val="1600"/>
              <a:buAutoNum type="arabicPeriod"/>
            </a:pPr>
            <a:r>
              <a:rPr lang="en" sz="1600">
                <a:solidFill>
                  <a:srgbClr val="A64D79"/>
                </a:solidFill>
              </a:rPr>
              <a:t>Not explaining that lithium and lamotrigine as “bipolar antidepressants”</a:t>
            </a:r>
            <a:endParaRPr sz="1600">
              <a:solidFill>
                <a:srgbClr val="A64D79"/>
              </a:solidFill>
            </a:endParaRPr>
          </a:p>
          <a:p>
            <a:pPr indent="-330200" lvl="0" marL="457200" marR="0" rtl="0" algn="l">
              <a:lnSpc>
                <a:spcPct val="115000"/>
              </a:lnSpc>
              <a:spcBef>
                <a:spcPts val="0"/>
              </a:spcBef>
              <a:spcAft>
                <a:spcPts val="0"/>
              </a:spcAft>
              <a:buClr>
                <a:srgbClr val="A64D79"/>
              </a:buClr>
              <a:buSzPts val="1600"/>
              <a:buAutoNum type="arabicPeriod"/>
            </a:pPr>
            <a:r>
              <a:rPr b="1" lang="en" sz="1600">
                <a:solidFill>
                  <a:srgbClr val="A64D79"/>
                </a:solidFill>
              </a:rPr>
              <a:t>Depriving bipolar patients of lithium treatment</a:t>
            </a:r>
            <a:endParaRPr i="0" sz="2200" u="none" cap="none" strike="noStrike">
              <a:solidFill>
                <a:srgbClr val="A64D79"/>
              </a:solidFill>
            </a:endParaRPr>
          </a:p>
        </p:txBody>
      </p:sp>
      <p:sp>
        <p:nvSpPr>
          <p:cNvPr id="1921" name="Google Shape;1921;p165"/>
          <p:cNvSpPr/>
          <p:nvPr/>
        </p:nvSpPr>
        <p:spPr>
          <a:xfrm>
            <a:off x="-23850"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2" name="Google Shape;1922;p165"/>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12 ways to harm your patients (mood stabilizers)</a:t>
            </a:r>
            <a:endParaRPr b="1" sz="2400">
              <a:solidFill>
                <a:schemeClr val="lt1"/>
              </a:solidFill>
            </a:endParaRPr>
          </a:p>
        </p:txBody>
      </p:sp>
      <p:grpSp>
        <p:nvGrpSpPr>
          <p:cNvPr id="1923" name="Google Shape;1923;p165"/>
          <p:cNvGrpSpPr/>
          <p:nvPr/>
        </p:nvGrpSpPr>
        <p:grpSpPr>
          <a:xfrm>
            <a:off x="1315710" y="1521504"/>
            <a:ext cx="5671194" cy="3484925"/>
            <a:chOff x="481525" y="7471490"/>
            <a:chExt cx="4497379" cy="2763620"/>
          </a:xfrm>
        </p:grpSpPr>
        <p:grpSp>
          <p:nvGrpSpPr>
            <p:cNvPr id="1924" name="Google Shape;1924;p165"/>
            <p:cNvGrpSpPr/>
            <p:nvPr/>
          </p:nvGrpSpPr>
          <p:grpSpPr>
            <a:xfrm>
              <a:off x="481525" y="7633922"/>
              <a:ext cx="2182725" cy="2405564"/>
              <a:chOff x="481525" y="7577846"/>
              <a:chExt cx="2182725" cy="2405564"/>
            </a:xfrm>
          </p:grpSpPr>
          <p:grpSp>
            <p:nvGrpSpPr>
              <p:cNvPr id="1925" name="Google Shape;1925;p165"/>
              <p:cNvGrpSpPr/>
              <p:nvPr/>
            </p:nvGrpSpPr>
            <p:grpSpPr>
              <a:xfrm>
                <a:off x="481525" y="7577846"/>
                <a:ext cx="2182725" cy="2386004"/>
                <a:chOff x="543650" y="7281046"/>
                <a:chExt cx="2182725" cy="2386004"/>
              </a:xfrm>
            </p:grpSpPr>
            <p:grpSp>
              <p:nvGrpSpPr>
                <p:cNvPr id="1926" name="Google Shape;1926;p165"/>
                <p:cNvGrpSpPr/>
                <p:nvPr/>
              </p:nvGrpSpPr>
              <p:grpSpPr>
                <a:xfrm>
                  <a:off x="543650" y="7281046"/>
                  <a:ext cx="2182725" cy="2386004"/>
                  <a:chOff x="888750" y="8813346"/>
                  <a:chExt cx="2182725" cy="2386004"/>
                </a:xfrm>
              </p:grpSpPr>
              <p:pic>
                <p:nvPicPr>
                  <p:cNvPr id="1927" name="Google Shape;1927;p165" title="Points scored"/>
                  <p:cNvPicPr preferRelativeResize="0"/>
                  <p:nvPr/>
                </p:nvPicPr>
                <p:blipFill rotWithShape="1">
                  <a:blip r:embed="rId3">
                    <a:alphaModFix/>
                  </a:blip>
                  <a:srcRect b="0" l="21238" r="19354" t="0"/>
                  <a:stretch/>
                </p:blipFill>
                <p:spPr>
                  <a:xfrm>
                    <a:off x="888750" y="8927475"/>
                    <a:ext cx="2182725" cy="2271874"/>
                  </a:xfrm>
                  <a:prstGeom prst="rect">
                    <a:avLst/>
                  </a:prstGeom>
                  <a:noFill/>
                  <a:ln>
                    <a:noFill/>
                  </a:ln>
                </p:spPr>
              </p:pic>
              <p:sp>
                <p:nvSpPr>
                  <p:cNvPr id="1928" name="Google Shape;1928;p165"/>
                  <p:cNvSpPr/>
                  <p:nvPr/>
                </p:nvSpPr>
                <p:spPr>
                  <a:xfrm>
                    <a:off x="2196500" y="9740698"/>
                    <a:ext cx="597880" cy="91440"/>
                  </a:xfrm>
                  <a:prstGeom prst="rect">
                    <a:avLst/>
                  </a:prstGeom>
                </p:spPr>
                <p:txBody>
                  <a:bodyPr>
                    <a:prstTxWarp prst="textPlain"/>
                  </a:bodyPr>
                  <a:lstStyle/>
                  <a:p>
                    <a:pPr lvl="0" algn="ctr"/>
                    <a:r>
                      <a:rPr b="0" i="0">
                        <a:ln>
                          <a:noFill/>
                        </a:ln>
                        <a:solidFill>
                          <a:srgbClr val="000000"/>
                        </a:solidFill>
                        <a:latin typeface="Arial"/>
                      </a:rPr>
                      <a:t>asymptomatic</a:t>
                    </a:r>
                  </a:p>
                </p:txBody>
              </p:sp>
              <p:sp>
                <p:nvSpPr>
                  <p:cNvPr id="1929" name="Google Shape;1929;p165"/>
                  <p:cNvSpPr/>
                  <p:nvPr/>
                </p:nvSpPr>
                <p:spPr>
                  <a:xfrm>
                    <a:off x="1735965" y="9972913"/>
                    <a:ext cx="420938" cy="74052"/>
                  </a:xfrm>
                  <a:prstGeom prst="rect">
                    <a:avLst/>
                  </a:prstGeom>
                </p:spPr>
                <p:txBody>
                  <a:bodyPr>
                    <a:prstTxWarp prst="textPlain"/>
                  </a:bodyPr>
                  <a:lstStyle/>
                  <a:p>
                    <a:pPr lvl="0" algn="ctr"/>
                    <a:r>
                      <a:rPr b="0" i="0">
                        <a:ln>
                          <a:noFill/>
                        </a:ln>
                        <a:solidFill>
                          <a:srgbClr val="000000"/>
                        </a:solidFill>
                        <a:latin typeface="Arial"/>
                      </a:rPr>
                      <a:t>BIPOLAR</a:t>
                    </a:r>
                  </a:p>
                </p:txBody>
              </p:sp>
              <p:sp>
                <p:nvSpPr>
                  <p:cNvPr id="1930" name="Google Shape;1930;p165"/>
                  <p:cNvSpPr/>
                  <p:nvPr/>
                </p:nvSpPr>
                <p:spPr>
                  <a:xfrm>
                    <a:off x="1033212" y="9832151"/>
                    <a:ext cx="447847" cy="89823"/>
                  </a:xfrm>
                  <a:prstGeom prst="rect">
                    <a:avLst/>
                  </a:prstGeom>
                </p:spPr>
                <p:txBody>
                  <a:bodyPr>
                    <a:prstTxWarp prst="textPlain"/>
                  </a:bodyPr>
                  <a:lstStyle/>
                  <a:p>
                    <a:pPr lvl="0" algn="ctr"/>
                    <a:r>
                      <a:rPr b="0" i="0">
                        <a:ln>
                          <a:noFill/>
                        </a:ln>
                        <a:solidFill>
                          <a:srgbClr val="FFFFFF"/>
                        </a:solidFill>
                        <a:latin typeface="Arial"/>
                      </a:rPr>
                      <a:t>depressed</a:t>
                    </a:r>
                  </a:p>
                </p:txBody>
              </p:sp>
              <p:sp>
                <p:nvSpPr>
                  <p:cNvPr id="1931" name="Google Shape;1931;p165"/>
                  <p:cNvSpPr/>
                  <p:nvPr/>
                </p:nvSpPr>
                <p:spPr>
                  <a:xfrm>
                    <a:off x="1295975" y="10212186"/>
                    <a:ext cx="241815" cy="96084"/>
                  </a:xfrm>
                  <a:prstGeom prst="rect">
                    <a:avLst/>
                  </a:prstGeom>
                </p:spPr>
                <p:txBody>
                  <a:bodyPr>
                    <a:prstTxWarp prst="textPlain"/>
                  </a:bodyPr>
                  <a:lstStyle/>
                  <a:p>
                    <a:pPr lvl="0" algn="ctr"/>
                    <a:r>
                      <a:rPr b="0" i="0">
                        <a:ln>
                          <a:noFill/>
                        </a:ln>
                        <a:solidFill>
                          <a:srgbClr val="FFFFFF"/>
                        </a:solidFill>
                        <a:latin typeface="Arial"/>
                      </a:rPr>
                      <a:t>32%</a:t>
                    </a:r>
                  </a:p>
                </p:txBody>
              </p:sp>
              <p:sp>
                <p:nvSpPr>
                  <p:cNvPr id="1932" name="Google Shape;1932;p165"/>
                  <p:cNvSpPr/>
                  <p:nvPr/>
                </p:nvSpPr>
                <p:spPr>
                  <a:xfrm>
                    <a:off x="1401100" y="9445873"/>
                    <a:ext cx="170978" cy="96084"/>
                  </a:xfrm>
                  <a:prstGeom prst="rect">
                    <a:avLst/>
                  </a:prstGeom>
                </p:spPr>
                <p:txBody>
                  <a:bodyPr>
                    <a:prstTxWarp prst="textPlain"/>
                  </a:bodyPr>
                  <a:lstStyle/>
                  <a:p>
                    <a:pPr lvl="0" algn="ctr"/>
                    <a:r>
                      <a:rPr b="0" i="0">
                        <a:ln>
                          <a:noFill/>
                        </a:ln>
                        <a:solidFill>
                          <a:srgbClr val="FFFFFF"/>
                        </a:solidFill>
                        <a:latin typeface="Arial"/>
                      </a:rPr>
                      <a:t>9%</a:t>
                    </a:r>
                  </a:p>
                </p:txBody>
              </p:sp>
              <p:sp>
                <p:nvSpPr>
                  <p:cNvPr id="1933" name="Google Shape;1933;p165"/>
                  <p:cNvSpPr/>
                  <p:nvPr/>
                </p:nvSpPr>
                <p:spPr>
                  <a:xfrm>
                    <a:off x="986563" y="8954708"/>
                    <a:ext cx="447855" cy="200976"/>
                  </a:xfrm>
                  <a:prstGeom prst="rect">
                    <a:avLst/>
                  </a:prstGeom>
                </p:spPr>
                <p:txBody>
                  <a:bodyPr>
                    <a:prstTxWarp prst="textPlain"/>
                  </a:bodyPr>
                  <a:lstStyle/>
                  <a:p>
                    <a:pPr lvl="0" algn="ctr"/>
                    <a:r>
                      <a:rPr b="0" i="0">
                        <a:ln>
                          <a:noFill/>
                        </a:ln>
                        <a:solidFill>
                          <a:srgbClr val="FF0000"/>
                        </a:solidFill>
                        <a:latin typeface="Arial"/>
                      </a:rPr>
                      <a:t>manic/</a:t>
                    </a:r>
                    <a:br>
                      <a:rPr b="0" i="0">
                        <a:ln>
                          <a:noFill/>
                        </a:ln>
                        <a:solidFill>
                          <a:srgbClr val="FF0000"/>
                        </a:solidFill>
                        <a:latin typeface="Arial"/>
                      </a:rPr>
                    </a:br>
                    <a:r>
                      <a:rPr b="0" i="0">
                        <a:ln>
                          <a:noFill/>
                        </a:ln>
                        <a:solidFill>
                          <a:srgbClr val="FF0000"/>
                        </a:solidFill>
                        <a:latin typeface="Arial"/>
                      </a:rPr>
                      <a:t>hypomanic</a:t>
                    </a:r>
                  </a:p>
                </p:txBody>
              </p:sp>
              <p:sp>
                <p:nvSpPr>
                  <p:cNvPr id="1934" name="Google Shape;1934;p165"/>
                  <p:cNvSpPr/>
                  <p:nvPr/>
                </p:nvSpPr>
                <p:spPr>
                  <a:xfrm>
                    <a:off x="1710400" y="9258798"/>
                    <a:ext cx="171487" cy="96084"/>
                  </a:xfrm>
                  <a:prstGeom prst="rect">
                    <a:avLst/>
                  </a:prstGeom>
                </p:spPr>
                <p:txBody>
                  <a:bodyPr>
                    <a:prstTxWarp prst="textPlain"/>
                  </a:bodyPr>
                  <a:lstStyle/>
                  <a:p>
                    <a:pPr lvl="0" algn="ctr"/>
                    <a:r>
                      <a:rPr b="0" i="0">
                        <a:ln>
                          <a:noFill/>
                        </a:ln>
                        <a:solidFill>
                          <a:srgbClr val="FFFFFF"/>
                        </a:solidFill>
                        <a:latin typeface="Arial"/>
                      </a:rPr>
                      <a:t>6%</a:t>
                    </a:r>
                  </a:p>
                </p:txBody>
              </p:sp>
              <p:sp>
                <p:nvSpPr>
                  <p:cNvPr id="1935" name="Google Shape;1935;p165"/>
                  <p:cNvSpPr/>
                  <p:nvPr/>
                </p:nvSpPr>
                <p:spPr>
                  <a:xfrm>
                    <a:off x="1572938" y="8813346"/>
                    <a:ext cx="309952" cy="182346"/>
                  </a:xfrm>
                  <a:prstGeom prst="rect">
                    <a:avLst/>
                  </a:prstGeom>
                </p:spPr>
                <p:txBody>
                  <a:bodyPr>
                    <a:prstTxWarp prst="textPlain"/>
                  </a:bodyPr>
                  <a:lstStyle/>
                  <a:p>
                    <a:pPr lvl="0" algn="ctr"/>
                    <a:r>
                      <a:rPr b="0" i="0">
                        <a:ln>
                          <a:noFill/>
                        </a:ln>
                        <a:solidFill>
                          <a:srgbClr val="9900FF"/>
                        </a:solidFill>
                        <a:latin typeface="Arial"/>
                      </a:rPr>
                      <a:t>cycling/</a:t>
                    </a:r>
                    <a:br>
                      <a:rPr b="0" i="0">
                        <a:ln>
                          <a:noFill/>
                        </a:ln>
                        <a:solidFill>
                          <a:srgbClr val="9900FF"/>
                        </a:solidFill>
                        <a:latin typeface="Arial"/>
                      </a:rPr>
                    </a:br>
                    <a:r>
                      <a:rPr b="0" i="0">
                        <a:ln>
                          <a:noFill/>
                        </a:ln>
                        <a:solidFill>
                          <a:srgbClr val="9900FF"/>
                        </a:solidFill>
                        <a:latin typeface="Arial"/>
                      </a:rPr>
                      <a:t>mixed</a:t>
                    </a:r>
                  </a:p>
                </p:txBody>
              </p:sp>
            </p:grpSp>
            <p:sp>
              <p:nvSpPr>
                <p:cNvPr id="1936" name="Google Shape;1936;p165"/>
                <p:cNvSpPr/>
                <p:nvPr/>
              </p:nvSpPr>
              <p:spPr>
                <a:xfrm>
                  <a:off x="1592660" y="8559907"/>
                  <a:ext cx="17400" cy="130949"/>
                </a:xfrm>
                <a:prstGeom prst="rect">
                  <a:avLst/>
                </a:prstGeom>
              </p:spPr>
              <p:txBody>
                <a:bodyPr>
                  <a:prstTxWarp prst="textPlain"/>
                </a:bodyPr>
                <a:lstStyle/>
                <a:p>
                  <a:pPr lvl="0" algn="ctr"/>
                  <a:r>
                    <a:rPr b="0" i="0">
                      <a:ln>
                        <a:noFill/>
                      </a:ln>
                      <a:solidFill>
                        <a:srgbClr val="000000"/>
                      </a:solidFill>
                      <a:latin typeface="Arial"/>
                    </a:rPr>
                    <a:t>I</a:t>
                  </a:r>
                </a:p>
              </p:txBody>
            </p:sp>
          </p:grpSp>
          <p:sp>
            <p:nvSpPr>
              <p:cNvPr id="1937" name="Google Shape;1937;p165"/>
              <p:cNvSpPr/>
              <p:nvPr/>
            </p:nvSpPr>
            <p:spPr>
              <a:xfrm>
                <a:off x="1939700" y="8744925"/>
                <a:ext cx="395728" cy="246974"/>
              </a:xfrm>
              <a:prstGeom prst="rect">
                <a:avLst/>
              </a:prstGeom>
            </p:spPr>
            <p:txBody>
              <a:bodyPr>
                <a:prstTxWarp prst="textPlain"/>
              </a:bodyPr>
              <a:lstStyle/>
              <a:p>
                <a:pPr lvl="0" algn="ctr"/>
                <a:r>
                  <a:rPr b="0" i="0">
                    <a:ln>
                      <a:noFill/>
                    </a:ln>
                    <a:solidFill>
                      <a:srgbClr val="000000"/>
                    </a:solidFill>
                    <a:latin typeface="Arial"/>
                  </a:rPr>
                  <a:t>53% of</a:t>
                </a:r>
                <a:br>
                  <a:rPr b="0" i="0">
                    <a:ln>
                      <a:noFill/>
                    </a:ln>
                    <a:solidFill>
                      <a:srgbClr val="000000"/>
                    </a:solidFill>
                    <a:latin typeface="Arial"/>
                  </a:rPr>
                </a:br>
                <a:r>
                  <a:rPr b="0" i="0">
                    <a:ln>
                      <a:noFill/>
                    </a:ln>
                    <a:solidFill>
                      <a:srgbClr val="000000"/>
                    </a:solidFill>
                    <a:latin typeface="Arial"/>
                  </a:rPr>
                  <a:t>weeks</a:t>
                </a:r>
              </a:p>
            </p:txBody>
          </p:sp>
          <p:sp>
            <p:nvSpPr>
              <p:cNvPr id="1938" name="Google Shape;1938;p165"/>
              <p:cNvSpPr/>
              <p:nvPr/>
            </p:nvSpPr>
            <p:spPr>
              <a:xfrm>
                <a:off x="1109275" y="9891673"/>
                <a:ext cx="897943" cy="91736"/>
              </a:xfrm>
              <a:prstGeom prst="rect">
                <a:avLst/>
              </a:prstGeom>
            </p:spPr>
            <p:txBody>
              <a:bodyPr>
                <a:prstTxWarp prst="textPlain"/>
              </a:bodyPr>
              <a:lstStyle/>
              <a:p>
                <a:pPr lvl="0" algn="ctr"/>
                <a:r>
                  <a:rPr b="0" i="0">
                    <a:ln>
                      <a:noFill/>
                    </a:ln>
                    <a:solidFill>
                      <a:srgbClr val="000000"/>
                    </a:solidFill>
                    <a:latin typeface="Arial"/>
                  </a:rPr>
                  <a:t>N=146 over 13 years</a:t>
                </a:r>
              </a:p>
            </p:txBody>
          </p:sp>
        </p:grpSp>
        <p:grpSp>
          <p:nvGrpSpPr>
            <p:cNvPr id="1939" name="Google Shape;1939;p165"/>
            <p:cNvGrpSpPr/>
            <p:nvPr/>
          </p:nvGrpSpPr>
          <p:grpSpPr>
            <a:xfrm>
              <a:off x="2793488" y="7471490"/>
              <a:ext cx="2185416" cy="2603071"/>
              <a:chOff x="2793488" y="7415414"/>
              <a:chExt cx="2185416" cy="2603071"/>
            </a:xfrm>
          </p:grpSpPr>
          <p:grpSp>
            <p:nvGrpSpPr>
              <p:cNvPr id="1940" name="Google Shape;1940;p165"/>
              <p:cNvGrpSpPr/>
              <p:nvPr/>
            </p:nvGrpSpPr>
            <p:grpSpPr>
              <a:xfrm>
                <a:off x="2793488" y="7415414"/>
                <a:ext cx="2185416" cy="2508181"/>
                <a:chOff x="2793488" y="7491614"/>
                <a:chExt cx="2185416" cy="2508181"/>
              </a:xfrm>
            </p:grpSpPr>
            <p:grpSp>
              <p:nvGrpSpPr>
                <p:cNvPr id="1941" name="Google Shape;1941;p165"/>
                <p:cNvGrpSpPr/>
                <p:nvPr/>
              </p:nvGrpSpPr>
              <p:grpSpPr>
                <a:xfrm>
                  <a:off x="2793488" y="7491614"/>
                  <a:ext cx="2185416" cy="2508181"/>
                  <a:chOff x="2793488" y="7491614"/>
                  <a:chExt cx="2185416" cy="2508181"/>
                </a:xfrm>
              </p:grpSpPr>
              <p:pic>
                <p:nvPicPr>
                  <p:cNvPr id="1942" name="Google Shape;1942;p165" title="Points scored"/>
                  <p:cNvPicPr preferRelativeResize="0"/>
                  <p:nvPr/>
                </p:nvPicPr>
                <p:blipFill rotWithShape="1">
                  <a:blip r:embed="rId4">
                    <a:alphaModFix/>
                  </a:blip>
                  <a:srcRect b="0" l="19140" r="18997" t="0"/>
                  <a:stretch/>
                </p:blipFill>
                <p:spPr>
                  <a:xfrm>
                    <a:off x="2793488" y="7814378"/>
                    <a:ext cx="2185416" cy="2185416"/>
                  </a:xfrm>
                  <a:prstGeom prst="rect">
                    <a:avLst/>
                  </a:prstGeom>
                  <a:noFill/>
                  <a:ln>
                    <a:noFill/>
                  </a:ln>
                </p:spPr>
              </p:pic>
              <p:grpSp>
                <p:nvGrpSpPr>
                  <p:cNvPr id="1943" name="Google Shape;1943;p165"/>
                  <p:cNvGrpSpPr/>
                  <p:nvPr/>
                </p:nvGrpSpPr>
                <p:grpSpPr>
                  <a:xfrm>
                    <a:off x="2980346" y="7491614"/>
                    <a:ext cx="1761167" cy="1401171"/>
                    <a:chOff x="1033212" y="8679333"/>
                    <a:chExt cx="1761167" cy="1401171"/>
                  </a:xfrm>
                </p:grpSpPr>
                <p:sp>
                  <p:nvSpPr>
                    <p:cNvPr id="1944" name="Google Shape;1944;p165"/>
                    <p:cNvSpPr/>
                    <p:nvPr/>
                  </p:nvSpPr>
                  <p:spPr>
                    <a:xfrm>
                      <a:off x="2196500" y="9740698"/>
                      <a:ext cx="597880" cy="91440"/>
                    </a:xfrm>
                    <a:prstGeom prst="rect">
                      <a:avLst/>
                    </a:prstGeom>
                  </p:spPr>
                  <p:txBody>
                    <a:bodyPr>
                      <a:prstTxWarp prst="textPlain"/>
                    </a:bodyPr>
                    <a:lstStyle/>
                    <a:p>
                      <a:pPr lvl="0" algn="ctr"/>
                      <a:r>
                        <a:rPr b="0" i="0">
                          <a:ln>
                            <a:noFill/>
                          </a:ln>
                          <a:solidFill>
                            <a:srgbClr val="000000"/>
                          </a:solidFill>
                          <a:latin typeface="Arial"/>
                        </a:rPr>
                        <a:t>asymptomatic</a:t>
                      </a:r>
                    </a:p>
                  </p:txBody>
                </p:sp>
                <p:sp>
                  <p:nvSpPr>
                    <p:cNvPr id="1945" name="Google Shape;1945;p165"/>
                    <p:cNvSpPr/>
                    <p:nvPr/>
                  </p:nvSpPr>
                  <p:spPr>
                    <a:xfrm>
                      <a:off x="1735965" y="10006452"/>
                      <a:ext cx="420938" cy="74052"/>
                    </a:xfrm>
                    <a:prstGeom prst="rect">
                      <a:avLst/>
                    </a:prstGeom>
                  </p:spPr>
                  <p:txBody>
                    <a:bodyPr>
                      <a:prstTxWarp prst="textPlain"/>
                    </a:bodyPr>
                    <a:lstStyle/>
                    <a:p>
                      <a:pPr lvl="0" algn="ctr"/>
                      <a:r>
                        <a:rPr b="0" i="0">
                          <a:ln>
                            <a:noFill/>
                          </a:ln>
                          <a:solidFill>
                            <a:srgbClr val="000000"/>
                          </a:solidFill>
                          <a:latin typeface="Arial"/>
                        </a:rPr>
                        <a:t>BIPOLAR</a:t>
                      </a:r>
                    </a:p>
                  </p:txBody>
                </p:sp>
                <p:sp>
                  <p:nvSpPr>
                    <p:cNvPr id="1946" name="Google Shape;1946;p165"/>
                    <p:cNvSpPr/>
                    <p:nvPr/>
                  </p:nvSpPr>
                  <p:spPr>
                    <a:xfrm>
                      <a:off x="1033212" y="9832151"/>
                      <a:ext cx="447847" cy="89823"/>
                    </a:xfrm>
                    <a:prstGeom prst="rect">
                      <a:avLst/>
                    </a:prstGeom>
                  </p:spPr>
                  <p:txBody>
                    <a:bodyPr>
                      <a:prstTxWarp prst="textPlain"/>
                    </a:bodyPr>
                    <a:lstStyle/>
                    <a:p>
                      <a:pPr lvl="0" algn="ctr"/>
                      <a:r>
                        <a:rPr b="0" i="0">
                          <a:ln>
                            <a:noFill/>
                          </a:ln>
                          <a:solidFill>
                            <a:srgbClr val="FFFFFF"/>
                          </a:solidFill>
                          <a:latin typeface="Arial"/>
                        </a:rPr>
                        <a:t>depressed</a:t>
                      </a:r>
                    </a:p>
                  </p:txBody>
                </p:sp>
                <p:sp>
                  <p:nvSpPr>
                    <p:cNvPr id="1947" name="Google Shape;1947;p165"/>
                    <p:cNvSpPr/>
                    <p:nvPr/>
                  </p:nvSpPr>
                  <p:spPr>
                    <a:xfrm>
                      <a:off x="1969600" y="9127061"/>
                      <a:ext cx="171487" cy="96084"/>
                    </a:xfrm>
                    <a:prstGeom prst="rect">
                      <a:avLst/>
                    </a:prstGeom>
                  </p:spPr>
                  <p:txBody>
                    <a:bodyPr>
                      <a:prstTxWarp prst="textPlain"/>
                    </a:bodyPr>
                    <a:lstStyle/>
                    <a:p>
                      <a:pPr lvl="0" algn="ctr"/>
                      <a:r>
                        <a:rPr b="0" i="0">
                          <a:ln>
                            <a:noFill/>
                          </a:ln>
                          <a:solidFill>
                            <a:srgbClr val="FFFFFF"/>
                          </a:solidFill>
                          <a:latin typeface="Arial"/>
                        </a:rPr>
                        <a:t>6%</a:t>
                      </a:r>
                    </a:p>
                  </p:txBody>
                </p:sp>
                <p:sp>
                  <p:nvSpPr>
                    <p:cNvPr id="1948" name="Google Shape;1948;p165"/>
                    <p:cNvSpPr/>
                    <p:nvPr/>
                  </p:nvSpPr>
                  <p:spPr>
                    <a:xfrm>
                      <a:off x="1791450" y="8679333"/>
                      <a:ext cx="309952" cy="182346"/>
                    </a:xfrm>
                    <a:prstGeom prst="rect">
                      <a:avLst/>
                    </a:prstGeom>
                  </p:spPr>
                  <p:txBody>
                    <a:bodyPr>
                      <a:prstTxWarp prst="textPlain"/>
                    </a:bodyPr>
                    <a:lstStyle/>
                    <a:p>
                      <a:pPr lvl="0" algn="ctr"/>
                      <a:r>
                        <a:rPr b="0" i="0">
                          <a:ln>
                            <a:noFill/>
                          </a:ln>
                          <a:solidFill>
                            <a:srgbClr val="9900FF"/>
                          </a:solidFill>
                          <a:latin typeface="Arial"/>
                        </a:rPr>
                        <a:t>cycling/</a:t>
                      </a:r>
                      <a:br>
                        <a:rPr b="0" i="0">
                          <a:ln>
                            <a:noFill/>
                          </a:ln>
                          <a:solidFill>
                            <a:srgbClr val="9900FF"/>
                          </a:solidFill>
                          <a:latin typeface="Arial"/>
                        </a:rPr>
                      </a:br>
                      <a:r>
                        <a:rPr b="0" i="0">
                          <a:ln>
                            <a:noFill/>
                          </a:ln>
                          <a:solidFill>
                            <a:srgbClr val="9900FF"/>
                          </a:solidFill>
                          <a:latin typeface="Arial"/>
                        </a:rPr>
                        <a:t>mixed</a:t>
                      </a:r>
                    </a:p>
                  </p:txBody>
                </p:sp>
              </p:grpSp>
            </p:grpSp>
            <p:sp>
              <p:nvSpPr>
                <p:cNvPr id="1949" name="Google Shape;1949;p165"/>
                <p:cNvSpPr/>
                <p:nvPr/>
              </p:nvSpPr>
              <p:spPr>
                <a:xfrm>
                  <a:off x="3846289" y="8938298"/>
                  <a:ext cx="64008" cy="128015"/>
                </a:xfrm>
                <a:prstGeom prst="rect">
                  <a:avLst/>
                </a:prstGeom>
              </p:spPr>
              <p:txBody>
                <a:bodyPr>
                  <a:prstTxWarp prst="textPlain"/>
                </a:bodyPr>
                <a:lstStyle/>
                <a:p>
                  <a:pPr lvl="0" algn="ctr"/>
                  <a:r>
                    <a:rPr b="0" i="0">
                      <a:ln>
                        <a:noFill/>
                      </a:ln>
                      <a:solidFill>
                        <a:srgbClr val="000000"/>
                      </a:solidFill>
                      <a:latin typeface="Arial"/>
                    </a:rPr>
                    <a:t>II</a:t>
                  </a:r>
                </a:p>
              </p:txBody>
            </p:sp>
          </p:grpSp>
          <p:sp>
            <p:nvSpPr>
              <p:cNvPr id="1950" name="Google Shape;1950;p165"/>
              <p:cNvSpPr/>
              <p:nvPr/>
            </p:nvSpPr>
            <p:spPr>
              <a:xfrm>
                <a:off x="3243108" y="9024466"/>
                <a:ext cx="241815" cy="96084"/>
              </a:xfrm>
              <a:prstGeom prst="rect">
                <a:avLst/>
              </a:prstGeom>
            </p:spPr>
            <p:txBody>
              <a:bodyPr>
                <a:prstTxWarp prst="textPlain"/>
              </a:bodyPr>
              <a:lstStyle/>
              <a:p>
                <a:pPr lvl="0" algn="ctr"/>
                <a:r>
                  <a:rPr b="0" i="0">
                    <a:ln>
                      <a:noFill/>
                    </a:ln>
                    <a:solidFill>
                      <a:srgbClr val="FFFFFF"/>
                    </a:solidFill>
                    <a:latin typeface="Arial"/>
                  </a:rPr>
                  <a:t>50%</a:t>
                </a:r>
              </a:p>
            </p:txBody>
          </p:sp>
          <p:sp>
            <p:nvSpPr>
              <p:cNvPr id="1951" name="Google Shape;1951;p165"/>
              <p:cNvSpPr/>
              <p:nvPr/>
            </p:nvSpPr>
            <p:spPr>
              <a:xfrm>
                <a:off x="4273333" y="8777503"/>
                <a:ext cx="399415" cy="246964"/>
              </a:xfrm>
              <a:prstGeom prst="rect">
                <a:avLst/>
              </a:prstGeom>
            </p:spPr>
            <p:txBody>
              <a:bodyPr>
                <a:prstTxWarp prst="textPlain"/>
              </a:bodyPr>
              <a:lstStyle/>
              <a:p>
                <a:pPr lvl="0" algn="ctr"/>
                <a:r>
                  <a:rPr b="0" i="0">
                    <a:ln>
                      <a:noFill/>
                    </a:ln>
                    <a:solidFill>
                      <a:srgbClr val="000000"/>
                    </a:solidFill>
                    <a:latin typeface="Arial"/>
                  </a:rPr>
                  <a:t>47% of</a:t>
                </a:r>
                <a:br>
                  <a:rPr b="0" i="0">
                    <a:ln>
                      <a:noFill/>
                    </a:ln>
                    <a:solidFill>
                      <a:srgbClr val="000000"/>
                    </a:solidFill>
                    <a:latin typeface="Arial"/>
                  </a:rPr>
                </a:br>
                <a:r>
                  <a:rPr b="0" i="0">
                    <a:ln>
                      <a:noFill/>
                    </a:ln>
                    <a:solidFill>
                      <a:srgbClr val="000000"/>
                    </a:solidFill>
                    <a:latin typeface="Arial"/>
                  </a:rPr>
                  <a:t> weeks</a:t>
                </a:r>
              </a:p>
            </p:txBody>
          </p:sp>
          <p:sp>
            <p:nvSpPr>
              <p:cNvPr id="1952" name="Google Shape;1952;p165"/>
              <p:cNvSpPr/>
              <p:nvPr/>
            </p:nvSpPr>
            <p:spPr>
              <a:xfrm>
                <a:off x="3553500" y="9926748"/>
                <a:ext cx="843653" cy="91736"/>
              </a:xfrm>
              <a:prstGeom prst="rect">
                <a:avLst/>
              </a:prstGeom>
            </p:spPr>
            <p:txBody>
              <a:bodyPr>
                <a:prstTxWarp prst="textPlain"/>
              </a:bodyPr>
              <a:lstStyle/>
              <a:p>
                <a:pPr lvl="0" algn="ctr"/>
                <a:r>
                  <a:rPr b="0" i="0">
                    <a:ln>
                      <a:noFill/>
                    </a:ln>
                    <a:solidFill>
                      <a:srgbClr val="000000"/>
                    </a:solidFill>
                    <a:latin typeface="Arial"/>
                  </a:rPr>
                  <a:t>N=82 over 13 years</a:t>
                </a:r>
              </a:p>
            </p:txBody>
          </p:sp>
        </p:grpSp>
        <p:sp>
          <p:nvSpPr>
            <p:cNvPr id="1953" name="Google Shape;1953;p165"/>
            <p:cNvSpPr/>
            <p:nvPr/>
          </p:nvSpPr>
          <p:spPr>
            <a:xfrm>
              <a:off x="2007225" y="10149200"/>
              <a:ext cx="1484790" cy="85910"/>
            </a:xfrm>
            <a:prstGeom prst="rect">
              <a:avLst/>
            </a:prstGeom>
          </p:spPr>
          <p:txBody>
            <a:bodyPr>
              <a:prstTxWarp prst="textPlain"/>
            </a:bodyPr>
            <a:lstStyle/>
            <a:p>
              <a:pPr lvl="0" algn="ctr"/>
              <a:r>
                <a:rPr b="0" i="0">
                  <a:ln>
                    <a:noFill/>
                  </a:ln>
                  <a:solidFill>
                    <a:srgbClr val="000000"/>
                  </a:solidFill>
                  <a:latin typeface="Arial"/>
                </a:rPr>
                <a:t>Judd, Akiskal, Schettler et al, 2002</a:t>
              </a:r>
            </a:p>
          </p:txBody>
        </p:sp>
        <p:sp>
          <p:nvSpPr>
            <p:cNvPr id="1954" name="Google Shape;1954;p165"/>
            <p:cNvSpPr/>
            <p:nvPr/>
          </p:nvSpPr>
          <p:spPr>
            <a:xfrm>
              <a:off x="3243100" y="7610464"/>
              <a:ext cx="447879" cy="96100"/>
            </a:xfrm>
            <a:prstGeom prst="rect">
              <a:avLst/>
            </a:prstGeom>
          </p:spPr>
          <p:txBody>
            <a:bodyPr>
              <a:prstTxWarp prst="textPlain"/>
            </a:bodyPr>
            <a:lstStyle/>
            <a:p>
              <a:pPr lvl="0" algn="ctr"/>
              <a:r>
                <a:rPr b="0" i="0">
                  <a:ln>
                    <a:noFill/>
                  </a:ln>
                  <a:solidFill>
                    <a:srgbClr val="FF0000"/>
                  </a:solidFill>
                  <a:latin typeface="Arial"/>
                </a:rPr>
                <a:t>hypomanic</a:t>
              </a:r>
            </a:p>
          </p:txBody>
        </p:sp>
        <p:sp>
          <p:nvSpPr>
            <p:cNvPr id="1955" name="Google Shape;1955;p165"/>
            <p:cNvSpPr/>
            <p:nvPr/>
          </p:nvSpPr>
          <p:spPr>
            <a:xfrm>
              <a:off x="3590090" y="7761076"/>
              <a:ext cx="162441" cy="96084"/>
            </a:xfrm>
            <a:prstGeom prst="rect">
              <a:avLst/>
            </a:prstGeom>
          </p:spPr>
          <p:txBody>
            <a:bodyPr>
              <a:prstTxWarp prst="textPlain"/>
            </a:bodyPr>
            <a:lstStyle/>
            <a:p>
              <a:pPr lvl="0" algn="ctr"/>
              <a:r>
                <a:rPr b="0" i="0">
                  <a:ln>
                    <a:noFill/>
                  </a:ln>
                  <a:solidFill>
                    <a:srgbClr val="FF0000"/>
                  </a:solidFill>
                  <a:latin typeface="Arial"/>
                </a:rPr>
                <a:t>1%</a:t>
              </a:r>
            </a:p>
          </p:txBody>
        </p:sp>
        <p:sp>
          <p:nvSpPr>
            <p:cNvPr id="1956" name="Google Shape;1956;p165"/>
            <p:cNvSpPr/>
            <p:nvPr/>
          </p:nvSpPr>
          <p:spPr>
            <a:xfrm>
              <a:off x="3839104" y="7706561"/>
              <a:ext cx="172506" cy="96084"/>
            </a:xfrm>
            <a:prstGeom prst="rect">
              <a:avLst/>
            </a:prstGeom>
          </p:spPr>
          <p:txBody>
            <a:bodyPr>
              <a:prstTxWarp prst="textPlain"/>
            </a:bodyPr>
            <a:lstStyle/>
            <a:p>
              <a:pPr lvl="0" algn="ctr"/>
              <a:r>
                <a:rPr b="0" i="0">
                  <a:ln>
                    <a:noFill/>
                  </a:ln>
                  <a:solidFill>
                    <a:srgbClr val="9900FF"/>
                  </a:solidFill>
                  <a:latin typeface="Arial"/>
                </a:rPr>
                <a:t>2%</a:t>
              </a:r>
            </a:p>
          </p:txBody>
        </p:sp>
      </p:gr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0" name="Shape 1960"/>
        <p:cNvGrpSpPr/>
        <p:nvPr/>
      </p:nvGrpSpPr>
      <p:grpSpPr>
        <a:xfrm>
          <a:off x="0" y="0"/>
          <a:ext cx="0" cy="0"/>
          <a:chOff x="0" y="0"/>
          <a:chExt cx="0" cy="0"/>
        </a:xfrm>
      </p:grpSpPr>
      <p:sp>
        <p:nvSpPr>
          <p:cNvPr id="1961" name="Google Shape;1961;p166"/>
          <p:cNvSpPr txBox="1"/>
          <p:nvPr/>
        </p:nvSpPr>
        <p:spPr>
          <a:xfrm>
            <a:off x="319200" y="753775"/>
            <a:ext cx="8658000" cy="83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800">
              <a:solidFill>
                <a:srgbClr val="A64D79"/>
              </a:solidFill>
            </a:endParaRPr>
          </a:p>
          <a:p>
            <a:pPr indent="-330200" lvl="0" marL="457200" marR="0" rtl="0" algn="l">
              <a:lnSpc>
                <a:spcPct val="115000"/>
              </a:lnSpc>
              <a:spcBef>
                <a:spcPts val="0"/>
              </a:spcBef>
              <a:spcAft>
                <a:spcPts val="0"/>
              </a:spcAft>
              <a:buClr>
                <a:srgbClr val="A64D79"/>
              </a:buClr>
              <a:buSzPts val="1600"/>
              <a:buAutoNum type="arabicPeriod"/>
            </a:pPr>
            <a:r>
              <a:rPr lang="en" sz="1600">
                <a:solidFill>
                  <a:srgbClr val="A64D79"/>
                </a:solidFill>
              </a:rPr>
              <a:t>Not explaining that lithium and lamotrigine as “bipolar antidepressants”</a:t>
            </a:r>
            <a:endParaRPr sz="1600">
              <a:solidFill>
                <a:srgbClr val="A64D79"/>
              </a:solidFill>
            </a:endParaRPr>
          </a:p>
          <a:p>
            <a:pPr indent="-330200" lvl="0" marL="457200" marR="0" rtl="0" algn="l">
              <a:lnSpc>
                <a:spcPct val="115000"/>
              </a:lnSpc>
              <a:spcBef>
                <a:spcPts val="0"/>
              </a:spcBef>
              <a:spcAft>
                <a:spcPts val="0"/>
              </a:spcAft>
              <a:buClr>
                <a:srgbClr val="A64D79"/>
              </a:buClr>
              <a:buSzPts val="1600"/>
              <a:buAutoNum type="arabicPeriod"/>
            </a:pPr>
            <a:r>
              <a:rPr b="1" lang="en" sz="1600">
                <a:solidFill>
                  <a:srgbClr val="A64D79"/>
                </a:solidFill>
              </a:rPr>
              <a:t>Depriving bipolar patients of lithium treatment</a:t>
            </a:r>
            <a:endParaRPr i="0" sz="2200" u="none" cap="none" strike="noStrike">
              <a:solidFill>
                <a:srgbClr val="A64D79"/>
              </a:solidFill>
            </a:endParaRPr>
          </a:p>
        </p:txBody>
      </p:sp>
      <p:sp>
        <p:nvSpPr>
          <p:cNvPr id="1962" name="Google Shape;1962;p166"/>
          <p:cNvSpPr/>
          <p:nvPr/>
        </p:nvSpPr>
        <p:spPr>
          <a:xfrm>
            <a:off x="-23850"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3" name="Google Shape;1963;p166"/>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12 ways to harm your patients (mood stabilizers)</a:t>
            </a:r>
            <a:endParaRPr b="1" sz="2400">
              <a:solidFill>
                <a:schemeClr val="lt1"/>
              </a:solidFill>
            </a:endParaRPr>
          </a:p>
        </p:txBody>
      </p:sp>
      <p:pic>
        <p:nvPicPr>
          <p:cNvPr id="1964" name="Google Shape;1964;p166"/>
          <p:cNvPicPr preferRelativeResize="0"/>
          <p:nvPr/>
        </p:nvPicPr>
        <p:blipFill rotWithShape="1">
          <a:blip r:embed="rId3">
            <a:alphaModFix/>
          </a:blip>
          <a:srcRect b="12587" l="0" r="0" t="0"/>
          <a:stretch/>
        </p:blipFill>
        <p:spPr>
          <a:xfrm>
            <a:off x="5037875" y="1835275"/>
            <a:ext cx="3646576" cy="3056400"/>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8" name="Shape 1968"/>
        <p:cNvGrpSpPr/>
        <p:nvPr/>
      </p:nvGrpSpPr>
      <p:grpSpPr>
        <a:xfrm>
          <a:off x="0" y="0"/>
          <a:ext cx="0" cy="0"/>
          <a:chOff x="0" y="0"/>
          <a:chExt cx="0" cy="0"/>
        </a:xfrm>
      </p:grpSpPr>
      <p:sp>
        <p:nvSpPr>
          <p:cNvPr id="1969" name="Google Shape;1969;p167"/>
          <p:cNvSpPr txBox="1"/>
          <p:nvPr/>
        </p:nvSpPr>
        <p:spPr>
          <a:xfrm>
            <a:off x="319200" y="753775"/>
            <a:ext cx="8658000" cy="83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800">
              <a:solidFill>
                <a:srgbClr val="A64D79"/>
              </a:solidFill>
            </a:endParaRPr>
          </a:p>
          <a:p>
            <a:pPr indent="-330200" lvl="0" marL="457200" marR="0" rtl="0" algn="l">
              <a:lnSpc>
                <a:spcPct val="115000"/>
              </a:lnSpc>
              <a:spcBef>
                <a:spcPts val="0"/>
              </a:spcBef>
              <a:spcAft>
                <a:spcPts val="0"/>
              </a:spcAft>
              <a:buClr>
                <a:srgbClr val="A64D79"/>
              </a:buClr>
              <a:buSzPts val="1600"/>
              <a:buAutoNum type="arabicPeriod"/>
            </a:pPr>
            <a:r>
              <a:rPr lang="en" sz="1600">
                <a:solidFill>
                  <a:srgbClr val="A64D79"/>
                </a:solidFill>
              </a:rPr>
              <a:t>Not explaining that lithium and lamotrigine as “bipolar antidepressants”</a:t>
            </a:r>
            <a:endParaRPr sz="1600">
              <a:solidFill>
                <a:srgbClr val="A64D79"/>
              </a:solidFill>
            </a:endParaRPr>
          </a:p>
          <a:p>
            <a:pPr indent="-330200" lvl="0" marL="457200" marR="0" rtl="0" algn="l">
              <a:lnSpc>
                <a:spcPct val="115000"/>
              </a:lnSpc>
              <a:spcBef>
                <a:spcPts val="0"/>
              </a:spcBef>
              <a:spcAft>
                <a:spcPts val="0"/>
              </a:spcAft>
              <a:buClr>
                <a:srgbClr val="A64D79"/>
              </a:buClr>
              <a:buSzPts val="1600"/>
              <a:buAutoNum type="arabicPeriod"/>
            </a:pPr>
            <a:r>
              <a:rPr b="1" lang="en" sz="1600">
                <a:solidFill>
                  <a:srgbClr val="A64D79"/>
                </a:solidFill>
              </a:rPr>
              <a:t>Depriving bipolar patients of lithium treatment</a:t>
            </a:r>
            <a:endParaRPr i="0" sz="2200" u="none" cap="none" strike="noStrike">
              <a:solidFill>
                <a:srgbClr val="A64D79"/>
              </a:solidFill>
            </a:endParaRPr>
          </a:p>
        </p:txBody>
      </p:sp>
      <p:sp>
        <p:nvSpPr>
          <p:cNvPr id="1970" name="Google Shape;1970;p167"/>
          <p:cNvSpPr/>
          <p:nvPr/>
        </p:nvSpPr>
        <p:spPr>
          <a:xfrm>
            <a:off x="-23850"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1" name="Google Shape;1971;p167"/>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12 ways to harm your patients (mood stabilizers)</a:t>
            </a:r>
            <a:endParaRPr b="1" sz="2400">
              <a:solidFill>
                <a:schemeClr val="lt1"/>
              </a:solidFill>
            </a:endParaRPr>
          </a:p>
        </p:txBody>
      </p:sp>
      <p:sp>
        <p:nvSpPr>
          <p:cNvPr id="1972" name="Google Shape;1972;p167"/>
          <p:cNvSpPr txBox="1"/>
          <p:nvPr/>
        </p:nvSpPr>
        <p:spPr>
          <a:xfrm>
            <a:off x="517650" y="2073750"/>
            <a:ext cx="3832200" cy="498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SzPts val="1100"/>
              <a:buNone/>
            </a:pPr>
            <a:r>
              <a:rPr lang="en" sz="1200">
                <a:solidFill>
                  <a:srgbClr val="000000"/>
                </a:solidFill>
              </a:rPr>
              <a:t>The accumulated data indicate that lithium is an effective </a:t>
            </a:r>
            <a:r>
              <a:rPr b="1" lang="en" sz="1200">
                <a:solidFill>
                  <a:srgbClr val="000000"/>
                </a:solidFill>
              </a:rPr>
              <a:t>adjunct</a:t>
            </a:r>
            <a:r>
              <a:rPr lang="en" sz="1200">
                <a:solidFill>
                  <a:srgbClr val="000000"/>
                </a:solidFill>
              </a:rPr>
              <a:t> to SSRIs or TCAs for unipolar MDD. </a:t>
            </a:r>
            <a:r>
              <a:rPr lang="en" sz="1200"/>
              <a:t>There is lack of consensus on lithium’s place in the unipolar MDD treatment algorithm </a:t>
            </a:r>
            <a:r>
              <a:rPr lang="en" sz="1200">
                <a:solidFill>
                  <a:schemeClr val="dk1"/>
                </a:solidFill>
              </a:rPr>
              <a:t>(Meyer &amp; Stahl, 2023).</a:t>
            </a:r>
            <a:endParaRPr sz="1200">
              <a:solidFill>
                <a:srgbClr val="000000"/>
              </a:solidFill>
            </a:endParaRPr>
          </a:p>
          <a:p>
            <a:pPr indent="0" lvl="0" marL="0" rtl="0" algn="just">
              <a:spcBef>
                <a:spcPts val="0"/>
              </a:spcBef>
              <a:spcAft>
                <a:spcPts val="0"/>
              </a:spcAft>
              <a:buSzPts val="1100"/>
              <a:buNone/>
            </a:pPr>
            <a:r>
              <a:t/>
            </a:r>
            <a:endParaRPr sz="1200">
              <a:solidFill>
                <a:srgbClr val="000000"/>
              </a:solidFill>
            </a:endParaRPr>
          </a:p>
          <a:p>
            <a:pPr indent="0" lvl="0" marL="0" rtl="0" algn="just">
              <a:spcBef>
                <a:spcPts val="0"/>
              </a:spcBef>
              <a:spcAft>
                <a:spcPts val="0"/>
              </a:spcAft>
              <a:buSzPts val="1100"/>
              <a:buNone/>
            </a:pPr>
            <a:r>
              <a:t/>
            </a:r>
            <a:endParaRPr sz="1200">
              <a:solidFill>
                <a:srgbClr val="000000"/>
              </a:solidFill>
            </a:endParaRPr>
          </a:p>
          <a:p>
            <a:pPr indent="0" lvl="0" marL="0" rtl="0" algn="just">
              <a:spcBef>
                <a:spcPts val="0"/>
              </a:spcBef>
              <a:spcAft>
                <a:spcPts val="0"/>
              </a:spcAft>
              <a:buSzPts val="1100"/>
              <a:buNone/>
            </a:pPr>
            <a:r>
              <a:t/>
            </a:r>
            <a:endParaRPr sz="1200">
              <a:solidFill>
                <a:srgbClr val="000000"/>
              </a:solidFill>
            </a:endParaRPr>
          </a:p>
          <a:p>
            <a:pPr indent="0" lvl="0" marL="0" rtl="0" algn="just">
              <a:spcBef>
                <a:spcPts val="0"/>
              </a:spcBef>
              <a:spcAft>
                <a:spcPts val="0"/>
              </a:spcAft>
              <a:buSzPts val="1100"/>
              <a:buNone/>
            </a:pPr>
            <a:r>
              <a:rPr lang="en" sz="1200">
                <a:solidFill>
                  <a:srgbClr val="000000"/>
                </a:solidFill>
              </a:rPr>
              <a:t> </a:t>
            </a:r>
            <a:endParaRPr sz="1200">
              <a:solidFill>
                <a:srgbClr val="000000"/>
              </a:solidFill>
            </a:endParaRPr>
          </a:p>
          <a:p>
            <a:pPr indent="0" lvl="0" marL="0" rtl="0" algn="just">
              <a:spcBef>
                <a:spcPts val="0"/>
              </a:spcBef>
              <a:spcAft>
                <a:spcPts val="0"/>
              </a:spcAft>
              <a:buNone/>
            </a:pPr>
            <a:r>
              <a:t/>
            </a:r>
            <a:endParaRPr sz="1200">
              <a:solidFill>
                <a:srgbClr val="000000"/>
              </a:solidFill>
            </a:endParaRPr>
          </a:p>
          <a:p>
            <a:pPr indent="0" lvl="0" marL="0" rtl="0" algn="just">
              <a:spcBef>
                <a:spcPts val="0"/>
              </a:spcBef>
              <a:spcAft>
                <a:spcPts val="0"/>
              </a:spcAft>
              <a:buNone/>
            </a:pPr>
            <a:r>
              <a:t/>
            </a:r>
            <a:endParaRPr b="1" sz="1200">
              <a:solidFill>
                <a:srgbClr val="000000"/>
              </a:solidFill>
            </a:endParaRPr>
          </a:p>
          <a:p>
            <a:pPr indent="0" lvl="0" marL="0" rtl="0" algn="just">
              <a:spcBef>
                <a:spcPts val="0"/>
              </a:spcBef>
              <a:spcAft>
                <a:spcPts val="0"/>
              </a:spcAft>
              <a:buNone/>
            </a:pPr>
            <a:r>
              <a:t/>
            </a:r>
            <a:endParaRPr sz="1200">
              <a:solidFill>
                <a:srgbClr val="000000"/>
              </a:solidFill>
            </a:endParaRPr>
          </a:p>
          <a:p>
            <a:pPr indent="0" lvl="0" marL="0" rtl="0" algn="just">
              <a:spcBef>
                <a:spcPts val="0"/>
              </a:spcBef>
              <a:spcAft>
                <a:spcPts val="0"/>
              </a:spcAft>
              <a:buNone/>
            </a:pPr>
            <a:br>
              <a:rPr lang="en" sz="1200">
                <a:solidFill>
                  <a:srgbClr val="000000"/>
                </a:solidFill>
              </a:rPr>
            </a:br>
            <a:endParaRPr sz="1200">
              <a:solidFill>
                <a:srgbClr val="000000"/>
              </a:solidFill>
            </a:endParaRPr>
          </a:p>
          <a:p>
            <a:pPr indent="0" lvl="0" marL="457200" rtl="0" algn="just">
              <a:spcBef>
                <a:spcPts val="0"/>
              </a:spcBef>
              <a:spcAft>
                <a:spcPts val="0"/>
              </a:spcAft>
              <a:buNone/>
            </a:pPr>
            <a:r>
              <a:t/>
            </a:r>
            <a:endParaRPr sz="1200">
              <a:solidFill>
                <a:srgbClr val="000000"/>
              </a:solidFill>
            </a:endParaRPr>
          </a:p>
          <a:p>
            <a:pPr indent="0" lvl="0" marL="0" marR="0" rtl="0" algn="just">
              <a:lnSpc>
                <a:spcPct val="100000"/>
              </a:lnSpc>
              <a:spcBef>
                <a:spcPts val="0"/>
              </a:spcBef>
              <a:spcAft>
                <a:spcPts val="0"/>
              </a:spcAft>
              <a:buNone/>
            </a:pPr>
            <a:r>
              <a:t/>
            </a:r>
            <a:endParaRPr sz="1200"/>
          </a:p>
          <a:p>
            <a:pPr indent="0" lvl="0" marL="0" marR="0" rtl="0" algn="just">
              <a:lnSpc>
                <a:spcPct val="100000"/>
              </a:lnSpc>
              <a:spcBef>
                <a:spcPts val="0"/>
              </a:spcBef>
              <a:spcAft>
                <a:spcPts val="0"/>
              </a:spcAft>
              <a:buNone/>
            </a:pPr>
            <a:r>
              <a:t/>
            </a:r>
            <a:endParaRPr sz="1200"/>
          </a:p>
          <a:p>
            <a:pPr indent="0" lvl="0" marL="0" marR="0" rtl="0" algn="just">
              <a:lnSpc>
                <a:spcPct val="100000"/>
              </a:lnSpc>
              <a:spcBef>
                <a:spcPts val="0"/>
              </a:spcBef>
              <a:spcAft>
                <a:spcPts val="0"/>
              </a:spcAft>
              <a:buNone/>
            </a:pPr>
            <a:r>
              <a:t/>
            </a:r>
            <a:endParaRPr sz="1200"/>
          </a:p>
          <a:p>
            <a:pPr indent="0" lvl="0" marL="0" marR="0" rtl="0" algn="just">
              <a:lnSpc>
                <a:spcPct val="100000"/>
              </a:lnSpc>
              <a:spcBef>
                <a:spcPts val="0"/>
              </a:spcBef>
              <a:spcAft>
                <a:spcPts val="0"/>
              </a:spcAft>
              <a:buNone/>
            </a:pPr>
            <a:r>
              <a:t/>
            </a:r>
            <a:endParaRPr sz="1200"/>
          </a:p>
          <a:p>
            <a:pPr indent="0" lvl="0" marL="0" marR="0" rtl="0" algn="just">
              <a:lnSpc>
                <a:spcPct val="100000"/>
              </a:lnSpc>
              <a:spcBef>
                <a:spcPts val="0"/>
              </a:spcBef>
              <a:spcAft>
                <a:spcPts val="0"/>
              </a:spcAft>
              <a:buNone/>
            </a:pPr>
            <a:r>
              <a:t/>
            </a:r>
            <a:endParaRPr sz="1200"/>
          </a:p>
          <a:p>
            <a:pPr indent="0" lvl="0" marL="0" marR="0" rtl="0" algn="just">
              <a:lnSpc>
                <a:spcPct val="100000"/>
              </a:lnSpc>
              <a:spcBef>
                <a:spcPts val="0"/>
              </a:spcBef>
              <a:spcAft>
                <a:spcPts val="0"/>
              </a:spcAft>
              <a:buNone/>
            </a:pPr>
            <a:r>
              <a:t/>
            </a:r>
            <a:endParaRPr sz="1200"/>
          </a:p>
          <a:p>
            <a:pPr indent="0" lvl="0" marL="0" marR="0" rtl="0" algn="just">
              <a:lnSpc>
                <a:spcPct val="100000"/>
              </a:lnSpc>
              <a:spcBef>
                <a:spcPts val="0"/>
              </a:spcBef>
              <a:spcAft>
                <a:spcPts val="0"/>
              </a:spcAft>
              <a:buNone/>
            </a:pPr>
            <a:r>
              <a:t/>
            </a:r>
            <a:endParaRPr sz="1200"/>
          </a:p>
          <a:p>
            <a:pPr indent="0" lvl="0" marL="0" marR="0" rtl="0" algn="just">
              <a:lnSpc>
                <a:spcPct val="100000"/>
              </a:lnSpc>
              <a:spcBef>
                <a:spcPts val="0"/>
              </a:spcBef>
              <a:spcAft>
                <a:spcPts val="0"/>
              </a:spcAft>
              <a:buNone/>
            </a:pPr>
            <a:r>
              <a:t/>
            </a:r>
            <a:endParaRPr sz="1200"/>
          </a:p>
        </p:txBody>
      </p:sp>
      <p:sp>
        <p:nvSpPr>
          <p:cNvPr id="1973" name="Google Shape;1973;p167"/>
          <p:cNvSpPr/>
          <p:nvPr/>
        </p:nvSpPr>
        <p:spPr>
          <a:xfrm>
            <a:off x="961550" y="1591075"/>
            <a:ext cx="2022300" cy="278700"/>
          </a:xfrm>
          <a:prstGeom prst="wedgeRectCallout">
            <a:avLst>
              <a:gd fmla="val -7359" name="adj1"/>
              <a:gd fmla="val -95165"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A64D79"/>
                </a:solidFill>
              </a:rPr>
              <a:t>undiagnosed or unexpressed</a:t>
            </a:r>
            <a:r>
              <a:rPr lang="en" sz="1600">
                <a:solidFill>
                  <a:srgbClr val="A64D79"/>
                </a:solidFill>
              </a:rPr>
              <a:t> </a:t>
            </a:r>
            <a:endParaRPr/>
          </a:p>
        </p:txBody>
      </p:sp>
      <p:pic>
        <p:nvPicPr>
          <p:cNvPr id="1974" name="Google Shape;1974;p167"/>
          <p:cNvPicPr preferRelativeResize="0"/>
          <p:nvPr/>
        </p:nvPicPr>
        <p:blipFill rotWithShape="1">
          <a:blip r:embed="rId3">
            <a:alphaModFix/>
          </a:blip>
          <a:srcRect b="12587" l="0" r="0" t="0"/>
          <a:stretch/>
        </p:blipFill>
        <p:spPr>
          <a:xfrm>
            <a:off x="5037875" y="1835275"/>
            <a:ext cx="3646576" cy="3056400"/>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8" name="Shape 1978"/>
        <p:cNvGrpSpPr/>
        <p:nvPr/>
      </p:nvGrpSpPr>
      <p:grpSpPr>
        <a:xfrm>
          <a:off x="0" y="0"/>
          <a:ext cx="0" cy="0"/>
          <a:chOff x="0" y="0"/>
          <a:chExt cx="0" cy="0"/>
        </a:xfrm>
      </p:grpSpPr>
      <p:sp>
        <p:nvSpPr>
          <p:cNvPr id="1979" name="Google Shape;1979;p168"/>
          <p:cNvSpPr txBox="1"/>
          <p:nvPr/>
        </p:nvSpPr>
        <p:spPr>
          <a:xfrm>
            <a:off x="319200" y="753775"/>
            <a:ext cx="8658000" cy="83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800">
              <a:solidFill>
                <a:srgbClr val="A64D79"/>
              </a:solidFill>
            </a:endParaRPr>
          </a:p>
          <a:p>
            <a:pPr indent="-330200" lvl="0" marL="457200" marR="0" rtl="0" algn="l">
              <a:lnSpc>
                <a:spcPct val="115000"/>
              </a:lnSpc>
              <a:spcBef>
                <a:spcPts val="0"/>
              </a:spcBef>
              <a:spcAft>
                <a:spcPts val="0"/>
              </a:spcAft>
              <a:buClr>
                <a:srgbClr val="A64D79"/>
              </a:buClr>
              <a:buSzPts val="1600"/>
              <a:buAutoNum type="arabicPeriod"/>
            </a:pPr>
            <a:r>
              <a:rPr lang="en" sz="1600">
                <a:solidFill>
                  <a:srgbClr val="A64D79"/>
                </a:solidFill>
              </a:rPr>
              <a:t>Not explaining that lithium and lamotrigine as “bipolar antidepressants”</a:t>
            </a:r>
            <a:endParaRPr sz="1600">
              <a:solidFill>
                <a:srgbClr val="A64D79"/>
              </a:solidFill>
            </a:endParaRPr>
          </a:p>
          <a:p>
            <a:pPr indent="-330200" lvl="0" marL="457200" marR="0" rtl="0" algn="l">
              <a:lnSpc>
                <a:spcPct val="115000"/>
              </a:lnSpc>
              <a:spcBef>
                <a:spcPts val="0"/>
              </a:spcBef>
              <a:spcAft>
                <a:spcPts val="0"/>
              </a:spcAft>
              <a:buClr>
                <a:srgbClr val="A64D79"/>
              </a:buClr>
              <a:buSzPts val="1600"/>
              <a:buAutoNum type="arabicPeriod"/>
            </a:pPr>
            <a:r>
              <a:rPr b="1" lang="en" sz="1600">
                <a:solidFill>
                  <a:srgbClr val="A64D79"/>
                </a:solidFill>
              </a:rPr>
              <a:t>Depriving bipolar patients of lithium treatment</a:t>
            </a:r>
            <a:endParaRPr i="0" sz="2200" u="none" cap="none" strike="noStrike">
              <a:solidFill>
                <a:srgbClr val="A64D79"/>
              </a:solidFill>
            </a:endParaRPr>
          </a:p>
        </p:txBody>
      </p:sp>
      <p:sp>
        <p:nvSpPr>
          <p:cNvPr id="1980" name="Google Shape;1980;p168"/>
          <p:cNvSpPr/>
          <p:nvPr/>
        </p:nvSpPr>
        <p:spPr>
          <a:xfrm>
            <a:off x="-23850"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1" name="Google Shape;1981;p168"/>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12 ways to harm your patients (mood stabilizers)</a:t>
            </a:r>
            <a:endParaRPr b="1" sz="2400">
              <a:solidFill>
                <a:schemeClr val="lt1"/>
              </a:solidFill>
            </a:endParaRPr>
          </a:p>
        </p:txBody>
      </p:sp>
      <p:sp>
        <p:nvSpPr>
          <p:cNvPr id="1982" name="Google Shape;1982;p168"/>
          <p:cNvSpPr txBox="1"/>
          <p:nvPr/>
        </p:nvSpPr>
        <p:spPr>
          <a:xfrm>
            <a:off x="517650" y="2073750"/>
            <a:ext cx="3832200" cy="498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SzPts val="1100"/>
              <a:buNone/>
            </a:pPr>
            <a:r>
              <a:rPr lang="en" sz="1200">
                <a:solidFill>
                  <a:srgbClr val="000000"/>
                </a:solidFill>
              </a:rPr>
              <a:t>The accumulated data indicate that lithium is an effective </a:t>
            </a:r>
            <a:r>
              <a:rPr b="1" lang="en" sz="1200">
                <a:solidFill>
                  <a:srgbClr val="000000"/>
                </a:solidFill>
              </a:rPr>
              <a:t>adjunct</a:t>
            </a:r>
            <a:r>
              <a:rPr lang="en" sz="1200">
                <a:solidFill>
                  <a:srgbClr val="000000"/>
                </a:solidFill>
              </a:rPr>
              <a:t> to SSRIs or TCAs for unipolar MDD. </a:t>
            </a:r>
            <a:r>
              <a:rPr lang="en" sz="1200"/>
              <a:t>There is lack of consensus on lithium’s place in the unipolar MDD treatment algorithm </a:t>
            </a:r>
            <a:r>
              <a:rPr lang="en" sz="1200">
                <a:solidFill>
                  <a:schemeClr val="dk1"/>
                </a:solidFill>
              </a:rPr>
              <a:t>(Meyer &amp; Stahl, 2023).</a:t>
            </a:r>
            <a:endParaRPr sz="1200">
              <a:solidFill>
                <a:srgbClr val="000000"/>
              </a:solidFill>
            </a:endParaRPr>
          </a:p>
          <a:p>
            <a:pPr indent="0" lvl="0" marL="0" rtl="0" algn="just">
              <a:spcBef>
                <a:spcPts val="0"/>
              </a:spcBef>
              <a:spcAft>
                <a:spcPts val="0"/>
              </a:spcAft>
              <a:buSzPts val="1100"/>
              <a:buNone/>
            </a:pPr>
            <a:r>
              <a:t/>
            </a:r>
            <a:endParaRPr sz="1200"/>
          </a:p>
          <a:p>
            <a:pPr indent="0" lvl="0" marL="0" rtl="0" algn="just">
              <a:spcBef>
                <a:spcPts val="0"/>
              </a:spcBef>
              <a:spcAft>
                <a:spcPts val="0"/>
              </a:spcAft>
              <a:buSzPts val="1100"/>
              <a:buNone/>
            </a:pPr>
            <a:r>
              <a:rPr lang="en" sz="1200">
                <a:solidFill>
                  <a:srgbClr val="000000"/>
                </a:solidFill>
              </a:rPr>
              <a:t>Although other options have been more extensively studied for unipolar MDD, lithium is the choice most likely to:</a:t>
            </a:r>
            <a:endParaRPr sz="1200">
              <a:solidFill>
                <a:srgbClr val="000000"/>
              </a:solidFill>
            </a:endParaRPr>
          </a:p>
          <a:p>
            <a:pPr indent="-304800" lvl="0" marL="457200" rtl="0" algn="just">
              <a:spcBef>
                <a:spcPts val="0"/>
              </a:spcBef>
              <a:spcAft>
                <a:spcPts val="0"/>
              </a:spcAft>
              <a:buClr>
                <a:srgbClr val="000000"/>
              </a:buClr>
              <a:buSzPts val="1200"/>
              <a:buChar char="●"/>
            </a:pPr>
            <a:r>
              <a:rPr lang="en" sz="1200">
                <a:solidFill>
                  <a:srgbClr val="000000"/>
                </a:solidFill>
              </a:rPr>
              <a:t>Reduce suicide risk 4-fold </a:t>
            </a:r>
            <a:endParaRPr sz="1200">
              <a:solidFill>
                <a:srgbClr val="000000"/>
              </a:solidFill>
            </a:endParaRPr>
          </a:p>
          <a:p>
            <a:pPr indent="-304800" lvl="0" marL="457200" rtl="0" algn="just">
              <a:spcBef>
                <a:spcPts val="0"/>
              </a:spcBef>
              <a:spcAft>
                <a:spcPts val="0"/>
              </a:spcAft>
              <a:buClr>
                <a:srgbClr val="000000"/>
              </a:buClr>
              <a:buSzPts val="1200"/>
              <a:buChar char="●"/>
            </a:pPr>
            <a:r>
              <a:rPr lang="en" sz="1200">
                <a:solidFill>
                  <a:srgbClr val="000000"/>
                </a:solidFill>
              </a:rPr>
              <a:t>Prevent psychiatric hospitalization</a:t>
            </a:r>
            <a:endParaRPr sz="1200">
              <a:solidFill>
                <a:srgbClr val="000000"/>
              </a:solidFill>
            </a:endParaRPr>
          </a:p>
          <a:p>
            <a:pPr indent="-304800" lvl="0" marL="457200" rtl="0" algn="just">
              <a:spcBef>
                <a:spcPts val="0"/>
              </a:spcBef>
              <a:spcAft>
                <a:spcPts val="0"/>
              </a:spcAft>
              <a:buClr>
                <a:srgbClr val="000000"/>
              </a:buClr>
              <a:buSzPts val="1200"/>
              <a:buChar char="●"/>
            </a:pPr>
            <a:r>
              <a:rPr lang="en" sz="1200">
                <a:solidFill>
                  <a:srgbClr val="000000"/>
                </a:solidFill>
              </a:rPr>
              <a:t>Prevent dementia (at which MDD patients are at almost 2-fold increased risk)</a:t>
            </a:r>
            <a:endParaRPr sz="1200">
              <a:solidFill>
                <a:srgbClr val="000000"/>
              </a:solidFill>
            </a:endParaRPr>
          </a:p>
          <a:p>
            <a:pPr indent="-304800" lvl="0" marL="457200" rtl="0" algn="just">
              <a:spcBef>
                <a:spcPts val="0"/>
              </a:spcBef>
              <a:spcAft>
                <a:spcPts val="0"/>
              </a:spcAft>
              <a:buClr>
                <a:srgbClr val="000000"/>
              </a:buClr>
              <a:buSzPts val="1200"/>
              <a:buChar char="●"/>
            </a:pPr>
            <a:r>
              <a:rPr lang="en" sz="1200">
                <a:solidFill>
                  <a:srgbClr val="000000"/>
                </a:solidFill>
              </a:rPr>
              <a:t>Prevent cancer</a:t>
            </a:r>
            <a:endParaRPr sz="1200">
              <a:solidFill>
                <a:srgbClr val="000000"/>
              </a:solidFill>
            </a:endParaRPr>
          </a:p>
          <a:p>
            <a:pPr indent="-304800" lvl="0" marL="457200" rtl="0" algn="just">
              <a:spcBef>
                <a:spcPts val="0"/>
              </a:spcBef>
              <a:spcAft>
                <a:spcPts val="0"/>
              </a:spcAft>
              <a:buClr>
                <a:srgbClr val="000000"/>
              </a:buClr>
              <a:buSzPts val="1200"/>
              <a:buChar char="●"/>
            </a:pPr>
            <a:r>
              <a:rPr lang="en" sz="1200">
                <a:solidFill>
                  <a:srgbClr val="000000"/>
                </a:solidFill>
              </a:rPr>
              <a:t>Extend healthy lifespan</a:t>
            </a:r>
            <a:endParaRPr sz="1200">
              <a:solidFill>
                <a:srgbClr val="000000"/>
              </a:solidFill>
            </a:endParaRPr>
          </a:p>
          <a:p>
            <a:pPr indent="0" lvl="0" marL="0" rtl="0" algn="just">
              <a:spcBef>
                <a:spcPts val="0"/>
              </a:spcBef>
              <a:spcAft>
                <a:spcPts val="0"/>
              </a:spcAft>
              <a:buSzPts val="1100"/>
              <a:buNone/>
            </a:pPr>
            <a:r>
              <a:t/>
            </a:r>
            <a:endParaRPr sz="1200">
              <a:solidFill>
                <a:srgbClr val="000000"/>
              </a:solidFill>
            </a:endParaRPr>
          </a:p>
          <a:p>
            <a:pPr indent="0" lvl="0" marL="0" rtl="0" algn="just">
              <a:spcBef>
                <a:spcPts val="0"/>
              </a:spcBef>
              <a:spcAft>
                <a:spcPts val="0"/>
              </a:spcAft>
              <a:buSzPts val="1100"/>
              <a:buNone/>
            </a:pPr>
            <a:r>
              <a:t/>
            </a:r>
            <a:endParaRPr sz="1200">
              <a:solidFill>
                <a:srgbClr val="000000"/>
              </a:solidFill>
            </a:endParaRPr>
          </a:p>
          <a:p>
            <a:pPr indent="0" lvl="0" marL="0" rtl="0" algn="just">
              <a:spcBef>
                <a:spcPts val="0"/>
              </a:spcBef>
              <a:spcAft>
                <a:spcPts val="0"/>
              </a:spcAft>
              <a:buSzPts val="1100"/>
              <a:buNone/>
            </a:pPr>
            <a:r>
              <a:t/>
            </a:r>
            <a:endParaRPr sz="1200">
              <a:solidFill>
                <a:srgbClr val="000000"/>
              </a:solidFill>
            </a:endParaRPr>
          </a:p>
          <a:p>
            <a:pPr indent="0" lvl="0" marL="0" rtl="0" algn="just">
              <a:spcBef>
                <a:spcPts val="0"/>
              </a:spcBef>
              <a:spcAft>
                <a:spcPts val="0"/>
              </a:spcAft>
              <a:buSzPts val="1100"/>
              <a:buNone/>
            </a:pPr>
            <a:r>
              <a:rPr lang="en" sz="1200">
                <a:solidFill>
                  <a:srgbClr val="000000"/>
                </a:solidFill>
              </a:rPr>
              <a:t> </a:t>
            </a:r>
            <a:endParaRPr sz="1200">
              <a:solidFill>
                <a:srgbClr val="000000"/>
              </a:solidFill>
            </a:endParaRPr>
          </a:p>
          <a:p>
            <a:pPr indent="0" lvl="0" marL="0" rtl="0" algn="just">
              <a:spcBef>
                <a:spcPts val="0"/>
              </a:spcBef>
              <a:spcAft>
                <a:spcPts val="0"/>
              </a:spcAft>
              <a:buNone/>
            </a:pPr>
            <a:r>
              <a:t/>
            </a:r>
            <a:endParaRPr sz="1200">
              <a:solidFill>
                <a:srgbClr val="000000"/>
              </a:solidFill>
            </a:endParaRPr>
          </a:p>
          <a:p>
            <a:pPr indent="0" lvl="0" marL="0" rtl="0" algn="just">
              <a:spcBef>
                <a:spcPts val="0"/>
              </a:spcBef>
              <a:spcAft>
                <a:spcPts val="0"/>
              </a:spcAft>
              <a:buNone/>
            </a:pPr>
            <a:r>
              <a:t/>
            </a:r>
            <a:endParaRPr b="1" sz="1200">
              <a:solidFill>
                <a:srgbClr val="000000"/>
              </a:solidFill>
            </a:endParaRPr>
          </a:p>
          <a:p>
            <a:pPr indent="0" lvl="0" marL="0" rtl="0" algn="just">
              <a:spcBef>
                <a:spcPts val="0"/>
              </a:spcBef>
              <a:spcAft>
                <a:spcPts val="0"/>
              </a:spcAft>
              <a:buNone/>
            </a:pPr>
            <a:r>
              <a:t/>
            </a:r>
            <a:endParaRPr sz="1200">
              <a:solidFill>
                <a:srgbClr val="000000"/>
              </a:solidFill>
            </a:endParaRPr>
          </a:p>
          <a:p>
            <a:pPr indent="0" lvl="0" marL="0" rtl="0" algn="just">
              <a:spcBef>
                <a:spcPts val="0"/>
              </a:spcBef>
              <a:spcAft>
                <a:spcPts val="0"/>
              </a:spcAft>
              <a:buNone/>
            </a:pPr>
            <a:br>
              <a:rPr lang="en" sz="1200">
                <a:solidFill>
                  <a:srgbClr val="000000"/>
                </a:solidFill>
              </a:rPr>
            </a:br>
            <a:endParaRPr sz="1200">
              <a:solidFill>
                <a:srgbClr val="000000"/>
              </a:solidFill>
            </a:endParaRPr>
          </a:p>
          <a:p>
            <a:pPr indent="0" lvl="0" marL="457200" rtl="0" algn="just">
              <a:spcBef>
                <a:spcPts val="0"/>
              </a:spcBef>
              <a:spcAft>
                <a:spcPts val="0"/>
              </a:spcAft>
              <a:buNone/>
            </a:pPr>
            <a:r>
              <a:t/>
            </a:r>
            <a:endParaRPr sz="1200">
              <a:solidFill>
                <a:srgbClr val="000000"/>
              </a:solidFill>
            </a:endParaRPr>
          </a:p>
          <a:p>
            <a:pPr indent="0" lvl="0" marL="0" marR="0" rtl="0" algn="just">
              <a:lnSpc>
                <a:spcPct val="100000"/>
              </a:lnSpc>
              <a:spcBef>
                <a:spcPts val="0"/>
              </a:spcBef>
              <a:spcAft>
                <a:spcPts val="0"/>
              </a:spcAft>
              <a:buNone/>
            </a:pPr>
            <a:r>
              <a:t/>
            </a:r>
            <a:endParaRPr sz="1200"/>
          </a:p>
          <a:p>
            <a:pPr indent="0" lvl="0" marL="0" marR="0" rtl="0" algn="just">
              <a:lnSpc>
                <a:spcPct val="100000"/>
              </a:lnSpc>
              <a:spcBef>
                <a:spcPts val="0"/>
              </a:spcBef>
              <a:spcAft>
                <a:spcPts val="0"/>
              </a:spcAft>
              <a:buNone/>
            </a:pPr>
            <a:r>
              <a:t/>
            </a:r>
            <a:endParaRPr sz="1200"/>
          </a:p>
          <a:p>
            <a:pPr indent="0" lvl="0" marL="0" marR="0" rtl="0" algn="just">
              <a:lnSpc>
                <a:spcPct val="100000"/>
              </a:lnSpc>
              <a:spcBef>
                <a:spcPts val="0"/>
              </a:spcBef>
              <a:spcAft>
                <a:spcPts val="0"/>
              </a:spcAft>
              <a:buNone/>
            </a:pPr>
            <a:r>
              <a:t/>
            </a:r>
            <a:endParaRPr sz="1200"/>
          </a:p>
          <a:p>
            <a:pPr indent="0" lvl="0" marL="0" marR="0" rtl="0" algn="just">
              <a:lnSpc>
                <a:spcPct val="100000"/>
              </a:lnSpc>
              <a:spcBef>
                <a:spcPts val="0"/>
              </a:spcBef>
              <a:spcAft>
                <a:spcPts val="0"/>
              </a:spcAft>
              <a:buNone/>
            </a:pPr>
            <a:r>
              <a:t/>
            </a:r>
            <a:endParaRPr sz="1200"/>
          </a:p>
          <a:p>
            <a:pPr indent="0" lvl="0" marL="0" marR="0" rtl="0" algn="just">
              <a:lnSpc>
                <a:spcPct val="100000"/>
              </a:lnSpc>
              <a:spcBef>
                <a:spcPts val="0"/>
              </a:spcBef>
              <a:spcAft>
                <a:spcPts val="0"/>
              </a:spcAft>
              <a:buNone/>
            </a:pPr>
            <a:r>
              <a:t/>
            </a:r>
            <a:endParaRPr sz="1200"/>
          </a:p>
          <a:p>
            <a:pPr indent="0" lvl="0" marL="0" marR="0" rtl="0" algn="just">
              <a:lnSpc>
                <a:spcPct val="100000"/>
              </a:lnSpc>
              <a:spcBef>
                <a:spcPts val="0"/>
              </a:spcBef>
              <a:spcAft>
                <a:spcPts val="0"/>
              </a:spcAft>
              <a:buNone/>
            </a:pPr>
            <a:r>
              <a:t/>
            </a:r>
            <a:endParaRPr sz="1200"/>
          </a:p>
          <a:p>
            <a:pPr indent="0" lvl="0" marL="0" marR="0" rtl="0" algn="just">
              <a:lnSpc>
                <a:spcPct val="100000"/>
              </a:lnSpc>
              <a:spcBef>
                <a:spcPts val="0"/>
              </a:spcBef>
              <a:spcAft>
                <a:spcPts val="0"/>
              </a:spcAft>
              <a:buNone/>
            </a:pPr>
            <a:r>
              <a:t/>
            </a:r>
            <a:endParaRPr sz="1200"/>
          </a:p>
          <a:p>
            <a:pPr indent="0" lvl="0" marL="0" marR="0" rtl="0" algn="just">
              <a:lnSpc>
                <a:spcPct val="100000"/>
              </a:lnSpc>
              <a:spcBef>
                <a:spcPts val="0"/>
              </a:spcBef>
              <a:spcAft>
                <a:spcPts val="0"/>
              </a:spcAft>
              <a:buNone/>
            </a:pPr>
            <a:r>
              <a:t/>
            </a:r>
            <a:endParaRPr sz="1200"/>
          </a:p>
        </p:txBody>
      </p:sp>
      <p:sp>
        <p:nvSpPr>
          <p:cNvPr id="1983" name="Google Shape;1983;p168"/>
          <p:cNvSpPr/>
          <p:nvPr/>
        </p:nvSpPr>
        <p:spPr>
          <a:xfrm>
            <a:off x="961550" y="1591075"/>
            <a:ext cx="2022300" cy="278700"/>
          </a:xfrm>
          <a:prstGeom prst="wedgeRectCallout">
            <a:avLst>
              <a:gd fmla="val -7359" name="adj1"/>
              <a:gd fmla="val -95165"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A64D79"/>
                </a:solidFill>
              </a:rPr>
              <a:t>undiagnosed or unexpressed</a:t>
            </a:r>
            <a:r>
              <a:rPr lang="en" sz="1600">
                <a:solidFill>
                  <a:srgbClr val="A64D79"/>
                </a:solidFill>
              </a:rPr>
              <a:t> </a:t>
            </a:r>
            <a:endParaRPr/>
          </a:p>
        </p:txBody>
      </p:sp>
      <p:pic>
        <p:nvPicPr>
          <p:cNvPr id="1984" name="Google Shape;1984;p168"/>
          <p:cNvPicPr preferRelativeResize="0"/>
          <p:nvPr/>
        </p:nvPicPr>
        <p:blipFill rotWithShape="1">
          <a:blip r:embed="rId3">
            <a:alphaModFix/>
          </a:blip>
          <a:srcRect b="12587" l="0" r="0" t="0"/>
          <a:stretch/>
        </p:blipFill>
        <p:spPr>
          <a:xfrm>
            <a:off x="5037875" y="1835275"/>
            <a:ext cx="3646576" cy="3056400"/>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8" name="Shape 1988"/>
        <p:cNvGrpSpPr/>
        <p:nvPr/>
      </p:nvGrpSpPr>
      <p:grpSpPr>
        <a:xfrm>
          <a:off x="0" y="0"/>
          <a:ext cx="0" cy="0"/>
          <a:chOff x="0" y="0"/>
          <a:chExt cx="0" cy="0"/>
        </a:xfrm>
      </p:grpSpPr>
      <p:sp>
        <p:nvSpPr>
          <p:cNvPr id="1989" name="Google Shape;1989;p169"/>
          <p:cNvSpPr txBox="1"/>
          <p:nvPr/>
        </p:nvSpPr>
        <p:spPr>
          <a:xfrm>
            <a:off x="319200" y="753775"/>
            <a:ext cx="8658000" cy="83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800">
              <a:solidFill>
                <a:srgbClr val="A64D79"/>
              </a:solidFill>
            </a:endParaRPr>
          </a:p>
          <a:p>
            <a:pPr indent="-330200" lvl="0" marL="457200" marR="0" rtl="0" algn="l">
              <a:lnSpc>
                <a:spcPct val="115000"/>
              </a:lnSpc>
              <a:spcBef>
                <a:spcPts val="0"/>
              </a:spcBef>
              <a:spcAft>
                <a:spcPts val="0"/>
              </a:spcAft>
              <a:buClr>
                <a:srgbClr val="A64D79"/>
              </a:buClr>
              <a:buSzPts val="1600"/>
              <a:buAutoNum type="arabicPeriod"/>
            </a:pPr>
            <a:r>
              <a:rPr lang="en" sz="1600">
                <a:solidFill>
                  <a:srgbClr val="A64D79"/>
                </a:solidFill>
              </a:rPr>
              <a:t>Not explaining that lithium and lamotrigine as “bipolar antidepressants”</a:t>
            </a:r>
            <a:endParaRPr sz="1600">
              <a:solidFill>
                <a:srgbClr val="A64D79"/>
              </a:solidFill>
            </a:endParaRPr>
          </a:p>
          <a:p>
            <a:pPr indent="-330200" lvl="0" marL="457200" marR="0" rtl="0" algn="l">
              <a:lnSpc>
                <a:spcPct val="115000"/>
              </a:lnSpc>
              <a:spcBef>
                <a:spcPts val="0"/>
              </a:spcBef>
              <a:spcAft>
                <a:spcPts val="0"/>
              </a:spcAft>
              <a:buClr>
                <a:srgbClr val="A64D79"/>
              </a:buClr>
              <a:buSzPts val="1600"/>
              <a:buAutoNum type="arabicPeriod"/>
            </a:pPr>
            <a:r>
              <a:rPr b="1" lang="en" sz="1600">
                <a:solidFill>
                  <a:srgbClr val="A64D79"/>
                </a:solidFill>
              </a:rPr>
              <a:t>Depriving bipolar patients of lithium treatment</a:t>
            </a:r>
            <a:endParaRPr i="0" sz="2200" u="none" cap="none" strike="noStrike">
              <a:solidFill>
                <a:srgbClr val="A64D79"/>
              </a:solidFill>
            </a:endParaRPr>
          </a:p>
        </p:txBody>
      </p:sp>
      <p:sp>
        <p:nvSpPr>
          <p:cNvPr id="1990" name="Google Shape;1990;p169"/>
          <p:cNvSpPr/>
          <p:nvPr/>
        </p:nvSpPr>
        <p:spPr>
          <a:xfrm>
            <a:off x="-23850"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1" name="Google Shape;1991;p169"/>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12 ways to harm your patients (mood stabilizers)</a:t>
            </a:r>
            <a:endParaRPr b="1" sz="2400">
              <a:solidFill>
                <a:schemeClr val="lt1"/>
              </a:solidFill>
            </a:endParaRPr>
          </a:p>
        </p:txBody>
      </p:sp>
      <p:sp>
        <p:nvSpPr>
          <p:cNvPr id="1992" name="Google Shape;1992;p169"/>
          <p:cNvSpPr txBox="1"/>
          <p:nvPr/>
        </p:nvSpPr>
        <p:spPr>
          <a:xfrm>
            <a:off x="517650" y="2073750"/>
            <a:ext cx="3832200" cy="498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SzPts val="1100"/>
              <a:buNone/>
            </a:pPr>
            <a:r>
              <a:rPr lang="en" sz="1200">
                <a:solidFill>
                  <a:srgbClr val="000000"/>
                </a:solidFill>
              </a:rPr>
              <a:t>The accumulated data indicate that lithium is an effective </a:t>
            </a:r>
            <a:r>
              <a:rPr b="1" lang="en" sz="1200">
                <a:solidFill>
                  <a:srgbClr val="000000"/>
                </a:solidFill>
              </a:rPr>
              <a:t>adjunct</a:t>
            </a:r>
            <a:r>
              <a:rPr lang="en" sz="1200">
                <a:solidFill>
                  <a:srgbClr val="000000"/>
                </a:solidFill>
              </a:rPr>
              <a:t> to SSRIs or TCAs for unipolar MDD. </a:t>
            </a:r>
            <a:r>
              <a:rPr lang="en" sz="1200"/>
              <a:t>There is lack of consensus on lithium’s place in the unipolar MDD treatment algorithm </a:t>
            </a:r>
            <a:r>
              <a:rPr lang="en" sz="1200">
                <a:solidFill>
                  <a:schemeClr val="dk1"/>
                </a:solidFill>
              </a:rPr>
              <a:t>(Meyer &amp; Stahl, 2023).</a:t>
            </a:r>
            <a:endParaRPr sz="1200">
              <a:solidFill>
                <a:srgbClr val="000000"/>
              </a:solidFill>
            </a:endParaRPr>
          </a:p>
          <a:p>
            <a:pPr indent="0" lvl="0" marL="0" rtl="0" algn="just">
              <a:spcBef>
                <a:spcPts val="0"/>
              </a:spcBef>
              <a:spcAft>
                <a:spcPts val="0"/>
              </a:spcAft>
              <a:buSzPts val="1100"/>
              <a:buNone/>
            </a:pPr>
            <a:r>
              <a:t/>
            </a:r>
            <a:endParaRPr sz="1200"/>
          </a:p>
          <a:p>
            <a:pPr indent="0" lvl="0" marL="0" rtl="0" algn="just">
              <a:spcBef>
                <a:spcPts val="0"/>
              </a:spcBef>
              <a:spcAft>
                <a:spcPts val="0"/>
              </a:spcAft>
              <a:buSzPts val="1100"/>
              <a:buNone/>
            </a:pPr>
            <a:r>
              <a:rPr lang="en" sz="1200">
                <a:solidFill>
                  <a:srgbClr val="000000"/>
                </a:solidFill>
              </a:rPr>
              <a:t>Although other options have been more extensively studied for unipolar MDD, lithium is the choice most likely to:</a:t>
            </a:r>
            <a:endParaRPr sz="1200">
              <a:solidFill>
                <a:srgbClr val="000000"/>
              </a:solidFill>
            </a:endParaRPr>
          </a:p>
          <a:p>
            <a:pPr indent="-304800" lvl="0" marL="457200" rtl="0" algn="just">
              <a:spcBef>
                <a:spcPts val="0"/>
              </a:spcBef>
              <a:spcAft>
                <a:spcPts val="0"/>
              </a:spcAft>
              <a:buClr>
                <a:srgbClr val="000000"/>
              </a:buClr>
              <a:buSzPts val="1200"/>
              <a:buChar char="●"/>
            </a:pPr>
            <a:r>
              <a:rPr lang="en" sz="1200">
                <a:solidFill>
                  <a:srgbClr val="000000"/>
                </a:solidFill>
              </a:rPr>
              <a:t>Reduce suicide risk 4-fold </a:t>
            </a:r>
            <a:endParaRPr sz="1200">
              <a:solidFill>
                <a:srgbClr val="000000"/>
              </a:solidFill>
            </a:endParaRPr>
          </a:p>
          <a:p>
            <a:pPr indent="-304800" lvl="0" marL="457200" rtl="0" algn="just">
              <a:spcBef>
                <a:spcPts val="0"/>
              </a:spcBef>
              <a:spcAft>
                <a:spcPts val="0"/>
              </a:spcAft>
              <a:buClr>
                <a:srgbClr val="000000"/>
              </a:buClr>
              <a:buSzPts val="1200"/>
              <a:buChar char="●"/>
            </a:pPr>
            <a:r>
              <a:rPr lang="en" sz="1200">
                <a:solidFill>
                  <a:srgbClr val="000000"/>
                </a:solidFill>
              </a:rPr>
              <a:t>Prevent psychiatric hospitalization</a:t>
            </a:r>
            <a:endParaRPr sz="1200">
              <a:solidFill>
                <a:srgbClr val="000000"/>
              </a:solidFill>
            </a:endParaRPr>
          </a:p>
          <a:p>
            <a:pPr indent="-304800" lvl="0" marL="457200" rtl="0" algn="just">
              <a:spcBef>
                <a:spcPts val="0"/>
              </a:spcBef>
              <a:spcAft>
                <a:spcPts val="0"/>
              </a:spcAft>
              <a:buClr>
                <a:srgbClr val="000000"/>
              </a:buClr>
              <a:buSzPts val="1200"/>
              <a:buChar char="●"/>
            </a:pPr>
            <a:r>
              <a:rPr lang="en" sz="1200">
                <a:solidFill>
                  <a:srgbClr val="000000"/>
                </a:solidFill>
              </a:rPr>
              <a:t>Prevent dementia (at which MDD patients are at almost 2-fold increased risk)</a:t>
            </a:r>
            <a:endParaRPr sz="1200">
              <a:solidFill>
                <a:srgbClr val="000000"/>
              </a:solidFill>
            </a:endParaRPr>
          </a:p>
          <a:p>
            <a:pPr indent="-304800" lvl="0" marL="457200" rtl="0" algn="just">
              <a:spcBef>
                <a:spcPts val="0"/>
              </a:spcBef>
              <a:spcAft>
                <a:spcPts val="0"/>
              </a:spcAft>
              <a:buClr>
                <a:srgbClr val="000000"/>
              </a:buClr>
              <a:buSzPts val="1200"/>
              <a:buChar char="●"/>
            </a:pPr>
            <a:r>
              <a:rPr lang="en" sz="1200">
                <a:solidFill>
                  <a:srgbClr val="000000"/>
                </a:solidFill>
              </a:rPr>
              <a:t>Prevent cancer</a:t>
            </a:r>
            <a:endParaRPr sz="1200">
              <a:solidFill>
                <a:srgbClr val="000000"/>
              </a:solidFill>
            </a:endParaRPr>
          </a:p>
          <a:p>
            <a:pPr indent="-304800" lvl="0" marL="457200" rtl="0" algn="just">
              <a:spcBef>
                <a:spcPts val="0"/>
              </a:spcBef>
              <a:spcAft>
                <a:spcPts val="0"/>
              </a:spcAft>
              <a:buClr>
                <a:srgbClr val="000000"/>
              </a:buClr>
              <a:buSzPts val="1200"/>
              <a:buChar char="●"/>
            </a:pPr>
            <a:r>
              <a:rPr lang="en" sz="1200">
                <a:solidFill>
                  <a:srgbClr val="000000"/>
                </a:solidFill>
              </a:rPr>
              <a:t>Extend healthy lifespan</a:t>
            </a:r>
            <a:endParaRPr sz="1200">
              <a:solidFill>
                <a:srgbClr val="000000"/>
              </a:solidFill>
            </a:endParaRPr>
          </a:p>
          <a:p>
            <a:pPr indent="0" lvl="0" marL="0" rtl="0" algn="just">
              <a:spcBef>
                <a:spcPts val="0"/>
              </a:spcBef>
              <a:spcAft>
                <a:spcPts val="0"/>
              </a:spcAft>
              <a:buSzPts val="1100"/>
              <a:buNone/>
            </a:pPr>
            <a:r>
              <a:t/>
            </a:r>
            <a:endParaRPr sz="1200">
              <a:solidFill>
                <a:srgbClr val="000000"/>
              </a:solidFill>
            </a:endParaRPr>
          </a:p>
          <a:p>
            <a:pPr indent="0" lvl="0" marL="0" rtl="0" algn="just">
              <a:spcBef>
                <a:spcPts val="0"/>
              </a:spcBef>
              <a:spcAft>
                <a:spcPts val="0"/>
              </a:spcAft>
              <a:buSzPts val="1100"/>
              <a:buNone/>
            </a:pPr>
            <a:r>
              <a:t/>
            </a:r>
            <a:endParaRPr sz="1200">
              <a:solidFill>
                <a:srgbClr val="000000"/>
              </a:solidFill>
            </a:endParaRPr>
          </a:p>
          <a:p>
            <a:pPr indent="0" lvl="0" marL="0" rtl="0" algn="just">
              <a:spcBef>
                <a:spcPts val="0"/>
              </a:spcBef>
              <a:spcAft>
                <a:spcPts val="0"/>
              </a:spcAft>
              <a:buSzPts val="1100"/>
              <a:buNone/>
            </a:pPr>
            <a:r>
              <a:t/>
            </a:r>
            <a:endParaRPr sz="1200">
              <a:solidFill>
                <a:srgbClr val="000000"/>
              </a:solidFill>
            </a:endParaRPr>
          </a:p>
          <a:p>
            <a:pPr indent="0" lvl="0" marL="0" rtl="0" algn="just">
              <a:spcBef>
                <a:spcPts val="0"/>
              </a:spcBef>
              <a:spcAft>
                <a:spcPts val="0"/>
              </a:spcAft>
              <a:buSzPts val="1100"/>
              <a:buNone/>
            </a:pPr>
            <a:r>
              <a:rPr lang="en" sz="1200">
                <a:solidFill>
                  <a:srgbClr val="000000"/>
                </a:solidFill>
              </a:rPr>
              <a:t> </a:t>
            </a:r>
            <a:endParaRPr sz="1200">
              <a:solidFill>
                <a:srgbClr val="000000"/>
              </a:solidFill>
            </a:endParaRPr>
          </a:p>
          <a:p>
            <a:pPr indent="0" lvl="0" marL="0" rtl="0" algn="just">
              <a:spcBef>
                <a:spcPts val="0"/>
              </a:spcBef>
              <a:spcAft>
                <a:spcPts val="0"/>
              </a:spcAft>
              <a:buNone/>
            </a:pPr>
            <a:r>
              <a:t/>
            </a:r>
            <a:endParaRPr sz="1200">
              <a:solidFill>
                <a:srgbClr val="000000"/>
              </a:solidFill>
            </a:endParaRPr>
          </a:p>
          <a:p>
            <a:pPr indent="0" lvl="0" marL="0" rtl="0" algn="just">
              <a:spcBef>
                <a:spcPts val="0"/>
              </a:spcBef>
              <a:spcAft>
                <a:spcPts val="0"/>
              </a:spcAft>
              <a:buNone/>
            </a:pPr>
            <a:r>
              <a:t/>
            </a:r>
            <a:endParaRPr b="1" sz="1200">
              <a:solidFill>
                <a:srgbClr val="000000"/>
              </a:solidFill>
            </a:endParaRPr>
          </a:p>
          <a:p>
            <a:pPr indent="0" lvl="0" marL="0" rtl="0" algn="just">
              <a:spcBef>
                <a:spcPts val="0"/>
              </a:spcBef>
              <a:spcAft>
                <a:spcPts val="0"/>
              </a:spcAft>
              <a:buNone/>
            </a:pPr>
            <a:r>
              <a:t/>
            </a:r>
            <a:endParaRPr sz="1200">
              <a:solidFill>
                <a:srgbClr val="000000"/>
              </a:solidFill>
            </a:endParaRPr>
          </a:p>
          <a:p>
            <a:pPr indent="0" lvl="0" marL="0" rtl="0" algn="just">
              <a:spcBef>
                <a:spcPts val="0"/>
              </a:spcBef>
              <a:spcAft>
                <a:spcPts val="0"/>
              </a:spcAft>
              <a:buNone/>
            </a:pPr>
            <a:br>
              <a:rPr lang="en" sz="1200">
                <a:solidFill>
                  <a:srgbClr val="000000"/>
                </a:solidFill>
              </a:rPr>
            </a:br>
            <a:endParaRPr sz="1200">
              <a:solidFill>
                <a:srgbClr val="000000"/>
              </a:solidFill>
            </a:endParaRPr>
          </a:p>
          <a:p>
            <a:pPr indent="0" lvl="0" marL="457200" rtl="0" algn="just">
              <a:spcBef>
                <a:spcPts val="0"/>
              </a:spcBef>
              <a:spcAft>
                <a:spcPts val="0"/>
              </a:spcAft>
              <a:buNone/>
            </a:pPr>
            <a:r>
              <a:t/>
            </a:r>
            <a:endParaRPr sz="1200">
              <a:solidFill>
                <a:srgbClr val="000000"/>
              </a:solidFill>
            </a:endParaRPr>
          </a:p>
          <a:p>
            <a:pPr indent="0" lvl="0" marL="0" marR="0" rtl="0" algn="just">
              <a:lnSpc>
                <a:spcPct val="100000"/>
              </a:lnSpc>
              <a:spcBef>
                <a:spcPts val="0"/>
              </a:spcBef>
              <a:spcAft>
                <a:spcPts val="0"/>
              </a:spcAft>
              <a:buNone/>
            </a:pPr>
            <a:r>
              <a:t/>
            </a:r>
            <a:endParaRPr sz="1200"/>
          </a:p>
          <a:p>
            <a:pPr indent="0" lvl="0" marL="0" marR="0" rtl="0" algn="just">
              <a:lnSpc>
                <a:spcPct val="100000"/>
              </a:lnSpc>
              <a:spcBef>
                <a:spcPts val="0"/>
              </a:spcBef>
              <a:spcAft>
                <a:spcPts val="0"/>
              </a:spcAft>
              <a:buNone/>
            </a:pPr>
            <a:r>
              <a:t/>
            </a:r>
            <a:endParaRPr sz="1200"/>
          </a:p>
          <a:p>
            <a:pPr indent="0" lvl="0" marL="0" marR="0" rtl="0" algn="just">
              <a:lnSpc>
                <a:spcPct val="100000"/>
              </a:lnSpc>
              <a:spcBef>
                <a:spcPts val="0"/>
              </a:spcBef>
              <a:spcAft>
                <a:spcPts val="0"/>
              </a:spcAft>
              <a:buNone/>
            </a:pPr>
            <a:r>
              <a:t/>
            </a:r>
            <a:endParaRPr sz="1200"/>
          </a:p>
          <a:p>
            <a:pPr indent="0" lvl="0" marL="0" marR="0" rtl="0" algn="just">
              <a:lnSpc>
                <a:spcPct val="100000"/>
              </a:lnSpc>
              <a:spcBef>
                <a:spcPts val="0"/>
              </a:spcBef>
              <a:spcAft>
                <a:spcPts val="0"/>
              </a:spcAft>
              <a:buNone/>
            </a:pPr>
            <a:r>
              <a:t/>
            </a:r>
            <a:endParaRPr sz="1200"/>
          </a:p>
          <a:p>
            <a:pPr indent="0" lvl="0" marL="0" marR="0" rtl="0" algn="just">
              <a:lnSpc>
                <a:spcPct val="100000"/>
              </a:lnSpc>
              <a:spcBef>
                <a:spcPts val="0"/>
              </a:spcBef>
              <a:spcAft>
                <a:spcPts val="0"/>
              </a:spcAft>
              <a:buNone/>
            </a:pPr>
            <a:r>
              <a:t/>
            </a:r>
            <a:endParaRPr sz="1200"/>
          </a:p>
          <a:p>
            <a:pPr indent="0" lvl="0" marL="0" marR="0" rtl="0" algn="just">
              <a:lnSpc>
                <a:spcPct val="100000"/>
              </a:lnSpc>
              <a:spcBef>
                <a:spcPts val="0"/>
              </a:spcBef>
              <a:spcAft>
                <a:spcPts val="0"/>
              </a:spcAft>
              <a:buNone/>
            </a:pPr>
            <a:r>
              <a:t/>
            </a:r>
            <a:endParaRPr sz="1200"/>
          </a:p>
          <a:p>
            <a:pPr indent="0" lvl="0" marL="0" marR="0" rtl="0" algn="just">
              <a:lnSpc>
                <a:spcPct val="100000"/>
              </a:lnSpc>
              <a:spcBef>
                <a:spcPts val="0"/>
              </a:spcBef>
              <a:spcAft>
                <a:spcPts val="0"/>
              </a:spcAft>
              <a:buNone/>
            </a:pPr>
            <a:r>
              <a:t/>
            </a:r>
            <a:endParaRPr sz="1200"/>
          </a:p>
          <a:p>
            <a:pPr indent="0" lvl="0" marL="0" marR="0" rtl="0" algn="just">
              <a:lnSpc>
                <a:spcPct val="100000"/>
              </a:lnSpc>
              <a:spcBef>
                <a:spcPts val="0"/>
              </a:spcBef>
              <a:spcAft>
                <a:spcPts val="0"/>
              </a:spcAft>
              <a:buNone/>
            </a:pPr>
            <a:r>
              <a:t/>
            </a:r>
            <a:endParaRPr sz="1200"/>
          </a:p>
        </p:txBody>
      </p:sp>
      <p:sp>
        <p:nvSpPr>
          <p:cNvPr id="1993" name="Google Shape;1993;p169"/>
          <p:cNvSpPr/>
          <p:nvPr/>
        </p:nvSpPr>
        <p:spPr>
          <a:xfrm>
            <a:off x="961550" y="1591075"/>
            <a:ext cx="2022300" cy="278700"/>
          </a:xfrm>
          <a:prstGeom prst="wedgeRectCallout">
            <a:avLst>
              <a:gd fmla="val -7359" name="adj1"/>
              <a:gd fmla="val -95165"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A64D79"/>
                </a:solidFill>
              </a:rPr>
              <a:t>undiagnosed or unexpressed</a:t>
            </a:r>
            <a:r>
              <a:rPr lang="en" sz="1600">
                <a:solidFill>
                  <a:srgbClr val="A64D79"/>
                </a:solidFill>
              </a:rPr>
              <a:t> </a:t>
            </a:r>
            <a:endParaRPr/>
          </a:p>
        </p:txBody>
      </p:sp>
      <p:sp>
        <p:nvSpPr>
          <p:cNvPr id="1994" name="Google Shape;1994;p169"/>
          <p:cNvSpPr/>
          <p:nvPr/>
        </p:nvSpPr>
        <p:spPr>
          <a:xfrm>
            <a:off x="6776350" y="1403925"/>
            <a:ext cx="1701900" cy="1411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Break for questions / comments</a:t>
            </a:r>
            <a:endParaRPr/>
          </a:p>
        </p:txBody>
      </p:sp>
      <p:sp>
        <p:nvSpPr>
          <p:cNvPr id="1995" name="Google Shape;1995;p169"/>
          <p:cNvSpPr/>
          <p:nvPr/>
        </p:nvSpPr>
        <p:spPr>
          <a:xfrm>
            <a:off x="6776350" y="2944025"/>
            <a:ext cx="1701900" cy="1411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Distribute the evidence based treatment guideline sheet</a:t>
            </a:r>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9" name="Shape 1999"/>
        <p:cNvGrpSpPr/>
        <p:nvPr/>
      </p:nvGrpSpPr>
      <p:grpSpPr>
        <a:xfrm>
          <a:off x="0" y="0"/>
          <a:ext cx="0" cy="0"/>
          <a:chOff x="0" y="0"/>
          <a:chExt cx="0" cy="0"/>
        </a:xfrm>
      </p:grpSpPr>
      <p:sp>
        <p:nvSpPr>
          <p:cNvPr id="2000" name="Google Shape;2000;p170"/>
          <p:cNvSpPr txBox="1"/>
          <p:nvPr/>
        </p:nvSpPr>
        <p:spPr>
          <a:xfrm>
            <a:off x="379550" y="684750"/>
            <a:ext cx="8658000" cy="412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8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Not explaining that lithium and lamotrigine are “bipolar antidepressants”</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Depriving bipolar patients of lithium treatment</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b="1" lang="en" sz="1600">
                <a:solidFill>
                  <a:srgbClr val="A64D79"/>
                </a:solidFill>
              </a:rPr>
              <a:t>Allowing acute lithium toxicity </a:t>
            </a:r>
            <a:endParaRPr b="1"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Causing Stevens-Johnson syndrome by failure to adhere to lamotrigine dosing guidelines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Prescribing valproate to women of childbearing potential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Failure to consider drug interactions of carbamazepine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Causing Stevens-Johnson syndrome by failing to screen for HLA-B*1502 prior to giving carbamazepine to patients of Asian descent</a:t>
            </a:r>
            <a:endParaRPr sz="1600">
              <a:solidFill>
                <a:srgbClr val="A64D79"/>
              </a:solidFill>
            </a:endParaRPr>
          </a:p>
          <a:p>
            <a:pPr indent="-330200" lvl="0" marL="457200" marR="0" rtl="0" algn="l">
              <a:lnSpc>
                <a:spcPct val="115000"/>
              </a:lnSpc>
              <a:spcBef>
                <a:spcPts val="1000"/>
              </a:spcBef>
              <a:spcAft>
                <a:spcPts val="1000"/>
              </a:spcAft>
              <a:buClr>
                <a:srgbClr val="A64D79"/>
              </a:buClr>
              <a:buSzPts val="1600"/>
              <a:buAutoNum type="arabicPeriod"/>
            </a:pPr>
            <a:r>
              <a:rPr lang="en" sz="1600">
                <a:solidFill>
                  <a:srgbClr val="A64D79"/>
                </a:solidFill>
              </a:rPr>
              <a:t>Allowing lithium to cause gradual kidney damage </a:t>
            </a:r>
            <a:endParaRPr sz="1600">
              <a:solidFill>
                <a:srgbClr val="A64D79"/>
              </a:solidFill>
            </a:endParaRPr>
          </a:p>
        </p:txBody>
      </p:sp>
      <p:sp>
        <p:nvSpPr>
          <p:cNvPr id="2001" name="Google Shape;2001;p170"/>
          <p:cNvSpPr/>
          <p:nvPr/>
        </p:nvSpPr>
        <p:spPr>
          <a:xfrm>
            <a:off x="-1225"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2" name="Google Shape;2002;p170"/>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6" name="Shape 2006"/>
        <p:cNvGrpSpPr/>
        <p:nvPr/>
      </p:nvGrpSpPr>
      <p:grpSpPr>
        <a:xfrm>
          <a:off x="0" y="0"/>
          <a:ext cx="0" cy="0"/>
          <a:chOff x="0" y="0"/>
          <a:chExt cx="0" cy="0"/>
        </a:xfrm>
      </p:grpSpPr>
      <p:sp>
        <p:nvSpPr>
          <p:cNvPr id="2007" name="Google Shape;2007;p171"/>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8" name="Google Shape;2008;p171"/>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lang="en" sz="2400">
                <a:solidFill>
                  <a:schemeClr val="lt1"/>
                </a:solidFill>
              </a:rPr>
              <a:t>Lithium overdose</a:t>
            </a:r>
            <a:endParaRPr b="1" i="0" sz="2400" u="none" cap="none" strike="noStrike">
              <a:solidFill>
                <a:srgbClr val="000000"/>
              </a:solidFill>
            </a:endParaRPr>
          </a:p>
        </p:txBody>
      </p:sp>
      <p:sp>
        <p:nvSpPr>
          <p:cNvPr id="2009" name="Google Shape;2009;p171"/>
          <p:cNvSpPr txBox="1"/>
          <p:nvPr/>
        </p:nvSpPr>
        <p:spPr>
          <a:xfrm>
            <a:off x="783425" y="764450"/>
            <a:ext cx="73692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400"/>
              </a:spcBef>
              <a:spcAft>
                <a:spcPts val="0"/>
              </a:spcAft>
              <a:buNone/>
            </a:pPr>
            <a:r>
              <a:rPr lang="en" sz="2000">
                <a:solidFill>
                  <a:schemeClr val="dk1"/>
                </a:solidFill>
              </a:rPr>
              <a:t>Consequences of intentional lithium overdose</a:t>
            </a:r>
            <a:endParaRPr/>
          </a:p>
          <a:p>
            <a:pPr indent="-355600" lvl="0" marL="457200" marR="0" rtl="0" algn="l">
              <a:lnSpc>
                <a:spcPct val="100000"/>
              </a:lnSpc>
              <a:spcBef>
                <a:spcPts val="400"/>
              </a:spcBef>
              <a:spcAft>
                <a:spcPts val="0"/>
              </a:spcAft>
              <a:buClr>
                <a:schemeClr val="dk1"/>
              </a:buClr>
              <a:buSzPts val="2000"/>
              <a:buFont typeface="Arial"/>
              <a:buChar char="●"/>
            </a:pPr>
            <a:r>
              <a:rPr b="0" i="0" lang="en" sz="2000" u="none" cap="none" strike="noStrike">
                <a:solidFill>
                  <a:schemeClr val="dk1"/>
                </a:solidFill>
                <a:latin typeface="Arial"/>
                <a:ea typeface="Arial"/>
                <a:cs typeface="Arial"/>
                <a:sym typeface="Arial"/>
              </a:rPr>
              <a:t>renal damage</a:t>
            </a:r>
            <a:endParaRPr/>
          </a:p>
          <a:p>
            <a:pPr indent="0" lvl="0" marL="0" marR="0" rtl="0" algn="l">
              <a:lnSpc>
                <a:spcPct val="100000"/>
              </a:lnSpc>
              <a:spcBef>
                <a:spcPts val="400"/>
              </a:spcBef>
              <a:spcAft>
                <a:spcPts val="0"/>
              </a:spcAft>
              <a:buNone/>
            </a:pPr>
            <a:r>
              <a:t/>
            </a:r>
            <a:endParaRPr sz="2000">
              <a:solidFill>
                <a:schemeClr val="dk1"/>
              </a:solidFill>
            </a:endParaRPr>
          </a:p>
          <a:p>
            <a:pPr indent="0" lvl="0" marL="0" marR="0" rtl="0" algn="l">
              <a:lnSpc>
                <a:spcPct val="100000"/>
              </a:lnSpc>
              <a:spcBef>
                <a:spcPts val="400"/>
              </a:spcBef>
              <a:spcAft>
                <a:spcPts val="0"/>
              </a:spcAft>
              <a:buNone/>
            </a:pPr>
            <a:r>
              <a:t/>
            </a:r>
            <a:endParaRPr sz="2000">
              <a:solidFill>
                <a:schemeClr val="dk1"/>
              </a:solidFill>
            </a:endParaRPr>
          </a:p>
          <a:p>
            <a:pPr indent="0" lvl="0" marL="0" marR="0" rtl="0" algn="l">
              <a:lnSpc>
                <a:spcPct val="100000"/>
              </a:lnSpc>
              <a:spcBef>
                <a:spcPts val="400"/>
              </a:spcBef>
              <a:spcAft>
                <a:spcPts val="0"/>
              </a:spcAft>
              <a:buNone/>
            </a:pPr>
            <a:r>
              <a:t/>
            </a:r>
            <a:endParaRPr b="0" i="0" sz="2000" u="none" cap="none" strike="noStrike">
              <a:solidFill>
                <a:schemeClr val="dk1"/>
              </a:solidFill>
              <a:latin typeface="Arial"/>
              <a:ea typeface="Arial"/>
              <a:cs typeface="Arial"/>
              <a:sym typeface="Arial"/>
            </a:endParaRPr>
          </a:p>
          <a:p>
            <a:pPr indent="0" lvl="0" marL="101600" marR="0" rtl="0" algn="l">
              <a:lnSpc>
                <a:spcPct val="100000"/>
              </a:lnSpc>
              <a:spcBef>
                <a:spcPts val="400"/>
              </a:spcBef>
              <a:spcAft>
                <a:spcPts val="0"/>
              </a:spcAft>
              <a:buNone/>
            </a:pPr>
            <a:r>
              <a:t/>
            </a:r>
            <a:endParaRPr sz="2000">
              <a:solidFill>
                <a:schemeClr val="dk1"/>
              </a:solidFill>
            </a:endParaRPr>
          </a:p>
          <a:p>
            <a:pPr indent="0" lvl="0" marL="101600" marR="0" rtl="0" algn="l">
              <a:lnSpc>
                <a:spcPct val="100000"/>
              </a:lnSpc>
              <a:spcBef>
                <a:spcPts val="400"/>
              </a:spcBef>
              <a:spcAft>
                <a:spcPts val="400"/>
              </a:spcAft>
              <a:buNone/>
            </a:pPr>
            <a:r>
              <a:t/>
            </a:r>
            <a:endParaRPr sz="2000">
              <a:solidFill>
                <a:schemeClr val="dk1"/>
              </a:solidFill>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3" name="Shape 2013"/>
        <p:cNvGrpSpPr/>
        <p:nvPr/>
      </p:nvGrpSpPr>
      <p:grpSpPr>
        <a:xfrm>
          <a:off x="0" y="0"/>
          <a:ext cx="0" cy="0"/>
          <a:chOff x="0" y="0"/>
          <a:chExt cx="0" cy="0"/>
        </a:xfrm>
      </p:grpSpPr>
      <p:sp>
        <p:nvSpPr>
          <p:cNvPr id="2014" name="Google Shape;2014;p172"/>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5" name="Google Shape;2015;p172"/>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lang="en" sz="2400">
                <a:solidFill>
                  <a:schemeClr val="lt1"/>
                </a:solidFill>
              </a:rPr>
              <a:t>Lithium overdose</a:t>
            </a:r>
            <a:endParaRPr b="1" i="0" sz="2400" u="none" cap="none" strike="noStrike">
              <a:solidFill>
                <a:srgbClr val="000000"/>
              </a:solidFill>
            </a:endParaRPr>
          </a:p>
        </p:txBody>
      </p:sp>
      <p:sp>
        <p:nvSpPr>
          <p:cNvPr id="2016" name="Google Shape;2016;p172"/>
          <p:cNvSpPr txBox="1"/>
          <p:nvPr/>
        </p:nvSpPr>
        <p:spPr>
          <a:xfrm>
            <a:off x="783425" y="764450"/>
            <a:ext cx="73692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400"/>
              </a:spcBef>
              <a:spcAft>
                <a:spcPts val="0"/>
              </a:spcAft>
              <a:buNone/>
            </a:pPr>
            <a:r>
              <a:rPr lang="en" sz="2000">
                <a:solidFill>
                  <a:schemeClr val="dk1"/>
                </a:solidFill>
              </a:rPr>
              <a:t>Consequences of intentional lithium overdose</a:t>
            </a:r>
            <a:endParaRPr/>
          </a:p>
          <a:p>
            <a:pPr indent="-355600" lvl="0" marL="457200" marR="0" rtl="0" algn="l">
              <a:lnSpc>
                <a:spcPct val="100000"/>
              </a:lnSpc>
              <a:spcBef>
                <a:spcPts val="400"/>
              </a:spcBef>
              <a:spcAft>
                <a:spcPts val="0"/>
              </a:spcAft>
              <a:buClr>
                <a:schemeClr val="dk1"/>
              </a:buClr>
              <a:buSzPts val="2000"/>
              <a:buFont typeface="Arial"/>
              <a:buChar char="●"/>
            </a:pPr>
            <a:r>
              <a:rPr b="0" i="0" lang="en" sz="2000" u="none" cap="none" strike="noStrike">
                <a:solidFill>
                  <a:schemeClr val="dk1"/>
                </a:solidFill>
                <a:latin typeface="Arial"/>
                <a:ea typeface="Arial"/>
                <a:cs typeface="Arial"/>
                <a:sym typeface="Arial"/>
              </a:rPr>
              <a:t>renal damage</a:t>
            </a:r>
            <a:endParaRPr/>
          </a:p>
          <a:p>
            <a:pPr indent="-355600" lvl="0" marL="457200" marR="0" rtl="0" algn="l">
              <a:lnSpc>
                <a:spcPct val="100000"/>
              </a:lnSpc>
              <a:spcBef>
                <a:spcPts val="0"/>
              </a:spcBef>
              <a:spcAft>
                <a:spcPts val="0"/>
              </a:spcAft>
              <a:buClr>
                <a:schemeClr val="dk1"/>
              </a:buClr>
              <a:buSzPts val="2000"/>
              <a:buFont typeface="Arial"/>
              <a:buChar char="●"/>
            </a:pPr>
            <a:r>
              <a:rPr lang="en" sz="2000">
                <a:solidFill>
                  <a:schemeClr val="dk1"/>
                </a:solidFill>
              </a:rPr>
              <a:t>e</a:t>
            </a:r>
            <a:r>
              <a:rPr b="0" i="0" lang="en" sz="2000" u="none" cap="none" strike="noStrike">
                <a:solidFill>
                  <a:schemeClr val="dk1"/>
                </a:solidFill>
                <a:latin typeface="Arial"/>
                <a:ea typeface="Arial"/>
                <a:cs typeface="Arial"/>
                <a:sym typeface="Arial"/>
              </a:rPr>
              <a:t>ncephalopathy</a:t>
            </a:r>
            <a:endParaRPr sz="2000">
              <a:solidFill>
                <a:schemeClr val="dk1"/>
              </a:solidFill>
            </a:endParaRPr>
          </a:p>
          <a:p>
            <a:pPr indent="0" lvl="0" marL="0" marR="0" rtl="0" algn="l">
              <a:lnSpc>
                <a:spcPct val="100000"/>
              </a:lnSpc>
              <a:spcBef>
                <a:spcPts val="400"/>
              </a:spcBef>
              <a:spcAft>
                <a:spcPts val="0"/>
              </a:spcAft>
              <a:buNone/>
            </a:pPr>
            <a:r>
              <a:t/>
            </a:r>
            <a:endParaRPr sz="2000">
              <a:solidFill>
                <a:schemeClr val="dk1"/>
              </a:solidFill>
            </a:endParaRPr>
          </a:p>
          <a:p>
            <a:pPr indent="0" lvl="0" marL="0" marR="0" rtl="0" algn="l">
              <a:lnSpc>
                <a:spcPct val="100000"/>
              </a:lnSpc>
              <a:spcBef>
                <a:spcPts val="400"/>
              </a:spcBef>
              <a:spcAft>
                <a:spcPts val="0"/>
              </a:spcAft>
              <a:buNone/>
            </a:pPr>
            <a:r>
              <a:t/>
            </a:r>
            <a:endParaRPr b="0" i="0" sz="2000" u="none" cap="none" strike="noStrike">
              <a:solidFill>
                <a:schemeClr val="dk1"/>
              </a:solidFill>
              <a:latin typeface="Arial"/>
              <a:ea typeface="Arial"/>
              <a:cs typeface="Arial"/>
              <a:sym typeface="Arial"/>
            </a:endParaRPr>
          </a:p>
          <a:p>
            <a:pPr indent="0" lvl="0" marL="101600" marR="0" rtl="0" algn="l">
              <a:lnSpc>
                <a:spcPct val="100000"/>
              </a:lnSpc>
              <a:spcBef>
                <a:spcPts val="400"/>
              </a:spcBef>
              <a:spcAft>
                <a:spcPts val="0"/>
              </a:spcAft>
              <a:buNone/>
            </a:pPr>
            <a:r>
              <a:t/>
            </a:r>
            <a:endParaRPr sz="2000">
              <a:solidFill>
                <a:schemeClr val="dk1"/>
              </a:solidFill>
            </a:endParaRPr>
          </a:p>
          <a:p>
            <a:pPr indent="0" lvl="0" marL="101600" marR="0" rtl="0" algn="l">
              <a:lnSpc>
                <a:spcPct val="100000"/>
              </a:lnSpc>
              <a:spcBef>
                <a:spcPts val="400"/>
              </a:spcBef>
              <a:spcAft>
                <a:spcPts val="400"/>
              </a:spcAft>
              <a:buNone/>
            </a:pPr>
            <a:r>
              <a:t/>
            </a:r>
            <a:endParaRPr sz="2000">
              <a:solidFill>
                <a:schemeClr val="dk1"/>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0" name="Shape 2020"/>
        <p:cNvGrpSpPr/>
        <p:nvPr/>
      </p:nvGrpSpPr>
      <p:grpSpPr>
        <a:xfrm>
          <a:off x="0" y="0"/>
          <a:ext cx="0" cy="0"/>
          <a:chOff x="0" y="0"/>
          <a:chExt cx="0" cy="0"/>
        </a:xfrm>
      </p:grpSpPr>
      <p:sp>
        <p:nvSpPr>
          <p:cNvPr id="2021" name="Google Shape;2021;p173"/>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2" name="Google Shape;2022;p173"/>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lang="en" sz="2400">
                <a:solidFill>
                  <a:schemeClr val="lt1"/>
                </a:solidFill>
              </a:rPr>
              <a:t>Lithium overdose</a:t>
            </a:r>
            <a:endParaRPr b="1" i="0" sz="2400" u="none" cap="none" strike="noStrike">
              <a:solidFill>
                <a:srgbClr val="000000"/>
              </a:solidFill>
            </a:endParaRPr>
          </a:p>
        </p:txBody>
      </p:sp>
      <p:sp>
        <p:nvSpPr>
          <p:cNvPr id="2023" name="Google Shape;2023;p173"/>
          <p:cNvSpPr txBox="1"/>
          <p:nvPr/>
        </p:nvSpPr>
        <p:spPr>
          <a:xfrm>
            <a:off x="783425" y="764450"/>
            <a:ext cx="73692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400"/>
              </a:spcBef>
              <a:spcAft>
                <a:spcPts val="0"/>
              </a:spcAft>
              <a:buNone/>
            </a:pPr>
            <a:r>
              <a:rPr lang="en" sz="2000">
                <a:solidFill>
                  <a:schemeClr val="dk1"/>
                </a:solidFill>
              </a:rPr>
              <a:t>Consequences of intentional lithium overdose</a:t>
            </a:r>
            <a:endParaRPr/>
          </a:p>
          <a:p>
            <a:pPr indent="-355600" lvl="0" marL="457200" marR="0" rtl="0" algn="l">
              <a:lnSpc>
                <a:spcPct val="100000"/>
              </a:lnSpc>
              <a:spcBef>
                <a:spcPts val="400"/>
              </a:spcBef>
              <a:spcAft>
                <a:spcPts val="0"/>
              </a:spcAft>
              <a:buClr>
                <a:schemeClr val="dk1"/>
              </a:buClr>
              <a:buSzPts val="2000"/>
              <a:buFont typeface="Arial"/>
              <a:buChar char="●"/>
            </a:pPr>
            <a:r>
              <a:rPr b="0" i="0" lang="en" sz="2000" u="none" cap="none" strike="noStrike">
                <a:solidFill>
                  <a:schemeClr val="dk1"/>
                </a:solidFill>
                <a:latin typeface="Arial"/>
                <a:ea typeface="Arial"/>
                <a:cs typeface="Arial"/>
                <a:sym typeface="Arial"/>
              </a:rPr>
              <a:t>renal damage</a:t>
            </a:r>
            <a:endParaRPr/>
          </a:p>
          <a:p>
            <a:pPr indent="-355600" lvl="0" marL="457200" marR="0" rtl="0" algn="l">
              <a:lnSpc>
                <a:spcPct val="100000"/>
              </a:lnSpc>
              <a:spcBef>
                <a:spcPts val="0"/>
              </a:spcBef>
              <a:spcAft>
                <a:spcPts val="0"/>
              </a:spcAft>
              <a:buClr>
                <a:schemeClr val="dk1"/>
              </a:buClr>
              <a:buSzPts val="2000"/>
              <a:buFont typeface="Arial"/>
              <a:buChar char="●"/>
            </a:pPr>
            <a:r>
              <a:rPr lang="en" sz="2000">
                <a:solidFill>
                  <a:schemeClr val="dk1"/>
                </a:solidFill>
              </a:rPr>
              <a:t>e</a:t>
            </a:r>
            <a:r>
              <a:rPr b="0" i="0" lang="en" sz="2000" u="none" cap="none" strike="noStrike">
                <a:solidFill>
                  <a:schemeClr val="dk1"/>
                </a:solidFill>
                <a:latin typeface="Arial"/>
                <a:ea typeface="Arial"/>
                <a:cs typeface="Arial"/>
                <a:sym typeface="Arial"/>
              </a:rPr>
              <a:t>ncephalopathy</a:t>
            </a:r>
            <a:endParaRPr sz="2000">
              <a:solidFill>
                <a:schemeClr val="dk1"/>
              </a:solidFill>
            </a:endParaRPr>
          </a:p>
          <a:p>
            <a:pPr indent="-355600" lvl="0" marL="457200" marR="0" rtl="0" algn="l">
              <a:lnSpc>
                <a:spcPct val="100000"/>
              </a:lnSpc>
              <a:spcBef>
                <a:spcPts val="0"/>
              </a:spcBef>
              <a:spcAft>
                <a:spcPts val="0"/>
              </a:spcAft>
              <a:buClr>
                <a:schemeClr val="dk1"/>
              </a:buClr>
              <a:buSzPts val="2000"/>
              <a:buFont typeface="Arial"/>
              <a:buChar char="●"/>
            </a:pPr>
            <a:r>
              <a:rPr lang="en" sz="2000">
                <a:solidFill>
                  <a:schemeClr val="dk1"/>
                </a:solidFill>
              </a:rPr>
              <a:t>coma, death</a:t>
            </a:r>
            <a:endParaRPr sz="2000">
              <a:solidFill>
                <a:schemeClr val="dk1"/>
              </a:solidFill>
            </a:endParaRPr>
          </a:p>
          <a:p>
            <a:pPr indent="0" lvl="0" marL="0" marR="0" rtl="0" algn="l">
              <a:lnSpc>
                <a:spcPct val="100000"/>
              </a:lnSpc>
              <a:spcBef>
                <a:spcPts val="400"/>
              </a:spcBef>
              <a:spcAft>
                <a:spcPts val="0"/>
              </a:spcAft>
              <a:buNone/>
            </a:pPr>
            <a:r>
              <a:t/>
            </a:r>
            <a:endParaRPr b="0" i="0" sz="2000" u="none" cap="none" strike="noStrike">
              <a:solidFill>
                <a:schemeClr val="dk1"/>
              </a:solidFill>
              <a:latin typeface="Arial"/>
              <a:ea typeface="Arial"/>
              <a:cs typeface="Arial"/>
              <a:sym typeface="Arial"/>
            </a:endParaRPr>
          </a:p>
          <a:p>
            <a:pPr indent="0" lvl="0" marL="101600" marR="0" rtl="0" algn="l">
              <a:lnSpc>
                <a:spcPct val="100000"/>
              </a:lnSpc>
              <a:spcBef>
                <a:spcPts val="400"/>
              </a:spcBef>
              <a:spcAft>
                <a:spcPts val="0"/>
              </a:spcAft>
              <a:buNone/>
            </a:pPr>
            <a:r>
              <a:t/>
            </a:r>
            <a:endParaRPr sz="2000">
              <a:solidFill>
                <a:schemeClr val="dk1"/>
              </a:solidFill>
            </a:endParaRPr>
          </a:p>
          <a:p>
            <a:pPr indent="0" lvl="0" marL="101600" marR="0" rtl="0" algn="l">
              <a:lnSpc>
                <a:spcPct val="100000"/>
              </a:lnSpc>
              <a:spcBef>
                <a:spcPts val="400"/>
              </a:spcBef>
              <a:spcAft>
                <a:spcPts val="400"/>
              </a:spcAft>
              <a:buNone/>
            </a:pPr>
            <a:r>
              <a:t/>
            </a:r>
            <a:endParaRPr sz="20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9"/>
          <p:cNvSpPr txBox="1"/>
          <p:nvPr/>
        </p:nvSpPr>
        <p:spPr>
          <a:xfrm>
            <a:off x="770382" y="1461300"/>
            <a:ext cx="4675800" cy="267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3D85C6"/>
                </a:solidFill>
                <a:latin typeface="Arial"/>
                <a:ea typeface="Arial"/>
                <a:cs typeface="Arial"/>
                <a:sym typeface="Arial"/>
              </a:rPr>
              <a:t>Arbitrary category of medications for bipolar disorder</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3D85C6"/>
                </a:solidFill>
                <a:latin typeface="Arial"/>
                <a:ea typeface="Arial"/>
                <a:cs typeface="Arial"/>
                <a:sym typeface="Arial"/>
              </a:rPr>
              <a:t>No consensus definition is accepted among investigators. </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3D85C6"/>
                </a:solidFill>
                <a:latin typeface="Arial"/>
                <a:ea typeface="Arial"/>
                <a:cs typeface="Arial"/>
                <a:sym typeface="Arial"/>
              </a:rPr>
              <a:t> </a:t>
            </a:r>
            <a:endParaRPr b="0" i="0" sz="1800" u="none" cap="none" strike="noStrike">
              <a:solidFill>
                <a:srgbClr val="3D85C6"/>
              </a:solidFill>
              <a:latin typeface="Arial"/>
              <a:ea typeface="Arial"/>
              <a:cs typeface="Arial"/>
              <a:sym typeface="Arial"/>
            </a:endParaRPr>
          </a:p>
        </p:txBody>
      </p:sp>
      <p:sp>
        <p:nvSpPr>
          <p:cNvPr id="207" name="Google Shape;207;p39"/>
          <p:cNvSpPr/>
          <p:nvPr/>
        </p:nvSpPr>
        <p:spPr>
          <a:xfrm>
            <a:off x="374" y="-15900"/>
            <a:ext cx="9144000" cy="7632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39"/>
          <p:cNvSpPr txBox="1"/>
          <p:nvPr/>
        </p:nvSpPr>
        <p:spPr>
          <a:xfrm>
            <a:off x="648300" y="885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What’s a mood stabilizer?</a:t>
            </a:r>
            <a:endParaRPr b="0" i="0" sz="24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2400" u="none" cap="none" strike="noStrike">
              <a:solidFill>
                <a:schemeClr val="lt1"/>
              </a:solidFill>
              <a:latin typeface="Arial"/>
              <a:ea typeface="Arial"/>
              <a:cs typeface="Arial"/>
              <a:sym typeface="Arial"/>
            </a:endParaRPr>
          </a:p>
        </p:txBody>
      </p:sp>
      <p:pic>
        <p:nvPicPr>
          <p:cNvPr id="209" name="Google Shape;209;p39"/>
          <p:cNvPicPr preferRelativeResize="0"/>
          <p:nvPr/>
        </p:nvPicPr>
        <p:blipFill rotWithShape="1">
          <a:blip r:embed="rId3">
            <a:alphaModFix/>
          </a:blip>
          <a:srcRect b="0" l="0" r="0" t="0"/>
          <a:stretch/>
        </p:blipFill>
        <p:spPr>
          <a:xfrm>
            <a:off x="5728448" y="1449596"/>
            <a:ext cx="3127281" cy="3330832"/>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7" name="Shape 2027"/>
        <p:cNvGrpSpPr/>
        <p:nvPr/>
      </p:nvGrpSpPr>
      <p:grpSpPr>
        <a:xfrm>
          <a:off x="0" y="0"/>
          <a:ext cx="0" cy="0"/>
          <a:chOff x="0" y="0"/>
          <a:chExt cx="0" cy="0"/>
        </a:xfrm>
      </p:grpSpPr>
      <p:sp>
        <p:nvSpPr>
          <p:cNvPr id="2028" name="Google Shape;2028;p174"/>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9" name="Google Shape;2029;p174"/>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lang="en" sz="2400">
                <a:solidFill>
                  <a:schemeClr val="lt1"/>
                </a:solidFill>
              </a:rPr>
              <a:t>Lithium overdose</a:t>
            </a:r>
            <a:endParaRPr b="1" i="0" sz="2400" u="none" cap="none" strike="noStrike">
              <a:solidFill>
                <a:srgbClr val="000000"/>
              </a:solidFill>
            </a:endParaRPr>
          </a:p>
        </p:txBody>
      </p:sp>
      <p:sp>
        <p:nvSpPr>
          <p:cNvPr id="2030" name="Google Shape;2030;p174"/>
          <p:cNvSpPr txBox="1"/>
          <p:nvPr/>
        </p:nvSpPr>
        <p:spPr>
          <a:xfrm>
            <a:off x="783425" y="764450"/>
            <a:ext cx="73692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400"/>
              </a:spcBef>
              <a:spcAft>
                <a:spcPts val="0"/>
              </a:spcAft>
              <a:buNone/>
            </a:pPr>
            <a:r>
              <a:rPr lang="en" sz="2000">
                <a:solidFill>
                  <a:schemeClr val="dk1"/>
                </a:solidFill>
              </a:rPr>
              <a:t>Consequences of intentional lithium overdose</a:t>
            </a:r>
            <a:endParaRPr/>
          </a:p>
          <a:p>
            <a:pPr indent="-355600" lvl="0" marL="457200" marR="0" rtl="0" algn="l">
              <a:lnSpc>
                <a:spcPct val="100000"/>
              </a:lnSpc>
              <a:spcBef>
                <a:spcPts val="400"/>
              </a:spcBef>
              <a:spcAft>
                <a:spcPts val="0"/>
              </a:spcAft>
              <a:buClr>
                <a:schemeClr val="dk1"/>
              </a:buClr>
              <a:buSzPts val="2000"/>
              <a:buFont typeface="Arial"/>
              <a:buChar char="●"/>
            </a:pPr>
            <a:r>
              <a:rPr b="0" i="0" lang="en" sz="2000" u="none" cap="none" strike="noStrike">
                <a:solidFill>
                  <a:schemeClr val="dk1"/>
                </a:solidFill>
                <a:latin typeface="Arial"/>
                <a:ea typeface="Arial"/>
                <a:cs typeface="Arial"/>
                <a:sym typeface="Arial"/>
              </a:rPr>
              <a:t>renal damage</a:t>
            </a:r>
            <a:endParaRPr/>
          </a:p>
          <a:p>
            <a:pPr indent="-355600" lvl="0" marL="457200" marR="0" rtl="0" algn="l">
              <a:lnSpc>
                <a:spcPct val="100000"/>
              </a:lnSpc>
              <a:spcBef>
                <a:spcPts val="0"/>
              </a:spcBef>
              <a:spcAft>
                <a:spcPts val="0"/>
              </a:spcAft>
              <a:buClr>
                <a:schemeClr val="dk1"/>
              </a:buClr>
              <a:buSzPts val="2000"/>
              <a:buFont typeface="Arial"/>
              <a:buChar char="●"/>
            </a:pPr>
            <a:r>
              <a:rPr lang="en" sz="2000">
                <a:solidFill>
                  <a:schemeClr val="dk1"/>
                </a:solidFill>
              </a:rPr>
              <a:t>e</a:t>
            </a:r>
            <a:r>
              <a:rPr b="0" i="0" lang="en" sz="2000" u="none" cap="none" strike="noStrike">
                <a:solidFill>
                  <a:schemeClr val="dk1"/>
                </a:solidFill>
                <a:latin typeface="Arial"/>
                <a:ea typeface="Arial"/>
                <a:cs typeface="Arial"/>
                <a:sym typeface="Arial"/>
              </a:rPr>
              <a:t>ncephalopathy</a:t>
            </a:r>
            <a:endParaRPr sz="2000">
              <a:solidFill>
                <a:schemeClr val="dk1"/>
              </a:solidFill>
            </a:endParaRPr>
          </a:p>
          <a:p>
            <a:pPr indent="-355600" lvl="0" marL="457200" marR="0" rtl="0" algn="l">
              <a:lnSpc>
                <a:spcPct val="100000"/>
              </a:lnSpc>
              <a:spcBef>
                <a:spcPts val="0"/>
              </a:spcBef>
              <a:spcAft>
                <a:spcPts val="0"/>
              </a:spcAft>
              <a:buClr>
                <a:schemeClr val="dk1"/>
              </a:buClr>
              <a:buSzPts val="2000"/>
              <a:buFont typeface="Arial"/>
              <a:buChar char="●"/>
            </a:pPr>
            <a:r>
              <a:rPr lang="en" sz="2000">
                <a:solidFill>
                  <a:schemeClr val="dk1"/>
                </a:solidFill>
              </a:rPr>
              <a:t>coma, death</a:t>
            </a:r>
            <a:endParaRPr sz="2000">
              <a:solidFill>
                <a:schemeClr val="dk1"/>
              </a:solidFill>
            </a:endParaRPr>
          </a:p>
          <a:p>
            <a:pPr indent="-355600" lvl="0" marL="457200" marR="0" rtl="0" algn="l">
              <a:lnSpc>
                <a:spcPct val="100000"/>
              </a:lnSpc>
              <a:spcBef>
                <a:spcPts val="0"/>
              </a:spcBef>
              <a:spcAft>
                <a:spcPts val="0"/>
              </a:spcAft>
              <a:buClr>
                <a:schemeClr val="dk1"/>
              </a:buClr>
              <a:buSzPts val="2000"/>
              <a:buFont typeface="Arial"/>
              <a:buChar char="●"/>
            </a:pPr>
            <a:r>
              <a:rPr b="0" i="0" lang="en" sz="2000" u="none" cap="none" strike="noStrike">
                <a:solidFill>
                  <a:schemeClr val="dk1"/>
                </a:solidFill>
                <a:latin typeface="Arial"/>
                <a:ea typeface="Arial"/>
                <a:cs typeface="Arial"/>
                <a:sym typeface="Arial"/>
              </a:rPr>
              <a:t>potentially irreversible cerebellar damage</a:t>
            </a:r>
            <a:endParaRPr b="0" i="0" sz="2000" u="none" cap="none" strike="noStrike">
              <a:solidFill>
                <a:schemeClr val="dk1"/>
              </a:solidFill>
              <a:latin typeface="Arial"/>
              <a:ea typeface="Arial"/>
              <a:cs typeface="Arial"/>
              <a:sym typeface="Arial"/>
            </a:endParaRPr>
          </a:p>
          <a:p>
            <a:pPr indent="0" lvl="0" marL="101600" marR="0" rtl="0" algn="l">
              <a:lnSpc>
                <a:spcPct val="100000"/>
              </a:lnSpc>
              <a:spcBef>
                <a:spcPts val="400"/>
              </a:spcBef>
              <a:spcAft>
                <a:spcPts val="0"/>
              </a:spcAft>
              <a:buNone/>
            </a:pPr>
            <a:r>
              <a:t/>
            </a:r>
            <a:endParaRPr sz="2000">
              <a:solidFill>
                <a:schemeClr val="dk1"/>
              </a:solidFill>
            </a:endParaRPr>
          </a:p>
          <a:p>
            <a:pPr indent="0" lvl="0" marL="101600" marR="0" rtl="0" algn="l">
              <a:lnSpc>
                <a:spcPct val="100000"/>
              </a:lnSpc>
              <a:spcBef>
                <a:spcPts val="400"/>
              </a:spcBef>
              <a:spcAft>
                <a:spcPts val="400"/>
              </a:spcAft>
              <a:buNone/>
            </a:pPr>
            <a:r>
              <a:t/>
            </a:r>
            <a:endParaRPr sz="2000">
              <a:solidFill>
                <a:schemeClr val="dk1"/>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4" name="Shape 2034"/>
        <p:cNvGrpSpPr/>
        <p:nvPr/>
      </p:nvGrpSpPr>
      <p:grpSpPr>
        <a:xfrm>
          <a:off x="0" y="0"/>
          <a:ext cx="0" cy="0"/>
          <a:chOff x="0" y="0"/>
          <a:chExt cx="0" cy="0"/>
        </a:xfrm>
      </p:grpSpPr>
      <p:sp>
        <p:nvSpPr>
          <p:cNvPr id="2035" name="Google Shape;2035;p175"/>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6" name="Google Shape;2036;p175"/>
          <p:cNvSpPr txBox="1"/>
          <p:nvPr/>
        </p:nvSpPr>
        <p:spPr>
          <a:xfrm>
            <a:off x="783425" y="764450"/>
            <a:ext cx="73692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400"/>
              </a:spcBef>
              <a:spcAft>
                <a:spcPts val="0"/>
              </a:spcAft>
              <a:buNone/>
            </a:pPr>
            <a:r>
              <a:rPr lang="en" sz="2000">
                <a:solidFill>
                  <a:schemeClr val="dk1"/>
                </a:solidFill>
              </a:rPr>
              <a:t>Consequences of intentional lithium overdose</a:t>
            </a:r>
            <a:endParaRPr/>
          </a:p>
          <a:p>
            <a:pPr indent="-355600" lvl="0" marL="457200" marR="0" rtl="0" algn="l">
              <a:lnSpc>
                <a:spcPct val="100000"/>
              </a:lnSpc>
              <a:spcBef>
                <a:spcPts val="400"/>
              </a:spcBef>
              <a:spcAft>
                <a:spcPts val="0"/>
              </a:spcAft>
              <a:buClr>
                <a:schemeClr val="dk1"/>
              </a:buClr>
              <a:buSzPts val="2000"/>
              <a:buFont typeface="Arial"/>
              <a:buChar char="●"/>
            </a:pPr>
            <a:r>
              <a:rPr b="0" i="0" lang="en" sz="2000" u="none" cap="none" strike="noStrike">
                <a:solidFill>
                  <a:schemeClr val="dk1"/>
                </a:solidFill>
                <a:latin typeface="Arial"/>
                <a:ea typeface="Arial"/>
                <a:cs typeface="Arial"/>
                <a:sym typeface="Arial"/>
              </a:rPr>
              <a:t>renal damage</a:t>
            </a:r>
            <a:endParaRPr/>
          </a:p>
          <a:p>
            <a:pPr indent="-355600" lvl="0" marL="457200" marR="0" rtl="0" algn="l">
              <a:lnSpc>
                <a:spcPct val="100000"/>
              </a:lnSpc>
              <a:spcBef>
                <a:spcPts val="0"/>
              </a:spcBef>
              <a:spcAft>
                <a:spcPts val="0"/>
              </a:spcAft>
              <a:buClr>
                <a:schemeClr val="dk1"/>
              </a:buClr>
              <a:buSzPts val="2000"/>
              <a:buFont typeface="Arial"/>
              <a:buChar char="●"/>
            </a:pPr>
            <a:r>
              <a:rPr lang="en" sz="2000">
                <a:solidFill>
                  <a:schemeClr val="dk1"/>
                </a:solidFill>
              </a:rPr>
              <a:t>e</a:t>
            </a:r>
            <a:r>
              <a:rPr b="0" i="0" lang="en" sz="2000" u="none" cap="none" strike="noStrike">
                <a:solidFill>
                  <a:schemeClr val="dk1"/>
                </a:solidFill>
                <a:latin typeface="Arial"/>
                <a:ea typeface="Arial"/>
                <a:cs typeface="Arial"/>
                <a:sym typeface="Arial"/>
              </a:rPr>
              <a:t>ncephalopathy</a:t>
            </a:r>
            <a:endParaRPr sz="2000">
              <a:solidFill>
                <a:schemeClr val="dk1"/>
              </a:solidFill>
            </a:endParaRPr>
          </a:p>
          <a:p>
            <a:pPr indent="-355600" lvl="0" marL="457200" marR="0" rtl="0" algn="l">
              <a:lnSpc>
                <a:spcPct val="100000"/>
              </a:lnSpc>
              <a:spcBef>
                <a:spcPts val="0"/>
              </a:spcBef>
              <a:spcAft>
                <a:spcPts val="0"/>
              </a:spcAft>
              <a:buClr>
                <a:schemeClr val="dk1"/>
              </a:buClr>
              <a:buSzPts val="2000"/>
              <a:buFont typeface="Arial"/>
              <a:buChar char="●"/>
            </a:pPr>
            <a:r>
              <a:rPr lang="en" sz="2000">
                <a:solidFill>
                  <a:schemeClr val="dk1"/>
                </a:solidFill>
              </a:rPr>
              <a:t>coma, death</a:t>
            </a:r>
            <a:endParaRPr sz="2000">
              <a:solidFill>
                <a:schemeClr val="dk1"/>
              </a:solidFill>
            </a:endParaRPr>
          </a:p>
          <a:p>
            <a:pPr indent="-355600" lvl="0" marL="457200" marR="0" rtl="0" algn="l">
              <a:lnSpc>
                <a:spcPct val="100000"/>
              </a:lnSpc>
              <a:spcBef>
                <a:spcPts val="0"/>
              </a:spcBef>
              <a:spcAft>
                <a:spcPts val="0"/>
              </a:spcAft>
              <a:buClr>
                <a:schemeClr val="dk1"/>
              </a:buClr>
              <a:buSzPts val="2000"/>
              <a:buFont typeface="Arial"/>
              <a:buChar char="●"/>
            </a:pPr>
            <a:r>
              <a:rPr b="0" i="0" lang="en" sz="2000" u="none" cap="none" strike="noStrike">
                <a:solidFill>
                  <a:schemeClr val="dk1"/>
                </a:solidFill>
                <a:latin typeface="Arial"/>
                <a:ea typeface="Arial"/>
                <a:cs typeface="Arial"/>
                <a:sym typeface="Arial"/>
              </a:rPr>
              <a:t>potentially irreversible cerebellar damage</a:t>
            </a:r>
            <a:endParaRPr b="0" i="0" sz="2000" u="none" cap="none" strike="noStrike">
              <a:solidFill>
                <a:schemeClr val="dk1"/>
              </a:solidFill>
              <a:latin typeface="Arial"/>
              <a:ea typeface="Arial"/>
              <a:cs typeface="Arial"/>
              <a:sym typeface="Arial"/>
            </a:endParaRPr>
          </a:p>
          <a:p>
            <a:pPr indent="0" lvl="0" marL="0" rtl="0" algn="l">
              <a:spcBef>
                <a:spcPts val="400"/>
              </a:spcBef>
              <a:spcAft>
                <a:spcPts val="0"/>
              </a:spcAft>
              <a:buSzPts val="1100"/>
              <a:buNone/>
            </a:pPr>
            <a:r>
              <a:t/>
            </a:r>
            <a:endParaRPr sz="400">
              <a:solidFill>
                <a:schemeClr val="dk1"/>
              </a:solidFill>
            </a:endParaRPr>
          </a:p>
          <a:p>
            <a:pPr indent="0" lvl="0" marL="0" rtl="0" algn="l">
              <a:spcBef>
                <a:spcPts val="400"/>
              </a:spcBef>
              <a:spcAft>
                <a:spcPts val="0"/>
              </a:spcAft>
              <a:buSzPts val="1100"/>
              <a:buNone/>
            </a:pPr>
            <a:r>
              <a:rPr lang="en" sz="2000">
                <a:solidFill>
                  <a:schemeClr val="dk1"/>
                </a:solidFill>
              </a:rPr>
              <a:t>The weight of the evidence is sufficient to consider lithium as the preferred agent for bipolar patients with a history of suicide attempts (Meyer &amp; Stahl, 2023). </a:t>
            </a:r>
            <a:endParaRPr sz="2000">
              <a:solidFill>
                <a:schemeClr val="dk1"/>
              </a:solidFill>
            </a:endParaRPr>
          </a:p>
          <a:p>
            <a:pPr indent="0" lvl="0" marL="0" rtl="0" algn="l">
              <a:spcBef>
                <a:spcPts val="400"/>
              </a:spcBef>
              <a:spcAft>
                <a:spcPts val="0"/>
              </a:spcAft>
              <a:buSzPts val="1100"/>
              <a:buNone/>
            </a:pPr>
            <a:r>
              <a:t/>
            </a:r>
            <a:endParaRPr sz="400">
              <a:solidFill>
                <a:schemeClr val="dk1"/>
              </a:solidFill>
            </a:endParaRPr>
          </a:p>
          <a:p>
            <a:pPr indent="0" lvl="0" marL="0" rtl="0" algn="l">
              <a:spcBef>
                <a:spcPts val="400"/>
              </a:spcBef>
              <a:spcAft>
                <a:spcPts val="0"/>
              </a:spcAft>
              <a:buSzPts val="1100"/>
              <a:buNone/>
            </a:pPr>
            <a:r>
              <a:rPr lang="en" sz="2000">
                <a:solidFill>
                  <a:schemeClr val="dk1"/>
                </a:solidFill>
              </a:rPr>
              <a:t>but...</a:t>
            </a:r>
            <a:endParaRPr sz="2000">
              <a:solidFill>
                <a:schemeClr val="dk1"/>
              </a:solidFill>
            </a:endParaRPr>
          </a:p>
          <a:p>
            <a:pPr indent="0" lvl="0" marL="0" marR="0" rtl="0" algn="l">
              <a:lnSpc>
                <a:spcPct val="100000"/>
              </a:lnSpc>
              <a:spcBef>
                <a:spcPts val="400"/>
              </a:spcBef>
              <a:spcAft>
                <a:spcPts val="400"/>
              </a:spcAft>
              <a:buNone/>
            </a:pPr>
            <a:r>
              <a:t/>
            </a:r>
            <a:endParaRPr sz="2000">
              <a:solidFill>
                <a:schemeClr val="dk1"/>
              </a:solidFill>
            </a:endParaRPr>
          </a:p>
        </p:txBody>
      </p:sp>
      <p:sp>
        <p:nvSpPr>
          <p:cNvPr id="2037" name="Google Shape;2037;p175"/>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lang="en" sz="2400">
                <a:solidFill>
                  <a:schemeClr val="lt1"/>
                </a:solidFill>
              </a:rPr>
              <a:t>Lithium overdose</a:t>
            </a:r>
            <a:endParaRPr b="1" i="0" sz="2400" u="none" cap="none" strike="noStrike">
              <a:solidFill>
                <a:srgbClr val="000000"/>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1" name="Shape 2041"/>
        <p:cNvGrpSpPr/>
        <p:nvPr/>
      </p:nvGrpSpPr>
      <p:grpSpPr>
        <a:xfrm>
          <a:off x="0" y="0"/>
          <a:ext cx="0" cy="0"/>
          <a:chOff x="0" y="0"/>
          <a:chExt cx="0" cy="0"/>
        </a:xfrm>
      </p:grpSpPr>
      <p:sp>
        <p:nvSpPr>
          <p:cNvPr id="2042" name="Google Shape;2042;p176"/>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3" name="Google Shape;2043;p176"/>
          <p:cNvSpPr txBox="1"/>
          <p:nvPr/>
        </p:nvSpPr>
        <p:spPr>
          <a:xfrm>
            <a:off x="783425" y="764450"/>
            <a:ext cx="73692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400"/>
              </a:spcBef>
              <a:spcAft>
                <a:spcPts val="0"/>
              </a:spcAft>
              <a:buNone/>
            </a:pPr>
            <a:r>
              <a:rPr lang="en" sz="2000">
                <a:solidFill>
                  <a:schemeClr val="dk1"/>
                </a:solidFill>
              </a:rPr>
              <a:t>Consequences of intentional lithium overdose</a:t>
            </a:r>
            <a:endParaRPr/>
          </a:p>
          <a:p>
            <a:pPr indent="-355600" lvl="0" marL="457200" marR="0" rtl="0" algn="l">
              <a:lnSpc>
                <a:spcPct val="100000"/>
              </a:lnSpc>
              <a:spcBef>
                <a:spcPts val="400"/>
              </a:spcBef>
              <a:spcAft>
                <a:spcPts val="0"/>
              </a:spcAft>
              <a:buClr>
                <a:schemeClr val="dk1"/>
              </a:buClr>
              <a:buSzPts val="2000"/>
              <a:buFont typeface="Arial"/>
              <a:buChar char="●"/>
            </a:pPr>
            <a:r>
              <a:rPr b="0" i="0" lang="en" sz="2000" u="none" cap="none" strike="noStrike">
                <a:solidFill>
                  <a:schemeClr val="dk1"/>
                </a:solidFill>
                <a:latin typeface="Arial"/>
                <a:ea typeface="Arial"/>
                <a:cs typeface="Arial"/>
                <a:sym typeface="Arial"/>
              </a:rPr>
              <a:t>renal damage</a:t>
            </a:r>
            <a:endParaRPr/>
          </a:p>
          <a:p>
            <a:pPr indent="-355600" lvl="0" marL="457200" marR="0" rtl="0" algn="l">
              <a:lnSpc>
                <a:spcPct val="100000"/>
              </a:lnSpc>
              <a:spcBef>
                <a:spcPts val="0"/>
              </a:spcBef>
              <a:spcAft>
                <a:spcPts val="0"/>
              </a:spcAft>
              <a:buClr>
                <a:schemeClr val="dk1"/>
              </a:buClr>
              <a:buSzPts val="2000"/>
              <a:buFont typeface="Arial"/>
              <a:buChar char="●"/>
            </a:pPr>
            <a:r>
              <a:rPr lang="en" sz="2000">
                <a:solidFill>
                  <a:schemeClr val="dk1"/>
                </a:solidFill>
              </a:rPr>
              <a:t>e</a:t>
            </a:r>
            <a:r>
              <a:rPr b="0" i="0" lang="en" sz="2000" u="none" cap="none" strike="noStrike">
                <a:solidFill>
                  <a:schemeClr val="dk1"/>
                </a:solidFill>
                <a:latin typeface="Arial"/>
                <a:ea typeface="Arial"/>
                <a:cs typeface="Arial"/>
                <a:sym typeface="Arial"/>
              </a:rPr>
              <a:t>ncephalopathy</a:t>
            </a:r>
            <a:endParaRPr sz="2000">
              <a:solidFill>
                <a:schemeClr val="dk1"/>
              </a:solidFill>
            </a:endParaRPr>
          </a:p>
          <a:p>
            <a:pPr indent="-355600" lvl="0" marL="457200" marR="0" rtl="0" algn="l">
              <a:lnSpc>
                <a:spcPct val="100000"/>
              </a:lnSpc>
              <a:spcBef>
                <a:spcPts val="0"/>
              </a:spcBef>
              <a:spcAft>
                <a:spcPts val="0"/>
              </a:spcAft>
              <a:buClr>
                <a:schemeClr val="dk1"/>
              </a:buClr>
              <a:buSzPts val="2000"/>
              <a:buFont typeface="Arial"/>
              <a:buChar char="●"/>
            </a:pPr>
            <a:r>
              <a:rPr lang="en" sz="2000">
                <a:solidFill>
                  <a:schemeClr val="dk1"/>
                </a:solidFill>
              </a:rPr>
              <a:t>coma, death</a:t>
            </a:r>
            <a:endParaRPr sz="2000">
              <a:solidFill>
                <a:schemeClr val="dk1"/>
              </a:solidFill>
            </a:endParaRPr>
          </a:p>
          <a:p>
            <a:pPr indent="-355600" lvl="0" marL="457200" marR="0" rtl="0" algn="l">
              <a:lnSpc>
                <a:spcPct val="100000"/>
              </a:lnSpc>
              <a:spcBef>
                <a:spcPts val="0"/>
              </a:spcBef>
              <a:spcAft>
                <a:spcPts val="0"/>
              </a:spcAft>
              <a:buClr>
                <a:schemeClr val="dk1"/>
              </a:buClr>
              <a:buSzPts val="2000"/>
              <a:buFont typeface="Arial"/>
              <a:buChar char="●"/>
            </a:pPr>
            <a:r>
              <a:rPr b="0" i="0" lang="en" sz="2000" u="none" cap="none" strike="noStrike">
                <a:solidFill>
                  <a:schemeClr val="dk1"/>
                </a:solidFill>
                <a:latin typeface="Arial"/>
                <a:ea typeface="Arial"/>
                <a:cs typeface="Arial"/>
                <a:sym typeface="Arial"/>
              </a:rPr>
              <a:t>potentially irreversible cerebellar damage</a:t>
            </a:r>
            <a:endParaRPr b="0" i="0" sz="2000" u="none" cap="none" strike="noStrike">
              <a:solidFill>
                <a:schemeClr val="dk1"/>
              </a:solidFill>
              <a:latin typeface="Arial"/>
              <a:ea typeface="Arial"/>
              <a:cs typeface="Arial"/>
              <a:sym typeface="Arial"/>
            </a:endParaRPr>
          </a:p>
          <a:p>
            <a:pPr indent="0" lvl="0" marL="0" rtl="0" algn="l">
              <a:spcBef>
                <a:spcPts val="400"/>
              </a:spcBef>
              <a:spcAft>
                <a:spcPts val="0"/>
              </a:spcAft>
              <a:buSzPts val="1100"/>
              <a:buNone/>
            </a:pPr>
            <a:r>
              <a:t/>
            </a:r>
            <a:endParaRPr sz="400">
              <a:solidFill>
                <a:schemeClr val="dk1"/>
              </a:solidFill>
            </a:endParaRPr>
          </a:p>
          <a:p>
            <a:pPr indent="0" lvl="0" marL="0" rtl="0" algn="l">
              <a:spcBef>
                <a:spcPts val="400"/>
              </a:spcBef>
              <a:spcAft>
                <a:spcPts val="0"/>
              </a:spcAft>
              <a:buSzPts val="1100"/>
              <a:buNone/>
            </a:pPr>
            <a:r>
              <a:rPr lang="en" sz="2000">
                <a:solidFill>
                  <a:schemeClr val="dk1"/>
                </a:solidFill>
              </a:rPr>
              <a:t>The weight of the evidence is sufficient to consider lithium as the preferred agent for bipolar patients with a history of suicide attempts (Meyer &amp; Stahl, 2023). </a:t>
            </a:r>
            <a:endParaRPr sz="2000">
              <a:solidFill>
                <a:schemeClr val="dk1"/>
              </a:solidFill>
            </a:endParaRPr>
          </a:p>
          <a:p>
            <a:pPr indent="0" lvl="0" marL="0" rtl="0" algn="l">
              <a:spcBef>
                <a:spcPts val="400"/>
              </a:spcBef>
              <a:spcAft>
                <a:spcPts val="0"/>
              </a:spcAft>
              <a:buSzPts val="1100"/>
              <a:buNone/>
            </a:pPr>
            <a:r>
              <a:t/>
            </a:r>
            <a:endParaRPr sz="400">
              <a:solidFill>
                <a:schemeClr val="dk1"/>
              </a:solidFill>
            </a:endParaRPr>
          </a:p>
          <a:p>
            <a:pPr indent="0" lvl="0" marL="0" rtl="0" algn="l">
              <a:spcBef>
                <a:spcPts val="400"/>
              </a:spcBef>
              <a:spcAft>
                <a:spcPts val="0"/>
              </a:spcAft>
              <a:buClr>
                <a:schemeClr val="dk1"/>
              </a:buClr>
              <a:buSzPts val="1100"/>
              <a:buFont typeface="Arial"/>
              <a:buNone/>
            </a:pPr>
            <a:r>
              <a:rPr lang="en" sz="2000">
                <a:solidFill>
                  <a:schemeClr val="dk1"/>
                </a:solidFill>
              </a:rPr>
              <a:t>but...the minimum duration necessary to achieve lithium's anti-suicidal effects is unknown, but 18 months or more of exposure may be required, so...</a:t>
            </a:r>
            <a:endParaRPr sz="2000">
              <a:solidFill>
                <a:schemeClr val="dk1"/>
              </a:solidFill>
            </a:endParaRPr>
          </a:p>
          <a:p>
            <a:pPr indent="0" lvl="0" marL="0" marR="0" rtl="0" algn="l">
              <a:lnSpc>
                <a:spcPct val="100000"/>
              </a:lnSpc>
              <a:spcBef>
                <a:spcPts val="400"/>
              </a:spcBef>
              <a:spcAft>
                <a:spcPts val="400"/>
              </a:spcAft>
              <a:buNone/>
            </a:pPr>
            <a:r>
              <a:t/>
            </a:r>
            <a:endParaRPr sz="2000">
              <a:solidFill>
                <a:schemeClr val="dk1"/>
              </a:solidFill>
            </a:endParaRPr>
          </a:p>
        </p:txBody>
      </p:sp>
      <p:sp>
        <p:nvSpPr>
          <p:cNvPr id="2044" name="Google Shape;2044;p176"/>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lang="en" sz="2400">
                <a:solidFill>
                  <a:schemeClr val="lt1"/>
                </a:solidFill>
              </a:rPr>
              <a:t>Lithium overdose</a:t>
            </a:r>
            <a:endParaRPr b="1" i="0" sz="2400" u="none" cap="none" strike="noStrike">
              <a:solidFill>
                <a:srgbClr val="000000"/>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8" name="Shape 2048"/>
        <p:cNvGrpSpPr/>
        <p:nvPr/>
      </p:nvGrpSpPr>
      <p:grpSpPr>
        <a:xfrm>
          <a:off x="0" y="0"/>
          <a:ext cx="0" cy="0"/>
          <a:chOff x="0" y="0"/>
          <a:chExt cx="0" cy="0"/>
        </a:xfrm>
      </p:grpSpPr>
      <p:sp>
        <p:nvSpPr>
          <p:cNvPr id="2049" name="Google Shape;2049;p177"/>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0" name="Google Shape;2050;p177"/>
          <p:cNvSpPr txBox="1"/>
          <p:nvPr/>
        </p:nvSpPr>
        <p:spPr>
          <a:xfrm>
            <a:off x="783425" y="764450"/>
            <a:ext cx="73692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400"/>
              </a:spcBef>
              <a:spcAft>
                <a:spcPts val="0"/>
              </a:spcAft>
              <a:buNone/>
            </a:pPr>
            <a:r>
              <a:rPr lang="en" sz="2000">
                <a:solidFill>
                  <a:schemeClr val="dk1"/>
                </a:solidFill>
              </a:rPr>
              <a:t>Consequences of intentional lithium overdose</a:t>
            </a:r>
            <a:endParaRPr/>
          </a:p>
          <a:p>
            <a:pPr indent="-355600" lvl="0" marL="457200" marR="0" rtl="0" algn="l">
              <a:lnSpc>
                <a:spcPct val="100000"/>
              </a:lnSpc>
              <a:spcBef>
                <a:spcPts val="400"/>
              </a:spcBef>
              <a:spcAft>
                <a:spcPts val="0"/>
              </a:spcAft>
              <a:buClr>
                <a:schemeClr val="dk1"/>
              </a:buClr>
              <a:buSzPts val="2000"/>
              <a:buFont typeface="Arial"/>
              <a:buChar char="●"/>
            </a:pPr>
            <a:r>
              <a:rPr b="0" i="0" lang="en" sz="2000" u="none" cap="none" strike="noStrike">
                <a:solidFill>
                  <a:schemeClr val="dk1"/>
                </a:solidFill>
                <a:latin typeface="Arial"/>
                <a:ea typeface="Arial"/>
                <a:cs typeface="Arial"/>
                <a:sym typeface="Arial"/>
              </a:rPr>
              <a:t>renal damage</a:t>
            </a:r>
            <a:endParaRPr/>
          </a:p>
          <a:p>
            <a:pPr indent="-355600" lvl="0" marL="457200" marR="0" rtl="0" algn="l">
              <a:lnSpc>
                <a:spcPct val="100000"/>
              </a:lnSpc>
              <a:spcBef>
                <a:spcPts val="0"/>
              </a:spcBef>
              <a:spcAft>
                <a:spcPts val="0"/>
              </a:spcAft>
              <a:buClr>
                <a:schemeClr val="dk1"/>
              </a:buClr>
              <a:buSzPts val="2000"/>
              <a:buFont typeface="Arial"/>
              <a:buChar char="●"/>
            </a:pPr>
            <a:r>
              <a:rPr lang="en" sz="2000">
                <a:solidFill>
                  <a:schemeClr val="dk1"/>
                </a:solidFill>
              </a:rPr>
              <a:t>e</a:t>
            </a:r>
            <a:r>
              <a:rPr b="0" i="0" lang="en" sz="2000" u="none" cap="none" strike="noStrike">
                <a:solidFill>
                  <a:schemeClr val="dk1"/>
                </a:solidFill>
                <a:latin typeface="Arial"/>
                <a:ea typeface="Arial"/>
                <a:cs typeface="Arial"/>
                <a:sym typeface="Arial"/>
              </a:rPr>
              <a:t>ncephalopathy</a:t>
            </a:r>
            <a:endParaRPr sz="2000">
              <a:solidFill>
                <a:schemeClr val="dk1"/>
              </a:solidFill>
            </a:endParaRPr>
          </a:p>
          <a:p>
            <a:pPr indent="-355600" lvl="0" marL="457200" marR="0" rtl="0" algn="l">
              <a:lnSpc>
                <a:spcPct val="100000"/>
              </a:lnSpc>
              <a:spcBef>
                <a:spcPts val="0"/>
              </a:spcBef>
              <a:spcAft>
                <a:spcPts val="0"/>
              </a:spcAft>
              <a:buClr>
                <a:schemeClr val="dk1"/>
              </a:buClr>
              <a:buSzPts val="2000"/>
              <a:buFont typeface="Arial"/>
              <a:buChar char="●"/>
            </a:pPr>
            <a:r>
              <a:rPr lang="en" sz="2000">
                <a:solidFill>
                  <a:schemeClr val="dk1"/>
                </a:solidFill>
              </a:rPr>
              <a:t>coma, death</a:t>
            </a:r>
            <a:endParaRPr sz="2000">
              <a:solidFill>
                <a:schemeClr val="dk1"/>
              </a:solidFill>
            </a:endParaRPr>
          </a:p>
          <a:p>
            <a:pPr indent="-355600" lvl="0" marL="457200" marR="0" rtl="0" algn="l">
              <a:lnSpc>
                <a:spcPct val="100000"/>
              </a:lnSpc>
              <a:spcBef>
                <a:spcPts val="0"/>
              </a:spcBef>
              <a:spcAft>
                <a:spcPts val="0"/>
              </a:spcAft>
              <a:buClr>
                <a:schemeClr val="dk1"/>
              </a:buClr>
              <a:buSzPts val="2000"/>
              <a:buFont typeface="Arial"/>
              <a:buChar char="●"/>
            </a:pPr>
            <a:r>
              <a:rPr b="0" i="0" lang="en" sz="2000" u="none" cap="none" strike="noStrike">
                <a:solidFill>
                  <a:schemeClr val="dk1"/>
                </a:solidFill>
                <a:latin typeface="Arial"/>
                <a:ea typeface="Arial"/>
                <a:cs typeface="Arial"/>
                <a:sym typeface="Arial"/>
              </a:rPr>
              <a:t>potentially irreversible cerebellar damage</a:t>
            </a:r>
            <a:endParaRPr b="0" i="0" sz="2000" u="none" cap="none" strike="noStrike">
              <a:solidFill>
                <a:schemeClr val="dk1"/>
              </a:solidFill>
              <a:latin typeface="Arial"/>
              <a:ea typeface="Arial"/>
              <a:cs typeface="Arial"/>
              <a:sym typeface="Arial"/>
            </a:endParaRPr>
          </a:p>
          <a:p>
            <a:pPr indent="0" lvl="0" marL="0" rtl="0" algn="l">
              <a:spcBef>
                <a:spcPts val="400"/>
              </a:spcBef>
              <a:spcAft>
                <a:spcPts val="0"/>
              </a:spcAft>
              <a:buSzPts val="1100"/>
              <a:buNone/>
            </a:pPr>
            <a:r>
              <a:t/>
            </a:r>
            <a:endParaRPr sz="400">
              <a:solidFill>
                <a:schemeClr val="dk1"/>
              </a:solidFill>
            </a:endParaRPr>
          </a:p>
          <a:p>
            <a:pPr indent="0" lvl="0" marL="0" rtl="0" algn="l">
              <a:spcBef>
                <a:spcPts val="400"/>
              </a:spcBef>
              <a:spcAft>
                <a:spcPts val="0"/>
              </a:spcAft>
              <a:buSzPts val="1100"/>
              <a:buNone/>
            </a:pPr>
            <a:r>
              <a:rPr lang="en" sz="2000">
                <a:solidFill>
                  <a:schemeClr val="dk1"/>
                </a:solidFill>
              </a:rPr>
              <a:t>The weight of the evidence is sufficient to consider lithium as the preferred agent for bipolar patients with a history of suicide attempts (Meyer &amp; Stahl, 2023). </a:t>
            </a:r>
            <a:endParaRPr sz="2000">
              <a:solidFill>
                <a:schemeClr val="dk1"/>
              </a:solidFill>
            </a:endParaRPr>
          </a:p>
          <a:p>
            <a:pPr indent="0" lvl="0" marL="0" rtl="0" algn="l">
              <a:spcBef>
                <a:spcPts val="400"/>
              </a:spcBef>
              <a:spcAft>
                <a:spcPts val="0"/>
              </a:spcAft>
              <a:buSzPts val="1100"/>
              <a:buNone/>
            </a:pPr>
            <a:r>
              <a:t/>
            </a:r>
            <a:endParaRPr sz="400">
              <a:solidFill>
                <a:schemeClr val="dk1"/>
              </a:solidFill>
            </a:endParaRPr>
          </a:p>
          <a:p>
            <a:pPr indent="0" lvl="0" marL="0" rtl="0" algn="l">
              <a:spcBef>
                <a:spcPts val="400"/>
              </a:spcBef>
              <a:spcAft>
                <a:spcPts val="0"/>
              </a:spcAft>
              <a:buSzPts val="1100"/>
              <a:buNone/>
            </a:pPr>
            <a:r>
              <a:rPr lang="en" sz="2000">
                <a:solidFill>
                  <a:schemeClr val="dk1"/>
                </a:solidFill>
              </a:rPr>
              <a:t>but...the minimum duration necessary to achieve lithium's anti-suicidal effects is unknown, but 18 months or more of exposure may be required, so...mitigate risk!</a:t>
            </a:r>
            <a:endParaRPr sz="2000">
              <a:solidFill>
                <a:schemeClr val="dk1"/>
              </a:solidFill>
            </a:endParaRPr>
          </a:p>
          <a:p>
            <a:pPr indent="0" lvl="0" marL="0" rtl="0" algn="l">
              <a:spcBef>
                <a:spcPts val="400"/>
              </a:spcBef>
              <a:spcAft>
                <a:spcPts val="0"/>
              </a:spcAft>
              <a:buSzPts val="1100"/>
              <a:buNone/>
            </a:pPr>
            <a:r>
              <a:t/>
            </a:r>
            <a:endParaRPr sz="2000">
              <a:solidFill>
                <a:schemeClr val="dk1"/>
              </a:solidFill>
            </a:endParaRPr>
          </a:p>
          <a:p>
            <a:pPr indent="0" lvl="0" marL="0" marR="0" rtl="0" algn="l">
              <a:lnSpc>
                <a:spcPct val="100000"/>
              </a:lnSpc>
              <a:spcBef>
                <a:spcPts val="400"/>
              </a:spcBef>
              <a:spcAft>
                <a:spcPts val="400"/>
              </a:spcAft>
              <a:buNone/>
            </a:pPr>
            <a:r>
              <a:t/>
            </a:r>
            <a:endParaRPr sz="2000">
              <a:solidFill>
                <a:schemeClr val="dk1"/>
              </a:solidFill>
            </a:endParaRPr>
          </a:p>
        </p:txBody>
      </p:sp>
      <p:sp>
        <p:nvSpPr>
          <p:cNvPr id="2051" name="Google Shape;2051;p177"/>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lang="en" sz="2400">
                <a:solidFill>
                  <a:schemeClr val="lt1"/>
                </a:solidFill>
              </a:rPr>
              <a:t>Lithium overdose</a:t>
            </a:r>
            <a:endParaRPr b="1" i="0" sz="2400" u="none" cap="none" strike="noStrike">
              <a:solidFill>
                <a:srgbClr val="000000"/>
              </a:solidFill>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5" name="Shape 2055"/>
        <p:cNvGrpSpPr/>
        <p:nvPr/>
      </p:nvGrpSpPr>
      <p:grpSpPr>
        <a:xfrm>
          <a:off x="0" y="0"/>
          <a:ext cx="0" cy="0"/>
          <a:chOff x="0" y="0"/>
          <a:chExt cx="0" cy="0"/>
        </a:xfrm>
      </p:grpSpPr>
      <p:sp>
        <p:nvSpPr>
          <p:cNvPr id="2056" name="Google Shape;2056;p178"/>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7" name="Google Shape;2057;p178"/>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lang="en" sz="2400">
                <a:solidFill>
                  <a:schemeClr val="lt1"/>
                </a:solidFill>
              </a:rPr>
              <a:t>Preventing renal damage with lithium</a:t>
            </a:r>
            <a:endParaRPr b="1" i="0" sz="2400" u="none" cap="none" strike="noStrike">
              <a:solidFill>
                <a:srgbClr val="000000"/>
              </a:solidFill>
            </a:endParaRPr>
          </a:p>
        </p:txBody>
      </p:sp>
      <p:sp>
        <p:nvSpPr>
          <p:cNvPr id="2058" name="Google Shape;2058;p178"/>
          <p:cNvSpPr txBox="1"/>
          <p:nvPr/>
        </p:nvSpPr>
        <p:spPr>
          <a:xfrm>
            <a:off x="783425" y="764450"/>
            <a:ext cx="73692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400"/>
              </a:spcBef>
              <a:spcAft>
                <a:spcPts val="0"/>
              </a:spcAft>
              <a:buNone/>
            </a:pPr>
            <a:r>
              <a:rPr lang="en" sz="2000">
                <a:solidFill>
                  <a:schemeClr val="dk1"/>
                </a:solidFill>
              </a:rPr>
              <a:t>Unintentional lithium toxicity</a:t>
            </a:r>
            <a:endParaRPr sz="2000">
              <a:solidFill>
                <a:schemeClr val="dk1"/>
              </a:solidFill>
            </a:endParaRPr>
          </a:p>
          <a:p>
            <a:pPr indent="0" lvl="0" marL="0" marR="0" rtl="0" algn="l">
              <a:lnSpc>
                <a:spcPct val="100000"/>
              </a:lnSpc>
              <a:spcBef>
                <a:spcPts val="400"/>
              </a:spcBef>
              <a:spcAft>
                <a:spcPts val="0"/>
              </a:spcAft>
              <a:buNone/>
            </a:pPr>
            <a:r>
              <a:t/>
            </a:r>
            <a:endParaRPr sz="1200">
              <a:solidFill>
                <a:schemeClr val="dk1"/>
              </a:solidFill>
            </a:endParaRPr>
          </a:p>
          <a:p>
            <a:pPr indent="0" lvl="0" marL="0" marR="0" rtl="0" algn="l">
              <a:lnSpc>
                <a:spcPct val="100000"/>
              </a:lnSpc>
              <a:spcBef>
                <a:spcPts val="400"/>
              </a:spcBef>
              <a:spcAft>
                <a:spcPts val="0"/>
              </a:spcAft>
              <a:buNone/>
            </a:pPr>
            <a:r>
              <a:t/>
            </a:r>
            <a:endParaRPr sz="2000">
              <a:solidFill>
                <a:schemeClr val="dk1"/>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2" name="Shape 2062"/>
        <p:cNvGrpSpPr/>
        <p:nvPr/>
      </p:nvGrpSpPr>
      <p:grpSpPr>
        <a:xfrm>
          <a:off x="0" y="0"/>
          <a:ext cx="0" cy="0"/>
          <a:chOff x="0" y="0"/>
          <a:chExt cx="0" cy="0"/>
        </a:xfrm>
      </p:grpSpPr>
      <p:sp>
        <p:nvSpPr>
          <p:cNvPr id="2063" name="Google Shape;2063;p179"/>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4" name="Google Shape;2064;p179"/>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lang="en" sz="2400">
                <a:solidFill>
                  <a:schemeClr val="lt1"/>
                </a:solidFill>
              </a:rPr>
              <a:t>Preventing renal damage with lithium</a:t>
            </a:r>
            <a:endParaRPr b="1" i="0" sz="2400" u="none" cap="none" strike="noStrike">
              <a:solidFill>
                <a:srgbClr val="000000"/>
              </a:solidFill>
            </a:endParaRPr>
          </a:p>
        </p:txBody>
      </p:sp>
      <p:sp>
        <p:nvSpPr>
          <p:cNvPr id="2065" name="Google Shape;2065;p179"/>
          <p:cNvSpPr txBox="1"/>
          <p:nvPr/>
        </p:nvSpPr>
        <p:spPr>
          <a:xfrm>
            <a:off x="783425" y="764450"/>
            <a:ext cx="73692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400"/>
              </a:spcBef>
              <a:spcAft>
                <a:spcPts val="0"/>
              </a:spcAft>
              <a:buNone/>
            </a:pPr>
            <a:r>
              <a:rPr lang="en" sz="2000">
                <a:solidFill>
                  <a:schemeClr val="dk1"/>
                </a:solidFill>
              </a:rPr>
              <a:t>Unintentional lithium toxicity</a:t>
            </a:r>
            <a:endParaRPr sz="2000">
              <a:solidFill>
                <a:schemeClr val="dk1"/>
              </a:solidFill>
            </a:endParaRPr>
          </a:p>
          <a:p>
            <a:pPr indent="0" lvl="0" marL="0" marR="0" rtl="0" algn="l">
              <a:lnSpc>
                <a:spcPct val="100000"/>
              </a:lnSpc>
              <a:spcBef>
                <a:spcPts val="400"/>
              </a:spcBef>
              <a:spcAft>
                <a:spcPts val="0"/>
              </a:spcAft>
              <a:buNone/>
            </a:pPr>
            <a:r>
              <a:t/>
            </a:r>
            <a:endParaRPr sz="1200">
              <a:solidFill>
                <a:schemeClr val="dk1"/>
              </a:solidFill>
            </a:endParaRPr>
          </a:p>
          <a:p>
            <a:pPr indent="0" lvl="0" marL="0" marR="0" rtl="0" algn="l">
              <a:lnSpc>
                <a:spcPct val="100000"/>
              </a:lnSpc>
              <a:spcBef>
                <a:spcPts val="400"/>
              </a:spcBef>
              <a:spcAft>
                <a:spcPts val="0"/>
              </a:spcAft>
              <a:buNone/>
            </a:pPr>
            <a:r>
              <a:rPr lang="en" sz="2000">
                <a:solidFill>
                  <a:schemeClr val="dk1"/>
                </a:solidFill>
              </a:rPr>
              <a:t>The scenarios leading to lithium toxicity...</a:t>
            </a:r>
            <a:endParaRPr sz="2000">
              <a:solidFill>
                <a:schemeClr val="dk1"/>
              </a:solidFill>
            </a:endParaRPr>
          </a:p>
          <a:p>
            <a:pPr indent="0" lvl="0" marL="0" marR="0" rtl="0" algn="l">
              <a:lnSpc>
                <a:spcPct val="100000"/>
              </a:lnSpc>
              <a:spcBef>
                <a:spcPts val="400"/>
              </a:spcBef>
              <a:spcAft>
                <a:spcPts val="0"/>
              </a:spcAft>
              <a:buNone/>
            </a:pPr>
            <a:r>
              <a:t/>
            </a:r>
            <a:endParaRPr sz="2000">
              <a:solidFill>
                <a:schemeClr val="dk1"/>
              </a:solidFill>
            </a:endParaRPr>
          </a:p>
          <a:p>
            <a:pPr indent="0" lvl="0" marL="0" marR="0" rtl="0" algn="l">
              <a:lnSpc>
                <a:spcPct val="100000"/>
              </a:lnSpc>
              <a:spcBef>
                <a:spcPts val="400"/>
              </a:spcBef>
              <a:spcAft>
                <a:spcPts val="0"/>
              </a:spcAft>
              <a:buNone/>
            </a:pPr>
            <a:r>
              <a:t/>
            </a:r>
            <a:endParaRPr sz="2000">
              <a:solidFill>
                <a:schemeClr val="dk1"/>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9" name="Shape 2069"/>
        <p:cNvGrpSpPr/>
        <p:nvPr/>
      </p:nvGrpSpPr>
      <p:grpSpPr>
        <a:xfrm>
          <a:off x="0" y="0"/>
          <a:ext cx="0" cy="0"/>
          <a:chOff x="0" y="0"/>
          <a:chExt cx="0" cy="0"/>
        </a:xfrm>
      </p:grpSpPr>
      <p:sp>
        <p:nvSpPr>
          <p:cNvPr id="2070" name="Google Shape;2070;p180"/>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1" name="Google Shape;2071;p180"/>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lang="en" sz="2400">
                <a:solidFill>
                  <a:schemeClr val="lt1"/>
                </a:solidFill>
              </a:rPr>
              <a:t>Preventing renal damage with lithium</a:t>
            </a:r>
            <a:endParaRPr b="1" i="0" sz="2400" u="none" cap="none" strike="noStrike">
              <a:solidFill>
                <a:srgbClr val="000000"/>
              </a:solidFill>
            </a:endParaRPr>
          </a:p>
        </p:txBody>
      </p:sp>
      <p:sp>
        <p:nvSpPr>
          <p:cNvPr id="2072" name="Google Shape;2072;p180"/>
          <p:cNvSpPr txBox="1"/>
          <p:nvPr/>
        </p:nvSpPr>
        <p:spPr>
          <a:xfrm>
            <a:off x="783425" y="764450"/>
            <a:ext cx="73692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400"/>
              </a:spcBef>
              <a:spcAft>
                <a:spcPts val="0"/>
              </a:spcAft>
              <a:buNone/>
            </a:pPr>
            <a:r>
              <a:rPr lang="en" sz="2000">
                <a:solidFill>
                  <a:schemeClr val="dk1"/>
                </a:solidFill>
              </a:rPr>
              <a:t>Unintentional lithium toxicity</a:t>
            </a:r>
            <a:endParaRPr sz="2000">
              <a:solidFill>
                <a:schemeClr val="dk1"/>
              </a:solidFill>
            </a:endParaRPr>
          </a:p>
          <a:p>
            <a:pPr indent="0" lvl="0" marL="0" marR="0" rtl="0" algn="l">
              <a:lnSpc>
                <a:spcPct val="100000"/>
              </a:lnSpc>
              <a:spcBef>
                <a:spcPts val="400"/>
              </a:spcBef>
              <a:spcAft>
                <a:spcPts val="0"/>
              </a:spcAft>
              <a:buNone/>
            </a:pPr>
            <a:r>
              <a:t/>
            </a:r>
            <a:endParaRPr sz="1200">
              <a:solidFill>
                <a:schemeClr val="dk1"/>
              </a:solidFill>
            </a:endParaRPr>
          </a:p>
          <a:p>
            <a:pPr indent="0" lvl="0" marL="0" marR="0" rtl="0" algn="l">
              <a:lnSpc>
                <a:spcPct val="100000"/>
              </a:lnSpc>
              <a:spcBef>
                <a:spcPts val="400"/>
              </a:spcBef>
              <a:spcAft>
                <a:spcPts val="0"/>
              </a:spcAft>
              <a:buNone/>
            </a:pPr>
            <a:r>
              <a:rPr lang="en" sz="2000">
                <a:solidFill>
                  <a:schemeClr val="dk1"/>
                </a:solidFill>
              </a:rPr>
              <a:t>The scenarios leading to lithium toxicity are well established, and manageable with:</a:t>
            </a:r>
            <a:endParaRPr sz="2000">
              <a:solidFill>
                <a:schemeClr val="dk1"/>
              </a:solidFill>
            </a:endParaRPr>
          </a:p>
          <a:p>
            <a:pPr indent="0" lvl="0" marL="457200" marR="0" rtl="0" algn="l">
              <a:lnSpc>
                <a:spcPct val="100000"/>
              </a:lnSpc>
              <a:spcBef>
                <a:spcPts val="400"/>
              </a:spcBef>
              <a:spcAft>
                <a:spcPts val="0"/>
              </a:spcAft>
              <a:buNone/>
            </a:pPr>
            <a:r>
              <a:t/>
            </a:r>
            <a:endParaRPr sz="2000">
              <a:solidFill>
                <a:schemeClr val="dk1"/>
              </a:solidFill>
            </a:endParaRPr>
          </a:p>
          <a:p>
            <a:pPr indent="0" lvl="0" marL="0" marR="0" rtl="0" algn="l">
              <a:lnSpc>
                <a:spcPct val="100000"/>
              </a:lnSpc>
              <a:spcBef>
                <a:spcPts val="400"/>
              </a:spcBef>
              <a:spcAft>
                <a:spcPts val="0"/>
              </a:spcAft>
              <a:buNone/>
            </a:pPr>
            <a:r>
              <a:t/>
            </a:r>
            <a:endParaRPr sz="2000">
              <a:solidFill>
                <a:schemeClr val="dk1"/>
              </a:solidFill>
            </a:endParaRPr>
          </a:p>
          <a:p>
            <a:pPr indent="0" lvl="0" marL="0" marR="0" rtl="0" algn="l">
              <a:lnSpc>
                <a:spcPct val="100000"/>
              </a:lnSpc>
              <a:spcBef>
                <a:spcPts val="400"/>
              </a:spcBef>
              <a:spcAft>
                <a:spcPts val="0"/>
              </a:spcAft>
              <a:buNone/>
            </a:pPr>
            <a:r>
              <a:t/>
            </a:r>
            <a:endParaRPr sz="2000">
              <a:solidFill>
                <a:schemeClr val="dk1"/>
              </a:solidFill>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6" name="Shape 2076"/>
        <p:cNvGrpSpPr/>
        <p:nvPr/>
      </p:nvGrpSpPr>
      <p:grpSpPr>
        <a:xfrm>
          <a:off x="0" y="0"/>
          <a:ext cx="0" cy="0"/>
          <a:chOff x="0" y="0"/>
          <a:chExt cx="0" cy="0"/>
        </a:xfrm>
      </p:grpSpPr>
      <p:sp>
        <p:nvSpPr>
          <p:cNvPr id="2077" name="Google Shape;2077;p181"/>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8" name="Google Shape;2078;p181"/>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lang="en" sz="2400">
                <a:solidFill>
                  <a:schemeClr val="lt1"/>
                </a:solidFill>
              </a:rPr>
              <a:t>Preventing renal damage with lithium</a:t>
            </a:r>
            <a:endParaRPr b="1" i="0" sz="2400" u="none" cap="none" strike="noStrike">
              <a:solidFill>
                <a:srgbClr val="000000"/>
              </a:solidFill>
            </a:endParaRPr>
          </a:p>
        </p:txBody>
      </p:sp>
      <p:sp>
        <p:nvSpPr>
          <p:cNvPr id="2079" name="Google Shape;2079;p181"/>
          <p:cNvSpPr txBox="1"/>
          <p:nvPr/>
        </p:nvSpPr>
        <p:spPr>
          <a:xfrm>
            <a:off x="783425" y="764450"/>
            <a:ext cx="73692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400"/>
              </a:spcBef>
              <a:spcAft>
                <a:spcPts val="0"/>
              </a:spcAft>
              <a:buNone/>
            </a:pPr>
            <a:r>
              <a:rPr lang="en" sz="2000">
                <a:solidFill>
                  <a:schemeClr val="dk1"/>
                </a:solidFill>
              </a:rPr>
              <a:t>Unintentional lithium toxicity</a:t>
            </a:r>
            <a:endParaRPr sz="2000">
              <a:solidFill>
                <a:schemeClr val="dk1"/>
              </a:solidFill>
            </a:endParaRPr>
          </a:p>
          <a:p>
            <a:pPr indent="0" lvl="0" marL="0" marR="0" rtl="0" algn="l">
              <a:lnSpc>
                <a:spcPct val="100000"/>
              </a:lnSpc>
              <a:spcBef>
                <a:spcPts val="400"/>
              </a:spcBef>
              <a:spcAft>
                <a:spcPts val="0"/>
              </a:spcAft>
              <a:buNone/>
            </a:pPr>
            <a:r>
              <a:t/>
            </a:r>
            <a:endParaRPr sz="1200">
              <a:solidFill>
                <a:schemeClr val="dk1"/>
              </a:solidFill>
            </a:endParaRPr>
          </a:p>
          <a:p>
            <a:pPr indent="0" lvl="0" marL="0" marR="0" rtl="0" algn="l">
              <a:lnSpc>
                <a:spcPct val="100000"/>
              </a:lnSpc>
              <a:spcBef>
                <a:spcPts val="400"/>
              </a:spcBef>
              <a:spcAft>
                <a:spcPts val="0"/>
              </a:spcAft>
              <a:buNone/>
            </a:pPr>
            <a:r>
              <a:rPr lang="en" sz="2000">
                <a:solidFill>
                  <a:schemeClr val="dk1"/>
                </a:solidFill>
              </a:rPr>
              <a:t>The scenarios leading to lithium toxicity are well established, and manageable with:</a:t>
            </a:r>
            <a:endParaRPr sz="2000">
              <a:solidFill>
                <a:schemeClr val="dk1"/>
              </a:solidFill>
            </a:endParaRPr>
          </a:p>
          <a:p>
            <a:pPr indent="-355600" lvl="0" marL="457200" marR="0" rtl="0" algn="l">
              <a:lnSpc>
                <a:spcPct val="100000"/>
              </a:lnSpc>
              <a:spcBef>
                <a:spcPts val="400"/>
              </a:spcBef>
              <a:spcAft>
                <a:spcPts val="0"/>
              </a:spcAft>
              <a:buClr>
                <a:schemeClr val="dk1"/>
              </a:buClr>
              <a:buSzPts val="2000"/>
              <a:buChar char="●"/>
            </a:pPr>
            <a:r>
              <a:rPr lang="en" sz="2000">
                <a:solidFill>
                  <a:schemeClr val="dk1"/>
                </a:solidFill>
              </a:rPr>
              <a:t>laboratory monitoring</a:t>
            </a:r>
            <a:endParaRPr sz="2000">
              <a:solidFill>
                <a:schemeClr val="dk1"/>
              </a:solidFill>
            </a:endParaRPr>
          </a:p>
          <a:p>
            <a:pPr indent="0" lvl="0" marL="457200" marR="0" rtl="0" algn="l">
              <a:lnSpc>
                <a:spcPct val="100000"/>
              </a:lnSpc>
              <a:spcBef>
                <a:spcPts val="400"/>
              </a:spcBef>
              <a:spcAft>
                <a:spcPts val="0"/>
              </a:spcAft>
              <a:buNone/>
            </a:pPr>
            <a:r>
              <a:t/>
            </a:r>
            <a:endParaRPr sz="2000">
              <a:solidFill>
                <a:schemeClr val="dk1"/>
              </a:solidFill>
            </a:endParaRPr>
          </a:p>
          <a:p>
            <a:pPr indent="0" lvl="0" marL="0" marR="0" rtl="0" algn="l">
              <a:lnSpc>
                <a:spcPct val="100000"/>
              </a:lnSpc>
              <a:spcBef>
                <a:spcPts val="400"/>
              </a:spcBef>
              <a:spcAft>
                <a:spcPts val="0"/>
              </a:spcAft>
              <a:buNone/>
            </a:pPr>
            <a:r>
              <a:t/>
            </a:r>
            <a:endParaRPr sz="2000">
              <a:solidFill>
                <a:schemeClr val="dk1"/>
              </a:solidFill>
            </a:endParaRPr>
          </a:p>
          <a:p>
            <a:pPr indent="0" lvl="0" marL="0" marR="0" rtl="0" algn="l">
              <a:lnSpc>
                <a:spcPct val="100000"/>
              </a:lnSpc>
              <a:spcBef>
                <a:spcPts val="400"/>
              </a:spcBef>
              <a:spcAft>
                <a:spcPts val="0"/>
              </a:spcAft>
              <a:buNone/>
            </a:pPr>
            <a:r>
              <a:t/>
            </a:r>
            <a:endParaRPr sz="2000">
              <a:solidFill>
                <a:schemeClr val="dk1"/>
              </a:solidFill>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3" name="Shape 2083"/>
        <p:cNvGrpSpPr/>
        <p:nvPr/>
      </p:nvGrpSpPr>
      <p:grpSpPr>
        <a:xfrm>
          <a:off x="0" y="0"/>
          <a:ext cx="0" cy="0"/>
          <a:chOff x="0" y="0"/>
          <a:chExt cx="0" cy="0"/>
        </a:xfrm>
      </p:grpSpPr>
      <p:sp>
        <p:nvSpPr>
          <p:cNvPr id="2084" name="Google Shape;2084;p182"/>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5" name="Google Shape;2085;p182"/>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lang="en" sz="2400">
                <a:solidFill>
                  <a:schemeClr val="lt1"/>
                </a:solidFill>
              </a:rPr>
              <a:t>Preventing renal damage with lithium</a:t>
            </a:r>
            <a:endParaRPr b="1" i="0" sz="2400" u="none" cap="none" strike="noStrike">
              <a:solidFill>
                <a:srgbClr val="000000"/>
              </a:solidFill>
            </a:endParaRPr>
          </a:p>
        </p:txBody>
      </p:sp>
      <p:sp>
        <p:nvSpPr>
          <p:cNvPr id="2086" name="Google Shape;2086;p182"/>
          <p:cNvSpPr txBox="1"/>
          <p:nvPr/>
        </p:nvSpPr>
        <p:spPr>
          <a:xfrm>
            <a:off x="783425" y="764450"/>
            <a:ext cx="73692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400"/>
              </a:spcBef>
              <a:spcAft>
                <a:spcPts val="0"/>
              </a:spcAft>
              <a:buNone/>
            </a:pPr>
            <a:r>
              <a:rPr lang="en" sz="2000">
                <a:solidFill>
                  <a:schemeClr val="dk1"/>
                </a:solidFill>
              </a:rPr>
              <a:t>Unintentional lithium toxicity</a:t>
            </a:r>
            <a:endParaRPr sz="2000">
              <a:solidFill>
                <a:schemeClr val="dk1"/>
              </a:solidFill>
            </a:endParaRPr>
          </a:p>
          <a:p>
            <a:pPr indent="0" lvl="0" marL="0" marR="0" rtl="0" algn="l">
              <a:lnSpc>
                <a:spcPct val="100000"/>
              </a:lnSpc>
              <a:spcBef>
                <a:spcPts val="400"/>
              </a:spcBef>
              <a:spcAft>
                <a:spcPts val="0"/>
              </a:spcAft>
              <a:buNone/>
            </a:pPr>
            <a:r>
              <a:t/>
            </a:r>
            <a:endParaRPr sz="1200">
              <a:solidFill>
                <a:schemeClr val="dk1"/>
              </a:solidFill>
            </a:endParaRPr>
          </a:p>
          <a:p>
            <a:pPr indent="0" lvl="0" marL="0" marR="0" rtl="0" algn="l">
              <a:lnSpc>
                <a:spcPct val="100000"/>
              </a:lnSpc>
              <a:spcBef>
                <a:spcPts val="400"/>
              </a:spcBef>
              <a:spcAft>
                <a:spcPts val="0"/>
              </a:spcAft>
              <a:buNone/>
            </a:pPr>
            <a:r>
              <a:rPr lang="en" sz="2000">
                <a:solidFill>
                  <a:schemeClr val="dk1"/>
                </a:solidFill>
              </a:rPr>
              <a:t>The scenarios leading to lithium toxicity are well established, and manageable with:</a:t>
            </a:r>
            <a:endParaRPr sz="2000">
              <a:solidFill>
                <a:schemeClr val="dk1"/>
              </a:solidFill>
            </a:endParaRPr>
          </a:p>
          <a:p>
            <a:pPr indent="-355600" lvl="0" marL="457200" marR="0" rtl="0" algn="l">
              <a:lnSpc>
                <a:spcPct val="100000"/>
              </a:lnSpc>
              <a:spcBef>
                <a:spcPts val="400"/>
              </a:spcBef>
              <a:spcAft>
                <a:spcPts val="0"/>
              </a:spcAft>
              <a:buClr>
                <a:schemeClr val="dk1"/>
              </a:buClr>
              <a:buSzPts val="2000"/>
              <a:buChar char="●"/>
            </a:pPr>
            <a:r>
              <a:rPr lang="en" sz="2000">
                <a:solidFill>
                  <a:schemeClr val="dk1"/>
                </a:solidFill>
              </a:rPr>
              <a:t>laboratory monitoring</a:t>
            </a:r>
            <a:endParaRPr sz="2000">
              <a:solidFill>
                <a:schemeClr val="dk1"/>
              </a:solidFill>
            </a:endParaRPr>
          </a:p>
          <a:p>
            <a:pPr indent="-355600" lvl="0" marL="457200" marR="0" rtl="0" algn="l">
              <a:lnSpc>
                <a:spcPct val="100000"/>
              </a:lnSpc>
              <a:spcBef>
                <a:spcPts val="0"/>
              </a:spcBef>
              <a:spcAft>
                <a:spcPts val="0"/>
              </a:spcAft>
              <a:buClr>
                <a:schemeClr val="dk1"/>
              </a:buClr>
              <a:buSzPts val="2000"/>
              <a:buChar char="●"/>
            </a:pPr>
            <a:r>
              <a:rPr lang="en" sz="2000">
                <a:solidFill>
                  <a:schemeClr val="dk1"/>
                </a:solidFill>
              </a:rPr>
              <a:t>patient education</a:t>
            </a:r>
            <a:endParaRPr sz="2000">
              <a:solidFill>
                <a:schemeClr val="dk1"/>
              </a:solidFill>
            </a:endParaRPr>
          </a:p>
          <a:p>
            <a:pPr indent="0" lvl="0" marL="0" marR="0" rtl="0" algn="l">
              <a:lnSpc>
                <a:spcPct val="100000"/>
              </a:lnSpc>
              <a:spcBef>
                <a:spcPts val="400"/>
              </a:spcBef>
              <a:spcAft>
                <a:spcPts val="0"/>
              </a:spcAft>
              <a:buNone/>
            </a:pPr>
            <a:r>
              <a:t/>
            </a:r>
            <a:endParaRPr sz="2000">
              <a:solidFill>
                <a:schemeClr val="dk1"/>
              </a:solidFill>
            </a:endParaRPr>
          </a:p>
          <a:p>
            <a:pPr indent="0" lvl="0" marL="0" marR="0" rtl="0" algn="l">
              <a:lnSpc>
                <a:spcPct val="100000"/>
              </a:lnSpc>
              <a:spcBef>
                <a:spcPts val="400"/>
              </a:spcBef>
              <a:spcAft>
                <a:spcPts val="0"/>
              </a:spcAft>
              <a:buNone/>
            </a:pPr>
            <a:r>
              <a:t/>
            </a:r>
            <a:endParaRPr sz="2000">
              <a:solidFill>
                <a:schemeClr val="dk1"/>
              </a:solidFill>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0" name="Shape 2090"/>
        <p:cNvGrpSpPr/>
        <p:nvPr/>
      </p:nvGrpSpPr>
      <p:grpSpPr>
        <a:xfrm>
          <a:off x="0" y="0"/>
          <a:ext cx="0" cy="0"/>
          <a:chOff x="0" y="0"/>
          <a:chExt cx="0" cy="0"/>
        </a:xfrm>
      </p:grpSpPr>
      <p:sp>
        <p:nvSpPr>
          <p:cNvPr id="2091" name="Google Shape;2091;p183"/>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2" name="Google Shape;2092;p183"/>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lang="en" sz="2400">
                <a:solidFill>
                  <a:schemeClr val="lt1"/>
                </a:solidFill>
              </a:rPr>
              <a:t>Preventing renal damage with lithium</a:t>
            </a:r>
            <a:endParaRPr b="1" i="0" sz="2400" u="none" cap="none" strike="noStrike">
              <a:solidFill>
                <a:srgbClr val="000000"/>
              </a:solidFill>
            </a:endParaRPr>
          </a:p>
        </p:txBody>
      </p:sp>
      <p:sp>
        <p:nvSpPr>
          <p:cNvPr id="2093" name="Google Shape;2093;p183"/>
          <p:cNvSpPr txBox="1"/>
          <p:nvPr/>
        </p:nvSpPr>
        <p:spPr>
          <a:xfrm>
            <a:off x="783425" y="764450"/>
            <a:ext cx="73692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400"/>
              </a:spcBef>
              <a:spcAft>
                <a:spcPts val="0"/>
              </a:spcAft>
              <a:buNone/>
            </a:pPr>
            <a:r>
              <a:rPr lang="en" sz="2000">
                <a:solidFill>
                  <a:schemeClr val="dk1"/>
                </a:solidFill>
              </a:rPr>
              <a:t>Unintentional lithium toxicity</a:t>
            </a:r>
            <a:endParaRPr sz="2000">
              <a:solidFill>
                <a:schemeClr val="dk1"/>
              </a:solidFill>
            </a:endParaRPr>
          </a:p>
          <a:p>
            <a:pPr indent="0" lvl="0" marL="0" marR="0" rtl="0" algn="l">
              <a:lnSpc>
                <a:spcPct val="100000"/>
              </a:lnSpc>
              <a:spcBef>
                <a:spcPts val="400"/>
              </a:spcBef>
              <a:spcAft>
                <a:spcPts val="0"/>
              </a:spcAft>
              <a:buNone/>
            </a:pPr>
            <a:r>
              <a:t/>
            </a:r>
            <a:endParaRPr sz="1200">
              <a:solidFill>
                <a:schemeClr val="dk1"/>
              </a:solidFill>
            </a:endParaRPr>
          </a:p>
          <a:p>
            <a:pPr indent="0" lvl="0" marL="0" marR="0" rtl="0" algn="l">
              <a:lnSpc>
                <a:spcPct val="100000"/>
              </a:lnSpc>
              <a:spcBef>
                <a:spcPts val="400"/>
              </a:spcBef>
              <a:spcAft>
                <a:spcPts val="0"/>
              </a:spcAft>
              <a:buNone/>
            </a:pPr>
            <a:r>
              <a:rPr lang="en" sz="2000">
                <a:solidFill>
                  <a:schemeClr val="dk1"/>
                </a:solidFill>
              </a:rPr>
              <a:t>The scenarios leading to lithium toxicity are well established, and manageable with:</a:t>
            </a:r>
            <a:endParaRPr sz="2000">
              <a:solidFill>
                <a:schemeClr val="dk1"/>
              </a:solidFill>
            </a:endParaRPr>
          </a:p>
          <a:p>
            <a:pPr indent="-355600" lvl="0" marL="457200" marR="0" rtl="0" algn="l">
              <a:lnSpc>
                <a:spcPct val="100000"/>
              </a:lnSpc>
              <a:spcBef>
                <a:spcPts val="400"/>
              </a:spcBef>
              <a:spcAft>
                <a:spcPts val="0"/>
              </a:spcAft>
              <a:buClr>
                <a:schemeClr val="dk1"/>
              </a:buClr>
              <a:buSzPts val="2000"/>
              <a:buChar char="●"/>
            </a:pPr>
            <a:r>
              <a:rPr lang="en" sz="2000">
                <a:solidFill>
                  <a:schemeClr val="dk1"/>
                </a:solidFill>
              </a:rPr>
              <a:t>laboratory monitoring</a:t>
            </a:r>
            <a:endParaRPr sz="2000">
              <a:solidFill>
                <a:schemeClr val="dk1"/>
              </a:solidFill>
            </a:endParaRPr>
          </a:p>
          <a:p>
            <a:pPr indent="-355600" lvl="0" marL="457200" marR="0" rtl="0" algn="l">
              <a:lnSpc>
                <a:spcPct val="100000"/>
              </a:lnSpc>
              <a:spcBef>
                <a:spcPts val="0"/>
              </a:spcBef>
              <a:spcAft>
                <a:spcPts val="0"/>
              </a:spcAft>
              <a:buClr>
                <a:schemeClr val="dk1"/>
              </a:buClr>
              <a:buSzPts val="2000"/>
              <a:buChar char="●"/>
            </a:pPr>
            <a:r>
              <a:rPr lang="en" sz="2000">
                <a:solidFill>
                  <a:schemeClr val="dk1"/>
                </a:solidFill>
              </a:rPr>
              <a:t>patient education</a:t>
            </a:r>
            <a:endParaRPr sz="2000">
              <a:solidFill>
                <a:schemeClr val="dk1"/>
              </a:solidFill>
            </a:endParaRPr>
          </a:p>
          <a:p>
            <a:pPr indent="-355600" lvl="0" marL="457200" marR="0" rtl="0" algn="l">
              <a:lnSpc>
                <a:spcPct val="100000"/>
              </a:lnSpc>
              <a:spcBef>
                <a:spcPts val="0"/>
              </a:spcBef>
              <a:spcAft>
                <a:spcPts val="0"/>
              </a:spcAft>
              <a:buClr>
                <a:schemeClr val="dk1"/>
              </a:buClr>
              <a:buSzPts val="2000"/>
              <a:buChar char="●"/>
            </a:pPr>
            <a:r>
              <a:rPr lang="en" sz="2000">
                <a:solidFill>
                  <a:schemeClr val="dk1"/>
                </a:solidFill>
              </a:rPr>
              <a:t>collaboration with other providers. </a:t>
            </a:r>
            <a:endParaRPr sz="2000">
              <a:solidFill>
                <a:schemeClr val="dk1"/>
              </a:solidFill>
            </a:endParaRPr>
          </a:p>
          <a:p>
            <a:pPr indent="0" lvl="0" marL="0" marR="0" rtl="0" algn="l">
              <a:lnSpc>
                <a:spcPct val="100000"/>
              </a:lnSpc>
              <a:spcBef>
                <a:spcPts val="400"/>
              </a:spcBef>
              <a:spcAft>
                <a:spcPts val="0"/>
              </a:spcAft>
              <a:buNone/>
            </a:pPr>
            <a:r>
              <a:t/>
            </a:r>
            <a:endParaRPr sz="2000">
              <a:solidFill>
                <a:schemeClr val="dk1"/>
              </a:solidFill>
            </a:endParaRPr>
          </a:p>
          <a:p>
            <a:pPr indent="0" lvl="0" marL="0" marR="0" rtl="0" algn="l">
              <a:lnSpc>
                <a:spcPct val="100000"/>
              </a:lnSpc>
              <a:spcBef>
                <a:spcPts val="400"/>
              </a:spcBef>
              <a:spcAft>
                <a:spcPts val="0"/>
              </a:spcAft>
              <a:buNone/>
            </a:pPr>
            <a:r>
              <a:t/>
            </a:r>
            <a:endParaRPr sz="20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40"/>
          <p:cNvSpPr txBox="1"/>
          <p:nvPr/>
        </p:nvSpPr>
        <p:spPr>
          <a:xfrm>
            <a:off x="770382" y="1461300"/>
            <a:ext cx="4675800" cy="378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3D85C6"/>
                </a:solidFill>
                <a:latin typeface="Arial"/>
                <a:ea typeface="Arial"/>
                <a:cs typeface="Arial"/>
                <a:sym typeface="Arial"/>
              </a:rPr>
              <a:t>Arbitrary category of medications for bipolar disorder</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3D85C6"/>
                </a:solidFill>
                <a:latin typeface="Arial"/>
                <a:ea typeface="Arial"/>
                <a:cs typeface="Arial"/>
                <a:sym typeface="Arial"/>
              </a:rPr>
              <a:t>No consensus definition is accepted among investigators. </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sz="1800">
              <a:solidFill>
                <a:srgbClr val="3D85C6"/>
              </a:solidFill>
            </a:endParaRPr>
          </a:p>
          <a:p>
            <a:pPr indent="0" lvl="0" marL="0" rtl="0" algn="l">
              <a:spcBef>
                <a:spcPts val="0"/>
              </a:spcBef>
              <a:spcAft>
                <a:spcPts val="0"/>
              </a:spcAft>
              <a:buClr>
                <a:schemeClr val="dk1"/>
              </a:buClr>
              <a:buSzPts val="1800"/>
              <a:buFont typeface="Arial"/>
              <a:buNone/>
            </a:pPr>
            <a:r>
              <a:rPr lang="en" sz="1800">
                <a:solidFill>
                  <a:srgbClr val="3D85C6"/>
                </a:solidFill>
              </a:rPr>
              <a:t>U.S. Food and Drug Administration (FDA) does not officially recognize the term.</a:t>
            </a:r>
            <a:endParaRPr sz="1800">
              <a:solidFill>
                <a:srgbClr val="3D85C6"/>
              </a:solidFi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3D85C6"/>
                </a:solidFill>
                <a:latin typeface="Arial"/>
                <a:ea typeface="Arial"/>
                <a:cs typeface="Arial"/>
                <a:sym typeface="Arial"/>
              </a:rPr>
              <a:t> </a:t>
            </a:r>
            <a:endParaRPr b="0" i="0" sz="1800" u="none" cap="none" strike="noStrike">
              <a:solidFill>
                <a:srgbClr val="3D85C6"/>
              </a:solidFill>
              <a:latin typeface="Arial"/>
              <a:ea typeface="Arial"/>
              <a:cs typeface="Arial"/>
              <a:sym typeface="Arial"/>
            </a:endParaRPr>
          </a:p>
        </p:txBody>
      </p:sp>
      <p:sp>
        <p:nvSpPr>
          <p:cNvPr id="215" name="Google Shape;215;p40"/>
          <p:cNvSpPr/>
          <p:nvPr/>
        </p:nvSpPr>
        <p:spPr>
          <a:xfrm>
            <a:off x="374" y="-15900"/>
            <a:ext cx="9144000" cy="7632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40"/>
          <p:cNvSpPr txBox="1"/>
          <p:nvPr/>
        </p:nvSpPr>
        <p:spPr>
          <a:xfrm>
            <a:off x="648300" y="885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What’s a mood stabilizer?</a:t>
            </a:r>
            <a:endParaRPr b="0" i="0" sz="24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2400" u="none" cap="none" strike="noStrike">
              <a:solidFill>
                <a:schemeClr val="lt1"/>
              </a:solidFill>
              <a:latin typeface="Arial"/>
              <a:ea typeface="Arial"/>
              <a:cs typeface="Arial"/>
              <a:sym typeface="Arial"/>
            </a:endParaRPr>
          </a:p>
        </p:txBody>
      </p:sp>
      <p:pic>
        <p:nvPicPr>
          <p:cNvPr id="217" name="Google Shape;217;p40"/>
          <p:cNvPicPr preferRelativeResize="0"/>
          <p:nvPr/>
        </p:nvPicPr>
        <p:blipFill rotWithShape="1">
          <a:blip r:embed="rId3">
            <a:alphaModFix/>
          </a:blip>
          <a:srcRect b="0" l="0" r="0" t="0"/>
          <a:stretch/>
        </p:blipFill>
        <p:spPr>
          <a:xfrm>
            <a:off x="5728448" y="1449596"/>
            <a:ext cx="3127281" cy="3330832"/>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7" name="Shape 2097"/>
        <p:cNvGrpSpPr/>
        <p:nvPr/>
      </p:nvGrpSpPr>
      <p:grpSpPr>
        <a:xfrm>
          <a:off x="0" y="0"/>
          <a:ext cx="0" cy="0"/>
          <a:chOff x="0" y="0"/>
          <a:chExt cx="0" cy="0"/>
        </a:xfrm>
      </p:grpSpPr>
      <p:pic>
        <p:nvPicPr>
          <p:cNvPr id="2098" name="Google Shape;2098;p184"/>
          <p:cNvPicPr preferRelativeResize="0"/>
          <p:nvPr/>
        </p:nvPicPr>
        <p:blipFill rotWithShape="1">
          <a:blip r:embed="rId3">
            <a:alphaModFix/>
          </a:blip>
          <a:srcRect b="0" l="0" r="0" t="0"/>
          <a:stretch/>
        </p:blipFill>
        <p:spPr>
          <a:xfrm>
            <a:off x="574266" y="864476"/>
            <a:ext cx="8159830" cy="4145809"/>
          </a:xfrm>
          <a:prstGeom prst="rect">
            <a:avLst/>
          </a:prstGeom>
          <a:noFill/>
          <a:ln>
            <a:noFill/>
          </a:ln>
        </p:spPr>
      </p:pic>
      <p:sp>
        <p:nvSpPr>
          <p:cNvPr id="2099" name="Google Shape;2099;p184"/>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0" name="Google Shape;2100;p184"/>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lang="en" sz="2400">
                <a:solidFill>
                  <a:schemeClr val="lt1"/>
                </a:solidFill>
              </a:rPr>
              <a:t>Preventing renal damage with lithium</a:t>
            </a:r>
            <a:endParaRPr b="1" i="0" sz="2400" u="none" cap="none" strike="noStrike">
              <a:solidFill>
                <a:srgbClr val="000000"/>
              </a:solidFill>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4" name="Shape 2104"/>
        <p:cNvGrpSpPr/>
        <p:nvPr/>
      </p:nvGrpSpPr>
      <p:grpSpPr>
        <a:xfrm>
          <a:off x="0" y="0"/>
          <a:ext cx="0" cy="0"/>
          <a:chOff x="0" y="0"/>
          <a:chExt cx="0" cy="0"/>
        </a:xfrm>
      </p:grpSpPr>
      <p:sp>
        <p:nvSpPr>
          <p:cNvPr id="2105" name="Google Shape;2105;p185"/>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6" name="Google Shape;2106;p185"/>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lang="en" sz="2400">
                <a:solidFill>
                  <a:schemeClr val="lt1"/>
                </a:solidFill>
              </a:rPr>
              <a:t>Preventing renal damage with lithium</a:t>
            </a:r>
            <a:endParaRPr b="1" i="0" sz="2400" u="none" cap="none" strike="noStrike">
              <a:solidFill>
                <a:srgbClr val="000000"/>
              </a:solidFill>
            </a:endParaRPr>
          </a:p>
        </p:txBody>
      </p:sp>
      <p:sp>
        <p:nvSpPr>
          <p:cNvPr id="2107" name="Google Shape;2107;p185"/>
          <p:cNvSpPr txBox="1"/>
          <p:nvPr/>
        </p:nvSpPr>
        <p:spPr>
          <a:xfrm>
            <a:off x="783425" y="764450"/>
            <a:ext cx="44670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400"/>
              </a:spcBef>
              <a:spcAft>
                <a:spcPts val="0"/>
              </a:spcAft>
              <a:buNone/>
            </a:pPr>
            <a:r>
              <a:rPr lang="en" sz="2000">
                <a:solidFill>
                  <a:schemeClr val="dk1"/>
                </a:solidFill>
              </a:rPr>
              <a:t>Unintentional lithium toxicity</a:t>
            </a:r>
            <a:endParaRPr sz="2000">
              <a:solidFill>
                <a:schemeClr val="dk1"/>
              </a:solidFill>
            </a:endParaRPr>
          </a:p>
          <a:p>
            <a:pPr indent="0" lvl="0" marL="0" marR="0" rtl="0" algn="l">
              <a:lnSpc>
                <a:spcPct val="100000"/>
              </a:lnSpc>
              <a:spcBef>
                <a:spcPts val="400"/>
              </a:spcBef>
              <a:spcAft>
                <a:spcPts val="0"/>
              </a:spcAft>
              <a:buNone/>
            </a:pPr>
            <a:r>
              <a:t/>
            </a:r>
            <a:endParaRPr sz="1200">
              <a:solidFill>
                <a:schemeClr val="dk1"/>
              </a:solidFill>
            </a:endParaRPr>
          </a:p>
          <a:p>
            <a:pPr indent="0" lvl="0" marL="0" rtl="0" algn="l">
              <a:spcBef>
                <a:spcPts val="400"/>
              </a:spcBef>
              <a:spcAft>
                <a:spcPts val="0"/>
              </a:spcAft>
              <a:buNone/>
            </a:pPr>
            <a:r>
              <a:rPr lang="en" sz="2000">
                <a:solidFill>
                  <a:schemeClr val="dk1"/>
                </a:solidFill>
              </a:rPr>
              <a:t>The most common scenario leading to lithium toxicity involves</a:t>
            </a:r>
            <a:endParaRPr sz="2000">
              <a:solidFill>
                <a:schemeClr val="dk1"/>
              </a:solidFill>
            </a:endParaRPr>
          </a:p>
          <a:p>
            <a:pPr indent="0" lvl="0" marL="0" rtl="0" algn="l">
              <a:spcBef>
                <a:spcPts val="400"/>
              </a:spcBef>
              <a:spcAft>
                <a:spcPts val="0"/>
              </a:spcAft>
              <a:buNone/>
            </a:pPr>
            <a:r>
              <a:rPr b="1" lang="en" sz="2000">
                <a:solidFill>
                  <a:schemeClr val="dk1"/>
                </a:solidFill>
              </a:rPr>
              <a:t>depletion of sodium </a:t>
            </a:r>
            <a:r>
              <a:rPr lang="en" sz="2000">
                <a:solidFill>
                  <a:schemeClr val="dk1"/>
                </a:solidFill>
              </a:rPr>
              <a:t>stores by GI losses or excessive sweating </a:t>
            </a:r>
            <a:endParaRPr sz="2000">
              <a:solidFill>
                <a:schemeClr val="dk1"/>
              </a:solidFill>
            </a:endParaRPr>
          </a:p>
          <a:p>
            <a:pPr indent="0" lvl="0" marL="0" rtl="0" algn="l">
              <a:spcBef>
                <a:spcPts val="400"/>
              </a:spcBef>
              <a:spcAft>
                <a:spcPts val="0"/>
              </a:spcAft>
              <a:buNone/>
            </a:pPr>
            <a:r>
              <a:rPr lang="en" sz="2000">
                <a:solidFill>
                  <a:schemeClr val="dk1"/>
                </a:solidFill>
              </a:rPr>
              <a:t>....and failure to...</a:t>
            </a:r>
            <a:endParaRPr sz="2000">
              <a:solidFill>
                <a:schemeClr val="dk1"/>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1" name="Shape 2111"/>
        <p:cNvGrpSpPr/>
        <p:nvPr/>
      </p:nvGrpSpPr>
      <p:grpSpPr>
        <a:xfrm>
          <a:off x="0" y="0"/>
          <a:ext cx="0" cy="0"/>
          <a:chOff x="0" y="0"/>
          <a:chExt cx="0" cy="0"/>
        </a:xfrm>
      </p:grpSpPr>
      <p:sp>
        <p:nvSpPr>
          <p:cNvPr id="2112" name="Google Shape;2112;p186"/>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3" name="Google Shape;2113;p186"/>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lang="en" sz="2400">
                <a:solidFill>
                  <a:schemeClr val="lt1"/>
                </a:solidFill>
              </a:rPr>
              <a:t>Preventing renal damage with lithium</a:t>
            </a:r>
            <a:endParaRPr b="1" i="0" sz="2400" u="none" cap="none" strike="noStrike">
              <a:solidFill>
                <a:srgbClr val="000000"/>
              </a:solidFill>
            </a:endParaRPr>
          </a:p>
        </p:txBody>
      </p:sp>
      <p:sp>
        <p:nvSpPr>
          <p:cNvPr id="2114" name="Google Shape;2114;p186"/>
          <p:cNvSpPr txBox="1"/>
          <p:nvPr/>
        </p:nvSpPr>
        <p:spPr>
          <a:xfrm>
            <a:off x="783425" y="764450"/>
            <a:ext cx="44670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400"/>
              </a:spcBef>
              <a:spcAft>
                <a:spcPts val="0"/>
              </a:spcAft>
              <a:buNone/>
            </a:pPr>
            <a:r>
              <a:rPr lang="en" sz="2000">
                <a:solidFill>
                  <a:schemeClr val="dk1"/>
                </a:solidFill>
              </a:rPr>
              <a:t>Unintentional lithium toxicity</a:t>
            </a:r>
            <a:endParaRPr sz="2000">
              <a:solidFill>
                <a:schemeClr val="dk1"/>
              </a:solidFill>
            </a:endParaRPr>
          </a:p>
          <a:p>
            <a:pPr indent="0" lvl="0" marL="0" marR="0" rtl="0" algn="l">
              <a:lnSpc>
                <a:spcPct val="100000"/>
              </a:lnSpc>
              <a:spcBef>
                <a:spcPts val="400"/>
              </a:spcBef>
              <a:spcAft>
                <a:spcPts val="0"/>
              </a:spcAft>
              <a:buNone/>
            </a:pPr>
            <a:r>
              <a:t/>
            </a:r>
            <a:endParaRPr sz="1200">
              <a:solidFill>
                <a:schemeClr val="dk1"/>
              </a:solidFill>
            </a:endParaRPr>
          </a:p>
          <a:p>
            <a:pPr indent="0" lvl="0" marL="0" rtl="0" algn="l">
              <a:spcBef>
                <a:spcPts val="400"/>
              </a:spcBef>
              <a:spcAft>
                <a:spcPts val="0"/>
              </a:spcAft>
              <a:buNone/>
            </a:pPr>
            <a:r>
              <a:rPr lang="en" sz="2000">
                <a:solidFill>
                  <a:schemeClr val="dk1"/>
                </a:solidFill>
              </a:rPr>
              <a:t>The most common scenario leading to lithium toxicity involves</a:t>
            </a:r>
            <a:endParaRPr sz="2000">
              <a:solidFill>
                <a:schemeClr val="dk1"/>
              </a:solidFill>
            </a:endParaRPr>
          </a:p>
          <a:p>
            <a:pPr indent="0" lvl="0" marL="0" rtl="0" algn="l">
              <a:spcBef>
                <a:spcPts val="400"/>
              </a:spcBef>
              <a:spcAft>
                <a:spcPts val="0"/>
              </a:spcAft>
              <a:buNone/>
            </a:pPr>
            <a:r>
              <a:rPr b="1" lang="en" sz="2000">
                <a:solidFill>
                  <a:schemeClr val="dk1"/>
                </a:solidFill>
              </a:rPr>
              <a:t>depletion of sodium </a:t>
            </a:r>
            <a:r>
              <a:rPr lang="en" sz="2000">
                <a:solidFill>
                  <a:schemeClr val="dk1"/>
                </a:solidFill>
              </a:rPr>
              <a:t>stores by GI losses or excessive sweating </a:t>
            </a:r>
            <a:endParaRPr sz="2000">
              <a:solidFill>
                <a:schemeClr val="dk1"/>
              </a:solidFill>
            </a:endParaRPr>
          </a:p>
          <a:p>
            <a:pPr indent="0" lvl="0" marL="0" rtl="0" algn="l">
              <a:spcBef>
                <a:spcPts val="400"/>
              </a:spcBef>
              <a:spcAft>
                <a:spcPts val="0"/>
              </a:spcAft>
              <a:buNone/>
            </a:pPr>
            <a:r>
              <a:rPr lang="en" sz="2000">
                <a:solidFill>
                  <a:schemeClr val="dk1"/>
                </a:solidFill>
              </a:rPr>
              <a:t>....and failure to...</a:t>
            </a:r>
            <a:endParaRPr sz="2000">
              <a:solidFill>
                <a:schemeClr val="dk1"/>
              </a:solidFill>
            </a:endParaRPr>
          </a:p>
          <a:p>
            <a:pPr indent="0" lvl="0" marL="0" rtl="0" algn="l">
              <a:spcBef>
                <a:spcPts val="400"/>
              </a:spcBef>
              <a:spcAft>
                <a:spcPts val="0"/>
              </a:spcAft>
              <a:buNone/>
            </a:pPr>
            <a:r>
              <a:rPr lang="en" sz="2000">
                <a:solidFill>
                  <a:schemeClr val="dk1"/>
                </a:solidFill>
              </a:rPr>
              <a:t>replace electrolyte losses.</a:t>
            </a:r>
            <a:endParaRPr sz="2000">
              <a:solidFill>
                <a:schemeClr val="dk1"/>
              </a:solidFill>
            </a:endParaRPr>
          </a:p>
        </p:txBody>
      </p:sp>
      <p:pic>
        <p:nvPicPr>
          <p:cNvPr id="2115" name="Google Shape;2115;p186"/>
          <p:cNvPicPr preferRelativeResize="0"/>
          <p:nvPr/>
        </p:nvPicPr>
        <p:blipFill>
          <a:blip r:embed="rId3">
            <a:alphaModFix/>
          </a:blip>
          <a:stretch>
            <a:fillRect/>
          </a:stretch>
        </p:blipFill>
        <p:spPr>
          <a:xfrm>
            <a:off x="5532475" y="1544800"/>
            <a:ext cx="3415451" cy="3415451"/>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9" name="Shape 2119"/>
        <p:cNvGrpSpPr/>
        <p:nvPr/>
      </p:nvGrpSpPr>
      <p:grpSpPr>
        <a:xfrm>
          <a:off x="0" y="0"/>
          <a:ext cx="0" cy="0"/>
          <a:chOff x="0" y="0"/>
          <a:chExt cx="0" cy="0"/>
        </a:xfrm>
      </p:grpSpPr>
      <p:sp>
        <p:nvSpPr>
          <p:cNvPr id="2120" name="Google Shape;2120;p187"/>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1" name="Google Shape;2121;p187"/>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lang="en" sz="2400">
                <a:solidFill>
                  <a:schemeClr val="lt1"/>
                </a:solidFill>
              </a:rPr>
              <a:t>Preventing renal damage with lithium</a:t>
            </a:r>
            <a:endParaRPr b="1" i="0" sz="2400" u="none" cap="none" strike="noStrike">
              <a:solidFill>
                <a:srgbClr val="000000"/>
              </a:solidFill>
            </a:endParaRPr>
          </a:p>
        </p:txBody>
      </p:sp>
      <p:sp>
        <p:nvSpPr>
          <p:cNvPr id="2122" name="Google Shape;2122;p187"/>
          <p:cNvSpPr txBox="1"/>
          <p:nvPr/>
        </p:nvSpPr>
        <p:spPr>
          <a:xfrm>
            <a:off x="783425" y="764450"/>
            <a:ext cx="44670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400"/>
              </a:spcBef>
              <a:spcAft>
                <a:spcPts val="0"/>
              </a:spcAft>
              <a:buNone/>
            </a:pPr>
            <a:r>
              <a:rPr lang="en" sz="2000">
                <a:solidFill>
                  <a:schemeClr val="dk1"/>
                </a:solidFill>
              </a:rPr>
              <a:t>Unintentional lithium toxicity</a:t>
            </a:r>
            <a:endParaRPr sz="2000">
              <a:solidFill>
                <a:schemeClr val="dk1"/>
              </a:solidFill>
            </a:endParaRPr>
          </a:p>
          <a:p>
            <a:pPr indent="0" lvl="0" marL="0" marR="0" rtl="0" algn="l">
              <a:lnSpc>
                <a:spcPct val="100000"/>
              </a:lnSpc>
              <a:spcBef>
                <a:spcPts val="400"/>
              </a:spcBef>
              <a:spcAft>
                <a:spcPts val="0"/>
              </a:spcAft>
              <a:buNone/>
            </a:pPr>
            <a:r>
              <a:t/>
            </a:r>
            <a:endParaRPr sz="1200">
              <a:solidFill>
                <a:schemeClr val="dk1"/>
              </a:solidFill>
            </a:endParaRPr>
          </a:p>
          <a:p>
            <a:pPr indent="0" lvl="0" marL="0" rtl="0" algn="l">
              <a:spcBef>
                <a:spcPts val="400"/>
              </a:spcBef>
              <a:spcAft>
                <a:spcPts val="0"/>
              </a:spcAft>
              <a:buNone/>
            </a:pPr>
            <a:r>
              <a:rPr lang="en" sz="2000">
                <a:solidFill>
                  <a:schemeClr val="dk1"/>
                </a:solidFill>
              </a:rPr>
              <a:t>The most common scenario leading to lithium toxicity involves</a:t>
            </a:r>
            <a:endParaRPr sz="2000">
              <a:solidFill>
                <a:schemeClr val="dk1"/>
              </a:solidFill>
            </a:endParaRPr>
          </a:p>
          <a:p>
            <a:pPr indent="0" lvl="0" marL="0" rtl="0" algn="l">
              <a:spcBef>
                <a:spcPts val="400"/>
              </a:spcBef>
              <a:spcAft>
                <a:spcPts val="0"/>
              </a:spcAft>
              <a:buNone/>
            </a:pPr>
            <a:r>
              <a:rPr b="1" lang="en" sz="2000">
                <a:solidFill>
                  <a:schemeClr val="dk1"/>
                </a:solidFill>
              </a:rPr>
              <a:t>depletion of sodium </a:t>
            </a:r>
            <a:r>
              <a:rPr lang="en" sz="2000">
                <a:solidFill>
                  <a:schemeClr val="dk1"/>
                </a:solidFill>
              </a:rPr>
              <a:t>stores by GI losses or excessive sweating </a:t>
            </a:r>
            <a:endParaRPr sz="2000">
              <a:solidFill>
                <a:schemeClr val="dk1"/>
              </a:solidFill>
            </a:endParaRPr>
          </a:p>
          <a:p>
            <a:pPr indent="0" lvl="0" marL="0" rtl="0" algn="l">
              <a:spcBef>
                <a:spcPts val="400"/>
              </a:spcBef>
              <a:spcAft>
                <a:spcPts val="0"/>
              </a:spcAft>
              <a:buNone/>
            </a:pPr>
            <a:r>
              <a:rPr lang="en" sz="2000">
                <a:solidFill>
                  <a:schemeClr val="dk1"/>
                </a:solidFill>
              </a:rPr>
              <a:t>....and failure to...</a:t>
            </a:r>
            <a:endParaRPr sz="2000">
              <a:solidFill>
                <a:schemeClr val="dk1"/>
              </a:solidFill>
            </a:endParaRPr>
          </a:p>
          <a:p>
            <a:pPr indent="0" lvl="0" marL="0" rtl="0" algn="l">
              <a:spcBef>
                <a:spcPts val="400"/>
              </a:spcBef>
              <a:spcAft>
                <a:spcPts val="0"/>
              </a:spcAft>
              <a:buNone/>
            </a:pPr>
            <a:r>
              <a:rPr lang="en" sz="2000">
                <a:solidFill>
                  <a:schemeClr val="dk1"/>
                </a:solidFill>
              </a:rPr>
              <a:t>replace electrolyte losses.</a:t>
            </a:r>
            <a:endParaRPr sz="2000">
              <a:solidFill>
                <a:schemeClr val="dk1"/>
              </a:solidFill>
            </a:endParaRPr>
          </a:p>
          <a:p>
            <a:pPr indent="0" lvl="0" marL="0" rtl="0" algn="l">
              <a:spcBef>
                <a:spcPts val="400"/>
              </a:spcBef>
              <a:spcAft>
                <a:spcPts val="0"/>
              </a:spcAft>
              <a:buNone/>
            </a:pPr>
            <a:r>
              <a:t/>
            </a:r>
            <a:endParaRPr sz="2000">
              <a:solidFill>
                <a:schemeClr val="dk1"/>
              </a:solidFill>
            </a:endParaRPr>
          </a:p>
          <a:p>
            <a:pPr indent="0" lvl="0" marL="0" rtl="0" algn="l">
              <a:spcBef>
                <a:spcPts val="400"/>
              </a:spcBef>
              <a:spcAft>
                <a:spcPts val="0"/>
              </a:spcAft>
              <a:buNone/>
            </a:pPr>
            <a:r>
              <a:rPr lang="en" sz="2000">
                <a:solidFill>
                  <a:schemeClr val="dk1"/>
                </a:solidFill>
              </a:rPr>
              <a:t>Instruct the patient to drink balanced electrolytes instead of free water in these situations.</a:t>
            </a:r>
            <a:endParaRPr sz="2000">
              <a:solidFill>
                <a:schemeClr val="dk1"/>
              </a:solidFill>
            </a:endParaRPr>
          </a:p>
        </p:txBody>
      </p:sp>
      <p:pic>
        <p:nvPicPr>
          <p:cNvPr id="2123" name="Google Shape;2123;p187"/>
          <p:cNvPicPr preferRelativeResize="0"/>
          <p:nvPr/>
        </p:nvPicPr>
        <p:blipFill>
          <a:blip r:embed="rId3">
            <a:alphaModFix/>
          </a:blip>
          <a:stretch>
            <a:fillRect/>
          </a:stretch>
        </p:blipFill>
        <p:spPr>
          <a:xfrm>
            <a:off x="5532475" y="1544800"/>
            <a:ext cx="3415451" cy="3415451"/>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7" name="Shape 2127"/>
        <p:cNvGrpSpPr/>
        <p:nvPr/>
      </p:nvGrpSpPr>
      <p:grpSpPr>
        <a:xfrm>
          <a:off x="0" y="0"/>
          <a:ext cx="0" cy="0"/>
          <a:chOff x="0" y="0"/>
          <a:chExt cx="0" cy="0"/>
        </a:xfrm>
      </p:grpSpPr>
      <p:sp>
        <p:nvSpPr>
          <p:cNvPr id="2128" name="Google Shape;2128;p188"/>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9" name="Google Shape;2129;p188"/>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lang="en" sz="2400">
                <a:solidFill>
                  <a:schemeClr val="lt1"/>
                </a:solidFill>
              </a:rPr>
              <a:t>Preventing renal damage with lithium</a:t>
            </a:r>
            <a:endParaRPr b="1" i="0" sz="2400" u="none" cap="none" strike="noStrike">
              <a:solidFill>
                <a:srgbClr val="000000"/>
              </a:solidFill>
            </a:endParaRPr>
          </a:p>
        </p:txBody>
      </p:sp>
      <p:sp>
        <p:nvSpPr>
          <p:cNvPr id="2130" name="Google Shape;2130;p188"/>
          <p:cNvSpPr txBox="1"/>
          <p:nvPr/>
        </p:nvSpPr>
        <p:spPr>
          <a:xfrm>
            <a:off x="678750" y="642900"/>
            <a:ext cx="77865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400"/>
              </a:spcBef>
              <a:spcAft>
                <a:spcPts val="0"/>
              </a:spcAft>
              <a:buNone/>
            </a:pPr>
            <a:r>
              <a:rPr lang="en" sz="2000">
                <a:solidFill>
                  <a:schemeClr val="dk1"/>
                </a:solidFill>
              </a:rPr>
              <a:t>Unintentional lithium toxicity</a:t>
            </a:r>
            <a:endParaRPr sz="2000">
              <a:solidFill>
                <a:schemeClr val="dk1"/>
              </a:solidFill>
            </a:endParaRPr>
          </a:p>
          <a:p>
            <a:pPr indent="0" lvl="0" marL="0" marR="0" rtl="0" algn="l">
              <a:lnSpc>
                <a:spcPct val="100000"/>
              </a:lnSpc>
              <a:spcBef>
                <a:spcPts val="400"/>
              </a:spcBef>
              <a:spcAft>
                <a:spcPts val="0"/>
              </a:spcAft>
              <a:buNone/>
            </a:pPr>
            <a:r>
              <a:t/>
            </a:r>
            <a:endParaRPr sz="200">
              <a:solidFill>
                <a:schemeClr val="dk1"/>
              </a:solidFill>
            </a:endParaRPr>
          </a:p>
          <a:p>
            <a:pPr indent="-355600" lvl="0" marL="457200" rtl="0" algn="l">
              <a:spcBef>
                <a:spcPts val="400"/>
              </a:spcBef>
              <a:spcAft>
                <a:spcPts val="0"/>
              </a:spcAft>
              <a:buClr>
                <a:schemeClr val="dk1"/>
              </a:buClr>
              <a:buSzPts val="2000"/>
              <a:buChar char="●"/>
            </a:pPr>
            <a:r>
              <a:rPr lang="en" sz="2000">
                <a:solidFill>
                  <a:schemeClr val="dk1"/>
                </a:solidFill>
              </a:rPr>
              <a:t>sodium depletion </a:t>
            </a:r>
            <a:endParaRPr sz="2000">
              <a:solidFill>
                <a:schemeClr val="dk1"/>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4" name="Shape 2134"/>
        <p:cNvGrpSpPr/>
        <p:nvPr/>
      </p:nvGrpSpPr>
      <p:grpSpPr>
        <a:xfrm>
          <a:off x="0" y="0"/>
          <a:ext cx="0" cy="0"/>
          <a:chOff x="0" y="0"/>
          <a:chExt cx="0" cy="0"/>
        </a:xfrm>
      </p:grpSpPr>
      <p:sp>
        <p:nvSpPr>
          <p:cNvPr id="2135" name="Google Shape;2135;p189"/>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6" name="Google Shape;2136;p189"/>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lang="en" sz="2400">
                <a:solidFill>
                  <a:schemeClr val="lt1"/>
                </a:solidFill>
              </a:rPr>
              <a:t>Preventing renal damage with lithium</a:t>
            </a:r>
            <a:endParaRPr b="1" i="0" sz="2400" u="none" cap="none" strike="noStrike">
              <a:solidFill>
                <a:srgbClr val="000000"/>
              </a:solidFill>
            </a:endParaRPr>
          </a:p>
        </p:txBody>
      </p:sp>
      <p:sp>
        <p:nvSpPr>
          <p:cNvPr id="2137" name="Google Shape;2137;p189"/>
          <p:cNvSpPr txBox="1"/>
          <p:nvPr/>
        </p:nvSpPr>
        <p:spPr>
          <a:xfrm>
            <a:off x="678750" y="642900"/>
            <a:ext cx="77865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400"/>
              </a:spcBef>
              <a:spcAft>
                <a:spcPts val="0"/>
              </a:spcAft>
              <a:buNone/>
            </a:pPr>
            <a:r>
              <a:rPr lang="en" sz="2000">
                <a:solidFill>
                  <a:schemeClr val="dk1"/>
                </a:solidFill>
              </a:rPr>
              <a:t>Unintentional lithium toxicity</a:t>
            </a:r>
            <a:endParaRPr sz="2000">
              <a:solidFill>
                <a:schemeClr val="dk1"/>
              </a:solidFill>
            </a:endParaRPr>
          </a:p>
          <a:p>
            <a:pPr indent="0" lvl="0" marL="0" marR="0" rtl="0" algn="l">
              <a:lnSpc>
                <a:spcPct val="100000"/>
              </a:lnSpc>
              <a:spcBef>
                <a:spcPts val="400"/>
              </a:spcBef>
              <a:spcAft>
                <a:spcPts val="0"/>
              </a:spcAft>
              <a:buNone/>
            </a:pPr>
            <a:r>
              <a:t/>
            </a:r>
            <a:endParaRPr sz="200">
              <a:solidFill>
                <a:schemeClr val="dk1"/>
              </a:solidFill>
            </a:endParaRPr>
          </a:p>
          <a:p>
            <a:pPr indent="-355600" lvl="0" marL="457200" rtl="0" algn="l">
              <a:spcBef>
                <a:spcPts val="400"/>
              </a:spcBef>
              <a:spcAft>
                <a:spcPts val="0"/>
              </a:spcAft>
              <a:buClr>
                <a:schemeClr val="dk1"/>
              </a:buClr>
              <a:buSzPts val="2000"/>
              <a:buChar char="●"/>
            </a:pPr>
            <a:r>
              <a:rPr lang="en" sz="2000">
                <a:solidFill>
                  <a:schemeClr val="dk1"/>
                </a:solidFill>
              </a:rPr>
              <a:t>sodium depletion </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interacting medications</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NSAIDS</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Thiazide diuretics</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ACE inhibitors</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ARBs </a:t>
            </a:r>
            <a:endParaRPr sz="2000">
              <a:solidFill>
                <a:schemeClr val="dk1"/>
              </a:solidFill>
            </a:endParaRPr>
          </a:p>
        </p:txBody>
      </p:sp>
      <p:grpSp>
        <p:nvGrpSpPr>
          <p:cNvPr id="2138" name="Google Shape;2138;p189"/>
          <p:cNvGrpSpPr/>
          <p:nvPr/>
        </p:nvGrpSpPr>
        <p:grpSpPr>
          <a:xfrm>
            <a:off x="6576895" y="534011"/>
            <a:ext cx="2217595" cy="1928359"/>
            <a:chOff x="5323827" y="161475"/>
            <a:chExt cx="3463909" cy="3012119"/>
          </a:xfrm>
        </p:grpSpPr>
        <p:grpSp>
          <p:nvGrpSpPr>
            <p:cNvPr id="2139" name="Google Shape;2139;p189"/>
            <p:cNvGrpSpPr/>
            <p:nvPr/>
          </p:nvGrpSpPr>
          <p:grpSpPr>
            <a:xfrm>
              <a:off x="5323827" y="742830"/>
              <a:ext cx="1885914" cy="2430764"/>
              <a:chOff x="4678999" y="7558243"/>
              <a:chExt cx="541152" cy="697493"/>
            </a:xfrm>
          </p:grpSpPr>
          <p:pic>
            <p:nvPicPr>
              <p:cNvPr descr="clipped result image" id="2140" name="Google Shape;2140;p189"/>
              <p:cNvPicPr preferRelativeResize="0"/>
              <p:nvPr/>
            </p:nvPicPr>
            <p:blipFill rotWithShape="1">
              <a:blip r:embed="rId3">
                <a:alphaModFix/>
              </a:blip>
              <a:srcRect b="0" l="0" r="0" t="0"/>
              <a:stretch/>
            </p:blipFill>
            <p:spPr>
              <a:xfrm>
                <a:off x="4735787" y="7612176"/>
                <a:ext cx="484364" cy="643560"/>
              </a:xfrm>
              <a:prstGeom prst="rect">
                <a:avLst/>
              </a:prstGeom>
              <a:noFill/>
              <a:ln>
                <a:noFill/>
              </a:ln>
            </p:spPr>
          </p:pic>
          <p:pic>
            <p:nvPicPr>
              <p:cNvPr descr="clipped result image" id="2141" name="Google Shape;2141;p189"/>
              <p:cNvPicPr preferRelativeResize="0"/>
              <p:nvPr/>
            </p:nvPicPr>
            <p:blipFill rotWithShape="1">
              <a:blip r:embed="rId4">
                <a:alphaModFix/>
              </a:blip>
              <a:srcRect b="0" l="0" r="0" t="0"/>
              <a:stretch/>
            </p:blipFill>
            <p:spPr>
              <a:xfrm rot="292167">
                <a:off x="4693097" y="7569115"/>
                <a:ext cx="270774" cy="343674"/>
              </a:xfrm>
              <a:prstGeom prst="rect">
                <a:avLst/>
              </a:prstGeom>
              <a:noFill/>
              <a:ln>
                <a:noFill/>
              </a:ln>
            </p:spPr>
          </p:pic>
        </p:grpSp>
        <p:grpSp>
          <p:nvGrpSpPr>
            <p:cNvPr id="2142" name="Google Shape;2142;p189"/>
            <p:cNvGrpSpPr/>
            <p:nvPr/>
          </p:nvGrpSpPr>
          <p:grpSpPr>
            <a:xfrm>
              <a:off x="7025504" y="161475"/>
              <a:ext cx="1762232" cy="858900"/>
              <a:chOff x="7363404" y="59625"/>
              <a:chExt cx="1762232" cy="858900"/>
            </a:xfrm>
          </p:grpSpPr>
          <p:sp>
            <p:nvSpPr>
              <p:cNvPr id="2143" name="Google Shape;2143;p189"/>
              <p:cNvSpPr/>
              <p:nvPr/>
            </p:nvSpPr>
            <p:spPr>
              <a:xfrm>
                <a:off x="7363404" y="59625"/>
                <a:ext cx="1403100" cy="858900"/>
              </a:xfrm>
              <a:prstGeom prst="wedgeRectCallout">
                <a:avLst>
                  <a:gd fmla="val -103549" name="adj1"/>
                  <a:gd fmla="val 103410" name="adj2"/>
                </a:avLst>
              </a:prstGeom>
              <a:solidFill>
                <a:srgbClr val="FFFFFF"/>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44" name="Google Shape;2144;p189"/>
              <p:cNvSpPr txBox="1"/>
              <p:nvPr/>
            </p:nvSpPr>
            <p:spPr>
              <a:xfrm rot="2615">
                <a:off x="7547786" y="60227"/>
                <a:ext cx="1577700" cy="25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Lithium toxicity</a:t>
                </a:r>
                <a:endParaRPr b="0" i="0" sz="1200" u="none" cap="none" strike="noStrike">
                  <a:solidFill>
                    <a:srgbClr val="000000"/>
                  </a:solidFill>
                  <a:latin typeface="Arial"/>
                  <a:ea typeface="Arial"/>
                  <a:cs typeface="Arial"/>
                  <a:sym typeface="Arial"/>
                </a:endParaRPr>
              </a:p>
            </p:txBody>
          </p:sp>
        </p:grpSp>
      </p:grpSp>
      <p:grpSp>
        <p:nvGrpSpPr>
          <p:cNvPr id="2145" name="Google Shape;2145;p189"/>
          <p:cNvGrpSpPr/>
          <p:nvPr/>
        </p:nvGrpSpPr>
        <p:grpSpPr>
          <a:xfrm>
            <a:off x="6736981" y="1721691"/>
            <a:ext cx="381745" cy="1147721"/>
            <a:chOff x="5677575" y="2878490"/>
            <a:chExt cx="562300" cy="1690560"/>
          </a:xfrm>
        </p:grpSpPr>
        <p:pic>
          <p:nvPicPr>
            <p:cNvPr id="2146" name="Google Shape;2146;p189"/>
            <p:cNvPicPr preferRelativeResize="0"/>
            <p:nvPr/>
          </p:nvPicPr>
          <p:blipFill rotWithShape="1">
            <a:blip r:embed="rId5">
              <a:alphaModFix/>
            </a:blip>
            <a:srcRect b="0" l="0" r="0" t="31600"/>
            <a:stretch/>
          </p:blipFill>
          <p:spPr>
            <a:xfrm>
              <a:off x="5787625" y="3131425"/>
              <a:ext cx="342200" cy="1437625"/>
            </a:xfrm>
            <a:prstGeom prst="rect">
              <a:avLst/>
            </a:prstGeom>
            <a:noFill/>
            <a:ln>
              <a:noFill/>
            </a:ln>
          </p:spPr>
        </p:pic>
        <p:pic>
          <p:nvPicPr>
            <p:cNvPr descr="clipped result image" id="2147" name="Google Shape;2147;p189"/>
            <p:cNvPicPr preferRelativeResize="0"/>
            <p:nvPr/>
          </p:nvPicPr>
          <p:blipFill rotWithShape="1">
            <a:blip r:embed="rId6">
              <a:alphaModFix/>
            </a:blip>
            <a:srcRect b="85149" l="0" r="0" t="0"/>
            <a:stretch/>
          </p:blipFill>
          <p:spPr>
            <a:xfrm>
              <a:off x="5677575" y="2878490"/>
              <a:ext cx="562300" cy="341326"/>
            </a:xfrm>
            <a:prstGeom prst="rect">
              <a:avLst/>
            </a:prstGeom>
            <a:noFill/>
            <a:ln>
              <a:noFill/>
            </a:ln>
          </p:spPr>
        </p:pic>
      </p:grpSp>
      <p:sp>
        <p:nvSpPr>
          <p:cNvPr id="2148" name="Google Shape;2148;p189"/>
          <p:cNvSpPr txBox="1"/>
          <p:nvPr/>
        </p:nvSpPr>
        <p:spPr>
          <a:xfrm rot="2941">
            <a:off x="5372676" y="773225"/>
            <a:ext cx="1402501" cy="16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lang="en" sz="1200"/>
              <a:t>“The N said...”</a:t>
            </a:r>
            <a:endParaRPr b="0" i="0" sz="1200" u="none" cap="none" strike="noStrike">
              <a:solidFill>
                <a:srgbClr val="000000"/>
              </a:solidFill>
              <a:latin typeface="Arial"/>
              <a:ea typeface="Arial"/>
              <a:cs typeface="Arial"/>
              <a:sym typeface="Arial"/>
            </a:endParaRPr>
          </a:p>
        </p:txBody>
      </p:sp>
      <p:sp>
        <p:nvSpPr>
          <p:cNvPr id="2149" name="Google Shape;2149;p189"/>
          <p:cNvSpPr txBox="1"/>
          <p:nvPr/>
        </p:nvSpPr>
        <p:spPr>
          <a:xfrm rot="2941">
            <a:off x="5933176" y="2297075"/>
            <a:ext cx="1402501" cy="16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lang="en" sz="1200"/>
              <a:t>“Tie-dyed diuretics”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3" name="Shape 2153"/>
        <p:cNvGrpSpPr/>
        <p:nvPr/>
      </p:nvGrpSpPr>
      <p:grpSpPr>
        <a:xfrm>
          <a:off x="0" y="0"/>
          <a:ext cx="0" cy="0"/>
          <a:chOff x="0" y="0"/>
          <a:chExt cx="0" cy="0"/>
        </a:xfrm>
      </p:grpSpPr>
      <p:sp>
        <p:nvSpPr>
          <p:cNvPr id="2154" name="Google Shape;2154;p190"/>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5" name="Google Shape;2155;p190"/>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lang="en" sz="2400">
                <a:solidFill>
                  <a:schemeClr val="lt1"/>
                </a:solidFill>
              </a:rPr>
              <a:t>Preventing renal damage with lithium</a:t>
            </a:r>
            <a:endParaRPr b="1" i="0" sz="2400" u="none" cap="none" strike="noStrike">
              <a:solidFill>
                <a:srgbClr val="000000"/>
              </a:solidFill>
            </a:endParaRPr>
          </a:p>
        </p:txBody>
      </p:sp>
      <p:sp>
        <p:nvSpPr>
          <p:cNvPr id="2156" name="Google Shape;2156;p190"/>
          <p:cNvSpPr txBox="1"/>
          <p:nvPr/>
        </p:nvSpPr>
        <p:spPr>
          <a:xfrm>
            <a:off x="678750" y="642900"/>
            <a:ext cx="77865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400"/>
              </a:spcBef>
              <a:spcAft>
                <a:spcPts val="0"/>
              </a:spcAft>
              <a:buNone/>
            </a:pPr>
            <a:r>
              <a:rPr lang="en" sz="2000">
                <a:solidFill>
                  <a:schemeClr val="dk1"/>
                </a:solidFill>
              </a:rPr>
              <a:t>Unintentional lithium toxicity</a:t>
            </a:r>
            <a:endParaRPr sz="2000">
              <a:solidFill>
                <a:schemeClr val="dk1"/>
              </a:solidFill>
            </a:endParaRPr>
          </a:p>
          <a:p>
            <a:pPr indent="0" lvl="0" marL="0" marR="0" rtl="0" algn="l">
              <a:lnSpc>
                <a:spcPct val="100000"/>
              </a:lnSpc>
              <a:spcBef>
                <a:spcPts val="400"/>
              </a:spcBef>
              <a:spcAft>
                <a:spcPts val="0"/>
              </a:spcAft>
              <a:buNone/>
            </a:pPr>
            <a:r>
              <a:t/>
            </a:r>
            <a:endParaRPr sz="200">
              <a:solidFill>
                <a:schemeClr val="dk1"/>
              </a:solidFill>
            </a:endParaRPr>
          </a:p>
          <a:p>
            <a:pPr indent="-355600" lvl="0" marL="457200" rtl="0" algn="l">
              <a:spcBef>
                <a:spcPts val="400"/>
              </a:spcBef>
              <a:spcAft>
                <a:spcPts val="0"/>
              </a:spcAft>
              <a:buClr>
                <a:schemeClr val="dk1"/>
              </a:buClr>
              <a:buSzPts val="2000"/>
              <a:buChar char="●"/>
            </a:pPr>
            <a:r>
              <a:rPr lang="en" sz="2000">
                <a:solidFill>
                  <a:schemeClr val="dk1"/>
                </a:solidFill>
              </a:rPr>
              <a:t>sodium depletion </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interacting medications</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NSAIDS</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Thiazide diuretics</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ACE inhibitors</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ARBs </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high altitude &gt;3000 meters reduces lithium clearance dramatically </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Hematocrit increases by 12% over 15 hours and lithium in RBCs is retained longer → up to 2-fold increase </a:t>
            </a:r>
            <a:endParaRPr sz="2000">
              <a:solidFill>
                <a:schemeClr val="dk1"/>
              </a:solidFill>
            </a:endParaRPr>
          </a:p>
          <a:p>
            <a:pPr indent="0" lvl="0" marL="457200" rtl="0" algn="l">
              <a:spcBef>
                <a:spcPts val="400"/>
              </a:spcBef>
              <a:spcAft>
                <a:spcPts val="0"/>
              </a:spcAft>
              <a:buNone/>
            </a:pPr>
            <a:r>
              <a:t/>
            </a:r>
            <a:endParaRPr sz="2000">
              <a:solidFill>
                <a:schemeClr val="dk1"/>
              </a:solidFill>
            </a:endParaRPr>
          </a:p>
        </p:txBody>
      </p:sp>
      <p:grpSp>
        <p:nvGrpSpPr>
          <p:cNvPr id="2157" name="Google Shape;2157;p190"/>
          <p:cNvGrpSpPr/>
          <p:nvPr/>
        </p:nvGrpSpPr>
        <p:grpSpPr>
          <a:xfrm>
            <a:off x="6576895" y="534011"/>
            <a:ext cx="2217595" cy="1928359"/>
            <a:chOff x="5323827" y="161475"/>
            <a:chExt cx="3463909" cy="3012119"/>
          </a:xfrm>
        </p:grpSpPr>
        <p:grpSp>
          <p:nvGrpSpPr>
            <p:cNvPr id="2158" name="Google Shape;2158;p190"/>
            <p:cNvGrpSpPr/>
            <p:nvPr/>
          </p:nvGrpSpPr>
          <p:grpSpPr>
            <a:xfrm>
              <a:off x="5323827" y="742830"/>
              <a:ext cx="1885914" cy="2430764"/>
              <a:chOff x="4678999" y="7558243"/>
              <a:chExt cx="541152" cy="697493"/>
            </a:xfrm>
          </p:grpSpPr>
          <p:pic>
            <p:nvPicPr>
              <p:cNvPr descr="clipped result image" id="2159" name="Google Shape;2159;p190"/>
              <p:cNvPicPr preferRelativeResize="0"/>
              <p:nvPr/>
            </p:nvPicPr>
            <p:blipFill rotWithShape="1">
              <a:blip r:embed="rId3">
                <a:alphaModFix/>
              </a:blip>
              <a:srcRect b="0" l="0" r="0" t="0"/>
              <a:stretch/>
            </p:blipFill>
            <p:spPr>
              <a:xfrm>
                <a:off x="4735787" y="7612176"/>
                <a:ext cx="484364" cy="643560"/>
              </a:xfrm>
              <a:prstGeom prst="rect">
                <a:avLst/>
              </a:prstGeom>
              <a:noFill/>
              <a:ln>
                <a:noFill/>
              </a:ln>
            </p:spPr>
          </p:pic>
          <p:pic>
            <p:nvPicPr>
              <p:cNvPr descr="clipped result image" id="2160" name="Google Shape;2160;p190"/>
              <p:cNvPicPr preferRelativeResize="0"/>
              <p:nvPr/>
            </p:nvPicPr>
            <p:blipFill rotWithShape="1">
              <a:blip r:embed="rId4">
                <a:alphaModFix/>
              </a:blip>
              <a:srcRect b="0" l="0" r="0" t="0"/>
              <a:stretch/>
            </p:blipFill>
            <p:spPr>
              <a:xfrm rot="292167">
                <a:off x="4693097" y="7569115"/>
                <a:ext cx="270774" cy="343674"/>
              </a:xfrm>
              <a:prstGeom prst="rect">
                <a:avLst/>
              </a:prstGeom>
              <a:noFill/>
              <a:ln>
                <a:noFill/>
              </a:ln>
            </p:spPr>
          </p:pic>
        </p:grpSp>
        <p:grpSp>
          <p:nvGrpSpPr>
            <p:cNvPr id="2161" name="Google Shape;2161;p190"/>
            <p:cNvGrpSpPr/>
            <p:nvPr/>
          </p:nvGrpSpPr>
          <p:grpSpPr>
            <a:xfrm>
              <a:off x="7025504" y="161475"/>
              <a:ext cx="1762232" cy="858900"/>
              <a:chOff x="7363404" y="59625"/>
              <a:chExt cx="1762232" cy="858900"/>
            </a:xfrm>
          </p:grpSpPr>
          <p:sp>
            <p:nvSpPr>
              <p:cNvPr id="2162" name="Google Shape;2162;p190"/>
              <p:cNvSpPr/>
              <p:nvPr/>
            </p:nvSpPr>
            <p:spPr>
              <a:xfrm>
                <a:off x="7363404" y="59625"/>
                <a:ext cx="1403100" cy="858900"/>
              </a:xfrm>
              <a:prstGeom prst="wedgeRectCallout">
                <a:avLst>
                  <a:gd fmla="val -103549" name="adj1"/>
                  <a:gd fmla="val 103410" name="adj2"/>
                </a:avLst>
              </a:prstGeom>
              <a:solidFill>
                <a:srgbClr val="FFFFFF"/>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63" name="Google Shape;2163;p190"/>
              <p:cNvSpPr txBox="1"/>
              <p:nvPr/>
            </p:nvSpPr>
            <p:spPr>
              <a:xfrm rot="2615">
                <a:off x="7547786" y="60227"/>
                <a:ext cx="1577700" cy="25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Lithium toxicity</a:t>
                </a:r>
                <a:endParaRPr b="0" i="0" sz="1200" u="none" cap="none" strike="noStrike">
                  <a:solidFill>
                    <a:srgbClr val="000000"/>
                  </a:solidFill>
                  <a:latin typeface="Arial"/>
                  <a:ea typeface="Arial"/>
                  <a:cs typeface="Arial"/>
                  <a:sym typeface="Arial"/>
                </a:endParaRPr>
              </a:p>
            </p:txBody>
          </p:sp>
        </p:grpSp>
      </p:grpSp>
      <p:grpSp>
        <p:nvGrpSpPr>
          <p:cNvPr id="2164" name="Google Shape;2164;p190"/>
          <p:cNvGrpSpPr/>
          <p:nvPr/>
        </p:nvGrpSpPr>
        <p:grpSpPr>
          <a:xfrm>
            <a:off x="6736981" y="1721691"/>
            <a:ext cx="381745" cy="1147721"/>
            <a:chOff x="5677575" y="2878490"/>
            <a:chExt cx="562300" cy="1690560"/>
          </a:xfrm>
        </p:grpSpPr>
        <p:pic>
          <p:nvPicPr>
            <p:cNvPr id="2165" name="Google Shape;2165;p190"/>
            <p:cNvPicPr preferRelativeResize="0"/>
            <p:nvPr/>
          </p:nvPicPr>
          <p:blipFill rotWithShape="1">
            <a:blip r:embed="rId5">
              <a:alphaModFix/>
            </a:blip>
            <a:srcRect b="0" l="0" r="0" t="31600"/>
            <a:stretch/>
          </p:blipFill>
          <p:spPr>
            <a:xfrm>
              <a:off x="5787625" y="3131425"/>
              <a:ext cx="342200" cy="1437625"/>
            </a:xfrm>
            <a:prstGeom prst="rect">
              <a:avLst/>
            </a:prstGeom>
            <a:noFill/>
            <a:ln>
              <a:noFill/>
            </a:ln>
          </p:spPr>
        </p:pic>
        <p:pic>
          <p:nvPicPr>
            <p:cNvPr descr="clipped result image" id="2166" name="Google Shape;2166;p190"/>
            <p:cNvPicPr preferRelativeResize="0"/>
            <p:nvPr/>
          </p:nvPicPr>
          <p:blipFill rotWithShape="1">
            <a:blip r:embed="rId6">
              <a:alphaModFix/>
            </a:blip>
            <a:srcRect b="85149" l="0" r="0" t="0"/>
            <a:stretch/>
          </p:blipFill>
          <p:spPr>
            <a:xfrm>
              <a:off x="5677575" y="2878490"/>
              <a:ext cx="562300" cy="341326"/>
            </a:xfrm>
            <a:prstGeom prst="rect">
              <a:avLst/>
            </a:prstGeom>
            <a:noFill/>
            <a:ln>
              <a:noFill/>
            </a:ln>
          </p:spPr>
        </p:pic>
      </p:grpSp>
      <p:sp>
        <p:nvSpPr>
          <p:cNvPr id="2167" name="Google Shape;2167;p190"/>
          <p:cNvSpPr txBox="1"/>
          <p:nvPr/>
        </p:nvSpPr>
        <p:spPr>
          <a:xfrm rot="2941">
            <a:off x="5372676" y="773225"/>
            <a:ext cx="1402501" cy="16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lang="en" sz="1200"/>
              <a:t>“The N said...”</a:t>
            </a:r>
            <a:endParaRPr b="0" i="0" sz="1200" u="none" cap="none" strike="noStrike">
              <a:solidFill>
                <a:srgbClr val="000000"/>
              </a:solidFill>
              <a:latin typeface="Arial"/>
              <a:ea typeface="Arial"/>
              <a:cs typeface="Arial"/>
              <a:sym typeface="Arial"/>
            </a:endParaRPr>
          </a:p>
        </p:txBody>
      </p:sp>
      <p:sp>
        <p:nvSpPr>
          <p:cNvPr id="2168" name="Google Shape;2168;p190"/>
          <p:cNvSpPr txBox="1"/>
          <p:nvPr/>
        </p:nvSpPr>
        <p:spPr>
          <a:xfrm rot="2941">
            <a:off x="5933176" y="2297075"/>
            <a:ext cx="1402501" cy="16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lang="en" sz="1200"/>
              <a:t>“Tie-dyed diuretics”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2" name="Shape 2172"/>
        <p:cNvGrpSpPr/>
        <p:nvPr/>
      </p:nvGrpSpPr>
      <p:grpSpPr>
        <a:xfrm>
          <a:off x="0" y="0"/>
          <a:ext cx="0" cy="0"/>
          <a:chOff x="0" y="0"/>
          <a:chExt cx="0" cy="0"/>
        </a:xfrm>
      </p:grpSpPr>
      <p:sp>
        <p:nvSpPr>
          <p:cNvPr id="2173" name="Google Shape;2173;p191"/>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4" name="Google Shape;2174;p191"/>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lang="en" sz="2400">
                <a:solidFill>
                  <a:schemeClr val="lt1"/>
                </a:solidFill>
              </a:rPr>
              <a:t>Preventing renal damage with lithium</a:t>
            </a:r>
            <a:endParaRPr b="1" i="0" sz="2400" u="none" cap="none" strike="noStrike">
              <a:solidFill>
                <a:srgbClr val="000000"/>
              </a:solidFill>
            </a:endParaRPr>
          </a:p>
        </p:txBody>
      </p:sp>
      <p:sp>
        <p:nvSpPr>
          <p:cNvPr id="2175" name="Google Shape;2175;p191"/>
          <p:cNvSpPr txBox="1"/>
          <p:nvPr/>
        </p:nvSpPr>
        <p:spPr>
          <a:xfrm>
            <a:off x="678750" y="642900"/>
            <a:ext cx="77865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400"/>
              </a:spcBef>
              <a:spcAft>
                <a:spcPts val="0"/>
              </a:spcAft>
              <a:buNone/>
            </a:pPr>
            <a:r>
              <a:rPr lang="en" sz="2000">
                <a:solidFill>
                  <a:schemeClr val="dk1"/>
                </a:solidFill>
              </a:rPr>
              <a:t>Unintentional lithium toxicity</a:t>
            </a:r>
            <a:endParaRPr sz="2000">
              <a:solidFill>
                <a:schemeClr val="dk1"/>
              </a:solidFill>
            </a:endParaRPr>
          </a:p>
          <a:p>
            <a:pPr indent="0" lvl="0" marL="0" marR="0" rtl="0" algn="l">
              <a:lnSpc>
                <a:spcPct val="100000"/>
              </a:lnSpc>
              <a:spcBef>
                <a:spcPts val="400"/>
              </a:spcBef>
              <a:spcAft>
                <a:spcPts val="0"/>
              </a:spcAft>
              <a:buNone/>
            </a:pPr>
            <a:r>
              <a:t/>
            </a:r>
            <a:endParaRPr sz="200">
              <a:solidFill>
                <a:schemeClr val="dk1"/>
              </a:solidFill>
            </a:endParaRPr>
          </a:p>
          <a:p>
            <a:pPr indent="-355600" lvl="0" marL="457200" rtl="0" algn="l">
              <a:spcBef>
                <a:spcPts val="400"/>
              </a:spcBef>
              <a:spcAft>
                <a:spcPts val="0"/>
              </a:spcAft>
              <a:buClr>
                <a:schemeClr val="dk1"/>
              </a:buClr>
              <a:buSzPts val="2000"/>
              <a:buChar char="●"/>
            </a:pPr>
            <a:r>
              <a:rPr lang="en" sz="2000">
                <a:solidFill>
                  <a:schemeClr val="dk1"/>
                </a:solidFill>
              </a:rPr>
              <a:t>sodium depletion </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interacting medications</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NSAIDS</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Thiazide diuretics</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ACE inhibitors</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ARBs </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high altitude &gt;3000 meters reduces lithium clearance dramatically </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Hematocrit increases by 12% over 15 hours and lithium in RBCs is retained longer → up to 2-fold increase </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post-bariatric surgery </a:t>
            </a:r>
            <a:endParaRPr sz="2000">
              <a:solidFill>
                <a:schemeClr val="dk1"/>
              </a:solidFill>
            </a:endParaRPr>
          </a:p>
          <a:p>
            <a:pPr indent="0" lvl="0" marL="457200" rtl="0" algn="l">
              <a:spcBef>
                <a:spcPts val="400"/>
              </a:spcBef>
              <a:spcAft>
                <a:spcPts val="0"/>
              </a:spcAft>
              <a:buNone/>
            </a:pPr>
            <a:r>
              <a:rPr lang="en" sz="2000">
                <a:solidFill>
                  <a:schemeClr val="dk1"/>
                </a:solidFill>
              </a:rPr>
              <a:t>→ 2 to 5-fold increase </a:t>
            </a:r>
            <a:endParaRPr sz="2000">
              <a:solidFill>
                <a:schemeClr val="dk1"/>
              </a:solidFill>
            </a:endParaRPr>
          </a:p>
        </p:txBody>
      </p:sp>
      <p:grpSp>
        <p:nvGrpSpPr>
          <p:cNvPr id="2176" name="Google Shape;2176;p191"/>
          <p:cNvGrpSpPr/>
          <p:nvPr/>
        </p:nvGrpSpPr>
        <p:grpSpPr>
          <a:xfrm>
            <a:off x="6576895" y="534011"/>
            <a:ext cx="2217595" cy="1928359"/>
            <a:chOff x="5323827" y="161475"/>
            <a:chExt cx="3463909" cy="3012119"/>
          </a:xfrm>
        </p:grpSpPr>
        <p:grpSp>
          <p:nvGrpSpPr>
            <p:cNvPr id="2177" name="Google Shape;2177;p191"/>
            <p:cNvGrpSpPr/>
            <p:nvPr/>
          </p:nvGrpSpPr>
          <p:grpSpPr>
            <a:xfrm>
              <a:off x="5323827" y="742830"/>
              <a:ext cx="1885914" cy="2430764"/>
              <a:chOff x="4678999" y="7558243"/>
              <a:chExt cx="541152" cy="697493"/>
            </a:xfrm>
          </p:grpSpPr>
          <p:pic>
            <p:nvPicPr>
              <p:cNvPr descr="clipped result image" id="2178" name="Google Shape;2178;p191"/>
              <p:cNvPicPr preferRelativeResize="0"/>
              <p:nvPr/>
            </p:nvPicPr>
            <p:blipFill rotWithShape="1">
              <a:blip r:embed="rId3">
                <a:alphaModFix/>
              </a:blip>
              <a:srcRect b="0" l="0" r="0" t="0"/>
              <a:stretch/>
            </p:blipFill>
            <p:spPr>
              <a:xfrm>
                <a:off x="4735787" y="7612176"/>
                <a:ext cx="484364" cy="643560"/>
              </a:xfrm>
              <a:prstGeom prst="rect">
                <a:avLst/>
              </a:prstGeom>
              <a:noFill/>
              <a:ln>
                <a:noFill/>
              </a:ln>
            </p:spPr>
          </p:pic>
          <p:pic>
            <p:nvPicPr>
              <p:cNvPr descr="clipped result image" id="2179" name="Google Shape;2179;p191"/>
              <p:cNvPicPr preferRelativeResize="0"/>
              <p:nvPr/>
            </p:nvPicPr>
            <p:blipFill rotWithShape="1">
              <a:blip r:embed="rId4">
                <a:alphaModFix/>
              </a:blip>
              <a:srcRect b="0" l="0" r="0" t="0"/>
              <a:stretch/>
            </p:blipFill>
            <p:spPr>
              <a:xfrm rot="292167">
                <a:off x="4693097" y="7569115"/>
                <a:ext cx="270774" cy="343674"/>
              </a:xfrm>
              <a:prstGeom prst="rect">
                <a:avLst/>
              </a:prstGeom>
              <a:noFill/>
              <a:ln>
                <a:noFill/>
              </a:ln>
            </p:spPr>
          </p:pic>
        </p:grpSp>
        <p:grpSp>
          <p:nvGrpSpPr>
            <p:cNvPr id="2180" name="Google Shape;2180;p191"/>
            <p:cNvGrpSpPr/>
            <p:nvPr/>
          </p:nvGrpSpPr>
          <p:grpSpPr>
            <a:xfrm>
              <a:off x="7025504" y="161475"/>
              <a:ext cx="1762232" cy="858900"/>
              <a:chOff x="7363404" y="59625"/>
              <a:chExt cx="1762232" cy="858900"/>
            </a:xfrm>
          </p:grpSpPr>
          <p:sp>
            <p:nvSpPr>
              <p:cNvPr id="2181" name="Google Shape;2181;p191"/>
              <p:cNvSpPr/>
              <p:nvPr/>
            </p:nvSpPr>
            <p:spPr>
              <a:xfrm>
                <a:off x="7363404" y="59625"/>
                <a:ext cx="1403100" cy="858900"/>
              </a:xfrm>
              <a:prstGeom prst="wedgeRectCallout">
                <a:avLst>
                  <a:gd fmla="val -103549" name="adj1"/>
                  <a:gd fmla="val 103410" name="adj2"/>
                </a:avLst>
              </a:prstGeom>
              <a:solidFill>
                <a:srgbClr val="FFFFFF"/>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82" name="Google Shape;2182;p191"/>
              <p:cNvSpPr txBox="1"/>
              <p:nvPr/>
            </p:nvSpPr>
            <p:spPr>
              <a:xfrm rot="2615">
                <a:off x="7547786" y="60227"/>
                <a:ext cx="1577700" cy="25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Lithium toxicity</a:t>
                </a:r>
                <a:endParaRPr b="0" i="0" sz="1200" u="none" cap="none" strike="noStrike">
                  <a:solidFill>
                    <a:srgbClr val="000000"/>
                  </a:solidFill>
                  <a:latin typeface="Arial"/>
                  <a:ea typeface="Arial"/>
                  <a:cs typeface="Arial"/>
                  <a:sym typeface="Arial"/>
                </a:endParaRPr>
              </a:p>
            </p:txBody>
          </p:sp>
        </p:grpSp>
      </p:grpSp>
      <p:grpSp>
        <p:nvGrpSpPr>
          <p:cNvPr id="2183" name="Google Shape;2183;p191"/>
          <p:cNvGrpSpPr/>
          <p:nvPr/>
        </p:nvGrpSpPr>
        <p:grpSpPr>
          <a:xfrm>
            <a:off x="6736981" y="1721691"/>
            <a:ext cx="381745" cy="1147721"/>
            <a:chOff x="5677575" y="2878490"/>
            <a:chExt cx="562300" cy="1690560"/>
          </a:xfrm>
        </p:grpSpPr>
        <p:pic>
          <p:nvPicPr>
            <p:cNvPr id="2184" name="Google Shape;2184;p191"/>
            <p:cNvPicPr preferRelativeResize="0"/>
            <p:nvPr/>
          </p:nvPicPr>
          <p:blipFill rotWithShape="1">
            <a:blip r:embed="rId5">
              <a:alphaModFix/>
            </a:blip>
            <a:srcRect b="0" l="0" r="0" t="31600"/>
            <a:stretch/>
          </p:blipFill>
          <p:spPr>
            <a:xfrm>
              <a:off x="5787625" y="3131425"/>
              <a:ext cx="342200" cy="1437625"/>
            </a:xfrm>
            <a:prstGeom prst="rect">
              <a:avLst/>
            </a:prstGeom>
            <a:noFill/>
            <a:ln>
              <a:noFill/>
            </a:ln>
          </p:spPr>
        </p:pic>
        <p:pic>
          <p:nvPicPr>
            <p:cNvPr descr="clipped result image" id="2185" name="Google Shape;2185;p191"/>
            <p:cNvPicPr preferRelativeResize="0"/>
            <p:nvPr/>
          </p:nvPicPr>
          <p:blipFill rotWithShape="1">
            <a:blip r:embed="rId6">
              <a:alphaModFix/>
            </a:blip>
            <a:srcRect b="85149" l="0" r="0" t="0"/>
            <a:stretch/>
          </p:blipFill>
          <p:spPr>
            <a:xfrm>
              <a:off x="5677575" y="2878490"/>
              <a:ext cx="562300" cy="341326"/>
            </a:xfrm>
            <a:prstGeom prst="rect">
              <a:avLst/>
            </a:prstGeom>
            <a:noFill/>
            <a:ln>
              <a:noFill/>
            </a:ln>
          </p:spPr>
        </p:pic>
      </p:grpSp>
      <p:sp>
        <p:nvSpPr>
          <p:cNvPr id="2186" name="Google Shape;2186;p191"/>
          <p:cNvSpPr txBox="1"/>
          <p:nvPr/>
        </p:nvSpPr>
        <p:spPr>
          <a:xfrm rot="2941">
            <a:off x="5372676" y="773225"/>
            <a:ext cx="1402501" cy="16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lang="en" sz="1200"/>
              <a:t>“The N said...”</a:t>
            </a:r>
            <a:endParaRPr b="0" i="0" sz="1200" u="none" cap="none" strike="noStrike">
              <a:solidFill>
                <a:srgbClr val="000000"/>
              </a:solidFill>
              <a:latin typeface="Arial"/>
              <a:ea typeface="Arial"/>
              <a:cs typeface="Arial"/>
              <a:sym typeface="Arial"/>
            </a:endParaRPr>
          </a:p>
        </p:txBody>
      </p:sp>
      <p:sp>
        <p:nvSpPr>
          <p:cNvPr id="2187" name="Google Shape;2187;p191"/>
          <p:cNvSpPr txBox="1"/>
          <p:nvPr/>
        </p:nvSpPr>
        <p:spPr>
          <a:xfrm rot="2941">
            <a:off x="5933176" y="2297075"/>
            <a:ext cx="1402501" cy="16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lang="en" sz="1200"/>
              <a:t>“Tie-dyed diuretics”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1" name="Shape 2191"/>
        <p:cNvGrpSpPr/>
        <p:nvPr/>
      </p:nvGrpSpPr>
      <p:grpSpPr>
        <a:xfrm>
          <a:off x="0" y="0"/>
          <a:ext cx="0" cy="0"/>
          <a:chOff x="0" y="0"/>
          <a:chExt cx="0" cy="0"/>
        </a:xfrm>
      </p:grpSpPr>
      <p:sp>
        <p:nvSpPr>
          <p:cNvPr id="2192" name="Google Shape;2192;p192"/>
          <p:cNvSpPr txBox="1"/>
          <p:nvPr/>
        </p:nvSpPr>
        <p:spPr>
          <a:xfrm>
            <a:off x="379550" y="684750"/>
            <a:ext cx="8658000" cy="412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8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Not explaining that lithium and lamotrigine are “bipolar antidepressants”</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Depriving bipolar </a:t>
            </a:r>
            <a:r>
              <a:rPr lang="en" sz="1600">
                <a:solidFill>
                  <a:srgbClr val="A64D79"/>
                </a:solidFill>
              </a:rPr>
              <a:t>patients of lithium treatment</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Allowing acute lithium toxicity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b="1" lang="en" sz="1600">
                <a:solidFill>
                  <a:srgbClr val="A64D79"/>
                </a:solidFill>
              </a:rPr>
              <a:t>Causing Stevens-Johnson syndrome by failure to adhere to lamotrigine dosing guidelines </a:t>
            </a:r>
            <a:endParaRPr b="1"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Prescribing valproate to women of childbearing potential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Failure to conside</a:t>
            </a:r>
            <a:r>
              <a:rPr lang="en" sz="1600">
                <a:solidFill>
                  <a:srgbClr val="A64D79"/>
                </a:solidFill>
              </a:rPr>
              <a:t>r drug interactions of carbamazepine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Causing Stevens-Johnson syndrome by failing to screen for HLA-B*1502 prior to giving carbamazepine to patients of Asian descent</a:t>
            </a:r>
            <a:endParaRPr sz="1600">
              <a:solidFill>
                <a:srgbClr val="A64D79"/>
              </a:solidFill>
            </a:endParaRPr>
          </a:p>
          <a:p>
            <a:pPr indent="-330200" lvl="0" marL="457200" marR="0" rtl="0" algn="l">
              <a:lnSpc>
                <a:spcPct val="115000"/>
              </a:lnSpc>
              <a:spcBef>
                <a:spcPts val="1000"/>
              </a:spcBef>
              <a:spcAft>
                <a:spcPts val="1000"/>
              </a:spcAft>
              <a:buClr>
                <a:srgbClr val="A64D79"/>
              </a:buClr>
              <a:buSzPts val="1600"/>
              <a:buAutoNum type="arabicPeriod"/>
            </a:pPr>
            <a:r>
              <a:rPr lang="en" sz="1600">
                <a:solidFill>
                  <a:srgbClr val="A64D79"/>
                </a:solidFill>
              </a:rPr>
              <a:t>Allowing lithium to cause gradual kidney damage </a:t>
            </a:r>
            <a:endParaRPr sz="1600">
              <a:solidFill>
                <a:srgbClr val="A64D79"/>
              </a:solidFill>
            </a:endParaRPr>
          </a:p>
        </p:txBody>
      </p:sp>
      <p:sp>
        <p:nvSpPr>
          <p:cNvPr id="2193" name="Google Shape;2193;p192"/>
          <p:cNvSpPr/>
          <p:nvPr/>
        </p:nvSpPr>
        <p:spPr>
          <a:xfrm>
            <a:off x="-1225"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4" name="Google Shape;2194;p192"/>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8" name="Shape 2198"/>
        <p:cNvGrpSpPr/>
        <p:nvPr/>
      </p:nvGrpSpPr>
      <p:grpSpPr>
        <a:xfrm>
          <a:off x="0" y="0"/>
          <a:ext cx="0" cy="0"/>
          <a:chOff x="0" y="0"/>
          <a:chExt cx="0" cy="0"/>
        </a:xfrm>
      </p:grpSpPr>
      <p:grpSp>
        <p:nvGrpSpPr>
          <p:cNvPr id="2199" name="Google Shape;2199;p193"/>
          <p:cNvGrpSpPr/>
          <p:nvPr/>
        </p:nvGrpSpPr>
        <p:grpSpPr>
          <a:xfrm>
            <a:off x="1480923" y="1347120"/>
            <a:ext cx="4296807" cy="3307537"/>
            <a:chOff x="767275" y="2138955"/>
            <a:chExt cx="2690212" cy="2070835"/>
          </a:xfrm>
        </p:grpSpPr>
        <p:grpSp>
          <p:nvGrpSpPr>
            <p:cNvPr id="2200" name="Google Shape;2200;p193"/>
            <p:cNvGrpSpPr/>
            <p:nvPr/>
          </p:nvGrpSpPr>
          <p:grpSpPr>
            <a:xfrm>
              <a:off x="767275" y="2138955"/>
              <a:ext cx="2690212" cy="2070835"/>
              <a:chOff x="6078179" y="3303635"/>
              <a:chExt cx="1398821" cy="1076765"/>
            </a:xfrm>
          </p:grpSpPr>
          <p:grpSp>
            <p:nvGrpSpPr>
              <p:cNvPr id="2201" name="Google Shape;2201;p193"/>
              <p:cNvGrpSpPr/>
              <p:nvPr/>
            </p:nvGrpSpPr>
            <p:grpSpPr>
              <a:xfrm>
                <a:off x="6078179" y="3303635"/>
                <a:ext cx="1398821" cy="937889"/>
                <a:chOff x="6030564" y="6895190"/>
                <a:chExt cx="1457561" cy="977273"/>
              </a:xfrm>
            </p:grpSpPr>
            <p:grpSp>
              <p:nvGrpSpPr>
                <p:cNvPr id="2202" name="Google Shape;2202;p193"/>
                <p:cNvGrpSpPr/>
                <p:nvPr/>
              </p:nvGrpSpPr>
              <p:grpSpPr>
                <a:xfrm>
                  <a:off x="6030564" y="6895190"/>
                  <a:ext cx="1457561" cy="977273"/>
                  <a:chOff x="5619327" y="6680160"/>
                  <a:chExt cx="1740163" cy="1166754"/>
                </a:xfrm>
              </p:grpSpPr>
              <p:pic>
                <p:nvPicPr>
                  <p:cNvPr descr="clipped result image" id="2203" name="Google Shape;2203;p193"/>
                  <p:cNvPicPr preferRelativeResize="0"/>
                  <p:nvPr/>
                </p:nvPicPr>
                <p:blipFill rotWithShape="1">
                  <a:blip r:embed="rId3">
                    <a:alphaModFix/>
                  </a:blip>
                  <a:srcRect b="13267" l="28601" r="0" t="24642"/>
                  <a:stretch/>
                </p:blipFill>
                <p:spPr>
                  <a:xfrm>
                    <a:off x="5945660" y="6923321"/>
                    <a:ext cx="1413830" cy="923593"/>
                  </a:xfrm>
                  <a:prstGeom prst="rect">
                    <a:avLst/>
                  </a:prstGeom>
                  <a:noFill/>
                  <a:ln>
                    <a:noFill/>
                  </a:ln>
                </p:spPr>
              </p:pic>
              <p:pic>
                <p:nvPicPr>
                  <p:cNvPr id="2204" name="Google Shape;2204;p193"/>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sp>
              <p:nvSpPr>
                <p:cNvPr id="2205" name="Google Shape;2205;p193"/>
                <p:cNvSpPr txBox="1"/>
                <p:nvPr/>
              </p:nvSpPr>
              <p:spPr>
                <a:xfrm>
                  <a:off x="6472806" y="7280416"/>
                  <a:ext cx="882900" cy="348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900"/>
                    <a:buFont typeface="Arial"/>
                    <a:buNone/>
                  </a:pPr>
                  <a:r>
                    <a:rPr b="1" i="0" lang="en" sz="2300" u="none" cap="none" strike="noStrike">
                      <a:solidFill>
                        <a:srgbClr val="000000"/>
                      </a:solidFill>
                      <a:latin typeface="Arial"/>
                      <a:ea typeface="Arial"/>
                      <a:cs typeface="Arial"/>
                      <a:sym typeface="Arial"/>
                    </a:rPr>
                    <a:t>Lamotrigine</a:t>
                  </a:r>
                  <a:endParaRPr b="1" i="0" sz="2300" u="none" cap="none" strike="noStrike">
                    <a:solidFill>
                      <a:srgbClr val="000000"/>
                    </a:solidFill>
                    <a:latin typeface="Arial"/>
                    <a:ea typeface="Arial"/>
                    <a:cs typeface="Arial"/>
                    <a:sym typeface="Arial"/>
                  </a:endParaRPr>
                </a:p>
              </p:txBody>
            </p:sp>
          </p:grpSp>
          <p:pic>
            <p:nvPicPr>
              <p:cNvPr id="2206" name="Google Shape;2206;p193"/>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2207" name="Google Shape;2207;p193"/>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2208" name="Google Shape;2208;p193"/>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2209" name="Google Shape;2209;p193"/>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
        <p:nvSpPr>
          <p:cNvPr id="2210" name="Google Shape;2210;p193"/>
          <p:cNvSpPr/>
          <p:nvPr/>
        </p:nvSpPr>
        <p:spPr>
          <a:xfrm>
            <a:off x="-23850"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1" name="Google Shape;2211;p193"/>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Lamotrigine (LAMICTAL)</a:t>
            </a:r>
            <a:endParaRPr b="0" i="0" sz="2400" u="none" cap="none" strike="noStrike">
              <a:solidFill>
                <a:srgbClr val="000000"/>
              </a:solidFill>
              <a:latin typeface="Arial"/>
              <a:ea typeface="Arial"/>
              <a:cs typeface="Arial"/>
              <a:sym typeface="Arial"/>
            </a:endParaRPr>
          </a:p>
        </p:txBody>
      </p:sp>
      <p:sp>
        <p:nvSpPr>
          <p:cNvPr id="2212" name="Google Shape;2212;p193"/>
          <p:cNvSpPr txBox="1"/>
          <p:nvPr/>
        </p:nvSpPr>
        <p:spPr>
          <a:xfrm>
            <a:off x="3174928" y="1239021"/>
            <a:ext cx="2602800" cy="1026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900"/>
              <a:buFont typeface="Arial"/>
              <a:buNone/>
            </a:pPr>
            <a:r>
              <a:rPr b="0" i="0" lang="en" sz="2300" u="none" cap="none" strike="noStrike">
                <a:solidFill>
                  <a:srgbClr val="000000"/>
                </a:solidFill>
                <a:latin typeface="Arial"/>
                <a:ea typeface="Arial"/>
                <a:cs typeface="Arial"/>
                <a:sym typeface="Arial"/>
              </a:rPr>
              <a:t>“Lamb-ictal”</a:t>
            </a:r>
            <a:endParaRPr b="0" i="0" sz="23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41"/>
          <p:cNvSpPr txBox="1"/>
          <p:nvPr/>
        </p:nvSpPr>
        <p:spPr>
          <a:xfrm>
            <a:off x="770382" y="1461300"/>
            <a:ext cx="4675800" cy="378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3D85C6"/>
                </a:solidFill>
                <a:latin typeface="Arial"/>
                <a:ea typeface="Arial"/>
                <a:cs typeface="Arial"/>
                <a:sym typeface="Arial"/>
              </a:rPr>
              <a:t>Arbitrary category of medications for bipolar disorder</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3D85C6"/>
                </a:solidFill>
                <a:latin typeface="Arial"/>
                <a:ea typeface="Arial"/>
                <a:cs typeface="Arial"/>
                <a:sym typeface="Arial"/>
              </a:rPr>
              <a:t>No consensus definition is accepted among investigators. </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sz="1800">
              <a:solidFill>
                <a:srgbClr val="3D85C6"/>
              </a:solidFill>
            </a:endParaRPr>
          </a:p>
          <a:p>
            <a:pPr indent="0" lvl="0" marL="0" rtl="0" algn="l">
              <a:spcBef>
                <a:spcPts val="0"/>
              </a:spcBef>
              <a:spcAft>
                <a:spcPts val="0"/>
              </a:spcAft>
              <a:buClr>
                <a:schemeClr val="dk1"/>
              </a:buClr>
              <a:buSzPts val="1800"/>
              <a:buFont typeface="Arial"/>
              <a:buNone/>
            </a:pPr>
            <a:r>
              <a:rPr lang="en" sz="1800">
                <a:solidFill>
                  <a:srgbClr val="3D85C6"/>
                </a:solidFill>
              </a:rPr>
              <a:t>U.S. Food and Drug Administration (FDA) does not officially recognize the term.</a:t>
            </a:r>
            <a:endParaRPr sz="1800">
              <a:solidFill>
                <a:srgbClr val="3D85C6"/>
              </a:solidFi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3D85C6"/>
                </a:solidFill>
                <a:latin typeface="Arial"/>
                <a:ea typeface="Arial"/>
                <a:cs typeface="Arial"/>
                <a:sym typeface="Arial"/>
              </a:rPr>
              <a:t> </a:t>
            </a:r>
            <a:endParaRPr b="0" i="0" sz="1800" u="none" cap="none" strike="noStrike">
              <a:solidFill>
                <a:srgbClr val="3D85C6"/>
              </a:solidFill>
              <a:latin typeface="Arial"/>
              <a:ea typeface="Arial"/>
              <a:cs typeface="Arial"/>
              <a:sym typeface="Arial"/>
            </a:endParaRPr>
          </a:p>
        </p:txBody>
      </p:sp>
      <p:sp>
        <p:nvSpPr>
          <p:cNvPr id="223" name="Google Shape;223;p41"/>
          <p:cNvSpPr/>
          <p:nvPr/>
        </p:nvSpPr>
        <p:spPr>
          <a:xfrm>
            <a:off x="374" y="-15900"/>
            <a:ext cx="9144000" cy="7632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41"/>
          <p:cNvSpPr txBox="1"/>
          <p:nvPr/>
        </p:nvSpPr>
        <p:spPr>
          <a:xfrm>
            <a:off x="648300" y="885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What’s a mood stabilizer?</a:t>
            </a:r>
            <a:endParaRPr b="0" i="0" sz="24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2400" u="none" cap="none" strike="noStrike">
              <a:solidFill>
                <a:schemeClr val="lt1"/>
              </a:solidFill>
              <a:latin typeface="Arial"/>
              <a:ea typeface="Arial"/>
              <a:cs typeface="Arial"/>
              <a:sym typeface="Arial"/>
            </a:endParaRPr>
          </a:p>
        </p:txBody>
      </p:sp>
      <p:pic>
        <p:nvPicPr>
          <p:cNvPr id="225" name="Google Shape;225;p41"/>
          <p:cNvPicPr preferRelativeResize="0"/>
          <p:nvPr/>
        </p:nvPicPr>
        <p:blipFill>
          <a:blip r:embed="rId3">
            <a:alphaModFix/>
          </a:blip>
          <a:stretch>
            <a:fillRect/>
          </a:stretch>
        </p:blipFill>
        <p:spPr>
          <a:xfrm>
            <a:off x="5560432" y="1090500"/>
            <a:ext cx="3393018" cy="3762829"/>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6" name="Shape 2216"/>
        <p:cNvGrpSpPr/>
        <p:nvPr/>
      </p:nvGrpSpPr>
      <p:grpSpPr>
        <a:xfrm>
          <a:off x="0" y="0"/>
          <a:ext cx="0" cy="0"/>
          <a:chOff x="0" y="0"/>
          <a:chExt cx="0" cy="0"/>
        </a:xfrm>
      </p:grpSpPr>
      <p:pic>
        <p:nvPicPr>
          <p:cNvPr id="2217" name="Google Shape;2217;p194"/>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2218" name="Google Shape;2218;p194"/>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grpSp>
        <p:nvGrpSpPr>
          <p:cNvPr id="2219" name="Google Shape;2219;p194"/>
          <p:cNvGrpSpPr/>
          <p:nvPr/>
        </p:nvGrpSpPr>
        <p:grpSpPr>
          <a:xfrm>
            <a:off x="66862" y="641425"/>
            <a:ext cx="9010274" cy="4305276"/>
            <a:chOff x="-188325" y="1103550"/>
            <a:chExt cx="9010274" cy="4305276"/>
          </a:xfrm>
        </p:grpSpPr>
        <p:pic>
          <p:nvPicPr>
            <p:cNvPr id="2220" name="Google Shape;2220;p194"/>
            <p:cNvPicPr preferRelativeResize="0"/>
            <p:nvPr/>
          </p:nvPicPr>
          <p:blipFill rotWithShape="1">
            <a:blip r:embed="rId5">
              <a:alphaModFix/>
            </a:blip>
            <a:srcRect b="2352" l="21934" r="0" t="0"/>
            <a:stretch/>
          </p:blipFill>
          <p:spPr>
            <a:xfrm>
              <a:off x="4715100" y="3140175"/>
              <a:ext cx="4106849" cy="2268651"/>
            </a:xfrm>
            <a:prstGeom prst="rect">
              <a:avLst/>
            </a:prstGeom>
            <a:noFill/>
            <a:ln>
              <a:noFill/>
            </a:ln>
          </p:spPr>
        </p:pic>
        <p:pic>
          <p:nvPicPr>
            <p:cNvPr id="2221" name="Google Shape;2221;p194"/>
            <p:cNvPicPr preferRelativeResize="0"/>
            <p:nvPr/>
          </p:nvPicPr>
          <p:blipFill rotWithShape="1">
            <a:blip r:embed="rId6">
              <a:alphaModFix/>
            </a:blip>
            <a:srcRect b="0" l="0" r="0" t="0"/>
            <a:stretch/>
          </p:blipFill>
          <p:spPr>
            <a:xfrm>
              <a:off x="-188325" y="1103550"/>
              <a:ext cx="4903425" cy="2127975"/>
            </a:xfrm>
            <a:prstGeom prst="rect">
              <a:avLst/>
            </a:prstGeom>
            <a:noFill/>
            <a:ln>
              <a:noFill/>
            </a:ln>
          </p:spPr>
        </p:pic>
      </p:grpSp>
      <p:sp>
        <p:nvSpPr>
          <p:cNvPr id="2222" name="Google Shape;2222;p194"/>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2223" name="Google Shape;2223;p194"/>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sp>
        <p:nvSpPr>
          <p:cNvPr id="2224" name="Google Shape;2224;p194"/>
          <p:cNvSpPr txBox="1"/>
          <p:nvPr/>
        </p:nvSpPr>
        <p:spPr>
          <a:xfrm>
            <a:off x="5024150" y="947075"/>
            <a:ext cx="34965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Lamotrigine is a true “mood stabilizer” but ineffective in treatment of mania.</a:t>
            </a:r>
            <a:endParaRPr b="0" i="0" sz="1800" u="none" cap="none" strike="noStrike">
              <a:solidFill>
                <a:srgbClr val="000000"/>
              </a:solidFill>
              <a:latin typeface="Arial"/>
              <a:ea typeface="Arial"/>
              <a:cs typeface="Arial"/>
              <a:sym typeface="Arial"/>
            </a:endParaRPr>
          </a:p>
        </p:txBody>
      </p:sp>
      <p:grpSp>
        <p:nvGrpSpPr>
          <p:cNvPr id="2225" name="Google Shape;2225;p194"/>
          <p:cNvGrpSpPr/>
          <p:nvPr/>
        </p:nvGrpSpPr>
        <p:grpSpPr>
          <a:xfrm>
            <a:off x="3330500" y="2294387"/>
            <a:ext cx="785700" cy="605007"/>
            <a:chOff x="766792" y="2138381"/>
            <a:chExt cx="2690063" cy="2071409"/>
          </a:xfrm>
        </p:grpSpPr>
        <p:grpSp>
          <p:nvGrpSpPr>
            <p:cNvPr id="2226" name="Google Shape;2226;p194"/>
            <p:cNvGrpSpPr/>
            <p:nvPr/>
          </p:nvGrpSpPr>
          <p:grpSpPr>
            <a:xfrm>
              <a:off x="766792" y="2138381"/>
              <a:ext cx="2690063" cy="2071409"/>
              <a:chOff x="6077928" y="3303336"/>
              <a:chExt cx="1398743" cy="1077064"/>
            </a:xfrm>
          </p:grpSpPr>
          <p:grpSp>
            <p:nvGrpSpPr>
              <p:cNvPr id="2227" name="Google Shape;2227;p194"/>
              <p:cNvGrpSpPr/>
              <p:nvPr/>
            </p:nvGrpSpPr>
            <p:grpSpPr>
              <a:xfrm>
                <a:off x="6077928" y="3303336"/>
                <a:ext cx="1398743" cy="937836"/>
                <a:chOff x="5619327" y="6680160"/>
                <a:chExt cx="1740163" cy="1166754"/>
              </a:xfrm>
            </p:grpSpPr>
            <p:pic>
              <p:nvPicPr>
                <p:cNvPr descr="clipped result image" id="2228" name="Google Shape;2228;p194"/>
                <p:cNvPicPr preferRelativeResize="0"/>
                <p:nvPr/>
              </p:nvPicPr>
              <p:blipFill rotWithShape="1">
                <a:blip r:embed="rId7">
                  <a:alphaModFix/>
                </a:blip>
                <a:srcRect b="13267" l="28601" r="0" t="24642"/>
                <a:stretch/>
              </p:blipFill>
              <p:spPr>
                <a:xfrm>
                  <a:off x="5945660" y="6923321"/>
                  <a:ext cx="1413830" cy="923593"/>
                </a:xfrm>
                <a:prstGeom prst="rect">
                  <a:avLst/>
                </a:prstGeom>
                <a:noFill/>
                <a:ln>
                  <a:noFill/>
                </a:ln>
              </p:spPr>
            </p:pic>
            <p:pic>
              <p:nvPicPr>
                <p:cNvPr id="2229" name="Google Shape;2229;p194"/>
                <p:cNvPicPr preferRelativeResize="0"/>
                <p:nvPr/>
              </p:nvPicPr>
              <p:blipFill rotWithShape="1">
                <a:blip r:embed="rId8">
                  <a:alphaModFix/>
                </a:blip>
                <a:srcRect b="0" l="0" r="0" t="0"/>
                <a:stretch/>
              </p:blipFill>
              <p:spPr>
                <a:xfrm>
                  <a:off x="5619327" y="6680160"/>
                  <a:ext cx="866543" cy="668044"/>
                </a:xfrm>
                <a:prstGeom prst="rect">
                  <a:avLst/>
                </a:prstGeom>
                <a:noFill/>
                <a:ln>
                  <a:noFill/>
                </a:ln>
              </p:spPr>
            </p:pic>
          </p:grpSp>
          <p:pic>
            <p:nvPicPr>
              <p:cNvPr id="2230" name="Google Shape;2230;p194"/>
              <p:cNvPicPr preferRelativeResize="0"/>
              <p:nvPr/>
            </p:nvPicPr>
            <p:blipFill rotWithShape="1">
              <a:blip r:embed="rId9">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2231" name="Google Shape;2231;p194"/>
              <p:cNvPicPr preferRelativeResize="0"/>
              <p:nvPr/>
            </p:nvPicPr>
            <p:blipFill rotWithShape="1">
              <a:blip r:embed="rId9">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2232" name="Google Shape;2232;p194"/>
              <p:cNvPicPr preferRelativeResize="0"/>
              <p:nvPr/>
            </p:nvPicPr>
            <p:blipFill rotWithShape="1">
              <a:blip r:embed="rId9">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2233" name="Google Shape;2233;p194"/>
            <p:cNvPicPr preferRelativeResize="0"/>
            <p:nvPr/>
          </p:nvPicPr>
          <p:blipFill rotWithShape="1">
            <a:blip r:embed="rId9">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grpSp>
        <p:nvGrpSpPr>
          <p:cNvPr id="2234" name="Google Shape;2234;p194"/>
          <p:cNvGrpSpPr/>
          <p:nvPr/>
        </p:nvGrpSpPr>
        <p:grpSpPr>
          <a:xfrm>
            <a:off x="5479579" y="2355737"/>
            <a:ext cx="785700" cy="605007"/>
            <a:chOff x="766792" y="2138381"/>
            <a:chExt cx="2690063" cy="2071409"/>
          </a:xfrm>
        </p:grpSpPr>
        <p:grpSp>
          <p:nvGrpSpPr>
            <p:cNvPr id="2235" name="Google Shape;2235;p194"/>
            <p:cNvGrpSpPr/>
            <p:nvPr/>
          </p:nvGrpSpPr>
          <p:grpSpPr>
            <a:xfrm>
              <a:off x="766792" y="2138381"/>
              <a:ext cx="2690063" cy="2071409"/>
              <a:chOff x="6077928" y="3303336"/>
              <a:chExt cx="1398743" cy="1077064"/>
            </a:xfrm>
          </p:grpSpPr>
          <p:grpSp>
            <p:nvGrpSpPr>
              <p:cNvPr id="2236" name="Google Shape;2236;p194"/>
              <p:cNvGrpSpPr/>
              <p:nvPr/>
            </p:nvGrpSpPr>
            <p:grpSpPr>
              <a:xfrm>
                <a:off x="6077928" y="3303336"/>
                <a:ext cx="1398743" cy="937836"/>
                <a:chOff x="5619327" y="6680160"/>
                <a:chExt cx="1740163" cy="1166754"/>
              </a:xfrm>
            </p:grpSpPr>
            <p:pic>
              <p:nvPicPr>
                <p:cNvPr descr="clipped result image" id="2237" name="Google Shape;2237;p194"/>
                <p:cNvPicPr preferRelativeResize="0"/>
                <p:nvPr/>
              </p:nvPicPr>
              <p:blipFill rotWithShape="1">
                <a:blip r:embed="rId7">
                  <a:alphaModFix/>
                </a:blip>
                <a:srcRect b="13267" l="28601" r="0" t="24642"/>
                <a:stretch/>
              </p:blipFill>
              <p:spPr>
                <a:xfrm>
                  <a:off x="5945660" y="6923321"/>
                  <a:ext cx="1413830" cy="923593"/>
                </a:xfrm>
                <a:prstGeom prst="rect">
                  <a:avLst/>
                </a:prstGeom>
                <a:noFill/>
                <a:ln>
                  <a:noFill/>
                </a:ln>
              </p:spPr>
            </p:pic>
            <p:pic>
              <p:nvPicPr>
                <p:cNvPr id="2238" name="Google Shape;2238;p194"/>
                <p:cNvPicPr preferRelativeResize="0"/>
                <p:nvPr/>
              </p:nvPicPr>
              <p:blipFill rotWithShape="1">
                <a:blip r:embed="rId8">
                  <a:alphaModFix/>
                </a:blip>
                <a:srcRect b="0" l="0" r="0" t="0"/>
                <a:stretch/>
              </p:blipFill>
              <p:spPr>
                <a:xfrm>
                  <a:off x="5619327" y="6680160"/>
                  <a:ext cx="866543" cy="668044"/>
                </a:xfrm>
                <a:prstGeom prst="rect">
                  <a:avLst/>
                </a:prstGeom>
                <a:noFill/>
                <a:ln>
                  <a:noFill/>
                </a:ln>
              </p:spPr>
            </p:pic>
          </p:grpSp>
          <p:pic>
            <p:nvPicPr>
              <p:cNvPr id="2239" name="Google Shape;2239;p194"/>
              <p:cNvPicPr preferRelativeResize="0"/>
              <p:nvPr/>
            </p:nvPicPr>
            <p:blipFill rotWithShape="1">
              <a:blip r:embed="rId9">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2240" name="Google Shape;2240;p194"/>
              <p:cNvPicPr preferRelativeResize="0"/>
              <p:nvPr/>
            </p:nvPicPr>
            <p:blipFill rotWithShape="1">
              <a:blip r:embed="rId9">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2241" name="Google Shape;2241;p194"/>
              <p:cNvPicPr preferRelativeResize="0"/>
              <p:nvPr/>
            </p:nvPicPr>
            <p:blipFill rotWithShape="1">
              <a:blip r:embed="rId9">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2242" name="Google Shape;2242;p194"/>
            <p:cNvPicPr preferRelativeResize="0"/>
            <p:nvPr/>
          </p:nvPicPr>
          <p:blipFill rotWithShape="1">
            <a:blip r:embed="rId9">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grpSp>
        <p:nvGrpSpPr>
          <p:cNvPr id="2243" name="Google Shape;2243;p194"/>
          <p:cNvGrpSpPr/>
          <p:nvPr/>
        </p:nvGrpSpPr>
        <p:grpSpPr>
          <a:xfrm>
            <a:off x="7274582" y="2388369"/>
            <a:ext cx="785700" cy="605007"/>
            <a:chOff x="766792" y="2138381"/>
            <a:chExt cx="2690063" cy="2071409"/>
          </a:xfrm>
        </p:grpSpPr>
        <p:grpSp>
          <p:nvGrpSpPr>
            <p:cNvPr id="2244" name="Google Shape;2244;p194"/>
            <p:cNvGrpSpPr/>
            <p:nvPr/>
          </p:nvGrpSpPr>
          <p:grpSpPr>
            <a:xfrm>
              <a:off x="766792" y="2138381"/>
              <a:ext cx="2690063" cy="2071409"/>
              <a:chOff x="6077928" y="3303336"/>
              <a:chExt cx="1398743" cy="1077064"/>
            </a:xfrm>
          </p:grpSpPr>
          <p:grpSp>
            <p:nvGrpSpPr>
              <p:cNvPr id="2245" name="Google Shape;2245;p194"/>
              <p:cNvGrpSpPr/>
              <p:nvPr/>
            </p:nvGrpSpPr>
            <p:grpSpPr>
              <a:xfrm>
                <a:off x="6077928" y="3303336"/>
                <a:ext cx="1398743" cy="937836"/>
                <a:chOff x="5619327" y="6680160"/>
                <a:chExt cx="1740163" cy="1166754"/>
              </a:xfrm>
            </p:grpSpPr>
            <p:pic>
              <p:nvPicPr>
                <p:cNvPr descr="clipped result image" id="2246" name="Google Shape;2246;p194"/>
                <p:cNvPicPr preferRelativeResize="0"/>
                <p:nvPr/>
              </p:nvPicPr>
              <p:blipFill rotWithShape="1">
                <a:blip r:embed="rId7">
                  <a:alphaModFix/>
                </a:blip>
                <a:srcRect b="13267" l="28601" r="0" t="24642"/>
                <a:stretch/>
              </p:blipFill>
              <p:spPr>
                <a:xfrm>
                  <a:off x="5945660" y="6923321"/>
                  <a:ext cx="1413830" cy="923593"/>
                </a:xfrm>
                <a:prstGeom prst="rect">
                  <a:avLst/>
                </a:prstGeom>
                <a:noFill/>
                <a:ln>
                  <a:noFill/>
                </a:ln>
              </p:spPr>
            </p:pic>
            <p:pic>
              <p:nvPicPr>
                <p:cNvPr id="2247" name="Google Shape;2247;p194"/>
                <p:cNvPicPr preferRelativeResize="0"/>
                <p:nvPr/>
              </p:nvPicPr>
              <p:blipFill rotWithShape="1">
                <a:blip r:embed="rId8">
                  <a:alphaModFix/>
                </a:blip>
                <a:srcRect b="0" l="0" r="0" t="0"/>
                <a:stretch/>
              </p:blipFill>
              <p:spPr>
                <a:xfrm>
                  <a:off x="5619327" y="6680160"/>
                  <a:ext cx="866543" cy="668044"/>
                </a:xfrm>
                <a:prstGeom prst="rect">
                  <a:avLst/>
                </a:prstGeom>
                <a:noFill/>
                <a:ln>
                  <a:noFill/>
                </a:ln>
              </p:spPr>
            </p:pic>
          </p:grpSp>
          <p:pic>
            <p:nvPicPr>
              <p:cNvPr id="2248" name="Google Shape;2248;p194"/>
              <p:cNvPicPr preferRelativeResize="0"/>
              <p:nvPr/>
            </p:nvPicPr>
            <p:blipFill rotWithShape="1">
              <a:blip r:embed="rId9">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2249" name="Google Shape;2249;p194"/>
              <p:cNvPicPr preferRelativeResize="0"/>
              <p:nvPr/>
            </p:nvPicPr>
            <p:blipFill rotWithShape="1">
              <a:blip r:embed="rId9">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2250" name="Google Shape;2250;p194"/>
              <p:cNvPicPr preferRelativeResize="0"/>
              <p:nvPr/>
            </p:nvPicPr>
            <p:blipFill rotWithShape="1">
              <a:blip r:embed="rId9">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2251" name="Google Shape;2251;p194"/>
            <p:cNvPicPr preferRelativeResize="0"/>
            <p:nvPr/>
          </p:nvPicPr>
          <p:blipFill rotWithShape="1">
            <a:blip r:embed="rId9">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5" name="Shape 2255"/>
        <p:cNvGrpSpPr/>
        <p:nvPr/>
      </p:nvGrpSpPr>
      <p:grpSpPr>
        <a:xfrm>
          <a:off x="0" y="0"/>
          <a:ext cx="0" cy="0"/>
          <a:chOff x="0" y="0"/>
          <a:chExt cx="0" cy="0"/>
        </a:xfrm>
      </p:grpSpPr>
      <p:sp>
        <p:nvSpPr>
          <p:cNvPr id="2256" name="Google Shape;2256;p195"/>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7" name="Google Shape;2257;p195"/>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Lamotrigine (LAMICTAL)</a:t>
            </a:r>
            <a:endParaRPr b="0" i="0" sz="2400" u="none" cap="none" strike="noStrike">
              <a:solidFill>
                <a:srgbClr val="000000"/>
              </a:solidFill>
              <a:latin typeface="Arial"/>
              <a:ea typeface="Arial"/>
              <a:cs typeface="Arial"/>
              <a:sym typeface="Arial"/>
            </a:endParaRPr>
          </a:p>
        </p:txBody>
      </p:sp>
      <p:sp>
        <p:nvSpPr>
          <p:cNvPr id="2258" name="Google Shape;2258;p195"/>
          <p:cNvSpPr txBox="1"/>
          <p:nvPr/>
        </p:nvSpPr>
        <p:spPr>
          <a:xfrm>
            <a:off x="783425" y="764450"/>
            <a:ext cx="7293000" cy="6588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side effects</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1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259" name="Google Shape;2259;p195"/>
          <p:cNvGrpSpPr/>
          <p:nvPr/>
        </p:nvGrpSpPr>
        <p:grpSpPr>
          <a:xfrm>
            <a:off x="7664699" y="160430"/>
            <a:ext cx="1320014" cy="1016440"/>
            <a:chOff x="766792" y="2138381"/>
            <a:chExt cx="2690063" cy="2071409"/>
          </a:xfrm>
        </p:grpSpPr>
        <p:grpSp>
          <p:nvGrpSpPr>
            <p:cNvPr id="2260" name="Google Shape;2260;p195"/>
            <p:cNvGrpSpPr/>
            <p:nvPr/>
          </p:nvGrpSpPr>
          <p:grpSpPr>
            <a:xfrm>
              <a:off x="766792" y="2138381"/>
              <a:ext cx="2690063" cy="2071409"/>
              <a:chOff x="6077928" y="3303336"/>
              <a:chExt cx="1398743" cy="1077064"/>
            </a:xfrm>
          </p:grpSpPr>
          <p:grpSp>
            <p:nvGrpSpPr>
              <p:cNvPr id="2261" name="Google Shape;2261;p195"/>
              <p:cNvGrpSpPr/>
              <p:nvPr/>
            </p:nvGrpSpPr>
            <p:grpSpPr>
              <a:xfrm>
                <a:off x="6077928" y="3303336"/>
                <a:ext cx="1398743" cy="937836"/>
                <a:chOff x="5619327" y="6680160"/>
                <a:chExt cx="1740163" cy="1166754"/>
              </a:xfrm>
            </p:grpSpPr>
            <p:pic>
              <p:nvPicPr>
                <p:cNvPr descr="clipped result image" id="2262" name="Google Shape;2262;p195"/>
                <p:cNvPicPr preferRelativeResize="0"/>
                <p:nvPr/>
              </p:nvPicPr>
              <p:blipFill rotWithShape="1">
                <a:blip r:embed="rId3">
                  <a:alphaModFix/>
                </a:blip>
                <a:srcRect b="13267" l="28601" r="0" t="24642"/>
                <a:stretch/>
              </p:blipFill>
              <p:spPr>
                <a:xfrm>
                  <a:off x="5945660" y="6923321"/>
                  <a:ext cx="1413830" cy="923593"/>
                </a:xfrm>
                <a:prstGeom prst="rect">
                  <a:avLst/>
                </a:prstGeom>
                <a:noFill/>
                <a:ln>
                  <a:noFill/>
                </a:ln>
              </p:spPr>
            </p:pic>
            <p:pic>
              <p:nvPicPr>
                <p:cNvPr id="2263" name="Google Shape;2263;p195"/>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2264" name="Google Shape;2264;p195"/>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2265" name="Google Shape;2265;p195"/>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2266" name="Google Shape;2266;p195"/>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2267" name="Google Shape;2267;p195"/>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1" name="Shape 2271"/>
        <p:cNvGrpSpPr/>
        <p:nvPr/>
      </p:nvGrpSpPr>
      <p:grpSpPr>
        <a:xfrm>
          <a:off x="0" y="0"/>
          <a:ext cx="0" cy="0"/>
          <a:chOff x="0" y="0"/>
          <a:chExt cx="0" cy="0"/>
        </a:xfrm>
      </p:grpSpPr>
      <p:sp>
        <p:nvSpPr>
          <p:cNvPr id="2272" name="Google Shape;2272;p196"/>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3" name="Google Shape;2273;p196"/>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Lamotrigine (LAMICTAL)</a:t>
            </a:r>
            <a:endParaRPr b="0" i="0" sz="2400" u="none" cap="none" strike="noStrike">
              <a:solidFill>
                <a:srgbClr val="000000"/>
              </a:solidFill>
              <a:latin typeface="Arial"/>
              <a:ea typeface="Arial"/>
              <a:cs typeface="Arial"/>
              <a:sym typeface="Arial"/>
            </a:endParaRPr>
          </a:p>
        </p:txBody>
      </p:sp>
      <p:sp>
        <p:nvSpPr>
          <p:cNvPr id="2274" name="Google Shape;2274;p196"/>
          <p:cNvSpPr txBox="1"/>
          <p:nvPr/>
        </p:nvSpPr>
        <p:spPr>
          <a:xfrm>
            <a:off x="783425" y="764450"/>
            <a:ext cx="7293000" cy="6588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side effects</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risks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1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275" name="Google Shape;2275;p196"/>
          <p:cNvGrpSpPr/>
          <p:nvPr/>
        </p:nvGrpSpPr>
        <p:grpSpPr>
          <a:xfrm>
            <a:off x="7664699" y="160430"/>
            <a:ext cx="1320014" cy="1016440"/>
            <a:chOff x="766792" y="2138381"/>
            <a:chExt cx="2690063" cy="2071409"/>
          </a:xfrm>
        </p:grpSpPr>
        <p:grpSp>
          <p:nvGrpSpPr>
            <p:cNvPr id="2276" name="Google Shape;2276;p196"/>
            <p:cNvGrpSpPr/>
            <p:nvPr/>
          </p:nvGrpSpPr>
          <p:grpSpPr>
            <a:xfrm>
              <a:off x="766792" y="2138381"/>
              <a:ext cx="2690063" cy="2071409"/>
              <a:chOff x="6077928" y="3303336"/>
              <a:chExt cx="1398743" cy="1077064"/>
            </a:xfrm>
          </p:grpSpPr>
          <p:grpSp>
            <p:nvGrpSpPr>
              <p:cNvPr id="2277" name="Google Shape;2277;p196"/>
              <p:cNvGrpSpPr/>
              <p:nvPr/>
            </p:nvGrpSpPr>
            <p:grpSpPr>
              <a:xfrm>
                <a:off x="6077928" y="3303336"/>
                <a:ext cx="1398743" cy="937836"/>
                <a:chOff x="5619327" y="6680160"/>
                <a:chExt cx="1740163" cy="1166754"/>
              </a:xfrm>
            </p:grpSpPr>
            <p:pic>
              <p:nvPicPr>
                <p:cNvPr descr="clipped result image" id="2278" name="Google Shape;2278;p196"/>
                <p:cNvPicPr preferRelativeResize="0"/>
                <p:nvPr/>
              </p:nvPicPr>
              <p:blipFill rotWithShape="1">
                <a:blip r:embed="rId3">
                  <a:alphaModFix/>
                </a:blip>
                <a:srcRect b="13267" l="28601" r="0" t="24642"/>
                <a:stretch/>
              </p:blipFill>
              <p:spPr>
                <a:xfrm>
                  <a:off x="5945660" y="6923321"/>
                  <a:ext cx="1413830" cy="923593"/>
                </a:xfrm>
                <a:prstGeom prst="rect">
                  <a:avLst/>
                </a:prstGeom>
                <a:noFill/>
                <a:ln>
                  <a:noFill/>
                </a:ln>
              </p:spPr>
            </p:pic>
            <p:pic>
              <p:nvPicPr>
                <p:cNvPr id="2279" name="Google Shape;2279;p196"/>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2280" name="Google Shape;2280;p196"/>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2281" name="Google Shape;2281;p196"/>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2282" name="Google Shape;2282;p196"/>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2283" name="Google Shape;2283;p196"/>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7" name="Shape 2287"/>
        <p:cNvGrpSpPr/>
        <p:nvPr/>
      </p:nvGrpSpPr>
      <p:grpSpPr>
        <a:xfrm>
          <a:off x="0" y="0"/>
          <a:ext cx="0" cy="0"/>
          <a:chOff x="0" y="0"/>
          <a:chExt cx="0" cy="0"/>
        </a:xfrm>
      </p:grpSpPr>
      <p:sp>
        <p:nvSpPr>
          <p:cNvPr id="2288" name="Google Shape;2288;p197"/>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9" name="Google Shape;2289;p197"/>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Lamotrigine (LAMICTAL)</a:t>
            </a:r>
            <a:endParaRPr b="0" i="0" sz="2400" u="none" cap="none" strike="noStrike">
              <a:solidFill>
                <a:srgbClr val="000000"/>
              </a:solidFill>
              <a:latin typeface="Arial"/>
              <a:ea typeface="Arial"/>
              <a:cs typeface="Arial"/>
              <a:sym typeface="Arial"/>
            </a:endParaRPr>
          </a:p>
        </p:txBody>
      </p:sp>
      <p:sp>
        <p:nvSpPr>
          <p:cNvPr id="2290" name="Google Shape;2290;p197"/>
          <p:cNvSpPr txBox="1"/>
          <p:nvPr/>
        </p:nvSpPr>
        <p:spPr>
          <a:xfrm>
            <a:off x="783425" y="764450"/>
            <a:ext cx="7293000" cy="6588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side effects</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risks other than Stevens-Johnson syndrome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1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291" name="Google Shape;2291;p197"/>
          <p:cNvGrpSpPr/>
          <p:nvPr/>
        </p:nvGrpSpPr>
        <p:grpSpPr>
          <a:xfrm>
            <a:off x="7664699" y="160430"/>
            <a:ext cx="1320014" cy="1016440"/>
            <a:chOff x="766792" y="2138381"/>
            <a:chExt cx="2690063" cy="2071409"/>
          </a:xfrm>
        </p:grpSpPr>
        <p:grpSp>
          <p:nvGrpSpPr>
            <p:cNvPr id="2292" name="Google Shape;2292;p197"/>
            <p:cNvGrpSpPr/>
            <p:nvPr/>
          </p:nvGrpSpPr>
          <p:grpSpPr>
            <a:xfrm>
              <a:off x="766792" y="2138381"/>
              <a:ext cx="2690063" cy="2071409"/>
              <a:chOff x="6077928" y="3303336"/>
              <a:chExt cx="1398743" cy="1077064"/>
            </a:xfrm>
          </p:grpSpPr>
          <p:grpSp>
            <p:nvGrpSpPr>
              <p:cNvPr id="2293" name="Google Shape;2293;p197"/>
              <p:cNvGrpSpPr/>
              <p:nvPr/>
            </p:nvGrpSpPr>
            <p:grpSpPr>
              <a:xfrm>
                <a:off x="6077928" y="3303336"/>
                <a:ext cx="1398743" cy="937836"/>
                <a:chOff x="5619327" y="6680160"/>
                <a:chExt cx="1740163" cy="1166754"/>
              </a:xfrm>
            </p:grpSpPr>
            <p:pic>
              <p:nvPicPr>
                <p:cNvPr descr="clipped result image" id="2294" name="Google Shape;2294;p197"/>
                <p:cNvPicPr preferRelativeResize="0"/>
                <p:nvPr/>
              </p:nvPicPr>
              <p:blipFill rotWithShape="1">
                <a:blip r:embed="rId3">
                  <a:alphaModFix/>
                </a:blip>
                <a:srcRect b="13267" l="28601" r="0" t="24642"/>
                <a:stretch/>
              </p:blipFill>
              <p:spPr>
                <a:xfrm>
                  <a:off x="5945660" y="6923321"/>
                  <a:ext cx="1413830" cy="923593"/>
                </a:xfrm>
                <a:prstGeom prst="rect">
                  <a:avLst/>
                </a:prstGeom>
                <a:noFill/>
                <a:ln>
                  <a:noFill/>
                </a:ln>
              </p:spPr>
            </p:pic>
            <p:pic>
              <p:nvPicPr>
                <p:cNvPr id="2295" name="Google Shape;2295;p197"/>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2296" name="Google Shape;2296;p197"/>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2297" name="Google Shape;2297;p197"/>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2298" name="Google Shape;2298;p197"/>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2299" name="Google Shape;2299;p197"/>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
        <p:nvSpPr>
          <p:cNvPr id="2300" name="Google Shape;2300;p197"/>
          <p:cNvSpPr/>
          <p:nvPr/>
        </p:nvSpPr>
        <p:spPr>
          <a:xfrm>
            <a:off x="3805196" y="1269550"/>
            <a:ext cx="2894400" cy="29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4" name="Shape 2304"/>
        <p:cNvGrpSpPr/>
        <p:nvPr/>
      </p:nvGrpSpPr>
      <p:grpSpPr>
        <a:xfrm>
          <a:off x="0" y="0"/>
          <a:ext cx="0" cy="0"/>
          <a:chOff x="0" y="0"/>
          <a:chExt cx="0" cy="0"/>
        </a:xfrm>
      </p:grpSpPr>
      <p:sp>
        <p:nvSpPr>
          <p:cNvPr id="2305" name="Google Shape;2305;p198"/>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6" name="Google Shape;2306;p198"/>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Lamotrigine (LAMICTAL)</a:t>
            </a:r>
            <a:endParaRPr b="0" i="0" sz="2400" u="none" cap="none" strike="noStrike">
              <a:solidFill>
                <a:srgbClr val="000000"/>
              </a:solidFill>
              <a:latin typeface="Arial"/>
              <a:ea typeface="Arial"/>
              <a:cs typeface="Arial"/>
              <a:sym typeface="Arial"/>
            </a:endParaRPr>
          </a:p>
        </p:txBody>
      </p:sp>
      <p:sp>
        <p:nvSpPr>
          <p:cNvPr id="2307" name="Google Shape;2307;p198"/>
          <p:cNvSpPr txBox="1"/>
          <p:nvPr/>
        </p:nvSpPr>
        <p:spPr>
          <a:xfrm>
            <a:off x="783425" y="764450"/>
            <a:ext cx="7293000" cy="6588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side effects</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risks other than Stevens-Johnson syndrome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1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308" name="Google Shape;2308;p198"/>
          <p:cNvGrpSpPr/>
          <p:nvPr/>
        </p:nvGrpSpPr>
        <p:grpSpPr>
          <a:xfrm>
            <a:off x="7664699" y="160430"/>
            <a:ext cx="1320014" cy="1016440"/>
            <a:chOff x="766792" y="2138381"/>
            <a:chExt cx="2690063" cy="2071409"/>
          </a:xfrm>
        </p:grpSpPr>
        <p:grpSp>
          <p:nvGrpSpPr>
            <p:cNvPr id="2309" name="Google Shape;2309;p198"/>
            <p:cNvGrpSpPr/>
            <p:nvPr/>
          </p:nvGrpSpPr>
          <p:grpSpPr>
            <a:xfrm>
              <a:off x="766792" y="2138381"/>
              <a:ext cx="2690063" cy="2071409"/>
              <a:chOff x="6077928" y="3303336"/>
              <a:chExt cx="1398743" cy="1077064"/>
            </a:xfrm>
          </p:grpSpPr>
          <p:grpSp>
            <p:nvGrpSpPr>
              <p:cNvPr id="2310" name="Google Shape;2310;p198"/>
              <p:cNvGrpSpPr/>
              <p:nvPr/>
            </p:nvGrpSpPr>
            <p:grpSpPr>
              <a:xfrm>
                <a:off x="6077928" y="3303336"/>
                <a:ext cx="1398743" cy="937836"/>
                <a:chOff x="5619327" y="6680160"/>
                <a:chExt cx="1740163" cy="1166754"/>
              </a:xfrm>
            </p:grpSpPr>
            <p:pic>
              <p:nvPicPr>
                <p:cNvPr descr="clipped result image" id="2311" name="Google Shape;2311;p198"/>
                <p:cNvPicPr preferRelativeResize="0"/>
                <p:nvPr/>
              </p:nvPicPr>
              <p:blipFill rotWithShape="1">
                <a:blip r:embed="rId3">
                  <a:alphaModFix/>
                </a:blip>
                <a:srcRect b="13267" l="28601" r="0" t="24642"/>
                <a:stretch/>
              </p:blipFill>
              <p:spPr>
                <a:xfrm>
                  <a:off x="5945660" y="6923321"/>
                  <a:ext cx="1413830" cy="923593"/>
                </a:xfrm>
                <a:prstGeom prst="rect">
                  <a:avLst/>
                </a:prstGeom>
                <a:noFill/>
                <a:ln>
                  <a:noFill/>
                </a:ln>
              </p:spPr>
            </p:pic>
            <p:pic>
              <p:nvPicPr>
                <p:cNvPr id="2312" name="Google Shape;2312;p198"/>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2313" name="Google Shape;2313;p198"/>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2314" name="Google Shape;2314;p198"/>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2315" name="Google Shape;2315;p198"/>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2316" name="Google Shape;2316;p198"/>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0" name="Shape 2320"/>
        <p:cNvGrpSpPr/>
        <p:nvPr/>
      </p:nvGrpSpPr>
      <p:grpSpPr>
        <a:xfrm>
          <a:off x="0" y="0"/>
          <a:ext cx="0" cy="0"/>
          <a:chOff x="0" y="0"/>
          <a:chExt cx="0" cy="0"/>
        </a:xfrm>
      </p:grpSpPr>
      <p:sp>
        <p:nvSpPr>
          <p:cNvPr id="2321" name="Google Shape;2321;p199"/>
          <p:cNvSpPr txBox="1"/>
          <p:nvPr/>
        </p:nvSpPr>
        <p:spPr>
          <a:xfrm>
            <a:off x="4462300" y="349250"/>
            <a:ext cx="1733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Serious or benign?</a:t>
            </a:r>
            <a:endParaRPr b="0" i="0" sz="1400" u="none" cap="none" strike="noStrike">
              <a:solidFill>
                <a:schemeClr val="dk1"/>
              </a:solidFill>
              <a:latin typeface="Arial"/>
              <a:ea typeface="Arial"/>
              <a:cs typeface="Arial"/>
              <a:sym typeface="Arial"/>
            </a:endParaRPr>
          </a:p>
        </p:txBody>
      </p:sp>
      <p:pic>
        <p:nvPicPr>
          <p:cNvPr id="2322" name="Google Shape;2322;p199"/>
          <p:cNvPicPr preferRelativeResize="0"/>
          <p:nvPr/>
        </p:nvPicPr>
        <p:blipFill rotWithShape="1">
          <a:blip r:embed="rId3">
            <a:alphaModFix/>
          </a:blip>
          <a:srcRect b="0" l="0" r="0" t="0"/>
          <a:stretch/>
        </p:blipFill>
        <p:spPr>
          <a:xfrm>
            <a:off x="0" y="0"/>
            <a:ext cx="3603200" cy="5143500"/>
          </a:xfrm>
          <a:prstGeom prst="rect">
            <a:avLst/>
          </a:prstGeom>
          <a:noFill/>
          <a:ln>
            <a:noFill/>
          </a:ln>
        </p:spPr>
      </p:pic>
      <p:sp>
        <p:nvSpPr>
          <p:cNvPr id="2323" name="Google Shape;2323;p199"/>
          <p:cNvSpPr txBox="1"/>
          <p:nvPr/>
        </p:nvSpPr>
        <p:spPr>
          <a:xfrm>
            <a:off x="6006669" y="4931633"/>
            <a:ext cx="33693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Arial"/>
                <a:ea typeface="Arial"/>
                <a:cs typeface="Arial"/>
                <a:sym typeface="Arial"/>
              </a:rPr>
              <a:t>https://www.contemporarypediatrics.com/view/drug-eruptions-benignand-life-threatening</a:t>
            </a:r>
            <a:endParaRPr b="0" i="0" sz="600" u="none" cap="none" strike="noStrike">
              <a:solidFill>
                <a:srgbClr val="000000"/>
              </a:solidFill>
              <a:latin typeface="Arial"/>
              <a:ea typeface="Arial"/>
              <a:cs typeface="Arial"/>
              <a:sym typeface="Arial"/>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7" name="Shape 2327"/>
        <p:cNvGrpSpPr/>
        <p:nvPr/>
      </p:nvGrpSpPr>
      <p:grpSpPr>
        <a:xfrm>
          <a:off x="0" y="0"/>
          <a:ext cx="0" cy="0"/>
          <a:chOff x="0" y="0"/>
          <a:chExt cx="0" cy="0"/>
        </a:xfrm>
      </p:grpSpPr>
      <p:sp>
        <p:nvSpPr>
          <p:cNvPr id="2328" name="Google Shape;2328;p200"/>
          <p:cNvSpPr txBox="1"/>
          <p:nvPr/>
        </p:nvSpPr>
        <p:spPr>
          <a:xfrm>
            <a:off x="2064271" y="1807729"/>
            <a:ext cx="2004300" cy="230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50"/>
              <a:buFont typeface="Arial"/>
              <a:buNone/>
            </a:pPr>
            <a:r>
              <a:rPr b="0" i="0" lang="en" sz="1150" u="none" cap="none" strike="noStrike">
                <a:solidFill>
                  <a:srgbClr val="373A3C"/>
                </a:solidFill>
                <a:highlight>
                  <a:srgbClr val="FFFFFF"/>
                </a:highlight>
                <a:latin typeface="Roboto"/>
                <a:ea typeface="Roboto"/>
                <a:cs typeface="Roboto"/>
                <a:sym typeface="Roboto"/>
              </a:rPr>
              <a:t>The exanthematous (maculopapular) drug eruption with confluent areas of morbilliform (measles-looking) erythema with small white areas of sparing.</a:t>
            </a:r>
            <a:endParaRPr b="0" i="0" sz="1150" u="none" cap="none" strike="noStrike">
              <a:solidFill>
                <a:srgbClr val="373A3C"/>
              </a:solidFill>
              <a:highlight>
                <a:srgbClr val="FFFFFF"/>
              </a:highlight>
              <a:latin typeface="Roboto"/>
              <a:ea typeface="Roboto"/>
              <a:cs typeface="Roboto"/>
              <a:sym typeface="Roboto"/>
            </a:endParaRPr>
          </a:p>
          <a:p>
            <a:pPr indent="0" lvl="0" marL="0" marR="0" rtl="0" algn="l">
              <a:lnSpc>
                <a:spcPct val="100000"/>
              </a:lnSpc>
              <a:spcBef>
                <a:spcPts val="0"/>
              </a:spcBef>
              <a:spcAft>
                <a:spcPts val="0"/>
              </a:spcAft>
              <a:buClr>
                <a:srgbClr val="000000"/>
              </a:buClr>
              <a:buSzPts val="1150"/>
              <a:buFont typeface="Arial"/>
              <a:buNone/>
            </a:pPr>
            <a:r>
              <a:t/>
            </a:r>
            <a:endParaRPr b="0" i="0" sz="1150" u="none" cap="none" strike="noStrike">
              <a:solidFill>
                <a:srgbClr val="373A3C"/>
              </a:solidFill>
              <a:highlight>
                <a:srgbClr val="FFFFFF"/>
              </a:highlight>
              <a:latin typeface="Roboto"/>
              <a:ea typeface="Roboto"/>
              <a:cs typeface="Roboto"/>
              <a:sym typeface="Roboto"/>
            </a:endParaRPr>
          </a:p>
          <a:p>
            <a:pPr indent="0" lvl="0" marL="0" marR="0" rtl="0" algn="l">
              <a:lnSpc>
                <a:spcPct val="100000"/>
              </a:lnSpc>
              <a:spcBef>
                <a:spcPts val="0"/>
              </a:spcBef>
              <a:spcAft>
                <a:spcPts val="0"/>
              </a:spcAft>
              <a:buClr>
                <a:srgbClr val="000000"/>
              </a:buClr>
              <a:buSzPts val="1150"/>
              <a:buFont typeface="Arial"/>
              <a:buNone/>
            </a:pPr>
            <a:r>
              <a:rPr b="0" i="0" lang="en" sz="1150" u="none" cap="none" strike="noStrike">
                <a:solidFill>
                  <a:srgbClr val="373A3C"/>
                </a:solidFill>
                <a:highlight>
                  <a:srgbClr val="FFFFFF"/>
                </a:highlight>
                <a:latin typeface="Roboto"/>
                <a:ea typeface="Roboto"/>
                <a:cs typeface="Roboto"/>
                <a:sym typeface="Roboto"/>
              </a:rPr>
              <a:t>This is the most common type of drug reaction.</a:t>
            </a:r>
            <a:endParaRPr b="0" i="0" sz="1150" u="none" cap="none" strike="noStrike">
              <a:solidFill>
                <a:srgbClr val="373A3C"/>
              </a:solidFill>
              <a:highlight>
                <a:srgbClr val="FFFFFF"/>
              </a:highlight>
              <a:latin typeface="Roboto"/>
              <a:ea typeface="Roboto"/>
              <a:cs typeface="Roboto"/>
              <a:sym typeface="Roboto"/>
            </a:endParaRPr>
          </a:p>
          <a:p>
            <a:pPr indent="0" lvl="0" marL="0" marR="0" rtl="0" algn="l">
              <a:lnSpc>
                <a:spcPct val="100000"/>
              </a:lnSpc>
              <a:spcBef>
                <a:spcPts val="0"/>
              </a:spcBef>
              <a:spcAft>
                <a:spcPts val="0"/>
              </a:spcAft>
              <a:buClr>
                <a:srgbClr val="000000"/>
              </a:buClr>
              <a:buSzPts val="1150"/>
              <a:buFont typeface="Arial"/>
              <a:buNone/>
            </a:pPr>
            <a:r>
              <a:t/>
            </a:r>
            <a:endParaRPr b="0" i="0" sz="1150" u="none" cap="none" strike="noStrike">
              <a:solidFill>
                <a:srgbClr val="373A3C"/>
              </a:solidFill>
              <a:highlight>
                <a:srgbClr val="FFFFFF"/>
              </a:highlight>
              <a:latin typeface="Roboto"/>
              <a:ea typeface="Roboto"/>
              <a:cs typeface="Roboto"/>
              <a:sym typeface="Roboto"/>
            </a:endParaRPr>
          </a:p>
          <a:p>
            <a:pPr indent="0" lvl="0" marL="0" marR="0" rtl="0" algn="l">
              <a:lnSpc>
                <a:spcPct val="100000"/>
              </a:lnSpc>
              <a:spcBef>
                <a:spcPts val="0"/>
              </a:spcBef>
              <a:spcAft>
                <a:spcPts val="0"/>
              </a:spcAft>
              <a:buClr>
                <a:srgbClr val="000000"/>
              </a:buClr>
              <a:buSzPts val="1150"/>
              <a:buFont typeface="Arial"/>
              <a:buNone/>
            </a:pPr>
            <a:r>
              <a:t/>
            </a:r>
            <a:endParaRPr b="0" i="0" sz="1150" u="none" cap="none" strike="noStrike">
              <a:solidFill>
                <a:srgbClr val="373A3C"/>
              </a:solidFill>
              <a:highlight>
                <a:srgbClr val="FFFFFF"/>
              </a:highlight>
              <a:latin typeface="Roboto"/>
              <a:ea typeface="Roboto"/>
              <a:cs typeface="Roboto"/>
              <a:sym typeface="Roboto"/>
            </a:endParaRPr>
          </a:p>
        </p:txBody>
      </p:sp>
      <p:pic>
        <p:nvPicPr>
          <p:cNvPr id="2329" name="Google Shape;2329;p200"/>
          <p:cNvPicPr preferRelativeResize="0"/>
          <p:nvPr/>
        </p:nvPicPr>
        <p:blipFill rotWithShape="1">
          <a:blip r:embed="rId3">
            <a:alphaModFix/>
          </a:blip>
          <a:srcRect b="0" l="0" r="0" t="0"/>
          <a:stretch/>
        </p:blipFill>
        <p:spPr>
          <a:xfrm>
            <a:off x="0" y="750899"/>
            <a:ext cx="2004413" cy="2861262"/>
          </a:xfrm>
          <a:prstGeom prst="rect">
            <a:avLst/>
          </a:prstGeom>
          <a:noFill/>
          <a:ln>
            <a:noFill/>
          </a:ln>
        </p:spPr>
      </p:pic>
      <p:sp>
        <p:nvSpPr>
          <p:cNvPr id="2330" name="Google Shape;2330;p200"/>
          <p:cNvSpPr txBox="1"/>
          <p:nvPr/>
        </p:nvSpPr>
        <p:spPr>
          <a:xfrm>
            <a:off x="2064271" y="1166761"/>
            <a:ext cx="17331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0" i="0" lang="en" sz="2400" u="none" cap="none" strike="noStrike">
                <a:solidFill>
                  <a:schemeClr val="dk1"/>
                </a:solidFill>
                <a:latin typeface="Arial"/>
                <a:ea typeface="Arial"/>
                <a:cs typeface="Arial"/>
                <a:sym typeface="Arial"/>
              </a:rPr>
              <a:t>BENIGN</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4" name="Shape 2334"/>
        <p:cNvGrpSpPr/>
        <p:nvPr/>
      </p:nvGrpSpPr>
      <p:grpSpPr>
        <a:xfrm>
          <a:off x="0" y="0"/>
          <a:ext cx="0" cy="0"/>
          <a:chOff x="0" y="0"/>
          <a:chExt cx="0" cy="0"/>
        </a:xfrm>
      </p:grpSpPr>
      <p:sp>
        <p:nvSpPr>
          <p:cNvPr id="2335" name="Google Shape;2335;p201"/>
          <p:cNvSpPr txBox="1"/>
          <p:nvPr/>
        </p:nvSpPr>
        <p:spPr>
          <a:xfrm>
            <a:off x="2064271" y="1807729"/>
            <a:ext cx="2004300" cy="230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50"/>
              <a:buFont typeface="Arial"/>
              <a:buNone/>
            </a:pPr>
            <a:r>
              <a:rPr b="0" i="0" lang="en" sz="1150" u="none" cap="none" strike="noStrike">
                <a:solidFill>
                  <a:srgbClr val="373A3C"/>
                </a:solidFill>
                <a:highlight>
                  <a:srgbClr val="FFFFFF"/>
                </a:highlight>
                <a:latin typeface="Roboto"/>
                <a:ea typeface="Roboto"/>
                <a:cs typeface="Roboto"/>
                <a:sym typeface="Roboto"/>
              </a:rPr>
              <a:t>The exanthematous (maculopapular) drug eruption with confluent areas of morbilliform (measles-looking) erythema with small white areas of sparing.</a:t>
            </a:r>
            <a:endParaRPr b="0" i="0" sz="1150" u="none" cap="none" strike="noStrike">
              <a:solidFill>
                <a:srgbClr val="373A3C"/>
              </a:solidFill>
              <a:highlight>
                <a:srgbClr val="FFFFFF"/>
              </a:highlight>
              <a:latin typeface="Roboto"/>
              <a:ea typeface="Roboto"/>
              <a:cs typeface="Roboto"/>
              <a:sym typeface="Roboto"/>
            </a:endParaRPr>
          </a:p>
          <a:p>
            <a:pPr indent="0" lvl="0" marL="0" marR="0" rtl="0" algn="l">
              <a:lnSpc>
                <a:spcPct val="100000"/>
              </a:lnSpc>
              <a:spcBef>
                <a:spcPts val="0"/>
              </a:spcBef>
              <a:spcAft>
                <a:spcPts val="0"/>
              </a:spcAft>
              <a:buClr>
                <a:srgbClr val="000000"/>
              </a:buClr>
              <a:buSzPts val="1150"/>
              <a:buFont typeface="Arial"/>
              <a:buNone/>
            </a:pPr>
            <a:r>
              <a:t/>
            </a:r>
            <a:endParaRPr b="0" i="0" sz="1150" u="none" cap="none" strike="noStrike">
              <a:solidFill>
                <a:srgbClr val="373A3C"/>
              </a:solidFill>
              <a:highlight>
                <a:srgbClr val="FFFFFF"/>
              </a:highlight>
              <a:latin typeface="Roboto"/>
              <a:ea typeface="Roboto"/>
              <a:cs typeface="Roboto"/>
              <a:sym typeface="Roboto"/>
            </a:endParaRPr>
          </a:p>
          <a:p>
            <a:pPr indent="0" lvl="0" marL="0" marR="0" rtl="0" algn="l">
              <a:lnSpc>
                <a:spcPct val="100000"/>
              </a:lnSpc>
              <a:spcBef>
                <a:spcPts val="0"/>
              </a:spcBef>
              <a:spcAft>
                <a:spcPts val="0"/>
              </a:spcAft>
              <a:buClr>
                <a:srgbClr val="000000"/>
              </a:buClr>
              <a:buSzPts val="1150"/>
              <a:buFont typeface="Arial"/>
              <a:buNone/>
            </a:pPr>
            <a:r>
              <a:rPr b="0" i="0" lang="en" sz="1150" u="none" cap="none" strike="noStrike">
                <a:solidFill>
                  <a:srgbClr val="373A3C"/>
                </a:solidFill>
                <a:highlight>
                  <a:srgbClr val="FFFFFF"/>
                </a:highlight>
                <a:latin typeface="Roboto"/>
                <a:ea typeface="Roboto"/>
                <a:cs typeface="Roboto"/>
                <a:sym typeface="Roboto"/>
              </a:rPr>
              <a:t>This is the most common type of drug reaction.</a:t>
            </a:r>
            <a:endParaRPr b="0" i="0" sz="1150" u="none" cap="none" strike="noStrike">
              <a:solidFill>
                <a:srgbClr val="373A3C"/>
              </a:solidFill>
              <a:highlight>
                <a:srgbClr val="FFFFFF"/>
              </a:highlight>
              <a:latin typeface="Roboto"/>
              <a:ea typeface="Roboto"/>
              <a:cs typeface="Roboto"/>
              <a:sym typeface="Roboto"/>
            </a:endParaRPr>
          </a:p>
          <a:p>
            <a:pPr indent="0" lvl="0" marL="0" marR="0" rtl="0" algn="l">
              <a:lnSpc>
                <a:spcPct val="100000"/>
              </a:lnSpc>
              <a:spcBef>
                <a:spcPts val="0"/>
              </a:spcBef>
              <a:spcAft>
                <a:spcPts val="0"/>
              </a:spcAft>
              <a:buClr>
                <a:srgbClr val="000000"/>
              </a:buClr>
              <a:buSzPts val="1150"/>
              <a:buFont typeface="Arial"/>
              <a:buNone/>
            </a:pPr>
            <a:r>
              <a:t/>
            </a:r>
            <a:endParaRPr b="0" i="0" sz="1150" u="none" cap="none" strike="noStrike">
              <a:solidFill>
                <a:srgbClr val="373A3C"/>
              </a:solidFill>
              <a:highlight>
                <a:srgbClr val="FFFFFF"/>
              </a:highlight>
              <a:latin typeface="Roboto"/>
              <a:ea typeface="Roboto"/>
              <a:cs typeface="Roboto"/>
              <a:sym typeface="Roboto"/>
            </a:endParaRPr>
          </a:p>
          <a:p>
            <a:pPr indent="0" lvl="0" marL="0" marR="0" rtl="0" algn="l">
              <a:lnSpc>
                <a:spcPct val="100000"/>
              </a:lnSpc>
              <a:spcBef>
                <a:spcPts val="0"/>
              </a:spcBef>
              <a:spcAft>
                <a:spcPts val="0"/>
              </a:spcAft>
              <a:buClr>
                <a:srgbClr val="000000"/>
              </a:buClr>
              <a:buSzPts val="1150"/>
              <a:buFont typeface="Arial"/>
              <a:buNone/>
            </a:pPr>
            <a:r>
              <a:t/>
            </a:r>
            <a:endParaRPr b="0" i="0" sz="1150" u="none" cap="none" strike="noStrike">
              <a:solidFill>
                <a:srgbClr val="373A3C"/>
              </a:solidFill>
              <a:highlight>
                <a:srgbClr val="FFFFFF"/>
              </a:highlight>
              <a:latin typeface="Roboto"/>
              <a:ea typeface="Roboto"/>
              <a:cs typeface="Roboto"/>
              <a:sym typeface="Roboto"/>
            </a:endParaRPr>
          </a:p>
        </p:txBody>
      </p:sp>
      <p:pic>
        <p:nvPicPr>
          <p:cNvPr id="2336" name="Google Shape;2336;p201"/>
          <p:cNvPicPr preferRelativeResize="0"/>
          <p:nvPr/>
        </p:nvPicPr>
        <p:blipFill rotWithShape="1">
          <a:blip r:embed="rId3">
            <a:alphaModFix/>
          </a:blip>
          <a:srcRect b="0" l="0" r="0" t="0"/>
          <a:stretch/>
        </p:blipFill>
        <p:spPr>
          <a:xfrm>
            <a:off x="0" y="750899"/>
            <a:ext cx="2004413" cy="2861262"/>
          </a:xfrm>
          <a:prstGeom prst="rect">
            <a:avLst/>
          </a:prstGeom>
          <a:noFill/>
          <a:ln>
            <a:noFill/>
          </a:ln>
        </p:spPr>
      </p:pic>
      <p:cxnSp>
        <p:nvCxnSpPr>
          <p:cNvPr id="2337" name="Google Shape;2337;p201"/>
          <p:cNvCxnSpPr/>
          <p:nvPr/>
        </p:nvCxnSpPr>
        <p:spPr>
          <a:xfrm>
            <a:off x="4142050" y="-66464"/>
            <a:ext cx="0" cy="5300700"/>
          </a:xfrm>
          <a:prstGeom prst="straightConnector1">
            <a:avLst/>
          </a:prstGeom>
          <a:noFill/>
          <a:ln cap="flat" cmpd="sng" w="9525">
            <a:solidFill>
              <a:srgbClr val="FDA739"/>
            </a:solidFill>
            <a:prstDash val="solid"/>
            <a:round/>
            <a:headEnd len="sm" w="sm" type="none"/>
            <a:tailEnd len="sm" w="sm" type="none"/>
          </a:ln>
        </p:spPr>
      </p:cxnSp>
      <p:pic>
        <p:nvPicPr>
          <p:cNvPr id="2338" name="Google Shape;2338;p201"/>
          <p:cNvPicPr preferRelativeResize="0"/>
          <p:nvPr/>
        </p:nvPicPr>
        <p:blipFill rotWithShape="1">
          <a:blip r:embed="rId4">
            <a:alphaModFix/>
          </a:blip>
          <a:srcRect b="0" l="0" r="0" t="0"/>
          <a:stretch/>
        </p:blipFill>
        <p:spPr>
          <a:xfrm>
            <a:off x="4142050" y="750899"/>
            <a:ext cx="2380985" cy="3506209"/>
          </a:xfrm>
          <a:prstGeom prst="rect">
            <a:avLst/>
          </a:prstGeom>
          <a:noFill/>
          <a:ln>
            <a:noFill/>
          </a:ln>
        </p:spPr>
      </p:pic>
      <p:sp>
        <p:nvSpPr>
          <p:cNvPr id="2339" name="Google Shape;2339;p201"/>
          <p:cNvSpPr txBox="1"/>
          <p:nvPr/>
        </p:nvSpPr>
        <p:spPr>
          <a:xfrm>
            <a:off x="6619114" y="797368"/>
            <a:ext cx="1733100" cy="648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Serious or benign?</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40" name="Google Shape;2340;p201"/>
          <p:cNvSpPr txBox="1"/>
          <p:nvPr/>
        </p:nvSpPr>
        <p:spPr>
          <a:xfrm>
            <a:off x="2064271" y="1166761"/>
            <a:ext cx="17331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0" i="0" lang="en" sz="2400" u="none" cap="none" strike="noStrike">
                <a:solidFill>
                  <a:schemeClr val="dk1"/>
                </a:solidFill>
                <a:latin typeface="Arial"/>
                <a:ea typeface="Arial"/>
                <a:cs typeface="Arial"/>
                <a:sym typeface="Arial"/>
              </a:rPr>
              <a:t>BENIGN</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4" name="Shape 2344"/>
        <p:cNvGrpSpPr/>
        <p:nvPr/>
      </p:nvGrpSpPr>
      <p:grpSpPr>
        <a:xfrm>
          <a:off x="0" y="0"/>
          <a:ext cx="0" cy="0"/>
          <a:chOff x="0" y="0"/>
          <a:chExt cx="0" cy="0"/>
        </a:xfrm>
      </p:grpSpPr>
      <p:sp>
        <p:nvSpPr>
          <p:cNvPr id="2345" name="Google Shape;2345;p202"/>
          <p:cNvSpPr txBox="1"/>
          <p:nvPr/>
        </p:nvSpPr>
        <p:spPr>
          <a:xfrm>
            <a:off x="4462300" y="349250"/>
            <a:ext cx="2681400" cy="2134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rPr b="0" i="0" lang="en" sz="2800" u="none" cap="none" strike="noStrike">
                <a:solidFill>
                  <a:schemeClr val="dk1"/>
                </a:solidFill>
                <a:latin typeface="Arial"/>
                <a:ea typeface="Arial"/>
                <a:cs typeface="Arial"/>
                <a:sym typeface="Arial"/>
              </a:rPr>
              <a:t>Serious </a:t>
            </a:r>
            <a:endParaRPr b="0" i="0" sz="2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Stevens-Johnsons Syndrome</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above the neck</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mucus membrane involvement</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2346" name="Google Shape;2346;p202"/>
          <p:cNvPicPr preferRelativeResize="0"/>
          <p:nvPr/>
        </p:nvPicPr>
        <p:blipFill rotWithShape="1">
          <a:blip r:embed="rId3">
            <a:alphaModFix/>
          </a:blip>
          <a:srcRect b="0" l="0" r="0" t="0"/>
          <a:stretch/>
        </p:blipFill>
        <p:spPr>
          <a:xfrm>
            <a:off x="0" y="0"/>
            <a:ext cx="3492832" cy="5143499"/>
          </a:xfrm>
          <a:prstGeom prst="rect">
            <a:avLst/>
          </a:prstGeom>
          <a:noFill/>
          <a:ln>
            <a:noFill/>
          </a:ln>
        </p:spPr>
      </p:pic>
      <p:sp>
        <p:nvSpPr>
          <p:cNvPr id="2347" name="Google Shape;2347;p202"/>
          <p:cNvSpPr txBox="1"/>
          <p:nvPr/>
        </p:nvSpPr>
        <p:spPr>
          <a:xfrm>
            <a:off x="5533600" y="4804000"/>
            <a:ext cx="3577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MERCK MANUAL - DR P. MARAZZI/SCIENCE PHOTO LIBRARY</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1" name="Shape 2351"/>
        <p:cNvGrpSpPr/>
        <p:nvPr/>
      </p:nvGrpSpPr>
      <p:grpSpPr>
        <a:xfrm>
          <a:off x="0" y="0"/>
          <a:ext cx="0" cy="0"/>
          <a:chOff x="0" y="0"/>
          <a:chExt cx="0" cy="0"/>
        </a:xfrm>
      </p:grpSpPr>
      <p:sp>
        <p:nvSpPr>
          <p:cNvPr id="2352" name="Google Shape;2352;p203"/>
          <p:cNvSpPr txBox="1"/>
          <p:nvPr/>
        </p:nvSpPr>
        <p:spPr>
          <a:xfrm>
            <a:off x="4419910" y="773144"/>
            <a:ext cx="2939100" cy="1285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0" i="0" lang="en" sz="2400" u="none" cap="none" strike="noStrike">
                <a:solidFill>
                  <a:schemeClr val="dk1"/>
                </a:solidFill>
                <a:latin typeface="Arial"/>
                <a:ea typeface="Arial"/>
                <a:cs typeface="Arial"/>
                <a:sym typeface="Arial"/>
              </a:rPr>
              <a:t>Serious or benign?</a:t>
            </a:r>
            <a:endParaRPr b="0" i="0" sz="2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2353" name="Google Shape;2353;p203"/>
          <p:cNvPicPr preferRelativeResize="0"/>
          <p:nvPr/>
        </p:nvPicPr>
        <p:blipFill rotWithShape="1">
          <a:blip r:embed="rId3">
            <a:alphaModFix/>
          </a:blip>
          <a:srcRect b="0" l="0" r="26438" t="0"/>
          <a:stretch/>
        </p:blipFill>
        <p:spPr>
          <a:xfrm>
            <a:off x="625851" y="883838"/>
            <a:ext cx="3308050" cy="3375825"/>
          </a:xfrm>
          <a:prstGeom prst="rect">
            <a:avLst/>
          </a:prstGeom>
          <a:noFill/>
          <a:ln>
            <a:noFill/>
          </a:ln>
        </p:spPr>
      </p:pic>
      <p:sp>
        <p:nvSpPr>
          <p:cNvPr id="2354" name="Google Shape;2354;p203"/>
          <p:cNvSpPr txBox="1"/>
          <p:nvPr/>
        </p:nvSpPr>
        <p:spPr>
          <a:xfrm>
            <a:off x="6006669" y="4931633"/>
            <a:ext cx="33693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Arial"/>
                <a:ea typeface="Arial"/>
                <a:cs typeface="Arial"/>
                <a:sym typeface="Arial"/>
              </a:rPr>
              <a:t>https://www.contemporarypediatrics.com/view/drug-eruptions-benignand-life-threatening</a:t>
            </a:r>
            <a:endParaRPr b="0" i="0" sz="6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2"/>
          <p:cNvSpPr txBox="1"/>
          <p:nvPr/>
        </p:nvSpPr>
        <p:spPr>
          <a:xfrm>
            <a:off x="498043" y="401940"/>
            <a:ext cx="4675677" cy="184662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 sz="1800" u="none" cap="none" strike="noStrike">
                <a:solidFill>
                  <a:srgbClr val="3D85C6"/>
                </a:solidFill>
                <a:latin typeface="Arial"/>
                <a:ea typeface="Arial"/>
                <a:cs typeface="Arial"/>
                <a:sym typeface="Arial"/>
              </a:rPr>
              <a:t>The</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3D85C6"/>
                </a:solidFill>
                <a:latin typeface="Arial"/>
                <a:ea typeface="Arial"/>
                <a:cs typeface="Arial"/>
                <a:sym typeface="Arial"/>
              </a:rPr>
              <a:t> </a:t>
            </a:r>
            <a:endParaRPr b="0" i="0" sz="1800" u="none" cap="none" strike="noStrike">
              <a:solidFill>
                <a:srgbClr val="3D85C6"/>
              </a:solidFill>
              <a:latin typeface="Arial"/>
              <a:ea typeface="Arial"/>
              <a:cs typeface="Arial"/>
              <a:sym typeface="Arial"/>
            </a:endParaRPr>
          </a:p>
        </p:txBody>
      </p:sp>
      <p:sp>
        <p:nvSpPr>
          <p:cNvPr id="231" name="Google Shape;231;p42"/>
          <p:cNvSpPr/>
          <p:nvPr/>
        </p:nvSpPr>
        <p:spPr>
          <a:xfrm>
            <a:off x="374" y="-15900"/>
            <a:ext cx="9144000" cy="7632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42"/>
          <p:cNvSpPr txBox="1"/>
          <p:nvPr/>
        </p:nvSpPr>
        <p:spPr>
          <a:xfrm>
            <a:off x="648300" y="885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 sz="2400">
                <a:solidFill>
                  <a:schemeClr val="lt1"/>
                </a:solidFill>
              </a:rPr>
              <a:t>The Mood Stabilizers</a:t>
            </a:r>
            <a:endParaRPr b="0" i="0" sz="2400" u="none" cap="none" strike="noStrike">
              <a:solidFill>
                <a:srgbClr val="3D85C6"/>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2400" u="none" cap="none" strike="noStrike">
              <a:solidFill>
                <a:schemeClr val="lt1"/>
              </a:solidFill>
              <a:latin typeface="Arial"/>
              <a:ea typeface="Arial"/>
              <a:cs typeface="Arial"/>
              <a:sym typeface="Arial"/>
            </a:endParaRPr>
          </a:p>
        </p:txBody>
      </p:sp>
      <p:sp>
        <p:nvSpPr>
          <p:cNvPr id="233" name="Google Shape;233;p42"/>
          <p:cNvSpPr txBox="1"/>
          <p:nvPr/>
        </p:nvSpPr>
        <p:spPr>
          <a:xfrm>
            <a:off x="770383" y="1090660"/>
            <a:ext cx="1008538"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 sz="1800" u="none" cap="none" strike="noStrike">
                <a:solidFill>
                  <a:srgbClr val="3D85C6"/>
                </a:solidFill>
                <a:latin typeface="Arial"/>
                <a:ea typeface="Arial"/>
                <a:cs typeface="Arial"/>
                <a:sym typeface="Arial"/>
              </a:rPr>
              <a:t>Lithium</a:t>
            </a:r>
            <a:endParaRPr b="0" i="0" sz="1800" u="none" cap="none" strike="noStrike">
              <a:solidFill>
                <a:srgbClr val="3D85C6"/>
              </a:solidFill>
              <a:latin typeface="Arial"/>
              <a:ea typeface="Arial"/>
              <a:cs typeface="Arial"/>
              <a:sym typeface="Arial"/>
            </a:endParaRPr>
          </a:p>
        </p:txBody>
      </p:sp>
      <p:pic>
        <p:nvPicPr>
          <p:cNvPr id="234" name="Google Shape;234;p42"/>
          <p:cNvPicPr preferRelativeResize="0"/>
          <p:nvPr/>
        </p:nvPicPr>
        <p:blipFill rotWithShape="1">
          <a:blip r:embed="rId3">
            <a:alphaModFix/>
          </a:blip>
          <a:srcRect b="0" l="0" r="0" t="0"/>
          <a:stretch/>
        </p:blipFill>
        <p:spPr>
          <a:xfrm>
            <a:off x="770383" y="2112591"/>
            <a:ext cx="1008538" cy="229932"/>
          </a:xfrm>
          <a:prstGeom prst="rect">
            <a:avLst/>
          </a:prstGeom>
          <a:noFill/>
          <a:ln>
            <a:noFill/>
          </a:ln>
          <a:effectLst>
            <a:outerShdw blurRad="14288" rotWithShape="0" algn="bl" dir="5400000" dist="19050">
              <a:srgbClr val="000000">
                <a:alpha val="31764"/>
              </a:srgbClr>
            </a:outerShdw>
          </a:effectLst>
        </p:spPr>
      </p:pic>
      <p:pic>
        <p:nvPicPr>
          <p:cNvPr id="235" name="Google Shape;235;p42"/>
          <p:cNvPicPr preferRelativeResize="0"/>
          <p:nvPr/>
        </p:nvPicPr>
        <p:blipFill rotWithShape="1">
          <a:blip r:embed="rId4">
            <a:alphaModFix/>
          </a:blip>
          <a:srcRect b="0" l="0" r="0" t="0"/>
          <a:stretch/>
        </p:blipFill>
        <p:spPr>
          <a:xfrm>
            <a:off x="2514131" y="1647743"/>
            <a:ext cx="957346" cy="1018666"/>
          </a:xfrm>
          <a:prstGeom prst="rect">
            <a:avLst/>
          </a:prstGeom>
          <a:noFill/>
          <a:ln>
            <a:noFill/>
          </a:ln>
        </p:spPr>
      </p:pic>
      <p:sp>
        <p:nvSpPr>
          <p:cNvPr id="236" name="Google Shape;236;p42"/>
          <p:cNvSpPr txBox="1"/>
          <p:nvPr/>
        </p:nvSpPr>
        <p:spPr>
          <a:xfrm>
            <a:off x="2337949" y="863523"/>
            <a:ext cx="1499469" cy="73863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0" i="0" lang="en" sz="1800" u="none" cap="none" strike="noStrike">
                <a:solidFill>
                  <a:srgbClr val="3D85C6"/>
                </a:solidFill>
                <a:latin typeface="Arial"/>
                <a:ea typeface="Arial"/>
                <a:cs typeface="Arial"/>
                <a:sym typeface="Arial"/>
              </a:rPr>
              <a:t>Valproate</a:t>
            </a:r>
            <a:br>
              <a:rPr b="0" i="0" lang="en" sz="1800" u="none" cap="none" strike="noStrike">
                <a:solidFill>
                  <a:srgbClr val="3D85C6"/>
                </a:solidFill>
                <a:latin typeface="Arial"/>
                <a:ea typeface="Arial"/>
                <a:cs typeface="Arial"/>
                <a:sym typeface="Arial"/>
              </a:rPr>
            </a:br>
            <a:r>
              <a:rPr b="0" i="0" lang="en" sz="1800" u="none" cap="none" strike="noStrike">
                <a:solidFill>
                  <a:srgbClr val="3D85C6"/>
                </a:solidFill>
                <a:latin typeface="Arial"/>
                <a:ea typeface="Arial"/>
                <a:cs typeface="Arial"/>
                <a:sym typeface="Arial"/>
              </a:rPr>
              <a:t>(Depakote)</a:t>
            </a:r>
            <a:endParaRPr b="0" i="0" sz="1800" u="none" cap="none" strike="noStrike">
              <a:solidFill>
                <a:srgbClr val="3D85C6"/>
              </a:solidFill>
              <a:latin typeface="Arial"/>
              <a:ea typeface="Arial"/>
              <a:cs typeface="Arial"/>
              <a:sym typeface="Arial"/>
            </a:endParaRPr>
          </a:p>
        </p:txBody>
      </p:sp>
      <p:sp>
        <p:nvSpPr>
          <p:cNvPr id="237" name="Google Shape;237;p42"/>
          <p:cNvSpPr txBox="1"/>
          <p:nvPr/>
        </p:nvSpPr>
        <p:spPr>
          <a:xfrm>
            <a:off x="4203359" y="863523"/>
            <a:ext cx="1933292" cy="1015632"/>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0" i="0" lang="en" sz="1800" u="none" cap="none" strike="noStrike">
                <a:solidFill>
                  <a:srgbClr val="3D85C6"/>
                </a:solidFill>
                <a:latin typeface="Arial"/>
                <a:ea typeface="Arial"/>
                <a:cs typeface="Arial"/>
                <a:sym typeface="Arial"/>
              </a:rPr>
              <a:t>Carbamazepine (Tegretol)</a:t>
            </a:r>
            <a:endParaRPr/>
          </a:p>
          <a:p>
            <a:pPr indent="0" lvl="0" marL="0" marR="0" rtl="0" algn="l">
              <a:lnSpc>
                <a:spcPct val="100000"/>
              </a:lnSpc>
              <a:spcBef>
                <a:spcPts val="0"/>
              </a:spcBef>
              <a:spcAft>
                <a:spcPts val="0"/>
              </a:spcAft>
              <a:buNone/>
            </a:pPr>
            <a:r>
              <a:t/>
            </a:r>
            <a:endParaRPr b="0" i="0" sz="1800" u="none" cap="none" strike="noStrike">
              <a:solidFill>
                <a:srgbClr val="3D85C6"/>
              </a:solidFill>
              <a:latin typeface="Arial"/>
              <a:ea typeface="Arial"/>
              <a:cs typeface="Arial"/>
              <a:sym typeface="Arial"/>
            </a:endParaRPr>
          </a:p>
        </p:txBody>
      </p:sp>
      <p:pic>
        <p:nvPicPr>
          <p:cNvPr descr="Resultado de imagen para tiger" id="238" name="Google Shape;238;p42"/>
          <p:cNvPicPr preferRelativeResize="0"/>
          <p:nvPr/>
        </p:nvPicPr>
        <p:blipFill rotWithShape="1">
          <a:blip r:embed="rId5">
            <a:alphaModFix/>
          </a:blip>
          <a:srcRect b="0" l="0" r="0" t="0"/>
          <a:stretch/>
        </p:blipFill>
        <p:spPr>
          <a:xfrm flipH="1" rot="-312030">
            <a:off x="4764969" y="1835986"/>
            <a:ext cx="810073" cy="795347"/>
          </a:xfrm>
          <a:prstGeom prst="rect">
            <a:avLst/>
          </a:prstGeom>
          <a:noFill/>
          <a:ln>
            <a:noFill/>
          </a:ln>
        </p:spPr>
      </p:pic>
      <p:sp>
        <p:nvSpPr>
          <p:cNvPr id="239" name="Google Shape;239;p42"/>
          <p:cNvSpPr txBox="1"/>
          <p:nvPr/>
        </p:nvSpPr>
        <p:spPr>
          <a:xfrm>
            <a:off x="6396506" y="876639"/>
            <a:ext cx="1933292" cy="1015632"/>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0" i="0" lang="en" sz="1800" u="none" cap="none" strike="noStrike">
                <a:solidFill>
                  <a:srgbClr val="3D85C6"/>
                </a:solidFill>
                <a:latin typeface="Arial"/>
                <a:ea typeface="Arial"/>
                <a:cs typeface="Arial"/>
                <a:sym typeface="Arial"/>
              </a:rPr>
              <a:t>Lamotrigine (Lamictal)</a:t>
            </a:r>
            <a:endParaRPr/>
          </a:p>
          <a:p>
            <a:pPr indent="0" lvl="0" marL="0" marR="0" rtl="0" algn="l">
              <a:lnSpc>
                <a:spcPct val="100000"/>
              </a:lnSpc>
              <a:spcBef>
                <a:spcPts val="0"/>
              </a:spcBef>
              <a:spcAft>
                <a:spcPts val="0"/>
              </a:spcAft>
              <a:buNone/>
            </a:pPr>
            <a:r>
              <a:t/>
            </a:r>
            <a:endParaRPr b="0" i="0" sz="1800" u="none" cap="none" strike="noStrike">
              <a:solidFill>
                <a:srgbClr val="3D85C6"/>
              </a:solidFill>
              <a:latin typeface="Arial"/>
              <a:ea typeface="Arial"/>
              <a:cs typeface="Arial"/>
              <a:sym typeface="Arial"/>
            </a:endParaRPr>
          </a:p>
        </p:txBody>
      </p:sp>
      <p:grpSp>
        <p:nvGrpSpPr>
          <p:cNvPr id="240" name="Google Shape;240;p42"/>
          <p:cNvGrpSpPr/>
          <p:nvPr/>
        </p:nvGrpSpPr>
        <p:grpSpPr>
          <a:xfrm>
            <a:off x="6744294" y="1775434"/>
            <a:ext cx="1067468" cy="796315"/>
            <a:chOff x="766792" y="2138381"/>
            <a:chExt cx="2690063" cy="2071409"/>
          </a:xfrm>
        </p:grpSpPr>
        <p:grpSp>
          <p:nvGrpSpPr>
            <p:cNvPr id="241" name="Google Shape;241;p42"/>
            <p:cNvGrpSpPr/>
            <p:nvPr/>
          </p:nvGrpSpPr>
          <p:grpSpPr>
            <a:xfrm>
              <a:off x="766792" y="2138381"/>
              <a:ext cx="2690063" cy="2071409"/>
              <a:chOff x="6077928" y="3303336"/>
              <a:chExt cx="1398743" cy="1077064"/>
            </a:xfrm>
          </p:grpSpPr>
          <p:grpSp>
            <p:nvGrpSpPr>
              <p:cNvPr id="242" name="Google Shape;242;p42"/>
              <p:cNvGrpSpPr/>
              <p:nvPr/>
            </p:nvGrpSpPr>
            <p:grpSpPr>
              <a:xfrm>
                <a:off x="6077928" y="3303336"/>
                <a:ext cx="1398743" cy="937836"/>
                <a:chOff x="5619327" y="6680160"/>
                <a:chExt cx="1740163" cy="1166754"/>
              </a:xfrm>
            </p:grpSpPr>
            <p:pic>
              <p:nvPicPr>
                <p:cNvPr descr="clipped result image" id="243" name="Google Shape;243;p42"/>
                <p:cNvPicPr preferRelativeResize="0"/>
                <p:nvPr/>
              </p:nvPicPr>
              <p:blipFill rotWithShape="1">
                <a:blip r:embed="rId6">
                  <a:alphaModFix/>
                </a:blip>
                <a:srcRect b="13267" l="28601" r="0" t="24642"/>
                <a:stretch/>
              </p:blipFill>
              <p:spPr>
                <a:xfrm>
                  <a:off x="5945660" y="6923321"/>
                  <a:ext cx="1413830" cy="923593"/>
                </a:xfrm>
                <a:prstGeom prst="rect">
                  <a:avLst/>
                </a:prstGeom>
                <a:noFill/>
                <a:ln>
                  <a:noFill/>
                </a:ln>
              </p:spPr>
            </p:pic>
            <p:pic>
              <p:nvPicPr>
                <p:cNvPr id="244" name="Google Shape;244;p42"/>
                <p:cNvPicPr preferRelativeResize="0"/>
                <p:nvPr/>
              </p:nvPicPr>
              <p:blipFill rotWithShape="1">
                <a:blip r:embed="rId7">
                  <a:alphaModFix/>
                </a:blip>
                <a:srcRect b="0" l="0" r="0" t="0"/>
                <a:stretch/>
              </p:blipFill>
              <p:spPr>
                <a:xfrm>
                  <a:off x="5619327" y="6680160"/>
                  <a:ext cx="866543" cy="668044"/>
                </a:xfrm>
                <a:prstGeom prst="rect">
                  <a:avLst/>
                </a:prstGeom>
                <a:noFill/>
                <a:ln>
                  <a:noFill/>
                </a:ln>
              </p:spPr>
            </p:pic>
          </p:grpSp>
          <p:pic>
            <p:nvPicPr>
              <p:cNvPr id="245" name="Google Shape;245;p42"/>
              <p:cNvPicPr preferRelativeResize="0"/>
              <p:nvPr/>
            </p:nvPicPr>
            <p:blipFill rotWithShape="1">
              <a:blip r:embed="rId8">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246" name="Google Shape;246;p42"/>
              <p:cNvPicPr preferRelativeResize="0"/>
              <p:nvPr/>
            </p:nvPicPr>
            <p:blipFill rotWithShape="1">
              <a:blip r:embed="rId8">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247" name="Google Shape;247;p42"/>
              <p:cNvPicPr preferRelativeResize="0"/>
              <p:nvPr/>
            </p:nvPicPr>
            <p:blipFill rotWithShape="1">
              <a:blip r:embed="rId8">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248" name="Google Shape;248;p42"/>
            <p:cNvPicPr preferRelativeResize="0"/>
            <p:nvPr/>
          </p:nvPicPr>
          <p:blipFill rotWithShape="1">
            <a:blip r:embed="rId8">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8" name="Shape 2358"/>
        <p:cNvGrpSpPr/>
        <p:nvPr/>
      </p:nvGrpSpPr>
      <p:grpSpPr>
        <a:xfrm>
          <a:off x="0" y="0"/>
          <a:ext cx="0" cy="0"/>
          <a:chOff x="0" y="0"/>
          <a:chExt cx="0" cy="0"/>
        </a:xfrm>
      </p:grpSpPr>
      <p:sp>
        <p:nvSpPr>
          <p:cNvPr id="2359" name="Google Shape;2359;p204"/>
          <p:cNvSpPr txBox="1"/>
          <p:nvPr/>
        </p:nvSpPr>
        <p:spPr>
          <a:xfrm>
            <a:off x="4444134" y="748922"/>
            <a:ext cx="2939100" cy="2201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0" i="0" lang="en" sz="2000" u="none" cap="none" strike="noStrike">
                <a:solidFill>
                  <a:schemeClr val="dk1"/>
                </a:solidFill>
                <a:latin typeface="Arial"/>
                <a:ea typeface="Arial"/>
                <a:cs typeface="Arial"/>
                <a:sym typeface="Arial"/>
              </a:rPr>
              <a:t>Toxic epidermal necrolysis (TEN) </a:t>
            </a:r>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rPr b="0" i="0" lang="en" sz="2000" u="none" cap="none" strike="noStrike">
                <a:solidFill>
                  <a:schemeClr val="dk1"/>
                </a:solidFill>
                <a:latin typeface="Arial"/>
                <a:ea typeface="Arial"/>
                <a:cs typeface="Arial"/>
                <a:sym typeface="Arial"/>
              </a:rPr>
              <a:t>= SJS covering 30%+ body surface</a:t>
            </a:r>
            <a:endParaRPr b="0" i="0" sz="2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pic>
        <p:nvPicPr>
          <p:cNvPr id="2360" name="Google Shape;2360;p204"/>
          <p:cNvPicPr preferRelativeResize="0"/>
          <p:nvPr/>
        </p:nvPicPr>
        <p:blipFill rotWithShape="1">
          <a:blip r:embed="rId3">
            <a:alphaModFix/>
          </a:blip>
          <a:srcRect b="0" l="0" r="26438" t="0"/>
          <a:stretch/>
        </p:blipFill>
        <p:spPr>
          <a:xfrm>
            <a:off x="625851" y="883838"/>
            <a:ext cx="3308050" cy="3375825"/>
          </a:xfrm>
          <a:prstGeom prst="rect">
            <a:avLst/>
          </a:prstGeom>
          <a:noFill/>
          <a:ln>
            <a:noFill/>
          </a:ln>
        </p:spPr>
      </p:pic>
      <p:sp>
        <p:nvSpPr>
          <p:cNvPr id="2361" name="Google Shape;2361;p204"/>
          <p:cNvSpPr txBox="1"/>
          <p:nvPr/>
        </p:nvSpPr>
        <p:spPr>
          <a:xfrm>
            <a:off x="6006669" y="4931633"/>
            <a:ext cx="33693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Arial"/>
                <a:ea typeface="Arial"/>
                <a:cs typeface="Arial"/>
                <a:sym typeface="Arial"/>
              </a:rPr>
              <a:t>https://www.contemporarypediatrics.com/view/drug-eruptions-benignand-life-threatening</a:t>
            </a:r>
            <a:endParaRPr b="0" i="0" sz="600" u="none" cap="none" strike="noStrike">
              <a:solidFill>
                <a:srgbClr val="000000"/>
              </a:solidFill>
              <a:latin typeface="Arial"/>
              <a:ea typeface="Arial"/>
              <a:cs typeface="Arial"/>
              <a:sym typeface="Arial"/>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5" name="Shape 2365"/>
        <p:cNvGrpSpPr/>
        <p:nvPr/>
      </p:nvGrpSpPr>
      <p:grpSpPr>
        <a:xfrm>
          <a:off x="0" y="0"/>
          <a:ext cx="0" cy="0"/>
          <a:chOff x="0" y="0"/>
          <a:chExt cx="0" cy="0"/>
        </a:xfrm>
      </p:grpSpPr>
      <p:sp>
        <p:nvSpPr>
          <p:cNvPr id="2366" name="Google Shape;2366;p205"/>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7" name="Google Shape;2367;p205"/>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Lamotrigine (LAMICTAL)</a:t>
            </a:r>
            <a:endParaRPr b="0" i="0" sz="2400" u="none" cap="none" strike="noStrike">
              <a:solidFill>
                <a:srgbClr val="000000"/>
              </a:solidFill>
              <a:latin typeface="Arial"/>
              <a:ea typeface="Arial"/>
              <a:cs typeface="Arial"/>
              <a:sym typeface="Arial"/>
            </a:endParaRPr>
          </a:p>
        </p:txBody>
      </p:sp>
      <p:sp>
        <p:nvSpPr>
          <p:cNvPr id="2368" name="Google Shape;2368;p205"/>
          <p:cNvSpPr txBox="1"/>
          <p:nvPr/>
        </p:nvSpPr>
        <p:spPr>
          <a:xfrm>
            <a:off x="783425" y="764450"/>
            <a:ext cx="7293000" cy="6588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side effects</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risks other than Stevens-Johnson syndrome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1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369" name="Google Shape;2369;p205"/>
          <p:cNvGrpSpPr/>
          <p:nvPr/>
        </p:nvGrpSpPr>
        <p:grpSpPr>
          <a:xfrm>
            <a:off x="7664699" y="160430"/>
            <a:ext cx="1320014" cy="1016440"/>
            <a:chOff x="766792" y="2138381"/>
            <a:chExt cx="2690063" cy="2071409"/>
          </a:xfrm>
        </p:grpSpPr>
        <p:grpSp>
          <p:nvGrpSpPr>
            <p:cNvPr id="2370" name="Google Shape;2370;p205"/>
            <p:cNvGrpSpPr/>
            <p:nvPr/>
          </p:nvGrpSpPr>
          <p:grpSpPr>
            <a:xfrm>
              <a:off x="766792" y="2138381"/>
              <a:ext cx="2690063" cy="2071409"/>
              <a:chOff x="6077928" y="3303336"/>
              <a:chExt cx="1398743" cy="1077064"/>
            </a:xfrm>
          </p:grpSpPr>
          <p:grpSp>
            <p:nvGrpSpPr>
              <p:cNvPr id="2371" name="Google Shape;2371;p205"/>
              <p:cNvGrpSpPr/>
              <p:nvPr/>
            </p:nvGrpSpPr>
            <p:grpSpPr>
              <a:xfrm>
                <a:off x="6077928" y="3303336"/>
                <a:ext cx="1398743" cy="937836"/>
                <a:chOff x="5619327" y="6680160"/>
                <a:chExt cx="1740163" cy="1166754"/>
              </a:xfrm>
            </p:grpSpPr>
            <p:pic>
              <p:nvPicPr>
                <p:cNvPr descr="clipped result image" id="2372" name="Google Shape;2372;p205"/>
                <p:cNvPicPr preferRelativeResize="0"/>
                <p:nvPr/>
              </p:nvPicPr>
              <p:blipFill rotWithShape="1">
                <a:blip r:embed="rId3">
                  <a:alphaModFix/>
                </a:blip>
                <a:srcRect b="13267" l="28601" r="0" t="24642"/>
                <a:stretch/>
              </p:blipFill>
              <p:spPr>
                <a:xfrm>
                  <a:off x="5945660" y="6923321"/>
                  <a:ext cx="1413830" cy="923593"/>
                </a:xfrm>
                <a:prstGeom prst="rect">
                  <a:avLst/>
                </a:prstGeom>
                <a:noFill/>
                <a:ln>
                  <a:noFill/>
                </a:ln>
              </p:spPr>
            </p:pic>
            <p:pic>
              <p:nvPicPr>
                <p:cNvPr id="2373" name="Google Shape;2373;p205"/>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2374" name="Google Shape;2374;p205"/>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2375" name="Google Shape;2375;p205"/>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2376" name="Google Shape;2376;p205"/>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2377" name="Google Shape;2377;p205"/>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1" name="Shape 2381"/>
        <p:cNvGrpSpPr/>
        <p:nvPr/>
      </p:nvGrpSpPr>
      <p:grpSpPr>
        <a:xfrm>
          <a:off x="0" y="0"/>
          <a:ext cx="0" cy="0"/>
          <a:chOff x="0" y="0"/>
          <a:chExt cx="0" cy="0"/>
        </a:xfrm>
      </p:grpSpPr>
      <p:sp>
        <p:nvSpPr>
          <p:cNvPr id="2382" name="Google Shape;2382;p206"/>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3" name="Google Shape;2383;p206"/>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Lamotrigine (LAMICTAL)</a:t>
            </a:r>
            <a:endParaRPr b="0" i="0" sz="2400" u="none" cap="none" strike="noStrike">
              <a:solidFill>
                <a:srgbClr val="000000"/>
              </a:solidFill>
              <a:latin typeface="Arial"/>
              <a:ea typeface="Arial"/>
              <a:cs typeface="Arial"/>
              <a:sym typeface="Arial"/>
            </a:endParaRPr>
          </a:p>
        </p:txBody>
      </p:sp>
      <p:sp>
        <p:nvSpPr>
          <p:cNvPr id="2384" name="Google Shape;2384;p206"/>
          <p:cNvSpPr txBox="1"/>
          <p:nvPr/>
        </p:nvSpPr>
        <p:spPr>
          <a:xfrm>
            <a:off x="783425" y="764450"/>
            <a:ext cx="7293000" cy="6588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side effects</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risks other than Stevens-Johnson syndrome  </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Great for bipolar maintenance</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1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385" name="Google Shape;2385;p206"/>
          <p:cNvGrpSpPr/>
          <p:nvPr/>
        </p:nvGrpSpPr>
        <p:grpSpPr>
          <a:xfrm>
            <a:off x="7664698" y="160435"/>
            <a:ext cx="1320012" cy="1016437"/>
            <a:chOff x="766790" y="2138390"/>
            <a:chExt cx="2690060" cy="2071402"/>
          </a:xfrm>
        </p:grpSpPr>
        <p:grpSp>
          <p:nvGrpSpPr>
            <p:cNvPr id="2386" name="Google Shape;2386;p206"/>
            <p:cNvGrpSpPr/>
            <p:nvPr/>
          </p:nvGrpSpPr>
          <p:grpSpPr>
            <a:xfrm>
              <a:off x="766790" y="2138390"/>
              <a:ext cx="2690060" cy="2071402"/>
              <a:chOff x="6077928" y="3303340"/>
              <a:chExt cx="1398742" cy="1077060"/>
            </a:xfrm>
          </p:grpSpPr>
          <p:grpSp>
            <p:nvGrpSpPr>
              <p:cNvPr id="2387" name="Google Shape;2387;p206"/>
              <p:cNvGrpSpPr/>
              <p:nvPr/>
            </p:nvGrpSpPr>
            <p:grpSpPr>
              <a:xfrm>
                <a:off x="6077928" y="3303340"/>
                <a:ext cx="1398742" cy="937838"/>
                <a:chOff x="5619327" y="6680160"/>
                <a:chExt cx="1740161" cy="1166756"/>
              </a:xfrm>
            </p:grpSpPr>
            <p:pic>
              <p:nvPicPr>
                <p:cNvPr descr="clipped result image" id="2388" name="Google Shape;2388;p206"/>
                <p:cNvPicPr preferRelativeResize="0"/>
                <p:nvPr/>
              </p:nvPicPr>
              <p:blipFill rotWithShape="1">
                <a:blip r:embed="rId3">
                  <a:alphaModFix/>
                </a:blip>
                <a:srcRect b="13268" l="28602" r="0" t="24642"/>
                <a:stretch/>
              </p:blipFill>
              <p:spPr>
                <a:xfrm>
                  <a:off x="5945660" y="6923321"/>
                  <a:ext cx="1413828" cy="923595"/>
                </a:xfrm>
                <a:prstGeom prst="rect">
                  <a:avLst/>
                </a:prstGeom>
                <a:noFill/>
                <a:ln>
                  <a:noFill/>
                </a:ln>
              </p:spPr>
            </p:pic>
            <p:pic>
              <p:nvPicPr>
                <p:cNvPr id="2389" name="Google Shape;2389;p206"/>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2390" name="Google Shape;2390;p206"/>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0"/>
                  </a:srgbClr>
                </a:outerShdw>
              </a:effectLst>
            </p:spPr>
          </p:pic>
          <p:pic>
            <p:nvPicPr>
              <p:cNvPr id="2391" name="Google Shape;2391;p206"/>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0"/>
                  </a:srgbClr>
                </a:outerShdw>
              </a:effectLst>
            </p:spPr>
          </p:pic>
          <p:pic>
            <p:nvPicPr>
              <p:cNvPr id="2392" name="Google Shape;2392;p206"/>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0"/>
                  </a:srgbClr>
                </a:outerShdw>
              </a:effectLst>
            </p:spPr>
          </p:pic>
        </p:grpSp>
        <p:pic>
          <p:nvPicPr>
            <p:cNvPr id="2393" name="Google Shape;2393;p206"/>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0"/>
                </a:srgbClr>
              </a:outerShdw>
            </a:effectLst>
          </p:spPr>
        </p:pic>
      </p:gr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7" name="Shape 2397"/>
        <p:cNvGrpSpPr/>
        <p:nvPr/>
      </p:nvGrpSpPr>
      <p:grpSpPr>
        <a:xfrm>
          <a:off x="0" y="0"/>
          <a:ext cx="0" cy="0"/>
          <a:chOff x="0" y="0"/>
          <a:chExt cx="0" cy="0"/>
        </a:xfrm>
      </p:grpSpPr>
      <p:sp>
        <p:nvSpPr>
          <p:cNvPr id="2398" name="Google Shape;2398;p207"/>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9" name="Google Shape;2399;p207"/>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Lamotrigine (LAMICTAL)</a:t>
            </a:r>
            <a:endParaRPr b="0" i="0" sz="2400" u="none" cap="none" strike="noStrike">
              <a:solidFill>
                <a:srgbClr val="000000"/>
              </a:solidFill>
              <a:latin typeface="Arial"/>
              <a:ea typeface="Arial"/>
              <a:cs typeface="Arial"/>
              <a:sym typeface="Arial"/>
            </a:endParaRPr>
          </a:p>
        </p:txBody>
      </p:sp>
      <p:sp>
        <p:nvSpPr>
          <p:cNvPr id="2400" name="Google Shape;2400;p207"/>
          <p:cNvSpPr txBox="1"/>
          <p:nvPr/>
        </p:nvSpPr>
        <p:spPr>
          <a:xfrm>
            <a:off x="783425" y="764450"/>
            <a:ext cx="7293000" cy="6588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side effects</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risks other than Stevens-Johnson syndrome  </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Great for bipolar maintenance</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Not effective for bipolar mania</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1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401" name="Google Shape;2401;p207"/>
          <p:cNvGrpSpPr/>
          <p:nvPr/>
        </p:nvGrpSpPr>
        <p:grpSpPr>
          <a:xfrm>
            <a:off x="7664699" y="160430"/>
            <a:ext cx="1320014" cy="1016440"/>
            <a:chOff x="766792" y="2138381"/>
            <a:chExt cx="2690063" cy="2071409"/>
          </a:xfrm>
        </p:grpSpPr>
        <p:grpSp>
          <p:nvGrpSpPr>
            <p:cNvPr id="2402" name="Google Shape;2402;p207"/>
            <p:cNvGrpSpPr/>
            <p:nvPr/>
          </p:nvGrpSpPr>
          <p:grpSpPr>
            <a:xfrm>
              <a:off x="766792" y="2138381"/>
              <a:ext cx="2690063" cy="2071409"/>
              <a:chOff x="6077928" y="3303336"/>
              <a:chExt cx="1398743" cy="1077064"/>
            </a:xfrm>
          </p:grpSpPr>
          <p:grpSp>
            <p:nvGrpSpPr>
              <p:cNvPr id="2403" name="Google Shape;2403;p207"/>
              <p:cNvGrpSpPr/>
              <p:nvPr/>
            </p:nvGrpSpPr>
            <p:grpSpPr>
              <a:xfrm>
                <a:off x="6077928" y="3303336"/>
                <a:ext cx="1398743" cy="937836"/>
                <a:chOff x="5619327" y="6680160"/>
                <a:chExt cx="1740163" cy="1166754"/>
              </a:xfrm>
            </p:grpSpPr>
            <p:pic>
              <p:nvPicPr>
                <p:cNvPr descr="clipped result image" id="2404" name="Google Shape;2404;p207"/>
                <p:cNvPicPr preferRelativeResize="0"/>
                <p:nvPr/>
              </p:nvPicPr>
              <p:blipFill rotWithShape="1">
                <a:blip r:embed="rId3">
                  <a:alphaModFix/>
                </a:blip>
                <a:srcRect b="13267" l="28601" r="0" t="24642"/>
                <a:stretch/>
              </p:blipFill>
              <p:spPr>
                <a:xfrm>
                  <a:off x="5945660" y="6923321"/>
                  <a:ext cx="1413830" cy="923593"/>
                </a:xfrm>
                <a:prstGeom prst="rect">
                  <a:avLst/>
                </a:prstGeom>
                <a:noFill/>
                <a:ln>
                  <a:noFill/>
                </a:ln>
              </p:spPr>
            </p:pic>
            <p:pic>
              <p:nvPicPr>
                <p:cNvPr id="2405" name="Google Shape;2405;p207"/>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2406" name="Google Shape;2406;p207"/>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2407" name="Google Shape;2407;p207"/>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2408" name="Google Shape;2408;p207"/>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2409" name="Google Shape;2409;p207"/>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3" name="Shape 2413"/>
        <p:cNvGrpSpPr/>
        <p:nvPr/>
      </p:nvGrpSpPr>
      <p:grpSpPr>
        <a:xfrm>
          <a:off x="0" y="0"/>
          <a:ext cx="0" cy="0"/>
          <a:chOff x="0" y="0"/>
          <a:chExt cx="0" cy="0"/>
        </a:xfrm>
      </p:grpSpPr>
      <p:sp>
        <p:nvSpPr>
          <p:cNvPr id="2414" name="Google Shape;2414;p208"/>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5" name="Google Shape;2415;p208"/>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Lamotrigine (LAMICTAL)</a:t>
            </a:r>
            <a:endParaRPr b="0" i="0" sz="2400" u="none" cap="none" strike="noStrike">
              <a:solidFill>
                <a:srgbClr val="000000"/>
              </a:solidFill>
              <a:latin typeface="Arial"/>
              <a:ea typeface="Arial"/>
              <a:cs typeface="Arial"/>
              <a:sym typeface="Arial"/>
            </a:endParaRPr>
          </a:p>
        </p:txBody>
      </p:sp>
      <p:sp>
        <p:nvSpPr>
          <p:cNvPr id="2416" name="Google Shape;2416;p208"/>
          <p:cNvSpPr txBox="1"/>
          <p:nvPr/>
        </p:nvSpPr>
        <p:spPr>
          <a:xfrm>
            <a:off x="783425" y="764450"/>
            <a:ext cx="7293000" cy="6588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side effects</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risks other than Stevens-Johnson syndrome  </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Great for bipolar maintenance</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Not effective for bipolar mania</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Must be titrated over 5 weeks</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1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417" name="Google Shape;2417;p208"/>
          <p:cNvGrpSpPr/>
          <p:nvPr/>
        </p:nvGrpSpPr>
        <p:grpSpPr>
          <a:xfrm>
            <a:off x="7664699" y="160430"/>
            <a:ext cx="1320014" cy="1016440"/>
            <a:chOff x="766792" y="2138381"/>
            <a:chExt cx="2690063" cy="2071409"/>
          </a:xfrm>
        </p:grpSpPr>
        <p:grpSp>
          <p:nvGrpSpPr>
            <p:cNvPr id="2418" name="Google Shape;2418;p208"/>
            <p:cNvGrpSpPr/>
            <p:nvPr/>
          </p:nvGrpSpPr>
          <p:grpSpPr>
            <a:xfrm>
              <a:off x="766792" y="2138381"/>
              <a:ext cx="2690063" cy="2071409"/>
              <a:chOff x="6077928" y="3303336"/>
              <a:chExt cx="1398743" cy="1077064"/>
            </a:xfrm>
          </p:grpSpPr>
          <p:grpSp>
            <p:nvGrpSpPr>
              <p:cNvPr id="2419" name="Google Shape;2419;p208"/>
              <p:cNvGrpSpPr/>
              <p:nvPr/>
            </p:nvGrpSpPr>
            <p:grpSpPr>
              <a:xfrm>
                <a:off x="6077928" y="3303336"/>
                <a:ext cx="1398743" cy="937836"/>
                <a:chOff x="5619327" y="6680160"/>
                <a:chExt cx="1740163" cy="1166754"/>
              </a:xfrm>
            </p:grpSpPr>
            <p:pic>
              <p:nvPicPr>
                <p:cNvPr descr="clipped result image" id="2420" name="Google Shape;2420;p208"/>
                <p:cNvPicPr preferRelativeResize="0"/>
                <p:nvPr/>
              </p:nvPicPr>
              <p:blipFill rotWithShape="1">
                <a:blip r:embed="rId3">
                  <a:alphaModFix/>
                </a:blip>
                <a:srcRect b="13267" l="28601" r="0" t="24642"/>
                <a:stretch/>
              </p:blipFill>
              <p:spPr>
                <a:xfrm>
                  <a:off x="5945660" y="6923321"/>
                  <a:ext cx="1413830" cy="923593"/>
                </a:xfrm>
                <a:prstGeom prst="rect">
                  <a:avLst/>
                </a:prstGeom>
                <a:noFill/>
                <a:ln>
                  <a:noFill/>
                </a:ln>
              </p:spPr>
            </p:pic>
            <p:pic>
              <p:nvPicPr>
                <p:cNvPr id="2421" name="Google Shape;2421;p208"/>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2422" name="Google Shape;2422;p208"/>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2423" name="Google Shape;2423;p208"/>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2424" name="Google Shape;2424;p208"/>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2425" name="Google Shape;2425;p208"/>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9" name="Shape 2429"/>
        <p:cNvGrpSpPr/>
        <p:nvPr/>
      </p:nvGrpSpPr>
      <p:grpSpPr>
        <a:xfrm>
          <a:off x="0" y="0"/>
          <a:ext cx="0" cy="0"/>
          <a:chOff x="0" y="0"/>
          <a:chExt cx="0" cy="0"/>
        </a:xfrm>
      </p:grpSpPr>
      <p:sp>
        <p:nvSpPr>
          <p:cNvPr id="2430" name="Google Shape;2430;p209"/>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1" name="Google Shape;2431;p209"/>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Lamotrigine (LAMICTAL)</a:t>
            </a:r>
            <a:endParaRPr b="0" i="0" sz="2400" u="none" cap="none" strike="noStrike">
              <a:solidFill>
                <a:srgbClr val="000000"/>
              </a:solidFill>
              <a:latin typeface="Arial"/>
              <a:ea typeface="Arial"/>
              <a:cs typeface="Arial"/>
              <a:sym typeface="Arial"/>
            </a:endParaRPr>
          </a:p>
        </p:txBody>
      </p:sp>
      <p:sp>
        <p:nvSpPr>
          <p:cNvPr id="2432" name="Google Shape;2432;p209"/>
          <p:cNvSpPr txBox="1"/>
          <p:nvPr/>
        </p:nvSpPr>
        <p:spPr>
          <a:xfrm>
            <a:off x="783425" y="764450"/>
            <a:ext cx="7293000" cy="6588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side effects</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risks other than Stevens-Johnson syndrome </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Great for bipolar maintenance</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Not effective for bipolar mania</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Must be titrated over 5 weeks</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No lab monitoring required</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1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433" name="Google Shape;2433;p209"/>
          <p:cNvGrpSpPr/>
          <p:nvPr/>
        </p:nvGrpSpPr>
        <p:grpSpPr>
          <a:xfrm>
            <a:off x="7664699" y="160430"/>
            <a:ext cx="1320014" cy="1016440"/>
            <a:chOff x="766792" y="2138381"/>
            <a:chExt cx="2690063" cy="2071409"/>
          </a:xfrm>
        </p:grpSpPr>
        <p:grpSp>
          <p:nvGrpSpPr>
            <p:cNvPr id="2434" name="Google Shape;2434;p209"/>
            <p:cNvGrpSpPr/>
            <p:nvPr/>
          </p:nvGrpSpPr>
          <p:grpSpPr>
            <a:xfrm>
              <a:off x="766792" y="2138381"/>
              <a:ext cx="2690063" cy="2071409"/>
              <a:chOff x="6077928" y="3303336"/>
              <a:chExt cx="1398743" cy="1077064"/>
            </a:xfrm>
          </p:grpSpPr>
          <p:grpSp>
            <p:nvGrpSpPr>
              <p:cNvPr id="2435" name="Google Shape;2435;p209"/>
              <p:cNvGrpSpPr/>
              <p:nvPr/>
            </p:nvGrpSpPr>
            <p:grpSpPr>
              <a:xfrm>
                <a:off x="6077928" y="3303336"/>
                <a:ext cx="1398743" cy="937836"/>
                <a:chOff x="5619327" y="6680160"/>
                <a:chExt cx="1740163" cy="1166754"/>
              </a:xfrm>
            </p:grpSpPr>
            <p:pic>
              <p:nvPicPr>
                <p:cNvPr descr="clipped result image" id="2436" name="Google Shape;2436;p209"/>
                <p:cNvPicPr preferRelativeResize="0"/>
                <p:nvPr/>
              </p:nvPicPr>
              <p:blipFill rotWithShape="1">
                <a:blip r:embed="rId3">
                  <a:alphaModFix/>
                </a:blip>
                <a:srcRect b="13267" l="28601" r="0" t="24642"/>
                <a:stretch/>
              </p:blipFill>
              <p:spPr>
                <a:xfrm>
                  <a:off x="5945660" y="6923321"/>
                  <a:ext cx="1413830" cy="923593"/>
                </a:xfrm>
                <a:prstGeom prst="rect">
                  <a:avLst/>
                </a:prstGeom>
                <a:noFill/>
                <a:ln>
                  <a:noFill/>
                </a:ln>
              </p:spPr>
            </p:pic>
            <p:pic>
              <p:nvPicPr>
                <p:cNvPr id="2437" name="Google Shape;2437;p209"/>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2438" name="Google Shape;2438;p209"/>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2439" name="Google Shape;2439;p209"/>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2440" name="Google Shape;2440;p209"/>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2441" name="Google Shape;2441;p209"/>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5" name="Shape 2445"/>
        <p:cNvGrpSpPr/>
        <p:nvPr/>
      </p:nvGrpSpPr>
      <p:grpSpPr>
        <a:xfrm>
          <a:off x="0" y="0"/>
          <a:ext cx="0" cy="0"/>
          <a:chOff x="0" y="0"/>
          <a:chExt cx="0" cy="0"/>
        </a:xfrm>
      </p:grpSpPr>
      <p:sp>
        <p:nvSpPr>
          <p:cNvPr id="2446" name="Google Shape;2446;p210"/>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7" name="Google Shape;2447;p210"/>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Lamotrigine (LAMICTAL)</a:t>
            </a:r>
            <a:endParaRPr b="0" i="0" sz="2400" u="none" cap="none" strike="noStrike">
              <a:solidFill>
                <a:srgbClr val="000000"/>
              </a:solidFill>
              <a:latin typeface="Arial"/>
              <a:ea typeface="Arial"/>
              <a:cs typeface="Arial"/>
              <a:sym typeface="Arial"/>
            </a:endParaRPr>
          </a:p>
        </p:txBody>
      </p:sp>
      <p:sp>
        <p:nvSpPr>
          <p:cNvPr id="2448" name="Google Shape;2448;p210"/>
          <p:cNvSpPr txBox="1"/>
          <p:nvPr/>
        </p:nvSpPr>
        <p:spPr>
          <a:xfrm>
            <a:off x="783425" y="764450"/>
            <a:ext cx="7293000" cy="6588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side effects</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risks other than Stevens-Johnson syndrome </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Great for bipolar maintenance</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Not effective for bipolar mania</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Must be titrated over 5 weeks</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No lab monitoring required</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Serum levels usually unnecessary </a:t>
            </a:r>
            <a:endParaRPr b="0" i="0" sz="18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1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449" name="Google Shape;2449;p210"/>
          <p:cNvGrpSpPr/>
          <p:nvPr/>
        </p:nvGrpSpPr>
        <p:grpSpPr>
          <a:xfrm>
            <a:off x="7664699" y="160430"/>
            <a:ext cx="1320014" cy="1016440"/>
            <a:chOff x="766792" y="2138381"/>
            <a:chExt cx="2690063" cy="2071409"/>
          </a:xfrm>
        </p:grpSpPr>
        <p:grpSp>
          <p:nvGrpSpPr>
            <p:cNvPr id="2450" name="Google Shape;2450;p210"/>
            <p:cNvGrpSpPr/>
            <p:nvPr/>
          </p:nvGrpSpPr>
          <p:grpSpPr>
            <a:xfrm>
              <a:off x="766792" y="2138381"/>
              <a:ext cx="2690063" cy="2071409"/>
              <a:chOff x="6077928" y="3303336"/>
              <a:chExt cx="1398743" cy="1077064"/>
            </a:xfrm>
          </p:grpSpPr>
          <p:grpSp>
            <p:nvGrpSpPr>
              <p:cNvPr id="2451" name="Google Shape;2451;p210"/>
              <p:cNvGrpSpPr/>
              <p:nvPr/>
            </p:nvGrpSpPr>
            <p:grpSpPr>
              <a:xfrm>
                <a:off x="6077928" y="3303336"/>
                <a:ext cx="1398743" cy="937836"/>
                <a:chOff x="5619327" y="6680160"/>
                <a:chExt cx="1740163" cy="1166754"/>
              </a:xfrm>
            </p:grpSpPr>
            <p:pic>
              <p:nvPicPr>
                <p:cNvPr descr="clipped result image" id="2452" name="Google Shape;2452;p210"/>
                <p:cNvPicPr preferRelativeResize="0"/>
                <p:nvPr/>
              </p:nvPicPr>
              <p:blipFill rotWithShape="1">
                <a:blip r:embed="rId3">
                  <a:alphaModFix/>
                </a:blip>
                <a:srcRect b="13267" l="28601" r="0" t="24642"/>
                <a:stretch/>
              </p:blipFill>
              <p:spPr>
                <a:xfrm>
                  <a:off x="5945660" y="6923321"/>
                  <a:ext cx="1413830" cy="923593"/>
                </a:xfrm>
                <a:prstGeom prst="rect">
                  <a:avLst/>
                </a:prstGeom>
                <a:noFill/>
                <a:ln>
                  <a:noFill/>
                </a:ln>
              </p:spPr>
            </p:pic>
            <p:pic>
              <p:nvPicPr>
                <p:cNvPr id="2453" name="Google Shape;2453;p210"/>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2454" name="Google Shape;2454;p210"/>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2455" name="Google Shape;2455;p210"/>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2456" name="Google Shape;2456;p210"/>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2457" name="Google Shape;2457;p210"/>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1" name="Shape 2461"/>
        <p:cNvGrpSpPr/>
        <p:nvPr/>
      </p:nvGrpSpPr>
      <p:grpSpPr>
        <a:xfrm>
          <a:off x="0" y="0"/>
          <a:ext cx="0" cy="0"/>
          <a:chOff x="0" y="0"/>
          <a:chExt cx="0" cy="0"/>
        </a:xfrm>
      </p:grpSpPr>
      <p:sp>
        <p:nvSpPr>
          <p:cNvPr id="2462" name="Google Shape;2462;p211"/>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3" name="Google Shape;2463;p211"/>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Lamotrigine (LAMICTAL)</a:t>
            </a:r>
            <a:endParaRPr b="0" i="0" sz="2400" u="none" cap="none" strike="noStrike">
              <a:solidFill>
                <a:srgbClr val="000000"/>
              </a:solidFill>
              <a:latin typeface="Arial"/>
              <a:ea typeface="Arial"/>
              <a:cs typeface="Arial"/>
              <a:sym typeface="Arial"/>
            </a:endParaRPr>
          </a:p>
        </p:txBody>
      </p:sp>
      <p:sp>
        <p:nvSpPr>
          <p:cNvPr id="2464" name="Google Shape;2464;p211"/>
          <p:cNvSpPr txBox="1"/>
          <p:nvPr/>
        </p:nvSpPr>
        <p:spPr>
          <a:xfrm>
            <a:off x="783425" y="764450"/>
            <a:ext cx="7293000" cy="6588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side effects</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risks other than Stevens-Johnson syndrome </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Great for bipolar maintenance</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Not effective for bipolar mania</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Must be titrated over 5 weeks</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No lab monitoring required</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Serum levels usually unnecessary </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0"/>
              </a:spcBef>
              <a:spcAft>
                <a:spcPts val="0"/>
              </a:spcAft>
              <a:buClr>
                <a:schemeClr val="dk1"/>
              </a:buClr>
              <a:buSzPts val="1800"/>
              <a:buFont typeface="Arial"/>
              <a:buAutoNum type="alphaLcPeriod"/>
            </a:pPr>
            <a:r>
              <a:rPr b="0" i="0" lang="en" sz="1800" u="none" cap="none" strike="noStrike">
                <a:solidFill>
                  <a:schemeClr val="dk1"/>
                </a:solidFill>
                <a:latin typeface="Arial"/>
                <a:ea typeface="Arial"/>
                <a:cs typeface="Arial"/>
                <a:sym typeface="Arial"/>
              </a:rPr>
              <a:t>Wide therapeutic index</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0"/>
              </a:spcBef>
              <a:spcAft>
                <a:spcPts val="0"/>
              </a:spcAft>
              <a:buClr>
                <a:schemeClr val="dk1"/>
              </a:buClr>
              <a:buSzPts val="1800"/>
              <a:buFont typeface="Arial"/>
              <a:buAutoNum type="alphaLcPeriod"/>
            </a:pPr>
            <a:r>
              <a:rPr b="0" i="0" lang="en" sz="1800" u="none" cap="none" strike="noStrike">
                <a:solidFill>
                  <a:schemeClr val="dk1"/>
                </a:solidFill>
                <a:latin typeface="Arial"/>
                <a:ea typeface="Arial"/>
                <a:cs typeface="Arial"/>
                <a:sym typeface="Arial"/>
              </a:rPr>
              <a:t>Wide therapeutic window</a:t>
            </a:r>
            <a:endParaRPr b="0" i="0" sz="1800" u="none" cap="none" strike="noStrike">
              <a:solidFill>
                <a:schemeClr val="dk1"/>
              </a:solidFill>
              <a:latin typeface="Arial"/>
              <a:ea typeface="Arial"/>
              <a:cs typeface="Arial"/>
              <a:sym typeface="Arial"/>
            </a:endParaRPr>
          </a:p>
          <a:p>
            <a:pPr indent="0" lvl="0" marL="457200" marR="0" rtl="0" algn="l">
              <a:lnSpc>
                <a:spcPct val="100000"/>
              </a:lnSpc>
              <a:spcBef>
                <a:spcPts val="1000"/>
              </a:spcBef>
              <a:spcAft>
                <a:spcPts val="1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465" name="Google Shape;2465;p211"/>
          <p:cNvGrpSpPr/>
          <p:nvPr/>
        </p:nvGrpSpPr>
        <p:grpSpPr>
          <a:xfrm>
            <a:off x="7664699" y="160430"/>
            <a:ext cx="1320014" cy="1016440"/>
            <a:chOff x="766792" y="2138381"/>
            <a:chExt cx="2690063" cy="2071409"/>
          </a:xfrm>
        </p:grpSpPr>
        <p:grpSp>
          <p:nvGrpSpPr>
            <p:cNvPr id="2466" name="Google Shape;2466;p211"/>
            <p:cNvGrpSpPr/>
            <p:nvPr/>
          </p:nvGrpSpPr>
          <p:grpSpPr>
            <a:xfrm>
              <a:off x="766792" y="2138381"/>
              <a:ext cx="2690063" cy="2071409"/>
              <a:chOff x="6077928" y="3303336"/>
              <a:chExt cx="1398743" cy="1077064"/>
            </a:xfrm>
          </p:grpSpPr>
          <p:grpSp>
            <p:nvGrpSpPr>
              <p:cNvPr id="2467" name="Google Shape;2467;p211"/>
              <p:cNvGrpSpPr/>
              <p:nvPr/>
            </p:nvGrpSpPr>
            <p:grpSpPr>
              <a:xfrm>
                <a:off x="6077928" y="3303336"/>
                <a:ext cx="1398743" cy="937836"/>
                <a:chOff x="5619327" y="6680160"/>
                <a:chExt cx="1740163" cy="1166754"/>
              </a:xfrm>
            </p:grpSpPr>
            <p:pic>
              <p:nvPicPr>
                <p:cNvPr descr="clipped result image" id="2468" name="Google Shape;2468;p211"/>
                <p:cNvPicPr preferRelativeResize="0"/>
                <p:nvPr/>
              </p:nvPicPr>
              <p:blipFill rotWithShape="1">
                <a:blip r:embed="rId3">
                  <a:alphaModFix/>
                </a:blip>
                <a:srcRect b="13267" l="28601" r="0" t="24642"/>
                <a:stretch/>
              </p:blipFill>
              <p:spPr>
                <a:xfrm>
                  <a:off x="5945660" y="6923321"/>
                  <a:ext cx="1413830" cy="923593"/>
                </a:xfrm>
                <a:prstGeom prst="rect">
                  <a:avLst/>
                </a:prstGeom>
                <a:noFill/>
                <a:ln>
                  <a:noFill/>
                </a:ln>
              </p:spPr>
            </p:pic>
            <p:pic>
              <p:nvPicPr>
                <p:cNvPr id="2469" name="Google Shape;2469;p211"/>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2470" name="Google Shape;2470;p211"/>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2471" name="Google Shape;2471;p211"/>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2472" name="Google Shape;2472;p211"/>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2473" name="Google Shape;2473;p211"/>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7" name="Shape 2477"/>
        <p:cNvGrpSpPr/>
        <p:nvPr/>
      </p:nvGrpSpPr>
      <p:grpSpPr>
        <a:xfrm>
          <a:off x="0" y="0"/>
          <a:ext cx="0" cy="0"/>
          <a:chOff x="0" y="0"/>
          <a:chExt cx="0" cy="0"/>
        </a:xfrm>
      </p:grpSpPr>
      <p:sp>
        <p:nvSpPr>
          <p:cNvPr id="2478" name="Google Shape;2478;p212"/>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9" name="Google Shape;2479;p212"/>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Lamotrigine (LAMICTAL)</a:t>
            </a:r>
            <a:endParaRPr b="0" i="0" sz="2400" u="none" cap="none" strike="noStrike">
              <a:solidFill>
                <a:srgbClr val="000000"/>
              </a:solidFill>
              <a:latin typeface="Arial"/>
              <a:ea typeface="Arial"/>
              <a:cs typeface="Arial"/>
              <a:sym typeface="Arial"/>
            </a:endParaRPr>
          </a:p>
        </p:txBody>
      </p:sp>
      <p:sp>
        <p:nvSpPr>
          <p:cNvPr id="2480" name="Google Shape;2480;p212"/>
          <p:cNvSpPr txBox="1"/>
          <p:nvPr/>
        </p:nvSpPr>
        <p:spPr>
          <a:xfrm>
            <a:off x="783425" y="764450"/>
            <a:ext cx="7293000" cy="6588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side effects</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risks other than Stevens-Johnson syndrome</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Great for bipolar maintenance</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Not effective for bipolar mania</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Must be titrated over 5 weeks</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No lab monitoring required</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Serum levels usually unnecessary </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0"/>
              </a:spcBef>
              <a:spcAft>
                <a:spcPts val="0"/>
              </a:spcAft>
              <a:buClr>
                <a:schemeClr val="dk1"/>
              </a:buClr>
              <a:buSzPts val="1800"/>
              <a:buFont typeface="Arial"/>
              <a:buAutoNum type="alphaLcPeriod"/>
            </a:pPr>
            <a:r>
              <a:rPr b="0" i="0" lang="en" sz="1800" u="none" cap="none" strike="noStrike">
                <a:solidFill>
                  <a:schemeClr val="dk1"/>
                </a:solidFill>
                <a:latin typeface="Arial"/>
                <a:ea typeface="Arial"/>
                <a:cs typeface="Arial"/>
                <a:sym typeface="Arial"/>
              </a:rPr>
              <a:t>Wide therapeutic index</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0"/>
              </a:spcBef>
              <a:spcAft>
                <a:spcPts val="0"/>
              </a:spcAft>
              <a:buClr>
                <a:schemeClr val="dk1"/>
              </a:buClr>
              <a:buSzPts val="1800"/>
              <a:buFont typeface="Arial"/>
              <a:buAutoNum type="alphaLcPeriod"/>
            </a:pPr>
            <a:r>
              <a:rPr b="0" i="0" lang="en" sz="1800" u="none" cap="none" strike="noStrike">
                <a:solidFill>
                  <a:schemeClr val="dk1"/>
                </a:solidFill>
                <a:latin typeface="Arial"/>
                <a:ea typeface="Arial"/>
                <a:cs typeface="Arial"/>
                <a:sym typeface="Arial"/>
              </a:rPr>
              <a:t>Wide therapeutic window</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100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Can be used off-label for unipolar depression</a:t>
            </a:r>
            <a:endParaRPr b="0" i="0" sz="1800" u="none" cap="none" strike="noStrike">
              <a:solidFill>
                <a:schemeClr val="dk1"/>
              </a:solidFill>
              <a:latin typeface="Arial"/>
              <a:ea typeface="Arial"/>
              <a:cs typeface="Arial"/>
              <a:sym typeface="Arial"/>
            </a:endParaRPr>
          </a:p>
        </p:txBody>
      </p:sp>
      <p:grpSp>
        <p:nvGrpSpPr>
          <p:cNvPr id="2481" name="Google Shape;2481;p212"/>
          <p:cNvGrpSpPr/>
          <p:nvPr/>
        </p:nvGrpSpPr>
        <p:grpSpPr>
          <a:xfrm>
            <a:off x="7664699" y="160430"/>
            <a:ext cx="1320014" cy="1016440"/>
            <a:chOff x="766792" y="2138381"/>
            <a:chExt cx="2690063" cy="2071409"/>
          </a:xfrm>
        </p:grpSpPr>
        <p:grpSp>
          <p:nvGrpSpPr>
            <p:cNvPr id="2482" name="Google Shape;2482;p212"/>
            <p:cNvGrpSpPr/>
            <p:nvPr/>
          </p:nvGrpSpPr>
          <p:grpSpPr>
            <a:xfrm>
              <a:off x="766792" y="2138381"/>
              <a:ext cx="2690063" cy="2071409"/>
              <a:chOff x="6077928" y="3303336"/>
              <a:chExt cx="1398743" cy="1077064"/>
            </a:xfrm>
          </p:grpSpPr>
          <p:grpSp>
            <p:nvGrpSpPr>
              <p:cNvPr id="2483" name="Google Shape;2483;p212"/>
              <p:cNvGrpSpPr/>
              <p:nvPr/>
            </p:nvGrpSpPr>
            <p:grpSpPr>
              <a:xfrm>
                <a:off x="6077928" y="3303336"/>
                <a:ext cx="1398743" cy="937836"/>
                <a:chOff x="5619327" y="6680160"/>
                <a:chExt cx="1740163" cy="1166754"/>
              </a:xfrm>
            </p:grpSpPr>
            <p:pic>
              <p:nvPicPr>
                <p:cNvPr descr="clipped result image" id="2484" name="Google Shape;2484;p212"/>
                <p:cNvPicPr preferRelativeResize="0"/>
                <p:nvPr/>
              </p:nvPicPr>
              <p:blipFill rotWithShape="1">
                <a:blip r:embed="rId3">
                  <a:alphaModFix/>
                </a:blip>
                <a:srcRect b="13267" l="28601" r="0" t="24642"/>
                <a:stretch/>
              </p:blipFill>
              <p:spPr>
                <a:xfrm>
                  <a:off x="5945660" y="6923321"/>
                  <a:ext cx="1413830" cy="923593"/>
                </a:xfrm>
                <a:prstGeom prst="rect">
                  <a:avLst/>
                </a:prstGeom>
                <a:noFill/>
                <a:ln>
                  <a:noFill/>
                </a:ln>
              </p:spPr>
            </p:pic>
            <p:pic>
              <p:nvPicPr>
                <p:cNvPr id="2485" name="Google Shape;2485;p212"/>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2486" name="Google Shape;2486;p212"/>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2487" name="Google Shape;2487;p212"/>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2488" name="Google Shape;2488;p212"/>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2489" name="Google Shape;2489;p212"/>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
        <p:nvSpPr>
          <p:cNvPr id="2490" name="Google Shape;2490;p212"/>
          <p:cNvSpPr/>
          <p:nvPr/>
        </p:nvSpPr>
        <p:spPr>
          <a:xfrm>
            <a:off x="5447925" y="1931850"/>
            <a:ext cx="2126400" cy="1279800"/>
          </a:xfrm>
          <a:prstGeom prst="wedgeRectCallout">
            <a:avLst>
              <a:gd fmla="val -61804" name="adj1"/>
              <a:gd fmla="val 127606"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 sz="1400" u="none" cap="none" strike="noStrike">
                <a:solidFill>
                  <a:schemeClr val="lt1"/>
                </a:solidFill>
                <a:latin typeface="Arial"/>
                <a:ea typeface="Arial"/>
                <a:cs typeface="Arial"/>
                <a:sym typeface="Arial"/>
              </a:rPr>
              <a:t>Not great evidence but </a:t>
            </a:r>
            <a:r>
              <a:rPr b="1" lang="en">
                <a:solidFill>
                  <a:schemeClr val="lt1"/>
                </a:solidFill>
              </a:rPr>
              <a:t>many apparent success cases at SPMB.</a:t>
            </a:r>
            <a:endParaRPr/>
          </a:p>
        </p:txBody>
      </p:sp>
      <p:sp>
        <p:nvSpPr>
          <p:cNvPr id="2491" name="Google Shape;2491;p212"/>
          <p:cNvSpPr/>
          <p:nvPr/>
        </p:nvSpPr>
        <p:spPr>
          <a:xfrm>
            <a:off x="6821325" y="3342275"/>
            <a:ext cx="2126400" cy="1279800"/>
          </a:xfrm>
          <a:prstGeom prst="wedgeRectCallout">
            <a:avLst>
              <a:gd fmla="val -91222" name="adj1"/>
              <a:gd fmla="val 29325"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
                <a:solidFill>
                  <a:schemeClr val="lt1"/>
                </a:solidFill>
              </a:rPr>
              <a:t>Suitable “do no harm” option for undiagnosed or unexpressed bipolar.</a:t>
            </a:r>
            <a:endParaRPr/>
          </a:p>
        </p:txBody>
      </p:sp>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5" name="Shape 2495"/>
        <p:cNvGrpSpPr/>
        <p:nvPr/>
      </p:nvGrpSpPr>
      <p:grpSpPr>
        <a:xfrm>
          <a:off x="0" y="0"/>
          <a:ext cx="0" cy="0"/>
          <a:chOff x="0" y="0"/>
          <a:chExt cx="0" cy="0"/>
        </a:xfrm>
      </p:grpSpPr>
      <p:sp>
        <p:nvSpPr>
          <p:cNvPr id="2496" name="Google Shape;2496;p213"/>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7" name="Google Shape;2497;p213"/>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Lamotrigine (LAMICTAL)</a:t>
            </a:r>
            <a:endParaRPr b="0" i="0" sz="2400" u="none" cap="none" strike="noStrike">
              <a:solidFill>
                <a:srgbClr val="000000"/>
              </a:solidFill>
              <a:latin typeface="Arial"/>
              <a:ea typeface="Arial"/>
              <a:cs typeface="Arial"/>
              <a:sym typeface="Arial"/>
            </a:endParaRPr>
          </a:p>
        </p:txBody>
      </p:sp>
      <p:sp>
        <p:nvSpPr>
          <p:cNvPr id="2498" name="Google Shape;2498;p213"/>
          <p:cNvSpPr txBox="1"/>
          <p:nvPr/>
        </p:nvSpPr>
        <p:spPr>
          <a:xfrm>
            <a:off x="783425" y="764450"/>
            <a:ext cx="7293000" cy="6588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side effects</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Minimal risks other than Stevens-Johnson syndrome </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Great for bipolar maintenance</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Not effective for bipolar mania</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Must be titrated over 5 weeks</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No lab monitoring required</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Serum levels usually unnecessary </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0"/>
              </a:spcBef>
              <a:spcAft>
                <a:spcPts val="0"/>
              </a:spcAft>
              <a:buClr>
                <a:schemeClr val="dk1"/>
              </a:buClr>
              <a:buSzPts val="1800"/>
              <a:buFont typeface="Arial"/>
              <a:buAutoNum type="alphaLcPeriod"/>
            </a:pPr>
            <a:r>
              <a:rPr b="0" i="0" lang="en" sz="1800" u="none" cap="none" strike="noStrike">
                <a:solidFill>
                  <a:schemeClr val="dk1"/>
                </a:solidFill>
                <a:latin typeface="Arial"/>
                <a:ea typeface="Arial"/>
                <a:cs typeface="Arial"/>
                <a:sym typeface="Arial"/>
              </a:rPr>
              <a:t>Wide therapeutic index</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0"/>
              </a:spcBef>
              <a:spcAft>
                <a:spcPts val="0"/>
              </a:spcAft>
              <a:buClr>
                <a:schemeClr val="dk1"/>
              </a:buClr>
              <a:buSzPts val="1800"/>
              <a:buFont typeface="Arial"/>
              <a:buAutoNum type="alphaLcPeriod"/>
            </a:pPr>
            <a:r>
              <a:rPr b="0" i="0" lang="en" sz="1800" u="none" cap="none" strike="noStrike">
                <a:solidFill>
                  <a:schemeClr val="dk1"/>
                </a:solidFill>
                <a:latin typeface="Arial"/>
                <a:ea typeface="Arial"/>
                <a:cs typeface="Arial"/>
                <a:sym typeface="Arial"/>
              </a:rPr>
              <a:t>Wide therapeutic window</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Can be used off-label for unipolar depression</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100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Can combine with lithium for maintenance  </a:t>
            </a:r>
            <a:endParaRPr b="0" i="0" sz="1800" u="none" cap="none" strike="noStrike">
              <a:solidFill>
                <a:schemeClr val="dk1"/>
              </a:solidFill>
              <a:latin typeface="Arial"/>
              <a:ea typeface="Arial"/>
              <a:cs typeface="Arial"/>
              <a:sym typeface="Arial"/>
            </a:endParaRPr>
          </a:p>
        </p:txBody>
      </p:sp>
      <p:grpSp>
        <p:nvGrpSpPr>
          <p:cNvPr id="2499" name="Google Shape;2499;p213"/>
          <p:cNvGrpSpPr/>
          <p:nvPr/>
        </p:nvGrpSpPr>
        <p:grpSpPr>
          <a:xfrm>
            <a:off x="7664698" y="160435"/>
            <a:ext cx="1320012" cy="1016437"/>
            <a:chOff x="766790" y="2138390"/>
            <a:chExt cx="2690060" cy="2071402"/>
          </a:xfrm>
        </p:grpSpPr>
        <p:grpSp>
          <p:nvGrpSpPr>
            <p:cNvPr id="2500" name="Google Shape;2500;p213"/>
            <p:cNvGrpSpPr/>
            <p:nvPr/>
          </p:nvGrpSpPr>
          <p:grpSpPr>
            <a:xfrm>
              <a:off x="766790" y="2138390"/>
              <a:ext cx="2690060" cy="2071402"/>
              <a:chOff x="6077928" y="3303340"/>
              <a:chExt cx="1398742" cy="1077060"/>
            </a:xfrm>
          </p:grpSpPr>
          <p:grpSp>
            <p:nvGrpSpPr>
              <p:cNvPr id="2501" name="Google Shape;2501;p213"/>
              <p:cNvGrpSpPr/>
              <p:nvPr/>
            </p:nvGrpSpPr>
            <p:grpSpPr>
              <a:xfrm>
                <a:off x="6077928" y="3303340"/>
                <a:ext cx="1398742" cy="937838"/>
                <a:chOff x="5619327" y="6680160"/>
                <a:chExt cx="1740161" cy="1166756"/>
              </a:xfrm>
            </p:grpSpPr>
            <p:pic>
              <p:nvPicPr>
                <p:cNvPr descr="clipped result image" id="2502" name="Google Shape;2502;p213"/>
                <p:cNvPicPr preferRelativeResize="0"/>
                <p:nvPr/>
              </p:nvPicPr>
              <p:blipFill rotWithShape="1">
                <a:blip r:embed="rId3">
                  <a:alphaModFix/>
                </a:blip>
                <a:srcRect b="13268" l="28602" r="0" t="24642"/>
                <a:stretch/>
              </p:blipFill>
              <p:spPr>
                <a:xfrm>
                  <a:off x="5945660" y="6923321"/>
                  <a:ext cx="1413828" cy="923595"/>
                </a:xfrm>
                <a:prstGeom prst="rect">
                  <a:avLst/>
                </a:prstGeom>
                <a:noFill/>
                <a:ln>
                  <a:noFill/>
                </a:ln>
              </p:spPr>
            </p:pic>
            <p:pic>
              <p:nvPicPr>
                <p:cNvPr id="2503" name="Google Shape;2503;p213"/>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2504" name="Google Shape;2504;p213"/>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0"/>
                  </a:srgbClr>
                </a:outerShdw>
              </a:effectLst>
            </p:spPr>
          </p:pic>
          <p:pic>
            <p:nvPicPr>
              <p:cNvPr id="2505" name="Google Shape;2505;p213"/>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0"/>
                  </a:srgbClr>
                </a:outerShdw>
              </a:effectLst>
            </p:spPr>
          </p:pic>
          <p:pic>
            <p:nvPicPr>
              <p:cNvPr id="2506" name="Google Shape;2506;p213"/>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0"/>
                  </a:srgbClr>
                </a:outerShdw>
              </a:effectLst>
            </p:spPr>
          </p:pic>
        </p:grpSp>
        <p:pic>
          <p:nvPicPr>
            <p:cNvPr id="2507" name="Google Shape;2507;p213"/>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0"/>
                </a:srgbClr>
              </a:outerShdw>
            </a:effectLst>
          </p:spPr>
        </p:pic>
      </p:grpSp>
      <p:grpSp>
        <p:nvGrpSpPr>
          <p:cNvPr id="2508" name="Google Shape;2508;p213"/>
          <p:cNvGrpSpPr/>
          <p:nvPr/>
        </p:nvGrpSpPr>
        <p:grpSpPr>
          <a:xfrm>
            <a:off x="6600572" y="4187844"/>
            <a:ext cx="908164" cy="699305"/>
            <a:chOff x="766790" y="2138390"/>
            <a:chExt cx="2690060" cy="2071402"/>
          </a:xfrm>
        </p:grpSpPr>
        <p:grpSp>
          <p:nvGrpSpPr>
            <p:cNvPr id="2509" name="Google Shape;2509;p213"/>
            <p:cNvGrpSpPr/>
            <p:nvPr/>
          </p:nvGrpSpPr>
          <p:grpSpPr>
            <a:xfrm>
              <a:off x="766790" y="2138390"/>
              <a:ext cx="2690060" cy="2071402"/>
              <a:chOff x="6077928" y="3303340"/>
              <a:chExt cx="1398742" cy="1077060"/>
            </a:xfrm>
          </p:grpSpPr>
          <p:grpSp>
            <p:nvGrpSpPr>
              <p:cNvPr id="2510" name="Google Shape;2510;p213"/>
              <p:cNvGrpSpPr/>
              <p:nvPr/>
            </p:nvGrpSpPr>
            <p:grpSpPr>
              <a:xfrm>
                <a:off x="6077928" y="3303340"/>
                <a:ext cx="1398742" cy="937838"/>
                <a:chOff x="5619327" y="6680160"/>
                <a:chExt cx="1740161" cy="1166756"/>
              </a:xfrm>
            </p:grpSpPr>
            <p:pic>
              <p:nvPicPr>
                <p:cNvPr descr="clipped result image" id="2511" name="Google Shape;2511;p213"/>
                <p:cNvPicPr preferRelativeResize="0"/>
                <p:nvPr/>
              </p:nvPicPr>
              <p:blipFill rotWithShape="1">
                <a:blip r:embed="rId3">
                  <a:alphaModFix/>
                </a:blip>
                <a:srcRect b="13268" l="28602" r="0" t="24642"/>
                <a:stretch/>
              </p:blipFill>
              <p:spPr>
                <a:xfrm>
                  <a:off x="5945660" y="6923321"/>
                  <a:ext cx="1413828" cy="923595"/>
                </a:xfrm>
                <a:prstGeom prst="rect">
                  <a:avLst/>
                </a:prstGeom>
                <a:noFill/>
                <a:ln>
                  <a:noFill/>
                </a:ln>
              </p:spPr>
            </p:pic>
            <p:pic>
              <p:nvPicPr>
                <p:cNvPr id="2512" name="Google Shape;2512;p213"/>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2513" name="Google Shape;2513;p213"/>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0"/>
                  </a:srgbClr>
                </a:outerShdw>
              </a:effectLst>
            </p:spPr>
          </p:pic>
          <p:pic>
            <p:nvPicPr>
              <p:cNvPr id="2514" name="Google Shape;2514;p213"/>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0"/>
                  </a:srgbClr>
                </a:outerShdw>
              </a:effectLst>
            </p:spPr>
          </p:pic>
          <p:pic>
            <p:nvPicPr>
              <p:cNvPr id="2515" name="Google Shape;2515;p213"/>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0"/>
                  </a:srgbClr>
                </a:outerShdw>
              </a:effectLst>
            </p:spPr>
          </p:pic>
        </p:grpSp>
        <p:pic>
          <p:nvPicPr>
            <p:cNvPr id="2516" name="Google Shape;2516;p213"/>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0"/>
                </a:srgbClr>
              </a:outerShdw>
            </a:effectLst>
          </p:spPr>
        </p:pic>
      </p:grpSp>
      <p:sp>
        <p:nvSpPr>
          <p:cNvPr id="2517" name="Google Shape;2517;p213"/>
          <p:cNvSpPr txBox="1"/>
          <p:nvPr/>
        </p:nvSpPr>
        <p:spPr>
          <a:xfrm>
            <a:off x="7540525" y="4284975"/>
            <a:ext cx="3720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000"/>
              </a:spcAft>
              <a:buClr>
                <a:srgbClr val="000000"/>
              </a:buClr>
              <a:buSzPts val="2400"/>
              <a:buFont typeface="Arial"/>
              <a:buNone/>
            </a:pPr>
            <a:r>
              <a:rPr b="1" i="0" lang="en" sz="2400" u="none" cap="none" strike="noStrike">
                <a:solidFill>
                  <a:schemeClr val="dk1"/>
                </a:solidFill>
                <a:latin typeface="Arial"/>
                <a:ea typeface="Arial"/>
                <a:cs typeface="Arial"/>
                <a:sym typeface="Arial"/>
              </a:rPr>
              <a:t>+</a:t>
            </a:r>
            <a:endParaRPr b="1" i="0" sz="2400" u="none" cap="none" strike="noStrike">
              <a:solidFill>
                <a:schemeClr val="dk1"/>
              </a:solidFill>
              <a:latin typeface="Arial"/>
              <a:ea typeface="Arial"/>
              <a:cs typeface="Arial"/>
              <a:sym typeface="Arial"/>
            </a:endParaRPr>
          </a:p>
        </p:txBody>
      </p:sp>
      <p:pic>
        <p:nvPicPr>
          <p:cNvPr id="2518" name="Google Shape;2518;p213"/>
          <p:cNvPicPr preferRelativeResize="0"/>
          <p:nvPr/>
        </p:nvPicPr>
        <p:blipFill rotWithShape="1">
          <a:blip r:embed="rId6">
            <a:alphaModFix/>
          </a:blip>
          <a:srcRect b="0" l="0" r="0" t="0"/>
          <a:stretch/>
        </p:blipFill>
        <p:spPr>
          <a:xfrm>
            <a:off x="7944300" y="4423638"/>
            <a:ext cx="998827" cy="227725"/>
          </a:xfrm>
          <a:prstGeom prst="rect">
            <a:avLst/>
          </a:prstGeom>
          <a:noFill/>
          <a:ln>
            <a:noFill/>
          </a:ln>
          <a:effectLst>
            <a:outerShdw blurRad="14288" rotWithShape="0" algn="bl" dir="5400000" dist="19050">
              <a:srgbClr val="000000">
                <a:alpha val="3176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43"/>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254" name="Google Shape;254;p43"/>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pic>
        <p:nvPicPr>
          <p:cNvPr id="255" name="Google Shape;255;p43"/>
          <p:cNvPicPr preferRelativeResize="0"/>
          <p:nvPr/>
        </p:nvPicPr>
        <p:blipFill rotWithShape="1">
          <a:blip r:embed="rId5">
            <a:alphaModFix/>
          </a:blip>
          <a:srcRect b="0" l="0" r="0" t="0"/>
          <a:stretch/>
        </p:blipFill>
        <p:spPr>
          <a:xfrm>
            <a:off x="72024" y="1064381"/>
            <a:ext cx="8919651" cy="3325018"/>
          </a:xfrm>
          <a:prstGeom prst="rect">
            <a:avLst/>
          </a:prstGeom>
          <a:noFill/>
          <a:ln>
            <a:noFill/>
          </a:ln>
        </p:spPr>
      </p:pic>
      <p:sp>
        <p:nvSpPr>
          <p:cNvPr id="256" name="Google Shape;256;p43"/>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257" name="Google Shape;257;p43"/>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sp>
        <p:nvSpPr>
          <p:cNvPr id="258" name="Google Shape;258;p43"/>
          <p:cNvSpPr txBox="1"/>
          <p:nvPr/>
        </p:nvSpPr>
        <p:spPr>
          <a:xfrm>
            <a:off x="560825" y="24955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800" u="none" cap="none" strike="noStrike">
                <a:solidFill>
                  <a:schemeClr val="dk1"/>
                </a:solidFill>
                <a:latin typeface="Arial"/>
                <a:ea typeface="Arial"/>
                <a:cs typeface="Arial"/>
                <a:sym typeface="Arial"/>
              </a:rPr>
              <a:t>Bipolar disorder</a:t>
            </a:r>
            <a:endParaRPr b="0" i="0" sz="1800" u="none" cap="none" strike="noStrike">
              <a:solidFill>
                <a:schemeClr val="dk1"/>
              </a:solidFill>
              <a:latin typeface="Arial"/>
              <a:ea typeface="Arial"/>
              <a:cs typeface="Arial"/>
              <a:sym typeface="Arial"/>
            </a:endParaRPr>
          </a:p>
        </p:txBody>
      </p:sp>
      <p:sp>
        <p:nvSpPr>
          <p:cNvPr id="259" name="Google Shape;259;p43"/>
          <p:cNvSpPr txBox="1"/>
          <p:nvPr/>
        </p:nvSpPr>
        <p:spPr>
          <a:xfrm>
            <a:off x="1587699" y="73345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mania</a:t>
            </a:r>
            <a:endParaRPr b="0" i="0" sz="1600" u="none" cap="none" strike="noStrike">
              <a:solidFill>
                <a:schemeClr val="dk1"/>
              </a:solidFill>
              <a:latin typeface="Arial"/>
              <a:ea typeface="Arial"/>
              <a:cs typeface="Arial"/>
              <a:sym typeface="Arial"/>
            </a:endParaRPr>
          </a:p>
        </p:txBody>
      </p:sp>
      <p:sp>
        <p:nvSpPr>
          <p:cNvPr id="260" name="Google Shape;260;p43"/>
          <p:cNvSpPr txBox="1"/>
          <p:nvPr/>
        </p:nvSpPr>
        <p:spPr>
          <a:xfrm>
            <a:off x="3171074" y="200835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hypomania</a:t>
            </a:r>
            <a:endParaRPr b="0" i="0" sz="1600" u="none" cap="none" strike="noStrike">
              <a:solidFill>
                <a:schemeClr val="dk1"/>
              </a:solidFill>
              <a:latin typeface="Arial"/>
              <a:ea typeface="Arial"/>
              <a:cs typeface="Arial"/>
              <a:sym typeface="Arial"/>
            </a:endParaRPr>
          </a:p>
        </p:txBody>
      </p:sp>
      <p:sp>
        <p:nvSpPr>
          <p:cNvPr id="261" name="Google Shape;261;p43"/>
          <p:cNvSpPr txBox="1"/>
          <p:nvPr/>
        </p:nvSpPr>
        <p:spPr>
          <a:xfrm>
            <a:off x="4341024" y="3089100"/>
            <a:ext cx="13908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severe</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depression</a:t>
            </a:r>
            <a:endParaRPr b="0" i="0" sz="1600" u="none" cap="none" strike="noStrike">
              <a:solidFill>
                <a:schemeClr val="dk1"/>
              </a:solidFill>
              <a:latin typeface="Arial"/>
              <a:ea typeface="Arial"/>
              <a:cs typeface="Arial"/>
              <a:sym typeface="Arial"/>
            </a:endParaRPr>
          </a:p>
        </p:txBody>
      </p:sp>
      <p:sp>
        <p:nvSpPr>
          <p:cNvPr id="262" name="Google Shape;262;p43"/>
          <p:cNvSpPr txBox="1"/>
          <p:nvPr/>
        </p:nvSpPr>
        <p:spPr>
          <a:xfrm>
            <a:off x="7019625" y="2983800"/>
            <a:ext cx="17820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Mild depression</a:t>
            </a:r>
            <a:endParaRPr b="0" i="0" sz="1600" u="none" cap="none" strike="noStrike">
              <a:solidFill>
                <a:schemeClr val="dk1"/>
              </a:solidFill>
              <a:latin typeface="Arial"/>
              <a:ea typeface="Arial"/>
              <a:cs typeface="Arial"/>
              <a:sym typeface="Arial"/>
            </a:endParaRPr>
          </a:p>
        </p:txBody>
      </p:sp>
      <p:sp>
        <p:nvSpPr>
          <p:cNvPr id="263" name="Google Shape;263;p43"/>
          <p:cNvSpPr/>
          <p:nvPr/>
        </p:nvSpPr>
        <p:spPr>
          <a:xfrm>
            <a:off x="1188444" y="658532"/>
            <a:ext cx="7883531" cy="441063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2" name="Shape 2522"/>
        <p:cNvGrpSpPr/>
        <p:nvPr/>
      </p:nvGrpSpPr>
      <p:grpSpPr>
        <a:xfrm>
          <a:off x="0" y="0"/>
          <a:ext cx="0" cy="0"/>
          <a:chOff x="0" y="0"/>
          <a:chExt cx="0" cy="0"/>
        </a:xfrm>
      </p:grpSpPr>
      <p:sp>
        <p:nvSpPr>
          <p:cNvPr id="2523" name="Google Shape;2523;p214"/>
          <p:cNvSpPr/>
          <p:nvPr/>
        </p:nvSpPr>
        <p:spPr>
          <a:xfrm>
            <a:off x="-1" y="-15900"/>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4" name="Google Shape;2524;p214"/>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Lamotrigine (LAMICTAL)</a:t>
            </a:r>
            <a:endParaRPr b="0" i="0" sz="2400" u="none" cap="none" strike="noStrike">
              <a:solidFill>
                <a:srgbClr val="000000"/>
              </a:solidFill>
              <a:latin typeface="Arial"/>
              <a:ea typeface="Arial"/>
              <a:cs typeface="Arial"/>
              <a:sym typeface="Arial"/>
            </a:endParaRPr>
          </a:p>
        </p:txBody>
      </p:sp>
      <p:grpSp>
        <p:nvGrpSpPr>
          <p:cNvPr id="2525" name="Google Shape;2525;p214"/>
          <p:cNvGrpSpPr/>
          <p:nvPr/>
        </p:nvGrpSpPr>
        <p:grpSpPr>
          <a:xfrm>
            <a:off x="7664698" y="160435"/>
            <a:ext cx="1320012" cy="1016437"/>
            <a:chOff x="766790" y="2138390"/>
            <a:chExt cx="2690060" cy="2071402"/>
          </a:xfrm>
        </p:grpSpPr>
        <p:grpSp>
          <p:nvGrpSpPr>
            <p:cNvPr id="2526" name="Google Shape;2526;p214"/>
            <p:cNvGrpSpPr/>
            <p:nvPr/>
          </p:nvGrpSpPr>
          <p:grpSpPr>
            <a:xfrm>
              <a:off x="766790" y="2138390"/>
              <a:ext cx="2690060" cy="2071402"/>
              <a:chOff x="6077928" y="3303340"/>
              <a:chExt cx="1398742" cy="1077060"/>
            </a:xfrm>
          </p:grpSpPr>
          <p:grpSp>
            <p:nvGrpSpPr>
              <p:cNvPr id="2527" name="Google Shape;2527;p214"/>
              <p:cNvGrpSpPr/>
              <p:nvPr/>
            </p:nvGrpSpPr>
            <p:grpSpPr>
              <a:xfrm>
                <a:off x="6077928" y="3303340"/>
                <a:ext cx="1398742" cy="937838"/>
                <a:chOff x="5619327" y="6680160"/>
                <a:chExt cx="1740161" cy="1166756"/>
              </a:xfrm>
            </p:grpSpPr>
            <p:pic>
              <p:nvPicPr>
                <p:cNvPr descr="clipped result image" id="2528" name="Google Shape;2528;p214"/>
                <p:cNvPicPr preferRelativeResize="0"/>
                <p:nvPr/>
              </p:nvPicPr>
              <p:blipFill rotWithShape="1">
                <a:blip r:embed="rId3">
                  <a:alphaModFix/>
                </a:blip>
                <a:srcRect b="13268" l="28602" r="0" t="24642"/>
                <a:stretch/>
              </p:blipFill>
              <p:spPr>
                <a:xfrm>
                  <a:off x="5945660" y="6923321"/>
                  <a:ext cx="1413828" cy="923595"/>
                </a:xfrm>
                <a:prstGeom prst="rect">
                  <a:avLst/>
                </a:prstGeom>
                <a:noFill/>
                <a:ln>
                  <a:noFill/>
                </a:ln>
              </p:spPr>
            </p:pic>
            <p:pic>
              <p:nvPicPr>
                <p:cNvPr id="2529" name="Google Shape;2529;p214"/>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2530" name="Google Shape;2530;p214"/>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0"/>
                  </a:srgbClr>
                </a:outerShdw>
              </a:effectLst>
            </p:spPr>
          </p:pic>
          <p:pic>
            <p:nvPicPr>
              <p:cNvPr id="2531" name="Google Shape;2531;p214"/>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0"/>
                  </a:srgbClr>
                </a:outerShdw>
              </a:effectLst>
            </p:spPr>
          </p:pic>
          <p:pic>
            <p:nvPicPr>
              <p:cNvPr id="2532" name="Google Shape;2532;p214"/>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0"/>
                  </a:srgbClr>
                </a:outerShdw>
              </a:effectLst>
            </p:spPr>
          </p:pic>
        </p:grpSp>
        <p:pic>
          <p:nvPicPr>
            <p:cNvPr id="2533" name="Google Shape;2533;p214"/>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0"/>
                </a:srgbClr>
              </a:outerShdw>
            </a:effectLst>
          </p:spPr>
        </p:pic>
      </p:grpSp>
      <p:grpSp>
        <p:nvGrpSpPr>
          <p:cNvPr id="2534" name="Google Shape;2534;p214"/>
          <p:cNvGrpSpPr/>
          <p:nvPr/>
        </p:nvGrpSpPr>
        <p:grpSpPr>
          <a:xfrm>
            <a:off x="6600572" y="4187844"/>
            <a:ext cx="908164" cy="699305"/>
            <a:chOff x="766790" y="2138390"/>
            <a:chExt cx="2690060" cy="2071402"/>
          </a:xfrm>
        </p:grpSpPr>
        <p:grpSp>
          <p:nvGrpSpPr>
            <p:cNvPr id="2535" name="Google Shape;2535;p214"/>
            <p:cNvGrpSpPr/>
            <p:nvPr/>
          </p:nvGrpSpPr>
          <p:grpSpPr>
            <a:xfrm>
              <a:off x="766790" y="2138390"/>
              <a:ext cx="2690060" cy="2071402"/>
              <a:chOff x="6077928" y="3303340"/>
              <a:chExt cx="1398742" cy="1077060"/>
            </a:xfrm>
          </p:grpSpPr>
          <p:grpSp>
            <p:nvGrpSpPr>
              <p:cNvPr id="2536" name="Google Shape;2536;p214"/>
              <p:cNvGrpSpPr/>
              <p:nvPr/>
            </p:nvGrpSpPr>
            <p:grpSpPr>
              <a:xfrm>
                <a:off x="6077928" y="3303340"/>
                <a:ext cx="1398742" cy="937838"/>
                <a:chOff x="5619327" y="6680160"/>
                <a:chExt cx="1740161" cy="1166756"/>
              </a:xfrm>
            </p:grpSpPr>
            <p:pic>
              <p:nvPicPr>
                <p:cNvPr descr="clipped result image" id="2537" name="Google Shape;2537;p214"/>
                <p:cNvPicPr preferRelativeResize="0"/>
                <p:nvPr/>
              </p:nvPicPr>
              <p:blipFill rotWithShape="1">
                <a:blip r:embed="rId3">
                  <a:alphaModFix/>
                </a:blip>
                <a:srcRect b="13268" l="28602" r="0" t="24642"/>
                <a:stretch/>
              </p:blipFill>
              <p:spPr>
                <a:xfrm>
                  <a:off x="5945660" y="6923321"/>
                  <a:ext cx="1413828" cy="923595"/>
                </a:xfrm>
                <a:prstGeom prst="rect">
                  <a:avLst/>
                </a:prstGeom>
                <a:noFill/>
                <a:ln>
                  <a:noFill/>
                </a:ln>
              </p:spPr>
            </p:pic>
            <p:pic>
              <p:nvPicPr>
                <p:cNvPr id="2538" name="Google Shape;2538;p214"/>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2539" name="Google Shape;2539;p214"/>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0"/>
                  </a:srgbClr>
                </a:outerShdw>
              </a:effectLst>
            </p:spPr>
          </p:pic>
          <p:pic>
            <p:nvPicPr>
              <p:cNvPr id="2540" name="Google Shape;2540;p214"/>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0"/>
                  </a:srgbClr>
                </a:outerShdw>
              </a:effectLst>
            </p:spPr>
          </p:pic>
          <p:pic>
            <p:nvPicPr>
              <p:cNvPr id="2541" name="Google Shape;2541;p214"/>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0"/>
                  </a:srgbClr>
                </a:outerShdw>
              </a:effectLst>
            </p:spPr>
          </p:pic>
        </p:grpSp>
        <p:pic>
          <p:nvPicPr>
            <p:cNvPr id="2542" name="Google Shape;2542;p214"/>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0"/>
                </a:srgbClr>
              </a:outerShdw>
            </a:effectLst>
          </p:spPr>
        </p:pic>
      </p:grpSp>
      <p:sp>
        <p:nvSpPr>
          <p:cNvPr id="2543" name="Google Shape;2543;p214"/>
          <p:cNvSpPr txBox="1"/>
          <p:nvPr/>
        </p:nvSpPr>
        <p:spPr>
          <a:xfrm>
            <a:off x="7540525" y="4284975"/>
            <a:ext cx="3720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000"/>
              </a:spcAft>
              <a:buClr>
                <a:srgbClr val="000000"/>
              </a:buClr>
              <a:buSzPts val="2400"/>
              <a:buFont typeface="Arial"/>
              <a:buNone/>
            </a:pPr>
            <a:r>
              <a:rPr b="1" i="0" lang="en" sz="2400" u="none" cap="none" strike="noStrike">
                <a:solidFill>
                  <a:schemeClr val="dk1"/>
                </a:solidFill>
                <a:latin typeface="Arial"/>
                <a:ea typeface="Arial"/>
                <a:cs typeface="Arial"/>
                <a:sym typeface="Arial"/>
              </a:rPr>
              <a:t>+</a:t>
            </a:r>
            <a:endParaRPr b="1" i="0" sz="2400" u="none" cap="none" strike="noStrike">
              <a:solidFill>
                <a:schemeClr val="dk1"/>
              </a:solidFill>
              <a:latin typeface="Arial"/>
              <a:ea typeface="Arial"/>
              <a:cs typeface="Arial"/>
              <a:sym typeface="Arial"/>
            </a:endParaRPr>
          </a:p>
        </p:txBody>
      </p:sp>
      <p:pic>
        <p:nvPicPr>
          <p:cNvPr id="2544" name="Google Shape;2544;p214"/>
          <p:cNvPicPr preferRelativeResize="0"/>
          <p:nvPr/>
        </p:nvPicPr>
        <p:blipFill rotWithShape="1">
          <a:blip r:embed="rId6">
            <a:alphaModFix/>
          </a:blip>
          <a:srcRect b="0" l="0" r="0" t="0"/>
          <a:stretch/>
        </p:blipFill>
        <p:spPr>
          <a:xfrm>
            <a:off x="7944300" y="4423638"/>
            <a:ext cx="998827" cy="227725"/>
          </a:xfrm>
          <a:prstGeom prst="rect">
            <a:avLst/>
          </a:prstGeom>
          <a:noFill/>
          <a:ln>
            <a:noFill/>
          </a:ln>
          <a:effectLst>
            <a:outerShdw blurRad="14288" rotWithShape="0" algn="bl" dir="5400000" dist="19050">
              <a:srgbClr val="000000">
                <a:alpha val="31760"/>
              </a:srgbClr>
            </a:outerShdw>
          </a:effectLst>
        </p:spPr>
      </p:pic>
      <p:sp>
        <p:nvSpPr>
          <p:cNvPr id="2545" name="Google Shape;2545;p214"/>
          <p:cNvSpPr txBox="1"/>
          <p:nvPr/>
        </p:nvSpPr>
        <p:spPr>
          <a:xfrm>
            <a:off x="1017075" y="967200"/>
            <a:ext cx="5813100" cy="498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SzPts val="1100"/>
              <a:buNone/>
            </a:pPr>
            <a:r>
              <a:rPr lang="en" sz="1700"/>
              <a:t>Although lamotrigine is one of our best medications, lithium is still the gold standard because lamotrigine does not appreciably:</a:t>
            </a:r>
            <a:endParaRPr sz="1700"/>
          </a:p>
          <a:p>
            <a:pPr indent="0" lvl="0" marL="0" rtl="0" algn="just">
              <a:spcBef>
                <a:spcPts val="0"/>
              </a:spcBef>
              <a:spcAft>
                <a:spcPts val="0"/>
              </a:spcAft>
              <a:buSzPts val="1100"/>
              <a:buNone/>
            </a:pPr>
            <a:r>
              <a:t/>
            </a:r>
            <a:endParaRPr sz="1700"/>
          </a:p>
          <a:p>
            <a:pPr indent="-336550" lvl="0" marL="457200" rtl="0" algn="just">
              <a:spcBef>
                <a:spcPts val="0"/>
              </a:spcBef>
              <a:spcAft>
                <a:spcPts val="0"/>
              </a:spcAft>
              <a:buClr>
                <a:srgbClr val="000000"/>
              </a:buClr>
              <a:buSzPts val="1700"/>
              <a:buChar char="●"/>
            </a:pPr>
            <a:r>
              <a:rPr lang="en" sz="1700">
                <a:solidFill>
                  <a:srgbClr val="000000"/>
                </a:solidFill>
              </a:rPr>
              <a:t>Reduce suicide</a:t>
            </a:r>
            <a:endParaRPr sz="1700">
              <a:solidFill>
                <a:srgbClr val="000000"/>
              </a:solidFill>
            </a:endParaRPr>
          </a:p>
          <a:p>
            <a:pPr indent="-336550" lvl="0" marL="457200" rtl="0" algn="just">
              <a:spcBef>
                <a:spcPts val="0"/>
              </a:spcBef>
              <a:spcAft>
                <a:spcPts val="0"/>
              </a:spcAft>
              <a:buClr>
                <a:srgbClr val="000000"/>
              </a:buClr>
              <a:buSzPts val="1700"/>
              <a:buChar char="●"/>
            </a:pPr>
            <a:r>
              <a:rPr lang="en" sz="1700">
                <a:solidFill>
                  <a:srgbClr val="000000"/>
                </a:solidFill>
              </a:rPr>
              <a:t>Prevent psychiatric hospitalization</a:t>
            </a:r>
            <a:endParaRPr sz="1700">
              <a:solidFill>
                <a:srgbClr val="000000"/>
              </a:solidFill>
            </a:endParaRPr>
          </a:p>
          <a:p>
            <a:pPr indent="-336550" lvl="0" marL="457200" rtl="0" algn="just">
              <a:spcBef>
                <a:spcPts val="0"/>
              </a:spcBef>
              <a:spcAft>
                <a:spcPts val="0"/>
              </a:spcAft>
              <a:buClr>
                <a:srgbClr val="000000"/>
              </a:buClr>
              <a:buSzPts val="1700"/>
              <a:buChar char="●"/>
            </a:pPr>
            <a:r>
              <a:rPr lang="en" sz="1700">
                <a:solidFill>
                  <a:srgbClr val="000000"/>
                </a:solidFill>
              </a:rPr>
              <a:t>Prevent dementia</a:t>
            </a:r>
            <a:endParaRPr sz="1700">
              <a:solidFill>
                <a:srgbClr val="000000"/>
              </a:solidFill>
            </a:endParaRPr>
          </a:p>
          <a:p>
            <a:pPr indent="-336550" lvl="0" marL="457200" rtl="0" algn="just">
              <a:spcBef>
                <a:spcPts val="0"/>
              </a:spcBef>
              <a:spcAft>
                <a:spcPts val="0"/>
              </a:spcAft>
              <a:buClr>
                <a:srgbClr val="000000"/>
              </a:buClr>
              <a:buSzPts val="1700"/>
              <a:buChar char="●"/>
            </a:pPr>
            <a:r>
              <a:rPr lang="en" sz="1700">
                <a:solidFill>
                  <a:srgbClr val="000000"/>
                </a:solidFill>
              </a:rPr>
              <a:t>Prevent cancer</a:t>
            </a:r>
            <a:endParaRPr sz="1700">
              <a:solidFill>
                <a:srgbClr val="000000"/>
              </a:solidFill>
            </a:endParaRPr>
          </a:p>
          <a:p>
            <a:pPr indent="-336550" lvl="0" marL="457200" rtl="0" algn="just">
              <a:spcBef>
                <a:spcPts val="0"/>
              </a:spcBef>
              <a:spcAft>
                <a:spcPts val="0"/>
              </a:spcAft>
              <a:buClr>
                <a:srgbClr val="000000"/>
              </a:buClr>
              <a:buSzPts val="1700"/>
              <a:buChar char="●"/>
            </a:pPr>
            <a:r>
              <a:rPr lang="en" sz="1700">
                <a:solidFill>
                  <a:srgbClr val="000000"/>
                </a:solidFill>
              </a:rPr>
              <a:t>Extend healthy lifespan</a:t>
            </a:r>
            <a:endParaRPr sz="1700">
              <a:solidFill>
                <a:srgbClr val="000000"/>
              </a:solidFill>
            </a:endParaRPr>
          </a:p>
          <a:p>
            <a:pPr indent="0" lvl="0" marL="0" rtl="0" algn="just">
              <a:spcBef>
                <a:spcPts val="0"/>
              </a:spcBef>
              <a:spcAft>
                <a:spcPts val="0"/>
              </a:spcAft>
              <a:buSzPts val="1100"/>
              <a:buNone/>
            </a:pPr>
            <a:r>
              <a:t/>
            </a:r>
            <a:endParaRPr sz="1700">
              <a:solidFill>
                <a:srgbClr val="000000"/>
              </a:solidFill>
            </a:endParaRPr>
          </a:p>
          <a:p>
            <a:pPr indent="0" lvl="0" marL="0" rtl="0" algn="just">
              <a:spcBef>
                <a:spcPts val="0"/>
              </a:spcBef>
              <a:spcAft>
                <a:spcPts val="0"/>
              </a:spcAft>
              <a:buSzPts val="1100"/>
              <a:buNone/>
            </a:pPr>
            <a:r>
              <a:t/>
            </a:r>
            <a:endParaRPr sz="1700">
              <a:solidFill>
                <a:srgbClr val="000000"/>
              </a:solidFill>
            </a:endParaRPr>
          </a:p>
          <a:p>
            <a:pPr indent="0" lvl="0" marL="0" rtl="0" algn="just">
              <a:spcBef>
                <a:spcPts val="0"/>
              </a:spcBef>
              <a:spcAft>
                <a:spcPts val="0"/>
              </a:spcAft>
              <a:buSzPts val="1100"/>
              <a:buNone/>
            </a:pPr>
            <a:r>
              <a:t/>
            </a:r>
            <a:endParaRPr sz="1700">
              <a:solidFill>
                <a:srgbClr val="000000"/>
              </a:solidFill>
            </a:endParaRPr>
          </a:p>
          <a:p>
            <a:pPr indent="0" lvl="0" marL="0" rtl="0" algn="just">
              <a:spcBef>
                <a:spcPts val="0"/>
              </a:spcBef>
              <a:spcAft>
                <a:spcPts val="0"/>
              </a:spcAft>
              <a:buSzPts val="1100"/>
              <a:buNone/>
            </a:pPr>
            <a:r>
              <a:rPr lang="en" sz="1700">
                <a:solidFill>
                  <a:srgbClr val="000000"/>
                </a:solidFill>
              </a:rPr>
              <a:t> </a:t>
            </a:r>
            <a:endParaRPr sz="1700">
              <a:solidFill>
                <a:srgbClr val="000000"/>
              </a:solidFill>
            </a:endParaRPr>
          </a:p>
          <a:p>
            <a:pPr indent="0" lvl="0" marL="0" rtl="0" algn="just">
              <a:spcBef>
                <a:spcPts val="0"/>
              </a:spcBef>
              <a:spcAft>
                <a:spcPts val="0"/>
              </a:spcAft>
              <a:buNone/>
            </a:pPr>
            <a:r>
              <a:t/>
            </a:r>
            <a:endParaRPr sz="1700">
              <a:solidFill>
                <a:srgbClr val="000000"/>
              </a:solidFill>
            </a:endParaRPr>
          </a:p>
          <a:p>
            <a:pPr indent="0" lvl="0" marL="0" rtl="0" algn="just">
              <a:spcBef>
                <a:spcPts val="0"/>
              </a:spcBef>
              <a:spcAft>
                <a:spcPts val="0"/>
              </a:spcAft>
              <a:buNone/>
            </a:pPr>
            <a:r>
              <a:t/>
            </a:r>
            <a:endParaRPr b="1" sz="1700">
              <a:solidFill>
                <a:srgbClr val="000000"/>
              </a:solidFill>
            </a:endParaRPr>
          </a:p>
          <a:p>
            <a:pPr indent="0" lvl="0" marL="0" rtl="0" algn="just">
              <a:spcBef>
                <a:spcPts val="0"/>
              </a:spcBef>
              <a:spcAft>
                <a:spcPts val="0"/>
              </a:spcAft>
              <a:buNone/>
            </a:pPr>
            <a:r>
              <a:t/>
            </a:r>
            <a:endParaRPr sz="1700">
              <a:solidFill>
                <a:srgbClr val="000000"/>
              </a:solidFill>
            </a:endParaRPr>
          </a:p>
          <a:p>
            <a:pPr indent="0" lvl="0" marL="0" rtl="0" algn="just">
              <a:spcBef>
                <a:spcPts val="0"/>
              </a:spcBef>
              <a:spcAft>
                <a:spcPts val="0"/>
              </a:spcAft>
              <a:buNone/>
            </a:pPr>
            <a:br>
              <a:rPr lang="en" sz="1700">
                <a:solidFill>
                  <a:srgbClr val="000000"/>
                </a:solidFill>
              </a:rPr>
            </a:br>
            <a:endParaRPr sz="1700">
              <a:solidFill>
                <a:srgbClr val="000000"/>
              </a:solidFill>
            </a:endParaRPr>
          </a:p>
          <a:p>
            <a:pPr indent="0" lvl="0" marL="457200" rtl="0" algn="just">
              <a:spcBef>
                <a:spcPts val="0"/>
              </a:spcBef>
              <a:spcAft>
                <a:spcPts val="0"/>
              </a:spcAft>
              <a:buNone/>
            </a:pPr>
            <a:r>
              <a:t/>
            </a:r>
            <a:endParaRPr sz="1700">
              <a:solidFill>
                <a:srgbClr val="000000"/>
              </a:solidFill>
            </a:endParaRPr>
          </a:p>
          <a:p>
            <a:pPr indent="0" lvl="0" marL="0" marR="0" rtl="0" algn="just">
              <a:lnSpc>
                <a:spcPct val="100000"/>
              </a:lnSpc>
              <a:spcBef>
                <a:spcPts val="0"/>
              </a:spcBef>
              <a:spcAft>
                <a:spcPts val="0"/>
              </a:spcAft>
              <a:buNone/>
            </a:pPr>
            <a:r>
              <a:t/>
            </a:r>
            <a:endParaRPr sz="1700"/>
          </a:p>
          <a:p>
            <a:pPr indent="0" lvl="0" marL="0" marR="0" rtl="0" algn="just">
              <a:lnSpc>
                <a:spcPct val="100000"/>
              </a:lnSpc>
              <a:spcBef>
                <a:spcPts val="0"/>
              </a:spcBef>
              <a:spcAft>
                <a:spcPts val="0"/>
              </a:spcAft>
              <a:buNone/>
            </a:pPr>
            <a:r>
              <a:t/>
            </a:r>
            <a:endParaRPr sz="1700"/>
          </a:p>
          <a:p>
            <a:pPr indent="0" lvl="0" marL="0" marR="0" rtl="0" algn="just">
              <a:lnSpc>
                <a:spcPct val="100000"/>
              </a:lnSpc>
              <a:spcBef>
                <a:spcPts val="0"/>
              </a:spcBef>
              <a:spcAft>
                <a:spcPts val="0"/>
              </a:spcAft>
              <a:buNone/>
            </a:pPr>
            <a:r>
              <a:t/>
            </a:r>
            <a:endParaRPr sz="1700"/>
          </a:p>
          <a:p>
            <a:pPr indent="0" lvl="0" marL="0" marR="0" rtl="0" algn="just">
              <a:lnSpc>
                <a:spcPct val="100000"/>
              </a:lnSpc>
              <a:spcBef>
                <a:spcPts val="0"/>
              </a:spcBef>
              <a:spcAft>
                <a:spcPts val="0"/>
              </a:spcAft>
              <a:buNone/>
            </a:pPr>
            <a:r>
              <a:t/>
            </a:r>
            <a:endParaRPr sz="1700"/>
          </a:p>
          <a:p>
            <a:pPr indent="0" lvl="0" marL="0" marR="0" rtl="0" algn="just">
              <a:lnSpc>
                <a:spcPct val="100000"/>
              </a:lnSpc>
              <a:spcBef>
                <a:spcPts val="0"/>
              </a:spcBef>
              <a:spcAft>
                <a:spcPts val="0"/>
              </a:spcAft>
              <a:buNone/>
            </a:pPr>
            <a:r>
              <a:t/>
            </a:r>
            <a:endParaRPr sz="1700"/>
          </a:p>
          <a:p>
            <a:pPr indent="0" lvl="0" marL="0" marR="0" rtl="0" algn="just">
              <a:lnSpc>
                <a:spcPct val="100000"/>
              </a:lnSpc>
              <a:spcBef>
                <a:spcPts val="0"/>
              </a:spcBef>
              <a:spcAft>
                <a:spcPts val="0"/>
              </a:spcAft>
              <a:buNone/>
            </a:pPr>
            <a:r>
              <a:t/>
            </a:r>
            <a:endParaRPr sz="1700"/>
          </a:p>
          <a:p>
            <a:pPr indent="0" lvl="0" marL="0" marR="0" rtl="0" algn="just">
              <a:lnSpc>
                <a:spcPct val="100000"/>
              </a:lnSpc>
              <a:spcBef>
                <a:spcPts val="0"/>
              </a:spcBef>
              <a:spcAft>
                <a:spcPts val="0"/>
              </a:spcAft>
              <a:buNone/>
            </a:pPr>
            <a:r>
              <a:t/>
            </a:r>
            <a:endParaRPr sz="1700"/>
          </a:p>
          <a:p>
            <a:pPr indent="0" lvl="0" marL="0" marR="0" rtl="0" algn="just">
              <a:lnSpc>
                <a:spcPct val="100000"/>
              </a:lnSpc>
              <a:spcBef>
                <a:spcPts val="0"/>
              </a:spcBef>
              <a:spcAft>
                <a:spcPts val="0"/>
              </a:spcAft>
              <a:buNone/>
            </a:pPr>
            <a:r>
              <a:t/>
            </a:r>
            <a:endParaRPr sz="1700"/>
          </a:p>
        </p:txBody>
      </p:sp>
      <p:sp>
        <p:nvSpPr>
          <p:cNvPr id="2546" name="Google Shape;2546;p214"/>
          <p:cNvSpPr txBox="1"/>
          <p:nvPr/>
        </p:nvSpPr>
        <p:spPr>
          <a:xfrm>
            <a:off x="1245456" y="4132250"/>
            <a:ext cx="72930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0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1000"/>
              </a:spcAft>
              <a:buNone/>
            </a:pPr>
            <a:r>
              <a:rPr b="0" i="0" lang="en" sz="1800" u="none" cap="none" strike="noStrike">
                <a:solidFill>
                  <a:schemeClr val="dk1"/>
                </a:solidFill>
                <a:latin typeface="Arial"/>
                <a:ea typeface="Arial"/>
                <a:cs typeface="Arial"/>
                <a:sym typeface="Arial"/>
              </a:rPr>
              <a:t>Can combine with lithium for maintenance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0" name="Shape 2550"/>
        <p:cNvGrpSpPr/>
        <p:nvPr/>
      </p:nvGrpSpPr>
      <p:grpSpPr>
        <a:xfrm>
          <a:off x="0" y="0"/>
          <a:ext cx="0" cy="0"/>
          <a:chOff x="0" y="0"/>
          <a:chExt cx="0" cy="0"/>
        </a:xfrm>
      </p:grpSpPr>
      <p:sp>
        <p:nvSpPr>
          <p:cNvPr id="2551" name="Google Shape;2551;p215"/>
          <p:cNvSpPr txBox="1"/>
          <p:nvPr/>
        </p:nvSpPr>
        <p:spPr>
          <a:xfrm>
            <a:off x="861875" y="649425"/>
            <a:ext cx="7561200" cy="5675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1 in 4,000 patients develop Stevens-Johnson rash on lamotrigine (standard titration).</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1 in  10  develop benign allergic rash.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So, if a patient develops a rash on lamotrigine (standard titration), the likelihood that it’s SJS is 1 in 400</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Nonetheless, for any rash occurring within  2  months, lamotrigine needs to be discontinued (because we don’t know if rash will evolve into SJS)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The risk of SJS is ~1 in 100  if lamotrigine is started at full strength without titration.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Retitration is necessary if patient stops taking lamotrigine for &gt; 1 week.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52" name="Google Shape;2552;p215"/>
          <p:cNvSpPr/>
          <p:nvPr/>
        </p:nvSpPr>
        <p:spPr>
          <a:xfrm>
            <a:off x="1355175" y="733775"/>
            <a:ext cx="624300" cy="29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3" name="Google Shape;2553;p215"/>
          <p:cNvSpPr/>
          <p:nvPr/>
        </p:nvSpPr>
        <p:spPr>
          <a:xfrm>
            <a:off x="-1" y="-1452"/>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4" name="Google Shape;2554;p215"/>
          <p:cNvSpPr/>
          <p:nvPr/>
        </p:nvSpPr>
        <p:spPr>
          <a:xfrm>
            <a:off x="1420872" y="1550098"/>
            <a:ext cx="327300" cy="29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5" name="Google Shape;2555;p215"/>
          <p:cNvSpPr/>
          <p:nvPr/>
        </p:nvSpPr>
        <p:spPr>
          <a:xfrm>
            <a:off x="3878549" y="2351246"/>
            <a:ext cx="450300" cy="29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6" name="Google Shape;2556;p215"/>
          <p:cNvSpPr/>
          <p:nvPr/>
        </p:nvSpPr>
        <p:spPr>
          <a:xfrm>
            <a:off x="3350323" y="3652274"/>
            <a:ext cx="450300" cy="29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7" name="Google Shape;2557;p215"/>
          <p:cNvSpPr/>
          <p:nvPr/>
        </p:nvSpPr>
        <p:spPr>
          <a:xfrm>
            <a:off x="7280876" y="4440400"/>
            <a:ext cx="766800" cy="29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8" name="Google Shape;2558;p215"/>
          <p:cNvSpPr/>
          <p:nvPr/>
        </p:nvSpPr>
        <p:spPr>
          <a:xfrm>
            <a:off x="5244599" y="2828725"/>
            <a:ext cx="274500" cy="29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9" name="Google Shape;2559;p215"/>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Lamotrigine (LAMICTAL)</a:t>
            </a:r>
            <a:endParaRPr b="0" i="0" sz="2400" u="none" cap="none" strike="noStrike">
              <a:solidFill>
                <a:srgbClr val="000000"/>
              </a:solidFill>
              <a:latin typeface="Arial"/>
              <a:ea typeface="Arial"/>
              <a:cs typeface="Arial"/>
              <a:sym typeface="Arial"/>
            </a:endParaRPr>
          </a:p>
        </p:txBody>
      </p:sp>
      <p:grpSp>
        <p:nvGrpSpPr>
          <p:cNvPr id="2560" name="Google Shape;2560;p215"/>
          <p:cNvGrpSpPr/>
          <p:nvPr/>
        </p:nvGrpSpPr>
        <p:grpSpPr>
          <a:xfrm>
            <a:off x="7664699" y="160430"/>
            <a:ext cx="1320014" cy="1016440"/>
            <a:chOff x="766792" y="2138381"/>
            <a:chExt cx="2690063" cy="2071409"/>
          </a:xfrm>
        </p:grpSpPr>
        <p:grpSp>
          <p:nvGrpSpPr>
            <p:cNvPr id="2561" name="Google Shape;2561;p215"/>
            <p:cNvGrpSpPr/>
            <p:nvPr/>
          </p:nvGrpSpPr>
          <p:grpSpPr>
            <a:xfrm>
              <a:off x="766792" y="2138381"/>
              <a:ext cx="2690063" cy="2071409"/>
              <a:chOff x="6077928" y="3303336"/>
              <a:chExt cx="1398743" cy="1077064"/>
            </a:xfrm>
          </p:grpSpPr>
          <p:grpSp>
            <p:nvGrpSpPr>
              <p:cNvPr id="2562" name="Google Shape;2562;p215"/>
              <p:cNvGrpSpPr/>
              <p:nvPr/>
            </p:nvGrpSpPr>
            <p:grpSpPr>
              <a:xfrm>
                <a:off x="6077928" y="3303336"/>
                <a:ext cx="1398743" cy="937836"/>
                <a:chOff x="5619327" y="6680160"/>
                <a:chExt cx="1740163" cy="1166754"/>
              </a:xfrm>
            </p:grpSpPr>
            <p:pic>
              <p:nvPicPr>
                <p:cNvPr descr="clipped result image" id="2563" name="Google Shape;2563;p215"/>
                <p:cNvPicPr preferRelativeResize="0"/>
                <p:nvPr/>
              </p:nvPicPr>
              <p:blipFill rotWithShape="1">
                <a:blip r:embed="rId3">
                  <a:alphaModFix/>
                </a:blip>
                <a:srcRect b="13267" l="28601" r="0" t="24642"/>
                <a:stretch/>
              </p:blipFill>
              <p:spPr>
                <a:xfrm>
                  <a:off x="5945660" y="6923321"/>
                  <a:ext cx="1413830" cy="923593"/>
                </a:xfrm>
                <a:prstGeom prst="rect">
                  <a:avLst/>
                </a:prstGeom>
                <a:noFill/>
                <a:ln>
                  <a:noFill/>
                </a:ln>
              </p:spPr>
            </p:pic>
            <p:pic>
              <p:nvPicPr>
                <p:cNvPr id="2564" name="Google Shape;2564;p215"/>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2565" name="Google Shape;2565;p215"/>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2566" name="Google Shape;2566;p215"/>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2567" name="Google Shape;2567;p215"/>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2568" name="Google Shape;2568;p215"/>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2" name="Shape 2572"/>
        <p:cNvGrpSpPr/>
        <p:nvPr/>
      </p:nvGrpSpPr>
      <p:grpSpPr>
        <a:xfrm>
          <a:off x="0" y="0"/>
          <a:ext cx="0" cy="0"/>
          <a:chOff x="0" y="0"/>
          <a:chExt cx="0" cy="0"/>
        </a:xfrm>
      </p:grpSpPr>
      <p:sp>
        <p:nvSpPr>
          <p:cNvPr id="2573" name="Google Shape;2573;p216"/>
          <p:cNvSpPr txBox="1"/>
          <p:nvPr/>
        </p:nvSpPr>
        <p:spPr>
          <a:xfrm>
            <a:off x="861875" y="649425"/>
            <a:ext cx="7561200" cy="5675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1 in 4,000 patients develop Stevens-Johnson rash on lamotrigine (standard titration).</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1 in  10  develop benign allergic rash.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So, if a patient develops a rash on lamotrigine (standard titration), the likelihood that it’s SJS is 1 in 400</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Nonetheless, for any rash occurring within  2  months, lamotrigine needs to be discontinued (because we don’t know if rash will evolve into SJS)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The risk of SJS is ~1 in 100  if lamotrigine is started at full strength without titration.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Retitration is necessary if patient stops taking lamotrigine for &gt; 1 week.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74" name="Google Shape;2574;p216"/>
          <p:cNvSpPr/>
          <p:nvPr/>
        </p:nvSpPr>
        <p:spPr>
          <a:xfrm>
            <a:off x="-1" y="-1452"/>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5" name="Google Shape;2575;p216"/>
          <p:cNvSpPr/>
          <p:nvPr/>
        </p:nvSpPr>
        <p:spPr>
          <a:xfrm>
            <a:off x="1420872" y="1550098"/>
            <a:ext cx="327300" cy="29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6" name="Google Shape;2576;p216"/>
          <p:cNvSpPr/>
          <p:nvPr/>
        </p:nvSpPr>
        <p:spPr>
          <a:xfrm>
            <a:off x="3878549" y="2351246"/>
            <a:ext cx="450300" cy="29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7" name="Google Shape;2577;p216"/>
          <p:cNvSpPr/>
          <p:nvPr/>
        </p:nvSpPr>
        <p:spPr>
          <a:xfrm>
            <a:off x="3350323" y="3652274"/>
            <a:ext cx="450300" cy="29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8" name="Google Shape;2578;p216"/>
          <p:cNvSpPr/>
          <p:nvPr/>
        </p:nvSpPr>
        <p:spPr>
          <a:xfrm>
            <a:off x="7280876" y="4440400"/>
            <a:ext cx="766800" cy="29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9" name="Google Shape;2579;p216"/>
          <p:cNvSpPr/>
          <p:nvPr/>
        </p:nvSpPr>
        <p:spPr>
          <a:xfrm>
            <a:off x="5244599" y="2828725"/>
            <a:ext cx="274500" cy="29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0" name="Google Shape;2580;p216"/>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Lamotrigine (LAMICTAL)</a:t>
            </a:r>
            <a:endParaRPr b="0" i="0" sz="2400" u="none" cap="none" strike="noStrike">
              <a:solidFill>
                <a:srgbClr val="000000"/>
              </a:solidFill>
              <a:latin typeface="Arial"/>
              <a:ea typeface="Arial"/>
              <a:cs typeface="Arial"/>
              <a:sym typeface="Arial"/>
            </a:endParaRPr>
          </a:p>
        </p:txBody>
      </p:sp>
      <p:grpSp>
        <p:nvGrpSpPr>
          <p:cNvPr id="2581" name="Google Shape;2581;p216"/>
          <p:cNvGrpSpPr/>
          <p:nvPr/>
        </p:nvGrpSpPr>
        <p:grpSpPr>
          <a:xfrm>
            <a:off x="7664699" y="160430"/>
            <a:ext cx="1320014" cy="1016440"/>
            <a:chOff x="766792" y="2138381"/>
            <a:chExt cx="2690063" cy="2071409"/>
          </a:xfrm>
        </p:grpSpPr>
        <p:grpSp>
          <p:nvGrpSpPr>
            <p:cNvPr id="2582" name="Google Shape;2582;p216"/>
            <p:cNvGrpSpPr/>
            <p:nvPr/>
          </p:nvGrpSpPr>
          <p:grpSpPr>
            <a:xfrm>
              <a:off x="766792" y="2138381"/>
              <a:ext cx="2690063" cy="2071409"/>
              <a:chOff x="6077928" y="3303336"/>
              <a:chExt cx="1398743" cy="1077064"/>
            </a:xfrm>
          </p:grpSpPr>
          <p:grpSp>
            <p:nvGrpSpPr>
              <p:cNvPr id="2583" name="Google Shape;2583;p216"/>
              <p:cNvGrpSpPr/>
              <p:nvPr/>
            </p:nvGrpSpPr>
            <p:grpSpPr>
              <a:xfrm>
                <a:off x="6077928" y="3303336"/>
                <a:ext cx="1398743" cy="937836"/>
                <a:chOff x="5619327" y="6680160"/>
                <a:chExt cx="1740163" cy="1166754"/>
              </a:xfrm>
            </p:grpSpPr>
            <p:pic>
              <p:nvPicPr>
                <p:cNvPr descr="clipped result image" id="2584" name="Google Shape;2584;p216"/>
                <p:cNvPicPr preferRelativeResize="0"/>
                <p:nvPr/>
              </p:nvPicPr>
              <p:blipFill rotWithShape="1">
                <a:blip r:embed="rId3">
                  <a:alphaModFix/>
                </a:blip>
                <a:srcRect b="13267" l="28601" r="0" t="24642"/>
                <a:stretch/>
              </p:blipFill>
              <p:spPr>
                <a:xfrm>
                  <a:off x="5945660" y="6923321"/>
                  <a:ext cx="1413830" cy="923593"/>
                </a:xfrm>
                <a:prstGeom prst="rect">
                  <a:avLst/>
                </a:prstGeom>
                <a:noFill/>
                <a:ln>
                  <a:noFill/>
                </a:ln>
              </p:spPr>
            </p:pic>
            <p:pic>
              <p:nvPicPr>
                <p:cNvPr id="2585" name="Google Shape;2585;p216"/>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2586" name="Google Shape;2586;p216"/>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2587" name="Google Shape;2587;p216"/>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2588" name="Google Shape;2588;p216"/>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2589" name="Google Shape;2589;p216"/>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3" name="Shape 2593"/>
        <p:cNvGrpSpPr/>
        <p:nvPr/>
      </p:nvGrpSpPr>
      <p:grpSpPr>
        <a:xfrm>
          <a:off x="0" y="0"/>
          <a:ext cx="0" cy="0"/>
          <a:chOff x="0" y="0"/>
          <a:chExt cx="0" cy="0"/>
        </a:xfrm>
      </p:grpSpPr>
      <p:sp>
        <p:nvSpPr>
          <p:cNvPr id="2594" name="Google Shape;2594;p217"/>
          <p:cNvSpPr txBox="1"/>
          <p:nvPr/>
        </p:nvSpPr>
        <p:spPr>
          <a:xfrm>
            <a:off x="861875" y="649425"/>
            <a:ext cx="7561200" cy="5675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1 in 4,000 patients develop Stevens-Johnson rash on lamotrigine (standard titration).</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1 in  10  develop benign allergic rash.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So, if a patient develops a rash on lamotrigine (standard titration), the likelihood that it’s SJS is 1 in 400</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Nonetheless, for any rash occurring within  2  months, lamotrigine needs to be discontinued (because we don’t know if rash will evolve into SJS)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The risk of SJS is ~1 in 100  if lamotrigine is started at full strength without titration.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Retitration is necessary if patient stops taking lamotrigine for &gt; 1 week.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95" name="Google Shape;2595;p217"/>
          <p:cNvSpPr/>
          <p:nvPr/>
        </p:nvSpPr>
        <p:spPr>
          <a:xfrm>
            <a:off x="-1" y="-1452"/>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6" name="Google Shape;2596;p217"/>
          <p:cNvSpPr/>
          <p:nvPr/>
        </p:nvSpPr>
        <p:spPr>
          <a:xfrm>
            <a:off x="3878549" y="2351246"/>
            <a:ext cx="450300" cy="29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7" name="Google Shape;2597;p217"/>
          <p:cNvSpPr/>
          <p:nvPr/>
        </p:nvSpPr>
        <p:spPr>
          <a:xfrm>
            <a:off x="3350323" y="3652274"/>
            <a:ext cx="450300" cy="29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8" name="Google Shape;2598;p217"/>
          <p:cNvSpPr/>
          <p:nvPr/>
        </p:nvSpPr>
        <p:spPr>
          <a:xfrm>
            <a:off x="7280876" y="4440400"/>
            <a:ext cx="766800" cy="29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9" name="Google Shape;2599;p217"/>
          <p:cNvSpPr/>
          <p:nvPr/>
        </p:nvSpPr>
        <p:spPr>
          <a:xfrm>
            <a:off x="5244599" y="2828725"/>
            <a:ext cx="274500" cy="29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0" name="Google Shape;2600;p217"/>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Lamotrigine (LAMICTAL)</a:t>
            </a:r>
            <a:endParaRPr b="0" i="0" sz="2400" u="none" cap="none" strike="noStrike">
              <a:solidFill>
                <a:srgbClr val="000000"/>
              </a:solidFill>
              <a:latin typeface="Arial"/>
              <a:ea typeface="Arial"/>
              <a:cs typeface="Arial"/>
              <a:sym typeface="Arial"/>
            </a:endParaRPr>
          </a:p>
        </p:txBody>
      </p:sp>
      <p:grpSp>
        <p:nvGrpSpPr>
          <p:cNvPr id="2601" name="Google Shape;2601;p217"/>
          <p:cNvGrpSpPr/>
          <p:nvPr/>
        </p:nvGrpSpPr>
        <p:grpSpPr>
          <a:xfrm>
            <a:off x="7664699" y="160430"/>
            <a:ext cx="1320014" cy="1016440"/>
            <a:chOff x="766792" y="2138381"/>
            <a:chExt cx="2690063" cy="2071409"/>
          </a:xfrm>
        </p:grpSpPr>
        <p:grpSp>
          <p:nvGrpSpPr>
            <p:cNvPr id="2602" name="Google Shape;2602;p217"/>
            <p:cNvGrpSpPr/>
            <p:nvPr/>
          </p:nvGrpSpPr>
          <p:grpSpPr>
            <a:xfrm>
              <a:off x="766792" y="2138381"/>
              <a:ext cx="2690063" cy="2071409"/>
              <a:chOff x="6077928" y="3303336"/>
              <a:chExt cx="1398743" cy="1077064"/>
            </a:xfrm>
          </p:grpSpPr>
          <p:grpSp>
            <p:nvGrpSpPr>
              <p:cNvPr id="2603" name="Google Shape;2603;p217"/>
              <p:cNvGrpSpPr/>
              <p:nvPr/>
            </p:nvGrpSpPr>
            <p:grpSpPr>
              <a:xfrm>
                <a:off x="6077928" y="3303336"/>
                <a:ext cx="1398743" cy="937836"/>
                <a:chOff x="5619327" y="6680160"/>
                <a:chExt cx="1740163" cy="1166754"/>
              </a:xfrm>
            </p:grpSpPr>
            <p:pic>
              <p:nvPicPr>
                <p:cNvPr descr="clipped result image" id="2604" name="Google Shape;2604;p217"/>
                <p:cNvPicPr preferRelativeResize="0"/>
                <p:nvPr/>
              </p:nvPicPr>
              <p:blipFill rotWithShape="1">
                <a:blip r:embed="rId3">
                  <a:alphaModFix/>
                </a:blip>
                <a:srcRect b="13267" l="28601" r="0" t="24642"/>
                <a:stretch/>
              </p:blipFill>
              <p:spPr>
                <a:xfrm>
                  <a:off x="5945660" y="6923321"/>
                  <a:ext cx="1413830" cy="923593"/>
                </a:xfrm>
                <a:prstGeom prst="rect">
                  <a:avLst/>
                </a:prstGeom>
                <a:noFill/>
                <a:ln>
                  <a:noFill/>
                </a:ln>
              </p:spPr>
            </p:pic>
            <p:pic>
              <p:nvPicPr>
                <p:cNvPr id="2605" name="Google Shape;2605;p217"/>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2606" name="Google Shape;2606;p217"/>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2607" name="Google Shape;2607;p217"/>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2608" name="Google Shape;2608;p217"/>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2609" name="Google Shape;2609;p217"/>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3" name="Shape 2613"/>
        <p:cNvGrpSpPr/>
        <p:nvPr/>
      </p:nvGrpSpPr>
      <p:grpSpPr>
        <a:xfrm>
          <a:off x="0" y="0"/>
          <a:ext cx="0" cy="0"/>
          <a:chOff x="0" y="0"/>
          <a:chExt cx="0" cy="0"/>
        </a:xfrm>
      </p:grpSpPr>
      <p:sp>
        <p:nvSpPr>
          <p:cNvPr id="2614" name="Google Shape;2614;p218"/>
          <p:cNvSpPr txBox="1"/>
          <p:nvPr/>
        </p:nvSpPr>
        <p:spPr>
          <a:xfrm>
            <a:off x="861875" y="649425"/>
            <a:ext cx="7561200" cy="5675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1 in 4,000 patients develop Stevens-Johnson rash on lamotrigine (standard titration).</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1 in  10  develop benign allergic rash.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So, if a patient develops a rash on lamotrigine (standard titration), the likelihood that it’s SJS is 1 in 400</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Nonetheless, for any rash occurring within  2  months, lamotrigine needs to be discontinued (because we don’t know if rash will evolve into SJS)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The risk of SJS is ~1 in 100  if lamotrigine is started at full strength without titration.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Retitration is necessary if patient stops taking lamotrigine for &gt; 1 week.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615" name="Google Shape;2615;p218"/>
          <p:cNvSpPr/>
          <p:nvPr/>
        </p:nvSpPr>
        <p:spPr>
          <a:xfrm>
            <a:off x="-1" y="-1452"/>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6" name="Google Shape;2616;p218"/>
          <p:cNvSpPr/>
          <p:nvPr/>
        </p:nvSpPr>
        <p:spPr>
          <a:xfrm>
            <a:off x="3350323" y="3652274"/>
            <a:ext cx="450300" cy="29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7" name="Google Shape;2617;p218"/>
          <p:cNvSpPr/>
          <p:nvPr/>
        </p:nvSpPr>
        <p:spPr>
          <a:xfrm>
            <a:off x="7280876" y="4440400"/>
            <a:ext cx="766800" cy="29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8" name="Google Shape;2618;p218"/>
          <p:cNvSpPr/>
          <p:nvPr/>
        </p:nvSpPr>
        <p:spPr>
          <a:xfrm>
            <a:off x="5244599" y="2828725"/>
            <a:ext cx="274500" cy="29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9" name="Google Shape;2619;p218"/>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Lamotrigine (LAMICTAL)</a:t>
            </a:r>
            <a:endParaRPr b="0" i="0" sz="2400" u="none" cap="none" strike="noStrike">
              <a:solidFill>
                <a:srgbClr val="000000"/>
              </a:solidFill>
              <a:latin typeface="Arial"/>
              <a:ea typeface="Arial"/>
              <a:cs typeface="Arial"/>
              <a:sym typeface="Arial"/>
            </a:endParaRPr>
          </a:p>
        </p:txBody>
      </p:sp>
      <p:grpSp>
        <p:nvGrpSpPr>
          <p:cNvPr id="2620" name="Google Shape;2620;p218"/>
          <p:cNvGrpSpPr/>
          <p:nvPr/>
        </p:nvGrpSpPr>
        <p:grpSpPr>
          <a:xfrm>
            <a:off x="7664699" y="160430"/>
            <a:ext cx="1320014" cy="1016440"/>
            <a:chOff x="766792" y="2138381"/>
            <a:chExt cx="2690063" cy="2071409"/>
          </a:xfrm>
        </p:grpSpPr>
        <p:grpSp>
          <p:nvGrpSpPr>
            <p:cNvPr id="2621" name="Google Shape;2621;p218"/>
            <p:cNvGrpSpPr/>
            <p:nvPr/>
          </p:nvGrpSpPr>
          <p:grpSpPr>
            <a:xfrm>
              <a:off x="766792" y="2138381"/>
              <a:ext cx="2690063" cy="2071409"/>
              <a:chOff x="6077928" y="3303336"/>
              <a:chExt cx="1398743" cy="1077064"/>
            </a:xfrm>
          </p:grpSpPr>
          <p:grpSp>
            <p:nvGrpSpPr>
              <p:cNvPr id="2622" name="Google Shape;2622;p218"/>
              <p:cNvGrpSpPr/>
              <p:nvPr/>
            </p:nvGrpSpPr>
            <p:grpSpPr>
              <a:xfrm>
                <a:off x="6077928" y="3303336"/>
                <a:ext cx="1398743" cy="937836"/>
                <a:chOff x="5619327" y="6680160"/>
                <a:chExt cx="1740163" cy="1166754"/>
              </a:xfrm>
            </p:grpSpPr>
            <p:pic>
              <p:nvPicPr>
                <p:cNvPr descr="clipped result image" id="2623" name="Google Shape;2623;p218"/>
                <p:cNvPicPr preferRelativeResize="0"/>
                <p:nvPr/>
              </p:nvPicPr>
              <p:blipFill rotWithShape="1">
                <a:blip r:embed="rId3">
                  <a:alphaModFix/>
                </a:blip>
                <a:srcRect b="13267" l="28601" r="0" t="24642"/>
                <a:stretch/>
              </p:blipFill>
              <p:spPr>
                <a:xfrm>
                  <a:off x="5945660" y="6923321"/>
                  <a:ext cx="1413830" cy="923593"/>
                </a:xfrm>
                <a:prstGeom prst="rect">
                  <a:avLst/>
                </a:prstGeom>
                <a:noFill/>
                <a:ln>
                  <a:noFill/>
                </a:ln>
              </p:spPr>
            </p:pic>
            <p:pic>
              <p:nvPicPr>
                <p:cNvPr id="2624" name="Google Shape;2624;p218"/>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2625" name="Google Shape;2625;p218"/>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2626" name="Google Shape;2626;p218"/>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2627" name="Google Shape;2627;p218"/>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2628" name="Google Shape;2628;p218"/>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2" name="Shape 2632"/>
        <p:cNvGrpSpPr/>
        <p:nvPr/>
      </p:nvGrpSpPr>
      <p:grpSpPr>
        <a:xfrm>
          <a:off x="0" y="0"/>
          <a:ext cx="0" cy="0"/>
          <a:chOff x="0" y="0"/>
          <a:chExt cx="0" cy="0"/>
        </a:xfrm>
      </p:grpSpPr>
      <p:sp>
        <p:nvSpPr>
          <p:cNvPr id="2633" name="Google Shape;2633;p219"/>
          <p:cNvSpPr txBox="1"/>
          <p:nvPr/>
        </p:nvSpPr>
        <p:spPr>
          <a:xfrm>
            <a:off x="861874" y="649425"/>
            <a:ext cx="7741655" cy="5706147"/>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1 in 4,000 patients develop Stevens-Johnson rash on lamotrigine (standard titration).</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1 in  10  develop benign allergic rash.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So, if a patient develops a rash on lamotrigine (standard titration), the likelihood that it’s SJS is 1 in 400</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Nonetheless, for any rash occurring within  2-3  months, lamotrigine needs to be discontinued (because we don’t know if rash will evolve into SJS)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The risk of SJS is ~1 in 100  if lamotrigine is started at full strength </a:t>
            </a:r>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without titration.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Retitration is necessary if patient stops taking lamotrigine for &gt; 1 week.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634" name="Google Shape;2634;p219"/>
          <p:cNvSpPr/>
          <p:nvPr/>
        </p:nvSpPr>
        <p:spPr>
          <a:xfrm>
            <a:off x="-1" y="-1452"/>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5" name="Google Shape;2635;p219"/>
          <p:cNvSpPr/>
          <p:nvPr/>
        </p:nvSpPr>
        <p:spPr>
          <a:xfrm>
            <a:off x="3350323" y="3652274"/>
            <a:ext cx="450300" cy="29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6" name="Google Shape;2636;p219"/>
          <p:cNvSpPr/>
          <p:nvPr/>
        </p:nvSpPr>
        <p:spPr>
          <a:xfrm>
            <a:off x="7280876" y="4440400"/>
            <a:ext cx="766800" cy="29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7" name="Google Shape;2637;p219"/>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Lamotrigine (LAMICTAL)</a:t>
            </a:r>
            <a:endParaRPr b="0" i="0" sz="2400" u="none" cap="none" strike="noStrike">
              <a:solidFill>
                <a:srgbClr val="000000"/>
              </a:solidFill>
              <a:latin typeface="Arial"/>
              <a:ea typeface="Arial"/>
              <a:cs typeface="Arial"/>
              <a:sym typeface="Arial"/>
            </a:endParaRPr>
          </a:p>
        </p:txBody>
      </p:sp>
      <p:grpSp>
        <p:nvGrpSpPr>
          <p:cNvPr id="2638" name="Google Shape;2638;p219"/>
          <p:cNvGrpSpPr/>
          <p:nvPr/>
        </p:nvGrpSpPr>
        <p:grpSpPr>
          <a:xfrm>
            <a:off x="7664699" y="160430"/>
            <a:ext cx="1320014" cy="1016440"/>
            <a:chOff x="766792" y="2138381"/>
            <a:chExt cx="2690063" cy="2071409"/>
          </a:xfrm>
        </p:grpSpPr>
        <p:grpSp>
          <p:nvGrpSpPr>
            <p:cNvPr id="2639" name="Google Shape;2639;p219"/>
            <p:cNvGrpSpPr/>
            <p:nvPr/>
          </p:nvGrpSpPr>
          <p:grpSpPr>
            <a:xfrm>
              <a:off x="766792" y="2138381"/>
              <a:ext cx="2690063" cy="2071409"/>
              <a:chOff x="6077928" y="3303336"/>
              <a:chExt cx="1398743" cy="1077064"/>
            </a:xfrm>
          </p:grpSpPr>
          <p:grpSp>
            <p:nvGrpSpPr>
              <p:cNvPr id="2640" name="Google Shape;2640;p219"/>
              <p:cNvGrpSpPr/>
              <p:nvPr/>
            </p:nvGrpSpPr>
            <p:grpSpPr>
              <a:xfrm>
                <a:off x="6077928" y="3303336"/>
                <a:ext cx="1398743" cy="937836"/>
                <a:chOff x="5619327" y="6680160"/>
                <a:chExt cx="1740163" cy="1166754"/>
              </a:xfrm>
            </p:grpSpPr>
            <p:pic>
              <p:nvPicPr>
                <p:cNvPr descr="clipped result image" id="2641" name="Google Shape;2641;p219"/>
                <p:cNvPicPr preferRelativeResize="0"/>
                <p:nvPr/>
              </p:nvPicPr>
              <p:blipFill rotWithShape="1">
                <a:blip r:embed="rId3">
                  <a:alphaModFix/>
                </a:blip>
                <a:srcRect b="13267" l="28601" r="0" t="24642"/>
                <a:stretch/>
              </p:blipFill>
              <p:spPr>
                <a:xfrm>
                  <a:off x="5945660" y="6923321"/>
                  <a:ext cx="1413830" cy="923593"/>
                </a:xfrm>
                <a:prstGeom prst="rect">
                  <a:avLst/>
                </a:prstGeom>
                <a:noFill/>
                <a:ln>
                  <a:noFill/>
                </a:ln>
              </p:spPr>
            </p:pic>
            <p:pic>
              <p:nvPicPr>
                <p:cNvPr id="2642" name="Google Shape;2642;p219"/>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2643" name="Google Shape;2643;p219"/>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2644" name="Google Shape;2644;p219"/>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2645" name="Google Shape;2645;p219"/>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2646" name="Google Shape;2646;p219"/>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0" name="Shape 2650"/>
        <p:cNvGrpSpPr/>
        <p:nvPr/>
      </p:nvGrpSpPr>
      <p:grpSpPr>
        <a:xfrm>
          <a:off x="0" y="0"/>
          <a:ext cx="0" cy="0"/>
          <a:chOff x="0" y="0"/>
          <a:chExt cx="0" cy="0"/>
        </a:xfrm>
      </p:grpSpPr>
      <p:sp>
        <p:nvSpPr>
          <p:cNvPr id="2651" name="Google Shape;2651;p220"/>
          <p:cNvSpPr txBox="1"/>
          <p:nvPr/>
        </p:nvSpPr>
        <p:spPr>
          <a:xfrm>
            <a:off x="861874" y="649425"/>
            <a:ext cx="7741655" cy="5706147"/>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highlight>
                  <a:srgbClr val="FFFF00"/>
                </a:highlight>
                <a:latin typeface="Arial"/>
                <a:ea typeface="Arial"/>
                <a:cs typeface="Arial"/>
                <a:sym typeface="Arial"/>
              </a:rPr>
              <a:t>1 in 4,000</a:t>
            </a:r>
            <a:r>
              <a:rPr b="0" i="0" lang="en" sz="1800" u="none" cap="none" strike="noStrike">
                <a:solidFill>
                  <a:schemeClr val="dk1"/>
                </a:solidFill>
                <a:latin typeface="Arial"/>
                <a:ea typeface="Arial"/>
                <a:cs typeface="Arial"/>
                <a:sym typeface="Arial"/>
              </a:rPr>
              <a:t> patients develop Stevens-Johnson rash on lamotrigine (</a:t>
            </a:r>
            <a:r>
              <a:rPr b="0" i="0" lang="en" sz="1800" u="none" cap="none" strike="noStrike">
                <a:solidFill>
                  <a:schemeClr val="dk1"/>
                </a:solidFill>
                <a:highlight>
                  <a:srgbClr val="FFFF00"/>
                </a:highlight>
                <a:latin typeface="Arial"/>
                <a:ea typeface="Arial"/>
                <a:cs typeface="Arial"/>
                <a:sym typeface="Arial"/>
              </a:rPr>
              <a:t>standard titration</a:t>
            </a:r>
            <a:r>
              <a:rPr b="0" i="0" lang="en" sz="1800" u="none" cap="none" strike="noStrike">
                <a:solidFill>
                  <a:schemeClr val="dk1"/>
                </a:solidFill>
                <a:latin typeface="Arial"/>
                <a:ea typeface="Arial"/>
                <a:cs typeface="Arial"/>
                <a:sym typeface="Arial"/>
              </a:rPr>
              <a:t>).</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1 in  10  develop benign allergic rash.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So, if a patient develops a rash on lamotrigine (standard titration), the likelihood that it’s SJS is 1 in 400</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Nonetheless, for any rash occurring within  2-3  months, lamotrigine needs to be discontinued (because we don’t know if rash will evolve into SJS)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The risk of SJS is ~1 in 100  if lamotrigine is started at full strength </a:t>
            </a:r>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without titration.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Retitration is necessary if patient stops taking lamotrigine for &gt; 1 week.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652" name="Google Shape;2652;p220"/>
          <p:cNvSpPr/>
          <p:nvPr/>
        </p:nvSpPr>
        <p:spPr>
          <a:xfrm>
            <a:off x="-1" y="-1452"/>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3" name="Google Shape;2653;p220"/>
          <p:cNvSpPr/>
          <p:nvPr/>
        </p:nvSpPr>
        <p:spPr>
          <a:xfrm>
            <a:off x="3350323" y="3652274"/>
            <a:ext cx="450300" cy="29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4" name="Google Shape;2654;p220"/>
          <p:cNvSpPr/>
          <p:nvPr/>
        </p:nvSpPr>
        <p:spPr>
          <a:xfrm>
            <a:off x="7280876" y="4440400"/>
            <a:ext cx="766800" cy="29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5" name="Google Shape;2655;p220"/>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Lamotrigine (LAMICTAL)</a:t>
            </a:r>
            <a:endParaRPr b="0" i="0" sz="2400" u="none" cap="none" strike="noStrike">
              <a:solidFill>
                <a:srgbClr val="000000"/>
              </a:solidFill>
              <a:latin typeface="Arial"/>
              <a:ea typeface="Arial"/>
              <a:cs typeface="Arial"/>
              <a:sym typeface="Arial"/>
            </a:endParaRPr>
          </a:p>
        </p:txBody>
      </p:sp>
      <p:grpSp>
        <p:nvGrpSpPr>
          <p:cNvPr id="2656" name="Google Shape;2656;p220"/>
          <p:cNvGrpSpPr/>
          <p:nvPr/>
        </p:nvGrpSpPr>
        <p:grpSpPr>
          <a:xfrm>
            <a:off x="7664699" y="160430"/>
            <a:ext cx="1320014" cy="1016440"/>
            <a:chOff x="766792" y="2138381"/>
            <a:chExt cx="2690063" cy="2071409"/>
          </a:xfrm>
        </p:grpSpPr>
        <p:grpSp>
          <p:nvGrpSpPr>
            <p:cNvPr id="2657" name="Google Shape;2657;p220"/>
            <p:cNvGrpSpPr/>
            <p:nvPr/>
          </p:nvGrpSpPr>
          <p:grpSpPr>
            <a:xfrm>
              <a:off x="766792" y="2138381"/>
              <a:ext cx="2690063" cy="2071409"/>
              <a:chOff x="6077928" y="3303336"/>
              <a:chExt cx="1398743" cy="1077064"/>
            </a:xfrm>
          </p:grpSpPr>
          <p:grpSp>
            <p:nvGrpSpPr>
              <p:cNvPr id="2658" name="Google Shape;2658;p220"/>
              <p:cNvGrpSpPr/>
              <p:nvPr/>
            </p:nvGrpSpPr>
            <p:grpSpPr>
              <a:xfrm>
                <a:off x="6077928" y="3303336"/>
                <a:ext cx="1398743" cy="937836"/>
                <a:chOff x="5619327" y="6680160"/>
                <a:chExt cx="1740163" cy="1166754"/>
              </a:xfrm>
            </p:grpSpPr>
            <p:pic>
              <p:nvPicPr>
                <p:cNvPr descr="clipped result image" id="2659" name="Google Shape;2659;p220"/>
                <p:cNvPicPr preferRelativeResize="0"/>
                <p:nvPr/>
              </p:nvPicPr>
              <p:blipFill rotWithShape="1">
                <a:blip r:embed="rId3">
                  <a:alphaModFix/>
                </a:blip>
                <a:srcRect b="13267" l="28601" r="0" t="24642"/>
                <a:stretch/>
              </p:blipFill>
              <p:spPr>
                <a:xfrm>
                  <a:off x="5945660" y="6923321"/>
                  <a:ext cx="1413830" cy="923593"/>
                </a:xfrm>
                <a:prstGeom prst="rect">
                  <a:avLst/>
                </a:prstGeom>
                <a:noFill/>
                <a:ln>
                  <a:noFill/>
                </a:ln>
              </p:spPr>
            </p:pic>
            <p:pic>
              <p:nvPicPr>
                <p:cNvPr id="2660" name="Google Shape;2660;p220"/>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2661" name="Google Shape;2661;p220"/>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2662" name="Google Shape;2662;p220"/>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2663" name="Google Shape;2663;p220"/>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2664" name="Google Shape;2664;p220"/>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8" name="Shape 2668"/>
        <p:cNvGrpSpPr/>
        <p:nvPr/>
      </p:nvGrpSpPr>
      <p:grpSpPr>
        <a:xfrm>
          <a:off x="0" y="0"/>
          <a:ext cx="0" cy="0"/>
          <a:chOff x="0" y="0"/>
          <a:chExt cx="0" cy="0"/>
        </a:xfrm>
      </p:grpSpPr>
      <p:sp>
        <p:nvSpPr>
          <p:cNvPr id="2669" name="Google Shape;2669;p221"/>
          <p:cNvSpPr txBox="1"/>
          <p:nvPr/>
        </p:nvSpPr>
        <p:spPr>
          <a:xfrm>
            <a:off x="861874" y="649425"/>
            <a:ext cx="7741655" cy="5706147"/>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highlight>
                  <a:srgbClr val="FFFF00"/>
                </a:highlight>
                <a:latin typeface="Arial"/>
                <a:ea typeface="Arial"/>
                <a:cs typeface="Arial"/>
                <a:sym typeface="Arial"/>
              </a:rPr>
              <a:t>1 in 4,000</a:t>
            </a:r>
            <a:r>
              <a:rPr b="0" i="0" lang="en" sz="1800" u="none" cap="none" strike="noStrike">
                <a:solidFill>
                  <a:schemeClr val="dk1"/>
                </a:solidFill>
                <a:latin typeface="Arial"/>
                <a:ea typeface="Arial"/>
                <a:cs typeface="Arial"/>
                <a:sym typeface="Arial"/>
              </a:rPr>
              <a:t> patients develop Stevens-Johnson rash on lamotrigine (</a:t>
            </a:r>
            <a:r>
              <a:rPr b="0" i="0" lang="en" sz="1800" u="none" cap="none" strike="noStrike">
                <a:solidFill>
                  <a:schemeClr val="dk1"/>
                </a:solidFill>
                <a:highlight>
                  <a:srgbClr val="FFFF00"/>
                </a:highlight>
                <a:latin typeface="Arial"/>
                <a:ea typeface="Arial"/>
                <a:cs typeface="Arial"/>
                <a:sym typeface="Arial"/>
              </a:rPr>
              <a:t>standard titration</a:t>
            </a:r>
            <a:r>
              <a:rPr b="0" i="0" lang="en" sz="1800" u="none" cap="none" strike="noStrike">
                <a:solidFill>
                  <a:schemeClr val="dk1"/>
                </a:solidFill>
                <a:latin typeface="Arial"/>
                <a:ea typeface="Arial"/>
                <a:cs typeface="Arial"/>
                <a:sym typeface="Arial"/>
              </a:rPr>
              <a:t>).</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1 in  10  develop benign allergic rash.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So, if a patient develops a rash on lamotrigine (standard titration), the likelihood that it’s SJS is 1 in 400</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Nonetheless, for any rash occurring within  2-3  months, lamotrigine needs to be discontinued (because we don’t know if rash will evolve into SJS)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The risk of SJS is </a:t>
            </a:r>
            <a:r>
              <a:rPr b="0" i="0" lang="en" sz="1800" u="none" cap="none" strike="noStrike">
                <a:solidFill>
                  <a:schemeClr val="dk1"/>
                </a:solidFill>
                <a:highlight>
                  <a:srgbClr val="FFFF00"/>
                </a:highlight>
                <a:latin typeface="Arial"/>
                <a:ea typeface="Arial"/>
                <a:cs typeface="Arial"/>
                <a:sym typeface="Arial"/>
              </a:rPr>
              <a:t>~1 in 100</a:t>
            </a:r>
            <a:r>
              <a:rPr b="0" i="0" lang="en" sz="1800" u="none" cap="none" strike="noStrike">
                <a:solidFill>
                  <a:schemeClr val="dk1"/>
                </a:solidFill>
                <a:latin typeface="Arial"/>
                <a:ea typeface="Arial"/>
                <a:cs typeface="Arial"/>
                <a:sym typeface="Arial"/>
              </a:rPr>
              <a:t>  if lamotrigine is started at full strength</a:t>
            </a:r>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highlight>
                  <a:srgbClr val="FFFF00"/>
                </a:highlight>
                <a:latin typeface="Arial"/>
                <a:ea typeface="Arial"/>
                <a:cs typeface="Arial"/>
                <a:sym typeface="Arial"/>
              </a:rPr>
              <a:t>without titration</a:t>
            </a:r>
            <a:r>
              <a:rPr b="0" i="0" lang="en"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Retitration is necessary if patient stops taking lamotrigine for &gt; 1 week.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670" name="Google Shape;2670;p221"/>
          <p:cNvSpPr/>
          <p:nvPr/>
        </p:nvSpPr>
        <p:spPr>
          <a:xfrm>
            <a:off x="-1" y="-1452"/>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1" name="Google Shape;2671;p221"/>
          <p:cNvSpPr/>
          <p:nvPr/>
        </p:nvSpPr>
        <p:spPr>
          <a:xfrm>
            <a:off x="7280876" y="4440400"/>
            <a:ext cx="766800" cy="29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2" name="Google Shape;2672;p221"/>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Lamotrigine (LAMICTAL)</a:t>
            </a:r>
            <a:endParaRPr b="0" i="0" sz="2400" u="none" cap="none" strike="noStrike">
              <a:solidFill>
                <a:srgbClr val="000000"/>
              </a:solidFill>
              <a:latin typeface="Arial"/>
              <a:ea typeface="Arial"/>
              <a:cs typeface="Arial"/>
              <a:sym typeface="Arial"/>
            </a:endParaRPr>
          </a:p>
        </p:txBody>
      </p:sp>
      <p:grpSp>
        <p:nvGrpSpPr>
          <p:cNvPr id="2673" name="Google Shape;2673;p221"/>
          <p:cNvGrpSpPr/>
          <p:nvPr/>
        </p:nvGrpSpPr>
        <p:grpSpPr>
          <a:xfrm>
            <a:off x="7664699" y="160430"/>
            <a:ext cx="1320014" cy="1016440"/>
            <a:chOff x="766792" y="2138381"/>
            <a:chExt cx="2690063" cy="2071409"/>
          </a:xfrm>
        </p:grpSpPr>
        <p:grpSp>
          <p:nvGrpSpPr>
            <p:cNvPr id="2674" name="Google Shape;2674;p221"/>
            <p:cNvGrpSpPr/>
            <p:nvPr/>
          </p:nvGrpSpPr>
          <p:grpSpPr>
            <a:xfrm>
              <a:off x="766792" y="2138381"/>
              <a:ext cx="2690063" cy="2071409"/>
              <a:chOff x="6077928" y="3303336"/>
              <a:chExt cx="1398743" cy="1077064"/>
            </a:xfrm>
          </p:grpSpPr>
          <p:grpSp>
            <p:nvGrpSpPr>
              <p:cNvPr id="2675" name="Google Shape;2675;p221"/>
              <p:cNvGrpSpPr/>
              <p:nvPr/>
            </p:nvGrpSpPr>
            <p:grpSpPr>
              <a:xfrm>
                <a:off x="6077928" y="3303336"/>
                <a:ext cx="1398743" cy="937836"/>
                <a:chOff x="5619327" y="6680160"/>
                <a:chExt cx="1740163" cy="1166754"/>
              </a:xfrm>
            </p:grpSpPr>
            <p:pic>
              <p:nvPicPr>
                <p:cNvPr descr="clipped result image" id="2676" name="Google Shape;2676;p221"/>
                <p:cNvPicPr preferRelativeResize="0"/>
                <p:nvPr/>
              </p:nvPicPr>
              <p:blipFill rotWithShape="1">
                <a:blip r:embed="rId3">
                  <a:alphaModFix/>
                </a:blip>
                <a:srcRect b="13267" l="28601" r="0" t="24642"/>
                <a:stretch/>
              </p:blipFill>
              <p:spPr>
                <a:xfrm>
                  <a:off x="5945660" y="6923321"/>
                  <a:ext cx="1413830" cy="923593"/>
                </a:xfrm>
                <a:prstGeom prst="rect">
                  <a:avLst/>
                </a:prstGeom>
                <a:noFill/>
                <a:ln>
                  <a:noFill/>
                </a:ln>
              </p:spPr>
            </p:pic>
            <p:pic>
              <p:nvPicPr>
                <p:cNvPr id="2677" name="Google Shape;2677;p221"/>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2678" name="Google Shape;2678;p221"/>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2679" name="Google Shape;2679;p221"/>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2680" name="Google Shape;2680;p221"/>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2681" name="Google Shape;2681;p221"/>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5" name="Shape 2685"/>
        <p:cNvGrpSpPr/>
        <p:nvPr/>
      </p:nvGrpSpPr>
      <p:grpSpPr>
        <a:xfrm>
          <a:off x="0" y="0"/>
          <a:ext cx="0" cy="0"/>
          <a:chOff x="0" y="0"/>
          <a:chExt cx="0" cy="0"/>
        </a:xfrm>
      </p:grpSpPr>
      <p:sp>
        <p:nvSpPr>
          <p:cNvPr id="2686" name="Google Shape;2686;p222"/>
          <p:cNvSpPr txBox="1"/>
          <p:nvPr/>
        </p:nvSpPr>
        <p:spPr>
          <a:xfrm>
            <a:off x="861874" y="649425"/>
            <a:ext cx="7741800" cy="5675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highlight>
                  <a:srgbClr val="FFFF00"/>
                </a:highlight>
                <a:latin typeface="Arial"/>
                <a:ea typeface="Arial"/>
                <a:cs typeface="Arial"/>
                <a:sym typeface="Arial"/>
              </a:rPr>
              <a:t>1 in 4,000</a:t>
            </a:r>
            <a:r>
              <a:rPr b="0" i="0" lang="en" sz="1800" u="none" cap="none" strike="noStrike">
                <a:solidFill>
                  <a:schemeClr val="dk1"/>
                </a:solidFill>
                <a:latin typeface="Arial"/>
                <a:ea typeface="Arial"/>
                <a:cs typeface="Arial"/>
                <a:sym typeface="Arial"/>
              </a:rPr>
              <a:t> patients develop Stevens-Johnson rash on lamotrigine (</a:t>
            </a:r>
            <a:r>
              <a:rPr b="0" i="0" lang="en" sz="1800" u="none" cap="none" strike="noStrike">
                <a:solidFill>
                  <a:schemeClr val="dk1"/>
                </a:solidFill>
                <a:highlight>
                  <a:srgbClr val="FFFF00"/>
                </a:highlight>
                <a:latin typeface="Arial"/>
                <a:ea typeface="Arial"/>
                <a:cs typeface="Arial"/>
                <a:sym typeface="Arial"/>
              </a:rPr>
              <a:t>standard titration</a:t>
            </a:r>
            <a:r>
              <a:rPr b="0" i="0" lang="en" sz="1800" u="none" cap="none" strike="noStrike">
                <a:solidFill>
                  <a:schemeClr val="dk1"/>
                </a:solidFill>
                <a:latin typeface="Arial"/>
                <a:ea typeface="Arial"/>
                <a:cs typeface="Arial"/>
                <a:sym typeface="Arial"/>
              </a:rPr>
              <a:t>).</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1 in  10  develop benign allergic rash.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So, if a patient develops a rash on lamotrigine (standard titration), the likelihood that it’s SJS is 1 in 400</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Nonetheless, for any rash occurring within  2-3  months, lamotrigine needs to be discontinued (because we don’t know if rash will evolve into SJS)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The risk of SJS is </a:t>
            </a:r>
            <a:r>
              <a:rPr b="0" i="0" lang="en" sz="1800" u="none" cap="none" strike="noStrike">
                <a:solidFill>
                  <a:schemeClr val="dk1"/>
                </a:solidFill>
                <a:highlight>
                  <a:srgbClr val="FFFF00"/>
                </a:highlight>
                <a:latin typeface="Arial"/>
                <a:ea typeface="Arial"/>
                <a:cs typeface="Arial"/>
                <a:sym typeface="Arial"/>
              </a:rPr>
              <a:t>~1 in 100</a:t>
            </a:r>
            <a:r>
              <a:rPr b="0" i="0" lang="en" sz="1800" u="none" cap="none" strike="noStrike">
                <a:solidFill>
                  <a:schemeClr val="dk1"/>
                </a:solidFill>
                <a:latin typeface="Arial"/>
                <a:ea typeface="Arial"/>
                <a:cs typeface="Arial"/>
                <a:sym typeface="Arial"/>
              </a:rPr>
              <a:t>  if lamotrigine is started at full strength</a:t>
            </a:r>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highlight>
                  <a:srgbClr val="FFFF00"/>
                </a:highlight>
                <a:latin typeface="Arial"/>
                <a:ea typeface="Arial"/>
                <a:cs typeface="Arial"/>
                <a:sym typeface="Arial"/>
              </a:rPr>
              <a:t>without titration</a:t>
            </a:r>
            <a:r>
              <a:rPr b="0" i="0" lang="en"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Retitration is necessary if patient stops taking lamotrigine for &gt; 1 week.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687" name="Google Shape;2687;p222"/>
          <p:cNvSpPr/>
          <p:nvPr/>
        </p:nvSpPr>
        <p:spPr>
          <a:xfrm>
            <a:off x="-1" y="-1452"/>
            <a:ext cx="9144000" cy="549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8" name="Google Shape;2688;p222"/>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Lamotrigine (LAMICTAL)</a:t>
            </a:r>
            <a:endParaRPr b="0" i="0" sz="2400" u="none" cap="none" strike="noStrike">
              <a:solidFill>
                <a:srgbClr val="000000"/>
              </a:solidFill>
              <a:latin typeface="Arial"/>
              <a:ea typeface="Arial"/>
              <a:cs typeface="Arial"/>
              <a:sym typeface="Arial"/>
            </a:endParaRPr>
          </a:p>
        </p:txBody>
      </p:sp>
      <p:grpSp>
        <p:nvGrpSpPr>
          <p:cNvPr id="2689" name="Google Shape;2689;p222"/>
          <p:cNvGrpSpPr/>
          <p:nvPr/>
        </p:nvGrpSpPr>
        <p:grpSpPr>
          <a:xfrm>
            <a:off x="7664698" y="160435"/>
            <a:ext cx="1320012" cy="1016437"/>
            <a:chOff x="766790" y="2138390"/>
            <a:chExt cx="2690060" cy="2071402"/>
          </a:xfrm>
        </p:grpSpPr>
        <p:grpSp>
          <p:nvGrpSpPr>
            <p:cNvPr id="2690" name="Google Shape;2690;p222"/>
            <p:cNvGrpSpPr/>
            <p:nvPr/>
          </p:nvGrpSpPr>
          <p:grpSpPr>
            <a:xfrm>
              <a:off x="766790" y="2138390"/>
              <a:ext cx="2690060" cy="2071402"/>
              <a:chOff x="6077928" y="3303340"/>
              <a:chExt cx="1398742" cy="1077060"/>
            </a:xfrm>
          </p:grpSpPr>
          <p:grpSp>
            <p:nvGrpSpPr>
              <p:cNvPr id="2691" name="Google Shape;2691;p222"/>
              <p:cNvGrpSpPr/>
              <p:nvPr/>
            </p:nvGrpSpPr>
            <p:grpSpPr>
              <a:xfrm>
                <a:off x="6077928" y="3303340"/>
                <a:ext cx="1398742" cy="937838"/>
                <a:chOff x="5619327" y="6680160"/>
                <a:chExt cx="1740161" cy="1166756"/>
              </a:xfrm>
            </p:grpSpPr>
            <p:pic>
              <p:nvPicPr>
                <p:cNvPr descr="clipped result image" id="2692" name="Google Shape;2692;p222"/>
                <p:cNvPicPr preferRelativeResize="0"/>
                <p:nvPr/>
              </p:nvPicPr>
              <p:blipFill rotWithShape="1">
                <a:blip r:embed="rId3">
                  <a:alphaModFix/>
                </a:blip>
                <a:srcRect b="13268" l="28602" r="0" t="24642"/>
                <a:stretch/>
              </p:blipFill>
              <p:spPr>
                <a:xfrm>
                  <a:off x="5945660" y="6923321"/>
                  <a:ext cx="1413828" cy="923595"/>
                </a:xfrm>
                <a:prstGeom prst="rect">
                  <a:avLst/>
                </a:prstGeom>
                <a:noFill/>
                <a:ln>
                  <a:noFill/>
                </a:ln>
              </p:spPr>
            </p:pic>
            <p:pic>
              <p:nvPicPr>
                <p:cNvPr id="2693" name="Google Shape;2693;p222"/>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2694" name="Google Shape;2694;p222"/>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0"/>
                  </a:srgbClr>
                </a:outerShdw>
              </a:effectLst>
            </p:spPr>
          </p:pic>
          <p:pic>
            <p:nvPicPr>
              <p:cNvPr id="2695" name="Google Shape;2695;p222"/>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0"/>
                  </a:srgbClr>
                </a:outerShdw>
              </a:effectLst>
            </p:spPr>
          </p:pic>
          <p:pic>
            <p:nvPicPr>
              <p:cNvPr id="2696" name="Google Shape;2696;p222"/>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0"/>
                  </a:srgbClr>
                </a:outerShdw>
              </a:effectLst>
            </p:spPr>
          </p:pic>
        </p:grpSp>
        <p:pic>
          <p:nvPicPr>
            <p:cNvPr id="2697" name="Google Shape;2697;p222"/>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0"/>
                </a:srgbClr>
              </a:outerShdw>
            </a:effectLst>
          </p:spPr>
        </p:pic>
      </p:gr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1" name="Shape 2701"/>
        <p:cNvGrpSpPr/>
        <p:nvPr/>
      </p:nvGrpSpPr>
      <p:grpSpPr>
        <a:xfrm>
          <a:off x="0" y="0"/>
          <a:ext cx="0" cy="0"/>
          <a:chOff x="0" y="0"/>
          <a:chExt cx="0" cy="0"/>
        </a:xfrm>
      </p:grpSpPr>
      <p:pic>
        <p:nvPicPr>
          <p:cNvPr id="2702" name="Google Shape;2702;p223"/>
          <p:cNvPicPr preferRelativeResize="0"/>
          <p:nvPr/>
        </p:nvPicPr>
        <p:blipFill rotWithShape="1">
          <a:blip r:embed="rId3">
            <a:alphaModFix/>
          </a:blip>
          <a:srcRect b="0" l="0" r="0" t="0"/>
          <a:stretch/>
        </p:blipFill>
        <p:spPr>
          <a:xfrm>
            <a:off x="152400" y="152400"/>
            <a:ext cx="8476557" cy="4838701"/>
          </a:xfrm>
          <a:prstGeom prst="rect">
            <a:avLst/>
          </a:prstGeom>
          <a:noFill/>
          <a:ln>
            <a:noFill/>
          </a:ln>
        </p:spPr>
      </p:pic>
      <p:sp>
        <p:nvSpPr>
          <p:cNvPr id="2703" name="Google Shape;2703;p223"/>
          <p:cNvSpPr/>
          <p:nvPr/>
        </p:nvSpPr>
        <p:spPr>
          <a:xfrm>
            <a:off x="529825" y="1435100"/>
            <a:ext cx="912000" cy="728400"/>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6"/>
          <p:cNvSpPr txBox="1"/>
          <p:nvPr/>
        </p:nvSpPr>
        <p:spPr>
          <a:xfrm>
            <a:off x="1120543" y="219705"/>
            <a:ext cx="5946300" cy="255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rPr lang="en" sz="4400">
                <a:solidFill>
                  <a:srgbClr val="A64D79"/>
                </a:solidFill>
              </a:rPr>
              <a:t>8 ways </a:t>
            </a:r>
            <a:r>
              <a:rPr lang="en" sz="4400">
                <a:solidFill>
                  <a:srgbClr val="A64D79"/>
                </a:solidFill>
              </a:rPr>
              <a:t>to harm your patients (mood stabilizers)</a:t>
            </a:r>
            <a:endParaRPr b="0" i="0" sz="4400" u="none" cap="none" strike="noStrike">
              <a:solidFill>
                <a:srgbClr val="A64D7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A64D79"/>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44"/>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269" name="Google Shape;269;p44"/>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pic>
        <p:nvPicPr>
          <p:cNvPr id="270" name="Google Shape;270;p44"/>
          <p:cNvPicPr preferRelativeResize="0"/>
          <p:nvPr/>
        </p:nvPicPr>
        <p:blipFill rotWithShape="1">
          <a:blip r:embed="rId5">
            <a:alphaModFix/>
          </a:blip>
          <a:srcRect b="0" l="0" r="0" t="0"/>
          <a:stretch/>
        </p:blipFill>
        <p:spPr>
          <a:xfrm>
            <a:off x="72024" y="1064381"/>
            <a:ext cx="8919651" cy="3325018"/>
          </a:xfrm>
          <a:prstGeom prst="rect">
            <a:avLst/>
          </a:prstGeom>
          <a:noFill/>
          <a:ln>
            <a:noFill/>
          </a:ln>
        </p:spPr>
      </p:pic>
      <p:sp>
        <p:nvSpPr>
          <p:cNvPr id="271" name="Google Shape;271;p44"/>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272" name="Google Shape;272;p44"/>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sp>
        <p:nvSpPr>
          <p:cNvPr id="273" name="Google Shape;273;p44"/>
          <p:cNvSpPr txBox="1"/>
          <p:nvPr/>
        </p:nvSpPr>
        <p:spPr>
          <a:xfrm>
            <a:off x="560825" y="24955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800" u="none" cap="none" strike="noStrike">
                <a:solidFill>
                  <a:schemeClr val="dk1"/>
                </a:solidFill>
                <a:latin typeface="Arial"/>
                <a:ea typeface="Arial"/>
                <a:cs typeface="Arial"/>
                <a:sym typeface="Arial"/>
              </a:rPr>
              <a:t>Bipolar disorder</a:t>
            </a:r>
            <a:endParaRPr b="0" i="0" sz="1800" u="none" cap="none" strike="noStrike">
              <a:solidFill>
                <a:schemeClr val="dk1"/>
              </a:solidFill>
              <a:latin typeface="Arial"/>
              <a:ea typeface="Arial"/>
              <a:cs typeface="Arial"/>
              <a:sym typeface="Arial"/>
            </a:endParaRPr>
          </a:p>
        </p:txBody>
      </p:sp>
      <p:sp>
        <p:nvSpPr>
          <p:cNvPr id="274" name="Google Shape;274;p44"/>
          <p:cNvSpPr txBox="1"/>
          <p:nvPr/>
        </p:nvSpPr>
        <p:spPr>
          <a:xfrm>
            <a:off x="1587699" y="73345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mania</a:t>
            </a:r>
            <a:endParaRPr b="0" i="0" sz="1600" u="none" cap="none" strike="noStrike">
              <a:solidFill>
                <a:schemeClr val="dk1"/>
              </a:solidFill>
              <a:latin typeface="Arial"/>
              <a:ea typeface="Arial"/>
              <a:cs typeface="Arial"/>
              <a:sym typeface="Arial"/>
            </a:endParaRPr>
          </a:p>
        </p:txBody>
      </p:sp>
      <p:sp>
        <p:nvSpPr>
          <p:cNvPr id="275" name="Google Shape;275;p44"/>
          <p:cNvSpPr txBox="1"/>
          <p:nvPr/>
        </p:nvSpPr>
        <p:spPr>
          <a:xfrm>
            <a:off x="3171074" y="200835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hypomania</a:t>
            </a:r>
            <a:endParaRPr b="0" i="0" sz="1600" u="none" cap="none" strike="noStrike">
              <a:solidFill>
                <a:schemeClr val="dk1"/>
              </a:solidFill>
              <a:latin typeface="Arial"/>
              <a:ea typeface="Arial"/>
              <a:cs typeface="Arial"/>
              <a:sym typeface="Arial"/>
            </a:endParaRPr>
          </a:p>
        </p:txBody>
      </p:sp>
      <p:sp>
        <p:nvSpPr>
          <p:cNvPr id="276" name="Google Shape;276;p44"/>
          <p:cNvSpPr txBox="1"/>
          <p:nvPr/>
        </p:nvSpPr>
        <p:spPr>
          <a:xfrm>
            <a:off x="4341024" y="3089100"/>
            <a:ext cx="13908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severe</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depression</a:t>
            </a:r>
            <a:endParaRPr b="0" i="0" sz="1600" u="none" cap="none" strike="noStrike">
              <a:solidFill>
                <a:schemeClr val="dk1"/>
              </a:solidFill>
              <a:latin typeface="Arial"/>
              <a:ea typeface="Arial"/>
              <a:cs typeface="Arial"/>
              <a:sym typeface="Arial"/>
            </a:endParaRPr>
          </a:p>
        </p:txBody>
      </p:sp>
      <p:sp>
        <p:nvSpPr>
          <p:cNvPr id="277" name="Google Shape;277;p44"/>
          <p:cNvSpPr txBox="1"/>
          <p:nvPr/>
        </p:nvSpPr>
        <p:spPr>
          <a:xfrm>
            <a:off x="7019625" y="2983800"/>
            <a:ext cx="17820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Mild depression</a:t>
            </a:r>
            <a:endParaRPr b="0" i="0" sz="1600" u="none" cap="none" strike="noStrike">
              <a:solidFill>
                <a:schemeClr val="dk1"/>
              </a:solidFill>
              <a:latin typeface="Arial"/>
              <a:ea typeface="Arial"/>
              <a:cs typeface="Arial"/>
              <a:sym typeface="Arial"/>
            </a:endParaRPr>
          </a:p>
        </p:txBody>
      </p:sp>
      <p:sp>
        <p:nvSpPr>
          <p:cNvPr id="278" name="Google Shape;278;p44"/>
          <p:cNvSpPr/>
          <p:nvPr/>
        </p:nvSpPr>
        <p:spPr>
          <a:xfrm>
            <a:off x="2924735" y="658532"/>
            <a:ext cx="6147240" cy="441063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7" name="Shape 2707"/>
        <p:cNvGrpSpPr/>
        <p:nvPr/>
      </p:nvGrpSpPr>
      <p:grpSpPr>
        <a:xfrm>
          <a:off x="0" y="0"/>
          <a:ext cx="0" cy="0"/>
          <a:chOff x="0" y="0"/>
          <a:chExt cx="0" cy="0"/>
        </a:xfrm>
      </p:grpSpPr>
      <p:pic>
        <p:nvPicPr>
          <p:cNvPr id="2708" name="Google Shape;2708;p224"/>
          <p:cNvPicPr preferRelativeResize="0"/>
          <p:nvPr/>
        </p:nvPicPr>
        <p:blipFill rotWithShape="1">
          <a:blip r:embed="rId3">
            <a:alphaModFix/>
          </a:blip>
          <a:srcRect b="0" l="0" r="0" t="0"/>
          <a:stretch/>
        </p:blipFill>
        <p:spPr>
          <a:xfrm>
            <a:off x="152400" y="152400"/>
            <a:ext cx="8476557" cy="4838701"/>
          </a:xfrm>
          <a:prstGeom prst="rect">
            <a:avLst/>
          </a:prstGeom>
          <a:noFill/>
          <a:ln>
            <a:noFill/>
          </a:ln>
        </p:spPr>
      </p:pic>
      <p:sp>
        <p:nvSpPr>
          <p:cNvPr id="2709" name="Google Shape;2709;p224"/>
          <p:cNvSpPr/>
          <p:nvPr/>
        </p:nvSpPr>
        <p:spPr>
          <a:xfrm>
            <a:off x="3601175" y="1676500"/>
            <a:ext cx="2280000" cy="637200"/>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3" name="Shape 2713"/>
        <p:cNvGrpSpPr/>
        <p:nvPr/>
      </p:nvGrpSpPr>
      <p:grpSpPr>
        <a:xfrm>
          <a:off x="0" y="0"/>
          <a:ext cx="0" cy="0"/>
          <a:chOff x="0" y="0"/>
          <a:chExt cx="0" cy="0"/>
        </a:xfrm>
      </p:grpSpPr>
      <p:pic>
        <p:nvPicPr>
          <p:cNvPr id="2714" name="Google Shape;2714;p225"/>
          <p:cNvPicPr preferRelativeResize="0"/>
          <p:nvPr/>
        </p:nvPicPr>
        <p:blipFill rotWithShape="1">
          <a:blip r:embed="rId3">
            <a:alphaModFix/>
          </a:blip>
          <a:srcRect b="0" l="0" r="0" t="0"/>
          <a:stretch/>
        </p:blipFill>
        <p:spPr>
          <a:xfrm>
            <a:off x="152400" y="152400"/>
            <a:ext cx="8476557" cy="4838701"/>
          </a:xfrm>
          <a:prstGeom prst="rect">
            <a:avLst/>
          </a:prstGeom>
          <a:noFill/>
          <a:ln>
            <a:noFill/>
          </a:ln>
        </p:spPr>
      </p:pic>
      <p:sp>
        <p:nvSpPr>
          <p:cNvPr id="2715" name="Google Shape;2715;p225"/>
          <p:cNvSpPr/>
          <p:nvPr/>
        </p:nvSpPr>
        <p:spPr>
          <a:xfrm>
            <a:off x="6095800" y="1629575"/>
            <a:ext cx="2642100" cy="549900"/>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9" name="Shape 2719"/>
        <p:cNvGrpSpPr/>
        <p:nvPr/>
      </p:nvGrpSpPr>
      <p:grpSpPr>
        <a:xfrm>
          <a:off x="0" y="0"/>
          <a:ext cx="0" cy="0"/>
          <a:chOff x="0" y="0"/>
          <a:chExt cx="0" cy="0"/>
        </a:xfrm>
      </p:grpSpPr>
      <p:sp>
        <p:nvSpPr>
          <p:cNvPr id="2720" name="Google Shape;2720;p226"/>
          <p:cNvSpPr txBox="1"/>
          <p:nvPr/>
        </p:nvSpPr>
        <p:spPr>
          <a:xfrm>
            <a:off x="379550" y="684750"/>
            <a:ext cx="8658000" cy="412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8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Not explaining that lithium and lamotrigine are “bipolar antidepressants”</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Depriving bipolar patients of lithium treatment</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Allowing acute lithium toxicity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Causing Stevens-Johnson syndrome by failure to adhere to lamotrigine dosing guidelines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b="1" lang="en" sz="1600">
                <a:solidFill>
                  <a:srgbClr val="A64D79"/>
                </a:solidFill>
              </a:rPr>
              <a:t>Prescribing valproate to women of childbearing potential </a:t>
            </a:r>
            <a:endParaRPr b="1"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Failure to consider drug interactions of carbamazepine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Causing Stevens-Johnson syndrome by failing to screen for HLA-B*1502 prior to giving carbamazepine to patients of Asian descent</a:t>
            </a:r>
            <a:endParaRPr sz="1600">
              <a:solidFill>
                <a:srgbClr val="A64D79"/>
              </a:solidFill>
            </a:endParaRPr>
          </a:p>
          <a:p>
            <a:pPr indent="-330200" lvl="0" marL="457200" marR="0" rtl="0" algn="l">
              <a:lnSpc>
                <a:spcPct val="115000"/>
              </a:lnSpc>
              <a:spcBef>
                <a:spcPts val="1000"/>
              </a:spcBef>
              <a:spcAft>
                <a:spcPts val="1000"/>
              </a:spcAft>
              <a:buClr>
                <a:srgbClr val="A64D79"/>
              </a:buClr>
              <a:buSzPts val="1600"/>
              <a:buAutoNum type="arabicPeriod"/>
            </a:pPr>
            <a:r>
              <a:rPr lang="en" sz="1600">
                <a:solidFill>
                  <a:srgbClr val="A64D79"/>
                </a:solidFill>
              </a:rPr>
              <a:t>Allowing lithium to cause gradual kidney damage </a:t>
            </a:r>
            <a:endParaRPr sz="1600">
              <a:solidFill>
                <a:srgbClr val="A64D79"/>
              </a:solidFill>
            </a:endParaRPr>
          </a:p>
        </p:txBody>
      </p:sp>
      <p:sp>
        <p:nvSpPr>
          <p:cNvPr id="2721" name="Google Shape;2721;p226"/>
          <p:cNvSpPr/>
          <p:nvPr/>
        </p:nvSpPr>
        <p:spPr>
          <a:xfrm>
            <a:off x="-1225"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2" name="Google Shape;2722;p226"/>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6" name="Shape 2726"/>
        <p:cNvGrpSpPr/>
        <p:nvPr/>
      </p:nvGrpSpPr>
      <p:grpSpPr>
        <a:xfrm>
          <a:off x="0" y="0"/>
          <a:ext cx="0" cy="0"/>
          <a:chOff x="0" y="0"/>
          <a:chExt cx="0" cy="0"/>
        </a:xfrm>
      </p:grpSpPr>
      <p:grpSp>
        <p:nvGrpSpPr>
          <p:cNvPr id="2727" name="Google Shape;2727;p227"/>
          <p:cNvGrpSpPr/>
          <p:nvPr/>
        </p:nvGrpSpPr>
        <p:grpSpPr>
          <a:xfrm>
            <a:off x="0" y="-3998"/>
            <a:ext cx="9144000" cy="665998"/>
            <a:chOff x="0" y="524750"/>
            <a:chExt cx="9144000" cy="665998"/>
          </a:xfrm>
        </p:grpSpPr>
        <p:sp>
          <p:nvSpPr>
            <p:cNvPr id="2728" name="Google Shape;2728;p227"/>
            <p:cNvSpPr/>
            <p:nvPr/>
          </p:nvSpPr>
          <p:spPr>
            <a:xfrm>
              <a:off x="0" y="524750"/>
              <a:ext cx="9144000" cy="564300"/>
            </a:xfrm>
            <a:prstGeom prst="rect">
              <a:avLst/>
            </a:pr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9" name="Google Shape;2729;p227"/>
            <p:cNvSpPr txBox="1"/>
            <p:nvPr/>
          </p:nvSpPr>
          <p:spPr>
            <a:xfrm>
              <a:off x="648275" y="531948"/>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2400" u="none" cap="none" strike="noStrike">
                  <a:solidFill>
                    <a:srgbClr val="FFFFFF"/>
                  </a:solidFill>
                  <a:latin typeface="Arial"/>
                  <a:ea typeface="Arial"/>
                  <a:cs typeface="Arial"/>
                  <a:sym typeface="Arial"/>
                </a:rPr>
                <a:t>Valproate in </a:t>
              </a:r>
              <a:r>
                <a:rPr lang="en" sz="2400">
                  <a:solidFill>
                    <a:srgbClr val="FFFFFF"/>
                  </a:solidFill>
                </a:rPr>
                <a:t>women of childbearing potential </a:t>
              </a:r>
              <a:endParaRPr b="0" i="0" sz="2400" u="none" cap="none" strike="noStrike">
                <a:solidFill>
                  <a:srgbClr val="000000"/>
                </a:solidFill>
                <a:latin typeface="Arial"/>
                <a:ea typeface="Arial"/>
                <a:cs typeface="Arial"/>
                <a:sym typeface="Arial"/>
              </a:endParaRPr>
            </a:p>
          </p:txBody>
        </p:sp>
      </p:grpSp>
      <p:pic>
        <p:nvPicPr>
          <p:cNvPr id="2730" name="Google Shape;2730;p227"/>
          <p:cNvPicPr preferRelativeResize="0"/>
          <p:nvPr/>
        </p:nvPicPr>
        <p:blipFill rotWithShape="1">
          <a:blip r:embed="rId3">
            <a:alphaModFix/>
          </a:blip>
          <a:srcRect b="0" l="0" r="0" t="0"/>
          <a:stretch/>
        </p:blipFill>
        <p:spPr>
          <a:xfrm>
            <a:off x="7325674" y="71400"/>
            <a:ext cx="1213850" cy="1346125"/>
          </a:xfrm>
          <a:prstGeom prst="rect">
            <a:avLst/>
          </a:prstGeom>
          <a:noFill/>
          <a:ln>
            <a:noFill/>
          </a:ln>
        </p:spPr>
      </p:pic>
      <p:sp>
        <p:nvSpPr>
          <p:cNvPr id="2731" name="Google Shape;2731;p227"/>
          <p:cNvSpPr txBox="1"/>
          <p:nvPr/>
        </p:nvSpPr>
        <p:spPr>
          <a:xfrm>
            <a:off x="642650" y="1132425"/>
            <a:ext cx="5630400" cy="384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2600">
                <a:solidFill>
                  <a:srgbClr val="0070C0"/>
                </a:solidFill>
              </a:rPr>
              <a:t>“Valproate is the only psychotropic </a:t>
            </a:r>
            <a:r>
              <a:rPr b="1" lang="en" sz="2600">
                <a:solidFill>
                  <a:srgbClr val="0070C0"/>
                </a:solidFill>
              </a:rPr>
              <a:t>contraindicated in women of childbearing potential</a:t>
            </a:r>
            <a:r>
              <a:rPr lang="en" sz="2600">
                <a:solidFill>
                  <a:srgbClr val="0070C0"/>
                </a:solidFill>
              </a:rPr>
              <a:t>, </a:t>
            </a:r>
            <a:endParaRPr sz="2600">
              <a:solidFill>
                <a:srgbClr val="0070C0"/>
              </a:solidFill>
            </a:endParaRPr>
          </a:p>
          <a:p>
            <a:pPr indent="0" lvl="0" marL="0" marR="0" rtl="0" algn="l">
              <a:lnSpc>
                <a:spcPct val="100000"/>
              </a:lnSpc>
              <a:spcBef>
                <a:spcPts val="0"/>
              </a:spcBef>
              <a:spcAft>
                <a:spcPts val="0"/>
              </a:spcAft>
              <a:buNone/>
            </a:pPr>
            <a:r>
              <a:rPr lang="en" sz="1500">
                <a:solidFill>
                  <a:srgbClr val="0070C0"/>
                </a:solidFill>
              </a:rPr>
              <a:t>although even here there can be very rare exceptions”.</a:t>
            </a:r>
            <a:endParaRPr sz="1500">
              <a:solidFill>
                <a:srgbClr val="0070C0"/>
              </a:solidFill>
            </a:endParaRPr>
          </a:p>
          <a:p>
            <a:pPr indent="0" lvl="0" marL="0" marR="0" rtl="0" algn="l">
              <a:lnSpc>
                <a:spcPct val="100000"/>
              </a:lnSpc>
              <a:spcBef>
                <a:spcPts val="0"/>
              </a:spcBef>
              <a:spcAft>
                <a:spcPts val="0"/>
              </a:spcAft>
              <a:buNone/>
            </a:pPr>
            <a:r>
              <a:t/>
            </a:r>
            <a:endParaRPr sz="2600">
              <a:solidFill>
                <a:srgbClr val="0070C0"/>
              </a:solidFill>
            </a:endParaRPr>
          </a:p>
          <a:p>
            <a:pPr indent="0" lvl="0" marL="0" marR="0" rtl="0" algn="l">
              <a:lnSpc>
                <a:spcPct val="100000"/>
              </a:lnSpc>
              <a:spcBef>
                <a:spcPts val="0"/>
              </a:spcBef>
              <a:spcAft>
                <a:spcPts val="0"/>
              </a:spcAft>
              <a:buNone/>
            </a:pPr>
            <a:r>
              <a:rPr lang="en" sz="1900">
                <a:solidFill>
                  <a:srgbClr val="0070C0"/>
                </a:solidFill>
              </a:rPr>
              <a:t>British Association for Psychopharmacology, 2017</a:t>
            </a:r>
            <a:endParaRPr sz="1900">
              <a:solidFill>
                <a:srgbClr val="0070C0"/>
              </a:solidFill>
            </a:endParaRPr>
          </a:p>
          <a:p>
            <a:pPr indent="0" lvl="0" marL="0" marR="0" rtl="0" algn="l">
              <a:lnSpc>
                <a:spcPct val="100000"/>
              </a:lnSpc>
              <a:spcBef>
                <a:spcPts val="0"/>
              </a:spcBef>
              <a:spcAft>
                <a:spcPts val="0"/>
              </a:spcAft>
              <a:buNone/>
            </a:pPr>
            <a:r>
              <a:t/>
            </a:r>
            <a:endParaRPr sz="2600">
              <a:solidFill>
                <a:srgbClr val="0070C0"/>
              </a:solidFill>
            </a:endParaRPr>
          </a:p>
          <a:p>
            <a:pPr indent="0" lvl="0" marL="0" marR="0" rtl="0" algn="l">
              <a:lnSpc>
                <a:spcPct val="100000"/>
              </a:lnSpc>
              <a:spcBef>
                <a:spcPts val="0"/>
              </a:spcBef>
              <a:spcAft>
                <a:spcPts val="0"/>
              </a:spcAft>
              <a:buNone/>
            </a:pPr>
            <a:r>
              <a:t/>
            </a:r>
            <a:endParaRPr sz="2600">
              <a:solidFill>
                <a:srgbClr val="0070C0"/>
              </a:solidFill>
            </a:endParaRPr>
          </a:p>
          <a:p>
            <a:pPr indent="0" lvl="0" marL="0" marR="0" rtl="0" algn="l">
              <a:lnSpc>
                <a:spcPct val="100000"/>
              </a:lnSpc>
              <a:spcBef>
                <a:spcPts val="0"/>
              </a:spcBef>
              <a:spcAft>
                <a:spcPts val="0"/>
              </a:spcAft>
              <a:buNone/>
            </a:pPr>
            <a:r>
              <a:t/>
            </a:r>
            <a:endParaRPr sz="2600">
              <a:solidFill>
                <a:srgbClr val="0070C0"/>
              </a:solidFill>
            </a:endParaRPr>
          </a:p>
          <a:p>
            <a:pPr indent="0" lvl="0" marL="0" marR="0" rtl="0" algn="l">
              <a:lnSpc>
                <a:spcPct val="100000"/>
              </a:lnSpc>
              <a:spcBef>
                <a:spcPts val="0"/>
              </a:spcBef>
              <a:spcAft>
                <a:spcPts val="0"/>
              </a:spcAft>
              <a:buClr>
                <a:srgbClr val="000000"/>
              </a:buClr>
              <a:buSzPts val="2200"/>
              <a:buFont typeface="Arial"/>
              <a:buNone/>
            </a:pPr>
            <a:r>
              <a:t/>
            </a:r>
            <a:endParaRPr i="0" sz="2200" u="none" cap="none" strike="noStrike">
              <a:solidFill>
                <a:schemeClr val="accent1"/>
              </a:solidFill>
            </a:endParaRPr>
          </a:p>
        </p:txBody>
      </p:sp>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5" name="Shape 2735"/>
        <p:cNvGrpSpPr/>
        <p:nvPr/>
      </p:nvGrpSpPr>
      <p:grpSpPr>
        <a:xfrm>
          <a:off x="0" y="0"/>
          <a:ext cx="0" cy="0"/>
          <a:chOff x="0" y="0"/>
          <a:chExt cx="0" cy="0"/>
        </a:xfrm>
      </p:grpSpPr>
      <p:pic>
        <p:nvPicPr>
          <p:cNvPr id="2736" name="Google Shape;2736;p228"/>
          <p:cNvPicPr preferRelativeResize="0"/>
          <p:nvPr/>
        </p:nvPicPr>
        <p:blipFill>
          <a:blip r:embed="rId3">
            <a:alphaModFix/>
          </a:blip>
          <a:stretch>
            <a:fillRect/>
          </a:stretch>
        </p:blipFill>
        <p:spPr>
          <a:xfrm>
            <a:off x="113100" y="368200"/>
            <a:ext cx="8839201" cy="4117079"/>
          </a:xfrm>
          <a:prstGeom prst="rect">
            <a:avLst/>
          </a:prstGeom>
          <a:noFill/>
          <a:ln>
            <a:noFill/>
          </a:ln>
        </p:spPr>
      </p:pic>
      <p:sp>
        <p:nvSpPr>
          <p:cNvPr id="2737" name="Google Shape;2737;p228"/>
          <p:cNvSpPr txBox="1"/>
          <p:nvPr/>
        </p:nvSpPr>
        <p:spPr>
          <a:xfrm>
            <a:off x="191700" y="4731400"/>
            <a:ext cx="8760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333333"/>
                </a:solidFill>
                <a:highlight>
                  <a:srgbClr val="FFFFFF"/>
                </a:highlight>
                <a:latin typeface="Roboto"/>
                <a:ea typeface="Roboto"/>
                <a:cs typeface="Roboto"/>
                <a:sym typeface="Roboto"/>
              </a:rPr>
              <a:t>Clayton-Smith, J., Bromley, R., Dean, J. </a:t>
            </a:r>
            <a:r>
              <a:rPr i="1" lang="en" sz="600">
                <a:solidFill>
                  <a:srgbClr val="333333"/>
                </a:solidFill>
                <a:highlight>
                  <a:srgbClr val="FFFFFF"/>
                </a:highlight>
                <a:latin typeface="Roboto"/>
                <a:ea typeface="Roboto"/>
                <a:cs typeface="Roboto"/>
                <a:sym typeface="Roboto"/>
              </a:rPr>
              <a:t>et al.</a:t>
            </a:r>
            <a:r>
              <a:rPr lang="en" sz="600">
                <a:solidFill>
                  <a:srgbClr val="333333"/>
                </a:solidFill>
                <a:highlight>
                  <a:srgbClr val="FFFFFF"/>
                </a:highlight>
                <a:latin typeface="Roboto"/>
                <a:ea typeface="Roboto"/>
                <a:cs typeface="Roboto"/>
                <a:sym typeface="Roboto"/>
              </a:rPr>
              <a:t> Diagnosis and management of individuals with Fetal Valproate Spectrum Disorder; a consensus statement from the European Reference Network for Congenital Malformations and Intellectual Disability. </a:t>
            </a:r>
            <a:r>
              <a:rPr i="1" lang="en" sz="600">
                <a:solidFill>
                  <a:srgbClr val="333333"/>
                </a:solidFill>
                <a:highlight>
                  <a:srgbClr val="FFFFFF"/>
                </a:highlight>
                <a:latin typeface="Roboto"/>
                <a:ea typeface="Roboto"/>
                <a:cs typeface="Roboto"/>
                <a:sym typeface="Roboto"/>
              </a:rPr>
              <a:t>Orphanet J Rare Dis</a:t>
            </a:r>
            <a:r>
              <a:rPr lang="en" sz="600">
                <a:solidFill>
                  <a:srgbClr val="333333"/>
                </a:solidFill>
                <a:highlight>
                  <a:srgbClr val="FFFFFF"/>
                </a:highlight>
                <a:latin typeface="Roboto"/>
                <a:ea typeface="Roboto"/>
                <a:cs typeface="Roboto"/>
                <a:sym typeface="Roboto"/>
              </a:rPr>
              <a:t> 14, 180 (2019). https://doi.org/10.1186/s13023-019-1064-y</a:t>
            </a:r>
            <a:endParaRPr sz="800"/>
          </a:p>
        </p:txBody>
      </p:sp>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1" name="Shape 2741"/>
        <p:cNvGrpSpPr/>
        <p:nvPr/>
      </p:nvGrpSpPr>
      <p:grpSpPr>
        <a:xfrm>
          <a:off x="0" y="0"/>
          <a:ext cx="0" cy="0"/>
          <a:chOff x="0" y="0"/>
          <a:chExt cx="0" cy="0"/>
        </a:xfrm>
      </p:grpSpPr>
      <p:sp>
        <p:nvSpPr>
          <p:cNvPr id="2742" name="Google Shape;2742;p229"/>
          <p:cNvSpPr txBox="1"/>
          <p:nvPr/>
        </p:nvSpPr>
        <p:spPr>
          <a:xfrm>
            <a:off x="191700" y="4731400"/>
            <a:ext cx="8760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333333"/>
                </a:solidFill>
                <a:highlight>
                  <a:srgbClr val="FFFFFF"/>
                </a:highlight>
                <a:latin typeface="Roboto"/>
                <a:ea typeface="Roboto"/>
                <a:cs typeface="Roboto"/>
                <a:sym typeface="Roboto"/>
              </a:rPr>
              <a:t>Clayton-Smith, J., Bromley, R., Dean, J. </a:t>
            </a:r>
            <a:r>
              <a:rPr i="1" lang="en" sz="600">
                <a:solidFill>
                  <a:srgbClr val="333333"/>
                </a:solidFill>
                <a:highlight>
                  <a:srgbClr val="FFFFFF"/>
                </a:highlight>
                <a:latin typeface="Roboto"/>
                <a:ea typeface="Roboto"/>
                <a:cs typeface="Roboto"/>
                <a:sym typeface="Roboto"/>
              </a:rPr>
              <a:t>et al.</a:t>
            </a:r>
            <a:r>
              <a:rPr lang="en" sz="600">
                <a:solidFill>
                  <a:srgbClr val="333333"/>
                </a:solidFill>
                <a:highlight>
                  <a:srgbClr val="FFFFFF"/>
                </a:highlight>
                <a:latin typeface="Roboto"/>
                <a:ea typeface="Roboto"/>
                <a:cs typeface="Roboto"/>
                <a:sym typeface="Roboto"/>
              </a:rPr>
              <a:t> Diagnosis and management of individuals with Fetal Valproate Spectrum Disorder; a consensus statement from the European Reference Network for Congenital Malformations and Intellectual Disability. </a:t>
            </a:r>
            <a:r>
              <a:rPr i="1" lang="en" sz="600">
                <a:solidFill>
                  <a:srgbClr val="333333"/>
                </a:solidFill>
                <a:highlight>
                  <a:srgbClr val="FFFFFF"/>
                </a:highlight>
                <a:latin typeface="Roboto"/>
                <a:ea typeface="Roboto"/>
                <a:cs typeface="Roboto"/>
                <a:sym typeface="Roboto"/>
              </a:rPr>
              <a:t>Orphanet J Rare Dis</a:t>
            </a:r>
            <a:r>
              <a:rPr lang="en" sz="600">
                <a:solidFill>
                  <a:srgbClr val="333333"/>
                </a:solidFill>
                <a:highlight>
                  <a:srgbClr val="FFFFFF"/>
                </a:highlight>
                <a:latin typeface="Roboto"/>
                <a:ea typeface="Roboto"/>
                <a:cs typeface="Roboto"/>
                <a:sym typeface="Roboto"/>
              </a:rPr>
              <a:t> 14, 180 (2019). https://doi.org/10.1186/s13023-019-1064-y</a:t>
            </a:r>
            <a:endParaRPr sz="800"/>
          </a:p>
        </p:txBody>
      </p:sp>
      <p:pic>
        <p:nvPicPr>
          <p:cNvPr id="2743" name="Google Shape;2743;p229"/>
          <p:cNvPicPr preferRelativeResize="0"/>
          <p:nvPr/>
        </p:nvPicPr>
        <p:blipFill>
          <a:blip r:embed="rId3">
            <a:alphaModFix/>
          </a:blip>
          <a:stretch>
            <a:fillRect/>
          </a:stretch>
        </p:blipFill>
        <p:spPr>
          <a:xfrm>
            <a:off x="113100" y="915525"/>
            <a:ext cx="8839199" cy="2831635"/>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7" name="Shape 2747"/>
        <p:cNvGrpSpPr/>
        <p:nvPr/>
      </p:nvGrpSpPr>
      <p:grpSpPr>
        <a:xfrm>
          <a:off x="0" y="0"/>
          <a:ext cx="0" cy="0"/>
          <a:chOff x="0" y="0"/>
          <a:chExt cx="0" cy="0"/>
        </a:xfrm>
      </p:grpSpPr>
      <p:grpSp>
        <p:nvGrpSpPr>
          <p:cNvPr id="2748" name="Google Shape;2748;p230"/>
          <p:cNvGrpSpPr/>
          <p:nvPr/>
        </p:nvGrpSpPr>
        <p:grpSpPr>
          <a:xfrm>
            <a:off x="0" y="-3998"/>
            <a:ext cx="9144000" cy="665998"/>
            <a:chOff x="0" y="524750"/>
            <a:chExt cx="9144000" cy="665998"/>
          </a:xfrm>
        </p:grpSpPr>
        <p:sp>
          <p:nvSpPr>
            <p:cNvPr id="2749" name="Google Shape;2749;p230"/>
            <p:cNvSpPr/>
            <p:nvPr/>
          </p:nvSpPr>
          <p:spPr>
            <a:xfrm>
              <a:off x="0" y="524750"/>
              <a:ext cx="9144000" cy="564300"/>
            </a:xfrm>
            <a:prstGeom prst="rect">
              <a:avLst/>
            </a:pr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0" name="Google Shape;2750;p230"/>
            <p:cNvSpPr txBox="1"/>
            <p:nvPr/>
          </p:nvSpPr>
          <p:spPr>
            <a:xfrm>
              <a:off x="648275" y="531948"/>
              <a:ext cx="67953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2400">
                  <a:solidFill>
                    <a:schemeClr val="lt1"/>
                  </a:solidFill>
                </a:rPr>
                <a:t>Valproate in women of childbearing potential </a:t>
              </a:r>
              <a:endParaRPr sz="240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2400">
                <a:solidFill>
                  <a:srgbClr val="FFFFFF"/>
                </a:solidFill>
              </a:endParaRPr>
            </a:p>
          </p:txBody>
        </p:sp>
      </p:grpSp>
      <p:pic>
        <p:nvPicPr>
          <p:cNvPr id="2751" name="Google Shape;2751;p230"/>
          <p:cNvPicPr preferRelativeResize="0"/>
          <p:nvPr/>
        </p:nvPicPr>
        <p:blipFill rotWithShape="1">
          <a:blip r:embed="rId3">
            <a:alphaModFix/>
          </a:blip>
          <a:srcRect b="0" l="0" r="0" t="0"/>
          <a:stretch/>
        </p:blipFill>
        <p:spPr>
          <a:xfrm>
            <a:off x="7325674" y="71400"/>
            <a:ext cx="1213850" cy="1346125"/>
          </a:xfrm>
          <a:prstGeom prst="rect">
            <a:avLst/>
          </a:prstGeom>
          <a:noFill/>
          <a:ln>
            <a:noFill/>
          </a:ln>
        </p:spPr>
      </p:pic>
      <p:sp>
        <p:nvSpPr>
          <p:cNvPr id="2752" name="Google Shape;2752;p230"/>
          <p:cNvSpPr txBox="1"/>
          <p:nvPr/>
        </p:nvSpPr>
        <p:spPr>
          <a:xfrm>
            <a:off x="642650" y="1132425"/>
            <a:ext cx="8658000" cy="452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2600">
                <a:solidFill>
                  <a:srgbClr val="0070C0"/>
                </a:solidFill>
              </a:rPr>
              <a:t>1st trimester VPA exposure:</a:t>
            </a:r>
            <a:endParaRPr sz="2600">
              <a:solidFill>
                <a:srgbClr val="0070C0"/>
              </a:solidFill>
            </a:endParaRPr>
          </a:p>
          <a:p>
            <a:pPr indent="0" lvl="0" marL="0" marR="0" rtl="0" algn="l">
              <a:lnSpc>
                <a:spcPct val="100000"/>
              </a:lnSpc>
              <a:spcBef>
                <a:spcPts val="0"/>
              </a:spcBef>
              <a:spcAft>
                <a:spcPts val="0"/>
              </a:spcAft>
              <a:buNone/>
            </a:pPr>
            <a:r>
              <a:t/>
            </a:r>
            <a:endParaRPr sz="2600">
              <a:solidFill>
                <a:srgbClr val="0070C0"/>
              </a:solidFill>
            </a:endParaRPr>
          </a:p>
          <a:p>
            <a:pPr indent="0" lvl="0" marL="0" marR="0" rtl="0" algn="l">
              <a:lnSpc>
                <a:spcPct val="100000"/>
              </a:lnSpc>
              <a:spcBef>
                <a:spcPts val="0"/>
              </a:spcBef>
              <a:spcAft>
                <a:spcPts val="0"/>
              </a:spcAft>
              <a:buNone/>
            </a:pPr>
            <a:r>
              <a:rPr lang="en" sz="2600">
                <a:solidFill>
                  <a:srgbClr val="0070C0"/>
                </a:solidFill>
              </a:rPr>
              <a:t>Fetal valproate syndrome</a:t>
            </a:r>
            <a:endParaRPr sz="2600">
              <a:solidFill>
                <a:srgbClr val="0070C0"/>
              </a:solidFill>
            </a:endParaRPr>
          </a:p>
          <a:p>
            <a:pPr indent="0" lvl="0" marL="0" marR="0" rtl="0" algn="l">
              <a:lnSpc>
                <a:spcPct val="100000"/>
              </a:lnSpc>
              <a:spcBef>
                <a:spcPts val="0"/>
              </a:spcBef>
              <a:spcAft>
                <a:spcPts val="0"/>
              </a:spcAft>
              <a:buNone/>
            </a:pPr>
            <a:r>
              <a:t/>
            </a:r>
            <a:endParaRPr sz="2600">
              <a:solidFill>
                <a:srgbClr val="0070C0"/>
              </a:solidFill>
            </a:endParaRPr>
          </a:p>
          <a:p>
            <a:pPr indent="0" lvl="0" marL="0" marR="0" rtl="0" algn="l">
              <a:lnSpc>
                <a:spcPct val="100000"/>
              </a:lnSpc>
              <a:spcBef>
                <a:spcPts val="0"/>
              </a:spcBef>
              <a:spcAft>
                <a:spcPts val="0"/>
              </a:spcAft>
              <a:buNone/>
            </a:pPr>
            <a:r>
              <a:rPr lang="en" sz="2600">
                <a:solidFill>
                  <a:srgbClr val="0070C0"/>
                </a:solidFill>
              </a:rPr>
              <a:t>3-fold of any major malformation</a:t>
            </a:r>
            <a:endParaRPr sz="2600">
              <a:solidFill>
                <a:srgbClr val="0070C0"/>
              </a:solidFill>
            </a:endParaRPr>
          </a:p>
          <a:p>
            <a:pPr indent="0" lvl="0" marL="0" marR="0" rtl="0" algn="l">
              <a:lnSpc>
                <a:spcPct val="100000"/>
              </a:lnSpc>
              <a:spcBef>
                <a:spcPts val="0"/>
              </a:spcBef>
              <a:spcAft>
                <a:spcPts val="0"/>
              </a:spcAft>
              <a:buNone/>
            </a:pPr>
            <a:r>
              <a:t/>
            </a:r>
            <a:endParaRPr sz="2600">
              <a:solidFill>
                <a:srgbClr val="0070C0"/>
              </a:solidFill>
            </a:endParaRPr>
          </a:p>
          <a:p>
            <a:pPr indent="0" lvl="0" marL="0" marR="0" rtl="0" algn="l">
              <a:lnSpc>
                <a:spcPct val="100000"/>
              </a:lnSpc>
              <a:spcBef>
                <a:spcPts val="0"/>
              </a:spcBef>
              <a:spcAft>
                <a:spcPts val="0"/>
              </a:spcAft>
              <a:buNone/>
            </a:pPr>
            <a:r>
              <a:rPr lang="en" sz="2600">
                <a:solidFill>
                  <a:srgbClr val="0070C0"/>
                </a:solidFill>
              </a:rPr>
              <a:t>13-fold for spina bifida (not mitigated by folate)</a:t>
            </a:r>
            <a:endParaRPr sz="2600">
              <a:solidFill>
                <a:srgbClr val="0070C0"/>
              </a:solidFill>
            </a:endParaRPr>
          </a:p>
          <a:p>
            <a:pPr indent="0" lvl="0" marL="0" marR="0" rtl="0" algn="l">
              <a:lnSpc>
                <a:spcPct val="100000"/>
              </a:lnSpc>
              <a:spcBef>
                <a:spcPts val="0"/>
              </a:spcBef>
              <a:spcAft>
                <a:spcPts val="0"/>
              </a:spcAft>
              <a:buNone/>
            </a:pPr>
            <a:r>
              <a:t/>
            </a:r>
            <a:endParaRPr sz="2600">
              <a:solidFill>
                <a:srgbClr val="0070C0"/>
              </a:solidFill>
            </a:endParaRPr>
          </a:p>
          <a:p>
            <a:pPr indent="0" lvl="0" marL="0" marR="0" rtl="0" algn="l">
              <a:lnSpc>
                <a:spcPct val="100000"/>
              </a:lnSpc>
              <a:spcBef>
                <a:spcPts val="0"/>
              </a:spcBef>
              <a:spcAft>
                <a:spcPts val="0"/>
              </a:spcAft>
              <a:buNone/>
            </a:pPr>
            <a:r>
              <a:t/>
            </a:r>
            <a:endParaRPr sz="2600">
              <a:solidFill>
                <a:srgbClr val="0070C0"/>
              </a:solidFill>
            </a:endParaRPr>
          </a:p>
          <a:p>
            <a:pPr indent="0" lvl="0" marL="0" marR="0" rtl="0" algn="l">
              <a:lnSpc>
                <a:spcPct val="100000"/>
              </a:lnSpc>
              <a:spcBef>
                <a:spcPts val="0"/>
              </a:spcBef>
              <a:spcAft>
                <a:spcPts val="0"/>
              </a:spcAft>
              <a:buNone/>
            </a:pPr>
            <a:r>
              <a:t/>
            </a:r>
            <a:endParaRPr sz="2600">
              <a:solidFill>
                <a:srgbClr val="0070C0"/>
              </a:solidFill>
            </a:endParaRPr>
          </a:p>
          <a:p>
            <a:pPr indent="0" lvl="0" marL="0" marR="0" rtl="0" algn="l">
              <a:lnSpc>
                <a:spcPct val="100000"/>
              </a:lnSpc>
              <a:spcBef>
                <a:spcPts val="0"/>
              </a:spcBef>
              <a:spcAft>
                <a:spcPts val="0"/>
              </a:spcAft>
              <a:buClr>
                <a:srgbClr val="000000"/>
              </a:buClr>
              <a:buSzPts val="2200"/>
              <a:buFont typeface="Arial"/>
              <a:buNone/>
            </a:pPr>
            <a:r>
              <a:t/>
            </a:r>
            <a:endParaRPr i="0" sz="2200" u="none" cap="none" strike="noStrike">
              <a:solidFill>
                <a:schemeClr val="accent1"/>
              </a:solidFill>
            </a:endParaRPr>
          </a:p>
        </p:txBody>
      </p:sp>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6" name="Shape 2756"/>
        <p:cNvGrpSpPr/>
        <p:nvPr/>
      </p:nvGrpSpPr>
      <p:grpSpPr>
        <a:xfrm>
          <a:off x="0" y="0"/>
          <a:ext cx="0" cy="0"/>
          <a:chOff x="0" y="0"/>
          <a:chExt cx="0" cy="0"/>
        </a:xfrm>
      </p:grpSpPr>
      <p:grpSp>
        <p:nvGrpSpPr>
          <p:cNvPr id="2757" name="Google Shape;2757;p231"/>
          <p:cNvGrpSpPr/>
          <p:nvPr/>
        </p:nvGrpSpPr>
        <p:grpSpPr>
          <a:xfrm>
            <a:off x="0" y="-3998"/>
            <a:ext cx="9144000" cy="665998"/>
            <a:chOff x="0" y="524750"/>
            <a:chExt cx="9144000" cy="665998"/>
          </a:xfrm>
        </p:grpSpPr>
        <p:sp>
          <p:nvSpPr>
            <p:cNvPr id="2758" name="Google Shape;2758;p231"/>
            <p:cNvSpPr/>
            <p:nvPr/>
          </p:nvSpPr>
          <p:spPr>
            <a:xfrm>
              <a:off x="0" y="524750"/>
              <a:ext cx="9144000" cy="564300"/>
            </a:xfrm>
            <a:prstGeom prst="rect">
              <a:avLst/>
            </a:pr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9" name="Google Shape;2759;p231"/>
            <p:cNvSpPr txBox="1"/>
            <p:nvPr/>
          </p:nvSpPr>
          <p:spPr>
            <a:xfrm>
              <a:off x="648275" y="531948"/>
              <a:ext cx="67953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2400">
                  <a:solidFill>
                    <a:schemeClr val="lt1"/>
                  </a:solidFill>
                </a:rPr>
                <a:t>Valproate in women of childbearing potential </a:t>
              </a:r>
              <a:endParaRPr sz="240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2400">
                <a:solidFill>
                  <a:srgbClr val="FFFFFF"/>
                </a:solidFill>
              </a:endParaRPr>
            </a:p>
          </p:txBody>
        </p:sp>
      </p:grpSp>
      <p:pic>
        <p:nvPicPr>
          <p:cNvPr id="2760" name="Google Shape;2760;p231"/>
          <p:cNvPicPr preferRelativeResize="0"/>
          <p:nvPr/>
        </p:nvPicPr>
        <p:blipFill rotWithShape="1">
          <a:blip r:embed="rId3">
            <a:alphaModFix/>
          </a:blip>
          <a:srcRect b="0" l="0" r="0" t="0"/>
          <a:stretch/>
        </p:blipFill>
        <p:spPr>
          <a:xfrm>
            <a:off x="7325674" y="71400"/>
            <a:ext cx="1213850" cy="1346125"/>
          </a:xfrm>
          <a:prstGeom prst="rect">
            <a:avLst/>
          </a:prstGeom>
          <a:noFill/>
          <a:ln>
            <a:noFill/>
          </a:ln>
        </p:spPr>
      </p:pic>
      <p:sp>
        <p:nvSpPr>
          <p:cNvPr id="2761" name="Google Shape;2761;p231"/>
          <p:cNvSpPr txBox="1"/>
          <p:nvPr/>
        </p:nvSpPr>
        <p:spPr>
          <a:xfrm>
            <a:off x="642650" y="1132425"/>
            <a:ext cx="56304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2600">
                <a:solidFill>
                  <a:srgbClr val="0070C0"/>
                </a:solidFill>
              </a:rPr>
              <a:t>Starting in 2023, the UK banned VPA in women under age   55  unless two independent consultants certified there were no other options.</a:t>
            </a:r>
            <a:endParaRPr sz="2600">
              <a:solidFill>
                <a:srgbClr val="0070C0"/>
              </a:solidFill>
            </a:endParaRPr>
          </a:p>
          <a:p>
            <a:pPr indent="0" lvl="0" marL="0" marR="0" rtl="0" algn="l">
              <a:lnSpc>
                <a:spcPct val="100000"/>
              </a:lnSpc>
              <a:spcBef>
                <a:spcPts val="0"/>
              </a:spcBef>
              <a:spcAft>
                <a:spcPts val="0"/>
              </a:spcAft>
              <a:buClr>
                <a:srgbClr val="000000"/>
              </a:buClr>
              <a:buSzPts val="2200"/>
              <a:buFont typeface="Arial"/>
              <a:buNone/>
            </a:pPr>
            <a:r>
              <a:t/>
            </a:r>
            <a:endParaRPr i="0" sz="2200" u="none" cap="none" strike="noStrike">
              <a:solidFill>
                <a:schemeClr val="accent1"/>
              </a:solidFill>
            </a:endParaRPr>
          </a:p>
        </p:txBody>
      </p:sp>
      <p:sp>
        <p:nvSpPr>
          <p:cNvPr id="2762" name="Google Shape;2762;p231"/>
          <p:cNvSpPr/>
          <p:nvPr/>
        </p:nvSpPr>
        <p:spPr>
          <a:xfrm>
            <a:off x="3833500" y="1580300"/>
            <a:ext cx="630600" cy="498000"/>
          </a:xfrm>
          <a:prstGeom prst="rect">
            <a:avLst/>
          </a:prstGeom>
          <a:solidFill>
            <a:srgbClr val="0070C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chemeClr val="lt1"/>
                </a:solidFill>
              </a:rPr>
              <a:t>?</a:t>
            </a:r>
            <a:endParaRPr b="1" sz="2600">
              <a:solidFill>
                <a:schemeClr val="lt1"/>
              </a:solidFill>
            </a:endParaRPr>
          </a:p>
        </p:txBody>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6" name="Shape 2766"/>
        <p:cNvGrpSpPr/>
        <p:nvPr/>
      </p:nvGrpSpPr>
      <p:grpSpPr>
        <a:xfrm>
          <a:off x="0" y="0"/>
          <a:ext cx="0" cy="0"/>
          <a:chOff x="0" y="0"/>
          <a:chExt cx="0" cy="0"/>
        </a:xfrm>
      </p:grpSpPr>
      <p:grpSp>
        <p:nvGrpSpPr>
          <p:cNvPr id="2767" name="Google Shape;2767;p232"/>
          <p:cNvGrpSpPr/>
          <p:nvPr/>
        </p:nvGrpSpPr>
        <p:grpSpPr>
          <a:xfrm>
            <a:off x="0" y="-3998"/>
            <a:ext cx="9144000" cy="665998"/>
            <a:chOff x="0" y="524750"/>
            <a:chExt cx="9144000" cy="665998"/>
          </a:xfrm>
        </p:grpSpPr>
        <p:sp>
          <p:nvSpPr>
            <p:cNvPr id="2768" name="Google Shape;2768;p232"/>
            <p:cNvSpPr/>
            <p:nvPr/>
          </p:nvSpPr>
          <p:spPr>
            <a:xfrm>
              <a:off x="0" y="524750"/>
              <a:ext cx="9144000" cy="564300"/>
            </a:xfrm>
            <a:prstGeom prst="rect">
              <a:avLst/>
            </a:pr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9" name="Google Shape;2769;p232"/>
            <p:cNvSpPr txBox="1"/>
            <p:nvPr/>
          </p:nvSpPr>
          <p:spPr>
            <a:xfrm>
              <a:off x="648275" y="531948"/>
              <a:ext cx="67953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2400">
                  <a:solidFill>
                    <a:schemeClr val="lt1"/>
                  </a:solidFill>
                </a:rPr>
                <a:t>Valproate in women of childbearing potential </a:t>
              </a:r>
              <a:endParaRPr sz="240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2400">
                <a:solidFill>
                  <a:srgbClr val="FFFFFF"/>
                </a:solidFill>
              </a:endParaRPr>
            </a:p>
          </p:txBody>
        </p:sp>
      </p:grpSp>
      <p:pic>
        <p:nvPicPr>
          <p:cNvPr id="2770" name="Google Shape;2770;p232"/>
          <p:cNvPicPr preferRelativeResize="0"/>
          <p:nvPr/>
        </p:nvPicPr>
        <p:blipFill rotWithShape="1">
          <a:blip r:embed="rId3">
            <a:alphaModFix/>
          </a:blip>
          <a:srcRect b="0" l="0" r="0" t="0"/>
          <a:stretch/>
        </p:blipFill>
        <p:spPr>
          <a:xfrm>
            <a:off x="7325674" y="71400"/>
            <a:ext cx="1213850" cy="1346125"/>
          </a:xfrm>
          <a:prstGeom prst="rect">
            <a:avLst/>
          </a:prstGeom>
          <a:noFill/>
          <a:ln>
            <a:noFill/>
          </a:ln>
        </p:spPr>
      </p:pic>
      <p:sp>
        <p:nvSpPr>
          <p:cNvPr id="2771" name="Google Shape;2771;p232"/>
          <p:cNvSpPr txBox="1"/>
          <p:nvPr/>
        </p:nvSpPr>
        <p:spPr>
          <a:xfrm>
            <a:off x="642650" y="1132425"/>
            <a:ext cx="56304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2600">
                <a:solidFill>
                  <a:srgbClr val="0070C0"/>
                </a:solidFill>
              </a:rPr>
              <a:t>Starting in 2023, the UK banned VPA in women under age   55  unless two independent consultants certified there were no other options.</a:t>
            </a:r>
            <a:endParaRPr sz="2600">
              <a:solidFill>
                <a:srgbClr val="0070C0"/>
              </a:solidFill>
            </a:endParaRPr>
          </a:p>
          <a:p>
            <a:pPr indent="0" lvl="0" marL="0" marR="0" rtl="0" algn="l">
              <a:lnSpc>
                <a:spcPct val="100000"/>
              </a:lnSpc>
              <a:spcBef>
                <a:spcPts val="0"/>
              </a:spcBef>
              <a:spcAft>
                <a:spcPts val="0"/>
              </a:spcAft>
              <a:buClr>
                <a:srgbClr val="000000"/>
              </a:buClr>
              <a:buSzPts val="2200"/>
              <a:buFont typeface="Arial"/>
              <a:buNone/>
            </a:pPr>
            <a:r>
              <a:t/>
            </a:r>
            <a:endParaRPr i="0" sz="2200" u="none" cap="none" strike="noStrike">
              <a:solidFill>
                <a:schemeClr val="accent1"/>
              </a:solidFill>
            </a:endParaRPr>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5" name="Shape 2775"/>
        <p:cNvGrpSpPr/>
        <p:nvPr/>
      </p:nvGrpSpPr>
      <p:grpSpPr>
        <a:xfrm>
          <a:off x="0" y="0"/>
          <a:ext cx="0" cy="0"/>
          <a:chOff x="0" y="0"/>
          <a:chExt cx="0" cy="0"/>
        </a:xfrm>
      </p:grpSpPr>
      <p:grpSp>
        <p:nvGrpSpPr>
          <p:cNvPr id="2776" name="Google Shape;2776;p233"/>
          <p:cNvGrpSpPr/>
          <p:nvPr/>
        </p:nvGrpSpPr>
        <p:grpSpPr>
          <a:xfrm>
            <a:off x="0" y="-3998"/>
            <a:ext cx="9144000" cy="665998"/>
            <a:chOff x="0" y="524750"/>
            <a:chExt cx="9144000" cy="665998"/>
          </a:xfrm>
        </p:grpSpPr>
        <p:sp>
          <p:nvSpPr>
            <p:cNvPr id="2777" name="Google Shape;2777;p233"/>
            <p:cNvSpPr/>
            <p:nvPr/>
          </p:nvSpPr>
          <p:spPr>
            <a:xfrm>
              <a:off x="0" y="524750"/>
              <a:ext cx="9144000" cy="564300"/>
            </a:xfrm>
            <a:prstGeom prst="rect">
              <a:avLst/>
            </a:pr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8" name="Google Shape;2778;p233"/>
            <p:cNvSpPr txBox="1"/>
            <p:nvPr/>
          </p:nvSpPr>
          <p:spPr>
            <a:xfrm>
              <a:off x="648275" y="531948"/>
              <a:ext cx="67953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2400">
                  <a:solidFill>
                    <a:schemeClr val="lt1"/>
                  </a:solidFill>
                </a:rPr>
                <a:t>Valproate in women of childbearing potential </a:t>
              </a:r>
              <a:endParaRPr sz="240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2400">
                <a:solidFill>
                  <a:srgbClr val="FFFFFF"/>
                </a:solidFill>
              </a:endParaRPr>
            </a:p>
          </p:txBody>
        </p:sp>
      </p:grpSp>
      <p:pic>
        <p:nvPicPr>
          <p:cNvPr id="2779" name="Google Shape;2779;p233"/>
          <p:cNvPicPr preferRelativeResize="0"/>
          <p:nvPr/>
        </p:nvPicPr>
        <p:blipFill rotWithShape="1">
          <a:blip r:embed="rId3">
            <a:alphaModFix/>
          </a:blip>
          <a:srcRect b="0" l="0" r="0" t="0"/>
          <a:stretch/>
        </p:blipFill>
        <p:spPr>
          <a:xfrm>
            <a:off x="7325674" y="71400"/>
            <a:ext cx="1213850" cy="1346125"/>
          </a:xfrm>
          <a:prstGeom prst="rect">
            <a:avLst/>
          </a:prstGeom>
          <a:noFill/>
          <a:ln>
            <a:noFill/>
          </a:ln>
        </p:spPr>
      </p:pic>
      <p:sp>
        <p:nvSpPr>
          <p:cNvPr id="2780" name="Google Shape;2780;p233"/>
          <p:cNvSpPr txBox="1"/>
          <p:nvPr/>
        </p:nvSpPr>
        <p:spPr>
          <a:xfrm>
            <a:off x="642650" y="980025"/>
            <a:ext cx="6683100" cy="572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2600">
                <a:solidFill>
                  <a:srgbClr val="0070C0"/>
                </a:solidFill>
              </a:rPr>
              <a:t>“It is </a:t>
            </a:r>
            <a:r>
              <a:rPr b="1" lang="en" sz="2600">
                <a:solidFill>
                  <a:srgbClr val="0070C0"/>
                </a:solidFill>
              </a:rPr>
              <a:t>mandatory to stop VPA during pregnancy</a:t>
            </a:r>
            <a:r>
              <a:rPr lang="en" sz="2600">
                <a:solidFill>
                  <a:srgbClr val="0070C0"/>
                </a:solidFill>
              </a:rPr>
              <a:t>. The duration of the discontinuation/switch process depends on different clinical variables.  Lithium, lamotrigine, quetiapine, olanzapine, or aripiprazole are good switch options in unplanned pregnancy”</a:t>
            </a:r>
            <a:endParaRPr sz="2600">
              <a:solidFill>
                <a:srgbClr val="0070C0"/>
              </a:solidFill>
            </a:endParaRPr>
          </a:p>
          <a:p>
            <a:pPr indent="0" lvl="0" marL="0" marR="0" rtl="0" algn="l">
              <a:lnSpc>
                <a:spcPct val="100000"/>
              </a:lnSpc>
              <a:spcBef>
                <a:spcPts val="0"/>
              </a:spcBef>
              <a:spcAft>
                <a:spcPts val="0"/>
              </a:spcAft>
              <a:buNone/>
            </a:pPr>
            <a:r>
              <a:t/>
            </a:r>
            <a:endParaRPr sz="2600">
              <a:solidFill>
                <a:srgbClr val="0070C0"/>
              </a:solidFill>
            </a:endParaRPr>
          </a:p>
          <a:p>
            <a:pPr indent="0" lvl="0" marL="0" marR="0" rtl="0" algn="l">
              <a:lnSpc>
                <a:spcPct val="100000"/>
              </a:lnSpc>
              <a:spcBef>
                <a:spcPts val="0"/>
              </a:spcBef>
              <a:spcAft>
                <a:spcPts val="0"/>
              </a:spcAft>
              <a:buNone/>
            </a:pPr>
            <a:r>
              <a:rPr lang="en" sz="2600">
                <a:solidFill>
                  <a:srgbClr val="0070C0"/>
                </a:solidFill>
              </a:rPr>
              <a:t>European Medicines Agency, 2018</a:t>
            </a:r>
            <a:endParaRPr sz="2600">
              <a:solidFill>
                <a:srgbClr val="0070C0"/>
              </a:solidFill>
            </a:endParaRPr>
          </a:p>
          <a:p>
            <a:pPr indent="0" lvl="0" marL="0" marR="0" rtl="0" algn="l">
              <a:lnSpc>
                <a:spcPct val="100000"/>
              </a:lnSpc>
              <a:spcBef>
                <a:spcPts val="0"/>
              </a:spcBef>
              <a:spcAft>
                <a:spcPts val="0"/>
              </a:spcAft>
              <a:buNone/>
            </a:pPr>
            <a:r>
              <a:t/>
            </a:r>
            <a:endParaRPr sz="2600">
              <a:solidFill>
                <a:srgbClr val="0070C0"/>
              </a:solidFill>
            </a:endParaRPr>
          </a:p>
          <a:p>
            <a:pPr indent="0" lvl="0" marL="0" marR="0" rtl="0" algn="l">
              <a:lnSpc>
                <a:spcPct val="100000"/>
              </a:lnSpc>
              <a:spcBef>
                <a:spcPts val="0"/>
              </a:spcBef>
              <a:spcAft>
                <a:spcPts val="0"/>
              </a:spcAft>
              <a:buNone/>
            </a:pPr>
            <a:r>
              <a:t/>
            </a:r>
            <a:endParaRPr sz="2600">
              <a:solidFill>
                <a:srgbClr val="0070C0"/>
              </a:solidFill>
            </a:endParaRPr>
          </a:p>
          <a:p>
            <a:pPr indent="0" lvl="0" marL="0" marR="0" rtl="0" algn="l">
              <a:lnSpc>
                <a:spcPct val="100000"/>
              </a:lnSpc>
              <a:spcBef>
                <a:spcPts val="0"/>
              </a:spcBef>
              <a:spcAft>
                <a:spcPts val="0"/>
              </a:spcAft>
              <a:buNone/>
            </a:pPr>
            <a:r>
              <a:t/>
            </a:r>
            <a:endParaRPr sz="2600">
              <a:solidFill>
                <a:srgbClr val="0070C0"/>
              </a:solidFill>
            </a:endParaRPr>
          </a:p>
          <a:p>
            <a:pPr indent="0" lvl="0" marL="0" marR="0" rtl="0" algn="l">
              <a:lnSpc>
                <a:spcPct val="100000"/>
              </a:lnSpc>
              <a:spcBef>
                <a:spcPts val="0"/>
              </a:spcBef>
              <a:spcAft>
                <a:spcPts val="0"/>
              </a:spcAft>
              <a:buNone/>
            </a:pPr>
            <a:r>
              <a:t/>
            </a:r>
            <a:endParaRPr sz="2600">
              <a:solidFill>
                <a:srgbClr val="0070C0"/>
              </a:solidFill>
            </a:endParaRPr>
          </a:p>
          <a:p>
            <a:pPr indent="0" lvl="0" marL="0" marR="0" rtl="0" algn="l">
              <a:lnSpc>
                <a:spcPct val="100000"/>
              </a:lnSpc>
              <a:spcBef>
                <a:spcPts val="0"/>
              </a:spcBef>
              <a:spcAft>
                <a:spcPts val="0"/>
              </a:spcAft>
              <a:buClr>
                <a:srgbClr val="000000"/>
              </a:buClr>
              <a:buSzPts val="2200"/>
              <a:buFont typeface="Arial"/>
              <a:buNone/>
            </a:pPr>
            <a:r>
              <a:t/>
            </a:r>
            <a:endParaRPr i="0" sz="2200" u="none" cap="none" strike="noStrike">
              <a:solidFill>
                <a:schemeClr val="accen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45"/>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284" name="Google Shape;284;p45"/>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pic>
        <p:nvPicPr>
          <p:cNvPr id="285" name="Google Shape;285;p45"/>
          <p:cNvPicPr preferRelativeResize="0"/>
          <p:nvPr/>
        </p:nvPicPr>
        <p:blipFill rotWithShape="1">
          <a:blip r:embed="rId5">
            <a:alphaModFix/>
          </a:blip>
          <a:srcRect b="0" l="0" r="0" t="0"/>
          <a:stretch/>
        </p:blipFill>
        <p:spPr>
          <a:xfrm>
            <a:off x="72024" y="1064381"/>
            <a:ext cx="8919651" cy="3325018"/>
          </a:xfrm>
          <a:prstGeom prst="rect">
            <a:avLst/>
          </a:prstGeom>
          <a:noFill/>
          <a:ln>
            <a:noFill/>
          </a:ln>
        </p:spPr>
      </p:pic>
      <p:sp>
        <p:nvSpPr>
          <p:cNvPr id="286" name="Google Shape;286;p45"/>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287" name="Google Shape;287;p45"/>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sp>
        <p:nvSpPr>
          <p:cNvPr id="288" name="Google Shape;288;p45"/>
          <p:cNvSpPr txBox="1"/>
          <p:nvPr/>
        </p:nvSpPr>
        <p:spPr>
          <a:xfrm>
            <a:off x="560825" y="24955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800" u="none" cap="none" strike="noStrike">
                <a:solidFill>
                  <a:schemeClr val="dk1"/>
                </a:solidFill>
                <a:latin typeface="Arial"/>
                <a:ea typeface="Arial"/>
                <a:cs typeface="Arial"/>
                <a:sym typeface="Arial"/>
              </a:rPr>
              <a:t>Bipolar disorder</a:t>
            </a:r>
            <a:endParaRPr b="0" i="0" sz="1800" u="none" cap="none" strike="noStrike">
              <a:solidFill>
                <a:schemeClr val="dk1"/>
              </a:solidFill>
              <a:latin typeface="Arial"/>
              <a:ea typeface="Arial"/>
              <a:cs typeface="Arial"/>
              <a:sym typeface="Arial"/>
            </a:endParaRPr>
          </a:p>
        </p:txBody>
      </p:sp>
      <p:sp>
        <p:nvSpPr>
          <p:cNvPr id="289" name="Google Shape;289;p45"/>
          <p:cNvSpPr txBox="1"/>
          <p:nvPr/>
        </p:nvSpPr>
        <p:spPr>
          <a:xfrm>
            <a:off x="1587699" y="73345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mania</a:t>
            </a:r>
            <a:endParaRPr b="0" i="0" sz="1600" u="none" cap="none" strike="noStrike">
              <a:solidFill>
                <a:schemeClr val="dk1"/>
              </a:solidFill>
              <a:latin typeface="Arial"/>
              <a:ea typeface="Arial"/>
              <a:cs typeface="Arial"/>
              <a:sym typeface="Arial"/>
            </a:endParaRPr>
          </a:p>
        </p:txBody>
      </p:sp>
      <p:sp>
        <p:nvSpPr>
          <p:cNvPr id="290" name="Google Shape;290;p45"/>
          <p:cNvSpPr txBox="1"/>
          <p:nvPr/>
        </p:nvSpPr>
        <p:spPr>
          <a:xfrm>
            <a:off x="3171074" y="200835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hypomania</a:t>
            </a:r>
            <a:endParaRPr b="0" i="0" sz="1600" u="none" cap="none" strike="noStrike">
              <a:solidFill>
                <a:schemeClr val="dk1"/>
              </a:solidFill>
              <a:latin typeface="Arial"/>
              <a:ea typeface="Arial"/>
              <a:cs typeface="Arial"/>
              <a:sym typeface="Arial"/>
            </a:endParaRPr>
          </a:p>
        </p:txBody>
      </p:sp>
      <p:sp>
        <p:nvSpPr>
          <p:cNvPr id="291" name="Google Shape;291;p45"/>
          <p:cNvSpPr txBox="1"/>
          <p:nvPr/>
        </p:nvSpPr>
        <p:spPr>
          <a:xfrm>
            <a:off x="4341024" y="3089100"/>
            <a:ext cx="13908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severe</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depression</a:t>
            </a:r>
            <a:endParaRPr b="0" i="0" sz="1600" u="none" cap="none" strike="noStrike">
              <a:solidFill>
                <a:schemeClr val="dk1"/>
              </a:solidFill>
              <a:latin typeface="Arial"/>
              <a:ea typeface="Arial"/>
              <a:cs typeface="Arial"/>
              <a:sym typeface="Arial"/>
            </a:endParaRPr>
          </a:p>
        </p:txBody>
      </p:sp>
      <p:sp>
        <p:nvSpPr>
          <p:cNvPr id="292" name="Google Shape;292;p45"/>
          <p:cNvSpPr txBox="1"/>
          <p:nvPr/>
        </p:nvSpPr>
        <p:spPr>
          <a:xfrm>
            <a:off x="7019625" y="2983800"/>
            <a:ext cx="17820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Mild depression</a:t>
            </a:r>
            <a:endParaRPr b="0" i="0" sz="1600" u="none" cap="none" strike="noStrike">
              <a:solidFill>
                <a:schemeClr val="dk1"/>
              </a:solidFill>
              <a:latin typeface="Arial"/>
              <a:ea typeface="Arial"/>
              <a:cs typeface="Arial"/>
              <a:sym typeface="Arial"/>
            </a:endParaRPr>
          </a:p>
        </p:txBody>
      </p:sp>
      <p:sp>
        <p:nvSpPr>
          <p:cNvPr id="293" name="Google Shape;293;p45"/>
          <p:cNvSpPr/>
          <p:nvPr/>
        </p:nvSpPr>
        <p:spPr>
          <a:xfrm>
            <a:off x="4341023" y="658532"/>
            <a:ext cx="4730951" cy="441063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4" name="Shape 2784"/>
        <p:cNvGrpSpPr/>
        <p:nvPr/>
      </p:nvGrpSpPr>
      <p:grpSpPr>
        <a:xfrm>
          <a:off x="0" y="0"/>
          <a:ext cx="0" cy="0"/>
          <a:chOff x="0" y="0"/>
          <a:chExt cx="0" cy="0"/>
        </a:xfrm>
      </p:grpSpPr>
      <p:pic>
        <p:nvPicPr>
          <p:cNvPr id="2785" name="Google Shape;2785;p234"/>
          <p:cNvPicPr preferRelativeResize="0"/>
          <p:nvPr/>
        </p:nvPicPr>
        <p:blipFill>
          <a:blip r:embed="rId3">
            <a:alphaModFix/>
          </a:blip>
          <a:stretch>
            <a:fillRect/>
          </a:stretch>
        </p:blipFill>
        <p:spPr>
          <a:xfrm>
            <a:off x="152400" y="152400"/>
            <a:ext cx="8839203" cy="4641074"/>
          </a:xfrm>
          <a:prstGeom prst="rect">
            <a:avLst/>
          </a:prstGeom>
          <a:noFill/>
          <a:ln>
            <a:noFill/>
          </a:ln>
        </p:spPr>
      </p:pic>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9" name="Shape 2789"/>
        <p:cNvGrpSpPr/>
        <p:nvPr/>
      </p:nvGrpSpPr>
      <p:grpSpPr>
        <a:xfrm>
          <a:off x="0" y="0"/>
          <a:ext cx="0" cy="0"/>
          <a:chOff x="0" y="0"/>
          <a:chExt cx="0" cy="0"/>
        </a:xfrm>
      </p:grpSpPr>
      <p:grpSp>
        <p:nvGrpSpPr>
          <p:cNvPr id="2790" name="Google Shape;2790;p235"/>
          <p:cNvGrpSpPr/>
          <p:nvPr/>
        </p:nvGrpSpPr>
        <p:grpSpPr>
          <a:xfrm>
            <a:off x="0" y="-3998"/>
            <a:ext cx="9144000" cy="665998"/>
            <a:chOff x="0" y="524750"/>
            <a:chExt cx="9144000" cy="665998"/>
          </a:xfrm>
        </p:grpSpPr>
        <p:sp>
          <p:nvSpPr>
            <p:cNvPr id="2791" name="Google Shape;2791;p235"/>
            <p:cNvSpPr/>
            <p:nvPr/>
          </p:nvSpPr>
          <p:spPr>
            <a:xfrm>
              <a:off x="0" y="524750"/>
              <a:ext cx="9144000" cy="564300"/>
            </a:xfrm>
            <a:prstGeom prst="rect">
              <a:avLst/>
            </a:pr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2" name="Google Shape;2792;p235"/>
            <p:cNvSpPr txBox="1"/>
            <p:nvPr/>
          </p:nvSpPr>
          <p:spPr>
            <a:xfrm>
              <a:off x="648275" y="531948"/>
              <a:ext cx="67953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2400">
                  <a:solidFill>
                    <a:schemeClr val="lt1"/>
                  </a:solidFill>
                </a:rPr>
                <a:t>Valproate in women of childbearing potential </a:t>
              </a:r>
              <a:endParaRPr sz="240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2400">
                <a:solidFill>
                  <a:srgbClr val="FFFFFF"/>
                </a:solidFill>
              </a:endParaRPr>
            </a:p>
          </p:txBody>
        </p:sp>
      </p:grpSp>
      <p:sp>
        <p:nvSpPr>
          <p:cNvPr id="2793" name="Google Shape;2793;p235"/>
          <p:cNvSpPr txBox="1"/>
          <p:nvPr/>
        </p:nvSpPr>
        <p:spPr>
          <a:xfrm>
            <a:off x="874975" y="847250"/>
            <a:ext cx="2460600" cy="298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2600">
                <a:solidFill>
                  <a:srgbClr val="0070C0"/>
                </a:solidFill>
              </a:rPr>
              <a:t>VPA is associated with 7-fold increase in polycystic ovary syndrome (PCOS)</a:t>
            </a:r>
            <a:endParaRPr i="0" sz="2200" u="none" cap="none" strike="noStrike">
              <a:solidFill>
                <a:schemeClr val="accent1"/>
              </a:solidFill>
            </a:endParaRPr>
          </a:p>
        </p:txBody>
      </p:sp>
      <p:pic>
        <p:nvPicPr>
          <p:cNvPr id="2794" name="Google Shape;2794;p235"/>
          <p:cNvPicPr preferRelativeResize="0"/>
          <p:nvPr/>
        </p:nvPicPr>
        <p:blipFill rotWithShape="1">
          <a:blip r:embed="rId3">
            <a:alphaModFix/>
          </a:blip>
          <a:srcRect b="2143" l="870" r="2455" t="0"/>
          <a:stretch/>
        </p:blipFill>
        <p:spPr>
          <a:xfrm>
            <a:off x="3518025" y="559150"/>
            <a:ext cx="5486925" cy="4385924"/>
          </a:xfrm>
          <a:prstGeom prst="rect">
            <a:avLst/>
          </a:prstGeom>
          <a:noFill/>
          <a:ln>
            <a:noFill/>
          </a:ln>
        </p:spPr>
      </p:pic>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8" name="Shape 2798"/>
        <p:cNvGrpSpPr/>
        <p:nvPr/>
      </p:nvGrpSpPr>
      <p:grpSpPr>
        <a:xfrm>
          <a:off x="0" y="0"/>
          <a:ext cx="0" cy="0"/>
          <a:chOff x="0" y="0"/>
          <a:chExt cx="0" cy="0"/>
        </a:xfrm>
      </p:grpSpPr>
      <p:sp>
        <p:nvSpPr>
          <p:cNvPr id="2799" name="Google Shape;2799;p236"/>
          <p:cNvSpPr txBox="1"/>
          <p:nvPr/>
        </p:nvSpPr>
        <p:spPr>
          <a:xfrm>
            <a:off x="379550" y="684750"/>
            <a:ext cx="8658000" cy="412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8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Not explaining that lithium and lamotrigine are “bipolar antidepressants”</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Depriving bipolar patients of lithium treatment</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Allowing acute lithium toxicity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Causing Stevens-Johnson syndrome by failure to adhere to lamotrigine dosing guidelines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Prescribing valproate to women of childbearing potential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b="1" lang="en" sz="1600">
                <a:solidFill>
                  <a:srgbClr val="A64D79"/>
                </a:solidFill>
              </a:rPr>
              <a:t>Failure to consider drug interactions of carbamazepine </a:t>
            </a:r>
            <a:endParaRPr b="1"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Causing Stevens-Johnson syndrome by failing to screen for HLA-B*1502 prior to giving carbamazepine to patients of Asian descent</a:t>
            </a:r>
            <a:endParaRPr sz="1600">
              <a:solidFill>
                <a:srgbClr val="A64D79"/>
              </a:solidFill>
            </a:endParaRPr>
          </a:p>
          <a:p>
            <a:pPr indent="-330200" lvl="0" marL="457200" marR="0" rtl="0" algn="l">
              <a:lnSpc>
                <a:spcPct val="115000"/>
              </a:lnSpc>
              <a:spcBef>
                <a:spcPts val="1000"/>
              </a:spcBef>
              <a:spcAft>
                <a:spcPts val="1000"/>
              </a:spcAft>
              <a:buClr>
                <a:srgbClr val="A64D79"/>
              </a:buClr>
              <a:buSzPts val="1600"/>
              <a:buAutoNum type="arabicPeriod"/>
            </a:pPr>
            <a:r>
              <a:rPr lang="en" sz="1600">
                <a:solidFill>
                  <a:srgbClr val="A64D79"/>
                </a:solidFill>
              </a:rPr>
              <a:t>Allowing lithium to cause gradual kidney damage </a:t>
            </a:r>
            <a:endParaRPr sz="1600">
              <a:solidFill>
                <a:srgbClr val="A64D79"/>
              </a:solidFill>
            </a:endParaRPr>
          </a:p>
        </p:txBody>
      </p:sp>
      <p:sp>
        <p:nvSpPr>
          <p:cNvPr id="2800" name="Google Shape;2800;p236"/>
          <p:cNvSpPr/>
          <p:nvPr/>
        </p:nvSpPr>
        <p:spPr>
          <a:xfrm>
            <a:off x="-1225"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1" name="Google Shape;2801;p236"/>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5" name="Shape 2805"/>
        <p:cNvGrpSpPr/>
        <p:nvPr/>
      </p:nvGrpSpPr>
      <p:grpSpPr>
        <a:xfrm>
          <a:off x="0" y="0"/>
          <a:ext cx="0" cy="0"/>
          <a:chOff x="0" y="0"/>
          <a:chExt cx="0" cy="0"/>
        </a:xfrm>
      </p:grpSpPr>
      <p:sp>
        <p:nvSpPr>
          <p:cNvPr id="2806" name="Google Shape;2806;p237"/>
          <p:cNvSpPr txBox="1"/>
          <p:nvPr/>
        </p:nvSpPr>
        <p:spPr>
          <a:xfrm>
            <a:off x="19050" y="-38275"/>
            <a:ext cx="45531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dk1"/>
                </a:solidFill>
                <a:latin typeface="Arial"/>
                <a:ea typeface="Arial"/>
                <a:cs typeface="Arial"/>
                <a:sym typeface="Arial"/>
              </a:rPr>
              <a:t>Carbamazepine (</a:t>
            </a:r>
            <a:r>
              <a:rPr b="0" i="0" lang="en" sz="2400" u="none" cap="none" strike="noStrike">
                <a:solidFill>
                  <a:schemeClr val="dk1"/>
                </a:solidFill>
                <a:highlight>
                  <a:schemeClr val="accent6"/>
                </a:highlight>
                <a:latin typeface="Arial"/>
                <a:ea typeface="Arial"/>
                <a:cs typeface="Arial"/>
                <a:sym typeface="Arial"/>
              </a:rPr>
              <a:t>TEGRETOL</a:t>
            </a:r>
            <a:r>
              <a:rPr b="0" i="0" lang="en" sz="2400" u="none" cap="none" strike="noStrike">
                <a:solidFill>
                  <a:schemeClr val="dk1"/>
                </a:solidFill>
                <a:latin typeface="Arial"/>
                <a:ea typeface="Arial"/>
                <a:cs typeface="Arial"/>
                <a:sym typeface="Arial"/>
              </a:rPr>
              <a:t>)</a:t>
            </a:r>
            <a:endParaRPr b="0" i="0" sz="2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13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rPr b="0" i="0" lang="en" sz="2100" u="none" cap="none" strike="noStrike">
                <a:solidFill>
                  <a:schemeClr val="dk1"/>
                </a:solidFill>
                <a:latin typeface="Arial"/>
                <a:ea typeface="Arial"/>
                <a:cs typeface="Arial"/>
                <a:sym typeface="Arial"/>
              </a:rPr>
              <a:t>“</a:t>
            </a:r>
            <a:r>
              <a:rPr b="0" i="0" lang="en" sz="2100" u="none" cap="none" strike="noStrike">
                <a:solidFill>
                  <a:schemeClr val="dk1"/>
                </a:solidFill>
                <a:highlight>
                  <a:schemeClr val="accent6"/>
                </a:highlight>
                <a:latin typeface="Arial"/>
                <a:ea typeface="Arial"/>
                <a:cs typeface="Arial"/>
                <a:sym typeface="Arial"/>
              </a:rPr>
              <a:t>Tiger tail</a:t>
            </a:r>
            <a:r>
              <a:rPr b="0" i="0" lang="en" sz="2100" u="none" cap="none" strike="noStrike">
                <a:solidFill>
                  <a:schemeClr val="dk1"/>
                </a:solidFill>
                <a:latin typeface="Arial"/>
                <a:ea typeface="Arial"/>
                <a:cs typeface="Arial"/>
                <a:sym typeface="Arial"/>
              </a:rPr>
              <a:t> </a:t>
            </a:r>
            <a:r>
              <a:rPr b="0" i="0" lang="en" sz="1700" u="none" cap="none" strike="noStrike">
                <a:solidFill>
                  <a:schemeClr val="dk1"/>
                </a:solidFill>
                <a:latin typeface="Arial"/>
                <a:ea typeface="Arial"/>
                <a:cs typeface="Arial"/>
                <a:sym typeface="Arial"/>
              </a:rPr>
              <a:t>(in the) </a:t>
            </a:r>
            <a:r>
              <a:rPr b="0" i="0" lang="en" sz="2100" u="none" cap="none" strike="noStrike">
                <a:solidFill>
                  <a:schemeClr val="dk1"/>
                </a:solidFill>
                <a:latin typeface="Arial"/>
                <a:ea typeface="Arial"/>
                <a:cs typeface="Arial"/>
                <a:sym typeface="Arial"/>
              </a:rPr>
              <a:t>Car Maze”</a:t>
            </a:r>
            <a:endParaRPr b="0" i="0" sz="2900" u="none" cap="none" strike="noStrike">
              <a:solidFill>
                <a:srgbClr val="000000"/>
              </a:solidFill>
              <a:latin typeface="Arial"/>
              <a:ea typeface="Arial"/>
              <a:cs typeface="Arial"/>
              <a:sym typeface="Arial"/>
            </a:endParaRPr>
          </a:p>
        </p:txBody>
      </p:sp>
      <p:cxnSp>
        <p:nvCxnSpPr>
          <p:cNvPr id="2807" name="Google Shape;2807;p237"/>
          <p:cNvCxnSpPr/>
          <p:nvPr/>
        </p:nvCxnSpPr>
        <p:spPr>
          <a:xfrm rot="10800000">
            <a:off x="226500" y="1351550"/>
            <a:ext cx="0" cy="3569700"/>
          </a:xfrm>
          <a:prstGeom prst="straightConnector1">
            <a:avLst/>
          </a:prstGeom>
          <a:noFill/>
          <a:ln cap="flat" cmpd="sng" w="38100">
            <a:solidFill>
              <a:srgbClr val="595959"/>
            </a:solidFill>
            <a:prstDash val="solid"/>
            <a:round/>
            <a:headEnd len="sm" w="sm" type="none"/>
            <a:tailEnd len="sm" w="sm" type="none"/>
          </a:ln>
        </p:spPr>
      </p:cxnSp>
      <p:cxnSp>
        <p:nvCxnSpPr>
          <p:cNvPr id="2808" name="Google Shape;2808;p237"/>
          <p:cNvCxnSpPr/>
          <p:nvPr/>
        </p:nvCxnSpPr>
        <p:spPr>
          <a:xfrm rot="10800000">
            <a:off x="5389677" y="589408"/>
            <a:ext cx="3404100" cy="0"/>
          </a:xfrm>
          <a:prstGeom prst="straightConnector1">
            <a:avLst/>
          </a:prstGeom>
          <a:noFill/>
          <a:ln cap="flat" cmpd="sng" w="38100">
            <a:solidFill>
              <a:srgbClr val="595959"/>
            </a:solidFill>
            <a:prstDash val="solid"/>
            <a:round/>
            <a:headEnd len="sm" w="sm" type="none"/>
            <a:tailEnd len="sm" w="sm" type="none"/>
          </a:ln>
        </p:spPr>
      </p:cxnSp>
      <p:cxnSp>
        <p:nvCxnSpPr>
          <p:cNvPr id="2809" name="Google Shape;2809;p237"/>
          <p:cNvCxnSpPr/>
          <p:nvPr/>
        </p:nvCxnSpPr>
        <p:spPr>
          <a:xfrm rot="10800000">
            <a:off x="3626139" y="1860160"/>
            <a:ext cx="3335700" cy="0"/>
          </a:xfrm>
          <a:prstGeom prst="straightConnector1">
            <a:avLst/>
          </a:prstGeom>
          <a:noFill/>
          <a:ln cap="flat" cmpd="sng" w="38100">
            <a:solidFill>
              <a:srgbClr val="595959"/>
            </a:solidFill>
            <a:prstDash val="solid"/>
            <a:round/>
            <a:headEnd len="sm" w="sm" type="none"/>
            <a:tailEnd len="sm" w="sm" type="none"/>
          </a:ln>
        </p:spPr>
      </p:cxnSp>
      <p:cxnSp>
        <p:nvCxnSpPr>
          <p:cNvPr id="2810" name="Google Shape;2810;p237"/>
          <p:cNvCxnSpPr/>
          <p:nvPr/>
        </p:nvCxnSpPr>
        <p:spPr>
          <a:xfrm rot="10800000">
            <a:off x="3573955" y="2874281"/>
            <a:ext cx="1627500" cy="0"/>
          </a:xfrm>
          <a:prstGeom prst="straightConnector1">
            <a:avLst/>
          </a:prstGeom>
          <a:noFill/>
          <a:ln cap="flat" cmpd="sng" w="38100">
            <a:solidFill>
              <a:srgbClr val="595959"/>
            </a:solidFill>
            <a:prstDash val="solid"/>
            <a:round/>
            <a:headEnd len="sm" w="sm" type="none"/>
            <a:tailEnd len="sm" w="sm" type="none"/>
          </a:ln>
        </p:spPr>
      </p:cxnSp>
      <p:cxnSp>
        <p:nvCxnSpPr>
          <p:cNvPr id="2811" name="Google Shape;2811;p237"/>
          <p:cNvCxnSpPr/>
          <p:nvPr/>
        </p:nvCxnSpPr>
        <p:spPr>
          <a:xfrm rot="10800000">
            <a:off x="3589884" y="2874644"/>
            <a:ext cx="0" cy="1029600"/>
          </a:xfrm>
          <a:prstGeom prst="straightConnector1">
            <a:avLst/>
          </a:prstGeom>
          <a:noFill/>
          <a:ln cap="flat" cmpd="sng" w="38100">
            <a:solidFill>
              <a:srgbClr val="595959"/>
            </a:solidFill>
            <a:prstDash val="solid"/>
            <a:round/>
            <a:headEnd len="sm" w="sm" type="none"/>
            <a:tailEnd len="sm" w="sm" type="none"/>
          </a:ln>
        </p:spPr>
      </p:cxnSp>
      <p:cxnSp>
        <p:nvCxnSpPr>
          <p:cNvPr id="2812" name="Google Shape;2812;p237"/>
          <p:cNvCxnSpPr/>
          <p:nvPr/>
        </p:nvCxnSpPr>
        <p:spPr>
          <a:xfrm rot="10800000">
            <a:off x="3626428" y="928075"/>
            <a:ext cx="0" cy="949500"/>
          </a:xfrm>
          <a:prstGeom prst="straightConnector1">
            <a:avLst/>
          </a:prstGeom>
          <a:noFill/>
          <a:ln cap="flat" cmpd="sng" w="38100">
            <a:solidFill>
              <a:srgbClr val="595959"/>
            </a:solidFill>
            <a:prstDash val="solid"/>
            <a:round/>
            <a:headEnd len="sm" w="sm" type="none"/>
            <a:tailEnd len="sm" w="sm" type="none"/>
          </a:ln>
        </p:spPr>
      </p:cxnSp>
      <p:cxnSp>
        <p:nvCxnSpPr>
          <p:cNvPr id="2813" name="Google Shape;2813;p237"/>
          <p:cNvCxnSpPr/>
          <p:nvPr/>
        </p:nvCxnSpPr>
        <p:spPr>
          <a:xfrm>
            <a:off x="6943639" y="1844379"/>
            <a:ext cx="0" cy="1094700"/>
          </a:xfrm>
          <a:prstGeom prst="straightConnector1">
            <a:avLst/>
          </a:prstGeom>
          <a:noFill/>
          <a:ln cap="flat" cmpd="sng" w="38100">
            <a:solidFill>
              <a:srgbClr val="595959"/>
            </a:solidFill>
            <a:prstDash val="solid"/>
            <a:round/>
            <a:headEnd len="sm" w="sm" type="none"/>
            <a:tailEnd len="sm" w="sm" type="none"/>
          </a:ln>
        </p:spPr>
      </p:cxnSp>
      <p:cxnSp>
        <p:nvCxnSpPr>
          <p:cNvPr id="2814" name="Google Shape;2814;p237"/>
          <p:cNvCxnSpPr/>
          <p:nvPr/>
        </p:nvCxnSpPr>
        <p:spPr>
          <a:xfrm rot="10800000">
            <a:off x="8787704" y="600125"/>
            <a:ext cx="0" cy="4431300"/>
          </a:xfrm>
          <a:prstGeom prst="straightConnector1">
            <a:avLst/>
          </a:prstGeom>
          <a:noFill/>
          <a:ln cap="flat" cmpd="sng" w="38100">
            <a:solidFill>
              <a:srgbClr val="595959"/>
            </a:solidFill>
            <a:prstDash val="solid"/>
            <a:round/>
            <a:headEnd len="sm" w="sm" type="none"/>
            <a:tailEnd len="sm" w="sm" type="none"/>
          </a:ln>
        </p:spPr>
      </p:cxnSp>
      <p:cxnSp>
        <p:nvCxnSpPr>
          <p:cNvPr id="2815" name="Google Shape;2815;p237"/>
          <p:cNvCxnSpPr/>
          <p:nvPr/>
        </p:nvCxnSpPr>
        <p:spPr>
          <a:xfrm rot="10800000">
            <a:off x="213525" y="1351425"/>
            <a:ext cx="3415500" cy="0"/>
          </a:xfrm>
          <a:prstGeom prst="straightConnector1">
            <a:avLst/>
          </a:prstGeom>
          <a:noFill/>
          <a:ln cap="flat" cmpd="sng" w="38100">
            <a:solidFill>
              <a:srgbClr val="595959"/>
            </a:solidFill>
            <a:prstDash val="solid"/>
            <a:round/>
            <a:headEnd len="sm" w="sm" type="none"/>
            <a:tailEnd len="sm" w="sm" type="none"/>
          </a:ln>
        </p:spPr>
      </p:cxnSp>
      <p:cxnSp>
        <p:nvCxnSpPr>
          <p:cNvPr id="2816" name="Google Shape;2816;p237"/>
          <p:cNvCxnSpPr/>
          <p:nvPr/>
        </p:nvCxnSpPr>
        <p:spPr>
          <a:xfrm rot="10800000">
            <a:off x="1962163" y="5018281"/>
            <a:ext cx="6831600" cy="0"/>
          </a:xfrm>
          <a:prstGeom prst="straightConnector1">
            <a:avLst/>
          </a:prstGeom>
          <a:noFill/>
          <a:ln cap="flat" cmpd="sng" w="38100">
            <a:solidFill>
              <a:srgbClr val="595959"/>
            </a:solidFill>
            <a:prstDash val="solid"/>
            <a:round/>
            <a:headEnd len="sm" w="sm" type="none"/>
            <a:tailEnd len="sm" w="sm" type="none"/>
          </a:ln>
        </p:spPr>
      </p:cxnSp>
      <p:cxnSp>
        <p:nvCxnSpPr>
          <p:cNvPr id="2817" name="Google Shape;2817;p237"/>
          <p:cNvCxnSpPr/>
          <p:nvPr/>
        </p:nvCxnSpPr>
        <p:spPr>
          <a:xfrm rot="10800000">
            <a:off x="3578514" y="3899482"/>
            <a:ext cx="3335700" cy="0"/>
          </a:xfrm>
          <a:prstGeom prst="straightConnector1">
            <a:avLst/>
          </a:prstGeom>
          <a:noFill/>
          <a:ln cap="flat" cmpd="sng" w="38100">
            <a:solidFill>
              <a:srgbClr val="595959"/>
            </a:solidFill>
            <a:prstDash val="solid"/>
            <a:round/>
            <a:headEnd len="sm" w="sm" type="none"/>
            <a:tailEnd len="sm" w="sm" type="none"/>
          </a:ln>
        </p:spPr>
      </p:cxnSp>
      <p:sp>
        <p:nvSpPr>
          <p:cNvPr id="2818" name="Google Shape;2818;p237"/>
          <p:cNvSpPr/>
          <p:nvPr/>
        </p:nvSpPr>
        <p:spPr>
          <a:xfrm>
            <a:off x="3816050" y="4174550"/>
            <a:ext cx="180900" cy="314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9" name="Google Shape;2819;p237"/>
          <p:cNvSpPr/>
          <p:nvPr/>
        </p:nvSpPr>
        <p:spPr>
          <a:xfrm flipH="1" rot="211287">
            <a:off x="6617391" y="1601122"/>
            <a:ext cx="39074" cy="28856"/>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2820" name="Google Shape;2820;p237"/>
          <p:cNvPicPr preferRelativeResize="0"/>
          <p:nvPr/>
        </p:nvPicPr>
        <p:blipFill rotWithShape="1">
          <a:blip r:embed="rId3">
            <a:alphaModFix/>
          </a:blip>
          <a:srcRect b="0" l="0" r="0" t="0"/>
          <a:stretch/>
        </p:blipFill>
        <p:spPr>
          <a:xfrm flipH="1">
            <a:off x="4002974" y="762350"/>
            <a:ext cx="3025589" cy="1029600"/>
          </a:xfrm>
          <a:prstGeom prst="rect">
            <a:avLst/>
          </a:prstGeom>
          <a:noFill/>
          <a:ln>
            <a:noFill/>
          </a:ln>
        </p:spPr>
      </p:pic>
      <p:cxnSp>
        <p:nvCxnSpPr>
          <p:cNvPr id="2821" name="Google Shape;2821;p237"/>
          <p:cNvCxnSpPr/>
          <p:nvPr/>
        </p:nvCxnSpPr>
        <p:spPr>
          <a:xfrm rot="10800000">
            <a:off x="1962380" y="3389456"/>
            <a:ext cx="1627500" cy="0"/>
          </a:xfrm>
          <a:prstGeom prst="straightConnector1">
            <a:avLst/>
          </a:prstGeom>
          <a:noFill/>
          <a:ln cap="flat" cmpd="sng" w="38100">
            <a:solidFill>
              <a:srgbClr val="595959"/>
            </a:solidFill>
            <a:prstDash val="solid"/>
            <a:round/>
            <a:headEnd len="sm" w="sm" type="none"/>
            <a:tailEnd len="sm" w="sm" type="none"/>
          </a:ln>
        </p:spPr>
      </p:cxnSp>
      <p:cxnSp>
        <p:nvCxnSpPr>
          <p:cNvPr id="2822" name="Google Shape;2822;p237"/>
          <p:cNvCxnSpPr/>
          <p:nvPr/>
        </p:nvCxnSpPr>
        <p:spPr>
          <a:xfrm rot="10800000">
            <a:off x="1981725" y="2369025"/>
            <a:ext cx="0" cy="2631600"/>
          </a:xfrm>
          <a:prstGeom prst="straightConnector1">
            <a:avLst/>
          </a:prstGeom>
          <a:noFill/>
          <a:ln cap="flat" cmpd="sng" w="38100">
            <a:solidFill>
              <a:srgbClr val="595959"/>
            </a:solidFill>
            <a:prstDash val="solid"/>
            <a:round/>
            <a:headEnd len="sm" w="sm" type="none"/>
            <a:tailEnd len="sm" w="sm" type="none"/>
          </a:ln>
        </p:spPr>
      </p:cxnSp>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6" name="Shape 2826"/>
        <p:cNvGrpSpPr/>
        <p:nvPr/>
      </p:nvGrpSpPr>
      <p:grpSpPr>
        <a:xfrm>
          <a:off x="0" y="0"/>
          <a:ext cx="0" cy="0"/>
          <a:chOff x="0" y="0"/>
          <a:chExt cx="0" cy="0"/>
        </a:xfrm>
      </p:grpSpPr>
      <p:sp>
        <p:nvSpPr>
          <p:cNvPr id="2827" name="Google Shape;2827;p238"/>
          <p:cNvSpPr txBox="1"/>
          <p:nvPr/>
        </p:nvSpPr>
        <p:spPr>
          <a:xfrm>
            <a:off x="19050" y="-38275"/>
            <a:ext cx="45531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dk1"/>
                </a:solidFill>
                <a:highlight>
                  <a:schemeClr val="accent6"/>
                </a:highlight>
                <a:latin typeface="Arial"/>
                <a:ea typeface="Arial"/>
                <a:cs typeface="Arial"/>
                <a:sym typeface="Arial"/>
              </a:rPr>
              <a:t>Car</a:t>
            </a:r>
            <a:r>
              <a:rPr b="0" i="0" lang="en" sz="2400" u="none" cap="none" strike="noStrike">
                <a:solidFill>
                  <a:schemeClr val="dk1"/>
                </a:solidFill>
                <a:latin typeface="Arial"/>
                <a:ea typeface="Arial"/>
                <a:cs typeface="Arial"/>
                <a:sym typeface="Arial"/>
              </a:rPr>
              <a:t>ba</a:t>
            </a:r>
            <a:r>
              <a:rPr b="0" i="0" lang="en" sz="2400" u="none" cap="none" strike="noStrike">
                <a:solidFill>
                  <a:schemeClr val="dk1"/>
                </a:solidFill>
                <a:highlight>
                  <a:schemeClr val="accent6"/>
                </a:highlight>
                <a:latin typeface="Arial"/>
                <a:ea typeface="Arial"/>
                <a:cs typeface="Arial"/>
                <a:sym typeface="Arial"/>
              </a:rPr>
              <a:t>maze</a:t>
            </a:r>
            <a:r>
              <a:rPr b="0" i="0" lang="en" sz="2400" u="none" cap="none" strike="noStrike">
                <a:solidFill>
                  <a:schemeClr val="dk1"/>
                </a:solidFill>
                <a:latin typeface="Arial"/>
                <a:ea typeface="Arial"/>
                <a:cs typeface="Arial"/>
                <a:sym typeface="Arial"/>
              </a:rPr>
              <a:t>pine (TEGRETOL)</a:t>
            </a:r>
            <a:endParaRPr b="0" i="0" sz="2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13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rPr b="0" i="0" lang="en" sz="2100" u="none" cap="none" strike="noStrike">
                <a:solidFill>
                  <a:schemeClr val="dk1"/>
                </a:solidFill>
                <a:latin typeface="Arial"/>
                <a:ea typeface="Arial"/>
                <a:cs typeface="Arial"/>
                <a:sym typeface="Arial"/>
              </a:rPr>
              <a:t>“Tiger tail </a:t>
            </a:r>
            <a:r>
              <a:rPr b="0" i="0" lang="en" sz="1700" u="none" cap="none" strike="noStrike">
                <a:solidFill>
                  <a:schemeClr val="dk1"/>
                </a:solidFill>
                <a:latin typeface="Arial"/>
                <a:ea typeface="Arial"/>
                <a:cs typeface="Arial"/>
                <a:sym typeface="Arial"/>
              </a:rPr>
              <a:t>(in the) </a:t>
            </a:r>
            <a:r>
              <a:rPr b="0" i="0" lang="en" sz="2100" u="none" cap="none" strike="noStrike">
                <a:solidFill>
                  <a:schemeClr val="dk1"/>
                </a:solidFill>
                <a:highlight>
                  <a:schemeClr val="accent6"/>
                </a:highlight>
                <a:latin typeface="Arial"/>
                <a:ea typeface="Arial"/>
                <a:cs typeface="Arial"/>
                <a:sym typeface="Arial"/>
              </a:rPr>
              <a:t>Car Maze</a:t>
            </a:r>
            <a:r>
              <a:rPr b="0" i="0" lang="en" sz="2100" u="none" cap="none" strike="noStrike">
                <a:solidFill>
                  <a:schemeClr val="dk1"/>
                </a:solidFill>
                <a:latin typeface="Arial"/>
                <a:ea typeface="Arial"/>
                <a:cs typeface="Arial"/>
                <a:sym typeface="Arial"/>
              </a:rPr>
              <a:t>”</a:t>
            </a:r>
            <a:endParaRPr b="0" i="0" sz="2900" u="none" cap="none" strike="noStrike">
              <a:solidFill>
                <a:srgbClr val="000000"/>
              </a:solidFill>
              <a:latin typeface="Arial"/>
              <a:ea typeface="Arial"/>
              <a:cs typeface="Arial"/>
              <a:sym typeface="Arial"/>
            </a:endParaRPr>
          </a:p>
        </p:txBody>
      </p:sp>
      <p:cxnSp>
        <p:nvCxnSpPr>
          <p:cNvPr id="2828" name="Google Shape;2828;p238"/>
          <p:cNvCxnSpPr/>
          <p:nvPr/>
        </p:nvCxnSpPr>
        <p:spPr>
          <a:xfrm rot="10800000">
            <a:off x="226500" y="1351550"/>
            <a:ext cx="0" cy="3569700"/>
          </a:xfrm>
          <a:prstGeom prst="straightConnector1">
            <a:avLst/>
          </a:prstGeom>
          <a:noFill/>
          <a:ln cap="flat" cmpd="sng" w="38100">
            <a:solidFill>
              <a:srgbClr val="595959"/>
            </a:solidFill>
            <a:prstDash val="solid"/>
            <a:round/>
            <a:headEnd len="sm" w="sm" type="none"/>
            <a:tailEnd len="sm" w="sm" type="none"/>
          </a:ln>
        </p:spPr>
      </p:cxnSp>
      <p:cxnSp>
        <p:nvCxnSpPr>
          <p:cNvPr id="2829" name="Google Shape;2829;p238"/>
          <p:cNvCxnSpPr/>
          <p:nvPr/>
        </p:nvCxnSpPr>
        <p:spPr>
          <a:xfrm rot="10800000">
            <a:off x="5389677" y="589408"/>
            <a:ext cx="3404100" cy="0"/>
          </a:xfrm>
          <a:prstGeom prst="straightConnector1">
            <a:avLst/>
          </a:prstGeom>
          <a:noFill/>
          <a:ln cap="flat" cmpd="sng" w="38100">
            <a:solidFill>
              <a:srgbClr val="595959"/>
            </a:solidFill>
            <a:prstDash val="solid"/>
            <a:round/>
            <a:headEnd len="sm" w="sm" type="none"/>
            <a:tailEnd len="sm" w="sm" type="none"/>
          </a:ln>
        </p:spPr>
      </p:cxnSp>
      <p:cxnSp>
        <p:nvCxnSpPr>
          <p:cNvPr id="2830" name="Google Shape;2830;p238"/>
          <p:cNvCxnSpPr/>
          <p:nvPr/>
        </p:nvCxnSpPr>
        <p:spPr>
          <a:xfrm rot="10800000">
            <a:off x="3626139" y="1860160"/>
            <a:ext cx="3335700" cy="0"/>
          </a:xfrm>
          <a:prstGeom prst="straightConnector1">
            <a:avLst/>
          </a:prstGeom>
          <a:noFill/>
          <a:ln cap="flat" cmpd="sng" w="38100">
            <a:solidFill>
              <a:srgbClr val="595959"/>
            </a:solidFill>
            <a:prstDash val="solid"/>
            <a:round/>
            <a:headEnd len="sm" w="sm" type="none"/>
            <a:tailEnd len="sm" w="sm" type="none"/>
          </a:ln>
        </p:spPr>
      </p:cxnSp>
      <p:cxnSp>
        <p:nvCxnSpPr>
          <p:cNvPr id="2831" name="Google Shape;2831;p238"/>
          <p:cNvCxnSpPr/>
          <p:nvPr/>
        </p:nvCxnSpPr>
        <p:spPr>
          <a:xfrm rot="10800000">
            <a:off x="3573955" y="2874281"/>
            <a:ext cx="1627500" cy="0"/>
          </a:xfrm>
          <a:prstGeom prst="straightConnector1">
            <a:avLst/>
          </a:prstGeom>
          <a:noFill/>
          <a:ln cap="flat" cmpd="sng" w="38100">
            <a:solidFill>
              <a:srgbClr val="595959"/>
            </a:solidFill>
            <a:prstDash val="solid"/>
            <a:round/>
            <a:headEnd len="sm" w="sm" type="none"/>
            <a:tailEnd len="sm" w="sm" type="none"/>
          </a:ln>
        </p:spPr>
      </p:cxnSp>
      <p:cxnSp>
        <p:nvCxnSpPr>
          <p:cNvPr id="2832" name="Google Shape;2832;p238"/>
          <p:cNvCxnSpPr/>
          <p:nvPr/>
        </p:nvCxnSpPr>
        <p:spPr>
          <a:xfrm rot="10800000">
            <a:off x="3589884" y="2874644"/>
            <a:ext cx="0" cy="1029600"/>
          </a:xfrm>
          <a:prstGeom prst="straightConnector1">
            <a:avLst/>
          </a:prstGeom>
          <a:noFill/>
          <a:ln cap="flat" cmpd="sng" w="38100">
            <a:solidFill>
              <a:srgbClr val="595959"/>
            </a:solidFill>
            <a:prstDash val="solid"/>
            <a:round/>
            <a:headEnd len="sm" w="sm" type="none"/>
            <a:tailEnd len="sm" w="sm" type="none"/>
          </a:ln>
        </p:spPr>
      </p:cxnSp>
      <p:cxnSp>
        <p:nvCxnSpPr>
          <p:cNvPr id="2833" name="Google Shape;2833;p238"/>
          <p:cNvCxnSpPr/>
          <p:nvPr/>
        </p:nvCxnSpPr>
        <p:spPr>
          <a:xfrm rot="10800000">
            <a:off x="3626428" y="928075"/>
            <a:ext cx="0" cy="949500"/>
          </a:xfrm>
          <a:prstGeom prst="straightConnector1">
            <a:avLst/>
          </a:prstGeom>
          <a:noFill/>
          <a:ln cap="flat" cmpd="sng" w="38100">
            <a:solidFill>
              <a:srgbClr val="595959"/>
            </a:solidFill>
            <a:prstDash val="solid"/>
            <a:round/>
            <a:headEnd len="sm" w="sm" type="none"/>
            <a:tailEnd len="sm" w="sm" type="none"/>
          </a:ln>
        </p:spPr>
      </p:cxnSp>
      <p:cxnSp>
        <p:nvCxnSpPr>
          <p:cNvPr id="2834" name="Google Shape;2834;p238"/>
          <p:cNvCxnSpPr/>
          <p:nvPr/>
        </p:nvCxnSpPr>
        <p:spPr>
          <a:xfrm>
            <a:off x="6943639" y="1844379"/>
            <a:ext cx="0" cy="1094700"/>
          </a:xfrm>
          <a:prstGeom prst="straightConnector1">
            <a:avLst/>
          </a:prstGeom>
          <a:noFill/>
          <a:ln cap="flat" cmpd="sng" w="38100">
            <a:solidFill>
              <a:srgbClr val="595959"/>
            </a:solidFill>
            <a:prstDash val="solid"/>
            <a:round/>
            <a:headEnd len="sm" w="sm" type="none"/>
            <a:tailEnd len="sm" w="sm" type="none"/>
          </a:ln>
        </p:spPr>
      </p:cxnSp>
      <p:cxnSp>
        <p:nvCxnSpPr>
          <p:cNvPr id="2835" name="Google Shape;2835;p238"/>
          <p:cNvCxnSpPr/>
          <p:nvPr/>
        </p:nvCxnSpPr>
        <p:spPr>
          <a:xfrm rot="10800000">
            <a:off x="8787704" y="600125"/>
            <a:ext cx="0" cy="4431300"/>
          </a:xfrm>
          <a:prstGeom prst="straightConnector1">
            <a:avLst/>
          </a:prstGeom>
          <a:noFill/>
          <a:ln cap="flat" cmpd="sng" w="38100">
            <a:solidFill>
              <a:srgbClr val="595959"/>
            </a:solidFill>
            <a:prstDash val="solid"/>
            <a:round/>
            <a:headEnd len="sm" w="sm" type="none"/>
            <a:tailEnd len="sm" w="sm" type="none"/>
          </a:ln>
        </p:spPr>
      </p:cxnSp>
      <p:cxnSp>
        <p:nvCxnSpPr>
          <p:cNvPr id="2836" name="Google Shape;2836;p238"/>
          <p:cNvCxnSpPr/>
          <p:nvPr/>
        </p:nvCxnSpPr>
        <p:spPr>
          <a:xfrm rot="10800000">
            <a:off x="213525" y="1351425"/>
            <a:ext cx="3415500" cy="0"/>
          </a:xfrm>
          <a:prstGeom prst="straightConnector1">
            <a:avLst/>
          </a:prstGeom>
          <a:noFill/>
          <a:ln cap="flat" cmpd="sng" w="38100">
            <a:solidFill>
              <a:srgbClr val="595959"/>
            </a:solidFill>
            <a:prstDash val="solid"/>
            <a:round/>
            <a:headEnd len="sm" w="sm" type="none"/>
            <a:tailEnd len="sm" w="sm" type="none"/>
          </a:ln>
        </p:spPr>
      </p:cxnSp>
      <p:cxnSp>
        <p:nvCxnSpPr>
          <p:cNvPr id="2837" name="Google Shape;2837;p238"/>
          <p:cNvCxnSpPr/>
          <p:nvPr/>
        </p:nvCxnSpPr>
        <p:spPr>
          <a:xfrm rot="10800000">
            <a:off x="1962163" y="5018281"/>
            <a:ext cx="6831600" cy="0"/>
          </a:xfrm>
          <a:prstGeom prst="straightConnector1">
            <a:avLst/>
          </a:prstGeom>
          <a:noFill/>
          <a:ln cap="flat" cmpd="sng" w="38100">
            <a:solidFill>
              <a:srgbClr val="595959"/>
            </a:solidFill>
            <a:prstDash val="solid"/>
            <a:round/>
            <a:headEnd len="sm" w="sm" type="none"/>
            <a:tailEnd len="sm" w="sm" type="none"/>
          </a:ln>
        </p:spPr>
      </p:cxnSp>
      <p:cxnSp>
        <p:nvCxnSpPr>
          <p:cNvPr id="2838" name="Google Shape;2838;p238"/>
          <p:cNvCxnSpPr/>
          <p:nvPr/>
        </p:nvCxnSpPr>
        <p:spPr>
          <a:xfrm rot="10800000">
            <a:off x="3578514" y="3899482"/>
            <a:ext cx="3335700" cy="0"/>
          </a:xfrm>
          <a:prstGeom prst="straightConnector1">
            <a:avLst/>
          </a:prstGeom>
          <a:noFill/>
          <a:ln cap="flat" cmpd="sng" w="38100">
            <a:solidFill>
              <a:srgbClr val="595959"/>
            </a:solidFill>
            <a:prstDash val="solid"/>
            <a:round/>
            <a:headEnd len="sm" w="sm" type="none"/>
            <a:tailEnd len="sm" w="sm" type="none"/>
          </a:ln>
        </p:spPr>
      </p:cxnSp>
      <p:sp>
        <p:nvSpPr>
          <p:cNvPr id="2839" name="Google Shape;2839;p238"/>
          <p:cNvSpPr/>
          <p:nvPr/>
        </p:nvSpPr>
        <p:spPr>
          <a:xfrm>
            <a:off x="3816050" y="4174550"/>
            <a:ext cx="180900" cy="314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0" name="Google Shape;2840;p238"/>
          <p:cNvSpPr/>
          <p:nvPr/>
        </p:nvSpPr>
        <p:spPr>
          <a:xfrm flipH="1" rot="211287">
            <a:off x="6617391" y="1601122"/>
            <a:ext cx="39074" cy="28856"/>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2841" name="Google Shape;2841;p238"/>
          <p:cNvPicPr preferRelativeResize="0"/>
          <p:nvPr/>
        </p:nvPicPr>
        <p:blipFill rotWithShape="1">
          <a:blip r:embed="rId3">
            <a:alphaModFix/>
          </a:blip>
          <a:srcRect b="0" l="0" r="0" t="0"/>
          <a:stretch/>
        </p:blipFill>
        <p:spPr>
          <a:xfrm flipH="1">
            <a:off x="4002974" y="762350"/>
            <a:ext cx="3025589" cy="1029600"/>
          </a:xfrm>
          <a:prstGeom prst="rect">
            <a:avLst/>
          </a:prstGeom>
          <a:noFill/>
          <a:ln>
            <a:noFill/>
          </a:ln>
        </p:spPr>
      </p:pic>
      <p:cxnSp>
        <p:nvCxnSpPr>
          <p:cNvPr id="2842" name="Google Shape;2842;p238"/>
          <p:cNvCxnSpPr/>
          <p:nvPr/>
        </p:nvCxnSpPr>
        <p:spPr>
          <a:xfrm rot="10800000">
            <a:off x="1962380" y="3389456"/>
            <a:ext cx="1627500" cy="0"/>
          </a:xfrm>
          <a:prstGeom prst="straightConnector1">
            <a:avLst/>
          </a:prstGeom>
          <a:noFill/>
          <a:ln cap="flat" cmpd="sng" w="38100">
            <a:solidFill>
              <a:srgbClr val="595959"/>
            </a:solidFill>
            <a:prstDash val="solid"/>
            <a:round/>
            <a:headEnd len="sm" w="sm" type="none"/>
            <a:tailEnd len="sm" w="sm" type="none"/>
          </a:ln>
        </p:spPr>
      </p:cxnSp>
      <p:cxnSp>
        <p:nvCxnSpPr>
          <p:cNvPr id="2843" name="Google Shape;2843;p238"/>
          <p:cNvCxnSpPr/>
          <p:nvPr/>
        </p:nvCxnSpPr>
        <p:spPr>
          <a:xfrm rot="10800000">
            <a:off x="1981725" y="2369025"/>
            <a:ext cx="0" cy="2631600"/>
          </a:xfrm>
          <a:prstGeom prst="straightConnector1">
            <a:avLst/>
          </a:prstGeom>
          <a:noFill/>
          <a:ln cap="flat" cmpd="sng" w="38100">
            <a:solidFill>
              <a:srgbClr val="595959"/>
            </a:solidFill>
            <a:prstDash val="solid"/>
            <a:round/>
            <a:headEnd len="sm" w="sm" type="none"/>
            <a:tailEnd len="sm" w="sm" type="none"/>
          </a:ln>
        </p:spPr>
      </p:cxnSp>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7" name="Shape 2847"/>
        <p:cNvGrpSpPr/>
        <p:nvPr/>
      </p:nvGrpSpPr>
      <p:grpSpPr>
        <a:xfrm>
          <a:off x="0" y="0"/>
          <a:ext cx="0" cy="0"/>
          <a:chOff x="0" y="0"/>
          <a:chExt cx="0" cy="0"/>
        </a:xfrm>
      </p:grpSpPr>
      <p:sp>
        <p:nvSpPr>
          <p:cNvPr id="2848" name="Google Shape;2848;p239"/>
          <p:cNvSpPr/>
          <p:nvPr/>
        </p:nvSpPr>
        <p:spPr>
          <a:xfrm>
            <a:off x="4197050" y="4174550"/>
            <a:ext cx="180900" cy="314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9" name="Google Shape;2849;p239"/>
          <p:cNvSpPr/>
          <p:nvPr/>
        </p:nvSpPr>
        <p:spPr>
          <a:xfrm flipH="1" rot="211287">
            <a:off x="6998391" y="1601122"/>
            <a:ext cx="39074" cy="28856"/>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0" name="Google Shape;2850;p239"/>
          <p:cNvSpPr txBox="1"/>
          <p:nvPr/>
        </p:nvSpPr>
        <p:spPr>
          <a:xfrm>
            <a:off x="3135209" y="-34413"/>
            <a:ext cx="2964600" cy="628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900"/>
              <a:buFont typeface="Arial"/>
              <a:buNone/>
            </a:pPr>
            <a:r>
              <a:rPr b="0" i="0" lang="en" sz="2200" u="none" cap="none" strike="noStrike">
                <a:solidFill>
                  <a:srgbClr val="000000"/>
                </a:solidFill>
                <a:highlight>
                  <a:schemeClr val="accent6"/>
                </a:highlight>
                <a:latin typeface="Arial"/>
                <a:ea typeface="Arial"/>
                <a:cs typeface="Arial"/>
                <a:sym typeface="Arial"/>
              </a:rPr>
              <a:t>Risks of CBZ:</a:t>
            </a:r>
            <a:endParaRPr b="0" i="0" sz="2200" u="none" cap="none" strike="noStrike">
              <a:solidFill>
                <a:srgbClr val="000000"/>
              </a:solidFill>
              <a:highlight>
                <a:schemeClr val="accent6"/>
              </a:highlight>
              <a:latin typeface="Arial"/>
              <a:ea typeface="Arial"/>
              <a:cs typeface="Arial"/>
              <a:sym typeface="Arial"/>
            </a:endParaRPr>
          </a:p>
        </p:txBody>
      </p:sp>
      <p:cxnSp>
        <p:nvCxnSpPr>
          <p:cNvPr id="2851" name="Google Shape;2851;p239"/>
          <p:cNvCxnSpPr/>
          <p:nvPr/>
        </p:nvCxnSpPr>
        <p:spPr>
          <a:xfrm>
            <a:off x="6876807" y="339559"/>
            <a:ext cx="0" cy="1452600"/>
          </a:xfrm>
          <a:prstGeom prst="straightConnector1">
            <a:avLst/>
          </a:prstGeom>
          <a:noFill/>
          <a:ln cap="flat" cmpd="sng" w="9525">
            <a:solidFill>
              <a:srgbClr val="595959"/>
            </a:solidFill>
            <a:prstDash val="solid"/>
            <a:round/>
            <a:headEnd len="sm" w="sm" type="none"/>
            <a:tailEnd len="med" w="med" type="triangle"/>
          </a:ln>
        </p:spPr>
      </p:cxnSp>
      <p:sp>
        <p:nvSpPr>
          <p:cNvPr id="2852" name="Google Shape;2852;p239"/>
          <p:cNvSpPr txBox="1"/>
          <p:nvPr/>
        </p:nvSpPr>
        <p:spPr>
          <a:xfrm>
            <a:off x="6591515" y="-39174"/>
            <a:ext cx="1858200" cy="384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hyponatremia</a:t>
            </a:r>
            <a:endParaRPr b="0" i="0" sz="1800" u="none" cap="none" strike="noStrike">
              <a:solidFill>
                <a:srgbClr val="000000"/>
              </a:solidFill>
              <a:latin typeface="Arial"/>
              <a:ea typeface="Arial"/>
              <a:cs typeface="Arial"/>
              <a:sym typeface="Arial"/>
            </a:endParaRPr>
          </a:p>
        </p:txBody>
      </p:sp>
      <p:cxnSp>
        <p:nvCxnSpPr>
          <p:cNvPr id="2853" name="Google Shape;2853;p239"/>
          <p:cNvCxnSpPr/>
          <p:nvPr/>
        </p:nvCxnSpPr>
        <p:spPr>
          <a:xfrm rot="10800000">
            <a:off x="6288571" y="3342770"/>
            <a:ext cx="0" cy="1463700"/>
          </a:xfrm>
          <a:prstGeom prst="straightConnector1">
            <a:avLst/>
          </a:prstGeom>
          <a:noFill/>
          <a:ln cap="flat" cmpd="sng" w="9525">
            <a:solidFill>
              <a:srgbClr val="595959"/>
            </a:solidFill>
            <a:prstDash val="solid"/>
            <a:round/>
            <a:headEnd len="sm" w="sm" type="none"/>
            <a:tailEnd len="med" w="med" type="triangle"/>
          </a:ln>
        </p:spPr>
      </p:cxnSp>
      <p:sp>
        <p:nvSpPr>
          <p:cNvPr id="2854" name="Google Shape;2854;p239"/>
          <p:cNvSpPr txBox="1"/>
          <p:nvPr/>
        </p:nvSpPr>
        <p:spPr>
          <a:xfrm>
            <a:off x="4939584" y="4711282"/>
            <a:ext cx="2266800" cy="38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hepatotoxicity</a:t>
            </a:r>
            <a:endParaRPr b="0" i="0" sz="1800" u="none" cap="none" strike="noStrike">
              <a:solidFill>
                <a:srgbClr val="000000"/>
              </a:solidFill>
              <a:latin typeface="Arial"/>
              <a:ea typeface="Arial"/>
              <a:cs typeface="Arial"/>
              <a:sym typeface="Arial"/>
            </a:endParaRPr>
          </a:p>
        </p:txBody>
      </p:sp>
      <p:pic>
        <p:nvPicPr>
          <p:cNvPr descr="clipped result image" id="2855" name="Google Shape;2855;p239"/>
          <p:cNvPicPr preferRelativeResize="0"/>
          <p:nvPr/>
        </p:nvPicPr>
        <p:blipFill rotWithShape="1">
          <a:blip r:embed="rId3">
            <a:alphaModFix/>
          </a:blip>
          <a:srcRect b="0" l="0" r="0" t="0"/>
          <a:stretch/>
        </p:blipFill>
        <p:spPr>
          <a:xfrm rot="1365158">
            <a:off x="4708571" y="2538289"/>
            <a:ext cx="518326" cy="718054"/>
          </a:xfrm>
          <a:prstGeom prst="rect">
            <a:avLst/>
          </a:prstGeom>
          <a:noFill/>
          <a:ln>
            <a:noFill/>
          </a:ln>
        </p:spPr>
      </p:pic>
      <p:pic>
        <p:nvPicPr>
          <p:cNvPr descr="clipped result image" id="2856" name="Google Shape;2856;p239"/>
          <p:cNvPicPr preferRelativeResize="0"/>
          <p:nvPr/>
        </p:nvPicPr>
        <p:blipFill rotWithShape="1">
          <a:blip r:embed="rId3">
            <a:alphaModFix/>
          </a:blip>
          <a:srcRect b="0" l="0" r="0" t="0"/>
          <a:stretch/>
        </p:blipFill>
        <p:spPr>
          <a:xfrm rot="1365158">
            <a:off x="4723452" y="3092007"/>
            <a:ext cx="518326" cy="718054"/>
          </a:xfrm>
          <a:prstGeom prst="rect">
            <a:avLst/>
          </a:prstGeom>
          <a:noFill/>
          <a:ln>
            <a:noFill/>
          </a:ln>
        </p:spPr>
      </p:pic>
      <p:cxnSp>
        <p:nvCxnSpPr>
          <p:cNvPr id="2857" name="Google Shape;2857;p239"/>
          <p:cNvCxnSpPr/>
          <p:nvPr/>
        </p:nvCxnSpPr>
        <p:spPr>
          <a:xfrm rot="10800000">
            <a:off x="4442676" y="592566"/>
            <a:ext cx="0" cy="3952500"/>
          </a:xfrm>
          <a:prstGeom prst="straightConnector1">
            <a:avLst/>
          </a:prstGeom>
          <a:noFill/>
          <a:ln cap="flat" cmpd="sng" w="38100">
            <a:solidFill>
              <a:srgbClr val="595959"/>
            </a:solidFill>
            <a:prstDash val="solid"/>
            <a:round/>
            <a:headEnd len="sm" w="sm" type="none"/>
            <a:tailEnd len="sm" w="sm" type="none"/>
          </a:ln>
        </p:spPr>
      </p:cxnSp>
      <p:cxnSp>
        <p:nvCxnSpPr>
          <p:cNvPr id="2858" name="Google Shape;2858;p239"/>
          <p:cNvCxnSpPr/>
          <p:nvPr/>
        </p:nvCxnSpPr>
        <p:spPr>
          <a:xfrm rot="10800000">
            <a:off x="6584133" y="606496"/>
            <a:ext cx="2089800" cy="0"/>
          </a:xfrm>
          <a:prstGeom prst="straightConnector1">
            <a:avLst/>
          </a:prstGeom>
          <a:noFill/>
          <a:ln cap="flat" cmpd="sng" w="38100">
            <a:solidFill>
              <a:srgbClr val="595959"/>
            </a:solidFill>
            <a:prstDash val="solid"/>
            <a:round/>
            <a:headEnd len="sm" w="sm" type="none"/>
            <a:tailEnd len="sm" w="sm" type="none"/>
          </a:ln>
        </p:spPr>
      </p:cxnSp>
      <p:cxnSp>
        <p:nvCxnSpPr>
          <p:cNvPr id="2859" name="Google Shape;2859;p239"/>
          <p:cNvCxnSpPr/>
          <p:nvPr/>
        </p:nvCxnSpPr>
        <p:spPr>
          <a:xfrm rot="10800000">
            <a:off x="5463231" y="1514895"/>
            <a:ext cx="2048100" cy="0"/>
          </a:xfrm>
          <a:prstGeom prst="straightConnector1">
            <a:avLst/>
          </a:prstGeom>
          <a:noFill/>
          <a:ln cap="flat" cmpd="sng" w="38100">
            <a:solidFill>
              <a:srgbClr val="595959"/>
            </a:solidFill>
            <a:prstDash val="solid"/>
            <a:round/>
            <a:headEnd len="sm" w="sm" type="none"/>
            <a:tailEnd len="sm" w="sm" type="none"/>
          </a:ln>
        </p:spPr>
      </p:cxnSp>
      <p:cxnSp>
        <p:nvCxnSpPr>
          <p:cNvPr id="2860" name="Google Shape;2860;p239"/>
          <p:cNvCxnSpPr/>
          <p:nvPr/>
        </p:nvCxnSpPr>
        <p:spPr>
          <a:xfrm rot="10800000">
            <a:off x="5483617" y="2498130"/>
            <a:ext cx="999300" cy="0"/>
          </a:xfrm>
          <a:prstGeom prst="straightConnector1">
            <a:avLst/>
          </a:prstGeom>
          <a:noFill/>
          <a:ln cap="flat" cmpd="sng" w="38100">
            <a:solidFill>
              <a:srgbClr val="595959"/>
            </a:solidFill>
            <a:prstDash val="solid"/>
            <a:round/>
            <a:headEnd len="sm" w="sm" type="none"/>
            <a:tailEnd len="sm" w="sm" type="none"/>
          </a:ln>
        </p:spPr>
      </p:cxnSp>
      <p:cxnSp>
        <p:nvCxnSpPr>
          <p:cNvPr id="2861" name="Google Shape;2861;p239"/>
          <p:cNvCxnSpPr/>
          <p:nvPr/>
        </p:nvCxnSpPr>
        <p:spPr>
          <a:xfrm rot="10800000">
            <a:off x="5487416" y="2484528"/>
            <a:ext cx="0" cy="983400"/>
          </a:xfrm>
          <a:prstGeom prst="straightConnector1">
            <a:avLst/>
          </a:prstGeom>
          <a:noFill/>
          <a:ln cap="flat" cmpd="sng" w="38100">
            <a:solidFill>
              <a:srgbClr val="595959"/>
            </a:solidFill>
            <a:prstDash val="solid"/>
            <a:round/>
            <a:headEnd len="sm" w="sm" type="none"/>
            <a:tailEnd len="sm" w="sm" type="none"/>
          </a:ln>
        </p:spPr>
      </p:cxnSp>
      <p:cxnSp>
        <p:nvCxnSpPr>
          <p:cNvPr id="2862" name="Google Shape;2862;p239"/>
          <p:cNvCxnSpPr/>
          <p:nvPr/>
        </p:nvCxnSpPr>
        <p:spPr>
          <a:xfrm rot="10800000">
            <a:off x="5483200" y="624034"/>
            <a:ext cx="0" cy="907500"/>
          </a:xfrm>
          <a:prstGeom prst="straightConnector1">
            <a:avLst/>
          </a:prstGeom>
          <a:noFill/>
          <a:ln cap="flat" cmpd="sng" w="38100">
            <a:solidFill>
              <a:srgbClr val="595959"/>
            </a:solidFill>
            <a:prstDash val="solid"/>
            <a:round/>
            <a:headEnd len="sm" w="sm" type="none"/>
            <a:tailEnd len="sm" w="sm" type="none"/>
          </a:ln>
        </p:spPr>
      </p:cxnSp>
      <p:cxnSp>
        <p:nvCxnSpPr>
          <p:cNvPr id="2863" name="Google Shape;2863;p239"/>
          <p:cNvCxnSpPr/>
          <p:nvPr/>
        </p:nvCxnSpPr>
        <p:spPr>
          <a:xfrm>
            <a:off x="7520627" y="1495903"/>
            <a:ext cx="0" cy="1045500"/>
          </a:xfrm>
          <a:prstGeom prst="straightConnector1">
            <a:avLst/>
          </a:prstGeom>
          <a:noFill/>
          <a:ln cap="flat" cmpd="sng" w="38100">
            <a:solidFill>
              <a:srgbClr val="595959"/>
            </a:solidFill>
            <a:prstDash val="solid"/>
            <a:round/>
            <a:headEnd len="sm" w="sm" type="none"/>
            <a:tailEnd len="sm" w="sm" type="none"/>
          </a:ln>
        </p:spPr>
      </p:cxnSp>
      <p:cxnSp>
        <p:nvCxnSpPr>
          <p:cNvPr id="2864" name="Google Shape;2864;p239"/>
          <p:cNvCxnSpPr/>
          <p:nvPr/>
        </p:nvCxnSpPr>
        <p:spPr>
          <a:xfrm rot="10800000">
            <a:off x="8655987" y="606687"/>
            <a:ext cx="0" cy="3952500"/>
          </a:xfrm>
          <a:prstGeom prst="straightConnector1">
            <a:avLst/>
          </a:prstGeom>
          <a:noFill/>
          <a:ln cap="flat" cmpd="sng" w="38100">
            <a:solidFill>
              <a:srgbClr val="595959"/>
            </a:solidFill>
            <a:prstDash val="solid"/>
            <a:round/>
            <a:headEnd len="sm" w="sm" type="none"/>
            <a:tailEnd len="sm" w="sm" type="none"/>
          </a:ln>
        </p:spPr>
      </p:cxnSp>
      <p:cxnSp>
        <p:nvCxnSpPr>
          <p:cNvPr id="2865" name="Google Shape;2865;p239"/>
          <p:cNvCxnSpPr/>
          <p:nvPr/>
        </p:nvCxnSpPr>
        <p:spPr>
          <a:xfrm rot="10800000">
            <a:off x="4426364" y="609212"/>
            <a:ext cx="1077900" cy="0"/>
          </a:xfrm>
          <a:prstGeom prst="straightConnector1">
            <a:avLst/>
          </a:prstGeom>
          <a:noFill/>
          <a:ln cap="flat" cmpd="sng" w="38100">
            <a:solidFill>
              <a:srgbClr val="595959"/>
            </a:solidFill>
            <a:prstDash val="solid"/>
            <a:round/>
            <a:headEnd len="sm" w="sm" type="none"/>
            <a:tailEnd len="sm" w="sm" type="none"/>
          </a:ln>
        </p:spPr>
      </p:cxnSp>
      <p:cxnSp>
        <p:nvCxnSpPr>
          <p:cNvPr id="2866" name="Google Shape;2866;p239"/>
          <p:cNvCxnSpPr/>
          <p:nvPr/>
        </p:nvCxnSpPr>
        <p:spPr>
          <a:xfrm rot="10800000">
            <a:off x="5561004" y="4547477"/>
            <a:ext cx="3102300" cy="0"/>
          </a:xfrm>
          <a:prstGeom prst="straightConnector1">
            <a:avLst/>
          </a:prstGeom>
          <a:noFill/>
          <a:ln cap="flat" cmpd="sng" w="38100">
            <a:solidFill>
              <a:srgbClr val="595959"/>
            </a:solidFill>
            <a:prstDash val="solid"/>
            <a:round/>
            <a:headEnd len="sm" w="sm" type="none"/>
            <a:tailEnd len="sm" w="sm" type="none"/>
          </a:ln>
        </p:spPr>
      </p:cxnSp>
      <p:cxnSp>
        <p:nvCxnSpPr>
          <p:cNvPr id="2867" name="Google Shape;2867;p239"/>
          <p:cNvCxnSpPr/>
          <p:nvPr/>
        </p:nvCxnSpPr>
        <p:spPr>
          <a:xfrm rot="10800000">
            <a:off x="5467993" y="3477453"/>
            <a:ext cx="2048100" cy="0"/>
          </a:xfrm>
          <a:prstGeom prst="straightConnector1">
            <a:avLst/>
          </a:prstGeom>
          <a:noFill/>
          <a:ln cap="flat" cmpd="sng" w="38100">
            <a:solidFill>
              <a:srgbClr val="595959"/>
            </a:solidFill>
            <a:prstDash val="solid"/>
            <a:round/>
            <a:headEnd len="sm" w="sm" type="none"/>
            <a:tailEnd len="sm" w="sm" type="none"/>
          </a:ln>
        </p:spPr>
      </p:cxnSp>
      <p:sp>
        <p:nvSpPr>
          <p:cNvPr id="2868" name="Google Shape;2868;p239"/>
          <p:cNvSpPr/>
          <p:nvPr/>
        </p:nvSpPr>
        <p:spPr>
          <a:xfrm flipH="1">
            <a:off x="6811727" y="748429"/>
            <a:ext cx="73500" cy="116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9" name="Google Shape;2869;p239"/>
          <p:cNvSpPr/>
          <p:nvPr/>
        </p:nvSpPr>
        <p:spPr>
          <a:xfrm flipH="1" rot="5031437">
            <a:off x="7387643" y="1335467"/>
            <a:ext cx="67286" cy="127318"/>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esultado de imagen para capsule png" id="2870" name="Google Shape;2870;p239"/>
          <p:cNvPicPr preferRelativeResize="0"/>
          <p:nvPr/>
        </p:nvPicPr>
        <p:blipFill rotWithShape="1">
          <a:blip r:embed="rId4">
            <a:alphaModFix/>
          </a:blip>
          <a:srcRect b="0" l="0" r="0" t="0"/>
          <a:stretch/>
        </p:blipFill>
        <p:spPr>
          <a:xfrm>
            <a:off x="6655065" y="3808208"/>
            <a:ext cx="500315" cy="463910"/>
          </a:xfrm>
          <a:prstGeom prst="rect">
            <a:avLst/>
          </a:prstGeom>
          <a:noFill/>
          <a:ln>
            <a:noFill/>
          </a:ln>
        </p:spPr>
      </p:pic>
      <p:pic>
        <p:nvPicPr>
          <p:cNvPr descr="Resultado de imagen para capsule png" id="2871" name="Google Shape;2871;p239"/>
          <p:cNvPicPr preferRelativeResize="0"/>
          <p:nvPr/>
        </p:nvPicPr>
        <p:blipFill rotWithShape="1">
          <a:blip r:embed="rId5">
            <a:alphaModFix/>
          </a:blip>
          <a:srcRect b="0" l="0" r="0" t="0"/>
          <a:stretch/>
        </p:blipFill>
        <p:spPr>
          <a:xfrm>
            <a:off x="7662316" y="1566227"/>
            <a:ext cx="829630" cy="384623"/>
          </a:xfrm>
          <a:prstGeom prst="rect">
            <a:avLst/>
          </a:prstGeom>
          <a:noFill/>
          <a:ln>
            <a:noFill/>
          </a:ln>
        </p:spPr>
      </p:pic>
      <p:pic>
        <p:nvPicPr>
          <p:cNvPr descr="Resultado de imagen para capsule png" id="2872" name="Google Shape;2872;p239"/>
          <p:cNvPicPr preferRelativeResize="0"/>
          <p:nvPr/>
        </p:nvPicPr>
        <p:blipFill rotWithShape="1">
          <a:blip r:embed="rId6">
            <a:alphaModFix/>
          </a:blip>
          <a:srcRect b="0" l="0" r="0" t="0"/>
          <a:stretch/>
        </p:blipFill>
        <p:spPr>
          <a:xfrm>
            <a:off x="7706923" y="2349239"/>
            <a:ext cx="699523" cy="463904"/>
          </a:xfrm>
          <a:prstGeom prst="rect">
            <a:avLst/>
          </a:prstGeom>
          <a:noFill/>
          <a:ln>
            <a:noFill/>
          </a:ln>
        </p:spPr>
      </p:pic>
      <p:pic>
        <p:nvPicPr>
          <p:cNvPr descr="Resultado de imagen para capsule png" id="2873" name="Google Shape;2873;p239"/>
          <p:cNvPicPr preferRelativeResize="0"/>
          <p:nvPr/>
        </p:nvPicPr>
        <p:blipFill rotWithShape="1">
          <a:blip r:embed="rId7">
            <a:alphaModFix/>
          </a:blip>
          <a:srcRect b="52233" l="0" r="-3231" t="0"/>
          <a:stretch/>
        </p:blipFill>
        <p:spPr>
          <a:xfrm>
            <a:off x="7591258" y="3200013"/>
            <a:ext cx="856413" cy="369049"/>
          </a:xfrm>
          <a:prstGeom prst="rect">
            <a:avLst/>
          </a:prstGeom>
          <a:noFill/>
          <a:ln>
            <a:noFill/>
          </a:ln>
        </p:spPr>
      </p:pic>
      <p:pic>
        <p:nvPicPr>
          <p:cNvPr descr="Resultado de imagen para red blood cell png" id="2874" name="Google Shape;2874;p239"/>
          <p:cNvPicPr preferRelativeResize="0"/>
          <p:nvPr/>
        </p:nvPicPr>
        <p:blipFill rotWithShape="1">
          <a:blip r:embed="rId8">
            <a:alphaModFix/>
          </a:blip>
          <a:srcRect b="0" l="0" r="0" t="0"/>
          <a:stretch/>
        </p:blipFill>
        <p:spPr>
          <a:xfrm>
            <a:off x="4594408" y="1992251"/>
            <a:ext cx="699543" cy="540923"/>
          </a:xfrm>
          <a:prstGeom prst="rect">
            <a:avLst/>
          </a:prstGeom>
          <a:noFill/>
          <a:ln>
            <a:noFill/>
          </a:ln>
        </p:spPr>
      </p:pic>
      <p:pic>
        <p:nvPicPr>
          <p:cNvPr descr="Resultado de imagen para red blood cell png" id="2875" name="Google Shape;2875;p239"/>
          <p:cNvPicPr preferRelativeResize="0"/>
          <p:nvPr/>
        </p:nvPicPr>
        <p:blipFill rotWithShape="1">
          <a:blip r:embed="rId8">
            <a:alphaModFix/>
          </a:blip>
          <a:srcRect b="0" l="0" r="0" t="0"/>
          <a:stretch/>
        </p:blipFill>
        <p:spPr>
          <a:xfrm>
            <a:off x="4608500" y="1515096"/>
            <a:ext cx="699543" cy="540922"/>
          </a:xfrm>
          <a:prstGeom prst="rect">
            <a:avLst/>
          </a:prstGeom>
          <a:noFill/>
          <a:ln>
            <a:noFill/>
          </a:ln>
        </p:spPr>
      </p:pic>
      <p:pic>
        <p:nvPicPr>
          <p:cNvPr descr="Resultado de imagen para liver png" id="2876" name="Google Shape;2876;p239"/>
          <p:cNvPicPr preferRelativeResize="0"/>
          <p:nvPr/>
        </p:nvPicPr>
        <p:blipFill rotWithShape="1">
          <a:blip r:embed="rId9">
            <a:alphaModFix/>
          </a:blip>
          <a:srcRect b="0" l="0" r="0" t="0"/>
          <a:stretch/>
        </p:blipFill>
        <p:spPr>
          <a:xfrm>
            <a:off x="5991348" y="2646661"/>
            <a:ext cx="1061417" cy="689766"/>
          </a:xfrm>
          <a:prstGeom prst="rect">
            <a:avLst/>
          </a:prstGeom>
          <a:noFill/>
          <a:ln>
            <a:noFill/>
          </a:ln>
        </p:spPr>
      </p:pic>
      <p:pic>
        <p:nvPicPr>
          <p:cNvPr descr="clipped result image" id="2877" name="Google Shape;2877;p239"/>
          <p:cNvPicPr preferRelativeResize="0"/>
          <p:nvPr/>
        </p:nvPicPr>
        <p:blipFill rotWithShape="1">
          <a:blip r:embed="rId10">
            <a:alphaModFix/>
          </a:blip>
          <a:srcRect b="0" l="0" r="0" t="0"/>
          <a:stretch/>
        </p:blipFill>
        <p:spPr>
          <a:xfrm>
            <a:off x="4740197" y="3794368"/>
            <a:ext cx="612034" cy="545930"/>
          </a:xfrm>
          <a:prstGeom prst="rect">
            <a:avLst/>
          </a:prstGeom>
          <a:noFill/>
          <a:ln>
            <a:noFill/>
          </a:ln>
        </p:spPr>
      </p:pic>
      <p:pic>
        <p:nvPicPr>
          <p:cNvPr descr="clipped result image" id="2878" name="Google Shape;2878;p239"/>
          <p:cNvPicPr preferRelativeResize="0"/>
          <p:nvPr/>
        </p:nvPicPr>
        <p:blipFill rotWithShape="1">
          <a:blip r:embed="rId10">
            <a:alphaModFix/>
          </a:blip>
          <a:srcRect b="0" l="0" r="0" t="0"/>
          <a:stretch/>
        </p:blipFill>
        <p:spPr>
          <a:xfrm>
            <a:off x="5596680" y="3828382"/>
            <a:ext cx="612034" cy="545930"/>
          </a:xfrm>
          <a:prstGeom prst="rect">
            <a:avLst/>
          </a:prstGeom>
          <a:noFill/>
          <a:ln>
            <a:noFill/>
          </a:ln>
        </p:spPr>
      </p:pic>
      <p:sp>
        <p:nvSpPr>
          <p:cNvPr id="2879" name="Google Shape;2879;p239"/>
          <p:cNvSpPr txBox="1"/>
          <p:nvPr/>
        </p:nvSpPr>
        <p:spPr>
          <a:xfrm>
            <a:off x="3172994" y="824338"/>
            <a:ext cx="15774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terato-</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genicity</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2880" name="Google Shape;2880;p239"/>
          <p:cNvSpPr txBox="1"/>
          <p:nvPr/>
        </p:nvSpPr>
        <p:spPr>
          <a:xfrm>
            <a:off x="3173000" y="3761736"/>
            <a:ext cx="12411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agranulo-</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cytosis (rare)</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2881" name="Google Shape;2881;p239"/>
          <p:cNvSpPr txBox="1"/>
          <p:nvPr/>
        </p:nvSpPr>
        <p:spPr>
          <a:xfrm>
            <a:off x="6947401" y="4468986"/>
            <a:ext cx="2119500" cy="38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reduced levels of many medications</a:t>
            </a:r>
            <a:endParaRPr b="0" i="0" sz="1800" u="none" cap="none" strike="noStrike">
              <a:solidFill>
                <a:srgbClr val="000000"/>
              </a:solidFill>
              <a:latin typeface="Arial"/>
              <a:ea typeface="Arial"/>
              <a:cs typeface="Arial"/>
              <a:sym typeface="Arial"/>
            </a:endParaRPr>
          </a:p>
        </p:txBody>
      </p:sp>
      <p:sp>
        <p:nvSpPr>
          <p:cNvPr id="2882" name="Google Shape;2882;p239"/>
          <p:cNvSpPr txBox="1"/>
          <p:nvPr/>
        </p:nvSpPr>
        <p:spPr>
          <a:xfrm>
            <a:off x="3178457" y="2711234"/>
            <a:ext cx="13986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decreased bone mineral density</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2883" name="Google Shape;2883;p239"/>
          <p:cNvSpPr/>
          <p:nvPr/>
        </p:nvSpPr>
        <p:spPr>
          <a:xfrm flipH="1" rot="211071">
            <a:off x="6822600" y="869402"/>
            <a:ext cx="73338" cy="36278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esultado de imagen para capsule png" id="2884" name="Google Shape;2884;p239"/>
          <p:cNvPicPr preferRelativeResize="0"/>
          <p:nvPr/>
        </p:nvPicPr>
        <p:blipFill rotWithShape="1">
          <a:blip r:embed="rId7">
            <a:alphaModFix/>
          </a:blip>
          <a:srcRect b="0" l="2704" r="0" t="56604"/>
          <a:stretch/>
        </p:blipFill>
        <p:spPr>
          <a:xfrm>
            <a:off x="7623069" y="3889997"/>
            <a:ext cx="807206" cy="335293"/>
          </a:xfrm>
          <a:prstGeom prst="rect">
            <a:avLst/>
          </a:prstGeom>
          <a:noFill/>
          <a:ln>
            <a:noFill/>
          </a:ln>
        </p:spPr>
      </p:pic>
      <p:pic>
        <p:nvPicPr>
          <p:cNvPr descr="clipped result image" id="2885" name="Google Shape;2885;p239"/>
          <p:cNvPicPr preferRelativeResize="0"/>
          <p:nvPr/>
        </p:nvPicPr>
        <p:blipFill rotWithShape="1">
          <a:blip r:embed="rId11">
            <a:alphaModFix/>
          </a:blip>
          <a:srcRect b="0" l="0" r="0" t="0"/>
          <a:stretch/>
        </p:blipFill>
        <p:spPr>
          <a:xfrm>
            <a:off x="4580752" y="820688"/>
            <a:ext cx="663996" cy="582391"/>
          </a:xfrm>
          <a:prstGeom prst="rect">
            <a:avLst/>
          </a:prstGeom>
          <a:noFill/>
          <a:ln>
            <a:noFill/>
          </a:ln>
        </p:spPr>
      </p:pic>
      <p:sp>
        <p:nvSpPr>
          <p:cNvPr id="2886" name="Google Shape;2886;p239"/>
          <p:cNvSpPr txBox="1"/>
          <p:nvPr/>
        </p:nvSpPr>
        <p:spPr>
          <a:xfrm>
            <a:off x="5610400" y="1667963"/>
            <a:ext cx="27432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 sz="3200" u="none" cap="none" strike="noStrike">
                <a:solidFill>
                  <a:schemeClr val="dk1"/>
                </a:solidFill>
                <a:latin typeface="Calibri"/>
                <a:ea typeface="Calibri"/>
                <a:cs typeface="Calibri"/>
                <a:sym typeface="Calibri"/>
              </a:rPr>
              <a:t>Na</a:t>
            </a:r>
            <a:r>
              <a:rPr b="0" baseline="30000" i="0" lang="en" sz="3200" u="none" cap="none" strike="noStrike">
                <a:solidFill>
                  <a:schemeClr val="dk1"/>
                </a:solidFill>
                <a:latin typeface="Calibri"/>
                <a:ea typeface="Calibri"/>
                <a:cs typeface="Calibri"/>
                <a:sym typeface="Calibri"/>
              </a:rPr>
              <a:t>+      </a:t>
            </a:r>
            <a:r>
              <a:rPr b="0" i="0" lang="en" sz="3200" u="none" cap="none" strike="noStrike">
                <a:solidFill>
                  <a:srgbClr val="000000"/>
                </a:solidFill>
                <a:latin typeface="Calibri"/>
                <a:ea typeface="Calibri"/>
                <a:cs typeface="Calibri"/>
                <a:sym typeface="Calibri"/>
              </a:rPr>
              <a:t>Na</a:t>
            </a:r>
            <a:r>
              <a:rPr b="0" baseline="30000" i="0" lang="en" sz="3200" u="none" cap="none" strike="noStrike">
                <a:solidFill>
                  <a:srgbClr val="000000"/>
                </a:solidFill>
                <a:latin typeface="Calibri"/>
                <a:ea typeface="Calibri"/>
                <a:cs typeface="Calibri"/>
                <a:sym typeface="Calibri"/>
              </a:rPr>
              <a:t>+</a:t>
            </a:r>
            <a:endParaRPr b="0" baseline="30000" i="0" sz="3200" u="none" cap="none" strike="noStrike">
              <a:solidFill>
                <a:srgbClr val="000000"/>
              </a:solidFill>
              <a:latin typeface="Calibri"/>
              <a:ea typeface="Calibri"/>
              <a:cs typeface="Calibri"/>
              <a:sym typeface="Calibri"/>
            </a:endParaRPr>
          </a:p>
        </p:txBody>
      </p:sp>
      <p:pic>
        <p:nvPicPr>
          <p:cNvPr descr="clipped result image" id="2887" name="Google Shape;2887;p239"/>
          <p:cNvPicPr preferRelativeResize="0"/>
          <p:nvPr/>
        </p:nvPicPr>
        <p:blipFill rotWithShape="1">
          <a:blip r:embed="rId12">
            <a:alphaModFix/>
          </a:blip>
          <a:srcRect b="0" l="0" r="0" t="0"/>
          <a:stretch/>
        </p:blipFill>
        <p:spPr>
          <a:xfrm flipH="1">
            <a:off x="5918828" y="736825"/>
            <a:ext cx="1847655" cy="628750"/>
          </a:xfrm>
          <a:prstGeom prst="rect">
            <a:avLst/>
          </a:prstGeom>
          <a:noFill/>
          <a:ln>
            <a:noFill/>
          </a:ln>
        </p:spPr>
      </p:pic>
      <p:sp>
        <p:nvSpPr>
          <p:cNvPr id="2888" name="Google Shape;2888;p239"/>
          <p:cNvSpPr txBox="1"/>
          <p:nvPr/>
        </p:nvSpPr>
        <p:spPr>
          <a:xfrm>
            <a:off x="3177319" y="1641663"/>
            <a:ext cx="15774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aplastic anemia </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(rare)</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2889" name="Google Shape;2889;p239"/>
          <p:cNvSpPr txBox="1"/>
          <p:nvPr/>
        </p:nvSpPr>
        <p:spPr>
          <a:xfrm>
            <a:off x="95250" y="140650"/>
            <a:ext cx="45531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dk1"/>
                </a:solidFill>
                <a:latin typeface="Arial"/>
                <a:ea typeface="Arial"/>
                <a:cs typeface="Arial"/>
                <a:sym typeface="Arial"/>
              </a:rPr>
              <a:t>Carbamazepine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dk1"/>
                </a:solidFill>
                <a:latin typeface="Arial"/>
                <a:ea typeface="Arial"/>
                <a:cs typeface="Arial"/>
                <a:sym typeface="Arial"/>
              </a:rPr>
              <a:t>(TEGRETOL)</a:t>
            </a:r>
            <a:endParaRPr b="0" i="0" sz="13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rPr b="0" i="0" lang="en" sz="2100" u="none" cap="none" strike="noStrike">
                <a:solidFill>
                  <a:schemeClr val="dk1"/>
                </a:solidFill>
                <a:latin typeface="Arial"/>
                <a:ea typeface="Arial"/>
                <a:cs typeface="Arial"/>
                <a:sym typeface="Arial"/>
              </a:rPr>
              <a:t>“Tiger tail </a:t>
            </a:r>
            <a:r>
              <a:rPr b="0" i="0" lang="en" sz="1700" u="none" cap="none" strike="noStrike">
                <a:solidFill>
                  <a:schemeClr val="dk1"/>
                </a:solidFill>
                <a:latin typeface="Arial"/>
                <a:ea typeface="Arial"/>
                <a:cs typeface="Arial"/>
                <a:sym typeface="Arial"/>
              </a:rPr>
              <a:t>(in the) </a:t>
            </a:r>
            <a:endParaRPr b="0"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rPr b="0" i="0" lang="en" sz="2100" u="none" cap="none" strike="noStrike">
                <a:solidFill>
                  <a:schemeClr val="dk1"/>
                </a:solidFill>
                <a:latin typeface="Arial"/>
                <a:ea typeface="Arial"/>
                <a:cs typeface="Arial"/>
                <a:sym typeface="Arial"/>
              </a:rPr>
              <a:t> Car Maze”</a:t>
            </a:r>
            <a:endParaRPr b="0" i="0" sz="2900" u="none" cap="none" strike="noStrike">
              <a:solidFill>
                <a:srgbClr val="000000"/>
              </a:solidFill>
              <a:latin typeface="Arial"/>
              <a:ea typeface="Arial"/>
              <a:cs typeface="Arial"/>
              <a:sym typeface="Arial"/>
            </a:endParaRPr>
          </a:p>
        </p:txBody>
      </p:sp>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3" name="Shape 2893"/>
        <p:cNvGrpSpPr/>
        <p:nvPr/>
      </p:nvGrpSpPr>
      <p:grpSpPr>
        <a:xfrm>
          <a:off x="0" y="0"/>
          <a:ext cx="0" cy="0"/>
          <a:chOff x="0" y="0"/>
          <a:chExt cx="0" cy="0"/>
        </a:xfrm>
      </p:grpSpPr>
      <p:sp>
        <p:nvSpPr>
          <p:cNvPr id="2894" name="Google Shape;2894;p240"/>
          <p:cNvSpPr/>
          <p:nvPr/>
        </p:nvSpPr>
        <p:spPr>
          <a:xfrm>
            <a:off x="4533250" y="736825"/>
            <a:ext cx="856500" cy="6897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accent6"/>
              </a:highlight>
              <a:latin typeface="Arial"/>
              <a:ea typeface="Arial"/>
              <a:cs typeface="Arial"/>
              <a:sym typeface="Arial"/>
            </a:endParaRPr>
          </a:p>
        </p:txBody>
      </p:sp>
      <p:sp>
        <p:nvSpPr>
          <p:cNvPr id="2895" name="Google Shape;2895;p240"/>
          <p:cNvSpPr txBox="1"/>
          <p:nvPr/>
        </p:nvSpPr>
        <p:spPr>
          <a:xfrm>
            <a:off x="95250" y="140650"/>
            <a:ext cx="45531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dk1"/>
                </a:solidFill>
                <a:latin typeface="Arial"/>
                <a:ea typeface="Arial"/>
                <a:cs typeface="Arial"/>
                <a:sym typeface="Arial"/>
              </a:rPr>
              <a:t>Carbamazepine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dk1"/>
                </a:solidFill>
                <a:latin typeface="Arial"/>
                <a:ea typeface="Arial"/>
                <a:cs typeface="Arial"/>
                <a:sym typeface="Arial"/>
              </a:rPr>
              <a:t>(TEGRETOL)</a:t>
            </a:r>
            <a:endParaRPr b="0" i="0" sz="13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rPr b="0" i="0" lang="en" sz="2100" u="none" cap="none" strike="noStrike">
                <a:solidFill>
                  <a:schemeClr val="dk1"/>
                </a:solidFill>
                <a:latin typeface="Arial"/>
                <a:ea typeface="Arial"/>
                <a:cs typeface="Arial"/>
                <a:sym typeface="Arial"/>
              </a:rPr>
              <a:t>“Tiger tail </a:t>
            </a:r>
            <a:r>
              <a:rPr b="0" i="0" lang="en" sz="1700" u="none" cap="none" strike="noStrike">
                <a:solidFill>
                  <a:schemeClr val="dk1"/>
                </a:solidFill>
                <a:latin typeface="Arial"/>
                <a:ea typeface="Arial"/>
                <a:cs typeface="Arial"/>
                <a:sym typeface="Arial"/>
              </a:rPr>
              <a:t>(in the) </a:t>
            </a:r>
            <a:endParaRPr b="0"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rPr b="0" i="0" lang="en" sz="2100" u="none" cap="none" strike="noStrike">
                <a:solidFill>
                  <a:schemeClr val="dk1"/>
                </a:solidFill>
                <a:latin typeface="Arial"/>
                <a:ea typeface="Arial"/>
                <a:cs typeface="Arial"/>
                <a:sym typeface="Arial"/>
              </a:rPr>
              <a:t> Car Maze”</a:t>
            </a:r>
            <a:endParaRPr b="0" i="0" sz="2900" u="none" cap="none" strike="noStrike">
              <a:solidFill>
                <a:srgbClr val="000000"/>
              </a:solidFill>
              <a:latin typeface="Arial"/>
              <a:ea typeface="Arial"/>
              <a:cs typeface="Arial"/>
              <a:sym typeface="Arial"/>
            </a:endParaRPr>
          </a:p>
        </p:txBody>
      </p:sp>
      <p:sp>
        <p:nvSpPr>
          <p:cNvPr id="2896" name="Google Shape;2896;p240"/>
          <p:cNvSpPr/>
          <p:nvPr/>
        </p:nvSpPr>
        <p:spPr>
          <a:xfrm>
            <a:off x="4197050" y="4174550"/>
            <a:ext cx="180900" cy="314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7" name="Google Shape;2897;p240"/>
          <p:cNvSpPr/>
          <p:nvPr/>
        </p:nvSpPr>
        <p:spPr>
          <a:xfrm flipH="1" rot="211287">
            <a:off x="6998391" y="1601122"/>
            <a:ext cx="39074" cy="28856"/>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8" name="Google Shape;2898;p240"/>
          <p:cNvSpPr txBox="1"/>
          <p:nvPr/>
        </p:nvSpPr>
        <p:spPr>
          <a:xfrm>
            <a:off x="3135209" y="-34413"/>
            <a:ext cx="2964600" cy="628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900"/>
              <a:buFont typeface="Arial"/>
              <a:buNone/>
            </a:pPr>
            <a:r>
              <a:rPr b="0" i="0" lang="en" sz="2200" u="none" cap="none" strike="noStrike">
                <a:solidFill>
                  <a:srgbClr val="000000"/>
                </a:solidFill>
                <a:latin typeface="Arial"/>
                <a:ea typeface="Arial"/>
                <a:cs typeface="Arial"/>
                <a:sym typeface="Arial"/>
              </a:rPr>
              <a:t>Risks of CBZ:</a:t>
            </a:r>
            <a:endParaRPr b="0" i="0" sz="2200" u="none" cap="none" strike="noStrike">
              <a:solidFill>
                <a:srgbClr val="000000"/>
              </a:solidFill>
              <a:latin typeface="Arial"/>
              <a:ea typeface="Arial"/>
              <a:cs typeface="Arial"/>
              <a:sym typeface="Arial"/>
            </a:endParaRPr>
          </a:p>
        </p:txBody>
      </p:sp>
      <p:cxnSp>
        <p:nvCxnSpPr>
          <p:cNvPr id="2899" name="Google Shape;2899;p240"/>
          <p:cNvCxnSpPr/>
          <p:nvPr/>
        </p:nvCxnSpPr>
        <p:spPr>
          <a:xfrm>
            <a:off x="6876807" y="339559"/>
            <a:ext cx="0" cy="1452600"/>
          </a:xfrm>
          <a:prstGeom prst="straightConnector1">
            <a:avLst/>
          </a:prstGeom>
          <a:noFill/>
          <a:ln cap="flat" cmpd="sng" w="9525">
            <a:solidFill>
              <a:srgbClr val="595959"/>
            </a:solidFill>
            <a:prstDash val="solid"/>
            <a:round/>
            <a:headEnd len="sm" w="sm" type="none"/>
            <a:tailEnd len="med" w="med" type="triangle"/>
          </a:ln>
        </p:spPr>
      </p:cxnSp>
      <p:sp>
        <p:nvSpPr>
          <p:cNvPr id="2900" name="Google Shape;2900;p240"/>
          <p:cNvSpPr txBox="1"/>
          <p:nvPr/>
        </p:nvSpPr>
        <p:spPr>
          <a:xfrm>
            <a:off x="6591515" y="-39174"/>
            <a:ext cx="1858200" cy="384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hyponatremia</a:t>
            </a:r>
            <a:endParaRPr b="0" i="0" sz="1800" u="none" cap="none" strike="noStrike">
              <a:solidFill>
                <a:srgbClr val="000000"/>
              </a:solidFill>
              <a:latin typeface="Arial"/>
              <a:ea typeface="Arial"/>
              <a:cs typeface="Arial"/>
              <a:sym typeface="Arial"/>
            </a:endParaRPr>
          </a:p>
        </p:txBody>
      </p:sp>
      <p:cxnSp>
        <p:nvCxnSpPr>
          <p:cNvPr id="2901" name="Google Shape;2901;p240"/>
          <p:cNvCxnSpPr/>
          <p:nvPr/>
        </p:nvCxnSpPr>
        <p:spPr>
          <a:xfrm rot="10800000">
            <a:off x="6288571" y="3342770"/>
            <a:ext cx="0" cy="1463700"/>
          </a:xfrm>
          <a:prstGeom prst="straightConnector1">
            <a:avLst/>
          </a:prstGeom>
          <a:noFill/>
          <a:ln cap="flat" cmpd="sng" w="9525">
            <a:solidFill>
              <a:srgbClr val="595959"/>
            </a:solidFill>
            <a:prstDash val="solid"/>
            <a:round/>
            <a:headEnd len="sm" w="sm" type="none"/>
            <a:tailEnd len="med" w="med" type="triangle"/>
          </a:ln>
        </p:spPr>
      </p:cxnSp>
      <p:sp>
        <p:nvSpPr>
          <p:cNvPr id="2902" name="Google Shape;2902;p240"/>
          <p:cNvSpPr txBox="1"/>
          <p:nvPr/>
        </p:nvSpPr>
        <p:spPr>
          <a:xfrm>
            <a:off x="4939584" y="4711282"/>
            <a:ext cx="2266800" cy="38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hepatotoxicity</a:t>
            </a:r>
            <a:endParaRPr b="0" i="0" sz="1800" u="none" cap="none" strike="noStrike">
              <a:solidFill>
                <a:srgbClr val="000000"/>
              </a:solidFill>
              <a:latin typeface="Arial"/>
              <a:ea typeface="Arial"/>
              <a:cs typeface="Arial"/>
              <a:sym typeface="Arial"/>
            </a:endParaRPr>
          </a:p>
        </p:txBody>
      </p:sp>
      <p:pic>
        <p:nvPicPr>
          <p:cNvPr descr="clipped result image" id="2903" name="Google Shape;2903;p240"/>
          <p:cNvPicPr preferRelativeResize="0"/>
          <p:nvPr/>
        </p:nvPicPr>
        <p:blipFill rotWithShape="1">
          <a:blip r:embed="rId3">
            <a:alphaModFix/>
          </a:blip>
          <a:srcRect b="0" l="0" r="0" t="0"/>
          <a:stretch/>
        </p:blipFill>
        <p:spPr>
          <a:xfrm rot="1365158">
            <a:off x="4708571" y="2538289"/>
            <a:ext cx="518326" cy="718054"/>
          </a:xfrm>
          <a:prstGeom prst="rect">
            <a:avLst/>
          </a:prstGeom>
          <a:noFill/>
          <a:ln>
            <a:noFill/>
          </a:ln>
        </p:spPr>
      </p:pic>
      <p:pic>
        <p:nvPicPr>
          <p:cNvPr descr="clipped result image" id="2904" name="Google Shape;2904;p240"/>
          <p:cNvPicPr preferRelativeResize="0"/>
          <p:nvPr/>
        </p:nvPicPr>
        <p:blipFill rotWithShape="1">
          <a:blip r:embed="rId3">
            <a:alphaModFix/>
          </a:blip>
          <a:srcRect b="0" l="0" r="0" t="0"/>
          <a:stretch/>
        </p:blipFill>
        <p:spPr>
          <a:xfrm rot="1365158">
            <a:off x="4723452" y="3092007"/>
            <a:ext cx="518326" cy="718054"/>
          </a:xfrm>
          <a:prstGeom prst="rect">
            <a:avLst/>
          </a:prstGeom>
          <a:noFill/>
          <a:ln>
            <a:noFill/>
          </a:ln>
        </p:spPr>
      </p:pic>
      <p:cxnSp>
        <p:nvCxnSpPr>
          <p:cNvPr id="2905" name="Google Shape;2905;p240"/>
          <p:cNvCxnSpPr/>
          <p:nvPr/>
        </p:nvCxnSpPr>
        <p:spPr>
          <a:xfrm rot="10800000">
            <a:off x="4442676" y="592566"/>
            <a:ext cx="0" cy="3952500"/>
          </a:xfrm>
          <a:prstGeom prst="straightConnector1">
            <a:avLst/>
          </a:prstGeom>
          <a:noFill/>
          <a:ln cap="flat" cmpd="sng" w="38100">
            <a:solidFill>
              <a:srgbClr val="595959"/>
            </a:solidFill>
            <a:prstDash val="solid"/>
            <a:round/>
            <a:headEnd len="sm" w="sm" type="none"/>
            <a:tailEnd len="sm" w="sm" type="none"/>
          </a:ln>
        </p:spPr>
      </p:cxnSp>
      <p:cxnSp>
        <p:nvCxnSpPr>
          <p:cNvPr id="2906" name="Google Shape;2906;p240"/>
          <p:cNvCxnSpPr/>
          <p:nvPr/>
        </p:nvCxnSpPr>
        <p:spPr>
          <a:xfrm rot="10800000">
            <a:off x="6584133" y="606496"/>
            <a:ext cx="2089800" cy="0"/>
          </a:xfrm>
          <a:prstGeom prst="straightConnector1">
            <a:avLst/>
          </a:prstGeom>
          <a:noFill/>
          <a:ln cap="flat" cmpd="sng" w="38100">
            <a:solidFill>
              <a:srgbClr val="595959"/>
            </a:solidFill>
            <a:prstDash val="solid"/>
            <a:round/>
            <a:headEnd len="sm" w="sm" type="none"/>
            <a:tailEnd len="sm" w="sm" type="none"/>
          </a:ln>
        </p:spPr>
      </p:cxnSp>
      <p:cxnSp>
        <p:nvCxnSpPr>
          <p:cNvPr id="2907" name="Google Shape;2907;p240"/>
          <p:cNvCxnSpPr/>
          <p:nvPr/>
        </p:nvCxnSpPr>
        <p:spPr>
          <a:xfrm rot="10800000">
            <a:off x="5463231" y="1514895"/>
            <a:ext cx="2048100" cy="0"/>
          </a:xfrm>
          <a:prstGeom prst="straightConnector1">
            <a:avLst/>
          </a:prstGeom>
          <a:noFill/>
          <a:ln cap="flat" cmpd="sng" w="38100">
            <a:solidFill>
              <a:srgbClr val="595959"/>
            </a:solidFill>
            <a:prstDash val="solid"/>
            <a:round/>
            <a:headEnd len="sm" w="sm" type="none"/>
            <a:tailEnd len="sm" w="sm" type="none"/>
          </a:ln>
        </p:spPr>
      </p:cxnSp>
      <p:cxnSp>
        <p:nvCxnSpPr>
          <p:cNvPr id="2908" name="Google Shape;2908;p240"/>
          <p:cNvCxnSpPr/>
          <p:nvPr/>
        </p:nvCxnSpPr>
        <p:spPr>
          <a:xfrm rot="10800000">
            <a:off x="5483617" y="2498130"/>
            <a:ext cx="999300" cy="0"/>
          </a:xfrm>
          <a:prstGeom prst="straightConnector1">
            <a:avLst/>
          </a:prstGeom>
          <a:noFill/>
          <a:ln cap="flat" cmpd="sng" w="38100">
            <a:solidFill>
              <a:srgbClr val="595959"/>
            </a:solidFill>
            <a:prstDash val="solid"/>
            <a:round/>
            <a:headEnd len="sm" w="sm" type="none"/>
            <a:tailEnd len="sm" w="sm" type="none"/>
          </a:ln>
        </p:spPr>
      </p:cxnSp>
      <p:cxnSp>
        <p:nvCxnSpPr>
          <p:cNvPr id="2909" name="Google Shape;2909;p240"/>
          <p:cNvCxnSpPr/>
          <p:nvPr/>
        </p:nvCxnSpPr>
        <p:spPr>
          <a:xfrm rot="10800000">
            <a:off x="5487416" y="2484528"/>
            <a:ext cx="0" cy="983400"/>
          </a:xfrm>
          <a:prstGeom prst="straightConnector1">
            <a:avLst/>
          </a:prstGeom>
          <a:noFill/>
          <a:ln cap="flat" cmpd="sng" w="38100">
            <a:solidFill>
              <a:srgbClr val="595959"/>
            </a:solidFill>
            <a:prstDash val="solid"/>
            <a:round/>
            <a:headEnd len="sm" w="sm" type="none"/>
            <a:tailEnd len="sm" w="sm" type="none"/>
          </a:ln>
        </p:spPr>
      </p:cxnSp>
      <p:cxnSp>
        <p:nvCxnSpPr>
          <p:cNvPr id="2910" name="Google Shape;2910;p240"/>
          <p:cNvCxnSpPr/>
          <p:nvPr/>
        </p:nvCxnSpPr>
        <p:spPr>
          <a:xfrm rot="10800000">
            <a:off x="5483200" y="624034"/>
            <a:ext cx="0" cy="907500"/>
          </a:xfrm>
          <a:prstGeom prst="straightConnector1">
            <a:avLst/>
          </a:prstGeom>
          <a:noFill/>
          <a:ln cap="flat" cmpd="sng" w="38100">
            <a:solidFill>
              <a:srgbClr val="595959"/>
            </a:solidFill>
            <a:prstDash val="solid"/>
            <a:round/>
            <a:headEnd len="sm" w="sm" type="none"/>
            <a:tailEnd len="sm" w="sm" type="none"/>
          </a:ln>
        </p:spPr>
      </p:cxnSp>
      <p:cxnSp>
        <p:nvCxnSpPr>
          <p:cNvPr id="2911" name="Google Shape;2911;p240"/>
          <p:cNvCxnSpPr/>
          <p:nvPr/>
        </p:nvCxnSpPr>
        <p:spPr>
          <a:xfrm>
            <a:off x="7520627" y="1495903"/>
            <a:ext cx="0" cy="1045500"/>
          </a:xfrm>
          <a:prstGeom prst="straightConnector1">
            <a:avLst/>
          </a:prstGeom>
          <a:noFill/>
          <a:ln cap="flat" cmpd="sng" w="38100">
            <a:solidFill>
              <a:srgbClr val="595959"/>
            </a:solidFill>
            <a:prstDash val="solid"/>
            <a:round/>
            <a:headEnd len="sm" w="sm" type="none"/>
            <a:tailEnd len="sm" w="sm" type="none"/>
          </a:ln>
        </p:spPr>
      </p:cxnSp>
      <p:cxnSp>
        <p:nvCxnSpPr>
          <p:cNvPr id="2912" name="Google Shape;2912;p240"/>
          <p:cNvCxnSpPr/>
          <p:nvPr/>
        </p:nvCxnSpPr>
        <p:spPr>
          <a:xfrm rot="10800000">
            <a:off x="8655987" y="606687"/>
            <a:ext cx="0" cy="3952500"/>
          </a:xfrm>
          <a:prstGeom prst="straightConnector1">
            <a:avLst/>
          </a:prstGeom>
          <a:noFill/>
          <a:ln cap="flat" cmpd="sng" w="38100">
            <a:solidFill>
              <a:srgbClr val="595959"/>
            </a:solidFill>
            <a:prstDash val="solid"/>
            <a:round/>
            <a:headEnd len="sm" w="sm" type="none"/>
            <a:tailEnd len="sm" w="sm" type="none"/>
          </a:ln>
        </p:spPr>
      </p:cxnSp>
      <p:cxnSp>
        <p:nvCxnSpPr>
          <p:cNvPr id="2913" name="Google Shape;2913;p240"/>
          <p:cNvCxnSpPr/>
          <p:nvPr/>
        </p:nvCxnSpPr>
        <p:spPr>
          <a:xfrm rot="10800000">
            <a:off x="4426364" y="609212"/>
            <a:ext cx="1077900" cy="0"/>
          </a:xfrm>
          <a:prstGeom prst="straightConnector1">
            <a:avLst/>
          </a:prstGeom>
          <a:noFill/>
          <a:ln cap="flat" cmpd="sng" w="38100">
            <a:solidFill>
              <a:srgbClr val="595959"/>
            </a:solidFill>
            <a:prstDash val="solid"/>
            <a:round/>
            <a:headEnd len="sm" w="sm" type="none"/>
            <a:tailEnd len="sm" w="sm" type="none"/>
          </a:ln>
        </p:spPr>
      </p:cxnSp>
      <p:cxnSp>
        <p:nvCxnSpPr>
          <p:cNvPr id="2914" name="Google Shape;2914;p240"/>
          <p:cNvCxnSpPr/>
          <p:nvPr/>
        </p:nvCxnSpPr>
        <p:spPr>
          <a:xfrm rot="10800000">
            <a:off x="5561004" y="4547477"/>
            <a:ext cx="3102300" cy="0"/>
          </a:xfrm>
          <a:prstGeom prst="straightConnector1">
            <a:avLst/>
          </a:prstGeom>
          <a:noFill/>
          <a:ln cap="flat" cmpd="sng" w="38100">
            <a:solidFill>
              <a:srgbClr val="595959"/>
            </a:solidFill>
            <a:prstDash val="solid"/>
            <a:round/>
            <a:headEnd len="sm" w="sm" type="none"/>
            <a:tailEnd len="sm" w="sm" type="none"/>
          </a:ln>
        </p:spPr>
      </p:cxnSp>
      <p:cxnSp>
        <p:nvCxnSpPr>
          <p:cNvPr id="2915" name="Google Shape;2915;p240"/>
          <p:cNvCxnSpPr/>
          <p:nvPr/>
        </p:nvCxnSpPr>
        <p:spPr>
          <a:xfrm rot="10800000">
            <a:off x="5467993" y="3477453"/>
            <a:ext cx="2048100" cy="0"/>
          </a:xfrm>
          <a:prstGeom prst="straightConnector1">
            <a:avLst/>
          </a:prstGeom>
          <a:noFill/>
          <a:ln cap="flat" cmpd="sng" w="38100">
            <a:solidFill>
              <a:srgbClr val="595959"/>
            </a:solidFill>
            <a:prstDash val="solid"/>
            <a:round/>
            <a:headEnd len="sm" w="sm" type="none"/>
            <a:tailEnd len="sm" w="sm" type="none"/>
          </a:ln>
        </p:spPr>
      </p:cxnSp>
      <p:sp>
        <p:nvSpPr>
          <p:cNvPr id="2916" name="Google Shape;2916;p240"/>
          <p:cNvSpPr/>
          <p:nvPr/>
        </p:nvSpPr>
        <p:spPr>
          <a:xfrm flipH="1">
            <a:off x="6811727" y="748429"/>
            <a:ext cx="73500" cy="116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7" name="Google Shape;2917;p240"/>
          <p:cNvSpPr/>
          <p:nvPr/>
        </p:nvSpPr>
        <p:spPr>
          <a:xfrm flipH="1" rot="5031437">
            <a:off x="7387643" y="1335467"/>
            <a:ext cx="67286" cy="127318"/>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esultado de imagen para capsule png" id="2918" name="Google Shape;2918;p240"/>
          <p:cNvPicPr preferRelativeResize="0"/>
          <p:nvPr/>
        </p:nvPicPr>
        <p:blipFill rotWithShape="1">
          <a:blip r:embed="rId4">
            <a:alphaModFix/>
          </a:blip>
          <a:srcRect b="0" l="0" r="0" t="0"/>
          <a:stretch/>
        </p:blipFill>
        <p:spPr>
          <a:xfrm>
            <a:off x="6655065" y="3808208"/>
            <a:ext cx="500315" cy="463910"/>
          </a:xfrm>
          <a:prstGeom prst="rect">
            <a:avLst/>
          </a:prstGeom>
          <a:noFill/>
          <a:ln>
            <a:noFill/>
          </a:ln>
        </p:spPr>
      </p:pic>
      <p:pic>
        <p:nvPicPr>
          <p:cNvPr descr="Resultado de imagen para capsule png" id="2919" name="Google Shape;2919;p240"/>
          <p:cNvPicPr preferRelativeResize="0"/>
          <p:nvPr/>
        </p:nvPicPr>
        <p:blipFill rotWithShape="1">
          <a:blip r:embed="rId5">
            <a:alphaModFix/>
          </a:blip>
          <a:srcRect b="0" l="0" r="0" t="0"/>
          <a:stretch/>
        </p:blipFill>
        <p:spPr>
          <a:xfrm>
            <a:off x="7662316" y="1566227"/>
            <a:ext cx="829630" cy="384623"/>
          </a:xfrm>
          <a:prstGeom prst="rect">
            <a:avLst/>
          </a:prstGeom>
          <a:noFill/>
          <a:ln>
            <a:noFill/>
          </a:ln>
        </p:spPr>
      </p:pic>
      <p:pic>
        <p:nvPicPr>
          <p:cNvPr descr="Resultado de imagen para capsule png" id="2920" name="Google Shape;2920;p240"/>
          <p:cNvPicPr preferRelativeResize="0"/>
          <p:nvPr/>
        </p:nvPicPr>
        <p:blipFill rotWithShape="1">
          <a:blip r:embed="rId6">
            <a:alphaModFix/>
          </a:blip>
          <a:srcRect b="0" l="0" r="0" t="0"/>
          <a:stretch/>
        </p:blipFill>
        <p:spPr>
          <a:xfrm>
            <a:off x="7706923" y="2349239"/>
            <a:ext cx="699523" cy="463904"/>
          </a:xfrm>
          <a:prstGeom prst="rect">
            <a:avLst/>
          </a:prstGeom>
          <a:noFill/>
          <a:ln>
            <a:noFill/>
          </a:ln>
        </p:spPr>
      </p:pic>
      <p:pic>
        <p:nvPicPr>
          <p:cNvPr descr="Resultado de imagen para capsule png" id="2921" name="Google Shape;2921;p240"/>
          <p:cNvPicPr preferRelativeResize="0"/>
          <p:nvPr/>
        </p:nvPicPr>
        <p:blipFill rotWithShape="1">
          <a:blip r:embed="rId7">
            <a:alphaModFix/>
          </a:blip>
          <a:srcRect b="52233" l="0" r="-3231" t="0"/>
          <a:stretch/>
        </p:blipFill>
        <p:spPr>
          <a:xfrm>
            <a:off x="7591258" y="3200013"/>
            <a:ext cx="856413" cy="369049"/>
          </a:xfrm>
          <a:prstGeom prst="rect">
            <a:avLst/>
          </a:prstGeom>
          <a:noFill/>
          <a:ln>
            <a:noFill/>
          </a:ln>
        </p:spPr>
      </p:pic>
      <p:pic>
        <p:nvPicPr>
          <p:cNvPr descr="Resultado de imagen para red blood cell png" id="2922" name="Google Shape;2922;p240"/>
          <p:cNvPicPr preferRelativeResize="0"/>
          <p:nvPr/>
        </p:nvPicPr>
        <p:blipFill rotWithShape="1">
          <a:blip r:embed="rId8">
            <a:alphaModFix/>
          </a:blip>
          <a:srcRect b="0" l="0" r="0" t="0"/>
          <a:stretch/>
        </p:blipFill>
        <p:spPr>
          <a:xfrm>
            <a:off x="4594408" y="1992251"/>
            <a:ext cx="699543" cy="540923"/>
          </a:xfrm>
          <a:prstGeom prst="rect">
            <a:avLst/>
          </a:prstGeom>
          <a:noFill/>
          <a:ln>
            <a:noFill/>
          </a:ln>
        </p:spPr>
      </p:pic>
      <p:pic>
        <p:nvPicPr>
          <p:cNvPr descr="Resultado de imagen para red blood cell png" id="2923" name="Google Shape;2923;p240"/>
          <p:cNvPicPr preferRelativeResize="0"/>
          <p:nvPr/>
        </p:nvPicPr>
        <p:blipFill rotWithShape="1">
          <a:blip r:embed="rId8">
            <a:alphaModFix/>
          </a:blip>
          <a:srcRect b="0" l="0" r="0" t="0"/>
          <a:stretch/>
        </p:blipFill>
        <p:spPr>
          <a:xfrm>
            <a:off x="4608500" y="1515096"/>
            <a:ext cx="699543" cy="540922"/>
          </a:xfrm>
          <a:prstGeom prst="rect">
            <a:avLst/>
          </a:prstGeom>
          <a:noFill/>
          <a:ln>
            <a:noFill/>
          </a:ln>
        </p:spPr>
      </p:pic>
      <p:pic>
        <p:nvPicPr>
          <p:cNvPr descr="Resultado de imagen para liver png" id="2924" name="Google Shape;2924;p240"/>
          <p:cNvPicPr preferRelativeResize="0"/>
          <p:nvPr/>
        </p:nvPicPr>
        <p:blipFill rotWithShape="1">
          <a:blip r:embed="rId9">
            <a:alphaModFix/>
          </a:blip>
          <a:srcRect b="0" l="0" r="0" t="0"/>
          <a:stretch/>
        </p:blipFill>
        <p:spPr>
          <a:xfrm>
            <a:off x="5991348" y="2646661"/>
            <a:ext cx="1061417" cy="689766"/>
          </a:xfrm>
          <a:prstGeom prst="rect">
            <a:avLst/>
          </a:prstGeom>
          <a:noFill/>
          <a:ln>
            <a:noFill/>
          </a:ln>
        </p:spPr>
      </p:pic>
      <p:pic>
        <p:nvPicPr>
          <p:cNvPr descr="clipped result image" id="2925" name="Google Shape;2925;p240"/>
          <p:cNvPicPr preferRelativeResize="0"/>
          <p:nvPr/>
        </p:nvPicPr>
        <p:blipFill rotWithShape="1">
          <a:blip r:embed="rId10">
            <a:alphaModFix/>
          </a:blip>
          <a:srcRect b="0" l="0" r="0" t="0"/>
          <a:stretch/>
        </p:blipFill>
        <p:spPr>
          <a:xfrm>
            <a:off x="4740197" y="3794368"/>
            <a:ext cx="612034" cy="545930"/>
          </a:xfrm>
          <a:prstGeom prst="rect">
            <a:avLst/>
          </a:prstGeom>
          <a:noFill/>
          <a:ln>
            <a:noFill/>
          </a:ln>
        </p:spPr>
      </p:pic>
      <p:pic>
        <p:nvPicPr>
          <p:cNvPr descr="clipped result image" id="2926" name="Google Shape;2926;p240"/>
          <p:cNvPicPr preferRelativeResize="0"/>
          <p:nvPr/>
        </p:nvPicPr>
        <p:blipFill rotWithShape="1">
          <a:blip r:embed="rId10">
            <a:alphaModFix/>
          </a:blip>
          <a:srcRect b="0" l="0" r="0" t="0"/>
          <a:stretch/>
        </p:blipFill>
        <p:spPr>
          <a:xfrm>
            <a:off x="5596680" y="3828382"/>
            <a:ext cx="612034" cy="545930"/>
          </a:xfrm>
          <a:prstGeom prst="rect">
            <a:avLst/>
          </a:prstGeom>
          <a:noFill/>
          <a:ln>
            <a:noFill/>
          </a:ln>
        </p:spPr>
      </p:pic>
      <p:sp>
        <p:nvSpPr>
          <p:cNvPr id="2927" name="Google Shape;2927;p240"/>
          <p:cNvSpPr txBox="1"/>
          <p:nvPr/>
        </p:nvSpPr>
        <p:spPr>
          <a:xfrm>
            <a:off x="3172994" y="824338"/>
            <a:ext cx="15774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highlight>
                  <a:schemeClr val="accent6"/>
                </a:highlight>
                <a:latin typeface="Arial"/>
                <a:ea typeface="Arial"/>
                <a:cs typeface="Arial"/>
                <a:sym typeface="Arial"/>
              </a:rPr>
              <a:t>terato-</a:t>
            </a:r>
            <a:endParaRPr b="0" i="0" sz="1800" u="none" cap="none" strike="noStrike">
              <a:solidFill>
                <a:srgbClr val="000000"/>
              </a:solidFill>
              <a:highlight>
                <a:schemeClr val="accent6"/>
              </a:highlight>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highlight>
                  <a:schemeClr val="accent6"/>
                </a:highlight>
                <a:latin typeface="Arial"/>
                <a:ea typeface="Arial"/>
                <a:cs typeface="Arial"/>
                <a:sym typeface="Arial"/>
              </a:rPr>
              <a:t>genicity</a:t>
            </a:r>
            <a:endParaRPr b="0" i="0" sz="1800" u="none" cap="none" strike="noStrike">
              <a:solidFill>
                <a:srgbClr val="000000"/>
              </a:solidFill>
              <a:highlight>
                <a:schemeClr val="accent6"/>
              </a:highlight>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2928" name="Google Shape;2928;p240"/>
          <p:cNvSpPr txBox="1"/>
          <p:nvPr/>
        </p:nvSpPr>
        <p:spPr>
          <a:xfrm>
            <a:off x="3173000" y="3761736"/>
            <a:ext cx="12411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agranulo-</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cytosis (rare)</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2929" name="Google Shape;2929;p240"/>
          <p:cNvSpPr txBox="1"/>
          <p:nvPr/>
        </p:nvSpPr>
        <p:spPr>
          <a:xfrm>
            <a:off x="6947401" y="4468986"/>
            <a:ext cx="2119500" cy="38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reduced levels of many medications</a:t>
            </a:r>
            <a:endParaRPr b="0" i="0" sz="1800" u="none" cap="none" strike="noStrike">
              <a:solidFill>
                <a:srgbClr val="000000"/>
              </a:solidFill>
              <a:latin typeface="Arial"/>
              <a:ea typeface="Arial"/>
              <a:cs typeface="Arial"/>
              <a:sym typeface="Arial"/>
            </a:endParaRPr>
          </a:p>
        </p:txBody>
      </p:sp>
      <p:sp>
        <p:nvSpPr>
          <p:cNvPr id="2930" name="Google Shape;2930;p240"/>
          <p:cNvSpPr txBox="1"/>
          <p:nvPr/>
        </p:nvSpPr>
        <p:spPr>
          <a:xfrm>
            <a:off x="3178457" y="2711234"/>
            <a:ext cx="13986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decreased bone mineral density</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2931" name="Google Shape;2931;p240"/>
          <p:cNvSpPr/>
          <p:nvPr/>
        </p:nvSpPr>
        <p:spPr>
          <a:xfrm flipH="1" rot="211071">
            <a:off x="6822600" y="869402"/>
            <a:ext cx="73338" cy="36278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esultado de imagen para capsule png" id="2932" name="Google Shape;2932;p240"/>
          <p:cNvPicPr preferRelativeResize="0"/>
          <p:nvPr/>
        </p:nvPicPr>
        <p:blipFill rotWithShape="1">
          <a:blip r:embed="rId7">
            <a:alphaModFix/>
          </a:blip>
          <a:srcRect b="0" l="2704" r="0" t="56604"/>
          <a:stretch/>
        </p:blipFill>
        <p:spPr>
          <a:xfrm>
            <a:off x="7623069" y="3889997"/>
            <a:ext cx="807206" cy="335293"/>
          </a:xfrm>
          <a:prstGeom prst="rect">
            <a:avLst/>
          </a:prstGeom>
          <a:noFill/>
          <a:ln>
            <a:noFill/>
          </a:ln>
        </p:spPr>
      </p:pic>
      <p:pic>
        <p:nvPicPr>
          <p:cNvPr descr="clipped result image" id="2933" name="Google Shape;2933;p240"/>
          <p:cNvPicPr preferRelativeResize="0"/>
          <p:nvPr/>
        </p:nvPicPr>
        <p:blipFill rotWithShape="1">
          <a:blip r:embed="rId11">
            <a:alphaModFix/>
          </a:blip>
          <a:srcRect b="0" l="0" r="0" t="0"/>
          <a:stretch/>
        </p:blipFill>
        <p:spPr>
          <a:xfrm>
            <a:off x="4580752" y="820688"/>
            <a:ext cx="663996" cy="582391"/>
          </a:xfrm>
          <a:prstGeom prst="rect">
            <a:avLst/>
          </a:prstGeom>
          <a:noFill/>
          <a:ln>
            <a:noFill/>
          </a:ln>
        </p:spPr>
      </p:pic>
      <p:sp>
        <p:nvSpPr>
          <p:cNvPr id="2934" name="Google Shape;2934;p240"/>
          <p:cNvSpPr txBox="1"/>
          <p:nvPr/>
        </p:nvSpPr>
        <p:spPr>
          <a:xfrm>
            <a:off x="5610400" y="1667963"/>
            <a:ext cx="27432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 sz="3200" u="none" cap="none" strike="noStrike">
                <a:solidFill>
                  <a:schemeClr val="dk1"/>
                </a:solidFill>
                <a:latin typeface="Calibri"/>
                <a:ea typeface="Calibri"/>
                <a:cs typeface="Calibri"/>
                <a:sym typeface="Calibri"/>
              </a:rPr>
              <a:t>Na</a:t>
            </a:r>
            <a:r>
              <a:rPr b="0" baseline="30000" i="0" lang="en" sz="3200" u="none" cap="none" strike="noStrike">
                <a:solidFill>
                  <a:schemeClr val="dk1"/>
                </a:solidFill>
                <a:latin typeface="Calibri"/>
                <a:ea typeface="Calibri"/>
                <a:cs typeface="Calibri"/>
                <a:sym typeface="Calibri"/>
              </a:rPr>
              <a:t>+      </a:t>
            </a:r>
            <a:r>
              <a:rPr b="0" i="0" lang="en" sz="3200" u="none" cap="none" strike="noStrike">
                <a:solidFill>
                  <a:srgbClr val="000000"/>
                </a:solidFill>
                <a:latin typeface="Calibri"/>
                <a:ea typeface="Calibri"/>
                <a:cs typeface="Calibri"/>
                <a:sym typeface="Calibri"/>
              </a:rPr>
              <a:t>Na</a:t>
            </a:r>
            <a:r>
              <a:rPr b="0" baseline="30000" i="0" lang="en" sz="3200" u="none" cap="none" strike="noStrike">
                <a:solidFill>
                  <a:srgbClr val="000000"/>
                </a:solidFill>
                <a:latin typeface="Calibri"/>
                <a:ea typeface="Calibri"/>
                <a:cs typeface="Calibri"/>
                <a:sym typeface="Calibri"/>
              </a:rPr>
              <a:t>+</a:t>
            </a:r>
            <a:endParaRPr b="0" baseline="30000" i="0" sz="3200" u="none" cap="none" strike="noStrike">
              <a:solidFill>
                <a:srgbClr val="000000"/>
              </a:solidFill>
              <a:latin typeface="Calibri"/>
              <a:ea typeface="Calibri"/>
              <a:cs typeface="Calibri"/>
              <a:sym typeface="Calibri"/>
            </a:endParaRPr>
          </a:p>
        </p:txBody>
      </p:sp>
      <p:pic>
        <p:nvPicPr>
          <p:cNvPr descr="clipped result image" id="2935" name="Google Shape;2935;p240"/>
          <p:cNvPicPr preferRelativeResize="0"/>
          <p:nvPr/>
        </p:nvPicPr>
        <p:blipFill rotWithShape="1">
          <a:blip r:embed="rId12">
            <a:alphaModFix/>
          </a:blip>
          <a:srcRect b="0" l="0" r="0" t="0"/>
          <a:stretch/>
        </p:blipFill>
        <p:spPr>
          <a:xfrm flipH="1">
            <a:off x="5918828" y="736825"/>
            <a:ext cx="1847655" cy="628750"/>
          </a:xfrm>
          <a:prstGeom prst="rect">
            <a:avLst/>
          </a:prstGeom>
          <a:noFill/>
          <a:ln>
            <a:noFill/>
          </a:ln>
        </p:spPr>
      </p:pic>
      <p:sp>
        <p:nvSpPr>
          <p:cNvPr id="2936" name="Google Shape;2936;p240"/>
          <p:cNvSpPr txBox="1"/>
          <p:nvPr/>
        </p:nvSpPr>
        <p:spPr>
          <a:xfrm>
            <a:off x="3177319" y="1641663"/>
            <a:ext cx="15774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aplastic anemia </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(rare)</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pic>
        <p:nvPicPr>
          <p:cNvPr descr="clipped result image" id="2937" name="Google Shape;2937;p240"/>
          <p:cNvPicPr preferRelativeResize="0"/>
          <p:nvPr/>
        </p:nvPicPr>
        <p:blipFill rotWithShape="1">
          <a:blip r:embed="rId13">
            <a:alphaModFix/>
          </a:blip>
          <a:srcRect b="0" l="0" r="0" t="0"/>
          <a:stretch/>
        </p:blipFill>
        <p:spPr>
          <a:xfrm>
            <a:off x="565197" y="2200413"/>
            <a:ext cx="1672103" cy="2368250"/>
          </a:xfrm>
          <a:prstGeom prst="rect">
            <a:avLst/>
          </a:prstGeom>
          <a:noFill/>
          <a:ln>
            <a:noFill/>
          </a:ln>
        </p:spPr>
      </p:pic>
      <p:sp>
        <p:nvSpPr>
          <p:cNvPr id="2938" name="Google Shape;2938;p240"/>
          <p:cNvSpPr/>
          <p:nvPr/>
        </p:nvSpPr>
        <p:spPr>
          <a:xfrm>
            <a:off x="274050" y="1950850"/>
            <a:ext cx="2288700" cy="2902800"/>
          </a:xfrm>
          <a:prstGeom prst="roundRect">
            <a:avLst>
              <a:gd fmla="val 16667" name="adj"/>
            </a:avLst>
          </a:prstGeom>
          <a:noFill/>
          <a:ln cap="flat" cmpd="sng" w="152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9" name="Google Shape;2939;p240"/>
          <p:cNvSpPr txBox="1"/>
          <p:nvPr/>
        </p:nvSpPr>
        <p:spPr>
          <a:xfrm>
            <a:off x="393599" y="4676932"/>
            <a:ext cx="1858200" cy="384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800"/>
              <a:buFont typeface="Arial"/>
              <a:buNone/>
            </a:pPr>
            <a:r>
              <a:rPr b="0" i="0" lang="en" sz="1000" u="none" cap="none" strike="noStrike">
                <a:solidFill>
                  <a:srgbClr val="000000"/>
                </a:solidFill>
                <a:latin typeface="Arial"/>
                <a:ea typeface="Arial"/>
                <a:cs typeface="Arial"/>
                <a:sym typeface="Arial"/>
              </a:rPr>
              <a:t>neural tube defects</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3" name="Shape 2943"/>
        <p:cNvGrpSpPr/>
        <p:nvPr/>
      </p:nvGrpSpPr>
      <p:grpSpPr>
        <a:xfrm>
          <a:off x="0" y="0"/>
          <a:ext cx="0" cy="0"/>
          <a:chOff x="0" y="0"/>
          <a:chExt cx="0" cy="0"/>
        </a:xfrm>
      </p:grpSpPr>
      <p:sp>
        <p:nvSpPr>
          <p:cNvPr id="2944" name="Google Shape;2944;p241"/>
          <p:cNvSpPr/>
          <p:nvPr/>
        </p:nvSpPr>
        <p:spPr>
          <a:xfrm>
            <a:off x="4523425" y="1568955"/>
            <a:ext cx="856500" cy="9834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accent6"/>
              </a:highlight>
              <a:latin typeface="Arial"/>
              <a:ea typeface="Arial"/>
              <a:cs typeface="Arial"/>
              <a:sym typeface="Arial"/>
            </a:endParaRPr>
          </a:p>
        </p:txBody>
      </p:sp>
      <p:sp>
        <p:nvSpPr>
          <p:cNvPr id="2945" name="Google Shape;2945;p241"/>
          <p:cNvSpPr txBox="1"/>
          <p:nvPr/>
        </p:nvSpPr>
        <p:spPr>
          <a:xfrm>
            <a:off x="95250" y="140650"/>
            <a:ext cx="45531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dk1"/>
                </a:solidFill>
                <a:latin typeface="Arial"/>
                <a:ea typeface="Arial"/>
                <a:cs typeface="Arial"/>
                <a:sym typeface="Arial"/>
              </a:rPr>
              <a:t>Carbamazepine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dk1"/>
                </a:solidFill>
                <a:latin typeface="Arial"/>
                <a:ea typeface="Arial"/>
                <a:cs typeface="Arial"/>
                <a:sym typeface="Arial"/>
              </a:rPr>
              <a:t>(TEGRETOL)</a:t>
            </a:r>
            <a:endParaRPr b="0" i="0" sz="13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rPr b="0" i="0" lang="en" sz="2100" u="none" cap="none" strike="noStrike">
                <a:solidFill>
                  <a:schemeClr val="dk1"/>
                </a:solidFill>
                <a:latin typeface="Arial"/>
                <a:ea typeface="Arial"/>
                <a:cs typeface="Arial"/>
                <a:sym typeface="Arial"/>
              </a:rPr>
              <a:t>“Tiger tail </a:t>
            </a:r>
            <a:r>
              <a:rPr b="0" i="0" lang="en" sz="1700" u="none" cap="none" strike="noStrike">
                <a:solidFill>
                  <a:schemeClr val="dk1"/>
                </a:solidFill>
                <a:latin typeface="Arial"/>
                <a:ea typeface="Arial"/>
                <a:cs typeface="Arial"/>
                <a:sym typeface="Arial"/>
              </a:rPr>
              <a:t>(in the) </a:t>
            </a:r>
            <a:endParaRPr b="0"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rPr b="0" i="0" lang="en" sz="2100" u="none" cap="none" strike="noStrike">
                <a:solidFill>
                  <a:schemeClr val="dk1"/>
                </a:solidFill>
                <a:latin typeface="Arial"/>
                <a:ea typeface="Arial"/>
                <a:cs typeface="Arial"/>
                <a:sym typeface="Arial"/>
              </a:rPr>
              <a:t> Car Maze”</a:t>
            </a:r>
            <a:endParaRPr b="0" i="0" sz="2900" u="none" cap="none" strike="noStrike">
              <a:solidFill>
                <a:srgbClr val="000000"/>
              </a:solidFill>
              <a:latin typeface="Arial"/>
              <a:ea typeface="Arial"/>
              <a:cs typeface="Arial"/>
              <a:sym typeface="Arial"/>
            </a:endParaRPr>
          </a:p>
        </p:txBody>
      </p:sp>
      <p:sp>
        <p:nvSpPr>
          <p:cNvPr id="2946" name="Google Shape;2946;p241"/>
          <p:cNvSpPr/>
          <p:nvPr/>
        </p:nvSpPr>
        <p:spPr>
          <a:xfrm>
            <a:off x="4197050" y="4174550"/>
            <a:ext cx="180900" cy="314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7" name="Google Shape;2947;p241"/>
          <p:cNvSpPr/>
          <p:nvPr/>
        </p:nvSpPr>
        <p:spPr>
          <a:xfrm flipH="1" rot="211287">
            <a:off x="6998391" y="1601122"/>
            <a:ext cx="39074" cy="28856"/>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8" name="Google Shape;2948;p241"/>
          <p:cNvSpPr txBox="1"/>
          <p:nvPr/>
        </p:nvSpPr>
        <p:spPr>
          <a:xfrm>
            <a:off x="3135209" y="-34413"/>
            <a:ext cx="2964600" cy="628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900"/>
              <a:buFont typeface="Arial"/>
              <a:buNone/>
            </a:pPr>
            <a:r>
              <a:rPr b="0" i="0" lang="en" sz="2200" u="none" cap="none" strike="noStrike">
                <a:solidFill>
                  <a:srgbClr val="000000"/>
                </a:solidFill>
                <a:latin typeface="Arial"/>
                <a:ea typeface="Arial"/>
                <a:cs typeface="Arial"/>
                <a:sym typeface="Arial"/>
              </a:rPr>
              <a:t>Risks of CBZ:</a:t>
            </a:r>
            <a:endParaRPr b="0" i="0" sz="2200" u="none" cap="none" strike="noStrike">
              <a:solidFill>
                <a:srgbClr val="000000"/>
              </a:solidFill>
              <a:latin typeface="Arial"/>
              <a:ea typeface="Arial"/>
              <a:cs typeface="Arial"/>
              <a:sym typeface="Arial"/>
            </a:endParaRPr>
          </a:p>
        </p:txBody>
      </p:sp>
      <p:cxnSp>
        <p:nvCxnSpPr>
          <p:cNvPr id="2949" name="Google Shape;2949;p241"/>
          <p:cNvCxnSpPr/>
          <p:nvPr/>
        </p:nvCxnSpPr>
        <p:spPr>
          <a:xfrm>
            <a:off x="6876807" y="339559"/>
            <a:ext cx="0" cy="1452600"/>
          </a:xfrm>
          <a:prstGeom prst="straightConnector1">
            <a:avLst/>
          </a:prstGeom>
          <a:noFill/>
          <a:ln cap="flat" cmpd="sng" w="9525">
            <a:solidFill>
              <a:srgbClr val="595959"/>
            </a:solidFill>
            <a:prstDash val="solid"/>
            <a:round/>
            <a:headEnd len="sm" w="sm" type="none"/>
            <a:tailEnd len="med" w="med" type="triangle"/>
          </a:ln>
        </p:spPr>
      </p:cxnSp>
      <p:sp>
        <p:nvSpPr>
          <p:cNvPr id="2950" name="Google Shape;2950;p241"/>
          <p:cNvSpPr txBox="1"/>
          <p:nvPr/>
        </p:nvSpPr>
        <p:spPr>
          <a:xfrm>
            <a:off x="6591515" y="-39174"/>
            <a:ext cx="1858200" cy="384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hyponatremia</a:t>
            </a:r>
            <a:endParaRPr b="0" i="0" sz="1800" u="none" cap="none" strike="noStrike">
              <a:solidFill>
                <a:srgbClr val="000000"/>
              </a:solidFill>
              <a:latin typeface="Arial"/>
              <a:ea typeface="Arial"/>
              <a:cs typeface="Arial"/>
              <a:sym typeface="Arial"/>
            </a:endParaRPr>
          </a:p>
        </p:txBody>
      </p:sp>
      <p:cxnSp>
        <p:nvCxnSpPr>
          <p:cNvPr id="2951" name="Google Shape;2951;p241"/>
          <p:cNvCxnSpPr/>
          <p:nvPr/>
        </p:nvCxnSpPr>
        <p:spPr>
          <a:xfrm rot="10800000">
            <a:off x="6288571" y="3342770"/>
            <a:ext cx="0" cy="1463700"/>
          </a:xfrm>
          <a:prstGeom prst="straightConnector1">
            <a:avLst/>
          </a:prstGeom>
          <a:noFill/>
          <a:ln cap="flat" cmpd="sng" w="9525">
            <a:solidFill>
              <a:srgbClr val="595959"/>
            </a:solidFill>
            <a:prstDash val="solid"/>
            <a:round/>
            <a:headEnd len="sm" w="sm" type="none"/>
            <a:tailEnd len="med" w="med" type="triangle"/>
          </a:ln>
        </p:spPr>
      </p:cxnSp>
      <p:sp>
        <p:nvSpPr>
          <p:cNvPr id="2952" name="Google Shape;2952;p241"/>
          <p:cNvSpPr txBox="1"/>
          <p:nvPr/>
        </p:nvSpPr>
        <p:spPr>
          <a:xfrm>
            <a:off x="4939584" y="4711282"/>
            <a:ext cx="2266800" cy="38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hepatotoxicity</a:t>
            </a:r>
            <a:endParaRPr b="0" i="0" sz="1800" u="none" cap="none" strike="noStrike">
              <a:solidFill>
                <a:srgbClr val="000000"/>
              </a:solidFill>
              <a:latin typeface="Arial"/>
              <a:ea typeface="Arial"/>
              <a:cs typeface="Arial"/>
              <a:sym typeface="Arial"/>
            </a:endParaRPr>
          </a:p>
        </p:txBody>
      </p:sp>
      <p:pic>
        <p:nvPicPr>
          <p:cNvPr descr="clipped result image" id="2953" name="Google Shape;2953;p241"/>
          <p:cNvPicPr preferRelativeResize="0"/>
          <p:nvPr/>
        </p:nvPicPr>
        <p:blipFill rotWithShape="1">
          <a:blip r:embed="rId3">
            <a:alphaModFix/>
          </a:blip>
          <a:srcRect b="0" l="0" r="0" t="0"/>
          <a:stretch/>
        </p:blipFill>
        <p:spPr>
          <a:xfrm rot="1365158">
            <a:off x="4708571" y="2538289"/>
            <a:ext cx="518326" cy="718054"/>
          </a:xfrm>
          <a:prstGeom prst="rect">
            <a:avLst/>
          </a:prstGeom>
          <a:noFill/>
          <a:ln>
            <a:noFill/>
          </a:ln>
        </p:spPr>
      </p:pic>
      <p:pic>
        <p:nvPicPr>
          <p:cNvPr descr="clipped result image" id="2954" name="Google Shape;2954;p241"/>
          <p:cNvPicPr preferRelativeResize="0"/>
          <p:nvPr/>
        </p:nvPicPr>
        <p:blipFill rotWithShape="1">
          <a:blip r:embed="rId3">
            <a:alphaModFix/>
          </a:blip>
          <a:srcRect b="0" l="0" r="0" t="0"/>
          <a:stretch/>
        </p:blipFill>
        <p:spPr>
          <a:xfrm rot="1365158">
            <a:off x="4723452" y="3092007"/>
            <a:ext cx="518326" cy="718054"/>
          </a:xfrm>
          <a:prstGeom prst="rect">
            <a:avLst/>
          </a:prstGeom>
          <a:noFill/>
          <a:ln>
            <a:noFill/>
          </a:ln>
        </p:spPr>
      </p:pic>
      <p:cxnSp>
        <p:nvCxnSpPr>
          <p:cNvPr id="2955" name="Google Shape;2955;p241"/>
          <p:cNvCxnSpPr/>
          <p:nvPr/>
        </p:nvCxnSpPr>
        <p:spPr>
          <a:xfrm rot="10800000">
            <a:off x="4442676" y="592566"/>
            <a:ext cx="0" cy="3952500"/>
          </a:xfrm>
          <a:prstGeom prst="straightConnector1">
            <a:avLst/>
          </a:prstGeom>
          <a:noFill/>
          <a:ln cap="flat" cmpd="sng" w="38100">
            <a:solidFill>
              <a:srgbClr val="595959"/>
            </a:solidFill>
            <a:prstDash val="solid"/>
            <a:round/>
            <a:headEnd len="sm" w="sm" type="none"/>
            <a:tailEnd len="sm" w="sm" type="none"/>
          </a:ln>
        </p:spPr>
      </p:cxnSp>
      <p:cxnSp>
        <p:nvCxnSpPr>
          <p:cNvPr id="2956" name="Google Shape;2956;p241"/>
          <p:cNvCxnSpPr/>
          <p:nvPr/>
        </p:nvCxnSpPr>
        <p:spPr>
          <a:xfrm rot="10800000">
            <a:off x="6584133" y="606496"/>
            <a:ext cx="2089800" cy="0"/>
          </a:xfrm>
          <a:prstGeom prst="straightConnector1">
            <a:avLst/>
          </a:prstGeom>
          <a:noFill/>
          <a:ln cap="flat" cmpd="sng" w="38100">
            <a:solidFill>
              <a:srgbClr val="595959"/>
            </a:solidFill>
            <a:prstDash val="solid"/>
            <a:round/>
            <a:headEnd len="sm" w="sm" type="none"/>
            <a:tailEnd len="sm" w="sm" type="none"/>
          </a:ln>
        </p:spPr>
      </p:cxnSp>
      <p:cxnSp>
        <p:nvCxnSpPr>
          <p:cNvPr id="2957" name="Google Shape;2957;p241"/>
          <p:cNvCxnSpPr/>
          <p:nvPr/>
        </p:nvCxnSpPr>
        <p:spPr>
          <a:xfrm rot="10800000">
            <a:off x="5463231" y="1514895"/>
            <a:ext cx="2048100" cy="0"/>
          </a:xfrm>
          <a:prstGeom prst="straightConnector1">
            <a:avLst/>
          </a:prstGeom>
          <a:noFill/>
          <a:ln cap="flat" cmpd="sng" w="38100">
            <a:solidFill>
              <a:srgbClr val="595959"/>
            </a:solidFill>
            <a:prstDash val="solid"/>
            <a:round/>
            <a:headEnd len="sm" w="sm" type="none"/>
            <a:tailEnd len="sm" w="sm" type="none"/>
          </a:ln>
        </p:spPr>
      </p:cxnSp>
      <p:cxnSp>
        <p:nvCxnSpPr>
          <p:cNvPr id="2958" name="Google Shape;2958;p241"/>
          <p:cNvCxnSpPr/>
          <p:nvPr/>
        </p:nvCxnSpPr>
        <p:spPr>
          <a:xfrm rot="10800000">
            <a:off x="5483617" y="2498130"/>
            <a:ext cx="999300" cy="0"/>
          </a:xfrm>
          <a:prstGeom prst="straightConnector1">
            <a:avLst/>
          </a:prstGeom>
          <a:noFill/>
          <a:ln cap="flat" cmpd="sng" w="38100">
            <a:solidFill>
              <a:srgbClr val="595959"/>
            </a:solidFill>
            <a:prstDash val="solid"/>
            <a:round/>
            <a:headEnd len="sm" w="sm" type="none"/>
            <a:tailEnd len="sm" w="sm" type="none"/>
          </a:ln>
        </p:spPr>
      </p:cxnSp>
      <p:cxnSp>
        <p:nvCxnSpPr>
          <p:cNvPr id="2959" name="Google Shape;2959;p241"/>
          <p:cNvCxnSpPr/>
          <p:nvPr/>
        </p:nvCxnSpPr>
        <p:spPr>
          <a:xfrm rot="10800000">
            <a:off x="5487416" y="2484528"/>
            <a:ext cx="0" cy="983400"/>
          </a:xfrm>
          <a:prstGeom prst="straightConnector1">
            <a:avLst/>
          </a:prstGeom>
          <a:noFill/>
          <a:ln cap="flat" cmpd="sng" w="38100">
            <a:solidFill>
              <a:srgbClr val="595959"/>
            </a:solidFill>
            <a:prstDash val="solid"/>
            <a:round/>
            <a:headEnd len="sm" w="sm" type="none"/>
            <a:tailEnd len="sm" w="sm" type="none"/>
          </a:ln>
        </p:spPr>
      </p:cxnSp>
      <p:cxnSp>
        <p:nvCxnSpPr>
          <p:cNvPr id="2960" name="Google Shape;2960;p241"/>
          <p:cNvCxnSpPr/>
          <p:nvPr/>
        </p:nvCxnSpPr>
        <p:spPr>
          <a:xfrm rot="10800000">
            <a:off x="5483200" y="624034"/>
            <a:ext cx="0" cy="907500"/>
          </a:xfrm>
          <a:prstGeom prst="straightConnector1">
            <a:avLst/>
          </a:prstGeom>
          <a:noFill/>
          <a:ln cap="flat" cmpd="sng" w="38100">
            <a:solidFill>
              <a:srgbClr val="595959"/>
            </a:solidFill>
            <a:prstDash val="solid"/>
            <a:round/>
            <a:headEnd len="sm" w="sm" type="none"/>
            <a:tailEnd len="sm" w="sm" type="none"/>
          </a:ln>
        </p:spPr>
      </p:cxnSp>
      <p:cxnSp>
        <p:nvCxnSpPr>
          <p:cNvPr id="2961" name="Google Shape;2961;p241"/>
          <p:cNvCxnSpPr/>
          <p:nvPr/>
        </p:nvCxnSpPr>
        <p:spPr>
          <a:xfrm>
            <a:off x="7520627" y="1495903"/>
            <a:ext cx="0" cy="1045500"/>
          </a:xfrm>
          <a:prstGeom prst="straightConnector1">
            <a:avLst/>
          </a:prstGeom>
          <a:noFill/>
          <a:ln cap="flat" cmpd="sng" w="38100">
            <a:solidFill>
              <a:srgbClr val="595959"/>
            </a:solidFill>
            <a:prstDash val="solid"/>
            <a:round/>
            <a:headEnd len="sm" w="sm" type="none"/>
            <a:tailEnd len="sm" w="sm" type="none"/>
          </a:ln>
        </p:spPr>
      </p:cxnSp>
      <p:cxnSp>
        <p:nvCxnSpPr>
          <p:cNvPr id="2962" name="Google Shape;2962;p241"/>
          <p:cNvCxnSpPr/>
          <p:nvPr/>
        </p:nvCxnSpPr>
        <p:spPr>
          <a:xfrm rot="10800000">
            <a:off x="8655987" y="606687"/>
            <a:ext cx="0" cy="3952500"/>
          </a:xfrm>
          <a:prstGeom prst="straightConnector1">
            <a:avLst/>
          </a:prstGeom>
          <a:noFill/>
          <a:ln cap="flat" cmpd="sng" w="38100">
            <a:solidFill>
              <a:srgbClr val="595959"/>
            </a:solidFill>
            <a:prstDash val="solid"/>
            <a:round/>
            <a:headEnd len="sm" w="sm" type="none"/>
            <a:tailEnd len="sm" w="sm" type="none"/>
          </a:ln>
        </p:spPr>
      </p:cxnSp>
      <p:cxnSp>
        <p:nvCxnSpPr>
          <p:cNvPr id="2963" name="Google Shape;2963;p241"/>
          <p:cNvCxnSpPr/>
          <p:nvPr/>
        </p:nvCxnSpPr>
        <p:spPr>
          <a:xfrm rot="10800000">
            <a:off x="4426364" y="609212"/>
            <a:ext cx="1077900" cy="0"/>
          </a:xfrm>
          <a:prstGeom prst="straightConnector1">
            <a:avLst/>
          </a:prstGeom>
          <a:noFill/>
          <a:ln cap="flat" cmpd="sng" w="38100">
            <a:solidFill>
              <a:srgbClr val="595959"/>
            </a:solidFill>
            <a:prstDash val="solid"/>
            <a:round/>
            <a:headEnd len="sm" w="sm" type="none"/>
            <a:tailEnd len="sm" w="sm" type="none"/>
          </a:ln>
        </p:spPr>
      </p:cxnSp>
      <p:cxnSp>
        <p:nvCxnSpPr>
          <p:cNvPr id="2964" name="Google Shape;2964;p241"/>
          <p:cNvCxnSpPr/>
          <p:nvPr/>
        </p:nvCxnSpPr>
        <p:spPr>
          <a:xfrm rot="10800000">
            <a:off x="5561004" y="4547477"/>
            <a:ext cx="3102300" cy="0"/>
          </a:xfrm>
          <a:prstGeom prst="straightConnector1">
            <a:avLst/>
          </a:prstGeom>
          <a:noFill/>
          <a:ln cap="flat" cmpd="sng" w="38100">
            <a:solidFill>
              <a:srgbClr val="595959"/>
            </a:solidFill>
            <a:prstDash val="solid"/>
            <a:round/>
            <a:headEnd len="sm" w="sm" type="none"/>
            <a:tailEnd len="sm" w="sm" type="none"/>
          </a:ln>
        </p:spPr>
      </p:cxnSp>
      <p:cxnSp>
        <p:nvCxnSpPr>
          <p:cNvPr id="2965" name="Google Shape;2965;p241"/>
          <p:cNvCxnSpPr/>
          <p:nvPr/>
        </p:nvCxnSpPr>
        <p:spPr>
          <a:xfrm rot="10800000">
            <a:off x="5467993" y="3477453"/>
            <a:ext cx="2048100" cy="0"/>
          </a:xfrm>
          <a:prstGeom prst="straightConnector1">
            <a:avLst/>
          </a:prstGeom>
          <a:noFill/>
          <a:ln cap="flat" cmpd="sng" w="38100">
            <a:solidFill>
              <a:srgbClr val="595959"/>
            </a:solidFill>
            <a:prstDash val="solid"/>
            <a:round/>
            <a:headEnd len="sm" w="sm" type="none"/>
            <a:tailEnd len="sm" w="sm" type="none"/>
          </a:ln>
        </p:spPr>
      </p:cxnSp>
      <p:sp>
        <p:nvSpPr>
          <p:cNvPr id="2966" name="Google Shape;2966;p241"/>
          <p:cNvSpPr/>
          <p:nvPr/>
        </p:nvSpPr>
        <p:spPr>
          <a:xfrm flipH="1">
            <a:off x="6811727" y="748429"/>
            <a:ext cx="73500" cy="116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7" name="Google Shape;2967;p241"/>
          <p:cNvSpPr/>
          <p:nvPr/>
        </p:nvSpPr>
        <p:spPr>
          <a:xfrm flipH="1" rot="5031437">
            <a:off x="7387643" y="1335467"/>
            <a:ext cx="67286" cy="127318"/>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esultado de imagen para capsule png" id="2968" name="Google Shape;2968;p241"/>
          <p:cNvPicPr preferRelativeResize="0"/>
          <p:nvPr/>
        </p:nvPicPr>
        <p:blipFill rotWithShape="1">
          <a:blip r:embed="rId4">
            <a:alphaModFix/>
          </a:blip>
          <a:srcRect b="0" l="0" r="0" t="0"/>
          <a:stretch/>
        </p:blipFill>
        <p:spPr>
          <a:xfrm>
            <a:off x="6655065" y="3808208"/>
            <a:ext cx="500315" cy="463910"/>
          </a:xfrm>
          <a:prstGeom prst="rect">
            <a:avLst/>
          </a:prstGeom>
          <a:noFill/>
          <a:ln>
            <a:noFill/>
          </a:ln>
        </p:spPr>
      </p:pic>
      <p:pic>
        <p:nvPicPr>
          <p:cNvPr descr="Resultado de imagen para capsule png" id="2969" name="Google Shape;2969;p241"/>
          <p:cNvPicPr preferRelativeResize="0"/>
          <p:nvPr/>
        </p:nvPicPr>
        <p:blipFill rotWithShape="1">
          <a:blip r:embed="rId5">
            <a:alphaModFix/>
          </a:blip>
          <a:srcRect b="0" l="0" r="0" t="0"/>
          <a:stretch/>
        </p:blipFill>
        <p:spPr>
          <a:xfrm>
            <a:off x="7662316" y="1566227"/>
            <a:ext cx="829630" cy="384623"/>
          </a:xfrm>
          <a:prstGeom prst="rect">
            <a:avLst/>
          </a:prstGeom>
          <a:noFill/>
          <a:ln>
            <a:noFill/>
          </a:ln>
        </p:spPr>
      </p:pic>
      <p:pic>
        <p:nvPicPr>
          <p:cNvPr descr="Resultado de imagen para capsule png" id="2970" name="Google Shape;2970;p241"/>
          <p:cNvPicPr preferRelativeResize="0"/>
          <p:nvPr/>
        </p:nvPicPr>
        <p:blipFill rotWithShape="1">
          <a:blip r:embed="rId6">
            <a:alphaModFix/>
          </a:blip>
          <a:srcRect b="0" l="0" r="0" t="0"/>
          <a:stretch/>
        </p:blipFill>
        <p:spPr>
          <a:xfrm>
            <a:off x="7706923" y="2349239"/>
            <a:ext cx="699523" cy="463904"/>
          </a:xfrm>
          <a:prstGeom prst="rect">
            <a:avLst/>
          </a:prstGeom>
          <a:noFill/>
          <a:ln>
            <a:noFill/>
          </a:ln>
        </p:spPr>
      </p:pic>
      <p:pic>
        <p:nvPicPr>
          <p:cNvPr descr="Resultado de imagen para capsule png" id="2971" name="Google Shape;2971;p241"/>
          <p:cNvPicPr preferRelativeResize="0"/>
          <p:nvPr/>
        </p:nvPicPr>
        <p:blipFill rotWithShape="1">
          <a:blip r:embed="rId7">
            <a:alphaModFix/>
          </a:blip>
          <a:srcRect b="52233" l="0" r="-3231" t="0"/>
          <a:stretch/>
        </p:blipFill>
        <p:spPr>
          <a:xfrm>
            <a:off x="7591258" y="3200013"/>
            <a:ext cx="856413" cy="369049"/>
          </a:xfrm>
          <a:prstGeom prst="rect">
            <a:avLst/>
          </a:prstGeom>
          <a:noFill/>
          <a:ln>
            <a:noFill/>
          </a:ln>
        </p:spPr>
      </p:pic>
      <p:pic>
        <p:nvPicPr>
          <p:cNvPr descr="Resultado de imagen para red blood cell png" id="2972" name="Google Shape;2972;p241"/>
          <p:cNvPicPr preferRelativeResize="0"/>
          <p:nvPr/>
        </p:nvPicPr>
        <p:blipFill rotWithShape="1">
          <a:blip r:embed="rId8">
            <a:alphaModFix/>
          </a:blip>
          <a:srcRect b="0" l="0" r="0" t="0"/>
          <a:stretch/>
        </p:blipFill>
        <p:spPr>
          <a:xfrm>
            <a:off x="4594408" y="1992251"/>
            <a:ext cx="699543" cy="540923"/>
          </a:xfrm>
          <a:prstGeom prst="rect">
            <a:avLst/>
          </a:prstGeom>
          <a:noFill/>
          <a:ln>
            <a:noFill/>
          </a:ln>
        </p:spPr>
      </p:pic>
      <p:pic>
        <p:nvPicPr>
          <p:cNvPr descr="Resultado de imagen para red blood cell png" id="2973" name="Google Shape;2973;p241"/>
          <p:cNvPicPr preferRelativeResize="0"/>
          <p:nvPr/>
        </p:nvPicPr>
        <p:blipFill rotWithShape="1">
          <a:blip r:embed="rId8">
            <a:alphaModFix/>
          </a:blip>
          <a:srcRect b="0" l="0" r="0" t="0"/>
          <a:stretch/>
        </p:blipFill>
        <p:spPr>
          <a:xfrm>
            <a:off x="4608500" y="1515096"/>
            <a:ext cx="699543" cy="540922"/>
          </a:xfrm>
          <a:prstGeom prst="rect">
            <a:avLst/>
          </a:prstGeom>
          <a:noFill/>
          <a:ln>
            <a:noFill/>
          </a:ln>
        </p:spPr>
      </p:pic>
      <p:pic>
        <p:nvPicPr>
          <p:cNvPr descr="Resultado de imagen para liver png" id="2974" name="Google Shape;2974;p241"/>
          <p:cNvPicPr preferRelativeResize="0"/>
          <p:nvPr/>
        </p:nvPicPr>
        <p:blipFill rotWithShape="1">
          <a:blip r:embed="rId9">
            <a:alphaModFix/>
          </a:blip>
          <a:srcRect b="0" l="0" r="0" t="0"/>
          <a:stretch/>
        </p:blipFill>
        <p:spPr>
          <a:xfrm>
            <a:off x="5991348" y="2646661"/>
            <a:ext cx="1061417" cy="689766"/>
          </a:xfrm>
          <a:prstGeom prst="rect">
            <a:avLst/>
          </a:prstGeom>
          <a:noFill/>
          <a:ln>
            <a:noFill/>
          </a:ln>
        </p:spPr>
      </p:pic>
      <p:pic>
        <p:nvPicPr>
          <p:cNvPr descr="clipped result image" id="2975" name="Google Shape;2975;p241"/>
          <p:cNvPicPr preferRelativeResize="0"/>
          <p:nvPr/>
        </p:nvPicPr>
        <p:blipFill rotWithShape="1">
          <a:blip r:embed="rId10">
            <a:alphaModFix/>
          </a:blip>
          <a:srcRect b="0" l="0" r="0" t="0"/>
          <a:stretch/>
        </p:blipFill>
        <p:spPr>
          <a:xfrm>
            <a:off x="4740197" y="3794368"/>
            <a:ext cx="612034" cy="545930"/>
          </a:xfrm>
          <a:prstGeom prst="rect">
            <a:avLst/>
          </a:prstGeom>
          <a:noFill/>
          <a:ln>
            <a:noFill/>
          </a:ln>
        </p:spPr>
      </p:pic>
      <p:pic>
        <p:nvPicPr>
          <p:cNvPr descr="clipped result image" id="2976" name="Google Shape;2976;p241"/>
          <p:cNvPicPr preferRelativeResize="0"/>
          <p:nvPr/>
        </p:nvPicPr>
        <p:blipFill rotWithShape="1">
          <a:blip r:embed="rId10">
            <a:alphaModFix/>
          </a:blip>
          <a:srcRect b="0" l="0" r="0" t="0"/>
          <a:stretch/>
        </p:blipFill>
        <p:spPr>
          <a:xfrm>
            <a:off x="5596680" y="3828382"/>
            <a:ext cx="612034" cy="545930"/>
          </a:xfrm>
          <a:prstGeom prst="rect">
            <a:avLst/>
          </a:prstGeom>
          <a:noFill/>
          <a:ln>
            <a:noFill/>
          </a:ln>
        </p:spPr>
      </p:pic>
      <p:sp>
        <p:nvSpPr>
          <p:cNvPr id="2977" name="Google Shape;2977;p241"/>
          <p:cNvSpPr txBox="1"/>
          <p:nvPr/>
        </p:nvSpPr>
        <p:spPr>
          <a:xfrm>
            <a:off x="3172994" y="824338"/>
            <a:ext cx="15774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terato-</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genicity</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2978" name="Google Shape;2978;p241"/>
          <p:cNvSpPr txBox="1"/>
          <p:nvPr/>
        </p:nvSpPr>
        <p:spPr>
          <a:xfrm>
            <a:off x="3173000" y="3761736"/>
            <a:ext cx="12411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agranulo-</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cytosis (rare)</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2979" name="Google Shape;2979;p241"/>
          <p:cNvSpPr txBox="1"/>
          <p:nvPr/>
        </p:nvSpPr>
        <p:spPr>
          <a:xfrm>
            <a:off x="6947401" y="4468986"/>
            <a:ext cx="2119500" cy="38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reduced levels of many medications</a:t>
            </a:r>
            <a:endParaRPr b="0" i="0" sz="1800" u="none" cap="none" strike="noStrike">
              <a:solidFill>
                <a:srgbClr val="000000"/>
              </a:solidFill>
              <a:latin typeface="Arial"/>
              <a:ea typeface="Arial"/>
              <a:cs typeface="Arial"/>
              <a:sym typeface="Arial"/>
            </a:endParaRPr>
          </a:p>
        </p:txBody>
      </p:sp>
      <p:sp>
        <p:nvSpPr>
          <p:cNvPr id="2980" name="Google Shape;2980;p241"/>
          <p:cNvSpPr txBox="1"/>
          <p:nvPr/>
        </p:nvSpPr>
        <p:spPr>
          <a:xfrm>
            <a:off x="3178457" y="2711234"/>
            <a:ext cx="13986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decreased bone mineral density</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2981" name="Google Shape;2981;p241"/>
          <p:cNvSpPr/>
          <p:nvPr/>
        </p:nvSpPr>
        <p:spPr>
          <a:xfrm flipH="1" rot="211071">
            <a:off x="6822600" y="869402"/>
            <a:ext cx="73338" cy="36278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esultado de imagen para capsule png" id="2982" name="Google Shape;2982;p241"/>
          <p:cNvPicPr preferRelativeResize="0"/>
          <p:nvPr/>
        </p:nvPicPr>
        <p:blipFill rotWithShape="1">
          <a:blip r:embed="rId7">
            <a:alphaModFix/>
          </a:blip>
          <a:srcRect b="0" l="2704" r="0" t="56604"/>
          <a:stretch/>
        </p:blipFill>
        <p:spPr>
          <a:xfrm>
            <a:off x="7623069" y="3889997"/>
            <a:ext cx="807206" cy="335293"/>
          </a:xfrm>
          <a:prstGeom prst="rect">
            <a:avLst/>
          </a:prstGeom>
          <a:noFill/>
          <a:ln>
            <a:noFill/>
          </a:ln>
        </p:spPr>
      </p:pic>
      <p:pic>
        <p:nvPicPr>
          <p:cNvPr descr="clipped result image" id="2983" name="Google Shape;2983;p241"/>
          <p:cNvPicPr preferRelativeResize="0"/>
          <p:nvPr/>
        </p:nvPicPr>
        <p:blipFill rotWithShape="1">
          <a:blip r:embed="rId11">
            <a:alphaModFix/>
          </a:blip>
          <a:srcRect b="0" l="0" r="0" t="0"/>
          <a:stretch/>
        </p:blipFill>
        <p:spPr>
          <a:xfrm>
            <a:off x="4580752" y="820688"/>
            <a:ext cx="663996" cy="582391"/>
          </a:xfrm>
          <a:prstGeom prst="rect">
            <a:avLst/>
          </a:prstGeom>
          <a:noFill/>
          <a:ln>
            <a:noFill/>
          </a:ln>
        </p:spPr>
      </p:pic>
      <p:sp>
        <p:nvSpPr>
          <p:cNvPr id="2984" name="Google Shape;2984;p241"/>
          <p:cNvSpPr txBox="1"/>
          <p:nvPr/>
        </p:nvSpPr>
        <p:spPr>
          <a:xfrm>
            <a:off x="5610400" y="1667963"/>
            <a:ext cx="27432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 sz="3200" u="none" cap="none" strike="noStrike">
                <a:solidFill>
                  <a:schemeClr val="dk1"/>
                </a:solidFill>
                <a:latin typeface="Calibri"/>
                <a:ea typeface="Calibri"/>
                <a:cs typeface="Calibri"/>
                <a:sym typeface="Calibri"/>
              </a:rPr>
              <a:t>Na</a:t>
            </a:r>
            <a:r>
              <a:rPr b="0" baseline="30000" i="0" lang="en" sz="3200" u="none" cap="none" strike="noStrike">
                <a:solidFill>
                  <a:schemeClr val="dk1"/>
                </a:solidFill>
                <a:latin typeface="Calibri"/>
                <a:ea typeface="Calibri"/>
                <a:cs typeface="Calibri"/>
                <a:sym typeface="Calibri"/>
              </a:rPr>
              <a:t>+      </a:t>
            </a:r>
            <a:r>
              <a:rPr b="0" i="0" lang="en" sz="3200" u="none" cap="none" strike="noStrike">
                <a:solidFill>
                  <a:srgbClr val="000000"/>
                </a:solidFill>
                <a:latin typeface="Calibri"/>
                <a:ea typeface="Calibri"/>
                <a:cs typeface="Calibri"/>
                <a:sym typeface="Calibri"/>
              </a:rPr>
              <a:t>Na</a:t>
            </a:r>
            <a:r>
              <a:rPr b="0" baseline="30000" i="0" lang="en" sz="3200" u="none" cap="none" strike="noStrike">
                <a:solidFill>
                  <a:srgbClr val="000000"/>
                </a:solidFill>
                <a:latin typeface="Calibri"/>
                <a:ea typeface="Calibri"/>
                <a:cs typeface="Calibri"/>
                <a:sym typeface="Calibri"/>
              </a:rPr>
              <a:t>+</a:t>
            </a:r>
            <a:endParaRPr b="0" baseline="30000" i="0" sz="3200" u="none" cap="none" strike="noStrike">
              <a:solidFill>
                <a:srgbClr val="000000"/>
              </a:solidFill>
              <a:latin typeface="Calibri"/>
              <a:ea typeface="Calibri"/>
              <a:cs typeface="Calibri"/>
              <a:sym typeface="Calibri"/>
            </a:endParaRPr>
          </a:p>
        </p:txBody>
      </p:sp>
      <p:pic>
        <p:nvPicPr>
          <p:cNvPr descr="clipped result image" id="2985" name="Google Shape;2985;p241"/>
          <p:cNvPicPr preferRelativeResize="0"/>
          <p:nvPr/>
        </p:nvPicPr>
        <p:blipFill rotWithShape="1">
          <a:blip r:embed="rId12">
            <a:alphaModFix/>
          </a:blip>
          <a:srcRect b="0" l="0" r="0" t="0"/>
          <a:stretch/>
        </p:blipFill>
        <p:spPr>
          <a:xfrm flipH="1">
            <a:off x="5918828" y="736825"/>
            <a:ext cx="1847655" cy="628750"/>
          </a:xfrm>
          <a:prstGeom prst="rect">
            <a:avLst/>
          </a:prstGeom>
          <a:noFill/>
          <a:ln>
            <a:noFill/>
          </a:ln>
        </p:spPr>
      </p:pic>
      <p:sp>
        <p:nvSpPr>
          <p:cNvPr id="2986" name="Google Shape;2986;p241"/>
          <p:cNvSpPr txBox="1"/>
          <p:nvPr/>
        </p:nvSpPr>
        <p:spPr>
          <a:xfrm>
            <a:off x="3177319" y="1641663"/>
            <a:ext cx="15774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highlight>
                  <a:schemeClr val="accent6"/>
                </a:highlight>
                <a:latin typeface="Arial"/>
                <a:ea typeface="Arial"/>
                <a:cs typeface="Arial"/>
                <a:sym typeface="Arial"/>
              </a:rPr>
              <a:t>aplastic anemia </a:t>
            </a:r>
            <a:endParaRPr b="0" i="0" sz="1800" u="none" cap="none" strike="noStrike">
              <a:solidFill>
                <a:srgbClr val="000000"/>
              </a:solidFill>
              <a:highlight>
                <a:schemeClr val="accent6"/>
              </a:highlight>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highlight>
                  <a:schemeClr val="accent6"/>
                </a:highlight>
                <a:latin typeface="Arial"/>
                <a:ea typeface="Arial"/>
                <a:cs typeface="Arial"/>
                <a:sym typeface="Arial"/>
              </a:rPr>
              <a:t>(rare)</a:t>
            </a:r>
            <a:endParaRPr b="0" i="0" sz="1800" u="none" cap="none" strike="noStrike">
              <a:solidFill>
                <a:srgbClr val="000000"/>
              </a:solidFill>
              <a:highlight>
                <a:schemeClr val="accent6"/>
              </a:highlight>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0" name="Shape 2990"/>
        <p:cNvGrpSpPr/>
        <p:nvPr/>
      </p:nvGrpSpPr>
      <p:grpSpPr>
        <a:xfrm>
          <a:off x="0" y="0"/>
          <a:ext cx="0" cy="0"/>
          <a:chOff x="0" y="0"/>
          <a:chExt cx="0" cy="0"/>
        </a:xfrm>
      </p:grpSpPr>
      <p:sp>
        <p:nvSpPr>
          <p:cNvPr id="2991" name="Google Shape;2991;p242"/>
          <p:cNvSpPr/>
          <p:nvPr/>
        </p:nvSpPr>
        <p:spPr>
          <a:xfrm>
            <a:off x="4536800" y="2565474"/>
            <a:ext cx="856500" cy="11961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accent6"/>
              </a:highlight>
              <a:latin typeface="Arial"/>
              <a:ea typeface="Arial"/>
              <a:cs typeface="Arial"/>
              <a:sym typeface="Arial"/>
            </a:endParaRPr>
          </a:p>
        </p:txBody>
      </p:sp>
      <p:sp>
        <p:nvSpPr>
          <p:cNvPr id="2992" name="Google Shape;2992;p242"/>
          <p:cNvSpPr txBox="1"/>
          <p:nvPr/>
        </p:nvSpPr>
        <p:spPr>
          <a:xfrm>
            <a:off x="95250" y="140650"/>
            <a:ext cx="45531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dk1"/>
                </a:solidFill>
                <a:latin typeface="Arial"/>
                <a:ea typeface="Arial"/>
                <a:cs typeface="Arial"/>
                <a:sym typeface="Arial"/>
              </a:rPr>
              <a:t>Carbamazepine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dk1"/>
                </a:solidFill>
                <a:latin typeface="Arial"/>
                <a:ea typeface="Arial"/>
                <a:cs typeface="Arial"/>
                <a:sym typeface="Arial"/>
              </a:rPr>
              <a:t>(TEGRETOL)</a:t>
            </a:r>
            <a:endParaRPr b="0" i="0" sz="13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rPr b="0" i="0" lang="en" sz="2100" u="none" cap="none" strike="noStrike">
                <a:solidFill>
                  <a:schemeClr val="dk1"/>
                </a:solidFill>
                <a:latin typeface="Arial"/>
                <a:ea typeface="Arial"/>
                <a:cs typeface="Arial"/>
                <a:sym typeface="Arial"/>
              </a:rPr>
              <a:t>“Tiger tail </a:t>
            </a:r>
            <a:r>
              <a:rPr b="0" i="0" lang="en" sz="1700" u="none" cap="none" strike="noStrike">
                <a:solidFill>
                  <a:schemeClr val="dk1"/>
                </a:solidFill>
                <a:latin typeface="Arial"/>
                <a:ea typeface="Arial"/>
                <a:cs typeface="Arial"/>
                <a:sym typeface="Arial"/>
              </a:rPr>
              <a:t>(in the) </a:t>
            </a:r>
            <a:endParaRPr b="0"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rPr b="0" i="0" lang="en" sz="2100" u="none" cap="none" strike="noStrike">
                <a:solidFill>
                  <a:schemeClr val="dk1"/>
                </a:solidFill>
                <a:latin typeface="Arial"/>
                <a:ea typeface="Arial"/>
                <a:cs typeface="Arial"/>
                <a:sym typeface="Arial"/>
              </a:rPr>
              <a:t> Car Maze”</a:t>
            </a:r>
            <a:endParaRPr b="0" i="0" sz="2900" u="none" cap="none" strike="noStrike">
              <a:solidFill>
                <a:srgbClr val="000000"/>
              </a:solidFill>
              <a:latin typeface="Arial"/>
              <a:ea typeface="Arial"/>
              <a:cs typeface="Arial"/>
              <a:sym typeface="Arial"/>
            </a:endParaRPr>
          </a:p>
        </p:txBody>
      </p:sp>
      <p:sp>
        <p:nvSpPr>
          <p:cNvPr id="2993" name="Google Shape;2993;p242"/>
          <p:cNvSpPr/>
          <p:nvPr/>
        </p:nvSpPr>
        <p:spPr>
          <a:xfrm>
            <a:off x="4197050" y="4174550"/>
            <a:ext cx="180900" cy="314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4" name="Google Shape;2994;p242"/>
          <p:cNvSpPr/>
          <p:nvPr/>
        </p:nvSpPr>
        <p:spPr>
          <a:xfrm flipH="1" rot="211287">
            <a:off x="6998391" y="1601122"/>
            <a:ext cx="39074" cy="28856"/>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5" name="Google Shape;2995;p242"/>
          <p:cNvSpPr txBox="1"/>
          <p:nvPr/>
        </p:nvSpPr>
        <p:spPr>
          <a:xfrm>
            <a:off x="3135209" y="-34413"/>
            <a:ext cx="2964600" cy="628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900"/>
              <a:buFont typeface="Arial"/>
              <a:buNone/>
            </a:pPr>
            <a:r>
              <a:rPr b="0" i="0" lang="en" sz="2200" u="none" cap="none" strike="noStrike">
                <a:solidFill>
                  <a:srgbClr val="000000"/>
                </a:solidFill>
                <a:latin typeface="Arial"/>
                <a:ea typeface="Arial"/>
                <a:cs typeface="Arial"/>
                <a:sym typeface="Arial"/>
              </a:rPr>
              <a:t>Risks of CBZ:</a:t>
            </a:r>
            <a:endParaRPr b="0" i="0" sz="2200" u="none" cap="none" strike="noStrike">
              <a:solidFill>
                <a:srgbClr val="000000"/>
              </a:solidFill>
              <a:latin typeface="Arial"/>
              <a:ea typeface="Arial"/>
              <a:cs typeface="Arial"/>
              <a:sym typeface="Arial"/>
            </a:endParaRPr>
          </a:p>
        </p:txBody>
      </p:sp>
      <p:cxnSp>
        <p:nvCxnSpPr>
          <p:cNvPr id="2996" name="Google Shape;2996;p242"/>
          <p:cNvCxnSpPr/>
          <p:nvPr/>
        </p:nvCxnSpPr>
        <p:spPr>
          <a:xfrm>
            <a:off x="6876807" y="339559"/>
            <a:ext cx="0" cy="1452600"/>
          </a:xfrm>
          <a:prstGeom prst="straightConnector1">
            <a:avLst/>
          </a:prstGeom>
          <a:noFill/>
          <a:ln cap="flat" cmpd="sng" w="9525">
            <a:solidFill>
              <a:srgbClr val="595959"/>
            </a:solidFill>
            <a:prstDash val="solid"/>
            <a:round/>
            <a:headEnd len="sm" w="sm" type="none"/>
            <a:tailEnd len="med" w="med" type="triangle"/>
          </a:ln>
        </p:spPr>
      </p:cxnSp>
      <p:sp>
        <p:nvSpPr>
          <p:cNvPr id="2997" name="Google Shape;2997;p242"/>
          <p:cNvSpPr txBox="1"/>
          <p:nvPr/>
        </p:nvSpPr>
        <p:spPr>
          <a:xfrm>
            <a:off x="6591515" y="-39174"/>
            <a:ext cx="1858200" cy="384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hyponatremia</a:t>
            </a:r>
            <a:endParaRPr b="0" i="0" sz="1800" u="none" cap="none" strike="noStrike">
              <a:solidFill>
                <a:srgbClr val="000000"/>
              </a:solidFill>
              <a:latin typeface="Arial"/>
              <a:ea typeface="Arial"/>
              <a:cs typeface="Arial"/>
              <a:sym typeface="Arial"/>
            </a:endParaRPr>
          </a:p>
        </p:txBody>
      </p:sp>
      <p:cxnSp>
        <p:nvCxnSpPr>
          <p:cNvPr id="2998" name="Google Shape;2998;p242"/>
          <p:cNvCxnSpPr/>
          <p:nvPr/>
        </p:nvCxnSpPr>
        <p:spPr>
          <a:xfrm rot="10800000">
            <a:off x="6288571" y="3342770"/>
            <a:ext cx="0" cy="1463700"/>
          </a:xfrm>
          <a:prstGeom prst="straightConnector1">
            <a:avLst/>
          </a:prstGeom>
          <a:noFill/>
          <a:ln cap="flat" cmpd="sng" w="9525">
            <a:solidFill>
              <a:srgbClr val="595959"/>
            </a:solidFill>
            <a:prstDash val="solid"/>
            <a:round/>
            <a:headEnd len="sm" w="sm" type="none"/>
            <a:tailEnd len="med" w="med" type="triangle"/>
          </a:ln>
        </p:spPr>
      </p:cxnSp>
      <p:sp>
        <p:nvSpPr>
          <p:cNvPr id="2999" name="Google Shape;2999;p242"/>
          <p:cNvSpPr txBox="1"/>
          <p:nvPr/>
        </p:nvSpPr>
        <p:spPr>
          <a:xfrm>
            <a:off x="4939584" y="4711282"/>
            <a:ext cx="2266800" cy="38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hepatotoxicity</a:t>
            </a:r>
            <a:endParaRPr b="0" i="0" sz="1800" u="none" cap="none" strike="noStrike">
              <a:solidFill>
                <a:srgbClr val="000000"/>
              </a:solidFill>
              <a:latin typeface="Arial"/>
              <a:ea typeface="Arial"/>
              <a:cs typeface="Arial"/>
              <a:sym typeface="Arial"/>
            </a:endParaRPr>
          </a:p>
        </p:txBody>
      </p:sp>
      <p:pic>
        <p:nvPicPr>
          <p:cNvPr descr="clipped result image" id="3000" name="Google Shape;3000;p242"/>
          <p:cNvPicPr preferRelativeResize="0"/>
          <p:nvPr/>
        </p:nvPicPr>
        <p:blipFill rotWithShape="1">
          <a:blip r:embed="rId3">
            <a:alphaModFix/>
          </a:blip>
          <a:srcRect b="0" l="0" r="0" t="0"/>
          <a:stretch/>
        </p:blipFill>
        <p:spPr>
          <a:xfrm rot="1365158">
            <a:off x="4708571" y="2538289"/>
            <a:ext cx="518326" cy="718054"/>
          </a:xfrm>
          <a:prstGeom prst="rect">
            <a:avLst/>
          </a:prstGeom>
          <a:noFill/>
          <a:ln>
            <a:noFill/>
          </a:ln>
        </p:spPr>
      </p:pic>
      <p:pic>
        <p:nvPicPr>
          <p:cNvPr descr="clipped result image" id="3001" name="Google Shape;3001;p242"/>
          <p:cNvPicPr preferRelativeResize="0"/>
          <p:nvPr/>
        </p:nvPicPr>
        <p:blipFill rotWithShape="1">
          <a:blip r:embed="rId3">
            <a:alphaModFix/>
          </a:blip>
          <a:srcRect b="0" l="0" r="0" t="0"/>
          <a:stretch/>
        </p:blipFill>
        <p:spPr>
          <a:xfrm rot="1365158">
            <a:off x="4723452" y="3092007"/>
            <a:ext cx="518326" cy="718054"/>
          </a:xfrm>
          <a:prstGeom prst="rect">
            <a:avLst/>
          </a:prstGeom>
          <a:noFill/>
          <a:ln>
            <a:noFill/>
          </a:ln>
        </p:spPr>
      </p:pic>
      <p:cxnSp>
        <p:nvCxnSpPr>
          <p:cNvPr id="3002" name="Google Shape;3002;p242"/>
          <p:cNvCxnSpPr/>
          <p:nvPr/>
        </p:nvCxnSpPr>
        <p:spPr>
          <a:xfrm rot="10800000">
            <a:off x="4442676" y="592566"/>
            <a:ext cx="0" cy="3952500"/>
          </a:xfrm>
          <a:prstGeom prst="straightConnector1">
            <a:avLst/>
          </a:prstGeom>
          <a:noFill/>
          <a:ln cap="flat" cmpd="sng" w="38100">
            <a:solidFill>
              <a:srgbClr val="595959"/>
            </a:solidFill>
            <a:prstDash val="solid"/>
            <a:round/>
            <a:headEnd len="sm" w="sm" type="none"/>
            <a:tailEnd len="sm" w="sm" type="none"/>
          </a:ln>
        </p:spPr>
      </p:cxnSp>
      <p:cxnSp>
        <p:nvCxnSpPr>
          <p:cNvPr id="3003" name="Google Shape;3003;p242"/>
          <p:cNvCxnSpPr/>
          <p:nvPr/>
        </p:nvCxnSpPr>
        <p:spPr>
          <a:xfrm rot="10800000">
            <a:off x="6584133" y="606496"/>
            <a:ext cx="2089800" cy="0"/>
          </a:xfrm>
          <a:prstGeom prst="straightConnector1">
            <a:avLst/>
          </a:prstGeom>
          <a:noFill/>
          <a:ln cap="flat" cmpd="sng" w="38100">
            <a:solidFill>
              <a:srgbClr val="595959"/>
            </a:solidFill>
            <a:prstDash val="solid"/>
            <a:round/>
            <a:headEnd len="sm" w="sm" type="none"/>
            <a:tailEnd len="sm" w="sm" type="none"/>
          </a:ln>
        </p:spPr>
      </p:cxnSp>
      <p:cxnSp>
        <p:nvCxnSpPr>
          <p:cNvPr id="3004" name="Google Shape;3004;p242"/>
          <p:cNvCxnSpPr/>
          <p:nvPr/>
        </p:nvCxnSpPr>
        <p:spPr>
          <a:xfrm rot="10800000">
            <a:off x="5463231" y="1514895"/>
            <a:ext cx="2048100" cy="0"/>
          </a:xfrm>
          <a:prstGeom prst="straightConnector1">
            <a:avLst/>
          </a:prstGeom>
          <a:noFill/>
          <a:ln cap="flat" cmpd="sng" w="38100">
            <a:solidFill>
              <a:srgbClr val="595959"/>
            </a:solidFill>
            <a:prstDash val="solid"/>
            <a:round/>
            <a:headEnd len="sm" w="sm" type="none"/>
            <a:tailEnd len="sm" w="sm" type="none"/>
          </a:ln>
        </p:spPr>
      </p:cxnSp>
      <p:cxnSp>
        <p:nvCxnSpPr>
          <p:cNvPr id="3005" name="Google Shape;3005;p242"/>
          <p:cNvCxnSpPr/>
          <p:nvPr/>
        </p:nvCxnSpPr>
        <p:spPr>
          <a:xfrm rot="10800000">
            <a:off x="5483617" y="2498130"/>
            <a:ext cx="999300" cy="0"/>
          </a:xfrm>
          <a:prstGeom prst="straightConnector1">
            <a:avLst/>
          </a:prstGeom>
          <a:noFill/>
          <a:ln cap="flat" cmpd="sng" w="38100">
            <a:solidFill>
              <a:srgbClr val="595959"/>
            </a:solidFill>
            <a:prstDash val="solid"/>
            <a:round/>
            <a:headEnd len="sm" w="sm" type="none"/>
            <a:tailEnd len="sm" w="sm" type="none"/>
          </a:ln>
        </p:spPr>
      </p:cxnSp>
      <p:cxnSp>
        <p:nvCxnSpPr>
          <p:cNvPr id="3006" name="Google Shape;3006;p242"/>
          <p:cNvCxnSpPr/>
          <p:nvPr/>
        </p:nvCxnSpPr>
        <p:spPr>
          <a:xfrm rot="10800000">
            <a:off x="5487416" y="2484528"/>
            <a:ext cx="0" cy="983400"/>
          </a:xfrm>
          <a:prstGeom prst="straightConnector1">
            <a:avLst/>
          </a:prstGeom>
          <a:noFill/>
          <a:ln cap="flat" cmpd="sng" w="38100">
            <a:solidFill>
              <a:srgbClr val="595959"/>
            </a:solidFill>
            <a:prstDash val="solid"/>
            <a:round/>
            <a:headEnd len="sm" w="sm" type="none"/>
            <a:tailEnd len="sm" w="sm" type="none"/>
          </a:ln>
        </p:spPr>
      </p:cxnSp>
      <p:cxnSp>
        <p:nvCxnSpPr>
          <p:cNvPr id="3007" name="Google Shape;3007;p242"/>
          <p:cNvCxnSpPr/>
          <p:nvPr/>
        </p:nvCxnSpPr>
        <p:spPr>
          <a:xfrm rot="10800000">
            <a:off x="5483200" y="624034"/>
            <a:ext cx="0" cy="907500"/>
          </a:xfrm>
          <a:prstGeom prst="straightConnector1">
            <a:avLst/>
          </a:prstGeom>
          <a:noFill/>
          <a:ln cap="flat" cmpd="sng" w="38100">
            <a:solidFill>
              <a:srgbClr val="595959"/>
            </a:solidFill>
            <a:prstDash val="solid"/>
            <a:round/>
            <a:headEnd len="sm" w="sm" type="none"/>
            <a:tailEnd len="sm" w="sm" type="none"/>
          </a:ln>
        </p:spPr>
      </p:cxnSp>
      <p:cxnSp>
        <p:nvCxnSpPr>
          <p:cNvPr id="3008" name="Google Shape;3008;p242"/>
          <p:cNvCxnSpPr/>
          <p:nvPr/>
        </p:nvCxnSpPr>
        <p:spPr>
          <a:xfrm>
            <a:off x="7520627" y="1495903"/>
            <a:ext cx="0" cy="1045500"/>
          </a:xfrm>
          <a:prstGeom prst="straightConnector1">
            <a:avLst/>
          </a:prstGeom>
          <a:noFill/>
          <a:ln cap="flat" cmpd="sng" w="38100">
            <a:solidFill>
              <a:srgbClr val="595959"/>
            </a:solidFill>
            <a:prstDash val="solid"/>
            <a:round/>
            <a:headEnd len="sm" w="sm" type="none"/>
            <a:tailEnd len="sm" w="sm" type="none"/>
          </a:ln>
        </p:spPr>
      </p:cxnSp>
      <p:cxnSp>
        <p:nvCxnSpPr>
          <p:cNvPr id="3009" name="Google Shape;3009;p242"/>
          <p:cNvCxnSpPr/>
          <p:nvPr/>
        </p:nvCxnSpPr>
        <p:spPr>
          <a:xfrm rot="10800000">
            <a:off x="8655987" y="606687"/>
            <a:ext cx="0" cy="3952500"/>
          </a:xfrm>
          <a:prstGeom prst="straightConnector1">
            <a:avLst/>
          </a:prstGeom>
          <a:noFill/>
          <a:ln cap="flat" cmpd="sng" w="38100">
            <a:solidFill>
              <a:srgbClr val="595959"/>
            </a:solidFill>
            <a:prstDash val="solid"/>
            <a:round/>
            <a:headEnd len="sm" w="sm" type="none"/>
            <a:tailEnd len="sm" w="sm" type="none"/>
          </a:ln>
        </p:spPr>
      </p:cxnSp>
      <p:cxnSp>
        <p:nvCxnSpPr>
          <p:cNvPr id="3010" name="Google Shape;3010;p242"/>
          <p:cNvCxnSpPr/>
          <p:nvPr/>
        </p:nvCxnSpPr>
        <p:spPr>
          <a:xfrm rot="10800000">
            <a:off x="4426364" y="609212"/>
            <a:ext cx="1077900" cy="0"/>
          </a:xfrm>
          <a:prstGeom prst="straightConnector1">
            <a:avLst/>
          </a:prstGeom>
          <a:noFill/>
          <a:ln cap="flat" cmpd="sng" w="38100">
            <a:solidFill>
              <a:srgbClr val="595959"/>
            </a:solidFill>
            <a:prstDash val="solid"/>
            <a:round/>
            <a:headEnd len="sm" w="sm" type="none"/>
            <a:tailEnd len="sm" w="sm" type="none"/>
          </a:ln>
        </p:spPr>
      </p:cxnSp>
      <p:cxnSp>
        <p:nvCxnSpPr>
          <p:cNvPr id="3011" name="Google Shape;3011;p242"/>
          <p:cNvCxnSpPr/>
          <p:nvPr/>
        </p:nvCxnSpPr>
        <p:spPr>
          <a:xfrm rot="10800000">
            <a:off x="5561004" y="4547477"/>
            <a:ext cx="3102300" cy="0"/>
          </a:xfrm>
          <a:prstGeom prst="straightConnector1">
            <a:avLst/>
          </a:prstGeom>
          <a:noFill/>
          <a:ln cap="flat" cmpd="sng" w="38100">
            <a:solidFill>
              <a:srgbClr val="595959"/>
            </a:solidFill>
            <a:prstDash val="solid"/>
            <a:round/>
            <a:headEnd len="sm" w="sm" type="none"/>
            <a:tailEnd len="sm" w="sm" type="none"/>
          </a:ln>
        </p:spPr>
      </p:cxnSp>
      <p:cxnSp>
        <p:nvCxnSpPr>
          <p:cNvPr id="3012" name="Google Shape;3012;p242"/>
          <p:cNvCxnSpPr/>
          <p:nvPr/>
        </p:nvCxnSpPr>
        <p:spPr>
          <a:xfrm rot="10800000">
            <a:off x="5467993" y="3477453"/>
            <a:ext cx="2048100" cy="0"/>
          </a:xfrm>
          <a:prstGeom prst="straightConnector1">
            <a:avLst/>
          </a:prstGeom>
          <a:noFill/>
          <a:ln cap="flat" cmpd="sng" w="38100">
            <a:solidFill>
              <a:srgbClr val="595959"/>
            </a:solidFill>
            <a:prstDash val="solid"/>
            <a:round/>
            <a:headEnd len="sm" w="sm" type="none"/>
            <a:tailEnd len="sm" w="sm" type="none"/>
          </a:ln>
        </p:spPr>
      </p:cxnSp>
      <p:sp>
        <p:nvSpPr>
          <p:cNvPr id="3013" name="Google Shape;3013;p242"/>
          <p:cNvSpPr/>
          <p:nvPr/>
        </p:nvSpPr>
        <p:spPr>
          <a:xfrm flipH="1">
            <a:off x="6811727" y="748429"/>
            <a:ext cx="73500" cy="116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4" name="Google Shape;3014;p242"/>
          <p:cNvSpPr/>
          <p:nvPr/>
        </p:nvSpPr>
        <p:spPr>
          <a:xfrm flipH="1" rot="5031437">
            <a:off x="7387643" y="1335467"/>
            <a:ext cx="67286" cy="127318"/>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esultado de imagen para capsule png" id="3015" name="Google Shape;3015;p242"/>
          <p:cNvPicPr preferRelativeResize="0"/>
          <p:nvPr/>
        </p:nvPicPr>
        <p:blipFill rotWithShape="1">
          <a:blip r:embed="rId4">
            <a:alphaModFix/>
          </a:blip>
          <a:srcRect b="0" l="0" r="0" t="0"/>
          <a:stretch/>
        </p:blipFill>
        <p:spPr>
          <a:xfrm>
            <a:off x="6655065" y="3808208"/>
            <a:ext cx="500315" cy="463910"/>
          </a:xfrm>
          <a:prstGeom prst="rect">
            <a:avLst/>
          </a:prstGeom>
          <a:noFill/>
          <a:ln>
            <a:noFill/>
          </a:ln>
        </p:spPr>
      </p:pic>
      <p:pic>
        <p:nvPicPr>
          <p:cNvPr descr="Resultado de imagen para capsule png" id="3016" name="Google Shape;3016;p242"/>
          <p:cNvPicPr preferRelativeResize="0"/>
          <p:nvPr/>
        </p:nvPicPr>
        <p:blipFill rotWithShape="1">
          <a:blip r:embed="rId5">
            <a:alphaModFix/>
          </a:blip>
          <a:srcRect b="0" l="0" r="0" t="0"/>
          <a:stretch/>
        </p:blipFill>
        <p:spPr>
          <a:xfrm>
            <a:off x="7662316" y="1566227"/>
            <a:ext cx="829630" cy="384623"/>
          </a:xfrm>
          <a:prstGeom prst="rect">
            <a:avLst/>
          </a:prstGeom>
          <a:noFill/>
          <a:ln>
            <a:noFill/>
          </a:ln>
        </p:spPr>
      </p:pic>
      <p:pic>
        <p:nvPicPr>
          <p:cNvPr descr="Resultado de imagen para capsule png" id="3017" name="Google Shape;3017;p242"/>
          <p:cNvPicPr preferRelativeResize="0"/>
          <p:nvPr/>
        </p:nvPicPr>
        <p:blipFill rotWithShape="1">
          <a:blip r:embed="rId6">
            <a:alphaModFix/>
          </a:blip>
          <a:srcRect b="0" l="0" r="0" t="0"/>
          <a:stretch/>
        </p:blipFill>
        <p:spPr>
          <a:xfrm>
            <a:off x="7706923" y="2349239"/>
            <a:ext cx="699523" cy="463904"/>
          </a:xfrm>
          <a:prstGeom prst="rect">
            <a:avLst/>
          </a:prstGeom>
          <a:noFill/>
          <a:ln>
            <a:noFill/>
          </a:ln>
        </p:spPr>
      </p:pic>
      <p:pic>
        <p:nvPicPr>
          <p:cNvPr descr="Resultado de imagen para capsule png" id="3018" name="Google Shape;3018;p242"/>
          <p:cNvPicPr preferRelativeResize="0"/>
          <p:nvPr/>
        </p:nvPicPr>
        <p:blipFill rotWithShape="1">
          <a:blip r:embed="rId7">
            <a:alphaModFix/>
          </a:blip>
          <a:srcRect b="52233" l="0" r="-3231" t="0"/>
          <a:stretch/>
        </p:blipFill>
        <p:spPr>
          <a:xfrm>
            <a:off x="7591258" y="3200013"/>
            <a:ext cx="856413" cy="369049"/>
          </a:xfrm>
          <a:prstGeom prst="rect">
            <a:avLst/>
          </a:prstGeom>
          <a:noFill/>
          <a:ln>
            <a:noFill/>
          </a:ln>
        </p:spPr>
      </p:pic>
      <p:pic>
        <p:nvPicPr>
          <p:cNvPr descr="Resultado de imagen para red blood cell png" id="3019" name="Google Shape;3019;p242"/>
          <p:cNvPicPr preferRelativeResize="0"/>
          <p:nvPr/>
        </p:nvPicPr>
        <p:blipFill rotWithShape="1">
          <a:blip r:embed="rId8">
            <a:alphaModFix/>
          </a:blip>
          <a:srcRect b="0" l="0" r="0" t="0"/>
          <a:stretch/>
        </p:blipFill>
        <p:spPr>
          <a:xfrm>
            <a:off x="4594408" y="1992251"/>
            <a:ext cx="699543" cy="540923"/>
          </a:xfrm>
          <a:prstGeom prst="rect">
            <a:avLst/>
          </a:prstGeom>
          <a:noFill/>
          <a:ln>
            <a:noFill/>
          </a:ln>
        </p:spPr>
      </p:pic>
      <p:pic>
        <p:nvPicPr>
          <p:cNvPr descr="Resultado de imagen para red blood cell png" id="3020" name="Google Shape;3020;p242"/>
          <p:cNvPicPr preferRelativeResize="0"/>
          <p:nvPr/>
        </p:nvPicPr>
        <p:blipFill rotWithShape="1">
          <a:blip r:embed="rId8">
            <a:alphaModFix/>
          </a:blip>
          <a:srcRect b="0" l="0" r="0" t="0"/>
          <a:stretch/>
        </p:blipFill>
        <p:spPr>
          <a:xfrm>
            <a:off x="4608500" y="1515096"/>
            <a:ext cx="699543" cy="540922"/>
          </a:xfrm>
          <a:prstGeom prst="rect">
            <a:avLst/>
          </a:prstGeom>
          <a:noFill/>
          <a:ln>
            <a:noFill/>
          </a:ln>
        </p:spPr>
      </p:pic>
      <p:pic>
        <p:nvPicPr>
          <p:cNvPr descr="Resultado de imagen para liver png" id="3021" name="Google Shape;3021;p242"/>
          <p:cNvPicPr preferRelativeResize="0"/>
          <p:nvPr/>
        </p:nvPicPr>
        <p:blipFill rotWithShape="1">
          <a:blip r:embed="rId9">
            <a:alphaModFix/>
          </a:blip>
          <a:srcRect b="0" l="0" r="0" t="0"/>
          <a:stretch/>
        </p:blipFill>
        <p:spPr>
          <a:xfrm>
            <a:off x="5991348" y="2646661"/>
            <a:ext cx="1061417" cy="689766"/>
          </a:xfrm>
          <a:prstGeom prst="rect">
            <a:avLst/>
          </a:prstGeom>
          <a:noFill/>
          <a:ln>
            <a:noFill/>
          </a:ln>
        </p:spPr>
      </p:pic>
      <p:pic>
        <p:nvPicPr>
          <p:cNvPr descr="clipped result image" id="3022" name="Google Shape;3022;p242"/>
          <p:cNvPicPr preferRelativeResize="0"/>
          <p:nvPr/>
        </p:nvPicPr>
        <p:blipFill rotWithShape="1">
          <a:blip r:embed="rId10">
            <a:alphaModFix/>
          </a:blip>
          <a:srcRect b="0" l="0" r="0" t="0"/>
          <a:stretch/>
        </p:blipFill>
        <p:spPr>
          <a:xfrm>
            <a:off x="4740197" y="3794368"/>
            <a:ext cx="612034" cy="545930"/>
          </a:xfrm>
          <a:prstGeom prst="rect">
            <a:avLst/>
          </a:prstGeom>
          <a:noFill/>
          <a:ln>
            <a:noFill/>
          </a:ln>
        </p:spPr>
      </p:pic>
      <p:pic>
        <p:nvPicPr>
          <p:cNvPr descr="clipped result image" id="3023" name="Google Shape;3023;p242"/>
          <p:cNvPicPr preferRelativeResize="0"/>
          <p:nvPr/>
        </p:nvPicPr>
        <p:blipFill rotWithShape="1">
          <a:blip r:embed="rId10">
            <a:alphaModFix/>
          </a:blip>
          <a:srcRect b="0" l="0" r="0" t="0"/>
          <a:stretch/>
        </p:blipFill>
        <p:spPr>
          <a:xfrm>
            <a:off x="5596680" y="3828382"/>
            <a:ext cx="612034" cy="545930"/>
          </a:xfrm>
          <a:prstGeom prst="rect">
            <a:avLst/>
          </a:prstGeom>
          <a:noFill/>
          <a:ln>
            <a:noFill/>
          </a:ln>
        </p:spPr>
      </p:pic>
      <p:sp>
        <p:nvSpPr>
          <p:cNvPr id="3024" name="Google Shape;3024;p242"/>
          <p:cNvSpPr txBox="1"/>
          <p:nvPr/>
        </p:nvSpPr>
        <p:spPr>
          <a:xfrm>
            <a:off x="3172994" y="824338"/>
            <a:ext cx="15774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terato-</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genicity</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3025" name="Google Shape;3025;p242"/>
          <p:cNvSpPr txBox="1"/>
          <p:nvPr/>
        </p:nvSpPr>
        <p:spPr>
          <a:xfrm>
            <a:off x="3173000" y="3761736"/>
            <a:ext cx="12411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agranulo-</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cytosis (rare)</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3026" name="Google Shape;3026;p242"/>
          <p:cNvSpPr txBox="1"/>
          <p:nvPr/>
        </p:nvSpPr>
        <p:spPr>
          <a:xfrm>
            <a:off x="6947401" y="4468986"/>
            <a:ext cx="2119500" cy="38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reduced levels of many medications</a:t>
            </a:r>
            <a:endParaRPr b="0" i="0" sz="1800" u="none" cap="none" strike="noStrike">
              <a:solidFill>
                <a:srgbClr val="000000"/>
              </a:solidFill>
              <a:latin typeface="Arial"/>
              <a:ea typeface="Arial"/>
              <a:cs typeface="Arial"/>
              <a:sym typeface="Arial"/>
            </a:endParaRPr>
          </a:p>
        </p:txBody>
      </p:sp>
      <p:sp>
        <p:nvSpPr>
          <p:cNvPr id="3027" name="Google Shape;3027;p242"/>
          <p:cNvSpPr txBox="1"/>
          <p:nvPr/>
        </p:nvSpPr>
        <p:spPr>
          <a:xfrm>
            <a:off x="3178457" y="2711234"/>
            <a:ext cx="13986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highlight>
                  <a:schemeClr val="accent6"/>
                </a:highlight>
                <a:latin typeface="Arial"/>
                <a:ea typeface="Arial"/>
                <a:cs typeface="Arial"/>
                <a:sym typeface="Arial"/>
              </a:rPr>
              <a:t>decreased bone mineral density</a:t>
            </a:r>
            <a:endParaRPr b="0" i="0" sz="1800" u="none" cap="none" strike="noStrike">
              <a:solidFill>
                <a:srgbClr val="000000"/>
              </a:solidFill>
              <a:highlight>
                <a:schemeClr val="accent6"/>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3028" name="Google Shape;3028;p242"/>
          <p:cNvSpPr/>
          <p:nvPr/>
        </p:nvSpPr>
        <p:spPr>
          <a:xfrm flipH="1" rot="211071">
            <a:off x="6822600" y="869402"/>
            <a:ext cx="73338" cy="36278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esultado de imagen para capsule png" id="3029" name="Google Shape;3029;p242"/>
          <p:cNvPicPr preferRelativeResize="0"/>
          <p:nvPr/>
        </p:nvPicPr>
        <p:blipFill rotWithShape="1">
          <a:blip r:embed="rId7">
            <a:alphaModFix/>
          </a:blip>
          <a:srcRect b="0" l="2704" r="0" t="56604"/>
          <a:stretch/>
        </p:blipFill>
        <p:spPr>
          <a:xfrm>
            <a:off x="7623069" y="3889997"/>
            <a:ext cx="807206" cy="335293"/>
          </a:xfrm>
          <a:prstGeom prst="rect">
            <a:avLst/>
          </a:prstGeom>
          <a:noFill/>
          <a:ln>
            <a:noFill/>
          </a:ln>
        </p:spPr>
      </p:pic>
      <p:pic>
        <p:nvPicPr>
          <p:cNvPr descr="clipped result image" id="3030" name="Google Shape;3030;p242"/>
          <p:cNvPicPr preferRelativeResize="0"/>
          <p:nvPr/>
        </p:nvPicPr>
        <p:blipFill rotWithShape="1">
          <a:blip r:embed="rId11">
            <a:alphaModFix/>
          </a:blip>
          <a:srcRect b="0" l="0" r="0" t="0"/>
          <a:stretch/>
        </p:blipFill>
        <p:spPr>
          <a:xfrm>
            <a:off x="4580752" y="820688"/>
            <a:ext cx="663996" cy="582391"/>
          </a:xfrm>
          <a:prstGeom prst="rect">
            <a:avLst/>
          </a:prstGeom>
          <a:noFill/>
          <a:ln>
            <a:noFill/>
          </a:ln>
        </p:spPr>
      </p:pic>
      <p:sp>
        <p:nvSpPr>
          <p:cNvPr id="3031" name="Google Shape;3031;p242"/>
          <p:cNvSpPr txBox="1"/>
          <p:nvPr/>
        </p:nvSpPr>
        <p:spPr>
          <a:xfrm>
            <a:off x="5610400" y="1667963"/>
            <a:ext cx="27432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 sz="3200" u="none" cap="none" strike="noStrike">
                <a:solidFill>
                  <a:schemeClr val="dk1"/>
                </a:solidFill>
                <a:latin typeface="Calibri"/>
                <a:ea typeface="Calibri"/>
                <a:cs typeface="Calibri"/>
                <a:sym typeface="Calibri"/>
              </a:rPr>
              <a:t>Na</a:t>
            </a:r>
            <a:r>
              <a:rPr b="0" baseline="30000" i="0" lang="en" sz="3200" u="none" cap="none" strike="noStrike">
                <a:solidFill>
                  <a:schemeClr val="dk1"/>
                </a:solidFill>
                <a:latin typeface="Calibri"/>
                <a:ea typeface="Calibri"/>
                <a:cs typeface="Calibri"/>
                <a:sym typeface="Calibri"/>
              </a:rPr>
              <a:t>+      </a:t>
            </a:r>
            <a:r>
              <a:rPr b="0" i="0" lang="en" sz="3200" u="none" cap="none" strike="noStrike">
                <a:solidFill>
                  <a:srgbClr val="000000"/>
                </a:solidFill>
                <a:latin typeface="Calibri"/>
                <a:ea typeface="Calibri"/>
                <a:cs typeface="Calibri"/>
                <a:sym typeface="Calibri"/>
              </a:rPr>
              <a:t>Na</a:t>
            </a:r>
            <a:r>
              <a:rPr b="0" baseline="30000" i="0" lang="en" sz="3200" u="none" cap="none" strike="noStrike">
                <a:solidFill>
                  <a:srgbClr val="000000"/>
                </a:solidFill>
                <a:latin typeface="Calibri"/>
                <a:ea typeface="Calibri"/>
                <a:cs typeface="Calibri"/>
                <a:sym typeface="Calibri"/>
              </a:rPr>
              <a:t>+</a:t>
            </a:r>
            <a:endParaRPr b="0" baseline="30000" i="0" sz="3200" u="none" cap="none" strike="noStrike">
              <a:solidFill>
                <a:srgbClr val="000000"/>
              </a:solidFill>
              <a:latin typeface="Calibri"/>
              <a:ea typeface="Calibri"/>
              <a:cs typeface="Calibri"/>
              <a:sym typeface="Calibri"/>
            </a:endParaRPr>
          </a:p>
        </p:txBody>
      </p:sp>
      <p:pic>
        <p:nvPicPr>
          <p:cNvPr descr="clipped result image" id="3032" name="Google Shape;3032;p242"/>
          <p:cNvPicPr preferRelativeResize="0"/>
          <p:nvPr/>
        </p:nvPicPr>
        <p:blipFill rotWithShape="1">
          <a:blip r:embed="rId12">
            <a:alphaModFix/>
          </a:blip>
          <a:srcRect b="0" l="0" r="0" t="0"/>
          <a:stretch/>
        </p:blipFill>
        <p:spPr>
          <a:xfrm flipH="1">
            <a:off x="5918828" y="736825"/>
            <a:ext cx="1847655" cy="628750"/>
          </a:xfrm>
          <a:prstGeom prst="rect">
            <a:avLst/>
          </a:prstGeom>
          <a:noFill/>
          <a:ln>
            <a:noFill/>
          </a:ln>
        </p:spPr>
      </p:pic>
      <p:sp>
        <p:nvSpPr>
          <p:cNvPr id="3033" name="Google Shape;3033;p242"/>
          <p:cNvSpPr txBox="1"/>
          <p:nvPr/>
        </p:nvSpPr>
        <p:spPr>
          <a:xfrm>
            <a:off x="3177319" y="1641663"/>
            <a:ext cx="15774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aplastic anemia </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(rare)</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7" name="Shape 3037"/>
        <p:cNvGrpSpPr/>
        <p:nvPr/>
      </p:nvGrpSpPr>
      <p:grpSpPr>
        <a:xfrm>
          <a:off x="0" y="0"/>
          <a:ext cx="0" cy="0"/>
          <a:chOff x="0" y="0"/>
          <a:chExt cx="0" cy="0"/>
        </a:xfrm>
      </p:grpSpPr>
      <p:sp>
        <p:nvSpPr>
          <p:cNvPr id="3038" name="Google Shape;3038;p243"/>
          <p:cNvSpPr/>
          <p:nvPr/>
        </p:nvSpPr>
        <p:spPr>
          <a:xfrm>
            <a:off x="4591425" y="3768350"/>
            <a:ext cx="1617300" cy="6897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accent6"/>
              </a:highlight>
              <a:latin typeface="Arial"/>
              <a:ea typeface="Arial"/>
              <a:cs typeface="Arial"/>
              <a:sym typeface="Arial"/>
            </a:endParaRPr>
          </a:p>
        </p:txBody>
      </p:sp>
      <p:sp>
        <p:nvSpPr>
          <p:cNvPr id="3039" name="Google Shape;3039;p243"/>
          <p:cNvSpPr txBox="1"/>
          <p:nvPr/>
        </p:nvSpPr>
        <p:spPr>
          <a:xfrm>
            <a:off x="95250" y="140650"/>
            <a:ext cx="45531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dk1"/>
                </a:solidFill>
                <a:latin typeface="Arial"/>
                <a:ea typeface="Arial"/>
                <a:cs typeface="Arial"/>
                <a:sym typeface="Arial"/>
              </a:rPr>
              <a:t>Carbamazepine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dk1"/>
                </a:solidFill>
                <a:latin typeface="Arial"/>
                <a:ea typeface="Arial"/>
                <a:cs typeface="Arial"/>
                <a:sym typeface="Arial"/>
              </a:rPr>
              <a:t>(TEGRETOL)</a:t>
            </a:r>
            <a:endParaRPr b="0" i="0" sz="13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rPr b="0" i="0" lang="en" sz="2100" u="none" cap="none" strike="noStrike">
                <a:solidFill>
                  <a:schemeClr val="dk1"/>
                </a:solidFill>
                <a:latin typeface="Arial"/>
                <a:ea typeface="Arial"/>
                <a:cs typeface="Arial"/>
                <a:sym typeface="Arial"/>
              </a:rPr>
              <a:t>“Tiger tail </a:t>
            </a:r>
            <a:r>
              <a:rPr b="0" i="0" lang="en" sz="1700" u="none" cap="none" strike="noStrike">
                <a:solidFill>
                  <a:schemeClr val="dk1"/>
                </a:solidFill>
                <a:latin typeface="Arial"/>
                <a:ea typeface="Arial"/>
                <a:cs typeface="Arial"/>
                <a:sym typeface="Arial"/>
              </a:rPr>
              <a:t>(in the) </a:t>
            </a:r>
            <a:endParaRPr b="0"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rPr b="0" i="0" lang="en" sz="2100" u="none" cap="none" strike="noStrike">
                <a:solidFill>
                  <a:schemeClr val="dk1"/>
                </a:solidFill>
                <a:latin typeface="Arial"/>
                <a:ea typeface="Arial"/>
                <a:cs typeface="Arial"/>
                <a:sym typeface="Arial"/>
              </a:rPr>
              <a:t> Car Maze”</a:t>
            </a:r>
            <a:endParaRPr b="0" i="0" sz="2900" u="none" cap="none" strike="noStrike">
              <a:solidFill>
                <a:srgbClr val="000000"/>
              </a:solidFill>
              <a:latin typeface="Arial"/>
              <a:ea typeface="Arial"/>
              <a:cs typeface="Arial"/>
              <a:sym typeface="Arial"/>
            </a:endParaRPr>
          </a:p>
        </p:txBody>
      </p:sp>
      <p:sp>
        <p:nvSpPr>
          <p:cNvPr id="3040" name="Google Shape;3040;p243"/>
          <p:cNvSpPr/>
          <p:nvPr/>
        </p:nvSpPr>
        <p:spPr>
          <a:xfrm>
            <a:off x="4197050" y="4174550"/>
            <a:ext cx="180900" cy="314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1" name="Google Shape;3041;p243"/>
          <p:cNvSpPr/>
          <p:nvPr/>
        </p:nvSpPr>
        <p:spPr>
          <a:xfrm flipH="1" rot="211287">
            <a:off x="6998391" y="1601122"/>
            <a:ext cx="39074" cy="28856"/>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2" name="Google Shape;3042;p243"/>
          <p:cNvSpPr txBox="1"/>
          <p:nvPr/>
        </p:nvSpPr>
        <p:spPr>
          <a:xfrm>
            <a:off x="3135209" y="-34413"/>
            <a:ext cx="2964600" cy="628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900"/>
              <a:buFont typeface="Arial"/>
              <a:buNone/>
            </a:pPr>
            <a:r>
              <a:rPr b="0" i="0" lang="en" sz="2200" u="none" cap="none" strike="noStrike">
                <a:solidFill>
                  <a:srgbClr val="000000"/>
                </a:solidFill>
                <a:latin typeface="Arial"/>
                <a:ea typeface="Arial"/>
                <a:cs typeface="Arial"/>
                <a:sym typeface="Arial"/>
              </a:rPr>
              <a:t>Risks of CBZ:</a:t>
            </a:r>
            <a:endParaRPr b="0" i="0" sz="2200" u="none" cap="none" strike="noStrike">
              <a:solidFill>
                <a:srgbClr val="000000"/>
              </a:solidFill>
              <a:latin typeface="Arial"/>
              <a:ea typeface="Arial"/>
              <a:cs typeface="Arial"/>
              <a:sym typeface="Arial"/>
            </a:endParaRPr>
          </a:p>
        </p:txBody>
      </p:sp>
      <p:cxnSp>
        <p:nvCxnSpPr>
          <p:cNvPr id="3043" name="Google Shape;3043;p243"/>
          <p:cNvCxnSpPr/>
          <p:nvPr/>
        </p:nvCxnSpPr>
        <p:spPr>
          <a:xfrm>
            <a:off x="6876807" y="339559"/>
            <a:ext cx="0" cy="1452600"/>
          </a:xfrm>
          <a:prstGeom prst="straightConnector1">
            <a:avLst/>
          </a:prstGeom>
          <a:noFill/>
          <a:ln cap="flat" cmpd="sng" w="9525">
            <a:solidFill>
              <a:srgbClr val="595959"/>
            </a:solidFill>
            <a:prstDash val="solid"/>
            <a:round/>
            <a:headEnd len="sm" w="sm" type="none"/>
            <a:tailEnd len="med" w="med" type="triangle"/>
          </a:ln>
        </p:spPr>
      </p:cxnSp>
      <p:sp>
        <p:nvSpPr>
          <p:cNvPr id="3044" name="Google Shape;3044;p243"/>
          <p:cNvSpPr txBox="1"/>
          <p:nvPr/>
        </p:nvSpPr>
        <p:spPr>
          <a:xfrm>
            <a:off x="6591515" y="-39174"/>
            <a:ext cx="1858200" cy="384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hyponatremia</a:t>
            </a:r>
            <a:endParaRPr b="0" i="0" sz="1800" u="none" cap="none" strike="noStrike">
              <a:solidFill>
                <a:srgbClr val="000000"/>
              </a:solidFill>
              <a:latin typeface="Arial"/>
              <a:ea typeface="Arial"/>
              <a:cs typeface="Arial"/>
              <a:sym typeface="Arial"/>
            </a:endParaRPr>
          </a:p>
        </p:txBody>
      </p:sp>
      <p:cxnSp>
        <p:nvCxnSpPr>
          <p:cNvPr id="3045" name="Google Shape;3045;p243"/>
          <p:cNvCxnSpPr/>
          <p:nvPr/>
        </p:nvCxnSpPr>
        <p:spPr>
          <a:xfrm rot="10800000">
            <a:off x="6288571" y="3342770"/>
            <a:ext cx="0" cy="1463700"/>
          </a:xfrm>
          <a:prstGeom prst="straightConnector1">
            <a:avLst/>
          </a:prstGeom>
          <a:noFill/>
          <a:ln cap="flat" cmpd="sng" w="9525">
            <a:solidFill>
              <a:srgbClr val="595959"/>
            </a:solidFill>
            <a:prstDash val="solid"/>
            <a:round/>
            <a:headEnd len="sm" w="sm" type="none"/>
            <a:tailEnd len="med" w="med" type="triangle"/>
          </a:ln>
        </p:spPr>
      </p:cxnSp>
      <p:sp>
        <p:nvSpPr>
          <p:cNvPr id="3046" name="Google Shape;3046;p243"/>
          <p:cNvSpPr txBox="1"/>
          <p:nvPr/>
        </p:nvSpPr>
        <p:spPr>
          <a:xfrm>
            <a:off x="4939584" y="4711282"/>
            <a:ext cx="2266800" cy="38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hepatotoxicity</a:t>
            </a:r>
            <a:endParaRPr b="0" i="0" sz="1800" u="none" cap="none" strike="noStrike">
              <a:solidFill>
                <a:srgbClr val="000000"/>
              </a:solidFill>
              <a:latin typeface="Arial"/>
              <a:ea typeface="Arial"/>
              <a:cs typeface="Arial"/>
              <a:sym typeface="Arial"/>
            </a:endParaRPr>
          </a:p>
        </p:txBody>
      </p:sp>
      <p:pic>
        <p:nvPicPr>
          <p:cNvPr descr="clipped result image" id="3047" name="Google Shape;3047;p243"/>
          <p:cNvPicPr preferRelativeResize="0"/>
          <p:nvPr/>
        </p:nvPicPr>
        <p:blipFill rotWithShape="1">
          <a:blip r:embed="rId3">
            <a:alphaModFix/>
          </a:blip>
          <a:srcRect b="0" l="0" r="0" t="0"/>
          <a:stretch/>
        </p:blipFill>
        <p:spPr>
          <a:xfrm rot="1365158">
            <a:off x="4708571" y="2538289"/>
            <a:ext cx="518326" cy="718054"/>
          </a:xfrm>
          <a:prstGeom prst="rect">
            <a:avLst/>
          </a:prstGeom>
          <a:noFill/>
          <a:ln>
            <a:noFill/>
          </a:ln>
        </p:spPr>
      </p:pic>
      <p:pic>
        <p:nvPicPr>
          <p:cNvPr descr="clipped result image" id="3048" name="Google Shape;3048;p243"/>
          <p:cNvPicPr preferRelativeResize="0"/>
          <p:nvPr/>
        </p:nvPicPr>
        <p:blipFill rotWithShape="1">
          <a:blip r:embed="rId3">
            <a:alphaModFix/>
          </a:blip>
          <a:srcRect b="0" l="0" r="0" t="0"/>
          <a:stretch/>
        </p:blipFill>
        <p:spPr>
          <a:xfrm rot="1365158">
            <a:off x="4723452" y="3092007"/>
            <a:ext cx="518326" cy="718054"/>
          </a:xfrm>
          <a:prstGeom prst="rect">
            <a:avLst/>
          </a:prstGeom>
          <a:noFill/>
          <a:ln>
            <a:noFill/>
          </a:ln>
        </p:spPr>
      </p:pic>
      <p:cxnSp>
        <p:nvCxnSpPr>
          <p:cNvPr id="3049" name="Google Shape;3049;p243"/>
          <p:cNvCxnSpPr/>
          <p:nvPr/>
        </p:nvCxnSpPr>
        <p:spPr>
          <a:xfrm rot="10800000">
            <a:off x="4442676" y="592566"/>
            <a:ext cx="0" cy="3952500"/>
          </a:xfrm>
          <a:prstGeom prst="straightConnector1">
            <a:avLst/>
          </a:prstGeom>
          <a:noFill/>
          <a:ln cap="flat" cmpd="sng" w="38100">
            <a:solidFill>
              <a:srgbClr val="595959"/>
            </a:solidFill>
            <a:prstDash val="solid"/>
            <a:round/>
            <a:headEnd len="sm" w="sm" type="none"/>
            <a:tailEnd len="sm" w="sm" type="none"/>
          </a:ln>
        </p:spPr>
      </p:cxnSp>
      <p:cxnSp>
        <p:nvCxnSpPr>
          <p:cNvPr id="3050" name="Google Shape;3050;p243"/>
          <p:cNvCxnSpPr/>
          <p:nvPr/>
        </p:nvCxnSpPr>
        <p:spPr>
          <a:xfrm rot="10800000">
            <a:off x="6584133" y="606496"/>
            <a:ext cx="2089800" cy="0"/>
          </a:xfrm>
          <a:prstGeom prst="straightConnector1">
            <a:avLst/>
          </a:prstGeom>
          <a:noFill/>
          <a:ln cap="flat" cmpd="sng" w="38100">
            <a:solidFill>
              <a:srgbClr val="595959"/>
            </a:solidFill>
            <a:prstDash val="solid"/>
            <a:round/>
            <a:headEnd len="sm" w="sm" type="none"/>
            <a:tailEnd len="sm" w="sm" type="none"/>
          </a:ln>
        </p:spPr>
      </p:cxnSp>
      <p:cxnSp>
        <p:nvCxnSpPr>
          <p:cNvPr id="3051" name="Google Shape;3051;p243"/>
          <p:cNvCxnSpPr/>
          <p:nvPr/>
        </p:nvCxnSpPr>
        <p:spPr>
          <a:xfrm rot="10800000">
            <a:off x="5463231" y="1514895"/>
            <a:ext cx="2048100" cy="0"/>
          </a:xfrm>
          <a:prstGeom prst="straightConnector1">
            <a:avLst/>
          </a:prstGeom>
          <a:noFill/>
          <a:ln cap="flat" cmpd="sng" w="38100">
            <a:solidFill>
              <a:srgbClr val="595959"/>
            </a:solidFill>
            <a:prstDash val="solid"/>
            <a:round/>
            <a:headEnd len="sm" w="sm" type="none"/>
            <a:tailEnd len="sm" w="sm" type="none"/>
          </a:ln>
        </p:spPr>
      </p:cxnSp>
      <p:cxnSp>
        <p:nvCxnSpPr>
          <p:cNvPr id="3052" name="Google Shape;3052;p243"/>
          <p:cNvCxnSpPr/>
          <p:nvPr/>
        </p:nvCxnSpPr>
        <p:spPr>
          <a:xfrm rot="10800000">
            <a:off x="5483617" y="2498130"/>
            <a:ext cx="999300" cy="0"/>
          </a:xfrm>
          <a:prstGeom prst="straightConnector1">
            <a:avLst/>
          </a:prstGeom>
          <a:noFill/>
          <a:ln cap="flat" cmpd="sng" w="38100">
            <a:solidFill>
              <a:srgbClr val="595959"/>
            </a:solidFill>
            <a:prstDash val="solid"/>
            <a:round/>
            <a:headEnd len="sm" w="sm" type="none"/>
            <a:tailEnd len="sm" w="sm" type="none"/>
          </a:ln>
        </p:spPr>
      </p:cxnSp>
      <p:cxnSp>
        <p:nvCxnSpPr>
          <p:cNvPr id="3053" name="Google Shape;3053;p243"/>
          <p:cNvCxnSpPr/>
          <p:nvPr/>
        </p:nvCxnSpPr>
        <p:spPr>
          <a:xfrm rot="10800000">
            <a:off x="5487416" y="2484528"/>
            <a:ext cx="0" cy="983400"/>
          </a:xfrm>
          <a:prstGeom prst="straightConnector1">
            <a:avLst/>
          </a:prstGeom>
          <a:noFill/>
          <a:ln cap="flat" cmpd="sng" w="38100">
            <a:solidFill>
              <a:srgbClr val="595959"/>
            </a:solidFill>
            <a:prstDash val="solid"/>
            <a:round/>
            <a:headEnd len="sm" w="sm" type="none"/>
            <a:tailEnd len="sm" w="sm" type="none"/>
          </a:ln>
        </p:spPr>
      </p:cxnSp>
      <p:cxnSp>
        <p:nvCxnSpPr>
          <p:cNvPr id="3054" name="Google Shape;3054;p243"/>
          <p:cNvCxnSpPr/>
          <p:nvPr/>
        </p:nvCxnSpPr>
        <p:spPr>
          <a:xfrm rot="10800000">
            <a:off x="5483200" y="624034"/>
            <a:ext cx="0" cy="907500"/>
          </a:xfrm>
          <a:prstGeom prst="straightConnector1">
            <a:avLst/>
          </a:prstGeom>
          <a:noFill/>
          <a:ln cap="flat" cmpd="sng" w="38100">
            <a:solidFill>
              <a:srgbClr val="595959"/>
            </a:solidFill>
            <a:prstDash val="solid"/>
            <a:round/>
            <a:headEnd len="sm" w="sm" type="none"/>
            <a:tailEnd len="sm" w="sm" type="none"/>
          </a:ln>
        </p:spPr>
      </p:cxnSp>
      <p:cxnSp>
        <p:nvCxnSpPr>
          <p:cNvPr id="3055" name="Google Shape;3055;p243"/>
          <p:cNvCxnSpPr/>
          <p:nvPr/>
        </p:nvCxnSpPr>
        <p:spPr>
          <a:xfrm>
            <a:off x="7520627" y="1495903"/>
            <a:ext cx="0" cy="1045500"/>
          </a:xfrm>
          <a:prstGeom prst="straightConnector1">
            <a:avLst/>
          </a:prstGeom>
          <a:noFill/>
          <a:ln cap="flat" cmpd="sng" w="38100">
            <a:solidFill>
              <a:srgbClr val="595959"/>
            </a:solidFill>
            <a:prstDash val="solid"/>
            <a:round/>
            <a:headEnd len="sm" w="sm" type="none"/>
            <a:tailEnd len="sm" w="sm" type="none"/>
          </a:ln>
        </p:spPr>
      </p:cxnSp>
      <p:cxnSp>
        <p:nvCxnSpPr>
          <p:cNvPr id="3056" name="Google Shape;3056;p243"/>
          <p:cNvCxnSpPr/>
          <p:nvPr/>
        </p:nvCxnSpPr>
        <p:spPr>
          <a:xfrm rot="10800000">
            <a:off x="8655987" y="606687"/>
            <a:ext cx="0" cy="3952500"/>
          </a:xfrm>
          <a:prstGeom prst="straightConnector1">
            <a:avLst/>
          </a:prstGeom>
          <a:noFill/>
          <a:ln cap="flat" cmpd="sng" w="38100">
            <a:solidFill>
              <a:srgbClr val="595959"/>
            </a:solidFill>
            <a:prstDash val="solid"/>
            <a:round/>
            <a:headEnd len="sm" w="sm" type="none"/>
            <a:tailEnd len="sm" w="sm" type="none"/>
          </a:ln>
        </p:spPr>
      </p:cxnSp>
      <p:cxnSp>
        <p:nvCxnSpPr>
          <p:cNvPr id="3057" name="Google Shape;3057;p243"/>
          <p:cNvCxnSpPr/>
          <p:nvPr/>
        </p:nvCxnSpPr>
        <p:spPr>
          <a:xfrm rot="10800000">
            <a:off x="4426364" y="609212"/>
            <a:ext cx="1077900" cy="0"/>
          </a:xfrm>
          <a:prstGeom prst="straightConnector1">
            <a:avLst/>
          </a:prstGeom>
          <a:noFill/>
          <a:ln cap="flat" cmpd="sng" w="38100">
            <a:solidFill>
              <a:srgbClr val="595959"/>
            </a:solidFill>
            <a:prstDash val="solid"/>
            <a:round/>
            <a:headEnd len="sm" w="sm" type="none"/>
            <a:tailEnd len="sm" w="sm" type="none"/>
          </a:ln>
        </p:spPr>
      </p:cxnSp>
      <p:cxnSp>
        <p:nvCxnSpPr>
          <p:cNvPr id="3058" name="Google Shape;3058;p243"/>
          <p:cNvCxnSpPr/>
          <p:nvPr/>
        </p:nvCxnSpPr>
        <p:spPr>
          <a:xfrm rot="10800000">
            <a:off x="5561004" y="4547477"/>
            <a:ext cx="3102300" cy="0"/>
          </a:xfrm>
          <a:prstGeom prst="straightConnector1">
            <a:avLst/>
          </a:prstGeom>
          <a:noFill/>
          <a:ln cap="flat" cmpd="sng" w="38100">
            <a:solidFill>
              <a:srgbClr val="595959"/>
            </a:solidFill>
            <a:prstDash val="solid"/>
            <a:round/>
            <a:headEnd len="sm" w="sm" type="none"/>
            <a:tailEnd len="sm" w="sm" type="none"/>
          </a:ln>
        </p:spPr>
      </p:cxnSp>
      <p:cxnSp>
        <p:nvCxnSpPr>
          <p:cNvPr id="3059" name="Google Shape;3059;p243"/>
          <p:cNvCxnSpPr/>
          <p:nvPr/>
        </p:nvCxnSpPr>
        <p:spPr>
          <a:xfrm rot="10800000">
            <a:off x="5467993" y="3477453"/>
            <a:ext cx="2048100" cy="0"/>
          </a:xfrm>
          <a:prstGeom prst="straightConnector1">
            <a:avLst/>
          </a:prstGeom>
          <a:noFill/>
          <a:ln cap="flat" cmpd="sng" w="38100">
            <a:solidFill>
              <a:srgbClr val="595959"/>
            </a:solidFill>
            <a:prstDash val="solid"/>
            <a:round/>
            <a:headEnd len="sm" w="sm" type="none"/>
            <a:tailEnd len="sm" w="sm" type="none"/>
          </a:ln>
        </p:spPr>
      </p:cxnSp>
      <p:sp>
        <p:nvSpPr>
          <p:cNvPr id="3060" name="Google Shape;3060;p243"/>
          <p:cNvSpPr/>
          <p:nvPr/>
        </p:nvSpPr>
        <p:spPr>
          <a:xfrm flipH="1">
            <a:off x="6811727" y="748429"/>
            <a:ext cx="73500" cy="116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1" name="Google Shape;3061;p243"/>
          <p:cNvSpPr/>
          <p:nvPr/>
        </p:nvSpPr>
        <p:spPr>
          <a:xfrm flipH="1" rot="5031437">
            <a:off x="7387643" y="1335467"/>
            <a:ext cx="67286" cy="127318"/>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esultado de imagen para capsule png" id="3062" name="Google Shape;3062;p243"/>
          <p:cNvPicPr preferRelativeResize="0"/>
          <p:nvPr/>
        </p:nvPicPr>
        <p:blipFill rotWithShape="1">
          <a:blip r:embed="rId4">
            <a:alphaModFix/>
          </a:blip>
          <a:srcRect b="0" l="0" r="0" t="0"/>
          <a:stretch/>
        </p:blipFill>
        <p:spPr>
          <a:xfrm>
            <a:off x="6655065" y="3808208"/>
            <a:ext cx="500315" cy="463910"/>
          </a:xfrm>
          <a:prstGeom prst="rect">
            <a:avLst/>
          </a:prstGeom>
          <a:noFill/>
          <a:ln>
            <a:noFill/>
          </a:ln>
        </p:spPr>
      </p:pic>
      <p:pic>
        <p:nvPicPr>
          <p:cNvPr descr="Resultado de imagen para capsule png" id="3063" name="Google Shape;3063;p243"/>
          <p:cNvPicPr preferRelativeResize="0"/>
          <p:nvPr/>
        </p:nvPicPr>
        <p:blipFill rotWithShape="1">
          <a:blip r:embed="rId5">
            <a:alphaModFix/>
          </a:blip>
          <a:srcRect b="0" l="0" r="0" t="0"/>
          <a:stretch/>
        </p:blipFill>
        <p:spPr>
          <a:xfrm>
            <a:off x="7662316" y="1566227"/>
            <a:ext cx="829630" cy="384623"/>
          </a:xfrm>
          <a:prstGeom prst="rect">
            <a:avLst/>
          </a:prstGeom>
          <a:noFill/>
          <a:ln>
            <a:noFill/>
          </a:ln>
        </p:spPr>
      </p:pic>
      <p:pic>
        <p:nvPicPr>
          <p:cNvPr descr="Resultado de imagen para capsule png" id="3064" name="Google Shape;3064;p243"/>
          <p:cNvPicPr preferRelativeResize="0"/>
          <p:nvPr/>
        </p:nvPicPr>
        <p:blipFill rotWithShape="1">
          <a:blip r:embed="rId6">
            <a:alphaModFix/>
          </a:blip>
          <a:srcRect b="0" l="0" r="0" t="0"/>
          <a:stretch/>
        </p:blipFill>
        <p:spPr>
          <a:xfrm>
            <a:off x="7706923" y="2349239"/>
            <a:ext cx="699523" cy="463904"/>
          </a:xfrm>
          <a:prstGeom prst="rect">
            <a:avLst/>
          </a:prstGeom>
          <a:noFill/>
          <a:ln>
            <a:noFill/>
          </a:ln>
        </p:spPr>
      </p:pic>
      <p:pic>
        <p:nvPicPr>
          <p:cNvPr descr="Resultado de imagen para capsule png" id="3065" name="Google Shape;3065;p243"/>
          <p:cNvPicPr preferRelativeResize="0"/>
          <p:nvPr/>
        </p:nvPicPr>
        <p:blipFill rotWithShape="1">
          <a:blip r:embed="rId7">
            <a:alphaModFix/>
          </a:blip>
          <a:srcRect b="52233" l="0" r="-3231" t="0"/>
          <a:stretch/>
        </p:blipFill>
        <p:spPr>
          <a:xfrm>
            <a:off x="7591258" y="3200013"/>
            <a:ext cx="856413" cy="369049"/>
          </a:xfrm>
          <a:prstGeom prst="rect">
            <a:avLst/>
          </a:prstGeom>
          <a:noFill/>
          <a:ln>
            <a:noFill/>
          </a:ln>
        </p:spPr>
      </p:pic>
      <p:pic>
        <p:nvPicPr>
          <p:cNvPr descr="Resultado de imagen para red blood cell png" id="3066" name="Google Shape;3066;p243"/>
          <p:cNvPicPr preferRelativeResize="0"/>
          <p:nvPr/>
        </p:nvPicPr>
        <p:blipFill rotWithShape="1">
          <a:blip r:embed="rId8">
            <a:alphaModFix/>
          </a:blip>
          <a:srcRect b="0" l="0" r="0" t="0"/>
          <a:stretch/>
        </p:blipFill>
        <p:spPr>
          <a:xfrm>
            <a:off x="4594408" y="1992251"/>
            <a:ext cx="699543" cy="540923"/>
          </a:xfrm>
          <a:prstGeom prst="rect">
            <a:avLst/>
          </a:prstGeom>
          <a:noFill/>
          <a:ln>
            <a:noFill/>
          </a:ln>
        </p:spPr>
      </p:pic>
      <p:pic>
        <p:nvPicPr>
          <p:cNvPr descr="Resultado de imagen para red blood cell png" id="3067" name="Google Shape;3067;p243"/>
          <p:cNvPicPr preferRelativeResize="0"/>
          <p:nvPr/>
        </p:nvPicPr>
        <p:blipFill rotWithShape="1">
          <a:blip r:embed="rId8">
            <a:alphaModFix/>
          </a:blip>
          <a:srcRect b="0" l="0" r="0" t="0"/>
          <a:stretch/>
        </p:blipFill>
        <p:spPr>
          <a:xfrm>
            <a:off x="4608500" y="1515096"/>
            <a:ext cx="699543" cy="540922"/>
          </a:xfrm>
          <a:prstGeom prst="rect">
            <a:avLst/>
          </a:prstGeom>
          <a:noFill/>
          <a:ln>
            <a:noFill/>
          </a:ln>
        </p:spPr>
      </p:pic>
      <p:pic>
        <p:nvPicPr>
          <p:cNvPr descr="Resultado de imagen para liver png" id="3068" name="Google Shape;3068;p243"/>
          <p:cNvPicPr preferRelativeResize="0"/>
          <p:nvPr/>
        </p:nvPicPr>
        <p:blipFill rotWithShape="1">
          <a:blip r:embed="rId9">
            <a:alphaModFix/>
          </a:blip>
          <a:srcRect b="0" l="0" r="0" t="0"/>
          <a:stretch/>
        </p:blipFill>
        <p:spPr>
          <a:xfrm>
            <a:off x="5991348" y="2646661"/>
            <a:ext cx="1061417" cy="689766"/>
          </a:xfrm>
          <a:prstGeom prst="rect">
            <a:avLst/>
          </a:prstGeom>
          <a:noFill/>
          <a:ln>
            <a:noFill/>
          </a:ln>
        </p:spPr>
      </p:pic>
      <p:pic>
        <p:nvPicPr>
          <p:cNvPr descr="clipped result image" id="3069" name="Google Shape;3069;p243"/>
          <p:cNvPicPr preferRelativeResize="0"/>
          <p:nvPr/>
        </p:nvPicPr>
        <p:blipFill rotWithShape="1">
          <a:blip r:embed="rId10">
            <a:alphaModFix/>
          </a:blip>
          <a:srcRect b="0" l="0" r="0" t="0"/>
          <a:stretch/>
        </p:blipFill>
        <p:spPr>
          <a:xfrm>
            <a:off x="4713660" y="3840231"/>
            <a:ext cx="612034" cy="545930"/>
          </a:xfrm>
          <a:prstGeom prst="rect">
            <a:avLst/>
          </a:prstGeom>
          <a:noFill/>
          <a:ln>
            <a:noFill/>
          </a:ln>
        </p:spPr>
      </p:pic>
      <p:pic>
        <p:nvPicPr>
          <p:cNvPr descr="clipped result image" id="3070" name="Google Shape;3070;p243"/>
          <p:cNvPicPr preferRelativeResize="0"/>
          <p:nvPr/>
        </p:nvPicPr>
        <p:blipFill rotWithShape="1">
          <a:blip r:embed="rId10">
            <a:alphaModFix/>
          </a:blip>
          <a:srcRect b="0" l="0" r="0" t="0"/>
          <a:stretch/>
        </p:blipFill>
        <p:spPr>
          <a:xfrm>
            <a:off x="5501117" y="3821407"/>
            <a:ext cx="612034" cy="545930"/>
          </a:xfrm>
          <a:prstGeom prst="rect">
            <a:avLst/>
          </a:prstGeom>
          <a:noFill/>
          <a:ln>
            <a:noFill/>
          </a:ln>
        </p:spPr>
      </p:pic>
      <p:sp>
        <p:nvSpPr>
          <p:cNvPr id="3071" name="Google Shape;3071;p243"/>
          <p:cNvSpPr txBox="1"/>
          <p:nvPr/>
        </p:nvSpPr>
        <p:spPr>
          <a:xfrm>
            <a:off x="3172994" y="824338"/>
            <a:ext cx="15774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terato-</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genicity</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3072" name="Google Shape;3072;p243"/>
          <p:cNvSpPr txBox="1"/>
          <p:nvPr/>
        </p:nvSpPr>
        <p:spPr>
          <a:xfrm>
            <a:off x="3173000" y="3761736"/>
            <a:ext cx="12411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highlight>
                  <a:schemeClr val="accent6"/>
                </a:highlight>
                <a:latin typeface="Arial"/>
                <a:ea typeface="Arial"/>
                <a:cs typeface="Arial"/>
                <a:sym typeface="Arial"/>
              </a:rPr>
              <a:t>agranulo-</a:t>
            </a:r>
            <a:endParaRPr b="0" i="0" sz="1800" u="none" cap="none" strike="noStrike">
              <a:solidFill>
                <a:srgbClr val="000000"/>
              </a:solidFill>
              <a:highlight>
                <a:schemeClr val="accent6"/>
              </a:highlight>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highlight>
                  <a:schemeClr val="accent6"/>
                </a:highlight>
                <a:latin typeface="Arial"/>
                <a:ea typeface="Arial"/>
                <a:cs typeface="Arial"/>
                <a:sym typeface="Arial"/>
              </a:rPr>
              <a:t>cytosis (rare)</a:t>
            </a:r>
            <a:endParaRPr b="0" i="0" sz="1800" u="none" cap="none" strike="noStrike">
              <a:solidFill>
                <a:srgbClr val="000000"/>
              </a:solidFill>
              <a:highlight>
                <a:schemeClr val="accent6"/>
              </a:highlight>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3073" name="Google Shape;3073;p243"/>
          <p:cNvSpPr txBox="1"/>
          <p:nvPr/>
        </p:nvSpPr>
        <p:spPr>
          <a:xfrm>
            <a:off x="6947401" y="4468986"/>
            <a:ext cx="2119500" cy="38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reduced levels of many medications</a:t>
            </a:r>
            <a:endParaRPr b="0" i="0" sz="1800" u="none" cap="none" strike="noStrike">
              <a:solidFill>
                <a:srgbClr val="000000"/>
              </a:solidFill>
              <a:latin typeface="Arial"/>
              <a:ea typeface="Arial"/>
              <a:cs typeface="Arial"/>
              <a:sym typeface="Arial"/>
            </a:endParaRPr>
          </a:p>
        </p:txBody>
      </p:sp>
      <p:sp>
        <p:nvSpPr>
          <p:cNvPr id="3074" name="Google Shape;3074;p243"/>
          <p:cNvSpPr txBox="1"/>
          <p:nvPr/>
        </p:nvSpPr>
        <p:spPr>
          <a:xfrm>
            <a:off x="3178457" y="2711234"/>
            <a:ext cx="13986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decreased bone mineral density</a:t>
            </a:r>
            <a:endParaRPr b="0" i="0" sz="1800" u="none" cap="none" strike="noStrike">
              <a:solidFill>
                <a:srgbClr val="000000"/>
              </a:solidFill>
              <a:latin typeface="Arial"/>
              <a:ea typeface="Arial"/>
              <a:cs typeface="Arial"/>
              <a:sym typeface="Arial"/>
            </a:endParaRPr>
          </a:p>
        </p:txBody>
      </p:sp>
      <p:sp>
        <p:nvSpPr>
          <p:cNvPr id="3075" name="Google Shape;3075;p243"/>
          <p:cNvSpPr/>
          <p:nvPr/>
        </p:nvSpPr>
        <p:spPr>
          <a:xfrm flipH="1" rot="211071">
            <a:off x="6822600" y="869402"/>
            <a:ext cx="73338" cy="36278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esultado de imagen para capsule png" id="3076" name="Google Shape;3076;p243"/>
          <p:cNvPicPr preferRelativeResize="0"/>
          <p:nvPr/>
        </p:nvPicPr>
        <p:blipFill rotWithShape="1">
          <a:blip r:embed="rId7">
            <a:alphaModFix/>
          </a:blip>
          <a:srcRect b="0" l="2704" r="0" t="56604"/>
          <a:stretch/>
        </p:blipFill>
        <p:spPr>
          <a:xfrm>
            <a:off x="7623069" y="3889997"/>
            <a:ext cx="807206" cy="335293"/>
          </a:xfrm>
          <a:prstGeom prst="rect">
            <a:avLst/>
          </a:prstGeom>
          <a:noFill/>
          <a:ln>
            <a:noFill/>
          </a:ln>
        </p:spPr>
      </p:pic>
      <p:pic>
        <p:nvPicPr>
          <p:cNvPr descr="clipped result image" id="3077" name="Google Shape;3077;p243"/>
          <p:cNvPicPr preferRelativeResize="0"/>
          <p:nvPr/>
        </p:nvPicPr>
        <p:blipFill rotWithShape="1">
          <a:blip r:embed="rId11">
            <a:alphaModFix/>
          </a:blip>
          <a:srcRect b="0" l="0" r="0" t="0"/>
          <a:stretch/>
        </p:blipFill>
        <p:spPr>
          <a:xfrm>
            <a:off x="4580752" y="820688"/>
            <a:ext cx="663996" cy="582391"/>
          </a:xfrm>
          <a:prstGeom prst="rect">
            <a:avLst/>
          </a:prstGeom>
          <a:noFill/>
          <a:ln>
            <a:noFill/>
          </a:ln>
        </p:spPr>
      </p:pic>
      <p:sp>
        <p:nvSpPr>
          <p:cNvPr id="3078" name="Google Shape;3078;p243"/>
          <p:cNvSpPr txBox="1"/>
          <p:nvPr/>
        </p:nvSpPr>
        <p:spPr>
          <a:xfrm>
            <a:off x="5610400" y="1667963"/>
            <a:ext cx="27432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 sz="3200" u="none" cap="none" strike="noStrike">
                <a:solidFill>
                  <a:schemeClr val="dk1"/>
                </a:solidFill>
                <a:latin typeface="Calibri"/>
                <a:ea typeface="Calibri"/>
                <a:cs typeface="Calibri"/>
                <a:sym typeface="Calibri"/>
              </a:rPr>
              <a:t>Na</a:t>
            </a:r>
            <a:r>
              <a:rPr b="0" baseline="30000" i="0" lang="en" sz="3200" u="none" cap="none" strike="noStrike">
                <a:solidFill>
                  <a:schemeClr val="dk1"/>
                </a:solidFill>
                <a:latin typeface="Calibri"/>
                <a:ea typeface="Calibri"/>
                <a:cs typeface="Calibri"/>
                <a:sym typeface="Calibri"/>
              </a:rPr>
              <a:t>+      </a:t>
            </a:r>
            <a:r>
              <a:rPr b="0" i="0" lang="en" sz="3200" u="none" cap="none" strike="noStrike">
                <a:solidFill>
                  <a:srgbClr val="000000"/>
                </a:solidFill>
                <a:latin typeface="Calibri"/>
                <a:ea typeface="Calibri"/>
                <a:cs typeface="Calibri"/>
                <a:sym typeface="Calibri"/>
              </a:rPr>
              <a:t>Na</a:t>
            </a:r>
            <a:r>
              <a:rPr b="0" baseline="30000" i="0" lang="en" sz="3200" u="none" cap="none" strike="noStrike">
                <a:solidFill>
                  <a:srgbClr val="000000"/>
                </a:solidFill>
                <a:latin typeface="Calibri"/>
                <a:ea typeface="Calibri"/>
                <a:cs typeface="Calibri"/>
                <a:sym typeface="Calibri"/>
              </a:rPr>
              <a:t>+</a:t>
            </a:r>
            <a:endParaRPr b="0" baseline="30000" i="0" sz="3200" u="none" cap="none" strike="noStrike">
              <a:solidFill>
                <a:srgbClr val="000000"/>
              </a:solidFill>
              <a:latin typeface="Calibri"/>
              <a:ea typeface="Calibri"/>
              <a:cs typeface="Calibri"/>
              <a:sym typeface="Calibri"/>
            </a:endParaRPr>
          </a:p>
        </p:txBody>
      </p:sp>
      <p:pic>
        <p:nvPicPr>
          <p:cNvPr descr="clipped result image" id="3079" name="Google Shape;3079;p243"/>
          <p:cNvPicPr preferRelativeResize="0"/>
          <p:nvPr/>
        </p:nvPicPr>
        <p:blipFill rotWithShape="1">
          <a:blip r:embed="rId12">
            <a:alphaModFix/>
          </a:blip>
          <a:srcRect b="0" l="0" r="0" t="0"/>
          <a:stretch/>
        </p:blipFill>
        <p:spPr>
          <a:xfrm flipH="1">
            <a:off x="5918828" y="736825"/>
            <a:ext cx="1847655" cy="628750"/>
          </a:xfrm>
          <a:prstGeom prst="rect">
            <a:avLst/>
          </a:prstGeom>
          <a:noFill/>
          <a:ln>
            <a:noFill/>
          </a:ln>
        </p:spPr>
      </p:pic>
      <p:sp>
        <p:nvSpPr>
          <p:cNvPr id="3080" name="Google Shape;3080;p243"/>
          <p:cNvSpPr txBox="1"/>
          <p:nvPr/>
        </p:nvSpPr>
        <p:spPr>
          <a:xfrm>
            <a:off x="3177319" y="1641663"/>
            <a:ext cx="15774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aplastic anemia </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(rare)</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46"/>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299" name="Google Shape;299;p46"/>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pic>
        <p:nvPicPr>
          <p:cNvPr id="300" name="Google Shape;300;p46"/>
          <p:cNvPicPr preferRelativeResize="0"/>
          <p:nvPr/>
        </p:nvPicPr>
        <p:blipFill rotWithShape="1">
          <a:blip r:embed="rId5">
            <a:alphaModFix/>
          </a:blip>
          <a:srcRect b="0" l="0" r="0" t="0"/>
          <a:stretch/>
        </p:blipFill>
        <p:spPr>
          <a:xfrm>
            <a:off x="72024" y="1064381"/>
            <a:ext cx="8919651" cy="3325018"/>
          </a:xfrm>
          <a:prstGeom prst="rect">
            <a:avLst/>
          </a:prstGeom>
          <a:noFill/>
          <a:ln>
            <a:noFill/>
          </a:ln>
        </p:spPr>
      </p:pic>
      <p:sp>
        <p:nvSpPr>
          <p:cNvPr id="301" name="Google Shape;301;p46"/>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302" name="Google Shape;302;p46"/>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sp>
        <p:nvSpPr>
          <p:cNvPr id="303" name="Google Shape;303;p46"/>
          <p:cNvSpPr txBox="1"/>
          <p:nvPr/>
        </p:nvSpPr>
        <p:spPr>
          <a:xfrm>
            <a:off x="560825" y="24955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800" u="none" cap="none" strike="noStrike">
                <a:solidFill>
                  <a:schemeClr val="dk1"/>
                </a:solidFill>
                <a:latin typeface="Arial"/>
                <a:ea typeface="Arial"/>
                <a:cs typeface="Arial"/>
                <a:sym typeface="Arial"/>
              </a:rPr>
              <a:t>Bipolar disorder</a:t>
            </a:r>
            <a:endParaRPr b="0" i="0" sz="1800" u="none" cap="none" strike="noStrike">
              <a:solidFill>
                <a:schemeClr val="dk1"/>
              </a:solidFill>
              <a:latin typeface="Arial"/>
              <a:ea typeface="Arial"/>
              <a:cs typeface="Arial"/>
              <a:sym typeface="Arial"/>
            </a:endParaRPr>
          </a:p>
        </p:txBody>
      </p:sp>
      <p:sp>
        <p:nvSpPr>
          <p:cNvPr id="304" name="Google Shape;304;p46"/>
          <p:cNvSpPr txBox="1"/>
          <p:nvPr/>
        </p:nvSpPr>
        <p:spPr>
          <a:xfrm>
            <a:off x="1587699" y="73345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mania</a:t>
            </a:r>
            <a:endParaRPr b="0" i="0" sz="1600" u="none" cap="none" strike="noStrike">
              <a:solidFill>
                <a:schemeClr val="dk1"/>
              </a:solidFill>
              <a:latin typeface="Arial"/>
              <a:ea typeface="Arial"/>
              <a:cs typeface="Arial"/>
              <a:sym typeface="Arial"/>
            </a:endParaRPr>
          </a:p>
        </p:txBody>
      </p:sp>
      <p:sp>
        <p:nvSpPr>
          <p:cNvPr id="305" name="Google Shape;305;p46"/>
          <p:cNvSpPr txBox="1"/>
          <p:nvPr/>
        </p:nvSpPr>
        <p:spPr>
          <a:xfrm>
            <a:off x="3171074" y="200835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hypomania</a:t>
            </a:r>
            <a:endParaRPr b="0" i="0" sz="1600" u="none" cap="none" strike="noStrike">
              <a:solidFill>
                <a:schemeClr val="dk1"/>
              </a:solidFill>
              <a:latin typeface="Arial"/>
              <a:ea typeface="Arial"/>
              <a:cs typeface="Arial"/>
              <a:sym typeface="Arial"/>
            </a:endParaRPr>
          </a:p>
        </p:txBody>
      </p:sp>
      <p:sp>
        <p:nvSpPr>
          <p:cNvPr id="306" name="Google Shape;306;p46"/>
          <p:cNvSpPr txBox="1"/>
          <p:nvPr/>
        </p:nvSpPr>
        <p:spPr>
          <a:xfrm>
            <a:off x="4341024" y="3089100"/>
            <a:ext cx="13908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severe</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depression</a:t>
            </a:r>
            <a:endParaRPr b="0" i="0" sz="1600" u="none" cap="none" strike="noStrike">
              <a:solidFill>
                <a:schemeClr val="dk1"/>
              </a:solidFill>
              <a:latin typeface="Arial"/>
              <a:ea typeface="Arial"/>
              <a:cs typeface="Arial"/>
              <a:sym typeface="Arial"/>
            </a:endParaRPr>
          </a:p>
        </p:txBody>
      </p:sp>
      <p:sp>
        <p:nvSpPr>
          <p:cNvPr id="307" name="Google Shape;307;p46"/>
          <p:cNvSpPr txBox="1"/>
          <p:nvPr/>
        </p:nvSpPr>
        <p:spPr>
          <a:xfrm>
            <a:off x="7019625" y="2983800"/>
            <a:ext cx="17820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Mild depression</a:t>
            </a:r>
            <a:endParaRPr b="0" i="0" sz="1600" u="none" cap="none" strike="noStrike">
              <a:solidFill>
                <a:schemeClr val="dk1"/>
              </a:solidFill>
              <a:latin typeface="Arial"/>
              <a:ea typeface="Arial"/>
              <a:cs typeface="Arial"/>
              <a:sym typeface="Arial"/>
            </a:endParaRPr>
          </a:p>
        </p:txBody>
      </p:sp>
      <p:sp>
        <p:nvSpPr>
          <p:cNvPr id="308" name="Google Shape;308;p46"/>
          <p:cNvSpPr/>
          <p:nvPr/>
        </p:nvSpPr>
        <p:spPr>
          <a:xfrm>
            <a:off x="6844553" y="658532"/>
            <a:ext cx="2227421" cy="441063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4" name="Shape 3084"/>
        <p:cNvGrpSpPr/>
        <p:nvPr/>
      </p:nvGrpSpPr>
      <p:grpSpPr>
        <a:xfrm>
          <a:off x="0" y="0"/>
          <a:ext cx="0" cy="0"/>
          <a:chOff x="0" y="0"/>
          <a:chExt cx="0" cy="0"/>
        </a:xfrm>
      </p:grpSpPr>
      <p:sp>
        <p:nvSpPr>
          <p:cNvPr id="3085" name="Google Shape;3085;p244"/>
          <p:cNvSpPr txBox="1"/>
          <p:nvPr/>
        </p:nvSpPr>
        <p:spPr>
          <a:xfrm>
            <a:off x="95250" y="140650"/>
            <a:ext cx="45531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dk1"/>
                </a:solidFill>
                <a:latin typeface="Arial"/>
                <a:ea typeface="Arial"/>
                <a:cs typeface="Arial"/>
                <a:sym typeface="Arial"/>
              </a:rPr>
              <a:t>Carbamazepine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dk1"/>
                </a:solidFill>
                <a:latin typeface="Arial"/>
                <a:ea typeface="Arial"/>
                <a:cs typeface="Arial"/>
                <a:sym typeface="Arial"/>
              </a:rPr>
              <a:t>(TEGRETOL)</a:t>
            </a:r>
            <a:endParaRPr b="0" i="0" sz="13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rPr b="0" i="0" lang="en" sz="2100" u="none" cap="none" strike="noStrike">
                <a:solidFill>
                  <a:schemeClr val="dk1"/>
                </a:solidFill>
                <a:latin typeface="Arial"/>
                <a:ea typeface="Arial"/>
                <a:cs typeface="Arial"/>
                <a:sym typeface="Arial"/>
              </a:rPr>
              <a:t>“Tiger tail </a:t>
            </a:r>
            <a:r>
              <a:rPr b="0" i="0" lang="en" sz="1700" u="none" cap="none" strike="noStrike">
                <a:solidFill>
                  <a:schemeClr val="dk1"/>
                </a:solidFill>
                <a:latin typeface="Arial"/>
                <a:ea typeface="Arial"/>
                <a:cs typeface="Arial"/>
                <a:sym typeface="Arial"/>
              </a:rPr>
              <a:t>(in the) </a:t>
            </a:r>
            <a:endParaRPr b="0"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rPr b="0" i="0" lang="en" sz="2100" u="none" cap="none" strike="noStrike">
                <a:solidFill>
                  <a:schemeClr val="dk1"/>
                </a:solidFill>
                <a:latin typeface="Arial"/>
                <a:ea typeface="Arial"/>
                <a:cs typeface="Arial"/>
                <a:sym typeface="Arial"/>
              </a:rPr>
              <a:t> Car Maze”</a:t>
            </a:r>
            <a:endParaRPr b="0" i="0" sz="2900" u="none" cap="none" strike="noStrike">
              <a:solidFill>
                <a:srgbClr val="000000"/>
              </a:solidFill>
              <a:latin typeface="Arial"/>
              <a:ea typeface="Arial"/>
              <a:cs typeface="Arial"/>
              <a:sym typeface="Arial"/>
            </a:endParaRPr>
          </a:p>
        </p:txBody>
      </p:sp>
      <p:sp>
        <p:nvSpPr>
          <p:cNvPr id="3086" name="Google Shape;3086;p244"/>
          <p:cNvSpPr/>
          <p:nvPr/>
        </p:nvSpPr>
        <p:spPr>
          <a:xfrm>
            <a:off x="4197050" y="4174550"/>
            <a:ext cx="180900" cy="314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7" name="Google Shape;3087;p244"/>
          <p:cNvSpPr/>
          <p:nvPr/>
        </p:nvSpPr>
        <p:spPr>
          <a:xfrm flipH="1" rot="211287">
            <a:off x="6998391" y="1601122"/>
            <a:ext cx="39074" cy="28856"/>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8" name="Google Shape;3088;p244"/>
          <p:cNvSpPr txBox="1"/>
          <p:nvPr/>
        </p:nvSpPr>
        <p:spPr>
          <a:xfrm>
            <a:off x="3135209" y="-34413"/>
            <a:ext cx="2964600" cy="628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900"/>
              <a:buFont typeface="Arial"/>
              <a:buNone/>
            </a:pPr>
            <a:r>
              <a:rPr b="0" i="0" lang="en" sz="2200" u="none" cap="none" strike="noStrike">
                <a:solidFill>
                  <a:srgbClr val="000000"/>
                </a:solidFill>
                <a:latin typeface="Arial"/>
                <a:ea typeface="Arial"/>
                <a:cs typeface="Arial"/>
                <a:sym typeface="Arial"/>
              </a:rPr>
              <a:t>Risks of CBZ:</a:t>
            </a:r>
            <a:endParaRPr b="0" i="0" sz="2200" u="none" cap="none" strike="noStrike">
              <a:solidFill>
                <a:srgbClr val="000000"/>
              </a:solidFill>
              <a:latin typeface="Arial"/>
              <a:ea typeface="Arial"/>
              <a:cs typeface="Arial"/>
              <a:sym typeface="Arial"/>
            </a:endParaRPr>
          </a:p>
        </p:txBody>
      </p:sp>
      <p:cxnSp>
        <p:nvCxnSpPr>
          <p:cNvPr id="3089" name="Google Shape;3089;p244"/>
          <p:cNvCxnSpPr/>
          <p:nvPr/>
        </p:nvCxnSpPr>
        <p:spPr>
          <a:xfrm>
            <a:off x="6876807" y="339559"/>
            <a:ext cx="0" cy="1452600"/>
          </a:xfrm>
          <a:prstGeom prst="straightConnector1">
            <a:avLst/>
          </a:prstGeom>
          <a:noFill/>
          <a:ln cap="flat" cmpd="sng" w="9525">
            <a:solidFill>
              <a:srgbClr val="595959"/>
            </a:solidFill>
            <a:prstDash val="solid"/>
            <a:round/>
            <a:headEnd len="sm" w="sm" type="none"/>
            <a:tailEnd len="med" w="med" type="triangle"/>
          </a:ln>
        </p:spPr>
      </p:cxnSp>
      <p:sp>
        <p:nvSpPr>
          <p:cNvPr id="3090" name="Google Shape;3090;p244"/>
          <p:cNvSpPr txBox="1"/>
          <p:nvPr/>
        </p:nvSpPr>
        <p:spPr>
          <a:xfrm>
            <a:off x="6591515" y="-39174"/>
            <a:ext cx="1858200" cy="384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800"/>
              <a:buFont typeface="Arial"/>
              <a:buNone/>
            </a:pPr>
            <a:r>
              <a:rPr b="0" i="0" lang="en" sz="1800" u="none" cap="none" strike="noStrike">
                <a:solidFill>
                  <a:srgbClr val="000000"/>
                </a:solidFill>
                <a:highlight>
                  <a:schemeClr val="accent6"/>
                </a:highlight>
                <a:latin typeface="Arial"/>
                <a:ea typeface="Arial"/>
                <a:cs typeface="Arial"/>
                <a:sym typeface="Arial"/>
              </a:rPr>
              <a:t>hyponatremia</a:t>
            </a:r>
            <a:endParaRPr b="0" i="0" sz="1800" u="none" cap="none" strike="noStrike">
              <a:solidFill>
                <a:srgbClr val="000000"/>
              </a:solidFill>
              <a:highlight>
                <a:schemeClr val="accent6"/>
              </a:highlight>
              <a:latin typeface="Arial"/>
              <a:ea typeface="Arial"/>
              <a:cs typeface="Arial"/>
              <a:sym typeface="Arial"/>
            </a:endParaRPr>
          </a:p>
        </p:txBody>
      </p:sp>
      <p:cxnSp>
        <p:nvCxnSpPr>
          <p:cNvPr id="3091" name="Google Shape;3091;p244"/>
          <p:cNvCxnSpPr/>
          <p:nvPr/>
        </p:nvCxnSpPr>
        <p:spPr>
          <a:xfrm rot="10800000">
            <a:off x="6288571" y="3342770"/>
            <a:ext cx="0" cy="1463700"/>
          </a:xfrm>
          <a:prstGeom prst="straightConnector1">
            <a:avLst/>
          </a:prstGeom>
          <a:noFill/>
          <a:ln cap="flat" cmpd="sng" w="9525">
            <a:solidFill>
              <a:srgbClr val="595959"/>
            </a:solidFill>
            <a:prstDash val="solid"/>
            <a:round/>
            <a:headEnd len="sm" w="sm" type="none"/>
            <a:tailEnd len="med" w="med" type="triangle"/>
          </a:ln>
        </p:spPr>
      </p:cxnSp>
      <p:sp>
        <p:nvSpPr>
          <p:cNvPr id="3092" name="Google Shape;3092;p244"/>
          <p:cNvSpPr txBox="1"/>
          <p:nvPr/>
        </p:nvSpPr>
        <p:spPr>
          <a:xfrm>
            <a:off x="4939584" y="4711282"/>
            <a:ext cx="2266800" cy="38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hepatotoxicity</a:t>
            </a:r>
            <a:endParaRPr b="0" i="0" sz="1800" u="none" cap="none" strike="noStrike">
              <a:solidFill>
                <a:srgbClr val="000000"/>
              </a:solidFill>
              <a:latin typeface="Arial"/>
              <a:ea typeface="Arial"/>
              <a:cs typeface="Arial"/>
              <a:sym typeface="Arial"/>
            </a:endParaRPr>
          </a:p>
        </p:txBody>
      </p:sp>
      <p:pic>
        <p:nvPicPr>
          <p:cNvPr descr="clipped result image" id="3093" name="Google Shape;3093;p244"/>
          <p:cNvPicPr preferRelativeResize="0"/>
          <p:nvPr/>
        </p:nvPicPr>
        <p:blipFill rotWithShape="1">
          <a:blip r:embed="rId3">
            <a:alphaModFix/>
          </a:blip>
          <a:srcRect b="0" l="0" r="0" t="0"/>
          <a:stretch/>
        </p:blipFill>
        <p:spPr>
          <a:xfrm rot="1365158">
            <a:off x="4708571" y="2538289"/>
            <a:ext cx="518326" cy="718054"/>
          </a:xfrm>
          <a:prstGeom prst="rect">
            <a:avLst/>
          </a:prstGeom>
          <a:noFill/>
          <a:ln>
            <a:noFill/>
          </a:ln>
        </p:spPr>
      </p:pic>
      <p:pic>
        <p:nvPicPr>
          <p:cNvPr descr="clipped result image" id="3094" name="Google Shape;3094;p244"/>
          <p:cNvPicPr preferRelativeResize="0"/>
          <p:nvPr/>
        </p:nvPicPr>
        <p:blipFill rotWithShape="1">
          <a:blip r:embed="rId3">
            <a:alphaModFix/>
          </a:blip>
          <a:srcRect b="0" l="0" r="0" t="0"/>
          <a:stretch/>
        </p:blipFill>
        <p:spPr>
          <a:xfrm rot="1365158">
            <a:off x="4723452" y="3092007"/>
            <a:ext cx="518326" cy="718054"/>
          </a:xfrm>
          <a:prstGeom prst="rect">
            <a:avLst/>
          </a:prstGeom>
          <a:noFill/>
          <a:ln>
            <a:noFill/>
          </a:ln>
        </p:spPr>
      </p:pic>
      <p:cxnSp>
        <p:nvCxnSpPr>
          <p:cNvPr id="3095" name="Google Shape;3095;p244"/>
          <p:cNvCxnSpPr/>
          <p:nvPr/>
        </p:nvCxnSpPr>
        <p:spPr>
          <a:xfrm rot="10800000">
            <a:off x="4442676" y="592566"/>
            <a:ext cx="0" cy="3952500"/>
          </a:xfrm>
          <a:prstGeom prst="straightConnector1">
            <a:avLst/>
          </a:prstGeom>
          <a:noFill/>
          <a:ln cap="flat" cmpd="sng" w="38100">
            <a:solidFill>
              <a:srgbClr val="595959"/>
            </a:solidFill>
            <a:prstDash val="solid"/>
            <a:round/>
            <a:headEnd len="sm" w="sm" type="none"/>
            <a:tailEnd len="sm" w="sm" type="none"/>
          </a:ln>
        </p:spPr>
      </p:cxnSp>
      <p:cxnSp>
        <p:nvCxnSpPr>
          <p:cNvPr id="3096" name="Google Shape;3096;p244"/>
          <p:cNvCxnSpPr/>
          <p:nvPr/>
        </p:nvCxnSpPr>
        <p:spPr>
          <a:xfrm rot="10800000">
            <a:off x="6584133" y="606496"/>
            <a:ext cx="2089800" cy="0"/>
          </a:xfrm>
          <a:prstGeom prst="straightConnector1">
            <a:avLst/>
          </a:prstGeom>
          <a:noFill/>
          <a:ln cap="flat" cmpd="sng" w="38100">
            <a:solidFill>
              <a:srgbClr val="595959"/>
            </a:solidFill>
            <a:prstDash val="solid"/>
            <a:round/>
            <a:headEnd len="sm" w="sm" type="none"/>
            <a:tailEnd len="sm" w="sm" type="none"/>
          </a:ln>
        </p:spPr>
      </p:cxnSp>
      <p:cxnSp>
        <p:nvCxnSpPr>
          <p:cNvPr id="3097" name="Google Shape;3097;p244"/>
          <p:cNvCxnSpPr/>
          <p:nvPr/>
        </p:nvCxnSpPr>
        <p:spPr>
          <a:xfrm rot="10800000">
            <a:off x="5463231" y="1514895"/>
            <a:ext cx="2048100" cy="0"/>
          </a:xfrm>
          <a:prstGeom prst="straightConnector1">
            <a:avLst/>
          </a:prstGeom>
          <a:noFill/>
          <a:ln cap="flat" cmpd="sng" w="38100">
            <a:solidFill>
              <a:srgbClr val="595959"/>
            </a:solidFill>
            <a:prstDash val="solid"/>
            <a:round/>
            <a:headEnd len="sm" w="sm" type="none"/>
            <a:tailEnd len="sm" w="sm" type="none"/>
          </a:ln>
        </p:spPr>
      </p:cxnSp>
      <p:cxnSp>
        <p:nvCxnSpPr>
          <p:cNvPr id="3098" name="Google Shape;3098;p244"/>
          <p:cNvCxnSpPr/>
          <p:nvPr/>
        </p:nvCxnSpPr>
        <p:spPr>
          <a:xfrm rot="10800000">
            <a:off x="5483617" y="2498130"/>
            <a:ext cx="999300" cy="0"/>
          </a:xfrm>
          <a:prstGeom prst="straightConnector1">
            <a:avLst/>
          </a:prstGeom>
          <a:noFill/>
          <a:ln cap="flat" cmpd="sng" w="38100">
            <a:solidFill>
              <a:srgbClr val="595959"/>
            </a:solidFill>
            <a:prstDash val="solid"/>
            <a:round/>
            <a:headEnd len="sm" w="sm" type="none"/>
            <a:tailEnd len="sm" w="sm" type="none"/>
          </a:ln>
        </p:spPr>
      </p:cxnSp>
      <p:cxnSp>
        <p:nvCxnSpPr>
          <p:cNvPr id="3099" name="Google Shape;3099;p244"/>
          <p:cNvCxnSpPr/>
          <p:nvPr/>
        </p:nvCxnSpPr>
        <p:spPr>
          <a:xfrm rot="10800000">
            <a:off x="5487416" y="2484528"/>
            <a:ext cx="0" cy="983400"/>
          </a:xfrm>
          <a:prstGeom prst="straightConnector1">
            <a:avLst/>
          </a:prstGeom>
          <a:noFill/>
          <a:ln cap="flat" cmpd="sng" w="38100">
            <a:solidFill>
              <a:srgbClr val="595959"/>
            </a:solidFill>
            <a:prstDash val="solid"/>
            <a:round/>
            <a:headEnd len="sm" w="sm" type="none"/>
            <a:tailEnd len="sm" w="sm" type="none"/>
          </a:ln>
        </p:spPr>
      </p:cxnSp>
      <p:cxnSp>
        <p:nvCxnSpPr>
          <p:cNvPr id="3100" name="Google Shape;3100;p244"/>
          <p:cNvCxnSpPr/>
          <p:nvPr/>
        </p:nvCxnSpPr>
        <p:spPr>
          <a:xfrm rot="10800000">
            <a:off x="5483200" y="624034"/>
            <a:ext cx="0" cy="907500"/>
          </a:xfrm>
          <a:prstGeom prst="straightConnector1">
            <a:avLst/>
          </a:prstGeom>
          <a:noFill/>
          <a:ln cap="flat" cmpd="sng" w="38100">
            <a:solidFill>
              <a:srgbClr val="595959"/>
            </a:solidFill>
            <a:prstDash val="solid"/>
            <a:round/>
            <a:headEnd len="sm" w="sm" type="none"/>
            <a:tailEnd len="sm" w="sm" type="none"/>
          </a:ln>
        </p:spPr>
      </p:cxnSp>
      <p:cxnSp>
        <p:nvCxnSpPr>
          <p:cNvPr id="3101" name="Google Shape;3101;p244"/>
          <p:cNvCxnSpPr/>
          <p:nvPr/>
        </p:nvCxnSpPr>
        <p:spPr>
          <a:xfrm>
            <a:off x="7520627" y="1495903"/>
            <a:ext cx="0" cy="1045500"/>
          </a:xfrm>
          <a:prstGeom prst="straightConnector1">
            <a:avLst/>
          </a:prstGeom>
          <a:noFill/>
          <a:ln cap="flat" cmpd="sng" w="38100">
            <a:solidFill>
              <a:srgbClr val="595959"/>
            </a:solidFill>
            <a:prstDash val="solid"/>
            <a:round/>
            <a:headEnd len="sm" w="sm" type="none"/>
            <a:tailEnd len="sm" w="sm" type="none"/>
          </a:ln>
        </p:spPr>
      </p:cxnSp>
      <p:cxnSp>
        <p:nvCxnSpPr>
          <p:cNvPr id="3102" name="Google Shape;3102;p244"/>
          <p:cNvCxnSpPr/>
          <p:nvPr/>
        </p:nvCxnSpPr>
        <p:spPr>
          <a:xfrm rot="10800000">
            <a:off x="8655987" y="606687"/>
            <a:ext cx="0" cy="3952500"/>
          </a:xfrm>
          <a:prstGeom prst="straightConnector1">
            <a:avLst/>
          </a:prstGeom>
          <a:noFill/>
          <a:ln cap="flat" cmpd="sng" w="38100">
            <a:solidFill>
              <a:srgbClr val="595959"/>
            </a:solidFill>
            <a:prstDash val="solid"/>
            <a:round/>
            <a:headEnd len="sm" w="sm" type="none"/>
            <a:tailEnd len="sm" w="sm" type="none"/>
          </a:ln>
        </p:spPr>
      </p:cxnSp>
      <p:cxnSp>
        <p:nvCxnSpPr>
          <p:cNvPr id="3103" name="Google Shape;3103;p244"/>
          <p:cNvCxnSpPr/>
          <p:nvPr/>
        </p:nvCxnSpPr>
        <p:spPr>
          <a:xfrm rot="10800000">
            <a:off x="4426364" y="609212"/>
            <a:ext cx="1077900" cy="0"/>
          </a:xfrm>
          <a:prstGeom prst="straightConnector1">
            <a:avLst/>
          </a:prstGeom>
          <a:noFill/>
          <a:ln cap="flat" cmpd="sng" w="38100">
            <a:solidFill>
              <a:srgbClr val="595959"/>
            </a:solidFill>
            <a:prstDash val="solid"/>
            <a:round/>
            <a:headEnd len="sm" w="sm" type="none"/>
            <a:tailEnd len="sm" w="sm" type="none"/>
          </a:ln>
        </p:spPr>
      </p:cxnSp>
      <p:cxnSp>
        <p:nvCxnSpPr>
          <p:cNvPr id="3104" name="Google Shape;3104;p244"/>
          <p:cNvCxnSpPr/>
          <p:nvPr/>
        </p:nvCxnSpPr>
        <p:spPr>
          <a:xfrm rot="10800000">
            <a:off x="5561004" y="4547477"/>
            <a:ext cx="3102300" cy="0"/>
          </a:xfrm>
          <a:prstGeom prst="straightConnector1">
            <a:avLst/>
          </a:prstGeom>
          <a:noFill/>
          <a:ln cap="flat" cmpd="sng" w="38100">
            <a:solidFill>
              <a:srgbClr val="595959"/>
            </a:solidFill>
            <a:prstDash val="solid"/>
            <a:round/>
            <a:headEnd len="sm" w="sm" type="none"/>
            <a:tailEnd len="sm" w="sm" type="none"/>
          </a:ln>
        </p:spPr>
      </p:cxnSp>
      <p:cxnSp>
        <p:nvCxnSpPr>
          <p:cNvPr id="3105" name="Google Shape;3105;p244"/>
          <p:cNvCxnSpPr/>
          <p:nvPr/>
        </p:nvCxnSpPr>
        <p:spPr>
          <a:xfrm rot="10800000">
            <a:off x="5467993" y="3477453"/>
            <a:ext cx="2048100" cy="0"/>
          </a:xfrm>
          <a:prstGeom prst="straightConnector1">
            <a:avLst/>
          </a:prstGeom>
          <a:noFill/>
          <a:ln cap="flat" cmpd="sng" w="38100">
            <a:solidFill>
              <a:srgbClr val="595959"/>
            </a:solidFill>
            <a:prstDash val="solid"/>
            <a:round/>
            <a:headEnd len="sm" w="sm" type="none"/>
            <a:tailEnd len="sm" w="sm" type="none"/>
          </a:ln>
        </p:spPr>
      </p:cxnSp>
      <p:sp>
        <p:nvSpPr>
          <p:cNvPr id="3106" name="Google Shape;3106;p244"/>
          <p:cNvSpPr/>
          <p:nvPr/>
        </p:nvSpPr>
        <p:spPr>
          <a:xfrm flipH="1">
            <a:off x="6811727" y="748429"/>
            <a:ext cx="73500" cy="116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7" name="Google Shape;3107;p244"/>
          <p:cNvSpPr/>
          <p:nvPr/>
        </p:nvSpPr>
        <p:spPr>
          <a:xfrm flipH="1" rot="5031437">
            <a:off x="7387643" y="1335467"/>
            <a:ext cx="67286" cy="127318"/>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esultado de imagen para capsule png" id="3108" name="Google Shape;3108;p244"/>
          <p:cNvPicPr preferRelativeResize="0"/>
          <p:nvPr/>
        </p:nvPicPr>
        <p:blipFill rotWithShape="1">
          <a:blip r:embed="rId4">
            <a:alphaModFix/>
          </a:blip>
          <a:srcRect b="0" l="0" r="0" t="0"/>
          <a:stretch/>
        </p:blipFill>
        <p:spPr>
          <a:xfrm>
            <a:off x="6655065" y="3808208"/>
            <a:ext cx="500315" cy="463910"/>
          </a:xfrm>
          <a:prstGeom prst="rect">
            <a:avLst/>
          </a:prstGeom>
          <a:noFill/>
          <a:ln>
            <a:noFill/>
          </a:ln>
        </p:spPr>
      </p:pic>
      <p:pic>
        <p:nvPicPr>
          <p:cNvPr descr="Resultado de imagen para capsule png" id="3109" name="Google Shape;3109;p244"/>
          <p:cNvPicPr preferRelativeResize="0"/>
          <p:nvPr/>
        </p:nvPicPr>
        <p:blipFill rotWithShape="1">
          <a:blip r:embed="rId5">
            <a:alphaModFix/>
          </a:blip>
          <a:srcRect b="0" l="0" r="0" t="0"/>
          <a:stretch/>
        </p:blipFill>
        <p:spPr>
          <a:xfrm>
            <a:off x="7662316" y="1566227"/>
            <a:ext cx="829630" cy="384623"/>
          </a:xfrm>
          <a:prstGeom prst="rect">
            <a:avLst/>
          </a:prstGeom>
          <a:noFill/>
          <a:ln>
            <a:noFill/>
          </a:ln>
        </p:spPr>
      </p:pic>
      <p:pic>
        <p:nvPicPr>
          <p:cNvPr descr="Resultado de imagen para capsule png" id="3110" name="Google Shape;3110;p244"/>
          <p:cNvPicPr preferRelativeResize="0"/>
          <p:nvPr/>
        </p:nvPicPr>
        <p:blipFill rotWithShape="1">
          <a:blip r:embed="rId6">
            <a:alphaModFix/>
          </a:blip>
          <a:srcRect b="0" l="0" r="0" t="0"/>
          <a:stretch/>
        </p:blipFill>
        <p:spPr>
          <a:xfrm>
            <a:off x="7706923" y="2349239"/>
            <a:ext cx="699523" cy="463904"/>
          </a:xfrm>
          <a:prstGeom prst="rect">
            <a:avLst/>
          </a:prstGeom>
          <a:noFill/>
          <a:ln>
            <a:noFill/>
          </a:ln>
        </p:spPr>
      </p:pic>
      <p:pic>
        <p:nvPicPr>
          <p:cNvPr descr="Resultado de imagen para capsule png" id="3111" name="Google Shape;3111;p244"/>
          <p:cNvPicPr preferRelativeResize="0"/>
          <p:nvPr/>
        </p:nvPicPr>
        <p:blipFill rotWithShape="1">
          <a:blip r:embed="rId7">
            <a:alphaModFix/>
          </a:blip>
          <a:srcRect b="52233" l="0" r="-3231" t="0"/>
          <a:stretch/>
        </p:blipFill>
        <p:spPr>
          <a:xfrm>
            <a:off x="7591258" y="3200013"/>
            <a:ext cx="856413" cy="369049"/>
          </a:xfrm>
          <a:prstGeom prst="rect">
            <a:avLst/>
          </a:prstGeom>
          <a:noFill/>
          <a:ln>
            <a:noFill/>
          </a:ln>
        </p:spPr>
      </p:pic>
      <p:pic>
        <p:nvPicPr>
          <p:cNvPr descr="Resultado de imagen para red blood cell png" id="3112" name="Google Shape;3112;p244"/>
          <p:cNvPicPr preferRelativeResize="0"/>
          <p:nvPr/>
        </p:nvPicPr>
        <p:blipFill rotWithShape="1">
          <a:blip r:embed="rId8">
            <a:alphaModFix/>
          </a:blip>
          <a:srcRect b="0" l="0" r="0" t="0"/>
          <a:stretch/>
        </p:blipFill>
        <p:spPr>
          <a:xfrm>
            <a:off x="4594408" y="1992251"/>
            <a:ext cx="699543" cy="540923"/>
          </a:xfrm>
          <a:prstGeom prst="rect">
            <a:avLst/>
          </a:prstGeom>
          <a:noFill/>
          <a:ln>
            <a:noFill/>
          </a:ln>
        </p:spPr>
      </p:pic>
      <p:pic>
        <p:nvPicPr>
          <p:cNvPr descr="Resultado de imagen para red blood cell png" id="3113" name="Google Shape;3113;p244"/>
          <p:cNvPicPr preferRelativeResize="0"/>
          <p:nvPr/>
        </p:nvPicPr>
        <p:blipFill rotWithShape="1">
          <a:blip r:embed="rId8">
            <a:alphaModFix/>
          </a:blip>
          <a:srcRect b="0" l="0" r="0" t="0"/>
          <a:stretch/>
        </p:blipFill>
        <p:spPr>
          <a:xfrm>
            <a:off x="4608500" y="1515096"/>
            <a:ext cx="699543" cy="540922"/>
          </a:xfrm>
          <a:prstGeom prst="rect">
            <a:avLst/>
          </a:prstGeom>
          <a:noFill/>
          <a:ln>
            <a:noFill/>
          </a:ln>
        </p:spPr>
      </p:pic>
      <p:pic>
        <p:nvPicPr>
          <p:cNvPr descr="Resultado de imagen para liver png" id="3114" name="Google Shape;3114;p244"/>
          <p:cNvPicPr preferRelativeResize="0"/>
          <p:nvPr/>
        </p:nvPicPr>
        <p:blipFill rotWithShape="1">
          <a:blip r:embed="rId9">
            <a:alphaModFix/>
          </a:blip>
          <a:srcRect b="0" l="0" r="0" t="0"/>
          <a:stretch/>
        </p:blipFill>
        <p:spPr>
          <a:xfrm>
            <a:off x="5991348" y="2646661"/>
            <a:ext cx="1061417" cy="689766"/>
          </a:xfrm>
          <a:prstGeom prst="rect">
            <a:avLst/>
          </a:prstGeom>
          <a:noFill/>
          <a:ln>
            <a:noFill/>
          </a:ln>
        </p:spPr>
      </p:pic>
      <p:pic>
        <p:nvPicPr>
          <p:cNvPr descr="clipped result image" id="3115" name="Google Shape;3115;p244"/>
          <p:cNvPicPr preferRelativeResize="0"/>
          <p:nvPr/>
        </p:nvPicPr>
        <p:blipFill rotWithShape="1">
          <a:blip r:embed="rId10">
            <a:alphaModFix/>
          </a:blip>
          <a:srcRect b="0" l="0" r="0" t="0"/>
          <a:stretch/>
        </p:blipFill>
        <p:spPr>
          <a:xfrm>
            <a:off x="4740197" y="3794368"/>
            <a:ext cx="612034" cy="545930"/>
          </a:xfrm>
          <a:prstGeom prst="rect">
            <a:avLst/>
          </a:prstGeom>
          <a:noFill/>
          <a:ln>
            <a:noFill/>
          </a:ln>
        </p:spPr>
      </p:pic>
      <p:pic>
        <p:nvPicPr>
          <p:cNvPr descr="clipped result image" id="3116" name="Google Shape;3116;p244"/>
          <p:cNvPicPr preferRelativeResize="0"/>
          <p:nvPr/>
        </p:nvPicPr>
        <p:blipFill rotWithShape="1">
          <a:blip r:embed="rId10">
            <a:alphaModFix/>
          </a:blip>
          <a:srcRect b="0" l="0" r="0" t="0"/>
          <a:stretch/>
        </p:blipFill>
        <p:spPr>
          <a:xfrm>
            <a:off x="5596680" y="3828382"/>
            <a:ext cx="612034" cy="545930"/>
          </a:xfrm>
          <a:prstGeom prst="rect">
            <a:avLst/>
          </a:prstGeom>
          <a:noFill/>
          <a:ln>
            <a:noFill/>
          </a:ln>
        </p:spPr>
      </p:pic>
      <p:sp>
        <p:nvSpPr>
          <p:cNvPr id="3117" name="Google Shape;3117;p244"/>
          <p:cNvSpPr txBox="1"/>
          <p:nvPr/>
        </p:nvSpPr>
        <p:spPr>
          <a:xfrm>
            <a:off x="3172994" y="824338"/>
            <a:ext cx="15774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terato-</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genicity</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3118" name="Google Shape;3118;p244"/>
          <p:cNvSpPr txBox="1"/>
          <p:nvPr/>
        </p:nvSpPr>
        <p:spPr>
          <a:xfrm>
            <a:off x="3173000" y="3761736"/>
            <a:ext cx="12411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agranulo-</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cytosis (rare)</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3119" name="Google Shape;3119;p244"/>
          <p:cNvSpPr txBox="1"/>
          <p:nvPr/>
        </p:nvSpPr>
        <p:spPr>
          <a:xfrm>
            <a:off x="6947401" y="4468986"/>
            <a:ext cx="2119500" cy="38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reduced levels of many medications</a:t>
            </a:r>
            <a:endParaRPr b="0" i="0" sz="1800" u="none" cap="none" strike="noStrike">
              <a:solidFill>
                <a:srgbClr val="000000"/>
              </a:solidFill>
              <a:latin typeface="Arial"/>
              <a:ea typeface="Arial"/>
              <a:cs typeface="Arial"/>
              <a:sym typeface="Arial"/>
            </a:endParaRPr>
          </a:p>
        </p:txBody>
      </p:sp>
      <p:sp>
        <p:nvSpPr>
          <p:cNvPr id="3120" name="Google Shape;3120;p244"/>
          <p:cNvSpPr txBox="1"/>
          <p:nvPr/>
        </p:nvSpPr>
        <p:spPr>
          <a:xfrm>
            <a:off x="3178457" y="2711234"/>
            <a:ext cx="13986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decreased bone mineral density</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3121" name="Google Shape;3121;p244"/>
          <p:cNvSpPr/>
          <p:nvPr/>
        </p:nvSpPr>
        <p:spPr>
          <a:xfrm flipH="1" rot="211071">
            <a:off x="6822600" y="869402"/>
            <a:ext cx="73338" cy="36278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esultado de imagen para capsule png" id="3122" name="Google Shape;3122;p244"/>
          <p:cNvPicPr preferRelativeResize="0"/>
          <p:nvPr/>
        </p:nvPicPr>
        <p:blipFill rotWithShape="1">
          <a:blip r:embed="rId7">
            <a:alphaModFix/>
          </a:blip>
          <a:srcRect b="0" l="2704" r="0" t="56604"/>
          <a:stretch/>
        </p:blipFill>
        <p:spPr>
          <a:xfrm>
            <a:off x="7623069" y="3889997"/>
            <a:ext cx="807206" cy="335293"/>
          </a:xfrm>
          <a:prstGeom prst="rect">
            <a:avLst/>
          </a:prstGeom>
          <a:noFill/>
          <a:ln>
            <a:noFill/>
          </a:ln>
        </p:spPr>
      </p:pic>
      <p:pic>
        <p:nvPicPr>
          <p:cNvPr descr="clipped result image" id="3123" name="Google Shape;3123;p244"/>
          <p:cNvPicPr preferRelativeResize="0"/>
          <p:nvPr/>
        </p:nvPicPr>
        <p:blipFill rotWithShape="1">
          <a:blip r:embed="rId11">
            <a:alphaModFix/>
          </a:blip>
          <a:srcRect b="0" l="0" r="0" t="0"/>
          <a:stretch/>
        </p:blipFill>
        <p:spPr>
          <a:xfrm>
            <a:off x="4580752" y="820688"/>
            <a:ext cx="663996" cy="582391"/>
          </a:xfrm>
          <a:prstGeom prst="rect">
            <a:avLst/>
          </a:prstGeom>
          <a:noFill/>
          <a:ln>
            <a:noFill/>
          </a:ln>
        </p:spPr>
      </p:pic>
      <p:sp>
        <p:nvSpPr>
          <p:cNvPr id="3124" name="Google Shape;3124;p244"/>
          <p:cNvSpPr txBox="1"/>
          <p:nvPr/>
        </p:nvSpPr>
        <p:spPr>
          <a:xfrm>
            <a:off x="5610400" y="1667963"/>
            <a:ext cx="27432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 sz="3200" u="none" cap="none" strike="noStrike">
                <a:solidFill>
                  <a:schemeClr val="dk1"/>
                </a:solidFill>
                <a:highlight>
                  <a:schemeClr val="accent6"/>
                </a:highlight>
                <a:latin typeface="Calibri"/>
                <a:ea typeface="Calibri"/>
                <a:cs typeface="Calibri"/>
                <a:sym typeface="Calibri"/>
              </a:rPr>
              <a:t>Na</a:t>
            </a:r>
            <a:r>
              <a:rPr b="0" baseline="30000" i="0" lang="en" sz="3200" u="none" cap="none" strike="noStrike">
                <a:solidFill>
                  <a:schemeClr val="dk1"/>
                </a:solidFill>
                <a:highlight>
                  <a:schemeClr val="accent6"/>
                </a:highlight>
                <a:latin typeface="Calibri"/>
                <a:ea typeface="Calibri"/>
                <a:cs typeface="Calibri"/>
                <a:sym typeface="Calibri"/>
              </a:rPr>
              <a:t>+      </a:t>
            </a:r>
            <a:r>
              <a:rPr b="0" i="0" lang="en" sz="3200" u="none" cap="none" strike="noStrike">
                <a:solidFill>
                  <a:srgbClr val="000000"/>
                </a:solidFill>
                <a:highlight>
                  <a:schemeClr val="accent6"/>
                </a:highlight>
                <a:latin typeface="Calibri"/>
                <a:ea typeface="Calibri"/>
                <a:cs typeface="Calibri"/>
                <a:sym typeface="Calibri"/>
              </a:rPr>
              <a:t>Na</a:t>
            </a:r>
            <a:r>
              <a:rPr b="0" baseline="30000" i="0" lang="en" sz="3200" u="none" cap="none" strike="noStrike">
                <a:solidFill>
                  <a:srgbClr val="000000"/>
                </a:solidFill>
                <a:highlight>
                  <a:schemeClr val="accent6"/>
                </a:highlight>
                <a:latin typeface="Calibri"/>
                <a:ea typeface="Calibri"/>
                <a:cs typeface="Calibri"/>
                <a:sym typeface="Calibri"/>
              </a:rPr>
              <a:t>+</a:t>
            </a:r>
            <a:endParaRPr b="0" baseline="30000" i="0" sz="3200" u="none" cap="none" strike="noStrike">
              <a:solidFill>
                <a:srgbClr val="000000"/>
              </a:solidFill>
              <a:highlight>
                <a:schemeClr val="accent6"/>
              </a:highlight>
              <a:latin typeface="Calibri"/>
              <a:ea typeface="Calibri"/>
              <a:cs typeface="Calibri"/>
              <a:sym typeface="Calibri"/>
            </a:endParaRPr>
          </a:p>
        </p:txBody>
      </p:sp>
      <p:pic>
        <p:nvPicPr>
          <p:cNvPr descr="clipped result image" id="3125" name="Google Shape;3125;p244"/>
          <p:cNvPicPr preferRelativeResize="0"/>
          <p:nvPr/>
        </p:nvPicPr>
        <p:blipFill rotWithShape="1">
          <a:blip r:embed="rId12">
            <a:alphaModFix/>
          </a:blip>
          <a:srcRect b="0" l="0" r="0" t="0"/>
          <a:stretch/>
        </p:blipFill>
        <p:spPr>
          <a:xfrm flipH="1">
            <a:off x="5918828" y="736825"/>
            <a:ext cx="1847655" cy="628750"/>
          </a:xfrm>
          <a:prstGeom prst="rect">
            <a:avLst/>
          </a:prstGeom>
          <a:noFill/>
          <a:ln>
            <a:noFill/>
          </a:ln>
        </p:spPr>
      </p:pic>
      <p:sp>
        <p:nvSpPr>
          <p:cNvPr id="3126" name="Google Shape;3126;p244"/>
          <p:cNvSpPr txBox="1"/>
          <p:nvPr/>
        </p:nvSpPr>
        <p:spPr>
          <a:xfrm>
            <a:off x="3177319" y="1641663"/>
            <a:ext cx="15774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aplastic anemia </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(rare)</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pic>
        <p:nvPicPr>
          <p:cNvPr id="3127" name="Google Shape;3127;p244"/>
          <p:cNvPicPr preferRelativeResize="0"/>
          <p:nvPr/>
        </p:nvPicPr>
        <p:blipFill rotWithShape="1">
          <a:blip r:embed="rId13">
            <a:alphaModFix/>
          </a:blip>
          <a:srcRect b="0" l="13423" r="12982" t="0"/>
          <a:stretch/>
        </p:blipFill>
        <p:spPr>
          <a:xfrm>
            <a:off x="253197" y="2152600"/>
            <a:ext cx="2288700" cy="2072700"/>
          </a:xfrm>
          <a:prstGeom prst="roundRect">
            <a:avLst>
              <a:gd fmla="val 16667" name="adj"/>
            </a:avLst>
          </a:prstGeom>
          <a:noFill/>
          <a:ln>
            <a:noFill/>
          </a:ln>
        </p:spPr>
      </p:pic>
      <p:sp>
        <p:nvSpPr>
          <p:cNvPr id="3128" name="Google Shape;3128;p244"/>
          <p:cNvSpPr/>
          <p:nvPr/>
        </p:nvSpPr>
        <p:spPr>
          <a:xfrm>
            <a:off x="216900" y="2152600"/>
            <a:ext cx="2288700" cy="2072700"/>
          </a:xfrm>
          <a:prstGeom prst="roundRect">
            <a:avLst>
              <a:gd fmla="val 16667" name="adj"/>
            </a:avLst>
          </a:prstGeom>
          <a:noFill/>
          <a:ln cap="flat" cmpd="sng" w="152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2" name="Shape 3132"/>
        <p:cNvGrpSpPr/>
        <p:nvPr/>
      </p:nvGrpSpPr>
      <p:grpSpPr>
        <a:xfrm>
          <a:off x="0" y="0"/>
          <a:ext cx="0" cy="0"/>
          <a:chOff x="0" y="0"/>
          <a:chExt cx="0" cy="0"/>
        </a:xfrm>
      </p:grpSpPr>
      <p:sp>
        <p:nvSpPr>
          <p:cNvPr id="3133" name="Google Shape;3133;p245"/>
          <p:cNvSpPr/>
          <p:nvPr/>
        </p:nvSpPr>
        <p:spPr>
          <a:xfrm>
            <a:off x="5918825" y="2575600"/>
            <a:ext cx="1209300" cy="8151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accent6"/>
              </a:highlight>
              <a:latin typeface="Arial"/>
              <a:ea typeface="Arial"/>
              <a:cs typeface="Arial"/>
              <a:sym typeface="Arial"/>
            </a:endParaRPr>
          </a:p>
        </p:txBody>
      </p:sp>
      <p:sp>
        <p:nvSpPr>
          <p:cNvPr id="3134" name="Google Shape;3134;p245"/>
          <p:cNvSpPr txBox="1"/>
          <p:nvPr/>
        </p:nvSpPr>
        <p:spPr>
          <a:xfrm>
            <a:off x="95250" y="140650"/>
            <a:ext cx="45531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dk1"/>
                </a:solidFill>
                <a:latin typeface="Arial"/>
                <a:ea typeface="Arial"/>
                <a:cs typeface="Arial"/>
                <a:sym typeface="Arial"/>
              </a:rPr>
              <a:t>Carbamazepine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dk1"/>
                </a:solidFill>
                <a:latin typeface="Arial"/>
                <a:ea typeface="Arial"/>
                <a:cs typeface="Arial"/>
                <a:sym typeface="Arial"/>
              </a:rPr>
              <a:t>(TEGRETOL)</a:t>
            </a:r>
            <a:endParaRPr b="0" i="0" sz="13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rPr b="0" i="0" lang="en" sz="2100" u="none" cap="none" strike="noStrike">
                <a:solidFill>
                  <a:schemeClr val="dk1"/>
                </a:solidFill>
                <a:latin typeface="Arial"/>
                <a:ea typeface="Arial"/>
                <a:cs typeface="Arial"/>
                <a:sym typeface="Arial"/>
              </a:rPr>
              <a:t>“Tiger tail </a:t>
            </a:r>
            <a:r>
              <a:rPr b="0" i="0" lang="en" sz="1700" u="none" cap="none" strike="noStrike">
                <a:solidFill>
                  <a:schemeClr val="dk1"/>
                </a:solidFill>
                <a:latin typeface="Arial"/>
                <a:ea typeface="Arial"/>
                <a:cs typeface="Arial"/>
                <a:sym typeface="Arial"/>
              </a:rPr>
              <a:t>(in the) </a:t>
            </a:r>
            <a:endParaRPr b="0"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rPr b="0" i="0" lang="en" sz="2100" u="none" cap="none" strike="noStrike">
                <a:solidFill>
                  <a:schemeClr val="dk1"/>
                </a:solidFill>
                <a:latin typeface="Arial"/>
                <a:ea typeface="Arial"/>
                <a:cs typeface="Arial"/>
                <a:sym typeface="Arial"/>
              </a:rPr>
              <a:t> Car Maze”</a:t>
            </a:r>
            <a:endParaRPr b="0" i="0" sz="2900" u="none" cap="none" strike="noStrike">
              <a:solidFill>
                <a:srgbClr val="000000"/>
              </a:solidFill>
              <a:latin typeface="Arial"/>
              <a:ea typeface="Arial"/>
              <a:cs typeface="Arial"/>
              <a:sym typeface="Arial"/>
            </a:endParaRPr>
          </a:p>
        </p:txBody>
      </p:sp>
      <p:sp>
        <p:nvSpPr>
          <p:cNvPr id="3135" name="Google Shape;3135;p245"/>
          <p:cNvSpPr/>
          <p:nvPr/>
        </p:nvSpPr>
        <p:spPr>
          <a:xfrm>
            <a:off x="4197050" y="4174550"/>
            <a:ext cx="180900" cy="314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6" name="Google Shape;3136;p245"/>
          <p:cNvSpPr/>
          <p:nvPr/>
        </p:nvSpPr>
        <p:spPr>
          <a:xfrm flipH="1" rot="211287">
            <a:off x="6998391" y="1601122"/>
            <a:ext cx="39074" cy="28856"/>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7" name="Google Shape;3137;p245"/>
          <p:cNvSpPr txBox="1"/>
          <p:nvPr/>
        </p:nvSpPr>
        <p:spPr>
          <a:xfrm>
            <a:off x="3135209" y="-34413"/>
            <a:ext cx="2964600" cy="628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900"/>
              <a:buFont typeface="Arial"/>
              <a:buNone/>
            </a:pPr>
            <a:r>
              <a:rPr b="0" i="0" lang="en" sz="2200" u="none" cap="none" strike="noStrike">
                <a:solidFill>
                  <a:srgbClr val="000000"/>
                </a:solidFill>
                <a:latin typeface="Arial"/>
                <a:ea typeface="Arial"/>
                <a:cs typeface="Arial"/>
                <a:sym typeface="Arial"/>
              </a:rPr>
              <a:t>Risks of CBZ:</a:t>
            </a:r>
            <a:endParaRPr b="0" i="0" sz="2200" u="none" cap="none" strike="noStrike">
              <a:solidFill>
                <a:srgbClr val="000000"/>
              </a:solidFill>
              <a:latin typeface="Arial"/>
              <a:ea typeface="Arial"/>
              <a:cs typeface="Arial"/>
              <a:sym typeface="Arial"/>
            </a:endParaRPr>
          </a:p>
        </p:txBody>
      </p:sp>
      <p:cxnSp>
        <p:nvCxnSpPr>
          <p:cNvPr id="3138" name="Google Shape;3138;p245"/>
          <p:cNvCxnSpPr/>
          <p:nvPr/>
        </p:nvCxnSpPr>
        <p:spPr>
          <a:xfrm>
            <a:off x="6876807" y="339559"/>
            <a:ext cx="0" cy="1452600"/>
          </a:xfrm>
          <a:prstGeom prst="straightConnector1">
            <a:avLst/>
          </a:prstGeom>
          <a:noFill/>
          <a:ln cap="flat" cmpd="sng" w="9525">
            <a:solidFill>
              <a:srgbClr val="595959"/>
            </a:solidFill>
            <a:prstDash val="solid"/>
            <a:round/>
            <a:headEnd len="sm" w="sm" type="none"/>
            <a:tailEnd len="med" w="med" type="triangle"/>
          </a:ln>
        </p:spPr>
      </p:cxnSp>
      <p:sp>
        <p:nvSpPr>
          <p:cNvPr id="3139" name="Google Shape;3139;p245"/>
          <p:cNvSpPr txBox="1"/>
          <p:nvPr/>
        </p:nvSpPr>
        <p:spPr>
          <a:xfrm>
            <a:off x="6591515" y="-39174"/>
            <a:ext cx="1858200" cy="384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hyponatremia</a:t>
            </a:r>
            <a:endParaRPr b="0" i="0" sz="1800" u="none" cap="none" strike="noStrike">
              <a:solidFill>
                <a:srgbClr val="000000"/>
              </a:solidFill>
              <a:latin typeface="Arial"/>
              <a:ea typeface="Arial"/>
              <a:cs typeface="Arial"/>
              <a:sym typeface="Arial"/>
            </a:endParaRPr>
          </a:p>
        </p:txBody>
      </p:sp>
      <p:cxnSp>
        <p:nvCxnSpPr>
          <p:cNvPr id="3140" name="Google Shape;3140;p245"/>
          <p:cNvCxnSpPr/>
          <p:nvPr/>
        </p:nvCxnSpPr>
        <p:spPr>
          <a:xfrm rot="10800000">
            <a:off x="6288571" y="3342770"/>
            <a:ext cx="0" cy="1463700"/>
          </a:xfrm>
          <a:prstGeom prst="straightConnector1">
            <a:avLst/>
          </a:prstGeom>
          <a:noFill/>
          <a:ln cap="flat" cmpd="sng" w="9525">
            <a:solidFill>
              <a:srgbClr val="595959"/>
            </a:solidFill>
            <a:prstDash val="solid"/>
            <a:round/>
            <a:headEnd len="sm" w="sm" type="none"/>
            <a:tailEnd len="med" w="med" type="triangle"/>
          </a:ln>
        </p:spPr>
      </p:cxnSp>
      <p:sp>
        <p:nvSpPr>
          <p:cNvPr id="3141" name="Google Shape;3141;p245"/>
          <p:cNvSpPr txBox="1"/>
          <p:nvPr/>
        </p:nvSpPr>
        <p:spPr>
          <a:xfrm>
            <a:off x="4939584" y="4711282"/>
            <a:ext cx="2266800" cy="38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highlight>
                  <a:schemeClr val="accent6"/>
                </a:highlight>
                <a:latin typeface="Arial"/>
                <a:ea typeface="Arial"/>
                <a:cs typeface="Arial"/>
                <a:sym typeface="Arial"/>
              </a:rPr>
              <a:t>hepatotoxicity</a:t>
            </a:r>
            <a:endParaRPr b="0" i="0" sz="1800" u="none" cap="none" strike="noStrike">
              <a:solidFill>
                <a:srgbClr val="000000"/>
              </a:solidFill>
              <a:highlight>
                <a:schemeClr val="accent6"/>
              </a:highlight>
              <a:latin typeface="Arial"/>
              <a:ea typeface="Arial"/>
              <a:cs typeface="Arial"/>
              <a:sym typeface="Arial"/>
            </a:endParaRPr>
          </a:p>
        </p:txBody>
      </p:sp>
      <p:pic>
        <p:nvPicPr>
          <p:cNvPr descr="clipped result image" id="3142" name="Google Shape;3142;p245"/>
          <p:cNvPicPr preferRelativeResize="0"/>
          <p:nvPr/>
        </p:nvPicPr>
        <p:blipFill rotWithShape="1">
          <a:blip r:embed="rId3">
            <a:alphaModFix/>
          </a:blip>
          <a:srcRect b="0" l="0" r="0" t="0"/>
          <a:stretch/>
        </p:blipFill>
        <p:spPr>
          <a:xfrm rot="1365158">
            <a:off x="4708571" y="2538289"/>
            <a:ext cx="518326" cy="718054"/>
          </a:xfrm>
          <a:prstGeom prst="rect">
            <a:avLst/>
          </a:prstGeom>
          <a:noFill/>
          <a:ln>
            <a:noFill/>
          </a:ln>
        </p:spPr>
      </p:pic>
      <p:pic>
        <p:nvPicPr>
          <p:cNvPr descr="clipped result image" id="3143" name="Google Shape;3143;p245"/>
          <p:cNvPicPr preferRelativeResize="0"/>
          <p:nvPr/>
        </p:nvPicPr>
        <p:blipFill rotWithShape="1">
          <a:blip r:embed="rId3">
            <a:alphaModFix/>
          </a:blip>
          <a:srcRect b="0" l="0" r="0" t="0"/>
          <a:stretch/>
        </p:blipFill>
        <p:spPr>
          <a:xfrm rot="1365158">
            <a:off x="4723452" y="3092007"/>
            <a:ext cx="518326" cy="718054"/>
          </a:xfrm>
          <a:prstGeom prst="rect">
            <a:avLst/>
          </a:prstGeom>
          <a:noFill/>
          <a:ln>
            <a:noFill/>
          </a:ln>
        </p:spPr>
      </p:pic>
      <p:cxnSp>
        <p:nvCxnSpPr>
          <p:cNvPr id="3144" name="Google Shape;3144;p245"/>
          <p:cNvCxnSpPr/>
          <p:nvPr/>
        </p:nvCxnSpPr>
        <p:spPr>
          <a:xfrm rot="10800000">
            <a:off x="4442676" y="592566"/>
            <a:ext cx="0" cy="3952500"/>
          </a:xfrm>
          <a:prstGeom prst="straightConnector1">
            <a:avLst/>
          </a:prstGeom>
          <a:noFill/>
          <a:ln cap="flat" cmpd="sng" w="38100">
            <a:solidFill>
              <a:srgbClr val="595959"/>
            </a:solidFill>
            <a:prstDash val="solid"/>
            <a:round/>
            <a:headEnd len="sm" w="sm" type="none"/>
            <a:tailEnd len="sm" w="sm" type="none"/>
          </a:ln>
        </p:spPr>
      </p:cxnSp>
      <p:cxnSp>
        <p:nvCxnSpPr>
          <p:cNvPr id="3145" name="Google Shape;3145;p245"/>
          <p:cNvCxnSpPr/>
          <p:nvPr/>
        </p:nvCxnSpPr>
        <p:spPr>
          <a:xfrm rot="10800000">
            <a:off x="6584133" y="606496"/>
            <a:ext cx="2089800" cy="0"/>
          </a:xfrm>
          <a:prstGeom prst="straightConnector1">
            <a:avLst/>
          </a:prstGeom>
          <a:noFill/>
          <a:ln cap="flat" cmpd="sng" w="38100">
            <a:solidFill>
              <a:srgbClr val="595959"/>
            </a:solidFill>
            <a:prstDash val="solid"/>
            <a:round/>
            <a:headEnd len="sm" w="sm" type="none"/>
            <a:tailEnd len="sm" w="sm" type="none"/>
          </a:ln>
        </p:spPr>
      </p:cxnSp>
      <p:cxnSp>
        <p:nvCxnSpPr>
          <p:cNvPr id="3146" name="Google Shape;3146;p245"/>
          <p:cNvCxnSpPr/>
          <p:nvPr/>
        </p:nvCxnSpPr>
        <p:spPr>
          <a:xfrm rot="10800000">
            <a:off x="5463231" y="1514895"/>
            <a:ext cx="2048100" cy="0"/>
          </a:xfrm>
          <a:prstGeom prst="straightConnector1">
            <a:avLst/>
          </a:prstGeom>
          <a:noFill/>
          <a:ln cap="flat" cmpd="sng" w="38100">
            <a:solidFill>
              <a:srgbClr val="595959"/>
            </a:solidFill>
            <a:prstDash val="solid"/>
            <a:round/>
            <a:headEnd len="sm" w="sm" type="none"/>
            <a:tailEnd len="sm" w="sm" type="none"/>
          </a:ln>
        </p:spPr>
      </p:cxnSp>
      <p:cxnSp>
        <p:nvCxnSpPr>
          <p:cNvPr id="3147" name="Google Shape;3147;p245"/>
          <p:cNvCxnSpPr/>
          <p:nvPr/>
        </p:nvCxnSpPr>
        <p:spPr>
          <a:xfrm rot="10800000">
            <a:off x="5483617" y="2498130"/>
            <a:ext cx="999300" cy="0"/>
          </a:xfrm>
          <a:prstGeom prst="straightConnector1">
            <a:avLst/>
          </a:prstGeom>
          <a:noFill/>
          <a:ln cap="flat" cmpd="sng" w="38100">
            <a:solidFill>
              <a:srgbClr val="595959"/>
            </a:solidFill>
            <a:prstDash val="solid"/>
            <a:round/>
            <a:headEnd len="sm" w="sm" type="none"/>
            <a:tailEnd len="sm" w="sm" type="none"/>
          </a:ln>
        </p:spPr>
      </p:cxnSp>
      <p:cxnSp>
        <p:nvCxnSpPr>
          <p:cNvPr id="3148" name="Google Shape;3148;p245"/>
          <p:cNvCxnSpPr/>
          <p:nvPr/>
        </p:nvCxnSpPr>
        <p:spPr>
          <a:xfrm rot="10800000">
            <a:off x="5487416" y="2484528"/>
            <a:ext cx="0" cy="983400"/>
          </a:xfrm>
          <a:prstGeom prst="straightConnector1">
            <a:avLst/>
          </a:prstGeom>
          <a:noFill/>
          <a:ln cap="flat" cmpd="sng" w="38100">
            <a:solidFill>
              <a:srgbClr val="595959"/>
            </a:solidFill>
            <a:prstDash val="solid"/>
            <a:round/>
            <a:headEnd len="sm" w="sm" type="none"/>
            <a:tailEnd len="sm" w="sm" type="none"/>
          </a:ln>
        </p:spPr>
      </p:cxnSp>
      <p:cxnSp>
        <p:nvCxnSpPr>
          <p:cNvPr id="3149" name="Google Shape;3149;p245"/>
          <p:cNvCxnSpPr/>
          <p:nvPr/>
        </p:nvCxnSpPr>
        <p:spPr>
          <a:xfrm rot="10800000">
            <a:off x="5483200" y="624034"/>
            <a:ext cx="0" cy="907500"/>
          </a:xfrm>
          <a:prstGeom prst="straightConnector1">
            <a:avLst/>
          </a:prstGeom>
          <a:noFill/>
          <a:ln cap="flat" cmpd="sng" w="38100">
            <a:solidFill>
              <a:srgbClr val="595959"/>
            </a:solidFill>
            <a:prstDash val="solid"/>
            <a:round/>
            <a:headEnd len="sm" w="sm" type="none"/>
            <a:tailEnd len="sm" w="sm" type="none"/>
          </a:ln>
        </p:spPr>
      </p:cxnSp>
      <p:cxnSp>
        <p:nvCxnSpPr>
          <p:cNvPr id="3150" name="Google Shape;3150;p245"/>
          <p:cNvCxnSpPr/>
          <p:nvPr/>
        </p:nvCxnSpPr>
        <p:spPr>
          <a:xfrm>
            <a:off x="7520627" y="1495903"/>
            <a:ext cx="0" cy="1045500"/>
          </a:xfrm>
          <a:prstGeom prst="straightConnector1">
            <a:avLst/>
          </a:prstGeom>
          <a:noFill/>
          <a:ln cap="flat" cmpd="sng" w="38100">
            <a:solidFill>
              <a:srgbClr val="595959"/>
            </a:solidFill>
            <a:prstDash val="solid"/>
            <a:round/>
            <a:headEnd len="sm" w="sm" type="none"/>
            <a:tailEnd len="sm" w="sm" type="none"/>
          </a:ln>
        </p:spPr>
      </p:cxnSp>
      <p:cxnSp>
        <p:nvCxnSpPr>
          <p:cNvPr id="3151" name="Google Shape;3151;p245"/>
          <p:cNvCxnSpPr/>
          <p:nvPr/>
        </p:nvCxnSpPr>
        <p:spPr>
          <a:xfrm rot="10800000">
            <a:off x="8655987" y="606687"/>
            <a:ext cx="0" cy="3952500"/>
          </a:xfrm>
          <a:prstGeom prst="straightConnector1">
            <a:avLst/>
          </a:prstGeom>
          <a:noFill/>
          <a:ln cap="flat" cmpd="sng" w="38100">
            <a:solidFill>
              <a:srgbClr val="595959"/>
            </a:solidFill>
            <a:prstDash val="solid"/>
            <a:round/>
            <a:headEnd len="sm" w="sm" type="none"/>
            <a:tailEnd len="sm" w="sm" type="none"/>
          </a:ln>
        </p:spPr>
      </p:cxnSp>
      <p:cxnSp>
        <p:nvCxnSpPr>
          <p:cNvPr id="3152" name="Google Shape;3152;p245"/>
          <p:cNvCxnSpPr/>
          <p:nvPr/>
        </p:nvCxnSpPr>
        <p:spPr>
          <a:xfrm rot="10800000">
            <a:off x="4426364" y="609212"/>
            <a:ext cx="1077900" cy="0"/>
          </a:xfrm>
          <a:prstGeom prst="straightConnector1">
            <a:avLst/>
          </a:prstGeom>
          <a:noFill/>
          <a:ln cap="flat" cmpd="sng" w="38100">
            <a:solidFill>
              <a:srgbClr val="595959"/>
            </a:solidFill>
            <a:prstDash val="solid"/>
            <a:round/>
            <a:headEnd len="sm" w="sm" type="none"/>
            <a:tailEnd len="sm" w="sm" type="none"/>
          </a:ln>
        </p:spPr>
      </p:cxnSp>
      <p:cxnSp>
        <p:nvCxnSpPr>
          <p:cNvPr id="3153" name="Google Shape;3153;p245"/>
          <p:cNvCxnSpPr/>
          <p:nvPr/>
        </p:nvCxnSpPr>
        <p:spPr>
          <a:xfrm rot="10800000">
            <a:off x="5561004" y="4547477"/>
            <a:ext cx="3102300" cy="0"/>
          </a:xfrm>
          <a:prstGeom prst="straightConnector1">
            <a:avLst/>
          </a:prstGeom>
          <a:noFill/>
          <a:ln cap="flat" cmpd="sng" w="38100">
            <a:solidFill>
              <a:srgbClr val="595959"/>
            </a:solidFill>
            <a:prstDash val="solid"/>
            <a:round/>
            <a:headEnd len="sm" w="sm" type="none"/>
            <a:tailEnd len="sm" w="sm" type="none"/>
          </a:ln>
        </p:spPr>
      </p:cxnSp>
      <p:cxnSp>
        <p:nvCxnSpPr>
          <p:cNvPr id="3154" name="Google Shape;3154;p245"/>
          <p:cNvCxnSpPr/>
          <p:nvPr/>
        </p:nvCxnSpPr>
        <p:spPr>
          <a:xfrm rot="10800000">
            <a:off x="5467993" y="3477453"/>
            <a:ext cx="2048100" cy="0"/>
          </a:xfrm>
          <a:prstGeom prst="straightConnector1">
            <a:avLst/>
          </a:prstGeom>
          <a:noFill/>
          <a:ln cap="flat" cmpd="sng" w="38100">
            <a:solidFill>
              <a:srgbClr val="595959"/>
            </a:solidFill>
            <a:prstDash val="solid"/>
            <a:round/>
            <a:headEnd len="sm" w="sm" type="none"/>
            <a:tailEnd len="sm" w="sm" type="none"/>
          </a:ln>
        </p:spPr>
      </p:cxnSp>
      <p:sp>
        <p:nvSpPr>
          <p:cNvPr id="3155" name="Google Shape;3155;p245"/>
          <p:cNvSpPr/>
          <p:nvPr/>
        </p:nvSpPr>
        <p:spPr>
          <a:xfrm flipH="1">
            <a:off x="6811727" y="748429"/>
            <a:ext cx="73500" cy="116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6" name="Google Shape;3156;p245"/>
          <p:cNvSpPr/>
          <p:nvPr/>
        </p:nvSpPr>
        <p:spPr>
          <a:xfrm flipH="1" rot="5031437">
            <a:off x="7387643" y="1335467"/>
            <a:ext cx="67286" cy="127318"/>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esultado de imagen para capsule png" id="3157" name="Google Shape;3157;p245"/>
          <p:cNvPicPr preferRelativeResize="0"/>
          <p:nvPr/>
        </p:nvPicPr>
        <p:blipFill rotWithShape="1">
          <a:blip r:embed="rId4">
            <a:alphaModFix/>
          </a:blip>
          <a:srcRect b="0" l="0" r="0" t="0"/>
          <a:stretch/>
        </p:blipFill>
        <p:spPr>
          <a:xfrm>
            <a:off x="6655065" y="3808208"/>
            <a:ext cx="500315" cy="463910"/>
          </a:xfrm>
          <a:prstGeom prst="rect">
            <a:avLst/>
          </a:prstGeom>
          <a:noFill/>
          <a:ln>
            <a:noFill/>
          </a:ln>
        </p:spPr>
      </p:pic>
      <p:pic>
        <p:nvPicPr>
          <p:cNvPr descr="Resultado de imagen para capsule png" id="3158" name="Google Shape;3158;p245"/>
          <p:cNvPicPr preferRelativeResize="0"/>
          <p:nvPr/>
        </p:nvPicPr>
        <p:blipFill rotWithShape="1">
          <a:blip r:embed="rId5">
            <a:alphaModFix/>
          </a:blip>
          <a:srcRect b="0" l="0" r="0" t="0"/>
          <a:stretch/>
        </p:blipFill>
        <p:spPr>
          <a:xfrm>
            <a:off x="7662316" y="1566227"/>
            <a:ext cx="829630" cy="384623"/>
          </a:xfrm>
          <a:prstGeom prst="rect">
            <a:avLst/>
          </a:prstGeom>
          <a:noFill/>
          <a:ln>
            <a:noFill/>
          </a:ln>
        </p:spPr>
      </p:pic>
      <p:pic>
        <p:nvPicPr>
          <p:cNvPr descr="Resultado de imagen para capsule png" id="3159" name="Google Shape;3159;p245"/>
          <p:cNvPicPr preferRelativeResize="0"/>
          <p:nvPr/>
        </p:nvPicPr>
        <p:blipFill rotWithShape="1">
          <a:blip r:embed="rId6">
            <a:alphaModFix/>
          </a:blip>
          <a:srcRect b="0" l="0" r="0" t="0"/>
          <a:stretch/>
        </p:blipFill>
        <p:spPr>
          <a:xfrm>
            <a:off x="7706923" y="2349239"/>
            <a:ext cx="699523" cy="463904"/>
          </a:xfrm>
          <a:prstGeom prst="rect">
            <a:avLst/>
          </a:prstGeom>
          <a:noFill/>
          <a:ln>
            <a:noFill/>
          </a:ln>
        </p:spPr>
      </p:pic>
      <p:pic>
        <p:nvPicPr>
          <p:cNvPr descr="Resultado de imagen para capsule png" id="3160" name="Google Shape;3160;p245"/>
          <p:cNvPicPr preferRelativeResize="0"/>
          <p:nvPr/>
        </p:nvPicPr>
        <p:blipFill rotWithShape="1">
          <a:blip r:embed="rId7">
            <a:alphaModFix/>
          </a:blip>
          <a:srcRect b="52233" l="0" r="-3231" t="0"/>
          <a:stretch/>
        </p:blipFill>
        <p:spPr>
          <a:xfrm>
            <a:off x="7591258" y="3200013"/>
            <a:ext cx="856413" cy="369049"/>
          </a:xfrm>
          <a:prstGeom prst="rect">
            <a:avLst/>
          </a:prstGeom>
          <a:noFill/>
          <a:ln>
            <a:noFill/>
          </a:ln>
        </p:spPr>
      </p:pic>
      <p:pic>
        <p:nvPicPr>
          <p:cNvPr descr="Resultado de imagen para red blood cell png" id="3161" name="Google Shape;3161;p245"/>
          <p:cNvPicPr preferRelativeResize="0"/>
          <p:nvPr/>
        </p:nvPicPr>
        <p:blipFill rotWithShape="1">
          <a:blip r:embed="rId8">
            <a:alphaModFix/>
          </a:blip>
          <a:srcRect b="0" l="0" r="0" t="0"/>
          <a:stretch/>
        </p:blipFill>
        <p:spPr>
          <a:xfrm>
            <a:off x="4594408" y="1992251"/>
            <a:ext cx="699543" cy="540923"/>
          </a:xfrm>
          <a:prstGeom prst="rect">
            <a:avLst/>
          </a:prstGeom>
          <a:noFill/>
          <a:ln>
            <a:noFill/>
          </a:ln>
        </p:spPr>
      </p:pic>
      <p:pic>
        <p:nvPicPr>
          <p:cNvPr descr="Resultado de imagen para red blood cell png" id="3162" name="Google Shape;3162;p245"/>
          <p:cNvPicPr preferRelativeResize="0"/>
          <p:nvPr/>
        </p:nvPicPr>
        <p:blipFill rotWithShape="1">
          <a:blip r:embed="rId8">
            <a:alphaModFix/>
          </a:blip>
          <a:srcRect b="0" l="0" r="0" t="0"/>
          <a:stretch/>
        </p:blipFill>
        <p:spPr>
          <a:xfrm>
            <a:off x="4608500" y="1515096"/>
            <a:ext cx="699543" cy="540922"/>
          </a:xfrm>
          <a:prstGeom prst="rect">
            <a:avLst/>
          </a:prstGeom>
          <a:noFill/>
          <a:ln>
            <a:noFill/>
          </a:ln>
        </p:spPr>
      </p:pic>
      <p:pic>
        <p:nvPicPr>
          <p:cNvPr descr="Resultado de imagen para liver png" id="3163" name="Google Shape;3163;p245"/>
          <p:cNvPicPr preferRelativeResize="0"/>
          <p:nvPr/>
        </p:nvPicPr>
        <p:blipFill rotWithShape="1">
          <a:blip r:embed="rId9">
            <a:alphaModFix/>
          </a:blip>
          <a:srcRect b="0" l="0" r="0" t="0"/>
          <a:stretch/>
        </p:blipFill>
        <p:spPr>
          <a:xfrm>
            <a:off x="5991348" y="2646661"/>
            <a:ext cx="1061417" cy="689766"/>
          </a:xfrm>
          <a:prstGeom prst="rect">
            <a:avLst/>
          </a:prstGeom>
          <a:noFill/>
          <a:ln>
            <a:noFill/>
          </a:ln>
        </p:spPr>
      </p:pic>
      <p:pic>
        <p:nvPicPr>
          <p:cNvPr descr="clipped result image" id="3164" name="Google Shape;3164;p245"/>
          <p:cNvPicPr preferRelativeResize="0"/>
          <p:nvPr/>
        </p:nvPicPr>
        <p:blipFill rotWithShape="1">
          <a:blip r:embed="rId10">
            <a:alphaModFix/>
          </a:blip>
          <a:srcRect b="0" l="0" r="0" t="0"/>
          <a:stretch/>
        </p:blipFill>
        <p:spPr>
          <a:xfrm>
            <a:off x="4740197" y="3794368"/>
            <a:ext cx="612034" cy="545930"/>
          </a:xfrm>
          <a:prstGeom prst="rect">
            <a:avLst/>
          </a:prstGeom>
          <a:noFill/>
          <a:ln>
            <a:noFill/>
          </a:ln>
        </p:spPr>
      </p:pic>
      <p:pic>
        <p:nvPicPr>
          <p:cNvPr descr="clipped result image" id="3165" name="Google Shape;3165;p245"/>
          <p:cNvPicPr preferRelativeResize="0"/>
          <p:nvPr/>
        </p:nvPicPr>
        <p:blipFill rotWithShape="1">
          <a:blip r:embed="rId10">
            <a:alphaModFix/>
          </a:blip>
          <a:srcRect b="0" l="0" r="0" t="0"/>
          <a:stretch/>
        </p:blipFill>
        <p:spPr>
          <a:xfrm>
            <a:off x="5596680" y="3828382"/>
            <a:ext cx="612034" cy="545930"/>
          </a:xfrm>
          <a:prstGeom prst="rect">
            <a:avLst/>
          </a:prstGeom>
          <a:noFill/>
          <a:ln>
            <a:noFill/>
          </a:ln>
        </p:spPr>
      </p:pic>
      <p:sp>
        <p:nvSpPr>
          <p:cNvPr id="3166" name="Google Shape;3166;p245"/>
          <p:cNvSpPr txBox="1"/>
          <p:nvPr/>
        </p:nvSpPr>
        <p:spPr>
          <a:xfrm>
            <a:off x="3172994" y="824338"/>
            <a:ext cx="15774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terato-</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genicity</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3167" name="Google Shape;3167;p245"/>
          <p:cNvSpPr txBox="1"/>
          <p:nvPr/>
        </p:nvSpPr>
        <p:spPr>
          <a:xfrm>
            <a:off x="3173000" y="3761736"/>
            <a:ext cx="12411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agranulo-</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cytosis (rare)</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3168" name="Google Shape;3168;p245"/>
          <p:cNvSpPr txBox="1"/>
          <p:nvPr/>
        </p:nvSpPr>
        <p:spPr>
          <a:xfrm>
            <a:off x="6947401" y="4468986"/>
            <a:ext cx="2119500" cy="38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reduced levels of many medications</a:t>
            </a:r>
            <a:endParaRPr b="0" i="0" sz="1800" u="none" cap="none" strike="noStrike">
              <a:solidFill>
                <a:srgbClr val="000000"/>
              </a:solidFill>
              <a:latin typeface="Arial"/>
              <a:ea typeface="Arial"/>
              <a:cs typeface="Arial"/>
              <a:sym typeface="Arial"/>
            </a:endParaRPr>
          </a:p>
        </p:txBody>
      </p:sp>
      <p:sp>
        <p:nvSpPr>
          <p:cNvPr id="3169" name="Google Shape;3169;p245"/>
          <p:cNvSpPr txBox="1"/>
          <p:nvPr/>
        </p:nvSpPr>
        <p:spPr>
          <a:xfrm>
            <a:off x="3178457" y="2711234"/>
            <a:ext cx="13986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decreased bone mineral density</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3170" name="Google Shape;3170;p245"/>
          <p:cNvSpPr/>
          <p:nvPr/>
        </p:nvSpPr>
        <p:spPr>
          <a:xfrm flipH="1" rot="211071">
            <a:off x="6822600" y="869402"/>
            <a:ext cx="73338" cy="36278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esultado de imagen para capsule png" id="3171" name="Google Shape;3171;p245"/>
          <p:cNvPicPr preferRelativeResize="0"/>
          <p:nvPr/>
        </p:nvPicPr>
        <p:blipFill rotWithShape="1">
          <a:blip r:embed="rId7">
            <a:alphaModFix/>
          </a:blip>
          <a:srcRect b="0" l="2704" r="0" t="56604"/>
          <a:stretch/>
        </p:blipFill>
        <p:spPr>
          <a:xfrm>
            <a:off x="7623069" y="3889997"/>
            <a:ext cx="807206" cy="335293"/>
          </a:xfrm>
          <a:prstGeom prst="rect">
            <a:avLst/>
          </a:prstGeom>
          <a:noFill/>
          <a:ln>
            <a:noFill/>
          </a:ln>
        </p:spPr>
      </p:pic>
      <p:pic>
        <p:nvPicPr>
          <p:cNvPr descr="clipped result image" id="3172" name="Google Shape;3172;p245"/>
          <p:cNvPicPr preferRelativeResize="0"/>
          <p:nvPr/>
        </p:nvPicPr>
        <p:blipFill rotWithShape="1">
          <a:blip r:embed="rId11">
            <a:alphaModFix/>
          </a:blip>
          <a:srcRect b="0" l="0" r="0" t="0"/>
          <a:stretch/>
        </p:blipFill>
        <p:spPr>
          <a:xfrm>
            <a:off x="4580752" y="820688"/>
            <a:ext cx="663996" cy="582391"/>
          </a:xfrm>
          <a:prstGeom prst="rect">
            <a:avLst/>
          </a:prstGeom>
          <a:noFill/>
          <a:ln>
            <a:noFill/>
          </a:ln>
        </p:spPr>
      </p:pic>
      <p:sp>
        <p:nvSpPr>
          <p:cNvPr id="3173" name="Google Shape;3173;p245"/>
          <p:cNvSpPr txBox="1"/>
          <p:nvPr/>
        </p:nvSpPr>
        <p:spPr>
          <a:xfrm>
            <a:off x="5610400" y="1667963"/>
            <a:ext cx="27432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 sz="3200" u="none" cap="none" strike="noStrike">
                <a:solidFill>
                  <a:schemeClr val="dk1"/>
                </a:solidFill>
                <a:latin typeface="Calibri"/>
                <a:ea typeface="Calibri"/>
                <a:cs typeface="Calibri"/>
                <a:sym typeface="Calibri"/>
              </a:rPr>
              <a:t>Na</a:t>
            </a:r>
            <a:r>
              <a:rPr b="0" baseline="30000" i="0" lang="en" sz="3200" u="none" cap="none" strike="noStrike">
                <a:solidFill>
                  <a:schemeClr val="dk1"/>
                </a:solidFill>
                <a:latin typeface="Calibri"/>
                <a:ea typeface="Calibri"/>
                <a:cs typeface="Calibri"/>
                <a:sym typeface="Calibri"/>
              </a:rPr>
              <a:t>+      </a:t>
            </a:r>
            <a:r>
              <a:rPr b="0" i="0" lang="en" sz="3200" u="none" cap="none" strike="noStrike">
                <a:solidFill>
                  <a:srgbClr val="000000"/>
                </a:solidFill>
                <a:latin typeface="Calibri"/>
                <a:ea typeface="Calibri"/>
                <a:cs typeface="Calibri"/>
                <a:sym typeface="Calibri"/>
              </a:rPr>
              <a:t>Na</a:t>
            </a:r>
            <a:r>
              <a:rPr b="0" baseline="30000" i="0" lang="en" sz="3200" u="none" cap="none" strike="noStrike">
                <a:solidFill>
                  <a:srgbClr val="000000"/>
                </a:solidFill>
                <a:latin typeface="Calibri"/>
                <a:ea typeface="Calibri"/>
                <a:cs typeface="Calibri"/>
                <a:sym typeface="Calibri"/>
              </a:rPr>
              <a:t>+</a:t>
            </a:r>
            <a:endParaRPr b="0" baseline="30000" i="0" sz="3200" u="none" cap="none" strike="noStrike">
              <a:solidFill>
                <a:srgbClr val="000000"/>
              </a:solidFill>
              <a:latin typeface="Calibri"/>
              <a:ea typeface="Calibri"/>
              <a:cs typeface="Calibri"/>
              <a:sym typeface="Calibri"/>
            </a:endParaRPr>
          </a:p>
        </p:txBody>
      </p:sp>
      <p:pic>
        <p:nvPicPr>
          <p:cNvPr descr="clipped result image" id="3174" name="Google Shape;3174;p245"/>
          <p:cNvPicPr preferRelativeResize="0"/>
          <p:nvPr/>
        </p:nvPicPr>
        <p:blipFill rotWithShape="1">
          <a:blip r:embed="rId12">
            <a:alphaModFix/>
          </a:blip>
          <a:srcRect b="0" l="0" r="0" t="0"/>
          <a:stretch/>
        </p:blipFill>
        <p:spPr>
          <a:xfrm flipH="1">
            <a:off x="5918828" y="736825"/>
            <a:ext cx="1847655" cy="628750"/>
          </a:xfrm>
          <a:prstGeom prst="rect">
            <a:avLst/>
          </a:prstGeom>
          <a:noFill/>
          <a:ln>
            <a:noFill/>
          </a:ln>
        </p:spPr>
      </p:pic>
      <p:sp>
        <p:nvSpPr>
          <p:cNvPr id="3175" name="Google Shape;3175;p245"/>
          <p:cNvSpPr txBox="1"/>
          <p:nvPr/>
        </p:nvSpPr>
        <p:spPr>
          <a:xfrm>
            <a:off x="3177319" y="1641663"/>
            <a:ext cx="15774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aplastic anemia </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(rare)</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9" name="Shape 3179"/>
        <p:cNvGrpSpPr/>
        <p:nvPr/>
      </p:nvGrpSpPr>
      <p:grpSpPr>
        <a:xfrm>
          <a:off x="0" y="0"/>
          <a:ext cx="0" cy="0"/>
          <a:chOff x="0" y="0"/>
          <a:chExt cx="0" cy="0"/>
        </a:xfrm>
      </p:grpSpPr>
      <p:sp>
        <p:nvSpPr>
          <p:cNvPr id="3180" name="Google Shape;3180;p246"/>
          <p:cNvSpPr/>
          <p:nvPr/>
        </p:nvSpPr>
        <p:spPr>
          <a:xfrm>
            <a:off x="7581750" y="1495900"/>
            <a:ext cx="999300" cy="28659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accent6"/>
              </a:highlight>
              <a:latin typeface="Arial"/>
              <a:ea typeface="Arial"/>
              <a:cs typeface="Arial"/>
              <a:sym typeface="Arial"/>
            </a:endParaRPr>
          </a:p>
        </p:txBody>
      </p:sp>
      <p:sp>
        <p:nvSpPr>
          <p:cNvPr id="3181" name="Google Shape;3181;p246"/>
          <p:cNvSpPr/>
          <p:nvPr/>
        </p:nvSpPr>
        <p:spPr>
          <a:xfrm>
            <a:off x="6507500" y="3611475"/>
            <a:ext cx="2048100" cy="8151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accent6"/>
              </a:highlight>
              <a:latin typeface="Arial"/>
              <a:ea typeface="Arial"/>
              <a:cs typeface="Arial"/>
              <a:sym typeface="Arial"/>
            </a:endParaRPr>
          </a:p>
        </p:txBody>
      </p:sp>
      <p:sp>
        <p:nvSpPr>
          <p:cNvPr id="3182" name="Google Shape;3182;p246"/>
          <p:cNvSpPr txBox="1"/>
          <p:nvPr/>
        </p:nvSpPr>
        <p:spPr>
          <a:xfrm>
            <a:off x="95250" y="140650"/>
            <a:ext cx="45531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dk1"/>
                </a:solidFill>
                <a:latin typeface="Arial"/>
                <a:ea typeface="Arial"/>
                <a:cs typeface="Arial"/>
                <a:sym typeface="Arial"/>
              </a:rPr>
              <a:t>Carbamazepine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dk1"/>
                </a:solidFill>
                <a:latin typeface="Arial"/>
                <a:ea typeface="Arial"/>
                <a:cs typeface="Arial"/>
                <a:sym typeface="Arial"/>
              </a:rPr>
              <a:t>(TEGRETOL)</a:t>
            </a:r>
            <a:endParaRPr b="0" i="0" sz="13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rPr b="0" i="0" lang="en" sz="2100" u="none" cap="none" strike="noStrike">
                <a:solidFill>
                  <a:schemeClr val="dk1"/>
                </a:solidFill>
                <a:latin typeface="Arial"/>
                <a:ea typeface="Arial"/>
                <a:cs typeface="Arial"/>
                <a:sym typeface="Arial"/>
              </a:rPr>
              <a:t>“Tiger tail </a:t>
            </a:r>
            <a:r>
              <a:rPr b="0" i="0" lang="en" sz="1700" u="none" cap="none" strike="noStrike">
                <a:solidFill>
                  <a:schemeClr val="dk1"/>
                </a:solidFill>
                <a:latin typeface="Arial"/>
                <a:ea typeface="Arial"/>
                <a:cs typeface="Arial"/>
                <a:sym typeface="Arial"/>
              </a:rPr>
              <a:t>(in the) </a:t>
            </a:r>
            <a:endParaRPr b="0"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rPr b="0" i="0" lang="en" sz="2100" u="none" cap="none" strike="noStrike">
                <a:solidFill>
                  <a:schemeClr val="dk1"/>
                </a:solidFill>
                <a:latin typeface="Arial"/>
                <a:ea typeface="Arial"/>
                <a:cs typeface="Arial"/>
                <a:sym typeface="Arial"/>
              </a:rPr>
              <a:t> Car Maze”</a:t>
            </a:r>
            <a:endParaRPr b="0" i="0" sz="2900" u="none" cap="none" strike="noStrike">
              <a:solidFill>
                <a:srgbClr val="000000"/>
              </a:solidFill>
              <a:latin typeface="Arial"/>
              <a:ea typeface="Arial"/>
              <a:cs typeface="Arial"/>
              <a:sym typeface="Arial"/>
            </a:endParaRPr>
          </a:p>
        </p:txBody>
      </p:sp>
      <p:sp>
        <p:nvSpPr>
          <p:cNvPr id="3183" name="Google Shape;3183;p246"/>
          <p:cNvSpPr/>
          <p:nvPr/>
        </p:nvSpPr>
        <p:spPr>
          <a:xfrm>
            <a:off x="4197050" y="4174550"/>
            <a:ext cx="180900" cy="314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4" name="Google Shape;3184;p246"/>
          <p:cNvSpPr/>
          <p:nvPr/>
        </p:nvSpPr>
        <p:spPr>
          <a:xfrm flipH="1" rot="211287">
            <a:off x="6998391" y="1601122"/>
            <a:ext cx="39074" cy="28856"/>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5" name="Google Shape;3185;p246"/>
          <p:cNvSpPr txBox="1"/>
          <p:nvPr/>
        </p:nvSpPr>
        <p:spPr>
          <a:xfrm>
            <a:off x="3135209" y="-34413"/>
            <a:ext cx="2964600" cy="628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900"/>
              <a:buFont typeface="Arial"/>
              <a:buNone/>
            </a:pPr>
            <a:r>
              <a:rPr b="0" i="0" lang="en" sz="2200" u="none" cap="none" strike="noStrike">
                <a:solidFill>
                  <a:srgbClr val="000000"/>
                </a:solidFill>
                <a:latin typeface="Arial"/>
                <a:ea typeface="Arial"/>
                <a:cs typeface="Arial"/>
                <a:sym typeface="Arial"/>
              </a:rPr>
              <a:t>Risks of CBZ:</a:t>
            </a:r>
            <a:endParaRPr b="0" i="0" sz="2200" u="none" cap="none" strike="noStrike">
              <a:solidFill>
                <a:srgbClr val="000000"/>
              </a:solidFill>
              <a:latin typeface="Arial"/>
              <a:ea typeface="Arial"/>
              <a:cs typeface="Arial"/>
              <a:sym typeface="Arial"/>
            </a:endParaRPr>
          </a:p>
        </p:txBody>
      </p:sp>
      <p:cxnSp>
        <p:nvCxnSpPr>
          <p:cNvPr id="3186" name="Google Shape;3186;p246"/>
          <p:cNvCxnSpPr/>
          <p:nvPr/>
        </p:nvCxnSpPr>
        <p:spPr>
          <a:xfrm>
            <a:off x="6876807" y="339559"/>
            <a:ext cx="0" cy="1452600"/>
          </a:xfrm>
          <a:prstGeom prst="straightConnector1">
            <a:avLst/>
          </a:prstGeom>
          <a:noFill/>
          <a:ln cap="flat" cmpd="sng" w="9525">
            <a:solidFill>
              <a:srgbClr val="595959"/>
            </a:solidFill>
            <a:prstDash val="solid"/>
            <a:round/>
            <a:headEnd len="sm" w="sm" type="none"/>
            <a:tailEnd len="med" w="med" type="triangle"/>
          </a:ln>
        </p:spPr>
      </p:cxnSp>
      <p:sp>
        <p:nvSpPr>
          <p:cNvPr id="3187" name="Google Shape;3187;p246"/>
          <p:cNvSpPr txBox="1"/>
          <p:nvPr/>
        </p:nvSpPr>
        <p:spPr>
          <a:xfrm>
            <a:off x="6591515" y="-39174"/>
            <a:ext cx="1858200" cy="384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hyponatremia</a:t>
            </a:r>
            <a:endParaRPr b="0" i="0" sz="1800" u="none" cap="none" strike="noStrike">
              <a:solidFill>
                <a:srgbClr val="000000"/>
              </a:solidFill>
              <a:latin typeface="Arial"/>
              <a:ea typeface="Arial"/>
              <a:cs typeface="Arial"/>
              <a:sym typeface="Arial"/>
            </a:endParaRPr>
          </a:p>
        </p:txBody>
      </p:sp>
      <p:cxnSp>
        <p:nvCxnSpPr>
          <p:cNvPr id="3188" name="Google Shape;3188;p246"/>
          <p:cNvCxnSpPr/>
          <p:nvPr/>
        </p:nvCxnSpPr>
        <p:spPr>
          <a:xfrm rot="10800000">
            <a:off x="6288571" y="3342770"/>
            <a:ext cx="0" cy="1463700"/>
          </a:xfrm>
          <a:prstGeom prst="straightConnector1">
            <a:avLst/>
          </a:prstGeom>
          <a:noFill/>
          <a:ln cap="flat" cmpd="sng" w="9525">
            <a:solidFill>
              <a:srgbClr val="595959"/>
            </a:solidFill>
            <a:prstDash val="solid"/>
            <a:round/>
            <a:headEnd len="sm" w="sm" type="none"/>
            <a:tailEnd len="med" w="med" type="triangle"/>
          </a:ln>
        </p:spPr>
      </p:cxnSp>
      <p:sp>
        <p:nvSpPr>
          <p:cNvPr id="3189" name="Google Shape;3189;p246"/>
          <p:cNvSpPr txBox="1"/>
          <p:nvPr/>
        </p:nvSpPr>
        <p:spPr>
          <a:xfrm>
            <a:off x="4939584" y="4711282"/>
            <a:ext cx="2266800" cy="38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hepatotoxicity</a:t>
            </a:r>
            <a:endParaRPr b="0" i="0" sz="1800" u="none" cap="none" strike="noStrike">
              <a:solidFill>
                <a:srgbClr val="000000"/>
              </a:solidFill>
              <a:latin typeface="Arial"/>
              <a:ea typeface="Arial"/>
              <a:cs typeface="Arial"/>
              <a:sym typeface="Arial"/>
            </a:endParaRPr>
          </a:p>
        </p:txBody>
      </p:sp>
      <p:pic>
        <p:nvPicPr>
          <p:cNvPr descr="clipped result image" id="3190" name="Google Shape;3190;p246"/>
          <p:cNvPicPr preferRelativeResize="0"/>
          <p:nvPr/>
        </p:nvPicPr>
        <p:blipFill rotWithShape="1">
          <a:blip r:embed="rId3">
            <a:alphaModFix/>
          </a:blip>
          <a:srcRect b="0" l="0" r="0" t="0"/>
          <a:stretch/>
        </p:blipFill>
        <p:spPr>
          <a:xfrm rot="1365158">
            <a:off x="4708571" y="2538289"/>
            <a:ext cx="518326" cy="718054"/>
          </a:xfrm>
          <a:prstGeom prst="rect">
            <a:avLst/>
          </a:prstGeom>
          <a:noFill/>
          <a:ln>
            <a:noFill/>
          </a:ln>
        </p:spPr>
      </p:pic>
      <p:pic>
        <p:nvPicPr>
          <p:cNvPr descr="clipped result image" id="3191" name="Google Shape;3191;p246"/>
          <p:cNvPicPr preferRelativeResize="0"/>
          <p:nvPr/>
        </p:nvPicPr>
        <p:blipFill rotWithShape="1">
          <a:blip r:embed="rId3">
            <a:alphaModFix/>
          </a:blip>
          <a:srcRect b="0" l="0" r="0" t="0"/>
          <a:stretch/>
        </p:blipFill>
        <p:spPr>
          <a:xfrm rot="1365158">
            <a:off x="4723452" y="3092007"/>
            <a:ext cx="518326" cy="718054"/>
          </a:xfrm>
          <a:prstGeom prst="rect">
            <a:avLst/>
          </a:prstGeom>
          <a:noFill/>
          <a:ln>
            <a:noFill/>
          </a:ln>
        </p:spPr>
      </p:pic>
      <p:cxnSp>
        <p:nvCxnSpPr>
          <p:cNvPr id="3192" name="Google Shape;3192;p246"/>
          <p:cNvCxnSpPr/>
          <p:nvPr/>
        </p:nvCxnSpPr>
        <p:spPr>
          <a:xfrm rot="10800000">
            <a:off x="4442676" y="592566"/>
            <a:ext cx="0" cy="3952500"/>
          </a:xfrm>
          <a:prstGeom prst="straightConnector1">
            <a:avLst/>
          </a:prstGeom>
          <a:noFill/>
          <a:ln cap="flat" cmpd="sng" w="38100">
            <a:solidFill>
              <a:srgbClr val="595959"/>
            </a:solidFill>
            <a:prstDash val="solid"/>
            <a:round/>
            <a:headEnd len="sm" w="sm" type="none"/>
            <a:tailEnd len="sm" w="sm" type="none"/>
          </a:ln>
        </p:spPr>
      </p:cxnSp>
      <p:cxnSp>
        <p:nvCxnSpPr>
          <p:cNvPr id="3193" name="Google Shape;3193;p246"/>
          <p:cNvCxnSpPr/>
          <p:nvPr/>
        </p:nvCxnSpPr>
        <p:spPr>
          <a:xfrm rot="10800000">
            <a:off x="6584133" y="606496"/>
            <a:ext cx="2089800" cy="0"/>
          </a:xfrm>
          <a:prstGeom prst="straightConnector1">
            <a:avLst/>
          </a:prstGeom>
          <a:noFill/>
          <a:ln cap="flat" cmpd="sng" w="38100">
            <a:solidFill>
              <a:srgbClr val="595959"/>
            </a:solidFill>
            <a:prstDash val="solid"/>
            <a:round/>
            <a:headEnd len="sm" w="sm" type="none"/>
            <a:tailEnd len="sm" w="sm" type="none"/>
          </a:ln>
        </p:spPr>
      </p:cxnSp>
      <p:cxnSp>
        <p:nvCxnSpPr>
          <p:cNvPr id="3194" name="Google Shape;3194;p246"/>
          <p:cNvCxnSpPr/>
          <p:nvPr/>
        </p:nvCxnSpPr>
        <p:spPr>
          <a:xfrm rot="10800000">
            <a:off x="5463231" y="1514895"/>
            <a:ext cx="2048100" cy="0"/>
          </a:xfrm>
          <a:prstGeom prst="straightConnector1">
            <a:avLst/>
          </a:prstGeom>
          <a:noFill/>
          <a:ln cap="flat" cmpd="sng" w="38100">
            <a:solidFill>
              <a:srgbClr val="595959"/>
            </a:solidFill>
            <a:prstDash val="solid"/>
            <a:round/>
            <a:headEnd len="sm" w="sm" type="none"/>
            <a:tailEnd len="sm" w="sm" type="none"/>
          </a:ln>
        </p:spPr>
      </p:cxnSp>
      <p:cxnSp>
        <p:nvCxnSpPr>
          <p:cNvPr id="3195" name="Google Shape;3195;p246"/>
          <p:cNvCxnSpPr/>
          <p:nvPr/>
        </p:nvCxnSpPr>
        <p:spPr>
          <a:xfrm rot="10800000">
            <a:off x="5483617" y="2498130"/>
            <a:ext cx="999300" cy="0"/>
          </a:xfrm>
          <a:prstGeom prst="straightConnector1">
            <a:avLst/>
          </a:prstGeom>
          <a:noFill/>
          <a:ln cap="flat" cmpd="sng" w="38100">
            <a:solidFill>
              <a:srgbClr val="595959"/>
            </a:solidFill>
            <a:prstDash val="solid"/>
            <a:round/>
            <a:headEnd len="sm" w="sm" type="none"/>
            <a:tailEnd len="sm" w="sm" type="none"/>
          </a:ln>
        </p:spPr>
      </p:cxnSp>
      <p:cxnSp>
        <p:nvCxnSpPr>
          <p:cNvPr id="3196" name="Google Shape;3196;p246"/>
          <p:cNvCxnSpPr/>
          <p:nvPr/>
        </p:nvCxnSpPr>
        <p:spPr>
          <a:xfrm rot="10800000">
            <a:off x="5487416" y="2484528"/>
            <a:ext cx="0" cy="983400"/>
          </a:xfrm>
          <a:prstGeom prst="straightConnector1">
            <a:avLst/>
          </a:prstGeom>
          <a:noFill/>
          <a:ln cap="flat" cmpd="sng" w="38100">
            <a:solidFill>
              <a:srgbClr val="595959"/>
            </a:solidFill>
            <a:prstDash val="solid"/>
            <a:round/>
            <a:headEnd len="sm" w="sm" type="none"/>
            <a:tailEnd len="sm" w="sm" type="none"/>
          </a:ln>
        </p:spPr>
      </p:cxnSp>
      <p:cxnSp>
        <p:nvCxnSpPr>
          <p:cNvPr id="3197" name="Google Shape;3197;p246"/>
          <p:cNvCxnSpPr/>
          <p:nvPr/>
        </p:nvCxnSpPr>
        <p:spPr>
          <a:xfrm rot="10800000">
            <a:off x="5483200" y="624034"/>
            <a:ext cx="0" cy="907500"/>
          </a:xfrm>
          <a:prstGeom prst="straightConnector1">
            <a:avLst/>
          </a:prstGeom>
          <a:noFill/>
          <a:ln cap="flat" cmpd="sng" w="38100">
            <a:solidFill>
              <a:srgbClr val="595959"/>
            </a:solidFill>
            <a:prstDash val="solid"/>
            <a:round/>
            <a:headEnd len="sm" w="sm" type="none"/>
            <a:tailEnd len="sm" w="sm" type="none"/>
          </a:ln>
        </p:spPr>
      </p:cxnSp>
      <p:cxnSp>
        <p:nvCxnSpPr>
          <p:cNvPr id="3198" name="Google Shape;3198;p246"/>
          <p:cNvCxnSpPr/>
          <p:nvPr/>
        </p:nvCxnSpPr>
        <p:spPr>
          <a:xfrm>
            <a:off x="7520627" y="1495903"/>
            <a:ext cx="0" cy="1045500"/>
          </a:xfrm>
          <a:prstGeom prst="straightConnector1">
            <a:avLst/>
          </a:prstGeom>
          <a:noFill/>
          <a:ln cap="flat" cmpd="sng" w="38100">
            <a:solidFill>
              <a:srgbClr val="595959"/>
            </a:solidFill>
            <a:prstDash val="solid"/>
            <a:round/>
            <a:headEnd len="sm" w="sm" type="none"/>
            <a:tailEnd len="sm" w="sm" type="none"/>
          </a:ln>
        </p:spPr>
      </p:cxnSp>
      <p:cxnSp>
        <p:nvCxnSpPr>
          <p:cNvPr id="3199" name="Google Shape;3199;p246"/>
          <p:cNvCxnSpPr/>
          <p:nvPr/>
        </p:nvCxnSpPr>
        <p:spPr>
          <a:xfrm rot="10800000">
            <a:off x="8655987" y="606687"/>
            <a:ext cx="0" cy="3952500"/>
          </a:xfrm>
          <a:prstGeom prst="straightConnector1">
            <a:avLst/>
          </a:prstGeom>
          <a:noFill/>
          <a:ln cap="flat" cmpd="sng" w="38100">
            <a:solidFill>
              <a:srgbClr val="595959"/>
            </a:solidFill>
            <a:prstDash val="solid"/>
            <a:round/>
            <a:headEnd len="sm" w="sm" type="none"/>
            <a:tailEnd len="sm" w="sm" type="none"/>
          </a:ln>
        </p:spPr>
      </p:cxnSp>
      <p:cxnSp>
        <p:nvCxnSpPr>
          <p:cNvPr id="3200" name="Google Shape;3200;p246"/>
          <p:cNvCxnSpPr/>
          <p:nvPr/>
        </p:nvCxnSpPr>
        <p:spPr>
          <a:xfrm rot="10800000">
            <a:off x="4426364" y="609212"/>
            <a:ext cx="1077900" cy="0"/>
          </a:xfrm>
          <a:prstGeom prst="straightConnector1">
            <a:avLst/>
          </a:prstGeom>
          <a:noFill/>
          <a:ln cap="flat" cmpd="sng" w="38100">
            <a:solidFill>
              <a:srgbClr val="595959"/>
            </a:solidFill>
            <a:prstDash val="solid"/>
            <a:round/>
            <a:headEnd len="sm" w="sm" type="none"/>
            <a:tailEnd len="sm" w="sm" type="none"/>
          </a:ln>
        </p:spPr>
      </p:cxnSp>
      <p:cxnSp>
        <p:nvCxnSpPr>
          <p:cNvPr id="3201" name="Google Shape;3201;p246"/>
          <p:cNvCxnSpPr/>
          <p:nvPr/>
        </p:nvCxnSpPr>
        <p:spPr>
          <a:xfrm rot="10800000">
            <a:off x="5561004" y="4547477"/>
            <a:ext cx="3102300" cy="0"/>
          </a:xfrm>
          <a:prstGeom prst="straightConnector1">
            <a:avLst/>
          </a:prstGeom>
          <a:noFill/>
          <a:ln cap="flat" cmpd="sng" w="38100">
            <a:solidFill>
              <a:srgbClr val="595959"/>
            </a:solidFill>
            <a:prstDash val="solid"/>
            <a:round/>
            <a:headEnd len="sm" w="sm" type="none"/>
            <a:tailEnd len="sm" w="sm" type="none"/>
          </a:ln>
        </p:spPr>
      </p:cxnSp>
      <p:cxnSp>
        <p:nvCxnSpPr>
          <p:cNvPr id="3202" name="Google Shape;3202;p246"/>
          <p:cNvCxnSpPr/>
          <p:nvPr/>
        </p:nvCxnSpPr>
        <p:spPr>
          <a:xfrm rot="10800000">
            <a:off x="5467993" y="3477453"/>
            <a:ext cx="2048100" cy="0"/>
          </a:xfrm>
          <a:prstGeom prst="straightConnector1">
            <a:avLst/>
          </a:prstGeom>
          <a:noFill/>
          <a:ln cap="flat" cmpd="sng" w="38100">
            <a:solidFill>
              <a:srgbClr val="595959"/>
            </a:solidFill>
            <a:prstDash val="solid"/>
            <a:round/>
            <a:headEnd len="sm" w="sm" type="none"/>
            <a:tailEnd len="sm" w="sm" type="none"/>
          </a:ln>
        </p:spPr>
      </p:cxnSp>
      <p:sp>
        <p:nvSpPr>
          <p:cNvPr id="3203" name="Google Shape;3203;p246"/>
          <p:cNvSpPr/>
          <p:nvPr/>
        </p:nvSpPr>
        <p:spPr>
          <a:xfrm flipH="1">
            <a:off x="6811727" y="748429"/>
            <a:ext cx="73500" cy="116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4" name="Google Shape;3204;p246"/>
          <p:cNvSpPr/>
          <p:nvPr/>
        </p:nvSpPr>
        <p:spPr>
          <a:xfrm flipH="1" rot="5031437">
            <a:off x="7387643" y="1335467"/>
            <a:ext cx="67286" cy="127318"/>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esultado de imagen para capsule png" id="3205" name="Google Shape;3205;p246"/>
          <p:cNvPicPr preferRelativeResize="0"/>
          <p:nvPr/>
        </p:nvPicPr>
        <p:blipFill rotWithShape="1">
          <a:blip r:embed="rId4">
            <a:alphaModFix/>
          </a:blip>
          <a:srcRect b="0" l="0" r="0" t="0"/>
          <a:stretch/>
        </p:blipFill>
        <p:spPr>
          <a:xfrm>
            <a:off x="6655065" y="3808208"/>
            <a:ext cx="500315" cy="463910"/>
          </a:xfrm>
          <a:prstGeom prst="rect">
            <a:avLst/>
          </a:prstGeom>
          <a:noFill/>
          <a:ln>
            <a:noFill/>
          </a:ln>
        </p:spPr>
      </p:pic>
      <p:pic>
        <p:nvPicPr>
          <p:cNvPr descr="Resultado de imagen para capsule png" id="3206" name="Google Shape;3206;p246"/>
          <p:cNvPicPr preferRelativeResize="0"/>
          <p:nvPr/>
        </p:nvPicPr>
        <p:blipFill rotWithShape="1">
          <a:blip r:embed="rId5">
            <a:alphaModFix/>
          </a:blip>
          <a:srcRect b="0" l="0" r="0" t="0"/>
          <a:stretch/>
        </p:blipFill>
        <p:spPr>
          <a:xfrm>
            <a:off x="7662316" y="1566227"/>
            <a:ext cx="829630" cy="384623"/>
          </a:xfrm>
          <a:prstGeom prst="rect">
            <a:avLst/>
          </a:prstGeom>
          <a:noFill/>
          <a:ln>
            <a:noFill/>
          </a:ln>
        </p:spPr>
      </p:pic>
      <p:pic>
        <p:nvPicPr>
          <p:cNvPr descr="Resultado de imagen para capsule png" id="3207" name="Google Shape;3207;p246"/>
          <p:cNvPicPr preferRelativeResize="0"/>
          <p:nvPr/>
        </p:nvPicPr>
        <p:blipFill rotWithShape="1">
          <a:blip r:embed="rId6">
            <a:alphaModFix/>
          </a:blip>
          <a:srcRect b="0" l="0" r="0" t="0"/>
          <a:stretch/>
        </p:blipFill>
        <p:spPr>
          <a:xfrm>
            <a:off x="7706923" y="2349239"/>
            <a:ext cx="699523" cy="463904"/>
          </a:xfrm>
          <a:prstGeom prst="rect">
            <a:avLst/>
          </a:prstGeom>
          <a:noFill/>
          <a:ln>
            <a:noFill/>
          </a:ln>
        </p:spPr>
      </p:pic>
      <p:pic>
        <p:nvPicPr>
          <p:cNvPr descr="Resultado de imagen para capsule png" id="3208" name="Google Shape;3208;p246"/>
          <p:cNvPicPr preferRelativeResize="0"/>
          <p:nvPr/>
        </p:nvPicPr>
        <p:blipFill rotWithShape="1">
          <a:blip r:embed="rId7">
            <a:alphaModFix/>
          </a:blip>
          <a:srcRect b="52233" l="0" r="-3231" t="0"/>
          <a:stretch/>
        </p:blipFill>
        <p:spPr>
          <a:xfrm>
            <a:off x="7667458" y="3200013"/>
            <a:ext cx="856413" cy="369049"/>
          </a:xfrm>
          <a:prstGeom prst="rect">
            <a:avLst/>
          </a:prstGeom>
          <a:noFill/>
          <a:ln>
            <a:noFill/>
          </a:ln>
        </p:spPr>
      </p:pic>
      <p:pic>
        <p:nvPicPr>
          <p:cNvPr descr="Resultado de imagen para red blood cell png" id="3209" name="Google Shape;3209;p246"/>
          <p:cNvPicPr preferRelativeResize="0"/>
          <p:nvPr/>
        </p:nvPicPr>
        <p:blipFill rotWithShape="1">
          <a:blip r:embed="rId8">
            <a:alphaModFix/>
          </a:blip>
          <a:srcRect b="0" l="0" r="0" t="0"/>
          <a:stretch/>
        </p:blipFill>
        <p:spPr>
          <a:xfrm>
            <a:off x="4594408" y="1992251"/>
            <a:ext cx="699543" cy="540923"/>
          </a:xfrm>
          <a:prstGeom prst="rect">
            <a:avLst/>
          </a:prstGeom>
          <a:noFill/>
          <a:ln>
            <a:noFill/>
          </a:ln>
        </p:spPr>
      </p:pic>
      <p:pic>
        <p:nvPicPr>
          <p:cNvPr descr="Resultado de imagen para red blood cell png" id="3210" name="Google Shape;3210;p246"/>
          <p:cNvPicPr preferRelativeResize="0"/>
          <p:nvPr/>
        </p:nvPicPr>
        <p:blipFill rotWithShape="1">
          <a:blip r:embed="rId8">
            <a:alphaModFix/>
          </a:blip>
          <a:srcRect b="0" l="0" r="0" t="0"/>
          <a:stretch/>
        </p:blipFill>
        <p:spPr>
          <a:xfrm>
            <a:off x="4608500" y="1515096"/>
            <a:ext cx="699543" cy="540922"/>
          </a:xfrm>
          <a:prstGeom prst="rect">
            <a:avLst/>
          </a:prstGeom>
          <a:noFill/>
          <a:ln>
            <a:noFill/>
          </a:ln>
        </p:spPr>
      </p:pic>
      <p:pic>
        <p:nvPicPr>
          <p:cNvPr descr="Resultado de imagen para liver png" id="3211" name="Google Shape;3211;p246"/>
          <p:cNvPicPr preferRelativeResize="0"/>
          <p:nvPr/>
        </p:nvPicPr>
        <p:blipFill rotWithShape="1">
          <a:blip r:embed="rId9">
            <a:alphaModFix/>
          </a:blip>
          <a:srcRect b="0" l="0" r="0" t="0"/>
          <a:stretch/>
        </p:blipFill>
        <p:spPr>
          <a:xfrm>
            <a:off x="5991348" y="2646661"/>
            <a:ext cx="1061417" cy="689766"/>
          </a:xfrm>
          <a:prstGeom prst="rect">
            <a:avLst/>
          </a:prstGeom>
          <a:noFill/>
          <a:ln>
            <a:noFill/>
          </a:ln>
        </p:spPr>
      </p:pic>
      <p:pic>
        <p:nvPicPr>
          <p:cNvPr descr="clipped result image" id="3212" name="Google Shape;3212;p246"/>
          <p:cNvPicPr preferRelativeResize="0"/>
          <p:nvPr/>
        </p:nvPicPr>
        <p:blipFill rotWithShape="1">
          <a:blip r:embed="rId10">
            <a:alphaModFix/>
          </a:blip>
          <a:srcRect b="0" l="0" r="0" t="0"/>
          <a:stretch/>
        </p:blipFill>
        <p:spPr>
          <a:xfrm>
            <a:off x="4740197" y="3794368"/>
            <a:ext cx="612034" cy="545930"/>
          </a:xfrm>
          <a:prstGeom prst="rect">
            <a:avLst/>
          </a:prstGeom>
          <a:noFill/>
          <a:ln>
            <a:noFill/>
          </a:ln>
        </p:spPr>
      </p:pic>
      <p:pic>
        <p:nvPicPr>
          <p:cNvPr descr="clipped result image" id="3213" name="Google Shape;3213;p246"/>
          <p:cNvPicPr preferRelativeResize="0"/>
          <p:nvPr/>
        </p:nvPicPr>
        <p:blipFill rotWithShape="1">
          <a:blip r:embed="rId10">
            <a:alphaModFix/>
          </a:blip>
          <a:srcRect b="0" l="0" r="0" t="0"/>
          <a:stretch/>
        </p:blipFill>
        <p:spPr>
          <a:xfrm>
            <a:off x="5596680" y="3828382"/>
            <a:ext cx="612034" cy="545930"/>
          </a:xfrm>
          <a:prstGeom prst="rect">
            <a:avLst/>
          </a:prstGeom>
          <a:noFill/>
          <a:ln>
            <a:noFill/>
          </a:ln>
        </p:spPr>
      </p:pic>
      <p:sp>
        <p:nvSpPr>
          <p:cNvPr id="3214" name="Google Shape;3214;p246"/>
          <p:cNvSpPr txBox="1"/>
          <p:nvPr/>
        </p:nvSpPr>
        <p:spPr>
          <a:xfrm>
            <a:off x="3172994" y="824338"/>
            <a:ext cx="15774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terato-</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genicity</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3215" name="Google Shape;3215;p246"/>
          <p:cNvSpPr txBox="1"/>
          <p:nvPr/>
        </p:nvSpPr>
        <p:spPr>
          <a:xfrm>
            <a:off x="3173000" y="3761736"/>
            <a:ext cx="12411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agranulo-</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cytosis (rare)</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3216" name="Google Shape;3216;p246"/>
          <p:cNvSpPr txBox="1"/>
          <p:nvPr/>
        </p:nvSpPr>
        <p:spPr>
          <a:xfrm>
            <a:off x="6947401" y="4468986"/>
            <a:ext cx="2119500" cy="38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highlight>
                  <a:schemeClr val="accent6"/>
                </a:highlight>
                <a:latin typeface="Arial"/>
                <a:ea typeface="Arial"/>
                <a:cs typeface="Arial"/>
                <a:sym typeface="Arial"/>
              </a:rPr>
              <a:t>reduced levels of many medications</a:t>
            </a:r>
            <a:endParaRPr b="0" i="0" sz="1800" u="none" cap="none" strike="noStrike">
              <a:solidFill>
                <a:srgbClr val="000000"/>
              </a:solidFill>
              <a:highlight>
                <a:schemeClr val="accent6"/>
              </a:highlight>
              <a:latin typeface="Arial"/>
              <a:ea typeface="Arial"/>
              <a:cs typeface="Arial"/>
              <a:sym typeface="Arial"/>
            </a:endParaRPr>
          </a:p>
        </p:txBody>
      </p:sp>
      <p:sp>
        <p:nvSpPr>
          <p:cNvPr id="3217" name="Google Shape;3217;p246"/>
          <p:cNvSpPr txBox="1"/>
          <p:nvPr/>
        </p:nvSpPr>
        <p:spPr>
          <a:xfrm>
            <a:off x="3178457" y="2711234"/>
            <a:ext cx="13986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decreased bone mineral density</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3218" name="Google Shape;3218;p246"/>
          <p:cNvSpPr/>
          <p:nvPr/>
        </p:nvSpPr>
        <p:spPr>
          <a:xfrm flipH="1" rot="211071">
            <a:off x="6822600" y="869402"/>
            <a:ext cx="73338" cy="36278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esultado de imagen para capsule png" id="3219" name="Google Shape;3219;p246"/>
          <p:cNvPicPr preferRelativeResize="0"/>
          <p:nvPr/>
        </p:nvPicPr>
        <p:blipFill rotWithShape="1">
          <a:blip r:embed="rId7">
            <a:alphaModFix/>
          </a:blip>
          <a:srcRect b="0" l="2704" r="0" t="56604"/>
          <a:stretch/>
        </p:blipFill>
        <p:spPr>
          <a:xfrm>
            <a:off x="7623069" y="3889997"/>
            <a:ext cx="807206" cy="335293"/>
          </a:xfrm>
          <a:prstGeom prst="rect">
            <a:avLst/>
          </a:prstGeom>
          <a:noFill/>
          <a:ln>
            <a:noFill/>
          </a:ln>
        </p:spPr>
      </p:pic>
      <p:pic>
        <p:nvPicPr>
          <p:cNvPr descr="clipped result image" id="3220" name="Google Shape;3220;p246"/>
          <p:cNvPicPr preferRelativeResize="0"/>
          <p:nvPr/>
        </p:nvPicPr>
        <p:blipFill rotWithShape="1">
          <a:blip r:embed="rId11">
            <a:alphaModFix/>
          </a:blip>
          <a:srcRect b="0" l="0" r="0" t="0"/>
          <a:stretch/>
        </p:blipFill>
        <p:spPr>
          <a:xfrm>
            <a:off x="4580752" y="820688"/>
            <a:ext cx="663996" cy="582391"/>
          </a:xfrm>
          <a:prstGeom prst="rect">
            <a:avLst/>
          </a:prstGeom>
          <a:noFill/>
          <a:ln>
            <a:noFill/>
          </a:ln>
        </p:spPr>
      </p:pic>
      <p:sp>
        <p:nvSpPr>
          <p:cNvPr id="3221" name="Google Shape;3221;p246"/>
          <p:cNvSpPr txBox="1"/>
          <p:nvPr/>
        </p:nvSpPr>
        <p:spPr>
          <a:xfrm>
            <a:off x="5610400" y="1667963"/>
            <a:ext cx="27432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 sz="3200" u="none" cap="none" strike="noStrike">
                <a:solidFill>
                  <a:schemeClr val="dk1"/>
                </a:solidFill>
                <a:latin typeface="Calibri"/>
                <a:ea typeface="Calibri"/>
                <a:cs typeface="Calibri"/>
                <a:sym typeface="Calibri"/>
              </a:rPr>
              <a:t>Na</a:t>
            </a:r>
            <a:r>
              <a:rPr b="0" baseline="30000" i="0" lang="en" sz="3200" u="none" cap="none" strike="noStrike">
                <a:solidFill>
                  <a:schemeClr val="dk1"/>
                </a:solidFill>
                <a:latin typeface="Calibri"/>
                <a:ea typeface="Calibri"/>
                <a:cs typeface="Calibri"/>
                <a:sym typeface="Calibri"/>
              </a:rPr>
              <a:t>+      </a:t>
            </a:r>
            <a:r>
              <a:rPr b="0" i="0" lang="en" sz="3200" u="none" cap="none" strike="noStrike">
                <a:solidFill>
                  <a:srgbClr val="000000"/>
                </a:solidFill>
                <a:latin typeface="Calibri"/>
                <a:ea typeface="Calibri"/>
                <a:cs typeface="Calibri"/>
                <a:sym typeface="Calibri"/>
              </a:rPr>
              <a:t>Na</a:t>
            </a:r>
            <a:r>
              <a:rPr b="0" baseline="30000" i="0" lang="en" sz="3200" u="none" cap="none" strike="noStrike">
                <a:solidFill>
                  <a:srgbClr val="000000"/>
                </a:solidFill>
                <a:latin typeface="Calibri"/>
                <a:ea typeface="Calibri"/>
                <a:cs typeface="Calibri"/>
                <a:sym typeface="Calibri"/>
              </a:rPr>
              <a:t>+</a:t>
            </a:r>
            <a:endParaRPr b="0" baseline="30000" i="0" sz="3200" u="none" cap="none" strike="noStrike">
              <a:solidFill>
                <a:srgbClr val="000000"/>
              </a:solidFill>
              <a:latin typeface="Calibri"/>
              <a:ea typeface="Calibri"/>
              <a:cs typeface="Calibri"/>
              <a:sym typeface="Calibri"/>
            </a:endParaRPr>
          </a:p>
        </p:txBody>
      </p:sp>
      <p:pic>
        <p:nvPicPr>
          <p:cNvPr descr="clipped result image" id="3222" name="Google Shape;3222;p246"/>
          <p:cNvPicPr preferRelativeResize="0"/>
          <p:nvPr/>
        </p:nvPicPr>
        <p:blipFill rotWithShape="1">
          <a:blip r:embed="rId12">
            <a:alphaModFix/>
          </a:blip>
          <a:srcRect b="0" l="0" r="0" t="0"/>
          <a:stretch/>
        </p:blipFill>
        <p:spPr>
          <a:xfrm flipH="1">
            <a:off x="5918828" y="736825"/>
            <a:ext cx="1847655" cy="628750"/>
          </a:xfrm>
          <a:prstGeom prst="rect">
            <a:avLst/>
          </a:prstGeom>
          <a:noFill/>
          <a:ln>
            <a:noFill/>
          </a:ln>
        </p:spPr>
      </p:pic>
      <p:sp>
        <p:nvSpPr>
          <p:cNvPr id="3223" name="Google Shape;3223;p246"/>
          <p:cNvSpPr txBox="1"/>
          <p:nvPr/>
        </p:nvSpPr>
        <p:spPr>
          <a:xfrm>
            <a:off x="3177319" y="1641663"/>
            <a:ext cx="1577400" cy="38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aplastic anemia </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(rare)</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800"/>
              <a:buFont typeface="Arial"/>
              <a:buNone/>
            </a:pPr>
            <a:r>
              <a:t/>
            </a:r>
            <a:endParaRPr b="0" i="0" sz="1800" u="none" cap="none" strike="noStrike">
              <a:solidFill>
                <a:srgbClr val="000000"/>
              </a:solidFill>
              <a:latin typeface="Arial"/>
              <a:ea typeface="Arial"/>
              <a:cs typeface="Arial"/>
              <a:sym typeface="Arial"/>
            </a:endParaRPr>
          </a:p>
        </p:txBody>
      </p:sp>
      <p:sp>
        <p:nvSpPr>
          <p:cNvPr id="3224" name="Google Shape;3224;p246"/>
          <p:cNvSpPr/>
          <p:nvPr/>
        </p:nvSpPr>
        <p:spPr>
          <a:xfrm>
            <a:off x="215700" y="1950850"/>
            <a:ext cx="2404200" cy="2335200"/>
          </a:xfrm>
          <a:prstGeom prst="roundRect">
            <a:avLst>
              <a:gd fmla="val 16667" name="adj"/>
            </a:avLst>
          </a:prstGeom>
          <a:noFill/>
          <a:ln cap="flat" cmpd="sng" w="152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5" name="Google Shape;3225;p246"/>
          <p:cNvSpPr/>
          <p:nvPr/>
        </p:nvSpPr>
        <p:spPr>
          <a:xfrm flipH="1" rot="10800000">
            <a:off x="404294" y="2393988"/>
            <a:ext cx="2048100" cy="15714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19050">
              <a:srgbClr val="000000">
                <a:alpha val="2588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226" name="Google Shape;3226;p246"/>
          <p:cNvPicPr preferRelativeResize="0"/>
          <p:nvPr/>
        </p:nvPicPr>
        <p:blipFill rotWithShape="1">
          <a:blip r:embed="rId13">
            <a:alphaModFix/>
          </a:blip>
          <a:srcRect b="0" l="0" r="0" t="0"/>
          <a:stretch/>
        </p:blipFill>
        <p:spPr>
          <a:xfrm>
            <a:off x="988678" y="2636010"/>
            <a:ext cx="879379" cy="872981"/>
          </a:xfrm>
          <a:prstGeom prst="rect">
            <a:avLst/>
          </a:prstGeom>
          <a:noFill/>
          <a:ln>
            <a:noFill/>
          </a:ln>
        </p:spPr>
      </p:pic>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0" name="Shape 3230"/>
        <p:cNvGrpSpPr/>
        <p:nvPr/>
      </p:nvGrpSpPr>
      <p:grpSpPr>
        <a:xfrm>
          <a:off x="0" y="0"/>
          <a:ext cx="0" cy="0"/>
          <a:chOff x="0" y="0"/>
          <a:chExt cx="0" cy="0"/>
        </a:xfrm>
      </p:grpSpPr>
      <p:sp>
        <p:nvSpPr>
          <p:cNvPr id="3231" name="Google Shape;3231;p247"/>
          <p:cNvSpPr/>
          <p:nvPr/>
        </p:nvSpPr>
        <p:spPr>
          <a:xfrm>
            <a:off x="-1932" y="-15900"/>
            <a:ext cx="9144000" cy="5499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32" name="Google Shape;3232;p247"/>
          <p:cNvGrpSpPr/>
          <p:nvPr/>
        </p:nvGrpSpPr>
        <p:grpSpPr>
          <a:xfrm>
            <a:off x="1171988" y="1866898"/>
            <a:ext cx="3192928" cy="2668442"/>
            <a:chOff x="-3811898" y="444373"/>
            <a:chExt cx="3506400" cy="2585700"/>
          </a:xfrm>
        </p:grpSpPr>
        <p:sp>
          <p:nvSpPr>
            <p:cNvPr id="3233" name="Google Shape;3233;p247"/>
            <p:cNvSpPr/>
            <p:nvPr/>
          </p:nvSpPr>
          <p:spPr>
            <a:xfrm>
              <a:off x="-3811898" y="444373"/>
              <a:ext cx="3506400" cy="25857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19050">
                <a:srgbClr val="000000">
                  <a:alpha val="2784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34" name="Google Shape;3234;p247"/>
            <p:cNvGrpSpPr/>
            <p:nvPr/>
          </p:nvGrpSpPr>
          <p:grpSpPr>
            <a:xfrm>
              <a:off x="-2876086" y="1340926"/>
              <a:ext cx="1634416" cy="1662715"/>
              <a:chOff x="-708549" y="-1479673"/>
              <a:chExt cx="1634416" cy="2633379"/>
            </a:xfrm>
          </p:grpSpPr>
          <p:grpSp>
            <p:nvGrpSpPr>
              <p:cNvPr id="3235" name="Google Shape;3235;p247"/>
              <p:cNvGrpSpPr/>
              <p:nvPr/>
            </p:nvGrpSpPr>
            <p:grpSpPr>
              <a:xfrm>
                <a:off x="-696683" y="-870783"/>
                <a:ext cx="1622550" cy="2024489"/>
                <a:chOff x="-144233" y="2386767"/>
                <a:chExt cx="1622550" cy="2024489"/>
              </a:xfrm>
            </p:grpSpPr>
            <p:grpSp>
              <p:nvGrpSpPr>
                <p:cNvPr id="3236" name="Google Shape;3236;p247"/>
                <p:cNvGrpSpPr/>
                <p:nvPr/>
              </p:nvGrpSpPr>
              <p:grpSpPr>
                <a:xfrm rot="-5400000">
                  <a:off x="-41843" y="2891097"/>
                  <a:ext cx="1424641" cy="1615678"/>
                  <a:chOff x="10173493" y="-15665848"/>
                  <a:chExt cx="4433990" cy="5845433"/>
                </a:xfrm>
              </p:grpSpPr>
              <p:pic>
                <p:nvPicPr>
                  <p:cNvPr descr="clipped result image" id="3237" name="Google Shape;3237;p247"/>
                  <p:cNvPicPr preferRelativeResize="0"/>
                  <p:nvPr/>
                </p:nvPicPr>
                <p:blipFill rotWithShape="1">
                  <a:blip r:embed="rId3">
                    <a:alphaModFix/>
                  </a:blip>
                  <a:srcRect b="0" l="0" r="0" t="0"/>
                  <a:stretch/>
                </p:blipFill>
                <p:spPr>
                  <a:xfrm>
                    <a:off x="12001541" y="-15665848"/>
                    <a:ext cx="2605942" cy="5834203"/>
                  </a:xfrm>
                  <a:prstGeom prst="rect">
                    <a:avLst/>
                  </a:prstGeom>
                  <a:noFill/>
                  <a:ln>
                    <a:noFill/>
                  </a:ln>
                </p:spPr>
              </p:pic>
              <p:pic>
                <p:nvPicPr>
                  <p:cNvPr descr="clipped result image" id="3238" name="Google Shape;3238;p247"/>
                  <p:cNvPicPr preferRelativeResize="0"/>
                  <p:nvPr/>
                </p:nvPicPr>
                <p:blipFill rotWithShape="1">
                  <a:blip r:embed="rId4">
                    <a:alphaModFix/>
                  </a:blip>
                  <a:srcRect b="0" l="0" r="0" t="0"/>
                  <a:stretch/>
                </p:blipFill>
                <p:spPr>
                  <a:xfrm>
                    <a:off x="10173493" y="-15654618"/>
                    <a:ext cx="2625389" cy="5834203"/>
                  </a:xfrm>
                  <a:prstGeom prst="rect">
                    <a:avLst/>
                  </a:prstGeom>
                  <a:noFill/>
                  <a:ln>
                    <a:noFill/>
                  </a:ln>
                </p:spPr>
              </p:pic>
            </p:grpSp>
            <p:pic>
              <p:nvPicPr>
                <p:cNvPr descr="clipped result image" id="3239" name="Google Shape;3239;p247"/>
                <p:cNvPicPr preferRelativeResize="0"/>
                <p:nvPr/>
              </p:nvPicPr>
              <p:blipFill rotWithShape="1">
                <a:blip r:embed="rId5">
                  <a:alphaModFix/>
                </a:blip>
                <a:srcRect b="0" l="0" r="0" t="0"/>
                <a:stretch/>
              </p:blipFill>
              <p:spPr>
                <a:xfrm rot="-5400000">
                  <a:off x="243410" y="1999124"/>
                  <a:ext cx="837288" cy="1612574"/>
                </a:xfrm>
                <a:prstGeom prst="rect">
                  <a:avLst/>
                </a:prstGeom>
                <a:noFill/>
                <a:ln>
                  <a:noFill/>
                </a:ln>
              </p:spPr>
            </p:pic>
          </p:grpSp>
          <p:pic>
            <p:nvPicPr>
              <p:cNvPr descr="clipped result image" id="3240" name="Google Shape;3240;p247"/>
              <p:cNvPicPr preferRelativeResize="0"/>
              <p:nvPr/>
            </p:nvPicPr>
            <p:blipFill rotWithShape="1">
              <a:blip r:embed="rId6">
                <a:alphaModFix/>
              </a:blip>
              <a:srcRect b="0" l="0" r="0" t="0"/>
              <a:stretch/>
            </p:blipFill>
            <p:spPr>
              <a:xfrm rot="-5400000">
                <a:off x="-320906" y="-1867316"/>
                <a:ext cx="837288" cy="1612574"/>
              </a:xfrm>
              <a:prstGeom prst="rect">
                <a:avLst/>
              </a:prstGeom>
              <a:noFill/>
              <a:ln>
                <a:noFill/>
              </a:ln>
            </p:spPr>
          </p:pic>
        </p:grpSp>
      </p:grpSp>
      <p:sp>
        <p:nvSpPr>
          <p:cNvPr id="3241" name="Google Shape;3241;p247"/>
          <p:cNvSpPr/>
          <p:nvPr/>
        </p:nvSpPr>
        <p:spPr>
          <a:xfrm flipH="1" rot="10800000">
            <a:off x="4962490" y="1952964"/>
            <a:ext cx="3570600" cy="27399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19050">
              <a:srgbClr val="000000">
                <a:alpha val="2588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2" name="Google Shape;3242;p247"/>
          <p:cNvSpPr txBox="1"/>
          <p:nvPr/>
        </p:nvSpPr>
        <p:spPr>
          <a:xfrm>
            <a:off x="2077039" y="1016100"/>
            <a:ext cx="8022600" cy="29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2700" u="none" cap="none" strike="noStrike">
                <a:solidFill>
                  <a:srgbClr val="000000"/>
                </a:solidFill>
                <a:latin typeface="Arial"/>
                <a:ea typeface="Arial"/>
                <a:cs typeface="Arial"/>
                <a:sym typeface="Arial"/>
              </a:rPr>
              <a:t>in</a:t>
            </a:r>
            <a:r>
              <a:rPr b="1" i="0" lang="en" sz="2700" u="sng" cap="none" strike="noStrike">
                <a:solidFill>
                  <a:srgbClr val="000000"/>
                </a:solidFill>
                <a:latin typeface="Arial"/>
                <a:ea typeface="Arial"/>
                <a:cs typeface="Arial"/>
                <a:sym typeface="Arial"/>
              </a:rPr>
              <a:t>H</a:t>
            </a:r>
            <a:r>
              <a:rPr b="0" i="0" lang="en" sz="2700" u="none" cap="none" strike="noStrike">
                <a:solidFill>
                  <a:srgbClr val="000000"/>
                </a:solidFill>
                <a:latin typeface="Arial"/>
                <a:ea typeface="Arial"/>
                <a:cs typeface="Arial"/>
                <a:sym typeface="Arial"/>
              </a:rPr>
              <a:t>ibitor </a:t>
            </a:r>
            <a:endParaRPr b="0" i="0" sz="2700" u="none" cap="none" strike="noStrike">
              <a:solidFill>
                <a:srgbClr val="000000"/>
              </a:solidFill>
              <a:latin typeface="Arial"/>
              <a:ea typeface="Arial"/>
              <a:cs typeface="Arial"/>
              <a:sym typeface="Arial"/>
            </a:endParaRPr>
          </a:p>
        </p:txBody>
      </p:sp>
      <p:sp>
        <p:nvSpPr>
          <p:cNvPr id="3243" name="Google Shape;3243;p247"/>
          <p:cNvSpPr txBox="1"/>
          <p:nvPr/>
        </p:nvSpPr>
        <p:spPr>
          <a:xfrm>
            <a:off x="5987038" y="1016100"/>
            <a:ext cx="1371300" cy="29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2700" u="none" cap="none" strike="noStrike">
                <a:solidFill>
                  <a:srgbClr val="000000"/>
                </a:solidFill>
                <a:latin typeface="Arial"/>
                <a:ea typeface="Arial"/>
                <a:cs typeface="Arial"/>
                <a:sym typeface="Arial"/>
              </a:rPr>
              <a:t>in</a:t>
            </a:r>
            <a:r>
              <a:rPr b="1" i="0" lang="en" sz="2700" u="sng" cap="none" strike="noStrike">
                <a:solidFill>
                  <a:srgbClr val="000000"/>
                </a:solidFill>
                <a:latin typeface="Arial"/>
                <a:ea typeface="Arial"/>
                <a:cs typeface="Arial"/>
                <a:sym typeface="Arial"/>
              </a:rPr>
              <a:t>D</a:t>
            </a:r>
            <a:r>
              <a:rPr b="0" i="0" lang="en" sz="2700" u="none" cap="none" strike="noStrike">
                <a:solidFill>
                  <a:srgbClr val="000000"/>
                </a:solidFill>
                <a:latin typeface="Arial"/>
                <a:ea typeface="Arial"/>
                <a:cs typeface="Arial"/>
                <a:sym typeface="Arial"/>
              </a:rPr>
              <a:t>ucer</a:t>
            </a:r>
            <a:endParaRPr b="0" i="0" sz="2700" u="none" cap="none" strike="noStrike">
              <a:solidFill>
                <a:srgbClr val="000000"/>
              </a:solidFill>
              <a:latin typeface="Arial"/>
              <a:ea typeface="Arial"/>
              <a:cs typeface="Arial"/>
              <a:sym typeface="Arial"/>
            </a:endParaRPr>
          </a:p>
        </p:txBody>
      </p:sp>
      <p:sp>
        <p:nvSpPr>
          <p:cNvPr id="3244" name="Google Shape;3244;p247"/>
          <p:cNvSpPr txBox="1"/>
          <p:nvPr/>
        </p:nvSpPr>
        <p:spPr>
          <a:xfrm>
            <a:off x="1105948" y="-41579"/>
            <a:ext cx="6932100" cy="658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200"/>
              <a:buFont typeface="Arial"/>
              <a:buNone/>
            </a:pPr>
            <a:r>
              <a:rPr b="0" i="0" lang="en" sz="2500" u="none" cap="none" strike="noStrike">
                <a:solidFill>
                  <a:schemeClr val="lt1"/>
                </a:solidFill>
                <a:latin typeface="Arial"/>
                <a:ea typeface="Arial"/>
                <a:cs typeface="Arial"/>
                <a:sym typeface="Arial"/>
              </a:rPr>
              <a:t>The 2 Actions</a:t>
            </a:r>
            <a:endParaRPr b="0" i="0" sz="3500" u="none" cap="none" strike="noStrike">
              <a:solidFill>
                <a:schemeClr val="lt1"/>
              </a:solidFill>
              <a:latin typeface="Arial"/>
              <a:ea typeface="Arial"/>
              <a:cs typeface="Arial"/>
              <a:sym typeface="Arial"/>
            </a:endParaRPr>
          </a:p>
        </p:txBody>
      </p:sp>
      <p:pic>
        <p:nvPicPr>
          <p:cNvPr id="3245" name="Google Shape;3245;p247"/>
          <p:cNvPicPr preferRelativeResize="0"/>
          <p:nvPr/>
        </p:nvPicPr>
        <p:blipFill rotWithShape="1">
          <a:blip r:embed="rId7">
            <a:alphaModFix/>
          </a:blip>
          <a:srcRect b="0" l="0" r="0" t="0"/>
          <a:stretch/>
        </p:blipFill>
        <p:spPr>
          <a:xfrm>
            <a:off x="5987038" y="2389863"/>
            <a:ext cx="1462688" cy="1462688"/>
          </a:xfrm>
          <a:prstGeom prst="rect">
            <a:avLst/>
          </a:prstGeom>
          <a:noFill/>
          <a:ln>
            <a:noFill/>
          </a:ln>
        </p:spPr>
      </p:pic>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9" name="Shape 3249"/>
        <p:cNvGrpSpPr/>
        <p:nvPr/>
      </p:nvGrpSpPr>
      <p:grpSpPr>
        <a:xfrm>
          <a:off x="0" y="0"/>
          <a:ext cx="0" cy="0"/>
          <a:chOff x="0" y="0"/>
          <a:chExt cx="0" cy="0"/>
        </a:xfrm>
      </p:grpSpPr>
      <p:pic>
        <p:nvPicPr>
          <p:cNvPr descr="Resultado de imagen para tiger" id="3250" name="Google Shape;3250;p248"/>
          <p:cNvPicPr preferRelativeResize="0"/>
          <p:nvPr/>
        </p:nvPicPr>
        <p:blipFill rotWithShape="1">
          <a:blip r:embed="rId3">
            <a:alphaModFix/>
          </a:blip>
          <a:srcRect b="0" l="0" r="0" t="0"/>
          <a:stretch/>
        </p:blipFill>
        <p:spPr>
          <a:xfrm flipH="1" rot="-312030">
            <a:off x="3370806" y="1502846"/>
            <a:ext cx="2795792" cy="2744970"/>
          </a:xfrm>
          <a:prstGeom prst="rect">
            <a:avLst/>
          </a:prstGeom>
          <a:noFill/>
          <a:ln>
            <a:noFill/>
          </a:ln>
        </p:spPr>
      </p:pic>
      <p:sp>
        <p:nvSpPr>
          <p:cNvPr id="3251" name="Google Shape;3251;p248"/>
          <p:cNvSpPr/>
          <p:nvPr/>
        </p:nvSpPr>
        <p:spPr>
          <a:xfrm>
            <a:off x="-1932" y="-15900"/>
            <a:ext cx="9144000" cy="5499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2" name="Google Shape;3252;p248"/>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Carbamazepine (Tegretol)</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6" name="Shape 3256"/>
        <p:cNvGrpSpPr/>
        <p:nvPr/>
      </p:nvGrpSpPr>
      <p:grpSpPr>
        <a:xfrm>
          <a:off x="0" y="0"/>
          <a:ext cx="0" cy="0"/>
          <a:chOff x="0" y="0"/>
          <a:chExt cx="0" cy="0"/>
        </a:xfrm>
      </p:grpSpPr>
      <p:pic>
        <p:nvPicPr>
          <p:cNvPr descr="Resultado de imagen para tiger" id="3257" name="Google Shape;3257;p249"/>
          <p:cNvPicPr preferRelativeResize="0"/>
          <p:nvPr/>
        </p:nvPicPr>
        <p:blipFill rotWithShape="1">
          <a:blip r:embed="rId3">
            <a:alphaModFix amt="39000"/>
          </a:blip>
          <a:srcRect b="0" l="0" r="0" t="0"/>
          <a:stretch/>
        </p:blipFill>
        <p:spPr>
          <a:xfrm flipH="1" rot="-312030">
            <a:off x="3370806" y="1502846"/>
            <a:ext cx="2795792" cy="2744970"/>
          </a:xfrm>
          <a:prstGeom prst="rect">
            <a:avLst/>
          </a:prstGeom>
          <a:noFill/>
          <a:ln>
            <a:noFill/>
          </a:ln>
        </p:spPr>
      </p:pic>
      <p:grpSp>
        <p:nvGrpSpPr>
          <p:cNvPr id="3258" name="Google Shape;3258;p249"/>
          <p:cNvGrpSpPr/>
          <p:nvPr/>
        </p:nvGrpSpPr>
        <p:grpSpPr>
          <a:xfrm rot="-264110">
            <a:off x="4953915" y="3139515"/>
            <a:ext cx="389679" cy="360093"/>
            <a:chOff x="-1879626" y="-9"/>
            <a:chExt cx="2769275" cy="2559024"/>
          </a:xfrm>
        </p:grpSpPr>
        <p:pic>
          <p:nvPicPr>
            <p:cNvPr descr="clipped result image" id="3259" name="Google Shape;3259;p249"/>
            <p:cNvPicPr preferRelativeResize="0"/>
            <p:nvPr/>
          </p:nvPicPr>
          <p:blipFill rotWithShape="1">
            <a:blip r:embed="rId4">
              <a:alphaModFix/>
            </a:blip>
            <a:srcRect b="0" l="0" r="0" t="0"/>
            <a:stretch/>
          </p:blipFill>
          <p:spPr>
            <a:xfrm rot="5400000">
              <a:off x="-1774500" y="-105134"/>
              <a:ext cx="2559024" cy="2769275"/>
            </a:xfrm>
            <a:prstGeom prst="rect">
              <a:avLst/>
            </a:prstGeom>
            <a:noFill/>
            <a:ln>
              <a:noFill/>
            </a:ln>
            <a:effectLst>
              <a:outerShdw blurRad="314325" rotWithShape="0" algn="bl" dir="11160000" dist="142875">
                <a:schemeClr val="accent6">
                  <a:alpha val="97650"/>
                </a:schemeClr>
              </a:outerShdw>
            </a:effectLst>
          </p:spPr>
        </p:pic>
        <p:pic>
          <p:nvPicPr>
            <p:cNvPr id="3260" name="Google Shape;3260;p249"/>
            <p:cNvPicPr preferRelativeResize="0"/>
            <p:nvPr/>
          </p:nvPicPr>
          <p:blipFill rotWithShape="1">
            <a:blip r:embed="rId5">
              <a:alphaModFix/>
            </a:blip>
            <a:srcRect b="0" l="0" r="0" t="0"/>
            <a:stretch/>
          </p:blipFill>
          <p:spPr>
            <a:xfrm>
              <a:off x="-1200900" y="376392"/>
              <a:ext cx="1411825" cy="1411825"/>
            </a:xfrm>
            <a:prstGeom prst="rect">
              <a:avLst/>
            </a:prstGeom>
            <a:noFill/>
            <a:ln>
              <a:noFill/>
            </a:ln>
            <a:effectLst>
              <a:outerShdw blurRad="314325" rotWithShape="0" algn="bl" dir="11940000" dist="142875">
                <a:schemeClr val="accent6">
                  <a:alpha val="97650"/>
                </a:schemeClr>
              </a:outerShdw>
            </a:effectLst>
          </p:spPr>
        </p:pic>
      </p:grpSp>
      <p:grpSp>
        <p:nvGrpSpPr>
          <p:cNvPr id="3261" name="Google Shape;3261;p249"/>
          <p:cNvGrpSpPr/>
          <p:nvPr/>
        </p:nvGrpSpPr>
        <p:grpSpPr>
          <a:xfrm rot="-264110">
            <a:off x="5369896" y="3108829"/>
            <a:ext cx="389679" cy="360093"/>
            <a:chOff x="-1879626" y="-9"/>
            <a:chExt cx="2769275" cy="2559024"/>
          </a:xfrm>
        </p:grpSpPr>
        <p:pic>
          <p:nvPicPr>
            <p:cNvPr descr="clipped result image" id="3262" name="Google Shape;3262;p249"/>
            <p:cNvPicPr preferRelativeResize="0"/>
            <p:nvPr/>
          </p:nvPicPr>
          <p:blipFill rotWithShape="1">
            <a:blip r:embed="rId4">
              <a:alphaModFix/>
            </a:blip>
            <a:srcRect b="0" l="0" r="0" t="0"/>
            <a:stretch/>
          </p:blipFill>
          <p:spPr>
            <a:xfrm rot="5400000">
              <a:off x="-1774500" y="-105134"/>
              <a:ext cx="2559024" cy="2769275"/>
            </a:xfrm>
            <a:prstGeom prst="rect">
              <a:avLst/>
            </a:prstGeom>
            <a:noFill/>
            <a:ln>
              <a:noFill/>
            </a:ln>
            <a:effectLst>
              <a:outerShdw blurRad="314325" rotWithShape="0" algn="bl" dir="11160000" dist="142875">
                <a:schemeClr val="accent6">
                  <a:alpha val="97650"/>
                </a:schemeClr>
              </a:outerShdw>
            </a:effectLst>
          </p:spPr>
        </p:pic>
        <p:pic>
          <p:nvPicPr>
            <p:cNvPr id="3263" name="Google Shape;3263;p249"/>
            <p:cNvPicPr preferRelativeResize="0"/>
            <p:nvPr/>
          </p:nvPicPr>
          <p:blipFill rotWithShape="1">
            <a:blip r:embed="rId5">
              <a:alphaModFix/>
            </a:blip>
            <a:srcRect b="0" l="0" r="0" t="0"/>
            <a:stretch/>
          </p:blipFill>
          <p:spPr>
            <a:xfrm>
              <a:off x="-1200900" y="376392"/>
              <a:ext cx="1411825" cy="1411825"/>
            </a:xfrm>
            <a:prstGeom prst="rect">
              <a:avLst/>
            </a:prstGeom>
            <a:noFill/>
            <a:ln>
              <a:noFill/>
            </a:ln>
            <a:effectLst>
              <a:outerShdw blurRad="314325" rotWithShape="0" algn="bl" dir="11940000" dist="142875">
                <a:schemeClr val="accent6">
                  <a:alpha val="97650"/>
                </a:schemeClr>
              </a:outerShdw>
            </a:effectLst>
          </p:spPr>
        </p:pic>
      </p:grpSp>
      <p:sp>
        <p:nvSpPr>
          <p:cNvPr id="3264" name="Google Shape;3264;p249"/>
          <p:cNvSpPr/>
          <p:nvPr/>
        </p:nvSpPr>
        <p:spPr>
          <a:xfrm>
            <a:off x="-1932" y="-15900"/>
            <a:ext cx="9144000" cy="5499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5" name="Google Shape;3265;p249"/>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Carbamazepine (Tegretol)</a:t>
            </a:r>
            <a:endParaRPr b="0" i="0" sz="2400" u="none" cap="none" strike="noStrike">
              <a:solidFill>
                <a:srgbClr val="000000"/>
              </a:solidFill>
              <a:latin typeface="Arial"/>
              <a:ea typeface="Arial"/>
              <a:cs typeface="Arial"/>
              <a:sym typeface="Arial"/>
            </a:endParaRPr>
          </a:p>
        </p:txBody>
      </p:sp>
      <p:sp>
        <p:nvSpPr>
          <p:cNvPr id="3266" name="Google Shape;3266;p249"/>
          <p:cNvSpPr txBox="1"/>
          <p:nvPr/>
        </p:nvSpPr>
        <p:spPr>
          <a:xfrm>
            <a:off x="5802950" y="3250475"/>
            <a:ext cx="2707800" cy="42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“shredder” in</a:t>
            </a:r>
            <a:r>
              <a:rPr b="0" i="0" lang="en" sz="1600" u="sng" cap="none" strike="noStrike">
                <a:solidFill>
                  <a:schemeClr val="dk1"/>
                </a:solidFill>
                <a:latin typeface="Arial"/>
                <a:ea typeface="Arial"/>
                <a:cs typeface="Arial"/>
                <a:sym typeface="Arial"/>
              </a:rPr>
              <a:t>D</a:t>
            </a:r>
            <a:r>
              <a:rPr b="0" i="0" lang="en" sz="1600" u="none" cap="none" strike="noStrike">
                <a:solidFill>
                  <a:schemeClr val="dk1"/>
                </a:solidFill>
                <a:latin typeface="Arial"/>
                <a:ea typeface="Arial"/>
                <a:cs typeface="Arial"/>
                <a:sym typeface="Arial"/>
              </a:rPr>
              <a:t>ucer of UGT, CYP, and P-gp enzymes</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t/>
            </a:r>
            <a:endParaRPr b="0" i="0" sz="2900" u="none" cap="none" strike="noStrike">
              <a:solidFill>
                <a:srgbClr val="000000"/>
              </a:solidFill>
              <a:latin typeface="Arial"/>
              <a:ea typeface="Arial"/>
              <a:cs typeface="Arial"/>
              <a:sym typeface="Arial"/>
            </a:endParaRPr>
          </a:p>
        </p:txBody>
      </p:sp>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0" name="Shape 3270"/>
        <p:cNvGrpSpPr/>
        <p:nvPr/>
      </p:nvGrpSpPr>
      <p:grpSpPr>
        <a:xfrm>
          <a:off x="0" y="0"/>
          <a:ext cx="0" cy="0"/>
          <a:chOff x="0" y="0"/>
          <a:chExt cx="0" cy="0"/>
        </a:xfrm>
      </p:grpSpPr>
      <p:sp>
        <p:nvSpPr>
          <p:cNvPr id="3271" name="Google Shape;3271;p250"/>
          <p:cNvSpPr txBox="1"/>
          <p:nvPr/>
        </p:nvSpPr>
        <p:spPr>
          <a:xfrm>
            <a:off x="209539" y="120075"/>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1600">
                <a:solidFill>
                  <a:schemeClr val="lt1"/>
                </a:solidFill>
                <a:latin typeface="Impact"/>
                <a:ea typeface="Impact"/>
                <a:cs typeface="Impact"/>
                <a:sym typeface="Impact"/>
              </a:rPr>
              <a:t>#</a:t>
            </a:r>
            <a:endParaRPr b="1" i="1" sz="1600" u="none" cap="none" strike="noStrike">
              <a:solidFill>
                <a:schemeClr val="lt1"/>
              </a:solidFill>
              <a:latin typeface="Impact"/>
              <a:ea typeface="Impact"/>
              <a:cs typeface="Impact"/>
              <a:sym typeface="Impact"/>
            </a:endParaRPr>
          </a:p>
        </p:txBody>
      </p:sp>
      <p:sp>
        <p:nvSpPr>
          <p:cNvPr id="3272" name="Google Shape;3272;p250"/>
          <p:cNvSpPr txBox="1"/>
          <p:nvPr/>
        </p:nvSpPr>
        <p:spPr>
          <a:xfrm>
            <a:off x="1601100" y="1790700"/>
            <a:ext cx="59418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3000">
                <a:solidFill>
                  <a:schemeClr val="accent2"/>
                </a:solidFill>
              </a:rPr>
              <a:t>Carbamazepine (TEGRETOL)</a:t>
            </a:r>
            <a:endParaRPr sz="3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3000">
                <a:solidFill>
                  <a:schemeClr val="accent2"/>
                </a:solidFill>
              </a:rPr>
              <a:t>+</a:t>
            </a:r>
            <a:endParaRPr sz="3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3000">
                <a:solidFill>
                  <a:schemeClr val="accent2"/>
                </a:solidFill>
              </a:rPr>
              <a:t>Lurasidone (LATUDA)</a:t>
            </a:r>
            <a:endParaRPr sz="3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3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3000">
              <a:solidFill>
                <a:schemeClr val="accent2"/>
              </a:solidFill>
            </a:endParaRPr>
          </a:p>
        </p:txBody>
      </p:sp>
      <p:sp>
        <p:nvSpPr>
          <p:cNvPr id="3273" name="Google Shape;3273;p250"/>
          <p:cNvSpPr txBox="1"/>
          <p:nvPr/>
        </p:nvSpPr>
        <p:spPr>
          <a:xfrm>
            <a:off x="466714" y="235474"/>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2600">
                <a:solidFill>
                  <a:schemeClr val="lt1"/>
                </a:solidFill>
                <a:latin typeface="Impact"/>
                <a:ea typeface="Impact"/>
                <a:cs typeface="Impact"/>
                <a:sym typeface="Impact"/>
              </a:rPr>
              <a:t>#</a:t>
            </a:r>
            <a:endParaRPr b="1" i="1" sz="2600" u="none" cap="none" strike="noStrike">
              <a:solidFill>
                <a:schemeClr val="lt1"/>
              </a:solidFill>
              <a:latin typeface="Impact"/>
              <a:ea typeface="Impact"/>
              <a:cs typeface="Impact"/>
              <a:sym typeface="Impact"/>
            </a:endParaRPr>
          </a:p>
        </p:txBody>
      </p:sp>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7" name="Shape 3277"/>
        <p:cNvGrpSpPr/>
        <p:nvPr/>
      </p:nvGrpSpPr>
      <p:grpSpPr>
        <a:xfrm>
          <a:off x="0" y="0"/>
          <a:ext cx="0" cy="0"/>
          <a:chOff x="0" y="0"/>
          <a:chExt cx="0" cy="0"/>
        </a:xfrm>
      </p:grpSpPr>
      <p:pic>
        <p:nvPicPr>
          <p:cNvPr descr="clipped result image" id="3278" name="Google Shape;3278;p251"/>
          <p:cNvPicPr preferRelativeResize="0"/>
          <p:nvPr/>
        </p:nvPicPr>
        <p:blipFill rotWithShape="1">
          <a:blip r:embed="rId3">
            <a:alphaModFix/>
          </a:blip>
          <a:srcRect b="0" l="0" r="0" t="0"/>
          <a:stretch/>
        </p:blipFill>
        <p:spPr>
          <a:xfrm rot="-349579">
            <a:off x="680126" y="1979471"/>
            <a:ext cx="2415923" cy="1840509"/>
          </a:xfrm>
          <a:prstGeom prst="rect">
            <a:avLst/>
          </a:prstGeom>
          <a:noFill/>
          <a:ln>
            <a:noFill/>
          </a:ln>
        </p:spPr>
      </p:pic>
      <p:grpSp>
        <p:nvGrpSpPr>
          <p:cNvPr id="3279" name="Google Shape;3279;p251"/>
          <p:cNvGrpSpPr/>
          <p:nvPr/>
        </p:nvGrpSpPr>
        <p:grpSpPr>
          <a:xfrm>
            <a:off x="5301500" y="120075"/>
            <a:ext cx="3773275" cy="2342450"/>
            <a:chOff x="5301500" y="120075"/>
            <a:chExt cx="3773275" cy="2342450"/>
          </a:xfrm>
        </p:grpSpPr>
        <p:pic>
          <p:nvPicPr>
            <p:cNvPr id="3280" name="Google Shape;3280;p251"/>
            <p:cNvPicPr preferRelativeResize="0"/>
            <p:nvPr/>
          </p:nvPicPr>
          <p:blipFill>
            <a:blip r:embed="rId4">
              <a:alphaModFix/>
            </a:blip>
            <a:stretch>
              <a:fillRect/>
            </a:stretch>
          </p:blipFill>
          <p:spPr>
            <a:xfrm>
              <a:off x="5301500" y="348125"/>
              <a:ext cx="3773275" cy="2114400"/>
            </a:xfrm>
            <a:prstGeom prst="rect">
              <a:avLst/>
            </a:prstGeom>
            <a:noFill/>
            <a:ln>
              <a:noFill/>
            </a:ln>
          </p:spPr>
        </p:pic>
        <p:pic>
          <p:nvPicPr>
            <p:cNvPr id="3281" name="Google Shape;3281;p251"/>
            <p:cNvPicPr preferRelativeResize="0"/>
            <p:nvPr/>
          </p:nvPicPr>
          <p:blipFill rotWithShape="1">
            <a:blip r:embed="rId5">
              <a:alphaModFix/>
            </a:blip>
            <a:srcRect b="0" l="0" r="19067" t="0"/>
            <a:stretch/>
          </p:blipFill>
          <p:spPr>
            <a:xfrm>
              <a:off x="5345725" y="120075"/>
              <a:ext cx="3704226" cy="222825"/>
            </a:xfrm>
            <a:prstGeom prst="rect">
              <a:avLst/>
            </a:prstGeom>
            <a:noFill/>
            <a:ln>
              <a:noFill/>
            </a:ln>
          </p:spPr>
        </p:pic>
      </p:grpSp>
      <p:sp>
        <p:nvSpPr>
          <p:cNvPr id="3282" name="Google Shape;3282;p251"/>
          <p:cNvSpPr txBox="1"/>
          <p:nvPr/>
        </p:nvSpPr>
        <p:spPr>
          <a:xfrm>
            <a:off x="209539" y="120075"/>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1600">
                <a:solidFill>
                  <a:schemeClr val="lt1"/>
                </a:solidFill>
                <a:latin typeface="Impact"/>
                <a:ea typeface="Impact"/>
                <a:cs typeface="Impact"/>
                <a:sym typeface="Impact"/>
              </a:rPr>
              <a:t>#</a:t>
            </a:r>
            <a:endParaRPr b="1" i="1" sz="1600" u="none" cap="none" strike="noStrike">
              <a:solidFill>
                <a:schemeClr val="lt1"/>
              </a:solidFill>
              <a:latin typeface="Impact"/>
              <a:ea typeface="Impact"/>
              <a:cs typeface="Impact"/>
              <a:sym typeface="Impact"/>
            </a:endParaRPr>
          </a:p>
        </p:txBody>
      </p:sp>
      <p:grpSp>
        <p:nvGrpSpPr>
          <p:cNvPr id="3283" name="Google Shape;3283;p251"/>
          <p:cNvGrpSpPr/>
          <p:nvPr/>
        </p:nvGrpSpPr>
        <p:grpSpPr>
          <a:xfrm>
            <a:off x="483244" y="687425"/>
            <a:ext cx="2360875" cy="1421150"/>
            <a:chOff x="711844" y="687425"/>
            <a:chExt cx="2360875" cy="1421150"/>
          </a:xfrm>
        </p:grpSpPr>
        <p:pic>
          <p:nvPicPr>
            <p:cNvPr descr="clipped result image" id="3284" name="Google Shape;3284;p251"/>
            <p:cNvPicPr preferRelativeResize="0"/>
            <p:nvPr/>
          </p:nvPicPr>
          <p:blipFill rotWithShape="1">
            <a:blip r:embed="rId6">
              <a:alphaModFix/>
            </a:blip>
            <a:srcRect b="0" l="0" r="0" t="0"/>
            <a:stretch/>
          </p:blipFill>
          <p:spPr>
            <a:xfrm>
              <a:off x="711844" y="687425"/>
              <a:ext cx="2360875" cy="1421150"/>
            </a:xfrm>
            <a:prstGeom prst="rect">
              <a:avLst/>
            </a:prstGeom>
            <a:noFill/>
            <a:ln>
              <a:noFill/>
            </a:ln>
          </p:spPr>
        </p:pic>
        <p:pic>
          <p:nvPicPr>
            <p:cNvPr descr="clipped result image" id="3285" name="Google Shape;3285;p251"/>
            <p:cNvPicPr preferRelativeResize="0"/>
            <p:nvPr/>
          </p:nvPicPr>
          <p:blipFill rotWithShape="1">
            <a:blip r:embed="rId7">
              <a:alphaModFix/>
            </a:blip>
            <a:srcRect b="0" l="0" r="0" t="0"/>
            <a:stretch/>
          </p:blipFill>
          <p:spPr>
            <a:xfrm>
              <a:off x="1838352" y="1230905"/>
              <a:ext cx="451046" cy="447746"/>
            </a:xfrm>
            <a:prstGeom prst="rect">
              <a:avLst/>
            </a:prstGeom>
            <a:noFill/>
            <a:ln>
              <a:noFill/>
            </a:ln>
          </p:spPr>
        </p:pic>
      </p:grpSp>
      <p:sp>
        <p:nvSpPr>
          <p:cNvPr id="3286" name="Google Shape;3286;p251"/>
          <p:cNvSpPr txBox="1"/>
          <p:nvPr/>
        </p:nvSpPr>
        <p:spPr>
          <a:xfrm>
            <a:off x="2762087" y="722225"/>
            <a:ext cx="2293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Carbamazepine (TEGRETOL)</a:t>
            </a:r>
            <a:endParaRPr sz="2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7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in</a:t>
            </a:r>
            <a:r>
              <a:rPr b="1" lang="en" sz="2000" u="sng">
                <a:solidFill>
                  <a:schemeClr val="accent2"/>
                </a:solidFill>
              </a:rPr>
              <a:t>D</a:t>
            </a:r>
            <a:r>
              <a:rPr lang="en" sz="2000">
                <a:solidFill>
                  <a:schemeClr val="accent2"/>
                </a:solidFill>
              </a:rPr>
              <a:t>ucer</a:t>
            </a:r>
            <a:endParaRPr sz="2000">
              <a:solidFill>
                <a:schemeClr val="accent2"/>
              </a:solidFill>
            </a:endParaRPr>
          </a:p>
        </p:txBody>
      </p:sp>
      <p:grpSp>
        <p:nvGrpSpPr>
          <p:cNvPr id="3287" name="Google Shape;3287;p251"/>
          <p:cNvGrpSpPr/>
          <p:nvPr/>
        </p:nvGrpSpPr>
        <p:grpSpPr>
          <a:xfrm>
            <a:off x="1548173" y="3907097"/>
            <a:ext cx="383428" cy="294198"/>
            <a:chOff x="4046749" y="14161050"/>
            <a:chExt cx="1245300" cy="955500"/>
          </a:xfrm>
        </p:grpSpPr>
        <p:sp>
          <p:nvSpPr>
            <p:cNvPr id="3288" name="Google Shape;3288;p251"/>
            <p:cNvSpPr/>
            <p:nvPr/>
          </p:nvSpPr>
          <p:spPr>
            <a:xfrm flipH="1" rot="10800000">
              <a:off x="4046749" y="14161050"/>
              <a:ext cx="1245300" cy="9555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9525">
                <a:srgbClr val="000000">
                  <a:alpha val="2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289" name="Google Shape;3289;p251"/>
            <p:cNvPicPr preferRelativeResize="0"/>
            <p:nvPr/>
          </p:nvPicPr>
          <p:blipFill rotWithShape="1">
            <a:blip r:embed="rId8">
              <a:alphaModFix/>
            </a:blip>
            <a:srcRect b="0" l="0" r="0" t="0"/>
            <a:stretch/>
          </p:blipFill>
          <p:spPr>
            <a:xfrm>
              <a:off x="4396223" y="14342624"/>
              <a:ext cx="534585" cy="530672"/>
            </a:xfrm>
            <a:prstGeom prst="rect">
              <a:avLst/>
            </a:prstGeom>
            <a:noFill/>
            <a:ln>
              <a:noFill/>
            </a:ln>
          </p:spPr>
        </p:pic>
      </p:grpSp>
      <p:sp>
        <p:nvSpPr>
          <p:cNvPr id="3290" name="Google Shape;3290;p251"/>
          <p:cNvSpPr txBox="1"/>
          <p:nvPr/>
        </p:nvSpPr>
        <p:spPr>
          <a:xfrm>
            <a:off x="47625" y="4286100"/>
            <a:ext cx="3400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200">
                <a:solidFill>
                  <a:schemeClr val="accent2"/>
                </a:solidFill>
              </a:rPr>
              <a:t>6-fold decrease</a:t>
            </a:r>
            <a:endParaRPr sz="3100">
              <a:solidFill>
                <a:schemeClr val="accent2"/>
              </a:solidFill>
            </a:endParaRPr>
          </a:p>
        </p:txBody>
      </p:sp>
      <p:sp>
        <p:nvSpPr>
          <p:cNvPr id="3291" name="Google Shape;3291;p251"/>
          <p:cNvSpPr txBox="1"/>
          <p:nvPr/>
        </p:nvSpPr>
        <p:spPr>
          <a:xfrm>
            <a:off x="3049700" y="2504163"/>
            <a:ext cx="21678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Lurasidone (</a:t>
            </a:r>
            <a:r>
              <a:rPr lang="en" sz="2000">
                <a:solidFill>
                  <a:schemeClr val="accent2"/>
                </a:solidFill>
                <a:highlight>
                  <a:schemeClr val="accent6"/>
                </a:highlight>
              </a:rPr>
              <a:t>LATUDA</a:t>
            </a:r>
            <a:r>
              <a:rPr lang="en" sz="2000">
                <a:solidFill>
                  <a:schemeClr val="accent2"/>
                </a:solidFill>
              </a:rPr>
              <a:t>)</a:t>
            </a:r>
            <a:endParaRPr sz="2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7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substrate</a:t>
            </a:r>
            <a:endParaRPr sz="2000">
              <a:solidFill>
                <a:schemeClr val="accent2"/>
              </a:solidFill>
            </a:endParaRPr>
          </a:p>
        </p:txBody>
      </p:sp>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5" name="Shape 3295"/>
        <p:cNvGrpSpPr/>
        <p:nvPr/>
      </p:nvGrpSpPr>
      <p:grpSpPr>
        <a:xfrm>
          <a:off x="0" y="0"/>
          <a:ext cx="0" cy="0"/>
          <a:chOff x="0" y="0"/>
          <a:chExt cx="0" cy="0"/>
        </a:xfrm>
      </p:grpSpPr>
      <p:pic>
        <p:nvPicPr>
          <p:cNvPr descr="clipped result image" id="3296" name="Google Shape;3296;p252"/>
          <p:cNvPicPr preferRelativeResize="0"/>
          <p:nvPr/>
        </p:nvPicPr>
        <p:blipFill rotWithShape="1">
          <a:blip r:embed="rId3">
            <a:alphaModFix/>
          </a:blip>
          <a:srcRect b="0" l="0" r="0" t="0"/>
          <a:stretch/>
        </p:blipFill>
        <p:spPr>
          <a:xfrm rot="-349579">
            <a:off x="680126" y="1979471"/>
            <a:ext cx="2415923" cy="1840509"/>
          </a:xfrm>
          <a:prstGeom prst="rect">
            <a:avLst/>
          </a:prstGeom>
          <a:noFill/>
          <a:ln>
            <a:noFill/>
          </a:ln>
        </p:spPr>
      </p:pic>
      <p:grpSp>
        <p:nvGrpSpPr>
          <p:cNvPr id="3297" name="Google Shape;3297;p252"/>
          <p:cNvGrpSpPr/>
          <p:nvPr/>
        </p:nvGrpSpPr>
        <p:grpSpPr>
          <a:xfrm>
            <a:off x="5301500" y="120075"/>
            <a:ext cx="3773275" cy="2342450"/>
            <a:chOff x="5301500" y="120075"/>
            <a:chExt cx="3773275" cy="2342450"/>
          </a:xfrm>
        </p:grpSpPr>
        <p:pic>
          <p:nvPicPr>
            <p:cNvPr id="3298" name="Google Shape;3298;p252"/>
            <p:cNvPicPr preferRelativeResize="0"/>
            <p:nvPr/>
          </p:nvPicPr>
          <p:blipFill>
            <a:blip r:embed="rId4">
              <a:alphaModFix/>
            </a:blip>
            <a:stretch>
              <a:fillRect/>
            </a:stretch>
          </p:blipFill>
          <p:spPr>
            <a:xfrm>
              <a:off x="5301500" y="348125"/>
              <a:ext cx="3773275" cy="2114400"/>
            </a:xfrm>
            <a:prstGeom prst="rect">
              <a:avLst/>
            </a:prstGeom>
            <a:noFill/>
            <a:ln>
              <a:noFill/>
            </a:ln>
          </p:spPr>
        </p:pic>
        <p:pic>
          <p:nvPicPr>
            <p:cNvPr id="3299" name="Google Shape;3299;p252"/>
            <p:cNvPicPr preferRelativeResize="0"/>
            <p:nvPr/>
          </p:nvPicPr>
          <p:blipFill rotWithShape="1">
            <a:blip r:embed="rId5">
              <a:alphaModFix/>
            </a:blip>
            <a:srcRect b="0" l="0" r="19067" t="0"/>
            <a:stretch/>
          </p:blipFill>
          <p:spPr>
            <a:xfrm>
              <a:off x="5345725" y="120075"/>
              <a:ext cx="3704226" cy="222825"/>
            </a:xfrm>
            <a:prstGeom prst="rect">
              <a:avLst/>
            </a:prstGeom>
            <a:noFill/>
            <a:ln>
              <a:noFill/>
            </a:ln>
          </p:spPr>
        </p:pic>
      </p:grpSp>
      <p:grpSp>
        <p:nvGrpSpPr>
          <p:cNvPr id="3300" name="Google Shape;3300;p252"/>
          <p:cNvGrpSpPr/>
          <p:nvPr/>
        </p:nvGrpSpPr>
        <p:grpSpPr>
          <a:xfrm>
            <a:off x="483244" y="687425"/>
            <a:ext cx="2360875" cy="1421150"/>
            <a:chOff x="711844" y="687425"/>
            <a:chExt cx="2360875" cy="1421150"/>
          </a:xfrm>
        </p:grpSpPr>
        <p:pic>
          <p:nvPicPr>
            <p:cNvPr descr="clipped result image" id="3301" name="Google Shape;3301;p252"/>
            <p:cNvPicPr preferRelativeResize="0"/>
            <p:nvPr/>
          </p:nvPicPr>
          <p:blipFill rotWithShape="1">
            <a:blip r:embed="rId6">
              <a:alphaModFix/>
            </a:blip>
            <a:srcRect b="0" l="0" r="0" t="0"/>
            <a:stretch/>
          </p:blipFill>
          <p:spPr>
            <a:xfrm>
              <a:off x="711844" y="687425"/>
              <a:ext cx="2360875" cy="1421150"/>
            </a:xfrm>
            <a:prstGeom prst="rect">
              <a:avLst/>
            </a:prstGeom>
            <a:noFill/>
            <a:ln>
              <a:noFill/>
            </a:ln>
          </p:spPr>
        </p:pic>
        <p:pic>
          <p:nvPicPr>
            <p:cNvPr descr="clipped result image" id="3302" name="Google Shape;3302;p252"/>
            <p:cNvPicPr preferRelativeResize="0"/>
            <p:nvPr/>
          </p:nvPicPr>
          <p:blipFill rotWithShape="1">
            <a:blip r:embed="rId7">
              <a:alphaModFix/>
            </a:blip>
            <a:srcRect b="0" l="0" r="0" t="0"/>
            <a:stretch/>
          </p:blipFill>
          <p:spPr>
            <a:xfrm>
              <a:off x="1838352" y="1230905"/>
              <a:ext cx="451046" cy="447746"/>
            </a:xfrm>
            <a:prstGeom prst="rect">
              <a:avLst/>
            </a:prstGeom>
            <a:noFill/>
            <a:ln>
              <a:noFill/>
            </a:ln>
          </p:spPr>
        </p:pic>
      </p:grpSp>
      <p:sp>
        <p:nvSpPr>
          <p:cNvPr id="3303" name="Google Shape;3303;p252"/>
          <p:cNvSpPr txBox="1"/>
          <p:nvPr/>
        </p:nvSpPr>
        <p:spPr>
          <a:xfrm>
            <a:off x="2762087" y="722225"/>
            <a:ext cx="2293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Carbamazepine (TEGRETOL)</a:t>
            </a:r>
            <a:endParaRPr sz="2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7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in</a:t>
            </a:r>
            <a:r>
              <a:rPr b="1" lang="en" sz="2000" u="sng">
                <a:solidFill>
                  <a:schemeClr val="accent2"/>
                </a:solidFill>
              </a:rPr>
              <a:t>D</a:t>
            </a:r>
            <a:r>
              <a:rPr lang="en" sz="2000">
                <a:solidFill>
                  <a:schemeClr val="accent2"/>
                </a:solidFill>
              </a:rPr>
              <a:t>ucer</a:t>
            </a:r>
            <a:endParaRPr sz="2000">
              <a:solidFill>
                <a:schemeClr val="accent2"/>
              </a:solidFill>
            </a:endParaRPr>
          </a:p>
        </p:txBody>
      </p:sp>
      <p:grpSp>
        <p:nvGrpSpPr>
          <p:cNvPr id="3304" name="Google Shape;3304;p252"/>
          <p:cNvGrpSpPr/>
          <p:nvPr/>
        </p:nvGrpSpPr>
        <p:grpSpPr>
          <a:xfrm>
            <a:off x="1548173" y="3907097"/>
            <a:ext cx="383428" cy="294198"/>
            <a:chOff x="4046749" y="14161050"/>
            <a:chExt cx="1245300" cy="955500"/>
          </a:xfrm>
        </p:grpSpPr>
        <p:sp>
          <p:nvSpPr>
            <p:cNvPr id="3305" name="Google Shape;3305;p252"/>
            <p:cNvSpPr/>
            <p:nvPr/>
          </p:nvSpPr>
          <p:spPr>
            <a:xfrm flipH="1" rot="10800000">
              <a:off x="4046749" y="14161050"/>
              <a:ext cx="1245300" cy="9555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9525">
                <a:srgbClr val="000000">
                  <a:alpha val="2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306" name="Google Shape;3306;p252"/>
            <p:cNvPicPr preferRelativeResize="0"/>
            <p:nvPr/>
          </p:nvPicPr>
          <p:blipFill rotWithShape="1">
            <a:blip r:embed="rId8">
              <a:alphaModFix/>
            </a:blip>
            <a:srcRect b="0" l="0" r="0" t="0"/>
            <a:stretch/>
          </p:blipFill>
          <p:spPr>
            <a:xfrm>
              <a:off x="4396223" y="14342624"/>
              <a:ext cx="534585" cy="530672"/>
            </a:xfrm>
            <a:prstGeom prst="rect">
              <a:avLst/>
            </a:prstGeom>
            <a:noFill/>
            <a:ln>
              <a:noFill/>
            </a:ln>
          </p:spPr>
        </p:pic>
      </p:grpSp>
      <p:sp>
        <p:nvSpPr>
          <p:cNvPr id="3307" name="Google Shape;3307;p252"/>
          <p:cNvSpPr txBox="1"/>
          <p:nvPr/>
        </p:nvSpPr>
        <p:spPr>
          <a:xfrm>
            <a:off x="47625" y="4286100"/>
            <a:ext cx="3400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200">
                <a:solidFill>
                  <a:schemeClr val="accent2"/>
                </a:solidFill>
                <a:highlight>
                  <a:schemeClr val="accent6"/>
                </a:highlight>
              </a:rPr>
              <a:t>6-fold</a:t>
            </a:r>
            <a:r>
              <a:rPr lang="en" sz="2200">
                <a:solidFill>
                  <a:schemeClr val="accent2"/>
                </a:solidFill>
              </a:rPr>
              <a:t> decrease</a:t>
            </a:r>
            <a:endParaRPr sz="3100">
              <a:solidFill>
                <a:schemeClr val="accent2"/>
              </a:solidFill>
            </a:endParaRPr>
          </a:p>
        </p:txBody>
      </p:sp>
      <p:sp>
        <p:nvSpPr>
          <p:cNvPr id="3308" name="Google Shape;3308;p252"/>
          <p:cNvSpPr txBox="1"/>
          <p:nvPr/>
        </p:nvSpPr>
        <p:spPr>
          <a:xfrm>
            <a:off x="3049700" y="2504163"/>
            <a:ext cx="21678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Lurasidone (LATUDA)</a:t>
            </a:r>
            <a:endParaRPr sz="2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7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substrate</a:t>
            </a:r>
            <a:endParaRPr sz="2000">
              <a:solidFill>
                <a:schemeClr val="accent2"/>
              </a:solidFill>
            </a:endParaRPr>
          </a:p>
        </p:txBody>
      </p:sp>
    </p:spTree>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2" name="Shape 3312"/>
        <p:cNvGrpSpPr/>
        <p:nvPr/>
      </p:nvGrpSpPr>
      <p:grpSpPr>
        <a:xfrm>
          <a:off x="0" y="0"/>
          <a:ext cx="0" cy="0"/>
          <a:chOff x="0" y="0"/>
          <a:chExt cx="0" cy="0"/>
        </a:xfrm>
      </p:grpSpPr>
      <p:pic>
        <p:nvPicPr>
          <p:cNvPr descr="clipped result image" id="3313" name="Google Shape;3313;p253"/>
          <p:cNvPicPr preferRelativeResize="0"/>
          <p:nvPr/>
        </p:nvPicPr>
        <p:blipFill rotWithShape="1">
          <a:blip r:embed="rId3">
            <a:alphaModFix/>
          </a:blip>
          <a:srcRect b="0" l="0" r="0" t="0"/>
          <a:stretch/>
        </p:blipFill>
        <p:spPr>
          <a:xfrm rot="-349579">
            <a:off x="680126" y="1979471"/>
            <a:ext cx="2415923" cy="1840509"/>
          </a:xfrm>
          <a:prstGeom prst="rect">
            <a:avLst/>
          </a:prstGeom>
          <a:noFill/>
          <a:ln>
            <a:noFill/>
          </a:ln>
        </p:spPr>
      </p:pic>
      <p:grpSp>
        <p:nvGrpSpPr>
          <p:cNvPr id="3314" name="Google Shape;3314;p253"/>
          <p:cNvGrpSpPr/>
          <p:nvPr/>
        </p:nvGrpSpPr>
        <p:grpSpPr>
          <a:xfrm>
            <a:off x="5301500" y="120075"/>
            <a:ext cx="3773275" cy="2342450"/>
            <a:chOff x="5301500" y="120075"/>
            <a:chExt cx="3773275" cy="2342450"/>
          </a:xfrm>
        </p:grpSpPr>
        <p:pic>
          <p:nvPicPr>
            <p:cNvPr id="3315" name="Google Shape;3315;p253"/>
            <p:cNvPicPr preferRelativeResize="0"/>
            <p:nvPr/>
          </p:nvPicPr>
          <p:blipFill>
            <a:blip r:embed="rId4">
              <a:alphaModFix/>
            </a:blip>
            <a:stretch>
              <a:fillRect/>
            </a:stretch>
          </p:blipFill>
          <p:spPr>
            <a:xfrm>
              <a:off x="5301500" y="348125"/>
              <a:ext cx="3773275" cy="2114400"/>
            </a:xfrm>
            <a:prstGeom prst="rect">
              <a:avLst/>
            </a:prstGeom>
            <a:noFill/>
            <a:ln>
              <a:noFill/>
            </a:ln>
          </p:spPr>
        </p:pic>
        <p:pic>
          <p:nvPicPr>
            <p:cNvPr id="3316" name="Google Shape;3316;p253"/>
            <p:cNvPicPr preferRelativeResize="0"/>
            <p:nvPr/>
          </p:nvPicPr>
          <p:blipFill rotWithShape="1">
            <a:blip r:embed="rId5">
              <a:alphaModFix/>
            </a:blip>
            <a:srcRect b="0" l="0" r="19067" t="0"/>
            <a:stretch/>
          </p:blipFill>
          <p:spPr>
            <a:xfrm>
              <a:off x="5345725" y="120075"/>
              <a:ext cx="3704226" cy="222825"/>
            </a:xfrm>
            <a:prstGeom prst="rect">
              <a:avLst/>
            </a:prstGeom>
            <a:noFill/>
            <a:ln>
              <a:noFill/>
            </a:ln>
          </p:spPr>
        </p:pic>
      </p:grpSp>
      <p:grpSp>
        <p:nvGrpSpPr>
          <p:cNvPr id="3317" name="Google Shape;3317;p253"/>
          <p:cNvGrpSpPr/>
          <p:nvPr/>
        </p:nvGrpSpPr>
        <p:grpSpPr>
          <a:xfrm>
            <a:off x="483244" y="687425"/>
            <a:ext cx="2360875" cy="1421150"/>
            <a:chOff x="711844" y="687425"/>
            <a:chExt cx="2360875" cy="1421150"/>
          </a:xfrm>
        </p:grpSpPr>
        <p:pic>
          <p:nvPicPr>
            <p:cNvPr descr="clipped result image" id="3318" name="Google Shape;3318;p253"/>
            <p:cNvPicPr preferRelativeResize="0"/>
            <p:nvPr/>
          </p:nvPicPr>
          <p:blipFill rotWithShape="1">
            <a:blip r:embed="rId6">
              <a:alphaModFix/>
            </a:blip>
            <a:srcRect b="0" l="0" r="0" t="0"/>
            <a:stretch/>
          </p:blipFill>
          <p:spPr>
            <a:xfrm>
              <a:off x="711844" y="687425"/>
              <a:ext cx="2360875" cy="1421150"/>
            </a:xfrm>
            <a:prstGeom prst="rect">
              <a:avLst/>
            </a:prstGeom>
            <a:noFill/>
            <a:ln>
              <a:noFill/>
            </a:ln>
          </p:spPr>
        </p:pic>
        <p:pic>
          <p:nvPicPr>
            <p:cNvPr descr="clipped result image" id="3319" name="Google Shape;3319;p253"/>
            <p:cNvPicPr preferRelativeResize="0"/>
            <p:nvPr/>
          </p:nvPicPr>
          <p:blipFill rotWithShape="1">
            <a:blip r:embed="rId7">
              <a:alphaModFix/>
            </a:blip>
            <a:srcRect b="0" l="0" r="0" t="0"/>
            <a:stretch/>
          </p:blipFill>
          <p:spPr>
            <a:xfrm>
              <a:off x="1838352" y="1230905"/>
              <a:ext cx="451046" cy="447746"/>
            </a:xfrm>
            <a:prstGeom prst="rect">
              <a:avLst/>
            </a:prstGeom>
            <a:noFill/>
            <a:ln>
              <a:noFill/>
            </a:ln>
          </p:spPr>
        </p:pic>
      </p:grpSp>
      <p:sp>
        <p:nvSpPr>
          <p:cNvPr id="3320" name="Google Shape;3320;p253"/>
          <p:cNvSpPr txBox="1"/>
          <p:nvPr/>
        </p:nvSpPr>
        <p:spPr>
          <a:xfrm>
            <a:off x="2762087" y="722225"/>
            <a:ext cx="2293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Carbamazepine (TEGRETOL)</a:t>
            </a:r>
            <a:endParaRPr sz="2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7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in</a:t>
            </a:r>
            <a:r>
              <a:rPr b="1" lang="en" sz="2000" u="sng">
                <a:solidFill>
                  <a:schemeClr val="accent2"/>
                </a:solidFill>
              </a:rPr>
              <a:t>D</a:t>
            </a:r>
            <a:r>
              <a:rPr lang="en" sz="2000">
                <a:solidFill>
                  <a:schemeClr val="accent2"/>
                </a:solidFill>
              </a:rPr>
              <a:t>ucer</a:t>
            </a:r>
            <a:endParaRPr sz="2000">
              <a:solidFill>
                <a:schemeClr val="accent2"/>
              </a:solidFill>
            </a:endParaRPr>
          </a:p>
        </p:txBody>
      </p:sp>
      <p:grpSp>
        <p:nvGrpSpPr>
          <p:cNvPr id="3321" name="Google Shape;3321;p253"/>
          <p:cNvGrpSpPr/>
          <p:nvPr/>
        </p:nvGrpSpPr>
        <p:grpSpPr>
          <a:xfrm>
            <a:off x="1548173" y="3907097"/>
            <a:ext cx="383428" cy="294198"/>
            <a:chOff x="4046749" y="14161050"/>
            <a:chExt cx="1245300" cy="955500"/>
          </a:xfrm>
        </p:grpSpPr>
        <p:sp>
          <p:nvSpPr>
            <p:cNvPr id="3322" name="Google Shape;3322;p253"/>
            <p:cNvSpPr/>
            <p:nvPr/>
          </p:nvSpPr>
          <p:spPr>
            <a:xfrm flipH="1" rot="10800000">
              <a:off x="4046749" y="14161050"/>
              <a:ext cx="1245300" cy="9555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9525">
                <a:srgbClr val="000000">
                  <a:alpha val="2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323" name="Google Shape;3323;p253"/>
            <p:cNvPicPr preferRelativeResize="0"/>
            <p:nvPr/>
          </p:nvPicPr>
          <p:blipFill rotWithShape="1">
            <a:blip r:embed="rId8">
              <a:alphaModFix/>
            </a:blip>
            <a:srcRect b="0" l="0" r="0" t="0"/>
            <a:stretch/>
          </p:blipFill>
          <p:spPr>
            <a:xfrm>
              <a:off x="4396223" y="14342624"/>
              <a:ext cx="534585" cy="530672"/>
            </a:xfrm>
            <a:prstGeom prst="rect">
              <a:avLst/>
            </a:prstGeom>
            <a:noFill/>
            <a:ln>
              <a:noFill/>
            </a:ln>
          </p:spPr>
        </p:pic>
      </p:grpSp>
      <p:sp>
        <p:nvSpPr>
          <p:cNvPr id="3324" name="Google Shape;3324;p253"/>
          <p:cNvSpPr txBox="1"/>
          <p:nvPr/>
        </p:nvSpPr>
        <p:spPr>
          <a:xfrm>
            <a:off x="47625" y="4286100"/>
            <a:ext cx="3400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200">
                <a:solidFill>
                  <a:schemeClr val="accent2"/>
                </a:solidFill>
              </a:rPr>
              <a:t>6-fold decrease</a:t>
            </a:r>
            <a:endParaRPr sz="3100">
              <a:solidFill>
                <a:schemeClr val="accent2"/>
              </a:solidFill>
            </a:endParaRPr>
          </a:p>
        </p:txBody>
      </p:sp>
      <p:sp>
        <p:nvSpPr>
          <p:cNvPr id="3325" name="Google Shape;3325;p253"/>
          <p:cNvSpPr txBox="1"/>
          <p:nvPr/>
        </p:nvSpPr>
        <p:spPr>
          <a:xfrm>
            <a:off x="3049700" y="2504163"/>
            <a:ext cx="21678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Lurasidone (LATUDA)</a:t>
            </a:r>
            <a:endParaRPr sz="2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7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substrate</a:t>
            </a:r>
            <a:endParaRPr sz="2000">
              <a:solidFill>
                <a:schemeClr val="accent2"/>
              </a:solidFill>
            </a:endParaRPr>
          </a:p>
        </p:txBody>
      </p:sp>
      <p:sp>
        <p:nvSpPr>
          <p:cNvPr id="3326" name="Google Shape;3326;p253"/>
          <p:cNvSpPr/>
          <p:nvPr/>
        </p:nvSpPr>
        <p:spPr>
          <a:xfrm>
            <a:off x="5332521" y="894729"/>
            <a:ext cx="1106100" cy="334800"/>
          </a:xfrm>
          <a:prstGeom prst="roundRect">
            <a:avLst>
              <a:gd fmla="val 16667" name="adj"/>
            </a:avLst>
          </a:prstGeom>
          <a:noFill/>
          <a:ln cap="flat" cmpd="sng" w="152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47"/>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314" name="Google Shape;314;p47"/>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pic>
        <p:nvPicPr>
          <p:cNvPr id="315" name="Google Shape;315;p47"/>
          <p:cNvPicPr preferRelativeResize="0"/>
          <p:nvPr/>
        </p:nvPicPr>
        <p:blipFill rotWithShape="1">
          <a:blip r:embed="rId5">
            <a:alphaModFix/>
          </a:blip>
          <a:srcRect b="0" l="0" r="0" t="0"/>
          <a:stretch/>
        </p:blipFill>
        <p:spPr>
          <a:xfrm>
            <a:off x="72024" y="1064381"/>
            <a:ext cx="8919651" cy="3325018"/>
          </a:xfrm>
          <a:prstGeom prst="rect">
            <a:avLst/>
          </a:prstGeom>
          <a:noFill/>
          <a:ln>
            <a:noFill/>
          </a:ln>
        </p:spPr>
      </p:pic>
      <p:sp>
        <p:nvSpPr>
          <p:cNvPr id="316" name="Google Shape;316;p47"/>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317" name="Google Shape;317;p47"/>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sp>
        <p:nvSpPr>
          <p:cNvPr id="318" name="Google Shape;318;p47"/>
          <p:cNvSpPr txBox="1"/>
          <p:nvPr/>
        </p:nvSpPr>
        <p:spPr>
          <a:xfrm>
            <a:off x="560825" y="24955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800" u="none" cap="none" strike="noStrike">
                <a:solidFill>
                  <a:schemeClr val="dk1"/>
                </a:solidFill>
                <a:latin typeface="Arial"/>
                <a:ea typeface="Arial"/>
                <a:cs typeface="Arial"/>
                <a:sym typeface="Arial"/>
              </a:rPr>
              <a:t>Bipolar disorder</a:t>
            </a:r>
            <a:endParaRPr b="0" i="0" sz="1800" u="none" cap="none" strike="noStrike">
              <a:solidFill>
                <a:schemeClr val="dk1"/>
              </a:solidFill>
              <a:latin typeface="Arial"/>
              <a:ea typeface="Arial"/>
              <a:cs typeface="Arial"/>
              <a:sym typeface="Arial"/>
            </a:endParaRPr>
          </a:p>
        </p:txBody>
      </p:sp>
      <p:sp>
        <p:nvSpPr>
          <p:cNvPr id="319" name="Google Shape;319;p47"/>
          <p:cNvSpPr txBox="1"/>
          <p:nvPr/>
        </p:nvSpPr>
        <p:spPr>
          <a:xfrm>
            <a:off x="1587699" y="73345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mania</a:t>
            </a:r>
            <a:endParaRPr b="0" i="0" sz="1600" u="none" cap="none" strike="noStrike">
              <a:solidFill>
                <a:schemeClr val="dk1"/>
              </a:solidFill>
              <a:latin typeface="Arial"/>
              <a:ea typeface="Arial"/>
              <a:cs typeface="Arial"/>
              <a:sym typeface="Arial"/>
            </a:endParaRPr>
          </a:p>
        </p:txBody>
      </p:sp>
      <p:sp>
        <p:nvSpPr>
          <p:cNvPr id="320" name="Google Shape;320;p47"/>
          <p:cNvSpPr txBox="1"/>
          <p:nvPr/>
        </p:nvSpPr>
        <p:spPr>
          <a:xfrm>
            <a:off x="3171074" y="200835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hypomania</a:t>
            </a:r>
            <a:endParaRPr b="0" i="0" sz="1600" u="none" cap="none" strike="noStrike">
              <a:solidFill>
                <a:schemeClr val="dk1"/>
              </a:solidFill>
              <a:latin typeface="Arial"/>
              <a:ea typeface="Arial"/>
              <a:cs typeface="Arial"/>
              <a:sym typeface="Arial"/>
            </a:endParaRPr>
          </a:p>
        </p:txBody>
      </p:sp>
      <p:sp>
        <p:nvSpPr>
          <p:cNvPr id="321" name="Google Shape;321;p47"/>
          <p:cNvSpPr txBox="1"/>
          <p:nvPr/>
        </p:nvSpPr>
        <p:spPr>
          <a:xfrm>
            <a:off x="4341024" y="3089100"/>
            <a:ext cx="13908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severe</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depression</a:t>
            </a:r>
            <a:endParaRPr b="0" i="0" sz="1600" u="none" cap="none" strike="noStrike">
              <a:solidFill>
                <a:schemeClr val="dk1"/>
              </a:solidFill>
              <a:latin typeface="Arial"/>
              <a:ea typeface="Arial"/>
              <a:cs typeface="Arial"/>
              <a:sym typeface="Arial"/>
            </a:endParaRPr>
          </a:p>
        </p:txBody>
      </p:sp>
      <p:sp>
        <p:nvSpPr>
          <p:cNvPr id="322" name="Google Shape;322;p47"/>
          <p:cNvSpPr txBox="1"/>
          <p:nvPr/>
        </p:nvSpPr>
        <p:spPr>
          <a:xfrm>
            <a:off x="7019625" y="2983800"/>
            <a:ext cx="17820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Mild depression</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0" name="Shape 3330"/>
        <p:cNvGrpSpPr/>
        <p:nvPr/>
      </p:nvGrpSpPr>
      <p:grpSpPr>
        <a:xfrm>
          <a:off x="0" y="0"/>
          <a:ext cx="0" cy="0"/>
          <a:chOff x="0" y="0"/>
          <a:chExt cx="0" cy="0"/>
        </a:xfrm>
      </p:grpSpPr>
      <p:sp>
        <p:nvSpPr>
          <p:cNvPr id="3331" name="Google Shape;3331;p254"/>
          <p:cNvSpPr txBox="1"/>
          <p:nvPr/>
        </p:nvSpPr>
        <p:spPr>
          <a:xfrm>
            <a:off x="209539" y="120075"/>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1600">
                <a:solidFill>
                  <a:schemeClr val="lt1"/>
                </a:solidFill>
                <a:latin typeface="Impact"/>
                <a:ea typeface="Impact"/>
                <a:cs typeface="Impact"/>
                <a:sym typeface="Impact"/>
              </a:rPr>
              <a:t>#</a:t>
            </a:r>
            <a:endParaRPr b="1" i="1" sz="1600" u="none" cap="none" strike="noStrike">
              <a:solidFill>
                <a:schemeClr val="lt1"/>
              </a:solidFill>
              <a:latin typeface="Impact"/>
              <a:ea typeface="Impact"/>
              <a:cs typeface="Impact"/>
              <a:sym typeface="Impact"/>
            </a:endParaRPr>
          </a:p>
        </p:txBody>
      </p:sp>
      <p:sp>
        <p:nvSpPr>
          <p:cNvPr id="3332" name="Google Shape;3332;p254"/>
          <p:cNvSpPr txBox="1"/>
          <p:nvPr/>
        </p:nvSpPr>
        <p:spPr>
          <a:xfrm>
            <a:off x="1601100" y="1790700"/>
            <a:ext cx="59418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3000">
                <a:solidFill>
                  <a:schemeClr val="accent2"/>
                </a:solidFill>
              </a:rPr>
              <a:t>Carbamazepine (TEGRETOL)</a:t>
            </a:r>
            <a:endParaRPr sz="3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3000">
                <a:solidFill>
                  <a:schemeClr val="accent2"/>
                </a:solidFill>
              </a:rPr>
              <a:t>+</a:t>
            </a:r>
            <a:endParaRPr sz="3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3000">
                <a:solidFill>
                  <a:schemeClr val="accent2"/>
                </a:solidFill>
              </a:rPr>
              <a:t>Lumateperone (CAPLYTA)</a:t>
            </a:r>
            <a:endParaRPr sz="3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3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3000">
              <a:solidFill>
                <a:schemeClr val="accent2"/>
              </a:solidFill>
            </a:endParaRPr>
          </a:p>
        </p:txBody>
      </p:sp>
      <p:sp>
        <p:nvSpPr>
          <p:cNvPr id="3333" name="Google Shape;3333;p254"/>
          <p:cNvSpPr txBox="1"/>
          <p:nvPr/>
        </p:nvSpPr>
        <p:spPr>
          <a:xfrm>
            <a:off x="571489" y="302149"/>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2600">
                <a:solidFill>
                  <a:schemeClr val="lt1"/>
                </a:solidFill>
                <a:latin typeface="Impact"/>
                <a:ea typeface="Impact"/>
                <a:cs typeface="Impact"/>
                <a:sym typeface="Impact"/>
              </a:rPr>
              <a:t>#</a:t>
            </a:r>
            <a:endParaRPr b="1" i="1" sz="2600" u="none" cap="none" strike="noStrike">
              <a:solidFill>
                <a:schemeClr val="lt1"/>
              </a:solidFill>
              <a:latin typeface="Impact"/>
              <a:ea typeface="Impact"/>
              <a:cs typeface="Impact"/>
              <a:sym typeface="Impact"/>
            </a:endParaRPr>
          </a:p>
        </p:txBody>
      </p:sp>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7" name="Shape 3337"/>
        <p:cNvGrpSpPr/>
        <p:nvPr/>
      </p:nvGrpSpPr>
      <p:grpSpPr>
        <a:xfrm>
          <a:off x="0" y="0"/>
          <a:ext cx="0" cy="0"/>
          <a:chOff x="0" y="0"/>
          <a:chExt cx="0" cy="0"/>
        </a:xfrm>
      </p:grpSpPr>
      <p:sp>
        <p:nvSpPr>
          <p:cNvPr id="3338" name="Google Shape;3338;p255"/>
          <p:cNvSpPr txBox="1"/>
          <p:nvPr/>
        </p:nvSpPr>
        <p:spPr>
          <a:xfrm>
            <a:off x="209539" y="120075"/>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1600">
                <a:solidFill>
                  <a:schemeClr val="lt1"/>
                </a:solidFill>
                <a:latin typeface="Impact"/>
                <a:ea typeface="Impact"/>
                <a:cs typeface="Impact"/>
                <a:sym typeface="Impact"/>
              </a:rPr>
              <a:t>#</a:t>
            </a:r>
            <a:endParaRPr b="1" i="1" sz="1600" u="none" cap="none" strike="noStrike">
              <a:solidFill>
                <a:schemeClr val="lt1"/>
              </a:solidFill>
              <a:latin typeface="Impact"/>
              <a:ea typeface="Impact"/>
              <a:cs typeface="Impact"/>
              <a:sym typeface="Impact"/>
            </a:endParaRPr>
          </a:p>
        </p:txBody>
      </p:sp>
      <p:sp>
        <p:nvSpPr>
          <p:cNvPr id="3339" name="Google Shape;3339;p255"/>
          <p:cNvSpPr txBox="1"/>
          <p:nvPr/>
        </p:nvSpPr>
        <p:spPr>
          <a:xfrm>
            <a:off x="571489" y="302149"/>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2600">
                <a:solidFill>
                  <a:schemeClr val="lt1"/>
                </a:solidFill>
                <a:latin typeface="Impact"/>
                <a:ea typeface="Impact"/>
                <a:cs typeface="Impact"/>
                <a:sym typeface="Impact"/>
              </a:rPr>
              <a:t>#</a:t>
            </a:r>
            <a:endParaRPr b="1" i="1" sz="2600" u="none" cap="none" strike="noStrike">
              <a:solidFill>
                <a:schemeClr val="lt1"/>
              </a:solidFill>
              <a:latin typeface="Impact"/>
              <a:ea typeface="Impact"/>
              <a:cs typeface="Impact"/>
              <a:sym typeface="Impact"/>
            </a:endParaRPr>
          </a:p>
        </p:txBody>
      </p:sp>
      <p:grpSp>
        <p:nvGrpSpPr>
          <p:cNvPr id="3340" name="Google Shape;3340;p255"/>
          <p:cNvGrpSpPr/>
          <p:nvPr/>
        </p:nvGrpSpPr>
        <p:grpSpPr>
          <a:xfrm>
            <a:off x="741575" y="1370676"/>
            <a:ext cx="4275250" cy="3658525"/>
            <a:chOff x="741575" y="1370676"/>
            <a:chExt cx="4275250" cy="3658525"/>
          </a:xfrm>
        </p:grpSpPr>
        <p:pic>
          <p:nvPicPr>
            <p:cNvPr descr="A picture containing food, flower&#10;&#10;Description automatically generated" id="3341" name="Google Shape;3341;p255"/>
            <p:cNvPicPr preferRelativeResize="0"/>
            <p:nvPr/>
          </p:nvPicPr>
          <p:blipFill rotWithShape="1">
            <a:blip r:embed="rId3">
              <a:alphaModFix/>
            </a:blip>
            <a:srcRect b="68990" l="7518" r="0" t="3428"/>
            <a:stretch/>
          </p:blipFill>
          <p:spPr>
            <a:xfrm rot="1164614">
              <a:off x="2907707" y="1469585"/>
              <a:ext cx="632174" cy="298248"/>
            </a:xfrm>
            <a:prstGeom prst="rect">
              <a:avLst/>
            </a:prstGeom>
            <a:noFill/>
            <a:ln>
              <a:noFill/>
            </a:ln>
          </p:spPr>
        </p:pic>
        <p:pic>
          <p:nvPicPr>
            <p:cNvPr descr="A picture containing lamp, object, orange, light&#10;&#10;Description automatically generated" id="3342" name="Google Shape;3342;p255"/>
            <p:cNvPicPr preferRelativeResize="0"/>
            <p:nvPr/>
          </p:nvPicPr>
          <p:blipFill rotWithShape="1">
            <a:blip r:embed="rId4">
              <a:alphaModFix/>
            </a:blip>
            <a:srcRect b="0" l="0" r="0" t="0"/>
            <a:stretch/>
          </p:blipFill>
          <p:spPr>
            <a:xfrm>
              <a:off x="1319342" y="2185661"/>
              <a:ext cx="2711274" cy="2843539"/>
            </a:xfrm>
            <a:prstGeom prst="rect">
              <a:avLst/>
            </a:prstGeom>
            <a:noFill/>
            <a:ln>
              <a:noFill/>
            </a:ln>
          </p:spPr>
        </p:pic>
        <p:pic>
          <p:nvPicPr>
            <p:cNvPr descr="clipped result image" id="3343" name="Google Shape;3343;p255"/>
            <p:cNvPicPr preferRelativeResize="0"/>
            <p:nvPr/>
          </p:nvPicPr>
          <p:blipFill rotWithShape="1">
            <a:blip r:embed="rId5">
              <a:alphaModFix/>
            </a:blip>
            <a:srcRect b="0" l="0" r="0" t="0"/>
            <a:stretch/>
          </p:blipFill>
          <p:spPr>
            <a:xfrm rot="541168">
              <a:off x="1384070" y="1567521"/>
              <a:ext cx="2517703" cy="1694094"/>
            </a:xfrm>
            <a:prstGeom prst="rect">
              <a:avLst/>
            </a:prstGeom>
            <a:noFill/>
            <a:ln>
              <a:noFill/>
            </a:ln>
          </p:spPr>
        </p:pic>
        <p:pic>
          <p:nvPicPr>
            <p:cNvPr descr="clipped result image" id="3344" name="Google Shape;3344;p255"/>
            <p:cNvPicPr preferRelativeResize="0"/>
            <p:nvPr/>
          </p:nvPicPr>
          <p:blipFill rotWithShape="1">
            <a:blip r:embed="rId6">
              <a:alphaModFix/>
            </a:blip>
            <a:srcRect b="0" l="0" r="0" t="0"/>
            <a:stretch/>
          </p:blipFill>
          <p:spPr>
            <a:xfrm rot="-977634">
              <a:off x="3634969" y="2064401"/>
              <a:ext cx="1165625" cy="2009273"/>
            </a:xfrm>
            <a:prstGeom prst="rect">
              <a:avLst/>
            </a:prstGeom>
            <a:noFill/>
            <a:ln>
              <a:noFill/>
            </a:ln>
          </p:spPr>
        </p:pic>
        <p:pic>
          <p:nvPicPr>
            <p:cNvPr descr="clipped result image" id="3345" name="Google Shape;3345;p255"/>
            <p:cNvPicPr preferRelativeResize="0"/>
            <p:nvPr/>
          </p:nvPicPr>
          <p:blipFill rotWithShape="1">
            <a:blip r:embed="rId7">
              <a:alphaModFix/>
            </a:blip>
            <a:srcRect b="0" l="0" r="24339" t="0"/>
            <a:stretch/>
          </p:blipFill>
          <p:spPr>
            <a:xfrm>
              <a:off x="741575" y="3414296"/>
              <a:ext cx="680782" cy="1318129"/>
            </a:xfrm>
            <a:prstGeom prst="rect">
              <a:avLst/>
            </a:prstGeom>
            <a:noFill/>
            <a:ln>
              <a:noFill/>
            </a:ln>
          </p:spPr>
        </p:pic>
        <p:pic>
          <p:nvPicPr>
            <p:cNvPr descr="A picture containing food, flower&#10;&#10;Description automatically generated" id="3346" name="Google Shape;3346;p255"/>
            <p:cNvPicPr preferRelativeResize="0"/>
            <p:nvPr/>
          </p:nvPicPr>
          <p:blipFill rotWithShape="1">
            <a:blip r:embed="rId3">
              <a:alphaModFix/>
            </a:blip>
            <a:srcRect b="58069" l="0" r="0" t="0"/>
            <a:stretch/>
          </p:blipFill>
          <p:spPr>
            <a:xfrm flipH="1" rot="-3674173">
              <a:off x="3044753" y="1706451"/>
              <a:ext cx="970531" cy="609743"/>
            </a:xfrm>
            <a:prstGeom prst="rect">
              <a:avLst/>
            </a:prstGeom>
            <a:noFill/>
            <a:ln>
              <a:noFill/>
            </a:ln>
          </p:spPr>
        </p:pic>
        <p:pic>
          <p:nvPicPr>
            <p:cNvPr descr="Resultado de imagen para number 4 orange" id="3347" name="Google Shape;3347;p255"/>
            <p:cNvPicPr preferRelativeResize="0"/>
            <p:nvPr/>
          </p:nvPicPr>
          <p:blipFill rotWithShape="1">
            <a:blip r:embed="rId8">
              <a:alphaModFix/>
            </a:blip>
            <a:srcRect b="0" l="0" r="0" t="0"/>
            <a:stretch/>
          </p:blipFill>
          <p:spPr>
            <a:xfrm rot="1588823">
              <a:off x="2510295" y="1820067"/>
              <a:ext cx="263310" cy="383128"/>
            </a:xfrm>
            <a:prstGeom prst="rect">
              <a:avLst/>
            </a:prstGeom>
            <a:noFill/>
            <a:ln>
              <a:noFill/>
            </a:ln>
          </p:spPr>
        </p:pic>
        <p:pic>
          <p:nvPicPr>
            <p:cNvPr descr="Resultado de imagen para Presentation Alphabet Set: Orange Varsity Numeral 2" id="3348" name="Google Shape;3348;p255"/>
            <p:cNvPicPr preferRelativeResize="0"/>
            <p:nvPr/>
          </p:nvPicPr>
          <p:blipFill rotWithShape="1">
            <a:blip r:embed="rId9">
              <a:alphaModFix/>
            </a:blip>
            <a:srcRect b="0" l="0" r="0" t="0"/>
            <a:stretch/>
          </p:blipFill>
          <p:spPr>
            <a:xfrm rot="1434404">
              <a:off x="2776700" y="1927350"/>
              <a:ext cx="243012" cy="376180"/>
            </a:xfrm>
            <a:prstGeom prst="rect">
              <a:avLst/>
            </a:prstGeom>
            <a:noFill/>
            <a:ln>
              <a:noFill/>
            </a:ln>
          </p:spPr>
        </p:pic>
      </p:grpSp>
      <p:sp>
        <p:nvSpPr>
          <p:cNvPr id="3349" name="Google Shape;3349;p255"/>
          <p:cNvSpPr txBox="1"/>
          <p:nvPr/>
        </p:nvSpPr>
        <p:spPr>
          <a:xfrm>
            <a:off x="360707" y="394225"/>
            <a:ext cx="5185800" cy="6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Font typeface="Arial"/>
              <a:buNone/>
            </a:pPr>
            <a:r>
              <a:rPr lang="en" sz="2500">
                <a:solidFill>
                  <a:schemeClr val="dk1"/>
                </a:solidFill>
              </a:rPr>
              <a:t>Lumateperone (CAPLYTA)</a:t>
            </a:r>
            <a:endParaRPr sz="2500">
              <a:solidFill>
                <a:schemeClr val="dk1"/>
              </a:solidFill>
            </a:endParaRPr>
          </a:p>
          <a:p>
            <a:pPr indent="0" lvl="0" marL="0" rtl="0" algn="ctr">
              <a:lnSpc>
                <a:spcPct val="115000"/>
              </a:lnSpc>
              <a:spcBef>
                <a:spcPts val="0"/>
              </a:spcBef>
              <a:spcAft>
                <a:spcPts val="0"/>
              </a:spcAft>
              <a:buClr>
                <a:schemeClr val="dk1"/>
              </a:buClr>
              <a:buSzPts val="1200"/>
              <a:buFont typeface="Arial"/>
              <a:buNone/>
            </a:pPr>
            <a:r>
              <a:rPr lang="en" sz="2300">
                <a:solidFill>
                  <a:schemeClr val="dk1"/>
                </a:solidFill>
              </a:rPr>
              <a:t>“’Lum</a:t>
            </a:r>
            <a:r>
              <a:rPr lang="en" sz="1900">
                <a:solidFill>
                  <a:schemeClr val="dk1"/>
                </a:solidFill>
              </a:rPr>
              <a:t>inated</a:t>
            </a:r>
            <a:r>
              <a:rPr lang="en" sz="2300">
                <a:solidFill>
                  <a:schemeClr val="dk1"/>
                </a:solidFill>
              </a:rPr>
              <a:t> Cap lighter”   </a:t>
            </a:r>
            <a:endParaRPr sz="3500">
              <a:solidFill>
                <a:schemeClr val="dk1"/>
              </a:solidFill>
            </a:endParaRPr>
          </a:p>
        </p:txBody>
      </p:sp>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3" name="Shape 3353"/>
        <p:cNvGrpSpPr/>
        <p:nvPr/>
      </p:nvGrpSpPr>
      <p:grpSpPr>
        <a:xfrm>
          <a:off x="0" y="0"/>
          <a:ext cx="0" cy="0"/>
          <a:chOff x="0" y="0"/>
          <a:chExt cx="0" cy="0"/>
        </a:xfrm>
      </p:grpSpPr>
      <p:sp>
        <p:nvSpPr>
          <p:cNvPr id="3354" name="Google Shape;3354;p256"/>
          <p:cNvSpPr txBox="1"/>
          <p:nvPr/>
        </p:nvSpPr>
        <p:spPr>
          <a:xfrm>
            <a:off x="209539" y="120075"/>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1600">
                <a:solidFill>
                  <a:schemeClr val="lt1"/>
                </a:solidFill>
                <a:latin typeface="Impact"/>
                <a:ea typeface="Impact"/>
                <a:cs typeface="Impact"/>
                <a:sym typeface="Impact"/>
              </a:rPr>
              <a:t>#</a:t>
            </a:r>
            <a:endParaRPr b="1" i="1" sz="1600" u="none" cap="none" strike="noStrike">
              <a:solidFill>
                <a:schemeClr val="lt1"/>
              </a:solidFill>
              <a:latin typeface="Impact"/>
              <a:ea typeface="Impact"/>
              <a:cs typeface="Impact"/>
              <a:sym typeface="Impact"/>
            </a:endParaRPr>
          </a:p>
        </p:txBody>
      </p:sp>
      <p:sp>
        <p:nvSpPr>
          <p:cNvPr id="3355" name="Google Shape;3355;p256"/>
          <p:cNvSpPr txBox="1"/>
          <p:nvPr/>
        </p:nvSpPr>
        <p:spPr>
          <a:xfrm>
            <a:off x="571489" y="302149"/>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2600">
                <a:solidFill>
                  <a:schemeClr val="lt1"/>
                </a:solidFill>
                <a:latin typeface="Impact"/>
                <a:ea typeface="Impact"/>
                <a:cs typeface="Impact"/>
                <a:sym typeface="Impact"/>
              </a:rPr>
              <a:t>#</a:t>
            </a:r>
            <a:endParaRPr b="1" i="1" sz="2600" u="none" cap="none" strike="noStrike">
              <a:solidFill>
                <a:schemeClr val="lt1"/>
              </a:solidFill>
              <a:latin typeface="Impact"/>
              <a:ea typeface="Impact"/>
              <a:cs typeface="Impact"/>
              <a:sym typeface="Impact"/>
            </a:endParaRPr>
          </a:p>
        </p:txBody>
      </p:sp>
      <p:grpSp>
        <p:nvGrpSpPr>
          <p:cNvPr id="3356" name="Google Shape;3356;p256"/>
          <p:cNvGrpSpPr/>
          <p:nvPr/>
        </p:nvGrpSpPr>
        <p:grpSpPr>
          <a:xfrm>
            <a:off x="741575" y="1370676"/>
            <a:ext cx="4275250" cy="3658525"/>
            <a:chOff x="741575" y="1370676"/>
            <a:chExt cx="4275250" cy="3658525"/>
          </a:xfrm>
        </p:grpSpPr>
        <p:pic>
          <p:nvPicPr>
            <p:cNvPr descr="A picture containing food, flower&#10;&#10;Description automatically generated" id="3357" name="Google Shape;3357;p256"/>
            <p:cNvPicPr preferRelativeResize="0"/>
            <p:nvPr/>
          </p:nvPicPr>
          <p:blipFill rotWithShape="1">
            <a:blip r:embed="rId3">
              <a:alphaModFix/>
            </a:blip>
            <a:srcRect b="68990" l="7518" r="0" t="3428"/>
            <a:stretch/>
          </p:blipFill>
          <p:spPr>
            <a:xfrm rot="1164614">
              <a:off x="2907707" y="1469585"/>
              <a:ext cx="632174" cy="298248"/>
            </a:xfrm>
            <a:prstGeom prst="rect">
              <a:avLst/>
            </a:prstGeom>
            <a:noFill/>
            <a:ln>
              <a:noFill/>
            </a:ln>
          </p:spPr>
        </p:pic>
        <p:pic>
          <p:nvPicPr>
            <p:cNvPr descr="A picture containing lamp, object, orange, light&#10;&#10;Description automatically generated" id="3358" name="Google Shape;3358;p256"/>
            <p:cNvPicPr preferRelativeResize="0"/>
            <p:nvPr/>
          </p:nvPicPr>
          <p:blipFill rotWithShape="1">
            <a:blip r:embed="rId4">
              <a:alphaModFix/>
            </a:blip>
            <a:srcRect b="0" l="0" r="0" t="0"/>
            <a:stretch/>
          </p:blipFill>
          <p:spPr>
            <a:xfrm>
              <a:off x="1319342" y="2185661"/>
              <a:ext cx="2711274" cy="2843539"/>
            </a:xfrm>
            <a:prstGeom prst="rect">
              <a:avLst/>
            </a:prstGeom>
            <a:noFill/>
            <a:ln>
              <a:noFill/>
            </a:ln>
          </p:spPr>
        </p:pic>
        <p:pic>
          <p:nvPicPr>
            <p:cNvPr descr="clipped result image" id="3359" name="Google Shape;3359;p256"/>
            <p:cNvPicPr preferRelativeResize="0"/>
            <p:nvPr/>
          </p:nvPicPr>
          <p:blipFill rotWithShape="1">
            <a:blip r:embed="rId5">
              <a:alphaModFix/>
            </a:blip>
            <a:srcRect b="0" l="0" r="0" t="0"/>
            <a:stretch/>
          </p:blipFill>
          <p:spPr>
            <a:xfrm rot="541168">
              <a:off x="1384070" y="1567521"/>
              <a:ext cx="2517703" cy="1694094"/>
            </a:xfrm>
            <a:prstGeom prst="rect">
              <a:avLst/>
            </a:prstGeom>
            <a:noFill/>
            <a:ln>
              <a:noFill/>
            </a:ln>
          </p:spPr>
        </p:pic>
        <p:pic>
          <p:nvPicPr>
            <p:cNvPr descr="clipped result image" id="3360" name="Google Shape;3360;p256"/>
            <p:cNvPicPr preferRelativeResize="0"/>
            <p:nvPr/>
          </p:nvPicPr>
          <p:blipFill rotWithShape="1">
            <a:blip r:embed="rId6">
              <a:alphaModFix/>
            </a:blip>
            <a:srcRect b="0" l="0" r="0" t="0"/>
            <a:stretch/>
          </p:blipFill>
          <p:spPr>
            <a:xfrm rot="-977634">
              <a:off x="3634969" y="2064401"/>
              <a:ext cx="1165625" cy="2009273"/>
            </a:xfrm>
            <a:prstGeom prst="rect">
              <a:avLst/>
            </a:prstGeom>
            <a:noFill/>
            <a:ln>
              <a:noFill/>
            </a:ln>
          </p:spPr>
        </p:pic>
        <p:pic>
          <p:nvPicPr>
            <p:cNvPr descr="clipped result image" id="3361" name="Google Shape;3361;p256"/>
            <p:cNvPicPr preferRelativeResize="0"/>
            <p:nvPr/>
          </p:nvPicPr>
          <p:blipFill rotWithShape="1">
            <a:blip r:embed="rId7">
              <a:alphaModFix/>
            </a:blip>
            <a:srcRect b="0" l="0" r="24339" t="0"/>
            <a:stretch/>
          </p:blipFill>
          <p:spPr>
            <a:xfrm>
              <a:off x="741575" y="3414296"/>
              <a:ext cx="680782" cy="1318129"/>
            </a:xfrm>
            <a:prstGeom prst="rect">
              <a:avLst/>
            </a:prstGeom>
            <a:noFill/>
            <a:ln>
              <a:noFill/>
            </a:ln>
          </p:spPr>
        </p:pic>
        <p:pic>
          <p:nvPicPr>
            <p:cNvPr descr="A picture containing food, flower&#10;&#10;Description automatically generated" id="3362" name="Google Shape;3362;p256"/>
            <p:cNvPicPr preferRelativeResize="0"/>
            <p:nvPr/>
          </p:nvPicPr>
          <p:blipFill rotWithShape="1">
            <a:blip r:embed="rId3">
              <a:alphaModFix/>
            </a:blip>
            <a:srcRect b="58069" l="0" r="0" t="0"/>
            <a:stretch/>
          </p:blipFill>
          <p:spPr>
            <a:xfrm flipH="1" rot="-3674173">
              <a:off x="3044753" y="1706451"/>
              <a:ext cx="970531" cy="609743"/>
            </a:xfrm>
            <a:prstGeom prst="rect">
              <a:avLst/>
            </a:prstGeom>
            <a:noFill/>
            <a:ln>
              <a:noFill/>
            </a:ln>
          </p:spPr>
        </p:pic>
        <p:pic>
          <p:nvPicPr>
            <p:cNvPr descr="Resultado de imagen para number 4 orange" id="3363" name="Google Shape;3363;p256"/>
            <p:cNvPicPr preferRelativeResize="0"/>
            <p:nvPr/>
          </p:nvPicPr>
          <p:blipFill rotWithShape="1">
            <a:blip r:embed="rId8">
              <a:alphaModFix/>
            </a:blip>
            <a:srcRect b="0" l="0" r="0" t="0"/>
            <a:stretch/>
          </p:blipFill>
          <p:spPr>
            <a:xfrm rot="1588823">
              <a:off x="2510295" y="1820067"/>
              <a:ext cx="263310" cy="383128"/>
            </a:xfrm>
            <a:prstGeom prst="rect">
              <a:avLst/>
            </a:prstGeom>
            <a:noFill/>
            <a:ln>
              <a:noFill/>
            </a:ln>
          </p:spPr>
        </p:pic>
        <p:pic>
          <p:nvPicPr>
            <p:cNvPr descr="Resultado de imagen para Presentation Alphabet Set: Orange Varsity Numeral 2" id="3364" name="Google Shape;3364;p256"/>
            <p:cNvPicPr preferRelativeResize="0"/>
            <p:nvPr/>
          </p:nvPicPr>
          <p:blipFill rotWithShape="1">
            <a:blip r:embed="rId9">
              <a:alphaModFix/>
            </a:blip>
            <a:srcRect b="0" l="0" r="0" t="0"/>
            <a:stretch/>
          </p:blipFill>
          <p:spPr>
            <a:xfrm rot="1434404">
              <a:off x="2776700" y="1927350"/>
              <a:ext cx="243012" cy="376180"/>
            </a:xfrm>
            <a:prstGeom prst="rect">
              <a:avLst/>
            </a:prstGeom>
            <a:noFill/>
            <a:ln>
              <a:noFill/>
            </a:ln>
          </p:spPr>
        </p:pic>
      </p:grpSp>
      <p:sp>
        <p:nvSpPr>
          <p:cNvPr id="3365" name="Google Shape;3365;p256"/>
          <p:cNvSpPr txBox="1"/>
          <p:nvPr/>
        </p:nvSpPr>
        <p:spPr>
          <a:xfrm>
            <a:off x="360707" y="394225"/>
            <a:ext cx="5185800" cy="6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Font typeface="Arial"/>
              <a:buNone/>
            </a:pPr>
            <a:r>
              <a:rPr lang="en" sz="2500">
                <a:solidFill>
                  <a:schemeClr val="dk1"/>
                </a:solidFill>
                <a:highlight>
                  <a:srgbClr val="00FF00"/>
                </a:highlight>
              </a:rPr>
              <a:t>Lum</a:t>
            </a:r>
            <a:r>
              <a:rPr lang="en" sz="2500">
                <a:solidFill>
                  <a:schemeClr val="dk1"/>
                </a:solidFill>
              </a:rPr>
              <a:t>ateperone (</a:t>
            </a:r>
            <a:r>
              <a:rPr lang="en" sz="2500">
                <a:solidFill>
                  <a:schemeClr val="dk1"/>
                </a:solidFill>
                <a:highlight>
                  <a:schemeClr val="accent1"/>
                </a:highlight>
              </a:rPr>
              <a:t>CAPLYTA</a:t>
            </a:r>
            <a:r>
              <a:rPr lang="en" sz="2500">
                <a:solidFill>
                  <a:schemeClr val="dk1"/>
                </a:solidFill>
              </a:rPr>
              <a:t>)</a:t>
            </a:r>
            <a:endParaRPr sz="2500">
              <a:solidFill>
                <a:schemeClr val="dk1"/>
              </a:solidFill>
            </a:endParaRPr>
          </a:p>
          <a:p>
            <a:pPr indent="0" lvl="0" marL="0" rtl="0" algn="ctr">
              <a:lnSpc>
                <a:spcPct val="115000"/>
              </a:lnSpc>
              <a:spcBef>
                <a:spcPts val="0"/>
              </a:spcBef>
              <a:spcAft>
                <a:spcPts val="0"/>
              </a:spcAft>
              <a:buClr>
                <a:schemeClr val="dk1"/>
              </a:buClr>
              <a:buSzPts val="1200"/>
              <a:buFont typeface="Arial"/>
              <a:buNone/>
            </a:pPr>
            <a:r>
              <a:rPr lang="en" sz="2300">
                <a:solidFill>
                  <a:schemeClr val="dk1"/>
                </a:solidFill>
              </a:rPr>
              <a:t>“’</a:t>
            </a:r>
            <a:r>
              <a:rPr lang="en" sz="2300">
                <a:solidFill>
                  <a:schemeClr val="dk1"/>
                </a:solidFill>
                <a:highlight>
                  <a:srgbClr val="00FF00"/>
                </a:highlight>
              </a:rPr>
              <a:t>Lum</a:t>
            </a:r>
            <a:r>
              <a:rPr lang="en" sz="1900">
                <a:solidFill>
                  <a:schemeClr val="dk1"/>
                </a:solidFill>
              </a:rPr>
              <a:t>inated</a:t>
            </a:r>
            <a:r>
              <a:rPr lang="en" sz="2300">
                <a:solidFill>
                  <a:schemeClr val="dk1"/>
                </a:solidFill>
              </a:rPr>
              <a:t> </a:t>
            </a:r>
            <a:r>
              <a:rPr lang="en" sz="2300">
                <a:solidFill>
                  <a:schemeClr val="dk1"/>
                </a:solidFill>
                <a:highlight>
                  <a:schemeClr val="accent1"/>
                </a:highlight>
              </a:rPr>
              <a:t>Cap lighter</a:t>
            </a:r>
            <a:r>
              <a:rPr lang="en" sz="2300">
                <a:solidFill>
                  <a:schemeClr val="dk1"/>
                </a:solidFill>
              </a:rPr>
              <a:t>”   </a:t>
            </a:r>
            <a:endParaRPr sz="3500">
              <a:solidFill>
                <a:schemeClr val="dk1"/>
              </a:solidFill>
            </a:endParaRPr>
          </a:p>
        </p:txBody>
      </p:sp>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9" name="Shape 3369"/>
        <p:cNvGrpSpPr/>
        <p:nvPr/>
      </p:nvGrpSpPr>
      <p:grpSpPr>
        <a:xfrm>
          <a:off x="0" y="0"/>
          <a:ext cx="0" cy="0"/>
          <a:chOff x="0" y="0"/>
          <a:chExt cx="0" cy="0"/>
        </a:xfrm>
      </p:grpSpPr>
      <p:sp>
        <p:nvSpPr>
          <p:cNvPr id="3370" name="Google Shape;3370;p257"/>
          <p:cNvSpPr txBox="1"/>
          <p:nvPr/>
        </p:nvSpPr>
        <p:spPr>
          <a:xfrm>
            <a:off x="209539" y="120075"/>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1600">
                <a:solidFill>
                  <a:schemeClr val="lt1"/>
                </a:solidFill>
                <a:latin typeface="Impact"/>
                <a:ea typeface="Impact"/>
                <a:cs typeface="Impact"/>
                <a:sym typeface="Impact"/>
              </a:rPr>
              <a:t>#</a:t>
            </a:r>
            <a:endParaRPr b="1" i="1" sz="1600" u="none" cap="none" strike="noStrike">
              <a:solidFill>
                <a:schemeClr val="lt1"/>
              </a:solidFill>
              <a:latin typeface="Impact"/>
              <a:ea typeface="Impact"/>
              <a:cs typeface="Impact"/>
              <a:sym typeface="Impact"/>
            </a:endParaRPr>
          </a:p>
        </p:txBody>
      </p:sp>
      <p:sp>
        <p:nvSpPr>
          <p:cNvPr id="3371" name="Google Shape;3371;p257"/>
          <p:cNvSpPr txBox="1"/>
          <p:nvPr/>
        </p:nvSpPr>
        <p:spPr>
          <a:xfrm>
            <a:off x="571489" y="302149"/>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2600">
                <a:solidFill>
                  <a:schemeClr val="lt1"/>
                </a:solidFill>
                <a:latin typeface="Impact"/>
                <a:ea typeface="Impact"/>
                <a:cs typeface="Impact"/>
                <a:sym typeface="Impact"/>
              </a:rPr>
              <a:t>#</a:t>
            </a:r>
            <a:endParaRPr b="1" i="1" sz="2600" u="none" cap="none" strike="noStrike">
              <a:solidFill>
                <a:schemeClr val="lt1"/>
              </a:solidFill>
              <a:latin typeface="Impact"/>
              <a:ea typeface="Impact"/>
              <a:cs typeface="Impact"/>
              <a:sym typeface="Impact"/>
            </a:endParaRPr>
          </a:p>
        </p:txBody>
      </p:sp>
      <p:grpSp>
        <p:nvGrpSpPr>
          <p:cNvPr id="3372" name="Google Shape;3372;p257"/>
          <p:cNvGrpSpPr/>
          <p:nvPr/>
        </p:nvGrpSpPr>
        <p:grpSpPr>
          <a:xfrm>
            <a:off x="741575" y="1370676"/>
            <a:ext cx="4275250" cy="3658525"/>
            <a:chOff x="741575" y="1370676"/>
            <a:chExt cx="4275250" cy="3658525"/>
          </a:xfrm>
        </p:grpSpPr>
        <p:pic>
          <p:nvPicPr>
            <p:cNvPr descr="A picture containing food, flower&#10;&#10;Description automatically generated" id="3373" name="Google Shape;3373;p257"/>
            <p:cNvPicPr preferRelativeResize="0"/>
            <p:nvPr/>
          </p:nvPicPr>
          <p:blipFill rotWithShape="1">
            <a:blip r:embed="rId3">
              <a:alphaModFix/>
            </a:blip>
            <a:srcRect b="68990" l="7518" r="0" t="3428"/>
            <a:stretch/>
          </p:blipFill>
          <p:spPr>
            <a:xfrm rot="1164614">
              <a:off x="2907707" y="1469585"/>
              <a:ext cx="632174" cy="298248"/>
            </a:xfrm>
            <a:prstGeom prst="rect">
              <a:avLst/>
            </a:prstGeom>
            <a:noFill/>
            <a:ln>
              <a:noFill/>
            </a:ln>
          </p:spPr>
        </p:pic>
        <p:pic>
          <p:nvPicPr>
            <p:cNvPr descr="A picture containing lamp, object, orange, light&#10;&#10;Description automatically generated" id="3374" name="Google Shape;3374;p257"/>
            <p:cNvPicPr preferRelativeResize="0"/>
            <p:nvPr/>
          </p:nvPicPr>
          <p:blipFill rotWithShape="1">
            <a:blip r:embed="rId4">
              <a:alphaModFix/>
            </a:blip>
            <a:srcRect b="0" l="0" r="0" t="0"/>
            <a:stretch/>
          </p:blipFill>
          <p:spPr>
            <a:xfrm>
              <a:off x="1319342" y="2185661"/>
              <a:ext cx="2711274" cy="2843539"/>
            </a:xfrm>
            <a:prstGeom prst="rect">
              <a:avLst/>
            </a:prstGeom>
            <a:noFill/>
            <a:ln>
              <a:noFill/>
            </a:ln>
          </p:spPr>
        </p:pic>
        <p:pic>
          <p:nvPicPr>
            <p:cNvPr descr="clipped result image" id="3375" name="Google Shape;3375;p257"/>
            <p:cNvPicPr preferRelativeResize="0"/>
            <p:nvPr/>
          </p:nvPicPr>
          <p:blipFill rotWithShape="1">
            <a:blip r:embed="rId5">
              <a:alphaModFix/>
            </a:blip>
            <a:srcRect b="0" l="0" r="0" t="0"/>
            <a:stretch/>
          </p:blipFill>
          <p:spPr>
            <a:xfrm rot="541168">
              <a:off x="1384070" y="1567521"/>
              <a:ext cx="2517703" cy="1694094"/>
            </a:xfrm>
            <a:prstGeom prst="rect">
              <a:avLst/>
            </a:prstGeom>
            <a:noFill/>
            <a:ln>
              <a:noFill/>
            </a:ln>
          </p:spPr>
        </p:pic>
        <p:pic>
          <p:nvPicPr>
            <p:cNvPr descr="clipped result image" id="3376" name="Google Shape;3376;p257"/>
            <p:cNvPicPr preferRelativeResize="0"/>
            <p:nvPr/>
          </p:nvPicPr>
          <p:blipFill rotWithShape="1">
            <a:blip r:embed="rId6">
              <a:alphaModFix/>
            </a:blip>
            <a:srcRect b="0" l="0" r="0" t="0"/>
            <a:stretch/>
          </p:blipFill>
          <p:spPr>
            <a:xfrm rot="-977634">
              <a:off x="3634969" y="2064401"/>
              <a:ext cx="1165625" cy="2009273"/>
            </a:xfrm>
            <a:prstGeom prst="rect">
              <a:avLst/>
            </a:prstGeom>
            <a:noFill/>
            <a:ln>
              <a:noFill/>
            </a:ln>
          </p:spPr>
        </p:pic>
        <p:pic>
          <p:nvPicPr>
            <p:cNvPr descr="clipped result image" id="3377" name="Google Shape;3377;p257"/>
            <p:cNvPicPr preferRelativeResize="0"/>
            <p:nvPr/>
          </p:nvPicPr>
          <p:blipFill rotWithShape="1">
            <a:blip r:embed="rId7">
              <a:alphaModFix/>
            </a:blip>
            <a:srcRect b="0" l="0" r="24339" t="0"/>
            <a:stretch/>
          </p:blipFill>
          <p:spPr>
            <a:xfrm>
              <a:off x="741575" y="3414296"/>
              <a:ext cx="680782" cy="1318129"/>
            </a:xfrm>
            <a:prstGeom prst="rect">
              <a:avLst/>
            </a:prstGeom>
            <a:noFill/>
            <a:ln>
              <a:noFill/>
            </a:ln>
          </p:spPr>
        </p:pic>
        <p:pic>
          <p:nvPicPr>
            <p:cNvPr descr="A picture containing food, flower&#10;&#10;Description automatically generated" id="3378" name="Google Shape;3378;p257"/>
            <p:cNvPicPr preferRelativeResize="0"/>
            <p:nvPr/>
          </p:nvPicPr>
          <p:blipFill rotWithShape="1">
            <a:blip r:embed="rId3">
              <a:alphaModFix/>
            </a:blip>
            <a:srcRect b="58069" l="0" r="0" t="0"/>
            <a:stretch/>
          </p:blipFill>
          <p:spPr>
            <a:xfrm flipH="1" rot="-3674173">
              <a:off x="3044753" y="1706451"/>
              <a:ext cx="970531" cy="609743"/>
            </a:xfrm>
            <a:prstGeom prst="rect">
              <a:avLst/>
            </a:prstGeom>
            <a:noFill/>
            <a:ln>
              <a:noFill/>
            </a:ln>
          </p:spPr>
        </p:pic>
        <p:pic>
          <p:nvPicPr>
            <p:cNvPr descr="Resultado de imagen para number 4 orange" id="3379" name="Google Shape;3379;p257"/>
            <p:cNvPicPr preferRelativeResize="0"/>
            <p:nvPr/>
          </p:nvPicPr>
          <p:blipFill rotWithShape="1">
            <a:blip r:embed="rId8">
              <a:alphaModFix/>
            </a:blip>
            <a:srcRect b="0" l="0" r="0" t="0"/>
            <a:stretch/>
          </p:blipFill>
          <p:spPr>
            <a:xfrm rot="1588823">
              <a:off x="2510295" y="1820067"/>
              <a:ext cx="263310" cy="383128"/>
            </a:xfrm>
            <a:prstGeom prst="rect">
              <a:avLst/>
            </a:prstGeom>
            <a:noFill/>
            <a:ln>
              <a:noFill/>
            </a:ln>
          </p:spPr>
        </p:pic>
        <p:pic>
          <p:nvPicPr>
            <p:cNvPr descr="Resultado de imagen para Presentation Alphabet Set: Orange Varsity Numeral 2" id="3380" name="Google Shape;3380;p257"/>
            <p:cNvPicPr preferRelativeResize="0"/>
            <p:nvPr/>
          </p:nvPicPr>
          <p:blipFill rotWithShape="1">
            <a:blip r:embed="rId9">
              <a:alphaModFix/>
            </a:blip>
            <a:srcRect b="0" l="0" r="0" t="0"/>
            <a:stretch/>
          </p:blipFill>
          <p:spPr>
            <a:xfrm rot="1434404">
              <a:off x="2776700" y="1927350"/>
              <a:ext cx="243012" cy="376180"/>
            </a:xfrm>
            <a:prstGeom prst="rect">
              <a:avLst/>
            </a:prstGeom>
            <a:noFill/>
            <a:ln>
              <a:noFill/>
            </a:ln>
          </p:spPr>
        </p:pic>
      </p:grpSp>
      <p:sp>
        <p:nvSpPr>
          <p:cNvPr id="3381" name="Google Shape;3381;p257"/>
          <p:cNvSpPr txBox="1"/>
          <p:nvPr/>
        </p:nvSpPr>
        <p:spPr>
          <a:xfrm>
            <a:off x="360707" y="394225"/>
            <a:ext cx="5185800" cy="6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Font typeface="Arial"/>
              <a:buNone/>
            </a:pPr>
            <a:r>
              <a:rPr lang="en" sz="2500">
                <a:solidFill>
                  <a:schemeClr val="dk1"/>
                </a:solidFill>
                <a:highlight>
                  <a:srgbClr val="00FF00"/>
                </a:highlight>
              </a:rPr>
              <a:t>Lum</a:t>
            </a:r>
            <a:r>
              <a:rPr lang="en" sz="2500">
                <a:solidFill>
                  <a:schemeClr val="dk1"/>
                </a:solidFill>
              </a:rPr>
              <a:t>ateperone (</a:t>
            </a:r>
            <a:r>
              <a:rPr lang="en" sz="2500">
                <a:solidFill>
                  <a:schemeClr val="dk1"/>
                </a:solidFill>
                <a:highlight>
                  <a:schemeClr val="accent1"/>
                </a:highlight>
              </a:rPr>
              <a:t>CAPLYTA</a:t>
            </a:r>
            <a:r>
              <a:rPr lang="en" sz="2500">
                <a:solidFill>
                  <a:schemeClr val="dk1"/>
                </a:solidFill>
              </a:rPr>
              <a:t>)</a:t>
            </a:r>
            <a:endParaRPr sz="2500">
              <a:solidFill>
                <a:schemeClr val="dk1"/>
              </a:solidFill>
            </a:endParaRPr>
          </a:p>
          <a:p>
            <a:pPr indent="0" lvl="0" marL="0" rtl="0" algn="ctr">
              <a:lnSpc>
                <a:spcPct val="115000"/>
              </a:lnSpc>
              <a:spcBef>
                <a:spcPts val="0"/>
              </a:spcBef>
              <a:spcAft>
                <a:spcPts val="0"/>
              </a:spcAft>
              <a:buClr>
                <a:schemeClr val="dk1"/>
              </a:buClr>
              <a:buSzPts val="1200"/>
              <a:buFont typeface="Arial"/>
              <a:buNone/>
            </a:pPr>
            <a:r>
              <a:rPr lang="en" sz="2300">
                <a:solidFill>
                  <a:schemeClr val="dk1"/>
                </a:solidFill>
              </a:rPr>
              <a:t>“’</a:t>
            </a:r>
            <a:r>
              <a:rPr lang="en" sz="2300">
                <a:solidFill>
                  <a:schemeClr val="dk1"/>
                </a:solidFill>
                <a:highlight>
                  <a:srgbClr val="00FF00"/>
                </a:highlight>
              </a:rPr>
              <a:t>Lum</a:t>
            </a:r>
            <a:r>
              <a:rPr lang="en" sz="1900">
                <a:solidFill>
                  <a:schemeClr val="dk1"/>
                </a:solidFill>
              </a:rPr>
              <a:t>inated</a:t>
            </a:r>
            <a:r>
              <a:rPr lang="en" sz="2300">
                <a:solidFill>
                  <a:schemeClr val="dk1"/>
                </a:solidFill>
              </a:rPr>
              <a:t> </a:t>
            </a:r>
            <a:r>
              <a:rPr lang="en" sz="2300">
                <a:solidFill>
                  <a:schemeClr val="dk1"/>
                </a:solidFill>
                <a:highlight>
                  <a:schemeClr val="accent1"/>
                </a:highlight>
              </a:rPr>
              <a:t>Cap lighter</a:t>
            </a:r>
            <a:r>
              <a:rPr lang="en" sz="2300">
                <a:solidFill>
                  <a:schemeClr val="dk1"/>
                </a:solidFill>
              </a:rPr>
              <a:t>”   </a:t>
            </a:r>
            <a:endParaRPr sz="3500">
              <a:solidFill>
                <a:schemeClr val="dk1"/>
              </a:solidFill>
            </a:endParaRPr>
          </a:p>
        </p:txBody>
      </p:sp>
      <p:sp>
        <p:nvSpPr>
          <p:cNvPr id="3382" name="Google Shape;3382;p257"/>
          <p:cNvSpPr/>
          <p:nvPr/>
        </p:nvSpPr>
        <p:spPr>
          <a:xfrm>
            <a:off x="2325504" y="1735250"/>
            <a:ext cx="898200" cy="658800"/>
          </a:xfrm>
          <a:prstGeom prst="roundRect">
            <a:avLst>
              <a:gd fmla="val 16667" name="adj"/>
            </a:avLst>
          </a:prstGeom>
          <a:noFill/>
          <a:ln cap="flat" cmpd="sng" w="1143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6" name="Shape 3386"/>
        <p:cNvGrpSpPr/>
        <p:nvPr/>
      </p:nvGrpSpPr>
      <p:grpSpPr>
        <a:xfrm>
          <a:off x="0" y="0"/>
          <a:ext cx="0" cy="0"/>
          <a:chOff x="0" y="0"/>
          <a:chExt cx="0" cy="0"/>
        </a:xfrm>
      </p:grpSpPr>
      <p:sp>
        <p:nvSpPr>
          <p:cNvPr id="3387" name="Google Shape;3387;p258"/>
          <p:cNvSpPr txBox="1"/>
          <p:nvPr/>
        </p:nvSpPr>
        <p:spPr>
          <a:xfrm>
            <a:off x="209539" y="120075"/>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1600">
                <a:solidFill>
                  <a:schemeClr val="lt1"/>
                </a:solidFill>
                <a:latin typeface="Impact"/>
                <a:ea typeface="Impact"/>
                <a:cs typeface="Impact"/>
                <a:sym typeface="Impact"/>
              </a:rPr>
              <a:t>#</a:t>
            </a:r>
            <a:endParaRPr b="1" i="1" sz="1600" u="none" cap="none" strike="noStrike">
              <a:solidFill>
                <a:schemeClr val="lt1"/>
              </a:solidFill>
              <a:latin typeface="Impact"/>
              <a:ea typeface="Impact"/>
              <a:cs typeface="Impact"/>
              <a:sym typeface="Impact"/>
            </a:endParaRPr>
          </a:p>
        </p:txBody>
      </p:sp>
      <p:sp>
        <p:nvSpPr>
          <p:cNvPr id="3388" name="Google Shape;3388;p258"/>
          <p:cNvSpPr txBox="1"/>
          <p:nvPr/>
        </p:nvSpPr>
        <p:spPr>
          <a:xfrm>
            <a:off x="571489" y="302149"/>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2600">
                <a:solidFill>
                  <a:schemeClr val="lt1"/>
                </a:solidFill>
                <a:latin typeface="Impact"/>
                <a:ea typeface="Impact"/>
                <a:cs typeface="Impact"/>
                <a:sym typeface="Impact"/>
              </a:rPr>
              <a:t>#</a:t>
            </a:r>
            <a:endParaRPr b="1" i="1" sz="2600" u="none" cap="none" strike="noStrike">
              <a:solidFill>
                <a:schemeClr val="lt1"/>
              </a:solidFill>
              <a:latin typeface="Impact"/>
              <a:ea typeface="Impact"/>
              <a:cs typeface="Impact"/>
              <a:sym typeface="Impact"/>
            </a:endParaRPr>
          </a:p>
        </p:txBody>
      </p:sp>
      <p:grpSp>
        <p:nvGrpSpPr>
          <p:cNvPr id="3389" name="Google Shape;3389;p258"/>
          <p:cNvGrpSpPr/>
          <p:nvPr/>
        </p:nvGrpSpPr>
        <p:grpSpPr>
          <a:xfrm>
            <a:off x="741575" y="1370676"/>
            <a:ext cx="4275250" cy="3658525"/>
            <a:chOff x="741575" y="1370676"/>
            <a:chExt cx="4275250" cy="3658525"/>
          </a:xfrm>
        </p:grpSpPr>
        <p:pic>
          <p:nvPicPr>
            <p:cNvPr descr="A picture containing food, flower&#10;&#10;Description automatically generated" id="3390" name="Google Shape;3390;p258"/>
            <p:cNvPicPr preferRelativeResize="0"/>
            <p:nvPr/>
          </p:nvPicPr>
          <p:blipFill rotWithShape="1">
            <a:blip r:embed="rId3">
              <a:alphaModFix/>
            </a:blip>
            <a:srcRect b="68990" l="7518" r="0" t="3428"/>
            <a:stretch/>
          </p:blipFill>
          <p:spPr>
            <a:xfrm rot="1164614">
              <a:off x="2907707" y="1469585"/>
              <a:ext cx="632174" cy="298248"/>
            </a:xfrm>
            <a:prstGeom prst="rect">
              <a:avLst/>
            </a:prstGeom>
            <a:noFill/>
            <a:ln>
              <a:noFill/>
            </a:ln>
          </p:spPr>
        </p:pic>
        <p:pic>
          <p:nvPicPr>
            <p:cNvPr descr="A picture containing lamp, object, orange, light&#10;&#10;Description automatically generated" id="3391" name="Google Shape;3391;p258"/>
            <p:cNvPicPr preferRelativeResize="0"/>
            <p:nvPr/>
          </p:nvPicPr>
          <p:blipFill rotWithShape="1">
            <a:blip r:embed="rId4">
              <a:alphaModFix/>
            </a:blip>
            <a:srcRect b="0" l="0" r="0" t="0"/>
            <a:stretch/>
          </p:blipFill>
          <p:spPr>
            <a:xfrm>
              <a:off x="1319342" y="2185661"/>
              <a:ext cx="2711274" cy="2843539"/>
            </a:xfrm>
            <a:prstGeom prst="rect">
              <a:avLst/>
            </a:prstGeom>
            <a:noFill/>
            <a:ln>
              <a:noFill/>
            </a:ln>
          </p:spPr>
        </p:pic>
        <p:pic>
          <p:nvPicPr>
            <p:cNvPr descr="clipped result image" id="3392" name="Google Shape;3392;p258"/>
            <p:cNvPicPr preferRelativeResize="0"/>
            <p:nvPr/>
          </p:nvPicPr>
          <p:blipFill rotWithShape="1">
            <a:blip r:embed="rId5">
              <a:alphaModFix/>
            </a:blip>
            <a:srcRect b="0" l="0" r="0" t="0"/>
            <a:stretch/>
          </p:blipFill>
          <p:spPr>
            <a:xfrm rot="541168">
              <a:off x="1384070" y="1567521"/>
              <a:ext cx="2517703" cy="1694094"/>
            </a:xfrm>
            <a:prstGeom prst="rect">
              <a:avLst/>
            </a:prstGeom>
            <a:noFill/>
            <a:ln>
              <a:noFill/>
            </a:ln>
          </p:spPr>
        </p:pic>
        <p:pic>
          <p:nvPicPr>
            <p:cNvPr descr="clipped result image" id="3393" name="Google Shape;3393;p258"/>
            <p:cNvPicPr preferRelativeResize="0"/>
            <p:nvPr/>
          </p:nvPicPr>
          <p:blipFill rotWithShape="1">
            <a:blip r:embed="rId6">
              <a:alphaModFix/>
            </a:blip>
            <a:srcRect b="0" l="0" r="0" t="0"/>
            <a:stretch/>
          </p:blipFill>
          <p:spPr>
            <a:xfrm rot="-977634">
              <a:off x="3634969" y="2064401"/>
              <a:ext cx="1165625" cy="2009273"/>
            </a:xfrm>
            <a:prstGeom prst="rect">
              <a:avLst/>
            </a:prstGeom>
            <a:noFill/>
            <a:ln>
              <a:noFill/>
            </a:ln>
          </p:spPr>
        </p:pic>
        <p:pic>
          <p:nvPicPr>
            <p:cNvPr descr="clipped result image" id="3394" name="Google Shape;3394;p258"/>
            <p:cNvPicPr preferRelativeResize="0"/>
            <p:nvPr/>
          </p:nvPicPr>
          <p:blipFill rotWithShape="1">
            <a:blip r:embed="rId7">
              <a:alphaModFix/>
            </a:blip>
            <a:srcRect b="0" l="0" r="24339" t="0"/>
            <a:stretch/>
          </p:blipFill>
          <p:spPr>
            <a:xfrm>
              <a:off x="741575" y="3414296"/>
              <a:ext cx="680782" cy="1318129"/>
            </a:xfrm>
            <a:prstGeom prst="rect">
              <a:avLst/>
            </a:prstGeom>
            <a:noFill/>
            <a:ln>
              <a:noFill/>
            </a:ln>
          </p:spPr>
        </p:pic>
        <p:pic>
          <p:nvPicPr>
            <p:cNvPr descr="A picture containing food, flower&#10;&#10;Description automatically generated" id="3395" name="Google Shape;3395;p258"/>
            <p:cNvPicPr preferRelativeResize="0"/>
            <p:nvPr/>
          </p:nvPicPr>
          <p:blipFill rotWithShape="1">
            <a:blip r:embed="rId3">
              <a:alphaModFix/>
            </a:blip>
            <a:srcRect b="58069" l="0" r="0" t="0"/>
            <a:stretch/>
          </p:blipFill>
          <p:spPr>
            <a:xfrm flipH="1" rot="-3674173">
              <a:off x="3044753" y="1706451"/>
              <a:ext cx="970531" cy="609743"/>
            </a:xfrm>
            <a:prstGeom prst="rect">
              <a:avLst/>
            </a:prstGeom>
            <a:noFill/>
            <a:ln>
              <a:noFill/>
            </a:ln>
          </p:spPr>
        </p:pic>
        <p:pic>
          <p:nvPicPr>
            <p:cNvPr descr="Resultado de imagen para number 4 orange" id="3396" name="Google Shape;3396;p258"/>
            <p:cNvPicPr preferRelativeResize="0"/>
            <p:nvPr/>
          </p:nvPicPr>
          <p:blipFill rotWithShape="1">
            <a:blip r:embed="rId8">
              <a:alphaModFix/>
            </a:blip>
            <a:srcRect b="0" l="0" r="0" t="0"/>
            <a:stretch/>
          </p:blipFill>
          <p:spPr>
            <a:xfrm rot="1588823">
              <a:off x="2510295" y="1820067"/>
              <a:ext cx="263310" cy="383128"/>
            </a:xfrm>
            <a:prstGeom prst="rect">
              <a:avLst/>
            </a:prstGeom>
            <a:noFill/>
            <a:ln>
              <a:noFill/>
            </a:ln>
          </p:spPr>
        </p:pic>
        <p:pic>
          <p:nvPicPr>
            <p:cNvPr descr="Resultado de imagen para Presentation Alphabet Set: Orange Varsity Numeral 2" id="3397" name="Google Shape;3397;p258"/>
            <p:cNvPicPr preferRelativeResize="0"/>
            <p:nvPr/>
          </p:nvPicPr>
          <p:blipFill rotWithShape="1">
            <a:blip r:embed="rId9">
              <a:alphaModFix/>
            </a:blip>
            <a:srcRect b="0" l="0" r="0" t="0"/>
            <a:stretch/>
          </p:blipFill>
          <p:spPr>
            <a:xfrm rot="1434404">
              <a:off x="2776700" y="1927350"/>
              <a:ext cx="243012" cy="376180"/>
            </a:xfrm>
            <a:prstGeom prst="rect">
              <a:avLst/>
            </a:prstGeom>
            <a:noFill/>
            <a:ln>
              <a:noFill/>
            </a:ln>
          </p:spPr>
        </p:pic>
      </p:grpSp>
      <p:sp>
        <p:nvSpPr>
          <p:cNvPr id="3398" name="Google Shape;3398;p258"/>
          <p:cNvSpPr txBox="1"/>
          <p:nvPr/>
        </p:nvSpPr>
        <p:spPr>
          <a:xfrm>
            <a:off x="360707" y="394225"/>
            <a:ext cx="5185800" cy="6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Font typeface="Arial"/>
              <a:buNone/>
            </a:pPr>
            <a:r>
              <a:rPr lang="en" sz="2500">
                <a:solidFill>
                  <a:schemeClr val="dk1"/>
                </a:solidFill>
              </a:rPr>
              <a:t>Lumateperone (CAPLYTA)</a:t>
            </a:r>
            <a:endParaRPr sz="2500">
              <a:solidFill>
                <a:schemeClr val="dk1"/>
              </a:solidFill>
            </a:endParaRPr>
          </a:p>
          <a:p>
            <a:pPr indent="0" lvl="0" marL="0" rtl="0" algn="ctr">
              <a:lnSpc>
                <a:spcPct val="115000"/>
              </a:lnSpc>
              <a:spcBef>
                <a:spcPts val="0"/>
              </a:spcBef>
              <a:spcAft>
                <a:spcPts val="0"/>
              </a:spcAft>
              <a:buClr>
                <a:schemeClr val="dk1"/>
              </a:buClr>
              <a:buSzPts val="1200"/>
              <a:buFont typeface="Arial"/>
              <a:buNone/>
            </a:pPr>
            <a:r>
              <a:rPr lang="en" sz="2300">
                <a:solidFill>
                  <a:schemeClr val="dk1"/>
                </a:solidFill>
              </a:rPr>
              <a:t>“’Lum</a:t>
            </a:r>
            <a:r>
              <a:rPr lang="en" sz="1900">
                <a:solidFill>
                  <a:schemeClr val="dk1"/>
                </a:solidFill>
              </a:rPr>
              <a:t>inated</a:t>
            </a:r>
            <a:r>
              <a:rPr lang="en" sz="2300">
                <a:solidFill>
                  <a:schemeClr val="dk1"/>
                </a:solidFill>
              </a:rPr>
              <a:t> Cap lighter”   </a:t>
            </a:r>
            <a:endParaRPr sz="3500">
              <a:solidFill>
                <a:schemeClr val="dk1"/>
              </a:solidFill>
            </a:endParaRPr>
          </a:p>
        </p:txBody>
      </p:sp>
      <p:grpSp>
        <p:nvGrpSpPr>
          <p:cNvPr id="3399" name="Google Shape;3399;p258"/>
          <p:cNvGrpSpPr/>
          <p:nvPr/>
        </p:nvGrpSpPr>
        <p:grpSpPr>
          <a:xfrm>
            <a:off x="6494126" y="527524"/>
            <a:ext cx="1995802" cy="1589701"/>
            <a:chOff x="6494126" y="527524"/>
            <a:chExt cx="1995802" cy="1589701"/>
          </a:xfrm>
        </p:grpSpPr>
        <p:pic>
          <p:nvPicPr>
            <p:cNvPr descr="A picture containing food, flower&#10;&#10;Description automatically generated" id="3400" name="Google Shape;3400;p258"/>
            <p:cNvPicPr preferRelativeResize="0"/>
            <p:nvPr/>
          </p:nvPicPr>
          <p:blipFill rotWithShape="1">
            <a:blip r:embed="rId3">
              <a:alphaModFix/>
            </a:blip>
            <a:srcRect b="68990" l="7518" r="0" t="3428"/>
            <a:stretch/>
          </p:blipFill>
          <p:spPr>
            <a:xfrm rot="192869">
              <a:off x="6834294" y="541254"/>
              <a:ext cx="492587" cy="207196"/>
            </a:xfrm>
            <a:prstGeom prst="rect">
              <a:avLst/>
            </a:prstGeom>
            <a:noFill/>
            <a:ln>
              <a:noFill/>
            </a:ln>
          </p:spPr>
        </p:pic>
        <p:pic>
          <p:nvPicPr>
            <p:cNvPr id="3401" name="Google Shape;3401;p258"/>
            <p:cNvPicPr preferRelativeResize="0"/>
            <p:nvPr/>
          </p:nvPicPr>
          <p:blipFill rotWithShape="1">
            <a:blip r:embed="rId10">
              <a:alphaModFix/>
            </a:blip>
            <a:srcRect b="0" l="0" r="0" t="0"/>
            <a:stretch/>
          </p:blipFill>
          <p:spPr>
            <a:xfrm rot="784396">
              <a:off x="6807076" y="1029479"/>
              <a:ext cx="1332259" cy="788383"/>
            </a:xfrm>
            <a:prstGeom prst="rect">
              <a:avLst/>
            </a:prstGeom>
            <a:noFill/>
            <a:ln>
              <a:noFill/>
            </a:ln>
          </p:spPr>
        </p:pic>
        <p:pic>
          <p:nvPicPr>
            <p:cNvPr descr="clipped result image" id="3402" name="Google Shape;3402;p258"/>
            <p:cNvPicPr preferRelativeResize="0"/>
            <p:nvPr/>
          </p:nvPicPr>
          <p:blipFill rotWithShape="1">
            <a:blip r:embed="rId11">
              <a:alphaModFix/>
            </a:blip>
            <a:srcRect b="0" l="0" r="0" t="0"/>
            <a:stretch/>
          </p:blipFill>
          <p:spPr>
            <a:xfrm rot="784400">
              <a:off x="6802706" y="889897"/>
              <a:ext cx="1587742" cy="1061512"/>
            </a:xfrm>
            <a:prstGeom prst="rect">
              <a:avLst/>
            </a:prstGeom>
            <a:noFill/>
            <a:ln>
              <a:noFill/>
            </a:ln>
          </p:spPr>
        </p:pic>
        <p:pic>
          <p:nvPicPr>
            <p:cNvPr descr="clipped result image" id="3403" name="Google Shape;3403;p258"/>
            <p:cNvPicPr preferRelativeResize="0"/>
            <p:nvPr/>
          </p:nvPicPr>
          <p:blipFill rotWithShape="1">
            <a:blip r:embed="rId12">
              <a:alphaModFix/>
            </a:blip>
            <a:srcRect b="0" l="0" r="0" t="0"/>
            <a:stretch/>
          </p:blipFill>
          <p:spPr>
            <a:xfrm rot="784396">
              <a:off x="6846162" y="1050068"/>
              <a:ext cx="248519" cy="213455"/>
            </a:xfrm>
            <a:prstGeom prst="rect">
              <a:avLst/>
            </a:prstGeom>
            <a:noFill/>
            <a:ln>
              <a:noFill/>
            </a:ln>
          </p:spPr>
        </p:pic>
        <p:pic>
          <p:nvPicPr>
            <p:cNvPr descr="A picture containing umbrella&#10;&#10;Description automatically generated" id="3404" name="Google Shape;3404;p258"/>
            <p:cNvPicPr preferRelativeResize="0"/>
            <p:nvPr/>
          </p:nvPicPr>
          <p:blipFill rotWithShape="1">
            <a:blip r:embed="rId13">
              <a:alphaModFix/>
            </a:blip>
            <a:srcRect b="0" l="3288" r="43584" t="52711"/>
            <a:stretch/>
          </p:blipFill>
          <p:spPr>
            <a:xfrm rot="784397">
              <a:off x="7081945" y="1510458"/>
              <a:ext cx="925303" cy="503125"/>
            </a:xfrm>
            <a:prstGeom prst="rect">
              <a:avLst/>
            </a:prstGeom>
            <a:noFill/>
            <a:ln>
              <a:noFill/>
            </a:ln>
          </p:spPr>
        </p:pic>
        <p:pic>
          <p:nvPicPr>
            <p:cNvPr descr="A picture containing umbrella&#10;&#10;Description automatically generated" id="3405" name="Google Shape;3405;p258"/>
            <p:cNvPicPr preferRelativeResize="0"/>
            <p:nvPr/>
          </p:nvPicPr>
          <p:blipFill rotWithShape="1">
            <a:blip r:embed="rId13">
              <a:alphaModFix/>
            </a:blip>
            <a:srcRect b="58364" l="0" r="40624" t="0"/>
            <a:stretch/>
          </p:blipFill>
          <p:spPr>
            <a:xfrm rot="992138">
              <a:off x="7083871" y="885192"/>
              <a:ext cx="1018608" cy="436466"/>
            </a:xfrm>
            <a:prstGeom prst="rect">
              <a:avLst/>
            </a:prstGeom>
            <a:noFill/>
            <a:ln>
              <a:noFill/>
            </a:ln>
          </p:spPr>
        </p:pic>
        <p:pic>
          <p:nvPicPr>
            <p:cNvPr descr="A picture containing umbrella&#10;&#10;Description automatically generated" id="3406" name="Google Shape;3406;p258"/>
            <p:cNvPicPr preferRelativeResize="0"/>
            <p:nvPr/>
          </p:nvPicPr>
          <p:blipFill rotWithShape="1">
            <a:blip r:embed="rId13">
              <a:alphaModFix/>
            </a:blip>
            <a:srcRect b="16003" l="70084" r="0" t="19779"/>
            <a:stretch/>
          </p:blipFill>
          <p:spPr>
            <a:xfrm rot="784408">
              <a:off x="7943447" y="1236891"/>
              <a:ext cx="457700" cy="600175"/>
            </a:xfrm>
            <a:prstGeom prst="rect">
              <a:avLst/>
            </a:prstGeom>
            <a:noFill/>
            <a:ln>
              <a:noFill/>
            </a:ln>
          </p:spPr>
        </p:pic>
        <p:pic>
          <p:nvPicPr>
            <p:cNvPr descr="A picture containing lamp, object, orange, light&#10;&#10;Description automatically generated" id="3407" name="Google Shape;3407;p258"/>
            <p:cNvPicPr preferRelativeResize="0"/>
            <p:nvPr/>
          </p:nvPicPr>
          <p:blipFill rotWithShape="1">
            <a:blip r:embed="rId14">
              <a:alphaModFix/>
            </a:blip>
            <a:srcRect b="0" l="0" r="0" t="0"/>
            <a:stretch/>
          </p:blipFill>
          <p:spPr>
            <a:xfrm flipH="1" rot="784400">
              <a:off x="6578088" y="868230"/>
              <a:ext cx="877236" cy="842900"/>
            </a:xfrm>
            <a:prstGeom prst="rect">
              <a:avLst/>
            </a:prstGeom>
            <a:noFill/>
            <a:ln>
              <a:noFill/>
            </a:ln>
          </p:spPr>
        </p:pic>
        <p:pic>
          <p:nvPicPr>
            <p:cNvPr descr="clipped result image" id="3408" name="Google Shape;3408;p258"/>
            <p:cNvPicPr preferRelativeResize="0"/>
            <p:nvPr/>
          </p:nvPicPr>
          <p:blipFill rotWithShape="1">
            <a:blip r:embed="rId5">
              <a:alphaModFix/>
            </a:blip>
            <a:srcRect b="0" l="0" r="0" t="0"/>
            <a:stretch/>
          </p:blipFill>
          <p:spPr>
            <a:xfrm rot="1258471">
              <a:off x="6593593" y="665657"/>
              <a:ext cx="863431" cy="510806"/>
            </a:xfrm>
            <a:prstGeom prst="rect">
              <a:avLst/>
            </a:prstGeom>
            <a:noFill/>
            <a:ln>
              <a:noFill/>
            </a:ln>
          </p:spPr>
        </p:pic>
        <p:pic>
          <p:nvPicPr>
            <p:cNvPr descr="Resultado de imagen para number 4 orange" id="3409" name="Google Shape;3409;p258"/>
            <p:cNvPicPr preferRelativeResize="0"/>
            <p:nvPr/>
          </p:nvPicPr>
          <p:blipFill rotWithShape="1">
            <a:blip r:embed="rId8">
              <a:alphaModFix/>
            </a:blip>
            <a:srcRect b="0" l="0" r="0" t="0"/>
            <a:stretch/>
          </p:blipFill>
          <p:spPr>
            <a:xfrm rot="999893">
              <a:off x="6891210" y="775363"/>
              <a:ext cx="140625" cy="195178"/>
            </a:xfrm>
            <a:prstGeom prst="rect">
              <a:avLst/>
            </a:prstGeom>
            <a:noFill/>
            <a:ln>
              <a:noFill/>
            </a:ln>
          </p:spPr>
        </p:pic>
        <p:pic>
          <p:nvPicPr>
            <p:cNvPr descr="Resultado de imagen para Presentation Alphabet Set: Orange Varsity Numeral 2" id="3410" name="Google Shape;3410;p258"/>
            <p:cNvPicPr preferRelativeResize="0"/>
            <p:nvPr/>
          </p:nvPicPr>
          <p:blipFill rotWithShape="1">
            <a:blip r:embed="rId9">
              <a:alphaModFix/>
            </a:blip>
            <a:srcRect b="0" l="0" r="0" t="0"/>
            <a:stretch/>
          </p:blipFill>
          <p:spPr>
            <a:xfrm rot="983352">
              <a:off x="7040621" y="814495"/>
              <a:ext cx="131903" cy="194779"/>
            </a:xfrm>
            <a:prstGeom prst="rect">
              <a:avLst/>
            </a:prstGeom>
            <a:noFill/>
            <a:ln>
              <a:noFill/>
            </a:ln>
          </p:spPr>
        </p:pic>
      </p:grpSp>
      <p:sp>
        <p:nvSpPr>
          <p:cNvPr id="3411" name="Google Shape;3411;p258"/>
          <p:cNvSpPr txBox="1"/>
          <p:nvPr/>
        </p:nvSpPr>
        <p:spPr>
          <a:xfrm>
            <a:off x="6411587" y="1939325"/>
            <a:ext cx="2293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substrate</a:t>
            </a:r>
            <a:endParaRPr sz="2000">
              <a:solidFill>
                <a:schemeClr val="accent2"/>
              </a:solidFill>
            </a:endParaRPr>
          </a:p>
        </p:txBody>
      </p:sp>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5" name="Shape 3415"/>
        <p:cNvGrpSpPr/>
        <p:nvPr/>
      </p:nvGrpSpPr>
      <p:grpSpPr>
        <a:xfrm>
          <a:off x="0" y="0"/>
          <a:ext cx="0" cy="0"/>
          <a:chOff x="0" y="0"/>
          <a:chExt cx="0" cy="0"/>
        </a:xfrm>
      </p:grpSpPr>
      <p:sp>
        <p:nvSpPr>
          <p:cNvPr id="3416" name="Google Shape;3416;p259"/>
          <p:cNvSpPr txBox="1"/>
          <p:nvPr/>
        </p:nvSpPr>
        <p:spPr>
          <a:xfrm>
            <a:off x="209539" y="120075"/>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1600">
                <a:solidFill>
                  <a:schemeClr val="lt1"/>
                </a:solidFill>
                <a:latin typeface="Impact"/>
                <a:ea typeface="Impact"/>
                <a:cs typeface="Impact"/>
                <a:sym typeface="Impact"/>
              </a:rPr>
              <a:t>#</a:t>
            </a:r>
            <a:endParaRPr b="1" i="1" sz="1600" u="none" cap="none" strike="noStrike">
              <a:solidFill>
                <a:schemeClr val="lt1"/>
              </a:solidFill>
              <a:latin typeface="Impact"/>
              <a:ea typeface="Impact"/>
              <a:cs typeface="Impact"/>
              <a:sym typeface="Impact"/>
            </a:endParaRPr>
          </a:p>
        </p:txBody>
      </p:sp>
      <p:sp>
        <p:nvSpPr>
          <p:cNvPr id="3417" name="Google Shape;3417;p259"/>
          <p:cNvSpPr txBox="1"/>
          <p:nvPr/>
        </p:nvSpPr>
        <p:spPr>
          <a:xfrm>
            <a:off x="571489" y="302149"/>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2600">
                <a:solidFill>
                  <a:schemeClr val="lt1"/>
                </a:solidFill>
                <a:latin typeface="Impact"/>
                <a:ea typeface="Impact"/>
                <a:cs typeface="Impact"/>
                <a:sym typeface="Impact"/>
              </a:rPr>
              <a:t>#</a:t>
            </a:r>
            <a:endParaRPr b="1" i="1" sz="2600" u="none" cap="none" strike="noStrike">
              <a:solidFill>
                <a:schemeClr val="lt1"/>
              </a:solidFill>
              <a:latin typeface="Impact"/>
              <a:ea typeface="Impact"/>
              <a:cs typeface="Impact"/>
              <a:sym typeface="Impact"/>
            </a:endParaRPr>
          </a:p>
        </p:txBody>
      </p:sp>
      <p:sp>
        <p:nvSpPr>
          <p:cNvPr id="3418" name="Google Shape;3418;p259"/>
          <p:cNvSpPr txBox="1"/>
          <p:nvPr/>
        </p:nvSpPr>
        <p:spPr>
          <a:xfrm>
            <a:off x="209539" y="120075"/>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t/>
            </a:r>
            <a:endParaRPr b="1" i="1" sz="1600" u="none" cap="none" strike="noStrike">
              <a:solidFill>
                <a:schemeClr val="lt1"/>
              </a:solidFill>
              <a:latin typeface="Impact"/>
              <a:ea typeface="Impact"/>
              <a:cs typeface="Impact"/>
              <a:sym typeface="Impact"/>
            </a:endParaRPr>
          </a:p>
        </p:txBody>
      </p:sp>
      <p:grpSp>
        <p:nvGrpSpPr>
          <p:cNvPr id="3419" name="Google Shape;3419;p259"/>
          <p:cNvGrpSpPr/>
          <p:nvPr/>
        </p:nvGrpSpPr>
        <p:grpSpPr>
          <a:xfrm>
            <a:off x="741575" y="1370676"/>
            <a:ext cx="4275250" cy="3658525"/>
            <a:chOff x="741575" y="1370676"/>
            <a:chExt cx="4275250" cy="3658525"/>
          </a:xfrm>
        </p:grpSpPr>
        <p:pic>
          <p:nvPicPr>
            <p:cNvPr descr="A picture containing food, flower&#10;&#10;Description automatically generated" id="3420" name="Google Shape;3420;p259"/>
            <p:cNvPicPr preferRelativeResize="0"/>
            <p:nvPr/>
          </p:nvPicPr>
          <p:blipFill rotWithShape="1">
            <a:blip r:embed="rId3">
              <a:alphaModFix/>
            </a:blip>
            <a:srcRect b="68990" l="7518" r="0" t="3428"/>
            <a:stretch/>
          </p:blipFill>
          <p:spPr>
            <a:xfrm rot="1164614">
              <a:off x="2907707" y="1469585"/>
              <a:ext cx="632174" cy="298248"/>
            </a:xfrm>
            <a:prstGeom prst="rect">
              <a:avLst/>
            </a:prstGeom>
            <a:noFill/>
            <a:ln>
              <a:noFill/>
            </a:ln>
          </p:spPr>
        </p:pic>
        <p:pic>
          <p:nvPicPr>
            <p:cNvPr descr="A picture containing lamp, object, orange, light&#10;&#10;Description automatically generated" id="3421" name="Google Shape;3421;p259"/>
            <p:cNvPicPr preferRelativeResize="0"/>
            <p:nvPr/>
          </p:nvPicPr>
          <p:blipFill rotWithShape="1">
            <a:blip r:embed="rId4">
              <a:alphaModFix/>
            </a:blip>
            <a:srcRect b="0" l="0" r="0" t="0"/>
            <a:stretch/>
          </p:blipFill>
          <p:spPr>
            <a:xfrm>
              <a:off x="1319342" y="2185661"/>
              <a:ext cx="2711274" cy="2843539"/>
            </a:xfrm>
            <a:prstGeom prst="rect">
              <a:avLst/>
            </a:prstGeom>
            <a:noFill/>
            <a:ln>
              <a:noFill/>
            </a:ln>
          </p:spPr>
        </p:pic>
        <p:pic>
          <p:nvPicPr>
            <p:cNvPr descr="clipped result image" id="3422" name="Google Shape;3422;p259"/>
            <p:cNvPicPr preferRelativeResize="0"/>
            <p:nvPr/>
          </p:nvPicPr>
          <p:blipFill rotWithShape="1">
            <a:blip r:embed="rId5">
              <a:alphaModFix/>
            </a:blip>
            <a:srcRect b="0" l="0" r="0" t="0"/>
            <a:stretch/>
          </p:blipFill>
          <p:spPr>
            <a:xfrm rot="541168">
              <a:off x="1384070" y="1567521"/>
              <a:ext cx="2517703" cy="1694094"/>
            </a:xfrm>
            <a:prstGeom prst="rect">
              <a:avLst/>
            </a:prstGeom>
            <a:noFill/>
            <a:ln>
              <a:noFill/>
            </a:ln>
          </p:spPr>
        </p:pic>
        <p:pic>
          <p:nvPicPr>
            <p:cNvPr descr="clipped result image" id="3423" name="Google Shape;3423;p259"/>
            <p:cNvPicPr preferRelativeResize="0"/>
            <p:nvPr/>
          </p:nvPicPr>
          <p:blipFill rotWithShape="1">
            <a:blip r:embed="rId6">
              <a:alphaModFix/>
            </a:blip>
            <a:srcRect b="0" l="0" r="0" t="0"/>
            <a:stretch/>
          </p:blipFill>
          <p:spPr>
            <a:xfrm rot="-977634">
              <a:off x="3634969" y="2064401"/>
              <a:ext cx="1165625" cy="2009273"/>
            </a:xfrm>
            <a:prstGeom prst="rect">
              <a:avLst/>
            </a:prstGeom>
            <a:noFill/>
            <a:ln>
              <a:noFill/>
            </a:ln>
          </p:spPr>
        </p:pic>
        <p:pic>
          <p:nvPicPr>
            <p:cNvPr descr="clipped result image" id="3424" name="Google Shape;3424;p259"/>
            <p:cNvPicPr preferRelativeResize="0"/>
            <p:nvPr/>
          </p:nvPicPr>
          <p:blipFill rotWithShape="1">
            <a:blip r:embed="rId7">
              <a:alphaModFix/>
            </a:blip>
            <a:srcRect b="0" l="0" r="24339" t="0"/>
            <a:stretch/>
          </p:blipFill>
          <p:spPr>
            <a:xfrm>
              <a:off x="741575" y="3414296"/>
              <a:ext cx="680782" cy="1318129"/>
            </a:xfrm>
            <a:prstGeom prst="rect">
              <a:avLst/>
            </a:prstGeom>
            <a:noFill/>
            <a:ln>
              <a:noFill/>
            </a:ln>
          </p:spPr>
        </p:pic>
        <p:pic>
          <p:nvPicPr>
            <p:cNvPr descr="A picture containing food, flower&#10;&#10;Description automatically generated" id="3425" name="Google Shape;3425;p259"/>
            <p:cNvPicPr preferRelativeResize="0"/>
            <p:nvPr/>
          </p:nvPicPr>
          <p:blipFill rotWithShape="1">
            <a:blip r:embed="rId3">
              <a:alphaModFix/>
            </a:blip>
            <a:srcRect b="58069" l="0" r="0" t="0"/>
            <a:stretch/>
          </p:blipFill>
          <p:spPr>
            <a:xfrm flipH="1" rot="-3674173">
              <a:off x="3044753" y="1706451"/>
              <a:ext cx="970531" cy="609743"/>
            </a:xfrm>
            <a:prstGeom prst="rect">
              <a:avLst/>
            </a:prstGeom>
            <a:noFill/>
            <a:ln>
              <a:noFill/>
            </a:ln>
          </p:spPr>
        </p:pic>
        <p:pic>
          <p:nvPicPr>
            <p:cNvPr descr="Resultado de imagen para number 4 orange" id="3426" name="Google Shape;3426;p259"/>
            <p:cNvPicPr preferRelativeResize="0"/>
            <p:nvPr/>
          </p:nvPicPr>
          <p:blipFill rotWithShape="1">
            <a:blip r:embed="rId8">
              <a:alphaModFix/>
            </a:blip>
            <a:srcRect b="0" l="0" r="0" t="0"/>
            <a:stretch/>
          </p:blipFill>
          <p:spPr>
            <a:xfrm rot="1588823">
              <a:off x="2510295" y="1820067"/>
              <a:ext cx="263310" cy="383128"/>
            </a:xfrm>
            <a:prstGeom prst="rect">
              <a:avLst/>
            </a:prstGeom>
            <a:noFill/>
            <a:ln>
              <a:noFill/>
            </a:ln>
          </p:spPr>
        </p:pic>
        <p:pic>
          <p:nvPicPr>
            <p:cNvPr descr="Resultado de imagen para Presentation Alphabet Set: Orange Varsity Numeral 2" id="3427" name="Google Shape;3427;p259"/>
            <p:cNvPicPr preferRelativeResize="0"/>
            <p:nvPr/>
          </p:nvPicPr>
          <p:blipFill rotWithShape="1">
            <a:blip r:embed="rId9">
              <a:alphaModFix/>
            </a:blip>
            <a:srcRect b="0" l="0" r="0" t="0"/>
            <a:stretch/>
          </p:blipFill>
          <p:spPr>
            <a:xfrm rot="1434404">
              <a:off x="2776700" y="1927350"/>
              <a:ext cx="243012" cy="376180"/>
            </a:xfrm>
            <a:prstGeom prst="rect">
              <a:avLst/>
            </a:prstGeom>
            <a:noFill/>
            <a:ln>
              <a:noFill/>
            </a:ln>
          </p:spPr>
        </p:pic>
      </p:grpSp>
      <p:sp>
        <p:nvSpPr>
          <p:cNvPr id="3428" name="Google Shape;3428;p259"/>
          <p:cNvSpPr txBox="1"/>
          <p:nvPr/>
        </p:nvSpPr>
        <p:spPr>
          <a:xfrm>
            <a:off x="360707" y="394225"/>
            <a:ext cx="5185800" cy="6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Font typeface="Arial"/>
              <a:buNone/>
            </a:pPr>
            <a:r>
              <a:rPr lang="en" sz="2500">
                <a:solidFill>
                  <a:schemeClr val="dk1"/>
                </a:solidFill>
              </a:rPr>
              <a:t>Lumateperone (CAPLYTA)</a:t>
            </a:r>
            <a:endParaRPr sz="2500">
              <a:solidFill>
                <a:schemeClr val="dk1"/>
              </a:solidFill>
            </a:endParaRPr>
          </a:p>
          <a:p>
            <a:pPr indent="0" lvl="0" marL="0" rtl="0" algn="ctr">
              <a:lnSpc>
                <a:spcPct val="115000"/>
              </a:lnSpc>
              <a:spcBef>
                <a:spcPts val="0"/>
              </a:spcBef>
              <a:spcAft>
                <a:spcPts val="0"/>
              </a:spcAft>
              <a:buClr>
                <a:schemeClr val="dk1"/>
              </a:buClr>
              <a:buSzPts val="1200"/>
              <a:buFont typeface="Arial"/>
              <a:buNone/>
            </a:pPr>
            <a:r>
              <a:rPr lang="en" sz="2300">
                <a:solidFill>
                  <a:schemeClr val="dk1"/>
                </a:solidFill>
              </a:rPr>
              <a:t>“’Lum</a:t>
            </a:r>
            <a:r>
              <a:rPr lang="en" sz="1900">
                <a:solidFill>
                  <a:schemeClr val="dk1"/>
                </a:solidFill>
              </a:rPr>
              <a:t>inated</a:t>
            </a:r>
            <a:r>
              <a:rPr lang="en" sz="2300">
                <a:solidFill>
                  <a:schemeClr val="dk1"/>
                </a:solidFill>
              </a:rPr>
              <a:t> Cap lighter”   </a:t>
            </a:r>
            <a:endParaRPr sz="3500">
              <a:solidFill>
                <a:schemeClr val="dk1"/>
              </a:solidFill>
            </a:endParaRPr>
          </a:p>
        </p:txBody>
      </p:sp>
      <p:grpSp>
        <p:nvGrpSpPr>
          <p:cNvPr id="3429" name="Google Shape;3429;p259"/>
          <p:cNvGrpSpPr/>
          <p:nvPr/>
        </p:nvGrpSpPr>
        <p:grpSpPr>
          <a:xfrm>
            <a:off x="6494126" y="527524"/>
            <a:ext cx="1995802" cy="1589701"/>
            <a:chOff x="6494126" y="527524"/>
            <a:chExt cx="1995802" cy="1589701"/>
          </a:xfrm>
        </p:grpSpPr>
        <p:pic>
          <p:nvPicPr>
            <p:cNvPr descr="A picture containing food, flower&#10;&#10;Description automatically generated" id="3430" name="Google Shape;3430;p259"/>
            <p:cNvPicPr preferRelativeResize="0"/>
            <p:nvPr/>
          </p:nvPicPr>
          <p:blipFill rotWithShape="1">
            <a:blip r:embed="rId3">
              <a:alphaModFix/>
            </a:blip>
            <a:srcRect b="68990" l="7518" r="0" t="3428"/>
            <a:stretch/>
          </p:blipFill>
          <p:spPr>
            <a:xfrm rot="192869">
              <a:off x="6834294" y="541254"/>
              <a:ext cx="492587" cy="207196"/>
            </a:xfrm>
            <a:prstGeom prst="rect">
              <a:avLst/>
            </a:prstGeom>
            <a:noFill/>
            <a:ln>
              <a:noFill/>
            </a:ln>
          </p:spPr>
        </p:pic>
        <p:pic>
          <p:nvPicPr>
            <p:cNvPr id="3431" name="Google Shape;3431;p259"/>
            <p:cNvPicPr preferRelativeResize="0"/>
            <p:nvPr/>
          </p:nvPicPr>
          <p:blipFill rotWithShape="1">
            <a:blip r:embed="rId10">
              <a:alphaModFix/>
            </a:blip>
            <a:srcRect b="0" l="0" r="0" t="0"/>
            <a:stretch/>
          </p:blipFill>
          <p:spPr>
            <a:xfrm rot="784396">
              <a:off x="6807076" y="1029479"/>
              <a:ext cx="1332259" cy="788383"/>
            </a:xfrm>
            <a:prstGeom prst="rect">
              <a:avLst/>
            </a:prstGeom>
            <a:noFill/>
            <a:ln>
              <a:noFill/>
            </a:ln>
          </p:spPr>
        </p:pic>
        <p:pic>
          <p:nvPicPr>
            <p:cNvPr descr="clipped result image" id="3432" name="Google Shape;3432;p259"/>
            <p:cNvPicPr preferRelativeResize="0"/>
            <p:nvPr/>
          </p:nvPicPr>
          <p:blipFill rotWithShape="1">
            <a:blip r:embed="rId11">
              <a:alphaModFix/>
            </a:blip>
            <a:srcRect b="0" l="0" r="0" t="0"/>
            <a:stretch/>
          </p:blipFill>
          <p:spPr>
            <a:xfrm rot="784400">
              <a:off x="6802706" y="889897"/>
              <a:ext cx="1587742" cy="1061512"/>
            </a:xfrm>
            <a:prstGeom prst="rect">
              <a:avLst/>
            </a:prstGeom>
            <a:noFill/>
            <a:ln>
              <a:noFill/>
            </a:ln>
          </p:spPr>
        </p:pic>
        <p:pic>
          <p:nvPicPr>
            <p:cNvPr descr="clipped result image" id="3433" name="Google Shape;3433;p259"/>
            <p:cNvPicPr preferRelativeResize="0"/>
            <p:nvPr/>
          </p:nvPicPr>
          <p:blipFill rotWithShape="1">
            <a:blip r:embed="rId12">
              <a:alphaModFix/>
            </a:blip>
            <a:srcRect b="0" l="0" r="0" t="0"/>
            <a:stretch/>
          </p:blipFill>
          <p:spPr>
            <a:xfrm rot="784396">
              <a:off x="6846162" y="1050068"/>
              <a:ext cx="248519" cy="213455"/>
            </a:xfrm>
            <a:prstGeom prst="rect">
              <a:avLst/>
            </a:prstGeom>
            <a:noFill/>
            <a:ln>
              <a:noFill/>
            </a:ln>
          </p:spPr>
        </p:pic>
        <p:pic>
          <p:nvPicPr>
            <p:cNvPr descr="A picture containing umbrella&#10;&#10;Description automatically generated" id="3434" name="Google Shape;3434;p259"/>
            <p:cNvPicPr preferRelativeResize="0"/>
            <p:nvPr/>
          </p:nvPicPr>
          <p:blipFill rotWithShape="1">
            <a:blip r:embed="rId13">
              <a:alphaModFix/>
            </a:blip>
            <a:srcRect b="0" l="3288" r="43584" t="52711"/>
            <a:stretch/>
          </p:blipFill>
          <p:spPr>
            <a:xfrm rot="784397">
              <a:off x="7081945" y="1510458"/>
              <a:ext cx="925303" cy="503125"/>
            </a:xfrm>
            <a:prstGeom prst="rect">
              <a:avLst/>
            </a:prstGeom>
            <a:noFill/>
            <a:ln>
              <a:noFill/>
            </a:ln>
          </p:spPr>
        </p:pic>
        <p:pic>
          <p:nvPicPr>
            <p:cNvPr descr="A picture containing umbrella&#10;&#10;Description automatically generated" id="3435" name="Google Shape;3435;p259"/>
            <p:cNvPicPr preferRelativeResize="0"/>
            <p:nvPr/>
          </p:nvPicPr>
          <p:blipFill rotWithShape="1">
            <a:blip r:embed="rId13">
              <a:alphaModFix/>
            </a:blip>
            <a:srcRect b="58364" l="0" r="40624" t="0"/>
            <a:stretch/>
          </p:blipFill>
          <p:spPr>
            <a:xfrm rot="992138">
              <a:off x="7083871" y="885192"/>
              <a:ext cx="1018608" cy="436466"/>
            </a:xfrm>
            <a:prstGeom prst="rect">
              <a:avLst/>
            </a:prstGeom>
            <a:noFill/>
            <a:ln>
              <a:noFill/>
            </a:ln>
          </p:spPr>
        </p:pic>
        <p:pic>
          <p:nvPicPr>
            <p:cNvPr descr="A picture containing umbrella&#10;&#10;Description automatically generated" id="3436" name="Google Shape;3436;p259"/>
            <p:cNvPicPr preferRelativeResize="0"/>
            <p:nvPr/>
          </p:nvPicPr>
          <p:blipFill rotWithShape="1">
            <a:blip r:embed="rId13">
              <a:alphaModFix/>
            </a:blip>
            <a:srcRect b="16003" l="70084" r="0" t="19779"/>
            <a:stretch/>
          </p:blipFill>
          <p:spPr>
            <a:xfrm rot="784408">
              <a:off x="7943447" y="1236891"/>
              <a:ext cx="457700" cy="600175"/>
            </a:xfrm>
            <a:prstGeom prst="rect">
              <a:avLst/>
            </a:prstGeom>
            <a:noFill/>
            <a:ln>
              <a:noFill/>
            </a:ln>
          </p:spPr>
        </p:pic>
        <p:pic>
          <p:nvPicPr>
            <p:cNvPr descr="A picture containing lamp, object, orange, light&#10;&#10;Description automatically generated" id="3437" name="Google Shape;3437;p259"/>
            <p:cNvPicPr preferRelativeResize="0"/>
            <p:nvPr/>
          </p:nvPicPr>
          <p:blipFill rotWithShape="1">
            <a:blip r:embed="rId14">
              <a:alphaModFix/>
            </a:blip>
            <a:srcRect b="0" l="0" r="0" t="0"/>
            <a:stretch/>
          </p:blipFill>
          <p:spPr>
            <a:xfrm flipH="1" rot="784400">
              <a:off x="6578088" y="868230"/>
              <a:ext cx="877236" cy="842900"/>
            </a:xfrm>
            <a:prstGeom prst="rect">
              <a:avLst/>
            </a:prstGeom>
            <a:noFill/>
            <a:ln>
              <a:noFill/>
            </a:ln>
          </p:spPr>
        </p:pic>
        <p:pic>
          <p:nvPicPr>
            <p:cNvPr descr="clipped result image" id="3438" name="Google Shape;3438;p259"/>
            <p:cNvPicPr preferRelativeResize="0"/>
            <p:nvPr/>
          </p:nvPicPr>
          <p:blipFill rotWithShape="1">
            <a:blip r:embed="rId5">
              <a:alphaModFix/>
            </a:blip>
            <a:srcRect b="0" l="0" r="0" t="0"/>
            <a:stretch/>
          </p:blipFill>
          <p:spPr>
            <a:xfrm rot="1258471">
              <a:off x="6593593" y="665657"/>
              <a:ext cx="863431" cy="510806"/>
            </a:xfrm>
            <a:prstGeom prst="rect">
              <a:avLst/>
            </a:prstGeom>
            <a:noFill/>
            <a:ln>
              <a:noFill/>
            </a:ln>
          </p:spPr>
        </p:pic>
        <p:pic>
          <p:nvPicPr>
            <p:cNvPr descr="Resultado de imagen para number 4 orange" id="3439" name="Google Shape;3439;p259"/>
            <p:cNvPicPr preferRelativeResize="0"/>
            <p:nvPr/>
          </p:nvPicPr>
          <p:blipFill rotWithShape="1">
            <a:blip r:embed="rId8">
              <a:alphaModFix/>
            </a:blip>
            <a:srcRect b="0" l="0" r="0" t="0"/>
            <a:stretch/>
          </p:blipFill>
          <p:spPr>
            <a:xfrm rot="999893">
              <a:off x="6891210" y="775363"/>
              <a:ext cx="140625" cy="195178"/>
            </a:xfrm>
            <a:prstGeom prst="rect">
              <a:avLst/>
            </a:prstGeom>
            <a:noFill/>
            <a:ln>
              <a:noFill/>
            </a:ln>
          </p:spPr>
        </p:pic>
        <p:pic>
          <p:nvPicPr>
            <p:cNvPr descr="Resultado de imagen para Presentation Alphabet Set: Orange Varsity Numeral 2" id="3440" name="Google Shape;3440;p259"/>
            <p:cNvPicPr preferRelativeResize="0"/>
            <p:nvPr/>
          </p:nvPicPr>
          <p:blipFill rotWithShape="1">
            <a:blip r:embed="rId9">
              <a:alphaModFix/>
            </a:blip>
            <a:srcRect b="0" l="0" r="0" t="0"/>
            <a:stretch/>
          </p:blipFill>
          <p:spPr>
            <a:xfrm rot="983352">
              <a:off x="7040621" y="814495"/>
              <a:ext cx="131903" cy="194779"/>
            </a:xfrm>
            <a:prstGeom prst="rect">
              <a:avLst/>
            </a:prstGeom>
            <a:noFill/>
            <a:ln>
              <a:noFill/>
            </a:ln>
          </p:spPr>
        </p:pic>
      </p:grpSp>
      <p:grpSp>
        <p:nvGrpSpPr>
          <p:cNvPr id="3441" name="Google Shape;3441;p259"/>
          <p:cNvGrpSpPr/>
          <p:nvPr/>
        </p:nvGrpSpPr>
        <p:grpSpPr>
          <a:xfrm>
            <a:off x="6494125" y="2682425"/>
            <a:ext cx="1995800" cy="1889235"/>
            <a:chOff x="6494125" y="2682425"/>
            <a:chExt cx="1995800" cy="1889235"/>
          </a:xfrm>
        </p:grpSpPr>
        <p:pic>
          <p:nvPicPr>
            <p:cNvPr descr="A picture containing food, flower&#10;&#10;Description automatically generated" id="3442" name="Google Shape;3442;p259"/>
            <p:cNvPicPr preferRelativeResize="0"/>
            <p:nvPr/>
          </p:nvPicPr>
          <p:blipFill rotWithShape="1">
            <a:blip r:embed="rId3">
              <a:alphaModFix/>
            </a:blip>
            <a:srcRect b="68990" l="7518" r="0" t="3428"/>
            <a:stretch/>
          </p:blipFill>
          <p:spPr>
            <a:xfrm rot="-619589">
              <a:off x="6637020" y="2721357"/>
              <a:ext cx="452339" cy="198881"/>
            </a:xfrm>
            <a:prstGeom prst="rect">
              <a:avLst/>
            </a:prstGeom>
            <a:noFill/>
            <a:ln>
              <a:noFill/>
            </a:ln>
          </p:spPr>
        </p:pic>
        <p:pic>
          <p:nvPicPr>
            <p:cNvPr descr="clipped result image" id="3443" name="Google Shape;3443;p259"/>
            <p:cNvPicPr preferRelativeResize="0"/>
            <p:nvPr/>
          </p:nvPicPr>
          <p:blipFill rotWithShape="1">
            <a:blip r:embed="rId15">
              <a:alphaModFix/>
            </a:blip>
            <a:srcRect b="0" l="0" r="0" t="0"/>
            <a:stretch/>
          </p:blipFill>
          <p:spPr>
            <a:xfrm>
              <a:off x="6890061" y="3099359"/>
              <a:ext cx="1599864" cy="1472300"/>
            </a:xfrm>
            <a:prstGeom prst="rect">
              <a:avLst/>
            </a:prstGeom>
            <a:noFill/>
            <a:ln>
              <a:noFill/>
            </a:ln>
            <a:effectLst>
              <a:outerShdw blurRad="42863" rotWithShape="0" algn="bl" dist="19050">
                <a:srgbClr val="38761D">
                  <a:alpha val="49000"/>
                </a:srgbClr>
              </a:outerShdw>
            </a:effectLst>
          </p:spPr>
        </p:pic>
        <p:pic>
          <p:nvPicPr>
            <p:cNvPr descr="A picture containing lamp, object, orange, light&#10;&#10;Description automatically generated" id="3444" name="Google Shape;3444;p259"/>
            <p:cNvPicPr preferRelativeResize="0"/>
            <p:nvPr/>
          </p:nvPicPr>
          <p:blipFill rotWithShape="1">
            <a:blip r:embed="rId14">
              <a:alphaModFix/>
            </a:blip>
            <a:srcRect b="0" l="0" r="0" t="0"/>
            <a:stretch/>
          </p:blipFill>
          <p:spPr>
            <a:xfrm flipH="1" rot="522449">
              <a:off x="6604599" y="2993755"/>
              <a:ext cx="620200" cy="679305"/>
            </a:xfrm>
            <a:prstGeom prst="rect">
              <a:avLst/>
            </a:prstGeom>
            <a:noFill/>
            <a:ln>
              <a:noFill/>
            </a:ln>
          </p:spPr>
        </p:pic>
        <p:pic>
          <p:nvPicPr>
            <p:cNvPr descr="clipped result image" id="3445" name="Google Shape;3445;p259"/>
            <p:cNvPicPr preferRelativeResize="0"/>
            <p:nvPr/>
          </p:nvPicPr>
          <p:blipFill rotWithShape="1">
            <a:blip r:embed="rId5">
              <a:alphaModFix/>
            </a:blip>
            <a:srcRect b="0" l="0" r="0" t="0"/>
            <a:stretch/>
          </p:blipFill>
          <p:spPr>
            <a:xfrm rot="1059647">
              <a:off x="6540864" y="2787383"/>
              <a:ext cx="747664" cy="498023"/>
            </a:xfrm>
            <a:prstGeom prst="rect">
              <a:avLst/>
            </a:prstGeom>
            <a:noFill/>
            <a:ln>
              <a:noFill/>
            </a:ln>
          </p:spPr>
        </p:pic>
        <p:pic>
          <p:nvPicPr>
            <p:cNvPr descr="Resultado de imagen para number 4 orange" id="3446" name="Google Shape;3446;p259"/>
            <p:cNvPicPr preferRelativeResize="0"/>
            <p:nvPr/>
          </p:nvPicPr>
          <p:blipFill rotWithShape="1">
            <a:blip r:embed="rId8">
              <a:alphaModFix/>
            </a:blip>
            <a:srcRect b="0" l="0" r="0" t="0"/>
            <a:stretch/>
          </p:blipFill>
          <p:spPr>
            <a:xfrm rot="1339586">
              <a:off x="6806065" y="2881901"/>
              <a:ext cx="128972" cy="187644"/>
            </a:xfrm>
            <a:prstGeom prst="rect">
              <a:avLst/>
            </a:prstGeom>
            <a:noFill/>
            <a:ln>
              <a:noFill/>
            </a:ln>
          </p:spPr>
        </p:pic>
        <p:pic>
          <p:nvPicPr>
            <p:cNvPr descr="Resultado de imagen para Presentation Alphabet Set: Orange Varsity Numeral 2" id="3447" name="Google Shape;3447;p259"/>
            <p:cNvPicPr preferRelativeResize="0"/>
            <p:nvPr/>
          </p:nvPicPr>
          <p:blipFill rotWithShape="1">
            <a:blip r:embed="rId9">
              <a:alphaModFix/>
            </a:blip>
            <a:srcRect b="0" l="0" r="0" t="0"/>
            <a:stretch/>
          </p:blipFill>
          <p:spPr>
            <a:xfrm rot="1322216">
              <a:off x="6938975" y="2930563"/>
              <a:ext cx="120969" cy="187261"/>
            </a:xfrm>
            <a:prstGeom prst="rect">
              <a:avLst/>
            </a:prstGeom>
            <a:noFill/>
            <a:ln>
              <a:noFill/>
            </a:ln>
          </p:spPr>
        </p:pic>
      </p:grpSp>
      <p:sp>
        <p:nvSpPr>
          <p:cNvPr id="3448" name="Google Shape;3448;p259"/>
          <p:cNvSpPr txBox="1"/>
          <p:nvPr/>
        </p:nvSpPr>
        <p:spPr>
          <a:xfrm>
            <a:off x="6411587" y="1939325"/>
            <a:ext cx="2293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substrate</a:t>
            </a:r>
            <a:endParaRPr sz="2000">
              <a:solidFill>
                <a:schemeClr val="accent2"/>
              </a:solidFill>
            </a:endParaRPr>
          </a:p>
        </p:txBody>
      </p:sp>
      <p:sp>
        <p:nvSpPr>
          <p:cNvPr id="3449" name="Google Shape;3449;p259"/>
          <p:cNvSpPr txBox="1"/>
          <p:nvPr/>
        </p:nvSpPr>
        <p:spPr>
          <a:xfrm>
            <a:off x="6494137" y="4571650"/>
            <a:ext cx="2293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UGT substrate</a:t>
            </a:r>
            <a:endParaRPr sz="2000">
              <a:solidFill>
                <a:schemeClr val="accent2"/>
              </a:solidFill>
            </a:endParaRPr>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3" name="Shape 3453"/>
        <p:cNvGrpSpPr/>
        <p:nvPr/>
      </p:nvGrpSpPr>
      <p:grpSpPr>
        <a:xfrm>
          <a:off x="0" y="0"/>
          <a:ext cx="0" cy="0"/>
          <a:chOff x="0" y="0"/>
          <a:chExt cx="0" cy="0"/>
        </a:xfrm>
      </p:grpSpPr>
      <p:grpSp>
        <p:nvGrpSpPr>
          <p:cNvPr id="3454" name="Google Shape;3454;p260"/>
          <p:cNvGrpSpPr/>
          <p:nvPr/>
        </p:nvGrpSpPr>
        <p:grpSpPr>
          <a:xfrm>
            <a:off x="2476500" y="1817425"/>
            <a:ext cx="1694350" cy="1603887"/>
            <a:chOff x="2476500" y="1817425"/>
            <a:chExt cx="1694350" cy="1603887"/>
          </a:xfrm>
        </p:grpSpPr>
        <p:pic>
          <p:nvPicPr>
            <p:cNvPr descr="A picture containing food, flower&#10;&#10;Description automatically generated" id="3455" name="Google Shape;3455;p260"/>
            <p:cNvPicPr preferRelativeResize="0"/>
            <p:nvPr/>
          </p:nvPicPr>
          <p:blipFill rotWithShape="1">
            <a:blip r:embed="rId3">
              <a:alphaModFix/>
            </a:blip>
            <a:srcRect b="68990" l="7518" r="0" t="3428"/>
            <a:stretch/>
          </p:blipFill>
          <p:spPr>
            <a:xfrm rot="-619592">
              <a:off x="2597812" y="1850477"/>
              <a:ext cx="384017" cy="168842"/>
            </a:xfrm>
            <a:prstGeom prst="rect">
              <a:avLst/>
            </a:prstGeom>
            <a:noFill/>
            <a:ln>
              <a:noFill/>
            </a:ln>
          </p:spPr>
        </p:pic>
        <p:pic>
          <p:nvPicPr>
            <p:cNvPr descr="clipped result image" id="3456" name="Google Shape;3456;p260"/>
            <p:cNvPicPr preferRelativeResize="0"/>
            <p:nvPr/>
          </p:nvPicPr>
          <p:blipFill rotWithShape="1">
            <a:blip r:embed="rId4">
              <a:alphaModFix/>
            </a:blip>
            <a:srcRect b="0" l="0" r="0" t="0"/>
            <a:stretch/>
          </p:blipFill>
          <p:spPr>
            <a:xfrm>
              <a:off x="2812633" y="2171387"/>
              <a:ext cx="1358217" cy="1249926"/>
            </a:xfrm>
            <a:prstGeom prst="rect">
              <a:avLst/>
            </a:prstGeom>
            <a:noFill/>
            <a:ln>
              <a:noFill/>
            </a:ln>
            <a:effectLst>
              <a:outerShdw blurRad="42863" rotWithShape="0" algn="bl" dist="19050">
                <a:srgbClr val="38761D">
                  <a:alpha val="49000"/>
                </a:srgbClr>
              </a:outerShdw>
            </a:effectLst>
          </p:spPr>
        </p:pic>
        <p:pic>
          <p:nvPicPr>
            <p:cNvPr descr="A picture containing lamp, object, orange, light&#10;&#10;Description automatically generated" id="3457" name="Google Shape;3457;p260"/>
            <p:cNvPicPr preferRelativeResize="0"/>
            <p:nvPr/>
          </p:nvPicPr>
          <p:blipFill rotWithShape="1">
            <a:blip r:embed="rId5">
              <a:alphaModFix/>
            </a:blip>
            <a:srcRect b="0" l="0" r="0" t="0"/>
            <a:stretch/>
          </p:blipFill>
          <p:spPr>
            <a:xfrm flipH="1" rot="522455">
              <a:off x="2570287" y="2081732"/>
              <a:ext cx="526525" cy="576704"/>
            </a:xfrm>
            <a:prstGeom prst="rect">
              <a:avLst/>
            </a:prstGeom>
            <a:noFill/>
            <a:ln>
              <a:noFill/>
            </a:ln>
          </p:spPr>
        </p:pic>
        <p:pic>
          <p:nvPicPr>
            <p:cNvPr descr="clipped result image" id="3458" name="Google Shape;3458;p260"/>
            <p:cNvPicPr preferRelativeResize="0"/>
            <p:nvPr/>
          </p:nvPicPr>
          <p:blipFill rotWithShape="1">
            <a:blip r:embed="rId6">
              <a:alphaModFix/>
            </a:blip>
            <a:srcRect b="0" l="0" r="0" t="0"/>
            <a:stretch/>
          </p:blipFill>
          <p:spPr>
            <a:xfrm rot="1059652">
              <a:off x="2516180" y="1906531"/>
              <a:ext cx="634735" cy="422802"/>
            </a:xfrm>
            <a:prstGeom prst="rect">
              <a:avLst/>
            </a:prstGeom>
            <a:noFill/>
            <a:ln>
              <a:noFill/>
            </a:ln>
          </p:spPr>
        </p:pic>
        <p:pic>
          <p:nvPicPr>
            <p:cNvPr descr="Resultado de imagen para number 4 orange" id="3459" name="Google Shape;3459;p260"/>
            <p:cNvPicPr preferRelativeResize="0"/>
            <p:nvPr/>
          </p:nvPicPr>
          <p:blipFill rotWithShape="1">
            <a:blip r:embed="rId7">
              <a:alphaModFix/>
            </a:blip>
            <a:srcRect b="0" l="0" r="0" t="0"/>
            <a:stretch/>
          </p:blipFill>
          <p:spPr>
            <a:xfrm rot="1339591">
              <a:off x="2741324" y="1986773"/>
              <a:ext cx="109491" cy="159303"/>
            </a:xfrm>
            <a:prstGeom prst="rect">
              <a:avLst/>
            </a:prstGeom>
            <a:noFill/>
            <a:ln>
              <a:noFill/>
            </a:ln>
          </p:spPr>
        </p:pic>
        <p:pic>
          <p:nvPicPr>
            <p:cNvPr descr="Resultado de imagen para Presentation Alphabet Set: Orange Varsity Numeral 2" id="3460" name="Google Shape;3460;p260"/>
            <p:cNvPicPr preferRelativeResize="0"/>
            <p:nvPr/>
          </p:nvPicPr>
          <p:blipFill rotWithShape="1">
            <a:blip r:embed="rId8">
              <a:alphaModFix/>
            </a:blip>
            <a:srcRect b="0" l="0" r="0" t="0"/>
            <a:stretch/>
          </p:blipFill>
          <p:spPr>
            <a:xfrm rot="1322230">
              <a:off x="2854160" y="2028086"/>
              <a:ext cx="102698" cy="158977"/>
            </a:xfrm>
            <a:prstGeom prst="rect">
              <a:avLst/>
            </a:prstGeom>
            <a:noFill/>
            <a:ln>
              <a:noFill/>
            </a:ln>
          </p:spPr>
        </p:pic>
      </p:grpSp>
      <p:grpSp>
        <p:nvGrpSpPr>
          <p:cNvPr id="3461" name="Google Shape;3461;p260"/>
          <p:cNvGrpSpPr/>
          <p:nvPr/>
        </p:nvGrpSpPr>
        <p:grpSpPr>
          <a:xfrm>
            <a:off x="342900" y="1642325"/>
            <a:ext cx="1366775" cy="822725"/>
            <a:chOff x="342900" y="1642325"/>
            <a:chExt cx="1366775" cy="822725"/>
          </a:xfrm>
        </p:grpSpPr>
        <p:pic>
          <p:nvPicPr>
            <p:cNvPr descr="clipped result image" id="3462" name="Google Shape;3462;p260"/>
            <p:cNvPicPr preferRelativeResize="0"/>
            <p:nvPr/>
          </p:nvPicPr>
          <p:blipFill rotWithShape="1">
            <a:blip r:embed="rId9">
              <a:alphaModFix/>
            </a:blip>
            <a:srcRect b="0" l="0" r="0" t="0"/>
            <a:stretch/>
          </p:blipFill>
          <p:spPr>
            <a:xfrm>
              <a:off x="342900" y="1642325"/>
              <a:ext cx="1366775" cy="822725"/>
            </a:xfrm>
            <a:prstGeom prst="rect">
              <a:avLst/>
            </a:prstGeom>
            <a:noFill/>
            <a:ln>
              <a:noFill/>
            </a:ln>
          </p:spPr>
        </p:pic>
        <p:pic>
          <p:nvPicPr>
            <p:cNvPr descr="clipped result image" id="3463" name="Google Shape;3463;p260"/>
            <p:cNvPicPr preferRelativeResize="0"/>
            <p:nvPr/>
          </p:nvPicPr>
          <p:blipFill rotWithShape="1">
            <a:blip r:embed="rId10">
              <a:alphaModFix/>
            </a:blip>
            <a:srcRect b="0" l="0" r="0" t="0"/>
            <a:stretch/>
          </p:blipFill>
          <p:spPr>
            <a:xfrm>
              <a:off x="995066" y="1956954"/>
              <a:ext cx="261123" cy="259207"/>
            </a:xfrm>
            <a:prstGeom prst="rect">
              <a:avLst/>
            </a:prstGeom>
            <a:noFill/>
            <a:ln>
              <a:noFill/>
            </a:ln>
          </p:spPr>
        </p:pic>
      </p:grpSp>
      <p:grpSp>
        <p:nvGrpSpPr>
          <p:cNvPr id="3464" name="Google Shape;3464;p260"/>
          <p:cNvGrpSpPr/>
          <p:nvPr/>
        </p:nvGrpSpPr>
        <p:grpSpPr>
          <a:xfrm>
            <a:off x="5247575" y="89575"/>
            <a:ext cx="3779875" cy="2248825"/>
            <a:chOff x="5247575" y="89575"/>
            <a:chExt cx="3779875" cy="2248825"/>
          </a:xfrm>
        </p:grpSpPr>
        <p:pic>
          <p:nvPicPr>
            <p:cNvPr id="3465" name="Google Shape;3465;p260"/>
            <p:cNvPicPr preferRelativeResize="0"/>
            <p:nvPr/>
          </p:nvPicPr>
          <p:blipFill>
            <a:blip r:embed="rId11">
              <a:alphaModFix/>
            </a:blip>
            <a:stretch>
              <a:fillRect/>
            </a:stretch>
          </p:blipFill>
          <p:spPr>
            <a:xfrm>
              <a:off x="5247575" y="292375"/>
              <a:ext cx="3779875" cy="2046025"/>
            </a:xfrm>
            <a:prstGeom prst="rect">
              <a:avLst/>
            </a:prstGeom>
            <a:noFill/>
            <a:ln>
              <a:noFill/>
            </a:ln>
          </p:spPr>
        </p:pic>
        <p:pic>
          <p:nvPicPr>
            <p:cNvPr id="3466" name="Google Shape;3466;p260"/>
            <p:cNvPicPr preferRelativeResize="0"/>
            <p:nvPr/>
          </p:nvPicPr>
          <p:blipFill rotWithShape="1">
            <a:blip r:embed="rId12">
              <a:alphaModFix/>
            </a:blip>
            <a:srcRect b="0" l="0" r="19067" t="0"/>
            <a:stretch/>
          </p:blipFill>
          <p:spPr>
            <a:xfrm>
              <a:off x="5293525" y="89575"/>
              <a:ext cx="3716876" cy="224750"/>
            </a:xfrm>
            <a:prstGeom prst="rect">
              <a:avLst/>
            </a:prstGeom>
            <a:noFill/>
            <a:ln>
              <a:noFill/>
            </a:ln>
          </p:spPr>
        </p:pic>
      </p:grpSp>
      <p:grpSp>
        <p:nvGrpSpPr>
          <p:cNvPr id="3467" name="Google Shape;3467;p260"/>
          <p:cNvGrpSpPr/>
          <p:nvPr/>
        </p:nvGrpSpPr>
        <p:grpSpPr>
          <a:xfrm>
            <a:off x="3314702" y="2925447"/>
            <a:ext cx="228800" cy="175503"/>
            <a:chOff x="9289129" y="10477872"/>
            <a:chExt cx="743100" cy="570000"/>
          </a:xfrm>
        </p:grpSpPr>
        <p:sp>
          <p:nvSpPr>
            <p:cNvPr id="3468" name="Google Shape;3468;p260"/>
            <p:cNvSpPr/>
            <p:nvPr/>
          </p:nvSpPr>
          <p:spPr>
            <a:xfrm flipH="1" rot="10800000">
              <a:off x="9289129" y="10477872"/>
              <a:ext cx="743100" cy="5700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9525">
                <a:srgbClr val="000000">
                  <a:alpha val="2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469" name="Google Shape;3469;p260"/>
            <p:cNvPicPr preferRelativeResize="0"/>
            <p:nvPr/>
          </p:nvPicPr>
          <p:blipFill rotWithShape="1">
            <a:blip r:embed="rId13">
              <a:alphaModFix/>
            </a:blip>
            <a:srcRect b="0" l="0" r="0" t="0"/>
            <a:stretch/>
          </p:blipFill>
          <p:spPr>
            <a:xfrm>
              <a:off x="9497623" y="10586137"/>
              <a:ext cx="318930" cy="316606"/>
            </a:xfrm>
            <a:prstGeom prst="rect">
              <a:avLst/>
            </a:prstGeom>
            <a:noFill/>
            <a:ln>
              <a:noFill/>
            </a:ln>
          </p:spPr>
        </p:pic>
      </p:grpSp>
      <p:grpSp>
        <p:nvGrpSpPr>
          <p:cNvPr id="3470" name="Google Shape;3470;p260"/>
          <p:cNvGrpSpPr/>
          <p:nvPr/>
        </p:nvGrpSpPr>
        <p:grpSpPr>
          <a:xfrm>
            <a:off x="3314700" y="1306275"/>
            <a:ext cx="1781950" cy="1349600"/>
            <a:chOff x="3314700" y="1306275"/>
            <a:chExt cx="1781950" cy="1349600"/>
          </a:xfrm>
        </p:grpSpPr>
        <p:pic>
          <p:nvPicPr>
            <p:cNvPr descr="clipped result image" id="3471" name="Google Shape;3471;p260"/>
            <p:cNvPicPr preferRelativeResize="0"/>
            <p:nvPr/>
          </p:nvPicPr>
          <p:blipFill rotWithShape="1">
            <a:blip r:embed="rId14">
              <a:alphaModFix/>
            </a:blip>
            <a:srcRect b="0" l="0" r="0" t="0"/>
            <a:stretch/>
          </p:blipFill>
          <p:spPr>
            <a:xfrm rot="-1765810">
              <a:off x="3426009" y="2012975"/>
              <a:ext cx="662578" cy="529552"/>
            </a:xfrm>
            <a:prstGeom prst="rect">
              <a:avLst/>
            </a:prstGeom>
            <a:noFill/>
            <a:ln>
              <a:noFill/>
            </a:ln>
          </p:spPr>
        </p:pic>
        <p:pic>
          <p:nvPicPr>
            <p:cNvPr descr="clipped result image" id="3472" name="Google Shape;3472;p260"/>
            <p:cNvPicPr preferRelativeResize="0"/>
            <p:nvPr/>
          </p:nvPicPr>
          <p:blipFill rotWithShape="1">
            <a:blip r:embed="rId15">
              <a:alphaModFix/>
            </a:blip>
            <a:srcRect b="0" l="0" r="0" t="0"/>
            <a:stretch/>
          </p:blipFill>
          <p:spPr>
            <a:xfrm rot="-2073923">
              <a:off x="3856336" y="1628726"/>
              <a:ext cx="1258996" cy="280988"/>
            </a:xfrm>
            <a:prstGeom prst="rect">
              <a:avLst/>
            </a:prstGeom>
            <a:noFill/>
            <a:ln>
              <a:noFill/>
            </a:ln>
          </p:spPr>
        </p:pic>
        <p:pic>
          <p:nvPicPr>
            <p:cNvPr descr="clipped result image" id="3473" name="Google Shape;3473;p260"/>
            <p:cNvPicPr preferRelativeResize="0"/>
            <p:nvPr/>
          </p:nvPicPr>
          <p:blipFill rotWithShape="1">
            <a:blip r:embed="rId16">
              <a:alphaModFix/>
            </a:blip>
            <a:srcRect b="0" l="0" r="0" t="0"/>
            <a:stretch/>
          </p:blipFill>
          <p:spPr>
            <a:xfrm>
              <a:off x="3542255" y="2214360"/>
              <a:ext cx="143821" cy="126780"/>
            </a:xfrm>
            <a:prstGeom prst="rect">
              <a:avLst/>
            </a:prstGeom>
            <a:noFill/>
            <a:ln>
              <a:noFill/>
            </a:ln>
          </p:spPr>
        </p:pic>
      </p:grpSp>
      <p:grpSp>
        <p:nvGrpSpPr>
          <p:cNvPr id="3474" name="Google Shape;3474;p260"/>
          <p:cNvGrpSpPr/>
          <p:nvPr/>
        </p:nvGrpSpPr>
        <p:grpSpPr>
          <a:xfrm>
            <a:off x="993452" y="3563622"/>
            <a:ext cx="228800" cy="175503"/>
            <a:chOff x="1255189" y="12055576"/>
            <a:chExt cx="743100" cy="570000"/>
          </a:xfrm>
        </p:grpSpPr>
        <p:sp>
          <p:nvSpPr>
            <p:cNvPr id="3475" name="Google Shape;3475;p260"/>
            <p:cNvSpPr/>
            <p:nvPr/>
          </p:nvSpPr>
          <p:spPr>
            <a:xfrm flipH="1" rot="10800000">
              <a:off x="1255189" y="12055576"/>
              <a:ext cx="743100" cy="5700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9525">
                <a:srgbClr val="000000">
                  <a:alpha val="2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476" name="Google Shape;3476;p260"/>
            <p:cNvPicPr preferRelativeResize="0"/>
            <p:nvPr/>
          </p:nvPicPr>
          <p:blipFill rotWithShape="1">
            <a:blip r:embed="rId13">
              <a:alphaModFix/>
            </a:blip>
            <a:srcRect b="0" l="0" r="0" t="0"/>
            <a:stretch/>
          </p:blipFill>
          <p:spPr>
            <a:xfrm>
              <a:off x="1463684" y="12163841"/>
              <a:ext cx="318930" cy="316606"/>
            </a:xfrm>
            <a:prstGeom prst="rect">
              <a:avLst/>
            </a:prstGeom>
            <a:noFill/>
            <a:ln>
              <a:noFill/>
            </a:ln>
          </p:spPr>
        </p:pic>
      </p:grpSp>
      <p:grpSp>
        <p:nvGrpSpPr>
          <p:cNvPr id="3477" name="Google Shape;3477;p260"/>
          <p:cNvGrpSpPr/>
          <p:nvPr/>
        </p:nvGrpSpPr>
        <p:grpSpPr>
          <a:xfrm>
            <a:off x="504818" y="2338407"/>
            <a:ext cx="1694354" cy="1349589"/>
            <a:chOff x="504818" y="2338407"/>
            <a:chExt cx="1694354" cy="1349589"/>
          </a:xfrm>
        </p:grpSpPr>
        <p:pic>
          <p:nvPicPr>
            <p:cNvPr descr="A picture containing food, flower&#10;&#10;Description automatically generated" id="3478" name="Google Shape;3478;p260"/>
            <p:cNvPicPr preferRelativeResize="0"/>
            <p:nvPr/>
          </p:nvPicPr>
          <p:blipFill rotWithShape="1">
            <a:blip r:embed="rId3">
              <a:alphaModFix/>
            </a:blip>
            <a:srcRect b="68990" l="7518" r="0" t="3428"/>
            <a:stretch/>
          </p:blipFill>
          <p:spPr>
            <a:xfrm rot="192870">
              <a:off x="793607" y="2350063"/>
              <a:ext cx="418187" cy="175901"/>
            </a:xfrm>
            <a:prstGeom prst="rect">
              <a:avLst/>
            </a:prstGeom>
            <a:noFill/>
            <a:ln>
              <a:noFill/>
            </a:ln>
          </p:spPr>
        </p:pic>
        <p:pic>
          <p:nvPicPr>
            <p:cNvPr id="3479" name="Google Shape;3479;p260"/>
            <p:cNvPicPr preferRelativeResize="0"/>
            <p:nvPr/>
          </p:nvPicPr>
          <p:blipFill rotWithShape="1">
            <a:blip r:embed="rId17">
              <a:alphaModFix/>
            </a:blip>
            <a:srcRect b="0" l="0" r="0" t="0"/>
            <a:stretch/>
          </p:blipFill>
          <p:spPr>
            <a:xfrm rot="784394">
              <a:off x="770500" y="2764546"/>
              <a:ext cx="1131034" cy="669305"/>
            </a:xfrm>
            <a:prstGeom prst="rect">
              <a:avLst/>
            </a:prstGeom>
            <a:noFill/>
            <a:ln>
              <a:noFill/>
            </a:ln>
          </p:spPr>
        </p:pic>
        <p:pic>
          <p:nvPicPr>
            <p:cNvPr descr="clipped result image" id="3480" name="Google Shape;3480;p260"/>
            <p:cNvPicPr preferRelativeResize="0"/>
            <p:nvPr/>
          </p:nvPicPr>
          <p:blipFill rotWithShape="1">
            <a:blip r:embed="rId18">
              <a:alphaModFix/>
            </a:blip>
            <a:srcRect b="0" l="0" r="0" t="0"/>
            <a:stretch/>
          </p:blipFill>
          <p:spPr>
            <a:xfrm rot="784398">
              <a:off x="766790" y="2646047"/>
              <a:ext cx="1347927" cy="901179"/>
            </a:xfrm>
            <a:prstGeom prst="rect">
              <a:avLst/>
            </a:prstGeom>
            <a:noFill/>
            <a:ln>
              <a:noFill/>
            </a:ln>
          </p:spPr>
        </p:pic>
        <p:pic>
          <p:nvPicPr>
            <p:cNvPr descr="clipped result image" id="3481" name="Google Shape;3481;p260"/>
            <p:cNvPicPr preferRelativeResize="0"/>
            <p:nvPr/>
          </p:nvPicPr>
          <p:blipFill rotWithShape="1">
            <a:blip r:embed="rId19">
              <a:alphaModFix/>
            </a:blip>
            <a:srcRect b="0" l="0" r="0" t="0"/>
            <a:stretch/>
          </p:blipFill>
          <p:spPr>
            <a:xfrm rot="784394">
              <a:off x="803682" y="2782025"/>
              <a:ext cx="210983" cy="181215"/>
            </a:xfrm>
            <a:prstGeom prst="rect">
              <a:avLst/>
            </a:prstGeom>
            <a:noFill/>
            <a:ln>
              <a:noFill/>
            </a:ln>
          </p:spPr>
        </p:pic>
        <p:pic>
          <p:nvPicPr>
            <p:cNvPr descr="A picture containing umbrella&#10;&#10;Description automatically generated" id="3482" name="Google Shape;3482;p260"/>
            <p:cNvPicPr preferRelativeResize="0"/>
            <p:nvPr/>
          </p:nvPicPr>
          <p:blipFill rotWithShape="1">
            <a:blip r:embed="rId20">
              <a:alphaModFix/>
            </a:blip>
            <a:srcRect b="0" l="3288" r="43584" t="52711"/>
            <a:stretch/>
          </p:blipFill>
          <p:spPr>
            <a:xfrm rot="784399">
              <a:off x="1003853" y="3172878"/>
              <a:ext cx="785545" cy="427133"/>
            </a:xfrm>
            <a:prstGeom prst="rect">
              <a:avLst/>
            </a:prstGeom>
            <a:noFill/>
            <a:ln>
              <a:noFill/>
            </a:ln>
          </p:spPr>
        </p:pic>
        <p:pic>
          <p:nvPicPr>
            <p:cNvPr descr="A picture containing umbrella&#10;&#10;Description automatically generated" id="3483" name="Google Shape;3483;p260"/>
            <p:cNvPicPr preferRelativeResize="0"/>
            <p:nvPr/>
          </p:nvPicPr>
          <p:blipFill rotWithShape="1">
            <a:blip r:embed="rId20">
              <a:alphaModFix/>
            </a:blip>
            <a:srcRect b="58364" l="0" r="40624" t="0"/>
            <a:stretch/>
          </p:blipFill>
          <p:spPr>
            <a:xfrm rot="992139">
              <a:off x="1005488" y="2642053"/>
              <a:ext cx="864757" cy="370542"/>
            </a:xfrm>
            <a:prstGeom prst="rect">
              <a:avLst/>
            </a:prstGeom>
            <a:noFill/>
            <a:ln>
              <a:noFill/>
            </a:ln>
          </p:spPr>
        </p:pic>
        <p:pic>
          <p:nvPicPr>
            <p:cNvPr descr="A picture containing umbrella&#10;&#10;Description automatically generated" id="3484" name="Google Shape;3484;p260"/>
            <p:cNvPicPr preferRelativeResize="0"/>
            <p:nvPr/>
          </p:nvPicPr>
          <p:blipFill rotWithShape="1">
            <a:blip r:embed="rId20">
              <a:alphaModFix/>
            </a:blip>
            <a:srcRect b="16003" l="70084" r="0" t="19779"/>
            <a:stretch/>
          </p:blipFill>
          <p:spPr>
            <a:xfrm rot="784401">
              <a:off x="1735234" y="2940630"/>
              <a:ext cx="388569" cy="509524"/>
            </a:xfrm>
            <a:prstGeom prst="rect">
              <a:avLst/>
            </a:prstGeom>
            <a:noFill/>
            <a:ln>
              <a:noFill/>
            </a:ln>
          </p:spPr>
        </p:pic>
        <p:pic>
          <p:nvPicPr>
            <p:cNvPr descr="A picture containing lamp, object, orange, light&#10;&#10;Description automatically generated" id="3485" name="Google Shape;3485;p260"/>
            <p:cNvPicPr preferRelativeResize="0"/>
            <p:nvPr/>
          </p:nvPicPr>
          <p:blipFill rotWithShape="1">
            <a:blip r:embed="rId5">
              <a:alphaModFix/>
            </a:blip>
            <a:srcRect b="0" l="0" r="0" t="0"/>
            <a:stretch/>
          </p:blipFill>
          <p:spPr>
            <a:xfrm flipH="1" rot="784397">
              <a:off x="576099" y="2627653"/>
              <a:ext cx="744738" cy="715587"/>
            </a:xfrm>
            <a:prstGeom prst="rect">
              <a:avLst/>
            </a:prstGeom>
            <a:noFill/>
            <a:ln>
              <a:noFill/>
            </a:ln>
          </p:spPr>
        </p:pic>
        <p:pic>
          <p:nvPicPr>
            <p:cNvPr descr="clipped result image" id="3486" name="Google Shape;3486;p260"/>
            <p:cNvPicPr preferRelativeResize="0"/>
            <p:nvPr/>
          </p:nvPicPr>
          <p:blipFill rotWithShape="1">
            <a:blip r:embed="rId6">
              <a:alphaModFix/>
            </a:blip>
            <a:srcRect b="0" l="0" r="0" t="0"/>
            <a:stretch/>
          </p:blipFill>
          <p:spPr>
            <a:xfrm rot="1258471">
              <a:off x="589261" y="2455677"/>
              <a:ext cx="733018" cy="433653"/>
            </a:xfrm>
            <a:prstGeom prst="rect">
              <a:avLst/>
            </a:prstGeom>
            <a:noFill/>
            <a:ln>
              <a:noFill/>
            </a:ln>
          </p:spPr>
        </p:pic>
        <p:pic>
          <p:nvPicPr>
            <p:cNvPr descr="Resultado de imagen para number 4 orange" id="3487" name="Google Shape;3487;p260"/>
            <p:cNvPicPr preferRelativeResize="0"/>
            <p:nvPr/>
          </p:nvPicPr>
          <p:blipFill rotWithShape="1">
            <a:blip r:embed="rId7">
              <a:alphaModFix/>
            </a:blip>
            <a:srcRect b="0" l="0" r="0" t="0"/>
            <a:stretch/>
          </p:blipFill>
          <p:spPr>
            <a:xfrm rot="999888">
              <a:off x="841926" y="2548812"/>
              <a:ext cx="119385" cy="165698"/>
            </a:xfrm>
            <a:prstGeom prst="rect">
              <a:avLst/>
            </a:prstGeom>
            <a:noFill/>
            <a:ln>
              <a:noFill/>
            </a:ln>
          </p:spPr>
        </p:pic>
        <p:pic>
          <p:nvPicPr>
            <p:cNvPr descr="Resultado de imagen para Presentation Alphabet Set: Orange Varsity Numeral 2" id="3488" name="Google Shape;3488;p260"/>
            <p:cNvPicPr preferRelativeResize="0"/>
            <p:nvPr/>
          </p:nvPicPr>
          <p:blipFill rotWithShape="1">
            <a:blip r:embed="rId8">
              <a:alphaModFix/>
            </a:blip>
            <a:srcRect b="0" l="0" r="0" t="0"/>
            <a:stretch/>
          </p:blipFill>
          <p:spPr>
            <a:xfrm rot="983344">
              <a:off x="968771" y="2582034"/>
              <a:ext cx="111980" cy="165360"/>
            </a:xfrm>
            <a:prstGeom prst="rect">
              <a:avLst/>
            </a:prstGeom>
            <a:noFill/>
            <a:ln>
              <a:noFill/>
            </a:ln>
          </p:spPr>
        </p:pic>
      </p:grpSp>
      <p:sp>
        <p:nvSpPr>
          <p:cNvPr id="3489" name="Google Shape;3489;p260"/>
          <p:cNvSpPr txBox="1"/>
          <p:nvPr/>
        </p:nvSpPr>
        <p:spPr>
          <a:xfrm>
            <a:off x="152412" y="563175"/>
            <a:ext cx="46866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Carbamazepine (TEGRETOL)</a:t>
            </a:r>
            <a:endParaRPr sz="2000">
              <a:solidFill>
                <a:schemeClr val="accent2"/>
              </a:solidFill>
            </a:endParaRPr>
          </a:p>
        </p:txBody>
      </p:sp>
      <p:sp>
        <p:nvSpPr>
          <p:cNvPr id="3490" name="Google Shape;3490;p260"/>
          <p:cNvSpPr txBox="1"/>
          <p:nvPr/>
        </p:nvSpPr>
        <p:spPr>
          <a:xfrm>
            <a:off x="12" y="1135750"/>
            <a:ext cx="2293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in</a:t>
            </a:r>
            <a:r>
              <a:rPr b="1" lang="en" sz="2000" u="sng">
                <a:solidFill>
                  <a:schemeClr val="accent2"/>
                </a:solidFill>
              </a:rPr>
              <a:t>D</a:t>
            </a:r>
            <a:r>
              <a:rPr lang="en" sz="2000">
                <a:solidFill>
                  <a:schemeClr val="accent2"/>
                </a:solidFill>
              </a:rPr>
              <a:t>ucer</a:t>
            </a:r>
            <a:endParaRPr sz="2000">
              <a:solidFill>
                <a:schemeClr val="accent2"/>
              </a:solidFill>
            </a:endParaRPr>
          </a:p>
        </p:txBody>
      </p:sp>
      <p:sp>
        <p:nvSpPr>
          <p:cNvPr id="3491" name="Google Shape;3491;p260"/>
          <p:cNvSpPr txBox="1"/>
          <p:nvPr/>
        </p:nvSpPr>
        <p:spPr>
          <a:xfrm>
            <a:off x="2571575" y="1288150"/>
            <a:ext cx="1743300" cy="53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 sz="2000">
                <a:solidFill>
                  <a:schemeClr val="accent2"/>
                </a:solidFill>
              </a:rPr>
              <a:t>UGT in</a:t>
            </a:r>
            <a:r>
              <a:rPr b="1" lang="en" sz="2000" u="sng">
                <a:solidFill>
                  <a:schemeClr val="accent2"/>
                </a:solidFill>
              </a:rPr>
              <a:t>D</a:t>
            </a:r>
            <a:r>
              <a:rPr lang="en" sz="2000">
                <a:solidFill>
                  <a:schemeClr val="accent2"/>
                </a:solidFill>
              </a:rPr>
              <a:t>ucer</a:t>
            </a:r>
            <a:endParaRPr sz="2000">
              <a:solidFill>
                <a:schemeClr val="accent2"/>
              </a:solidFill>
            </a:endParaRPr>
          </a:p>
        </p:txBody>
      </p:sp>
      <p:sp>
        <p:nvSpPr>
          <p:cNvPr id="3492" name="Google Shape;3492;p260"/>
          <p:cNvSpPr txBox="1"/>
          <p:nvPr/>
        </p:nvSpPr>
        <p:spPr>
          <a:xfrm>
            <a:off x="152412" y="4238475"/>
            <a:ext cx="46866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Lumateperone (CAPLYTA)</a:t>
            </a:r>
            <a:endParaRPr sz="2000">
              <a:solidFill>
                <a:schemeClr val="accent2"/>
              </a:solidFill>
            </a:endParaRPr>
          </a:p>
        </p:txBody>
      </p:sp>
      <p:sp>
        <p:nvSpPr>
          <p:cNvPr id="3493" name="Google Shape;3493;p260"/>
          <p:cNvSpPr txBox="1"/>
          <p:nvPr/>
        </p:nvSpPr>
        <p:spPr>
          <a:xfrm>
            <a:off x="12" y="3726550"/>
            <a:ext cx="2293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substrate</a:t>
            </a:r>
            <a:endParaRPr sz="2000">
              <a:solidFill>
                <a:schemeClr val="accent2"/>
              </a:solidFill>
            </a:endParaRPr>
          </a:p>
        </p:txBody>
      </p:sp>
      <p:sp>
        <p:nvSpPr>
          <p:cNvPr id="3494" name="Google Shape;3494;p260"/>
          <p:cNvSpPr txBox="1"/>
          <p:nvPr/>
        </p:nvSpPr>
        <p:spPr>
          <a:xfrm>
            <a:off x="2362212" y="3421750"/>
            <a:ext cx="2293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UGT substrate</a:t>
            </a:r>
            <a:endParaRPr sz="2000">
              <a:solidFill>
                <a:schemeClr val="accent2"/>
              </a:solidFill>
            </a:endParaRPr>
          </a:p>
        </p:txBody>
      </p:sp>
      <p:sp>
        <p:nvSpPr>
          <p:cNvPr id="3495" name="Google Shape;3495;p260"/>
          <p:cNvSpPr txBox="1"/>
          <p:nvPr/>
        </p:nvSpPr>
        <p:spPr>
          <a:xfrm>
            <a:off x="4659024" y="2735400"/>
            <a:ext cx="46866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5000">
                <a:solidFill>
                  <a:schemeClr val="accent2"/>
                </a:solidFill>
              </a:rPr>
              <a:t>20-fold decrease</a:t>
            </a:r>
            <a:endParaRPr sz="5000">
              <a:solidFill>
                <a:schemeClr val="accent2"/>
              </a:solidFill>
            </a:endParaRPr>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9" name="Shape 3499"/>
        <p:cNvGrpSpPr/>
        <p:nvPr/>
      </p:nvGrpSpPr>
      <p:grpSpPr>
        <a:xfrm>
          <a:off x="0" y="0"/>
          <a:ext cx="0" cy="0"/>
          <a:chOff x="0" y="0"/>
          <a:chExt cx="0" cy="0"/>
        </a:xfrm>
      </p:grpSpPr>
      <p:sp>
        <p:nvSpPr>
          <p:cNvPr id="3500" name="Google Shape;3500;p261"/>
          <p:cNvSpPr txBox="1"/>
          <p:nvPr/>
        </p:nvSpPr>
        <p:spPr>
          <a:xfrm>
            <a:off x="209539" y="120075"/>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1600">
                <a:solidFill>
                  <a:schemeClr val="lt1"/>
                </a:solidFill>
                <a:latin typeface="Impact"/>
                <a:ea typeface="Impact"/>
                <a:cs typeface="Impact"/>
                <a:sym typeface="Impact"/>
              </a:rPr>
              <a:t>#</a:t>
            </a:r>
            <a:endParaRPr b="1" i="1" sz="1600" u="none" cap="none" strike="noStrike">
              <a:solidFill>
                <a:schemeClr val="lt1"/>
              </a:solidFill>
              <a:latin typeface="Impact"/>
              <a:ea typeface="Impact"/>
              <a:cs typeface="Impact"/>
              <a:sym typeface="Impact"/>
            </a:endParaRPr>
          </a:p>
        </p:txBody>
      </p:sp>
      <p:sp>
        <p:nvSpPr>
          <p:cNvPr id="3501" name="Google Shape;3501;p261"/>
          <p:cNvSpPr txBox="1"/>
          <p:nvPr/>
        </p:nvSpPr>
        <p:spPr>
          <a:xfrm>
            <a:off x="1601100" y="1790700"/>
            <a:ext cx="59418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3000">
                <a:solidFill>
                  <a:schemeClr val="accent2"/>
                </a:solidFill>
              </a:rPr>
              <a:t>Carbamazepine (TEGRETOL)</a:t>
            </a:r>
            <a:endParaRPr sz="3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3000">
                <a:solidFill>
                  <a:schemeClr val="accent2"/>
                </a:solidFill>
              </a:rPr>
              <a:t>+</a:t>
            </a:r>
            <a:endParaRPr sz="3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3000">
                <a:solidFill>
                  <a:schemeClr val="accent2"/>
                </a:solidFill>
              </a:rPr>
              <a:t>Methadone (DOLOPHINE)</a:t>
            </a:r>
            <a:endParaRPr sz="3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3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3000">
              <a:solidFill>
                <a:schemeClr val="accent2"/>
              </a:solidFill>
            </a:endParaRPr>
          </a:p>
        </p:txBody>
      </p:sp>
      <p:sp>
        <p:nvSpPr>
          <p:cNvPr id="3502" name="Google Shape;3502;p261"/>
          <p:cNvSpPr txBox="1"/>
          <p:nvPr/>
        </p:nvSpPr>
        <p:spPr>
          <a:xfrm>
            <a:off x="466714" y="235474"/>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2600">
                <a:solidFill>
                  <a:schemeClr val="lt1"/>
                </a:solidFill>
                <a:latin typeface="Impact"/>
                <a:ea typeface="Impact"/>
                <a:cs typeface="Impact"/>
                <a:sym typeface="Impact"/>
              </a:rPr>
              <a:t>#</a:t>
            </a:r>
            <a:endParaRPr b="1" i="1" sz="2600" u="none" cap="none" strike="noStrike">
              <a:solidFill>
                <a:schemeClr val="lt1"/>
              </a:solidFill>
              <a:latin typeface="Impact"/>
              <a:ea typeface="Impact"/>
              <a:cs typeface="Impact"/>
              <a:sym typeface="Impact"/>
            </a:endParaRPr>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6" name="Shape 3506"/>
        <p:cNvGrpSpPr/>
        <p:nvPr/>
      </p:nvGrpSpPr>
      <p:grpSpPr>
        <a:xfrm>
          <a:off x="0" y="0"/>
          <a:ext cx="0" cy="0"/>
          <a:chOff x="0" y="0"/>
          <a:chExt cx="0" cy="0"/>
        </a:xfrm>
      </p:grpSpPr>
      <p:grpSp>
        <p:nvGrpSpPr>
          <p:cNvPr id="3507" name="Google Shape;3507;p262"/>
          <p:cNvGrpSpPr/>
          <p:nvPr/>
        </p:nvGrpSpPr>
        <p:grpSpPr>
          <a:xfrm>
            <a:off x="5205413" y="108375"/>
            <a:ext cx="3805239" cy="2714563"/>
            <a:chOff x="5205413" y="108375"/>
            <a:chExt cx="3805239" cy="2714563"/>
          </a:xfrm>
        </p:grpSpPr>
        <p:pic>
          <p:nvPicPr>
            <p:cNvPr id="3508" name="Google Shape;3508;p262"/>
            <p:cNvPicPr preferRelativeResize="0"/>
            <p:nvPr/>
          </p:nvPicPr>
          <p:blipFill>
            <a:blip r:embed="rId3">
              <a:alphaModFix/>
            </a:blip>
            <a:stretch>
              <a:fillRect/>
            </a:stretch>
          </p:blipFill>
          <p:spPr>
            <a:xfrm>
              <a:off x="5205413" y="328603"/>
              <a:ext cx="3805225" cy="2494334"/>
            </a:xfrm>
            <a:prstGeom prst="rect">
              <a:avLst/>
            </a:prstGeom>
            <a:noFill/>
            <a:ln>
              <a:noFill/>
            </a:ln>
          </p:spPr>
        </p:pic>
        <p:pic>
          <p:nvPicPr>
            <p:cNvPr id="3509" name="Google Shape;3509;p262"/>
            <p:cNvPicPr preferRelativeResize="0"/>
            <p:nvPr/>
          </p:nvPicPr>
          <p:blipFill rotWithShape="1">
            <a:blip r:embed="rId4">
              <a:alphaModFix/>
            </a:blip>
            <a:srcRect b="0" l="0" r="19067" t="0"/>
            <a:stretch/>
          </p:blipFill>
          <p:spPr>
            <a:xfrm>
              <a:off x="5253725" y="108375"/>
              <a:ext cx="3756926" cy="225000"/>
            </a:xfrm>
            <a:prstGeom prst="rect">
              <a:avLst/>
            </a:prstGeom>
            <a:noFill/>
            <a:ln>
              <a:noFill/>
            </a:ln>
          </p:spPr>
        </p:pic>
      </p:grpSp>
      <p:grpSp>
        <p:nvGrpSpPr>
          <p:cNvPr id="3510" name="Google Shape;3510;p262"/>
          <p:cNvGrpSpPr/>
          <p:nvPr/>
        </p:nvGrpSpPr>
        <p:grpSpPr>
          <a:xfrm>
            <a:off x="342730" y="1845739"/>
            <a:ext cx="2794303" cy="2211334"/>
            <a:chOff x="571330" y="1845739"/>
            <a:chExt cx="2794303" cy="2211334"/>
          </a:xfrm>
        </p:grpSpPr>
        <p:pic>
          <p:nvPicPr>
            <p:cNvPr id="3511" name="Google Shape;3511;p262"/>
            <p:cNvPicPr preferRelativeResize="0"/>
            <p:nvPr/>
          </p:nvPicPr>
          <p:blipFill rotWithShape="1">
            <a:blip r:embed="rId5">
              <a:alphaModFix/>
            </a:blip>
            <a:srcRect b="38310" l="16655" r="33476" t="4696"/>
            <a:stretch/>
          </p:blipFill>
          <p:spPr>
            <a:xfrm rot="535244">
              <a:off x="1003030" y="2363883"/>
              <a:ext cx="2000324" cy="1340205"/>
            </a:xfrm>
            <a:prstGeom prst="rect">
              <a:avLst/>
            </a:prstGeom>
            <a:noFill/>
            <a:ln>
              <a:noFill/>
            </a:ln>
          </p:spPr>
        </p:pic>
        <p:pic>
          <p:nvPicPr>
            <p:cNvPr descr="clipped result image" id="3512" name="Google Shape;3512;p262"/>
            <p:cNvPicPr preferRelativeResize="0"/>
            <p:nvPr/>
          </p:nvPicPr>
          <p:blipFill rotWithShape="1">
            <a:blip r:embed="rId6">
              <a:alphaModFix/>
            </a:blip>
            <a:srcRect b="0" l="0" r="0" t="0"/>
            <a:stretch/>
          </p:blipFill>
          <p:spPr>
            <a:xfrm rot="535243">
              <a:off x="956578" y="2010906"/>
              <a:ext cx="2276986" cy="1881000"/>
            </a:xfrm>
            <a:prstGeom prst="rect">
              <a:avLst/>
            </a:prstGeom>
            <a:noFill/>
            <a:ln>
              <a:noFill/>
            </a:ln>
          </p:spPr>
        </p:pic>
        <p:pic>
          <p:nvPicPr>
            <p:cNvPr descr="A picture containing animal, aquatic mammal, mammal, dolphin&#10;&#10;Description automatically generated" id="3513" name="Google Shape;3513;p262"/>
            <p:cNvPicPr preferRelativeResize="0"/>
            <p:nvPr/>
          </p:nvPicPr>
          <p:blipFill rotWithShape="1">
            <a:blip r:embed="rId7">
              <a:alphaModFix/>
            </a:blip>
            <a:srcRect b="0" l="-17194" r="-11" t="0"/>
            <a:stretch/>
          </p:blipFill>
          <p:spPr>
            <a:xfrm rot="223695">
              <a:off x="582248" y="3229659"/>
              <a:ext cx="610568" cy="355707"/>
            </a:xfrm>
            <a:prstGeom prst="rect">
              <a:avLst/>
            </a:prstGeom>
            <a:noFill/>
            <a:ln>
              <a:noFill/>
            </a:ln>
            <a:effectLst>
              <a:outerShdw blurRad="152400" sx="90000" rotWithShape="0" sy="-19000">
                <a:srgbClr val="000000">
                  <a:alpha val="21570"/>
                </a:srgbClr>
              </a:outerShdw>
            </a:effectLst>
          </p:spPr>
        </p:pic>
        <p:sp>
          <p:nvSpPr>
            <p:cNvPr id="3514" name="Google Shape;3514;p262"/>
            <p:cNvSpPr/>
            <p:nvPr/>
          </p:nvSpPr>
          <p:spPr>
            <a:xfrm rot="600479">
              <a:off x="2527291" y="2208880"/>
              <a:ext cx="5179" cy="5179"/>
            </a:xfrm>
            <a:prstGeom prst="ellipse">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515" name="Google Shape;3515;p262"/>
            <p:cNvSpPr/>
            <p:nvPr/>
          </p:nvSpPr>
          <p:spPr>
            <a:xfrm rot="535673">
              <a:off x="1034267" y="2331693"/>
              <a:ext cx="539334" cy="526904"/>
            </a:xfrm>
            <a:prstGeom prst="ellipse">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516" name="Google Shape;3516;p262"/>
            <p:cNvSpPr/>
            <p:nvPr/>
          </p:nvSpPr>
          <p:spPr>
            <a:xfrm rot="536420">
              <a:off x="1058809" y="2360776"/>
              <a:ext cx="498051" cy="474033"/>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517" name="Google Shape;3517;p262"/>
            <p:cNvSpPr/>
            <p:nvPr/>
          </p:nvSpPr>
          <p:spPr>
            <a:xfrm rot="526364">
              <a:off x="1272992" y="2552820"/>
              <a:ext cx="49175" cy="48286"/>
            </a:xfrm>
            <a:prstGeom prst="ellipse">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grpSp>
        <p:nvGrpSpPr>
          <p:cNvPr id="3518" name="Google Shape;3518;p262"/>
          <p:cNvGrpSpPr/>
          <p:nvPr/>
        </p:nvGrpSpPr>
        <p:grpSpPr>
          <a:xfrm>
            <a:off x="483244" y="763625"/>
            <a:ext cx="2360875" cy="1421150"/>
            <a:chOff x="711844" y="763625"/>
            <a:chExt cx="2360875" cy="1421150"/>
          </a:xfrm>
        </p:grpSpPr>
        <p:pic>
          <p:nvPicPr>
            <p:cNvPr descr="clipped result image" id="3519" name="Google Shape;3519;p262"/>
            <p:cNvPicPr preferRelativeResize="0"/>
            <p:nvPr/>
          </p:nvPicPr>
          <p:blipFill rotWithShape="1">
            <a:blip r:embed="rId8">
              <a:alphaModFix/>
            </a:blip>
            <a:srcRect b="0" l="0" r="0" t="0"/>
            <a:stretch/>
          </p:blipFill>
          <p:spPr>
            <a:xfrm>
              <a:off x="711844" y="763625"/>
              <a:ext cx="2360875" cy="1421150"/>
            </a:xfrm>
            <a:prstGeom prst="rect">
              <a:avLst/>
            </a:prstGeom>
            <a:noFill/>
            <a:ln>
              <a:noFill/>
            </a:ln>
          </p:spPr>
        </p:pic>
        <p:pic>
          <p:nvPicPr>
            <p:cNvPr descr="clipped result image" id="3520" name="Google Shape;3520;p262"/>
            <p:cNvPicPr preferRelativeResize="0"/>
            <p:nvPr/>
          </p:nvPicPr>
          <p:blipFill rotWithShape="1">
            <a:blip r:embed="rId9">
              <a:alphaModFix/>
            </a:blip>
            <a:srcRect b="0" l="0" r="0" t="0"/>
            <a:stretch/>
          </p:blipFill>
          <p:spPr>
            <a:xfrm>
              <a:off x="1838352" y="1307105"/>
              <a:ext cx="451046" cy="447746"/>
            </a:xfrm>
            <a:prstGeom prst="rect">
              <a:avLst/>
            </a:prstGeom>
            <a:noFill/>
            <a:ln>
              <a:noFill/>
            </a:ln>
          </p:spPr>
        </p:pic>
      </p:grpSp>
      <p:sp>
        <p:nvSpPr>
          <p:cNvPr id="3521" name="Google Shape;3521;p262"/>
          <p:cNvSpPr txBox="1"/>
          <p:nvPr/>
        </p:nvSpPr>
        <p:spPr>
          <a:xfrm>
            <a:off x="209539" y="120075"/>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1600">
                <a:solidFill>
                  <a:schemeClr val="lt1"/>
                </a:solidFill>
                <a:latin typeface="Impact"/>
                <a:ea typeface="Impact"/>
                <a:cs typeface="Impact"/>
                <a:sym typeface="Impact"/>
              </a:rPr>
              <a:t>#</a:t>
            </a:r>
            <a:endParaRPr b="1" i="1" sz="1600" u="none" cap="none" strike="noStrike">
              <a:solidFill>
                <a:schemeClr val="lt1"/>
              </a:solidFill>
              <a:latin typeface="Impact"/>
              <a:ea typeface="Impact"/>
              <a:cs typeface="Impact"/>
              <a:sym typeface="Impact"/>
            </a:endParaRPr>
          </a:p>
        </p:txBody>
      </p:sp>
      <p:sp>
        <p:nvSpPr>
          <p:cNvPr id="3522" name="Google Shape;3522;p262"/>
          <p:cNvSpPr txBox="1"/>
          <p:nvPr/>
        </p:nvSpPr>
        <p:spPr>
          <a:xfrm>
            <a:off x="2762087" y="1179425"/>
            <a:ext cx="2293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Carbamazepine (TEGRETOL)</a:t>
            </a:r>
            <a:endParaRPr sz="2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7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in</a:t>
            </a:r>
            <a:r>
              <a:rPr b="1" lang="en" sz="2000" u="sng">
                <a:solidFill>
                  <a:schemeClr val="accent2"/>
                </a:solidFill>
              </a:rPr>
              <a:t>D</a:t>
            </a:r>
            <a:r>
              <a:rPr lang="en" sz="2000">
                <a:solidFill>
                  <a:schemeClr val="accent2"/>
                </a:solidFill>
              </a:rPr>
              <a:t>ucer</a:t>
            </a:r>
            <a:endParaRPr sz="2000">
              <a:solidFill>
                <a:schemeClr val="accent2"/>
              </a:solidFill>
            </a:endParaRPr>
          </a:p>
        </p:txBody>
      </p:sp>
      <p:sp>
        <p:nvSpPr>
          <p:cNvPr id="3523" name="Google Shape;3523;p262"/>
          <p:cNvSpPr txBox="1"/>
          <p:nvPr/>
        </p:nvSpPr>
        <p:spPr>
          <a:xfrm>
            <a:off x="2887775" y="3181350"/>
            <a:ext cx="21678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Methadone</a:t>
            </a:r>
            <a:endParaRPr sz="2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7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substrate</a:t>
            </a:r>
            <a:endParaRPr sz="2000">
              <a:solidFill>
                <a:schemeClr val="accent2"/>
              </a:solidFill>
            </a:endParaRPr>
          </a:p>
        </p:txBody>
      </p:sp>
      <p:grpSp>
        <p:nvGrpSpPr>
          <p:cNvPr id="3524" name="Google Shape;3524;p262"/>
          <p:cNvGrpSpPr/>
          <p:nvPr/>
        </p:nvGrpSpPr>
        <p:grpSpPr>
          <a:xfrm>
            <a:off x="1529111" y="3926147"/>
            <a:ext cx="383428" cy="294198"/>
            <a:chOff x="3984838" y="14222921"/>
            <a:chExt cx="1245300" cy="955500"/>
          </a:xfrm>
        </p:grpSpPr>
        <p:sp>
          <p:nvSpPr>
            <p:cNvPr id="3525" name="Google Shape;3525;p262"/>
            <p:cNvSpPr/>
            <p:nvPr/>
          </p:nvSpPr>
          <p:spPr>
            <a:xfrm flipH="1" rot="10800000">
              <a:off x="3984838" y="14222921"/>
              <a:ext cx="1245300" cy="9555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9525">
                <a:srgbClr val="000000">
                  <a:alpha val="2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526" name="Google Shape;3526;p262"/>
            <p:cNvPicPr preferRelativeResize="0"/>
            <p:nvPr/>
          </p:nvPicPr>
          <p:blipFill rotWithShape="1">
            <a:blip r:embed="rId10">
              <a:alphaModFix/>
            </a:blip>
            <a:srcRect b="0" l="0" r="0" t="0"/>
            <a:stretch/>
          </p:blipFill>
          <p:spPr>
            <a:xfrm>
              <a:off x="4334312" y="14404494"/>
              <a:ext cx="534585" cy="530672"/>
            </a:xfrm>
            <a:prstGeom prst="rect">
              <a:avLst/>
            </a:prstGeom>
            <a:noFill/>
            <a:ln>
              <a:noFill/>
            </a:ln>
          </p:spPr>
        </p:pic>
      </p:grpSp>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0" name="Shape 3530"/>
        <p:cNvGrpSpPr/>
        <p:nvPr/>
      </p:nvGrpSpPr>
      <p:grpSpPr>
        <a:xfrm>
          <a:off x="0" y="0"/>
          <a:ext cx="0" cy="0"/>
          <a:chOff x="0" y="0"/>
          <a:chExt cx="0" cy="0"/>
        </a:xfrm>
      </p:grpSpPr>
      <p:grpSp>
        <p:nvGrpSpPr>
          <p:cNvPr id="3531" name="Google Shape;3531;p263"/>
          <p:cNvGrpSpPr/>
          <p:nvPr/>
        </p:nvGrpSpPr>
        <p:grpSpPr>
          <a:xfrm>
            <a:off x="5205413" y="108375"/>
            <a:ext cx="3805239" cy="2714563"/>
            <a:chOff x="5205413" y="565575"/>
            <a:chExt cx="3805239" cy="2714563"/>
          </a:xfrm>
        </p:grpSpPr>
        <p:pic>
          <p:nvPicPr>
            <p:cNvPr id="3532" name="Google Shape;3532;p263"/>
            <p:cNvPicPr preferRelativeResize="0"/>
            <p:nvPr/>
          </p:nvPicPr>
          <p:blipFill>
            <a:blip r:embed="rId3">
              <a:alphaModFix/>
            </a:blip>
            <a:stretch>
              <a:fillRect/>
            </a:stretch>
          </p:blipFill>
          <p:spPr>
            <a:xfrm>
              <a:off x="5205413" y="785803"/>
              <a:ext cx="3805225" cy="2494334"/>
            </a:xfrm>
            <a:prstGeom prst="rect">
              <a:avLst/>
            </a:prstGeom>
            <a:noFill/>
            <a:ln>
              <a:noFill/>
            </a:ln>
          </p:spPr>
        </p:pic>
        <p:pic>
          <p:nvPicPr>
            <p:cNvPr id="3533" name="Google Shape;3533;p263"/>
            <p:cNvPicPr preferRelativeResize="0"/>
            <p:nvPr/>
          </p:nvPicPr>
          <p:blipFill rotWithShape="1">
            <a:blip r:embed="rId4">
              <a:alphaModFix/>
            </a:blip>
            <a:srcRect b="0" l="0" r="19067" t="0"/>
            <a:stretch/>
          </p:blipFill>
          <p:spPr>
            <a:xfrm>
              <a:off x="5253725" y="565575"/>
              <a:ext cx="3756926" cy="225000"/>
            </a:xfrm>
            <a:prstGeom prst="rect">
              <a:avLst/>
            </a:prstGeom>
            <a:noFill/>
            <a:ln>
              <a:noFill/>
            </a:ln>
          </p:spPr>
        </p:pic>
      </p:grpSp>
      <p:grpSp>
        <p:nvGrpSpPr>
          <p:cNvPr id="3534" name="Google Shape;3534;p263"/>
          <p:cNvGrpSpPr/>
          <p:nvPr/>
        </p:nvGrpSpPr>
        <p:grpSpPr>
          <a:xfrm>
            <a:off x="342730" y="1845739"/>
            <a:ext cx="2794303" cy="2211334"/>
            <a:chOff x="571330" y="2302939"/>
            <a:chExt cx="2794303" cy="2211334"/>
          </a:xfrm>
        </p:grpSpPr>
        <p:pic>
          <p:nvPicPr>
            <p:cNvPr id="3535" name="Google Shape;3535;p263"/>
            <p:cNvPicPr preferRelativeResize="0"/>
            <p:nvPr/>
          </p:nvPicPr>
          <p:blipFill rotWithShape="1">
            <a:blip r:embed="rId5">
              <a:alphaModFix/>
            </a:blip>
            <a:srcRect b="38310" l="16655" r="33476" t="4696"/>
            <a:stretch/>
          </p:blipFill>
          <p:spPr>
            <a:xfrm rot="535244">
              <a:off x="1003030" y="2821083"/>
              <a:ext cx="2000324" cy="1340205"/>
            </a:xfrm>
            <a:prstGeom prst="rect">
              <a:avLst/>
            </a:prstGeom>
            <a:noFill/>
            <a:ln>
              <a:noFill/>
            </a:ln>
          </p:spPr>
        </p:pic>
        <p:pic>
          <p:nvPicPr>
            <p:cNvPr descr="clipped result image" id="3536" name="Google Shape;3536;p263"/>
            <p:cNvPicPr preferRelativeResize="0"/>
            <p:nvPr/>
          </p:nvPicPr>
          <p:blipFill rotWithShape="1">
            <a:blip r:embed="rId6">
              <a:alphaModFix/>
            </a:blip>
            <a:srcRect b="0" l="0" r="0" t="0"/>
            <a:stretch/>
          </p:blipFill>
          <p:spPr>
            <a:xfrm rot="535243">
              <a:off x="956578" y="2468106"/>
              <a:ext cx="2276986" cy="1881000"/>
            </a:xfrm>
            <a:prstGeom prst="rect">
              <a:avLst/>
            </a:prstGeom>
            <a:noFill/>
            <a:ln>
              <a:noFill/>
            </a:ln>
          </p:spPr>
        </p:pic>
        <p:pic>
          <p:nvPicPr>
            <p:cNvPr descr="A picture containing animal, aquatic mammal, mammal, dolphin&#10;&#10;Description automatically generated" id="3537" name="Google Shape;3537;p263"/>
            <p:cNvPicPr preferRelativeResize="0"/>
            <p:nvPr/>
          </p:nvPicPr>
          <p:blipFill rotWithShape="1">
            <a:blip r:embed="rId7">
              <a:alphaModFix/>
            </a:blip>
            <a:srcRect b="0" l="-17194" r="-11" t="0"/>
            <a:stretch/>
          </p:blipFill>
          <p:spPr>
            <a:xfrm rot="223695">
              <a:off x="582248" y="3686859"/>
              <a:ext cx="610568" cy="355707"/>
            </a:xfrm>
            <a:prstGeom prst="rect">
              <a:avLst/>
            </a:prstGeom>
            <a:noFill/>
            <a:ln>
              <a:noFill/>
            </a:ln>
            <a:effectLst>
              <a:outerShdw blurRad="152400" sx="90000" rotWithShape="0" sy="-19000">
                <a:srgbClr val="000000">
                  <a:alpha val="21570"/>
                </a:srgbClr>
              </a:outerShdw>
            </a:effectLst>
          </p:spPr>
        </p:pic>
        <p:sp>
          <p:nvSpPr>
            <p:cNvPr id="3538" name="Google Shape;3538;p263"/>
            <p:cNvSpPr/>
            <p:nvPr/>
          </p:nvSpPr>
          <p:spPr>
            <a:xfrm rot="600479">
              <a:off x="2527291" y="2666080"/>
              <a:ext cx="5179" cy="5179"/>
            </a:xfrm>
            <a:prstGeom prst="ellipse">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539" name="Google Shape;3539;p263"/>
            <p:cNvSpPr/>
            <p:nvPr/>
          </p:nvSpPr>
          <p:spPr>
            <a:xfrm rot="535673">
              <a:off x="1034267" y="2788893"/>
              <a:ext cx="539334" cy="526904"/>
            </a:xfrm>
            <a:prstGeom prst="ellipse">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540" name="Google Shape;3540;p263"/>
            <p:cNvSpPr/>
            <p:nvPr/>
          </p:nvSpPr>
          <p:spPr>
            <a:xfrm rot="536420">
              <a:off x="1058809" y="2817976"/>
              <a:ext cx="498051" cy="474033"/>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541" name="Google Shape;3541;p263"/>
            <p:cNvSpPr/>
            <p:nvPr/>
          </p:nvSpPr>
          <p:spPr>
            <a:xfrm rot="526364">
              <a:off x="1272992" y="3010020"/>
              <a:ext cx="49175" cy="48286"/>
            </a:xfrm>
            <a:prstGeom prst="ellipse">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grpSp>
        <p:nvGrpSpPr>
          <p:cNvPr id="3542" name="Google Shape;3542;p263"/>
          <p:cNvGrpSpPr/>
          <p:nvPr/>
        </p:nvGrpSpPr>
        <p:grpSpPr>
          <a:xfrm>
            <a:off x="483244" y="763625"/>
            <a:ext cx="2360875" cy="1421150"/>
            <a:chOff x="711844" y="1220825"/>
            <a:chExt cx="2360875" cy="1421150"/>
          </a:xfrm>
        </p:grpSpPr>
        <p:pic>
          <p:nvPicPr>
            <p:cNvPr descr="clipped result image" id="3543" name="Google Shape;3543;p263"/>
            <p:cNvPicPr preferRelativeResize="0"/>
            <p:nvPr/>
          </p:nvPicPr>
          <p:blipFill rotWithShape="1">
            <a:blip r:embed="rId8">
              <a:alphaModFix/>
            </a:blip>
            <a:srcRect b="0" l="0" r="0" t="0"/>
            <a:stretch/>
          </p:blipFill>
          <p:spPr>
            <a:xfrm>
              <a:off x="711844" y="1220825"/>
              <a:ext cx="2360875" cy="1421150"/>
            </a:xfrm>
            <a:prstGeom prst="rect">
              <a:avLst/>
            </a:prstGeom>
            <a:noFill/>
            <a:ln>
              <a:noFill/>
            </a:ln>
          </p:spPr>
        </p:pic>
        <p:pic>
          <p:nvPicPr>
            <p:cNvPr descr="clipped result image" id="3544" name="Google Shape;3544;p263"/>
            <p:cNvPicPr preferRelativeResize="0"/>
            <p:nvPr/>
          </p:nvPicPr>
          <p:blipFill rotWithShape="1">
            <a:blip r:embed="rId9">
              <a:alphaModFix/>
            </a:blip>
            <a:srcRect b="0" l="0" r="0" t="0"/>
            <a:stretch/>
          </p:blipFill>
          <p:spPr>
            <a:xfrm>
              <a:off x="1838352" y="1764305"/>
              <a:ext cx="451046" cy="447746"/>
            </a:xfrm>
            <a:prstGeom prst="rect">
              <a:avLst/>
            </a:prstGeom>
            <a:noFill/>
            <a:ln>
              <a:noFill/>
            </a:ln>
          </p:spPr>
        </p:pic>
      </p:grpSp>
      <p:sp>
        <p:nvSpPr>
          <p:cNvPr id="3545" name="Google Shape;3545;p263"/>
          <p:cNvSpPr txBox="1"/>
          <p:nvPr/>
        </p:nvSpPr>
        <p:spPr>
          <a:xfrm>
            <a:off x="209539" y="120075"/>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1600">
                <a:solidFill>
                  <a:schemeClr val="lt1"/>
                </a:solidFill>
                <a:latin typeface="Impact"/>
                <a:ea typeface="Impact"/>
                <a:cs typeface="Impact"/>
                <a:sym typeface="Impact"/>
              </a:rPr>
              <a:t>#</a:t>
            </a:r>
            <a:endParaRPr b="1" i="1" sz="1600" u="none" cap="none" strike="noStrike">
              <a:solidFill>
                <a:schemeClr val="lt1"/>
              </a:solidFill>
              <a:latin typeface="Impact"/>
              <a:ea typeface="Impact"/>
              <a:cs typeface="Impact"/>
              <a:sym typeface="Impact"/>
            </a:endParaRPr>
          </a:p>
        </p:txBody>
      </p:sp>
      <p:sp>
        <p:nvSpPr>
          <p:cNvPr id="3546" name="Google Shape;3546;p263"/>
          <p:cNvSpPr txBox="1"/>
          <p:nvPr/>
        </p:nvSpPr>
        <p:spPr>
          <a:xfrm>
            <a:off x="2762087" y="722225"/>
            <a:ext cx="2293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Carbamazepine (TEGRETOL)</a:t>
            </a:r>
            <a:endParaRPr sz="2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7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in</a:t>
            </a:r>
            <a:r>
              <a:rPr b="1" lang="en" sz="2000" u="sng">
                <a:solidFill>
                  <a:schemeClr val="accent2"/>
                </a:solidFill>
              </a:rPr>
              <a:t>D</a:t>
            </a:r>
            <a:r>
              <a:rPr lang="en" sz="2000">
                <a:solidFill>
                  <a:schemeClr val="accent2"/>
                </a:solidFill>
              </a:rPr>
              <a:t>ucer</a:t>
            </a:r>
            <a:endParaRPr sz="2000">
              <a:solidFill>
                <a:schemeClr val="accent2"/>
              </a:solidFill>
            </a:endParaRPr>
          </a:p>
        </p:txBody>
      </p:sp>
      <p:sp>
        <p:nvSpPr>
          <p:cNvPr id="3547" name="Google Shape;3547;p263"/>
          <p:cNvSpPr txBox="1"/>
          <p:nvPr/>
        </p:nvSpPr>
        <p:spPr>
          <a:xfrm>
            <a:off x="2887775" y="2724150"/>
            <a:ext cx="21678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Methadone</a:t>
            </a:r>
            <a:endParaRPr sz="2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7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substrate</a:t>
            </a:r>
            <a:endParaRPr sz="2000">
              <a:solidFill>
                <a:schemeClr val="accent2"/>
              </a:solidFill>
            </a:endParaRPr>
          </a:p>
        </p:txBody>
      </p:sp>
      <p:grpSp>
        <p:nvGrpSpPr>
          <p:cNvPr id="3548" name="Google Shape;3548;p263"/>
          <p:cNvGrpSpPr/>
          <p:nvPr/>
        </p:nvGrpSpPr>
        <p:grpSpPr>
          <a:xfrm>
            <a:off x="1529111" y="3926147"/>
            <a:ext cx="383428" cy="294198"/>
            <a:chOff x="3984838" y="15707819"/>
            <a:chExt cx="1245300" cy="955500"/>
          </a:xfrm>
        </p:grpSpPr>
        <p:sp>
          <p:nvSpPr>
            <p:cNvPr id="3549" name="Google Shape;3549;p263"/>
            <p:cNvSpPr/>
            <p:nvPr/>
          </p:nvSpPr>
          <p:spPr>
            <a:xfrm flipH="1" rot="10800000">
              <a:off x="3984838" y="15707819"/>
              <a:ext cx="1245300" cy="9555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9525">
                <a:srgbClr val="000000">
                  <a:alpha val="2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550" name="Google Shape;3550;p263"/>
            <p:cNvPicPr preferRelativeResize="0"/>
            <p:nvPr/>
          </p:nvPicPr>
          <p:blipFill rotWithShape="1">
            <a:blip r:embed="rId10">
              <a:alphaModFix/>
            </a:blip>
            <a:srcRect b="0" l="0" r="0" t="0"/>
            <a:stretch/>
          </p:blipFill>
          <p:spPr>
            <a:xfrm>
              <a:off x="4334312" y="15889392"/>
              <a:ext cx="534585" cy="530672"/>
            </a:xfrm>
            <a:prstGeom prst="rect">
              <a:avLst/>
            </a:prstGeom>
            <a:noFill/>
            <a:ln>
              <a:noFill/>
            </a:ln>
          </p:spPr>
        </p:pic>
      </p:grpSp>
      <p:sp>
        <p:nvSpPr>
          <p:cNvPr id="3551" name="Google Shape;3551;p263"/>
          <p:cNvSpPr txBox="1"/>
          <p:nvPr/>
        </p:nvSpPr>
        <p:spPr>
          <a:xfrm>
            <a:off x="342725" y="4351775"/>
            <a:ext cx="45288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200">
                <a:solidFill>
                  <a:schemeClr val="accent2"/>
                </a:solidFill>
              </a:rPr>
              <a:t>Average 60% decrease at 10 days.</a:t>
            </a:r>
            <a:r>
              <a:rPr lang="en" sz="3100">
                <a:solidFill>
                  <a:schemeClr val="accent2"/>
                </a:solidFill>
              </a:rPr>
              <a:t> </a:t>
            </a:r>
            <a:endParaRPr sz="3100">
              <a:solidFill>
                <a:schemeClr val="accent2"/>
              </a:solidFill>
            </a:endParaRPr>
          </a:p>
        </p:txBody>
      </p:sp>
      <p:sp>
        <p:nvSpPr>
          <p:cNvPr id="3552" name="Google Shape;3552;p263"/>
          <p:cNvSpPr txBox="1"/>
          <p:nvPr/>
        </p:nvSpPr>
        <p:spPr>
          <a:xfrm>
            <a:off x="209539" y="120075"/>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1600">
                <a:solidFill>
                  <a:schemeClr val="lt1"/>
                </a:solidFill>
                <a:latin typeface="Impact"/>
                <a:ea typeface="Impact"/>
                <a:cs typeface="Impact"/>
                <a:sym typeface="Impact"/>
              </a:rPr>
              <a:t>#</a:t>
            </a:r>
            <a:endParaRPr b="1" i="1" sz="1600" u="none" cap="none" strike="noStrike">
              <a:solidFill>
                <a:schemeClr val="lt1"/>
              </a:solidFill>
              <a:latin typeface="Impact"/>
              <a:ea typeface="Impact"/>
              <a:cs typeface="Impact"/>
              <a:sym typeface="Impact"/>
            </a:endParaRPr>
          </a:p>
        </p:txBody>
      </p:sp>
      <p:pic>
        <p:nvPicPr>
          <p:cNvPr descr="clipped result image" id="3553" name="Google Shape;3553;p263"/>
          <p:cNvPicPr preferRelativeResize="0"/>
          <p:nvPr/>
        </p:nvPicPr>
        <p:blipFill rotWithShape="1">
          <a:blip r:embed="rId11">
            <a:alphaModFix/>
          </a:blip>
          <a:srcRect b="0" l="0" r="0" t="0"/>
          <a:stretch/>
        </p:blipFill>
        <p:spPr>
          <a:xfrm>
            <a:off x="5414701" y="3558398"/>
            <a:ext cx="1938600" cy="1492341"/>
          </a:xfrm>
          <a:prstGeom prst="rect">
            <a:avLst/>
          </a:prstGeom>
          <a:noFill/>
          <a:ln>
            <a:noFill/>
          </a:ln>
        </p:spPr>
      </p:pic>
      <p:sp>
        <p:nvSpPr>
          <p:cNvPr id="3554" name="Google Shape;3554;p263"/>
          <p:cNvSpPr txBox="1"/>
          <p:nvPr/>
        </p:nvSpPr>
        <p:spPr>
          <a:xfrm>
            <a:off x="6929300" y="3933025"/>
            <a:ext cx="21678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P-gp</a:t>
            </a:r>
            <a:endParaRPr sz="2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a:t>
            </a:r>
            <a:r>
              <a:rPr lang="en" sz="2000" u="sng">
                <a:solidFill>
                  <a:schemeClr val="accent2"/>
                </a:solidFill>
              </a:rPr>
              <a:t>P</a:t>
            </a:r>
            <a:r>
              <a:rPr lang="en" sz="2000">
                <a:solidFill>
                  <a:schemeClr val="accent2"/>
                </a:solidFill>
              </a:rPr>
              <a:t>umers </a:t>
            </a:r>
            <a:r>
              <a:rPr lang="en" sz="2000" u="sng">
                <a:solidFill>
                  <a:schemeClr val="accent2"/>
                </a:solidFill>
              </a:rPr>
              <a:t>g</a:t>
            </a:r>
            <a:r>
              <a:rPr lang="en" sz="2000">
                <a:solidFill>
                  <a:schemeClr val="accent2"/>
                </a:solidFill>
              </a:rPr>
              <a:t>onna </a:t>
            </a:r>
            <a:r>
              <a:rPr lang="en" sz="2000" u="sng">
                <a:solidFill>
                  <a:schemeClr val="accent2"/>
                </a:solidFill>
              </a:rPr>
              <a:t>p</a:t>
            </a:r>
            <a:r>
              <a:rPr lang="en" sz="2000">
                <a:solidFill>
                  <a:schemeClr val="accent2"/>
                </a:solidFill>
              </a:rPr>
              <a:t>ump”</a:t>
            </a:r>
            <a:endParaRPr sz="2000">
              <a:solidFill>
                <a:schemeClr val="accent2"/>
              </a:solidFill>
            </a:endParaRPr>
          </a:p>
        </p:txBody>
      </p:sp>
      <p:pic>
        <p:nvPicPr>
          <p:cNvPr descr="Resultado de imagen para tiger" id="3555" name="Google Shape;3555;p263"/>
          <p:cNvPicPr preferRelativeResize="0"/>
          <p:nvPr/>
        </p:nvPicPr>
        <p:blipFill rotWithShape="1">
          <a:blip r:embed="rId12">
            <a:alphaModFix/>
          </a:blip>
          <a:srcRect b="0" l="0" r="0" t="0"/>
          <a:stretch/>
        </p:blipFill>
        <p:spPr>
          <a:xfrm flipH="1" rot="-312027">
            <a:off x="5975251" y="3007298"/>
            <a:ext cx="817493" cy="802630"/>
          </a:xfrm>
          <a:prstGeom prst="rect">
            <a:avLst/>
          </a:prstGeom>
          <a:noFill/>
          <a:ln>
            <a:noFill/>
          </a:ln>
        </p:spPr>
      </p:pic>
      <p:pic>
        <p:nvPicPr>
          <p:cNvPr descr="clipped result image" id="3556" name="Google Shape;3556;p263"/>
          <p:cNvPicPr preferRelativeResize="0"/>
          <p:nvPr/>
        </p:nvPicPr>
        <p:blipFill>
          <a:blip r:embed="rId13">
            <a:alphaModFix/>
          </a:blip>
          <a:stretch>
            <a:fillRect/>
          </a:stretch>
        </p:blipFill>
        <p:spPr>
          <a:xfrm rot="-896696">
            <a:off x="7287027" y="3624344"/>
            <a:ext cx="982276" cy="250711"/>
          </a:xfrm>
          <a:prstGeom prst="rect">
            <a:avLst/>
          </a:prstGeom>
          <a:noFill/>
          <a:ln>
            <a:noFill/>
          </a:ln>
        </p:spPr>
      </p:pic>
      <p:pic>
        <p:nvPicPr>
          <p:cNvPr descr="A picture containing animal, aquatic mammal, mammal, dolphin&#10;&#10;Description automatically generated" id="3557" name="Google Shape;3557;p263"/>
          <p:cNvPicPr preferRelativeResize="0"/>
          <p:nvPr/>
        </p:nvPicPr>
        <p:blipFill rotWithShape="1">
          <a:blip r:embed="rId7">
            <a:alphaModFix/>
          </a:blip>
          <a:srcRect b="0" l="-17194" r="-11" t="0"/>
          <a:stretch/>
        </p:blipFill>
        <p:spPr>
          <a:xfrm rot="223695">
            <a:off x="7893148" y="3571847"/>
            <a:ext cx="610568" cy="355707"/>
          </a:xfrm>
          <a:prstGeom prst="rect">
            <a:avLst/>
          </a:prstGeom>
          <a:noFill/>
          <a:ln>
            <a:noFill/>
          </a:ln>
          <a:effectLst>
            <a:outerShdw blurRad="152400" sx="90000" rotWithShape="0" sy="-19000">
              <a:srgbClr val="000000">
                <a:alpha val="2157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48"/>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328" name="Google Shape;328;p48"/>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grpSp>
        <p:nvGrpSpPr>
          <p:cNvPr id="329" name="Google Shape;329;p48"/>
          <p:cNvGrpSpPr/>
          <p:nvPr/>
        </p:nvGrpSpPr>
        <p:grpSpPr>
          <a:xfrm>
            <a:off x="66862" y="641425"/>
            <a:ext cx="9010274" cy="4305276"/>
            <a:chOff x="-188325" y="1103550"/>
            <a:chExt cx="9010274" cy="4305276"/>
          </a:xfrm>
        </p:grpSpPr>
        <p:pic>
          <p:nvPicPr>
            <p:cNvPr id="330" name="Google Shape;330;p48"/>
            <p:cNvPicPr preferRelativeResize="0"/>
            <p:nvPr/>
          </p:nvPicPr>
          <p:blipFill rotWithShape="1">
            <a:blip r:embed="rId5">
              <a:alphaModFix/>
            </a:blip>
            <a:srcRect b="2352" l="21934" r="0" t="0"/>
            <a:stretch/>
          </p:blipFill>
          <p:spPr>
            <a:xfrm>
              <a:off x="4715100" y="3140175"/>
              <a:ext cx="4106849" cy="2268651"/>
            </a:xfrm>
            <a:prstGeom prst="rect">
              <a:avLst/>
            </a:prstGeom>
            <a:noFill/>
            <a:ln>
              <a:noFill/>
            </a:ln>
          </p:spPr>
        </p:pic>
        <p:pic>
          <p:nvPicPr>
            <p:cNvPr id="331" name="Google Shape;331;p48"/>
            <p:cNvPicPr preferRelativeResize="0"/>
            <p:nvPr/>
          </p:nvPicPr>
          <p:blipFill rotWithShape="1">
            <a:blip r:embed="rId6">
              <a:alphaModFix/>
            </a:blip>
            <a:srcRect b="0" l="0" r="0" t="0"/>
            <a:stretch/>
          </p:blipFill>
          <p:spPr>
            <a:xfrm>
              <a:off x="-188325" y="1103550"/>
              <a:ext cx="4903425" cy="2127975"/>
            </a:xfrm>
            <a:prstGeom prst="rect">
              <a:avLst/>
            </a:prstGeom>
            <a:noFill/>
            <a:ln>
              <a:noFill/>
            </a:ln>
          </p:spPr>
        </p:pic>
      </p:grpSp>
      <p:sp>
        <p:nvSpPr>
          <p:cNvPr id="332" name="Google Shape;332;p48"/>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333" name="Google Shape;333;p48"/>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sp>
        <p:nvSpPr>
          <p:cNvPr id="334" name="Google Shape;334;p48"/>
          <p:cNvSpPr/>
          <p:nvPr/>
        </p:nvSpPr>
        <p:spPr>
          <a:xfrm>
            <a:off x="2763371" y="658532"/>
            <a:ext cx="6308603" cy="441063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1" name="Shape 3561"/>
        <p:cNvGrpSpPr/>
        <p:nvPr/>
      </p:nvGrpSpPr>
      <p:grpSpPr>
        <a:xfrm>
          <a:off x="0" y="0"/>
          <a:ext cx="0" cy="0"/>
          <a:chOff x="0" y="0"/>
          <a:chExt cx="0" cy="0"/>
        </a:xfrm>
      </p:grpSpPr>
      <p:grpSp>
        <p:nvGrpSpPr>
          <p:cNvPr id="3562" name="Google Shape;3562;p264"/>
          <p:cNvGrpSpPr/>
          <p:nvPr/>
        </p:nvGrpSpPr>
        <p:grpSpPr>
          <a:xfrm>
            <a:off x="5205413" y="108375"/>
            <a:ext cx="3805239" cy="2714563"/>
            <a:chOff x="5205413" y="565575"/>
            <a:chExt cx="3805239" cy="2714563"/>
          </a:xfrm>
        </p:grpSpPr>
        <p:pic>
          <p:nvPicPr>
            <p:cNvPr id="3563" name="Google Shape;3563;p264"/>
            <p:cNvPicPr preferRelativeResize="0"/>
            <p:nvPr/>
          </p:nvPicPr>
          <p:blipFill>
            <a:blip r:embed="rId3">
              <a:alphaModFix/>
            </a:blip>
            <a:stretch>
              <a:fillRect/>
            </a:stretch>
          </p:blipFill>
          <p:spPr>
            <a:xfrm>
              <a:off x="5205413" y="785803"/>
              <a:ext cx="3805225" cy="2494334"/>
            </a:xfrm>
            <a:prstGeom prst="rect">
              <a:avLst/>
            </a:prstGeom>
            <a:noFill/>
            <a:ln>
              <a:noFill/>
            </a:ln>
          </p:spPr>
        </p:pic>
        <p:pic>
          <p:nvPicPr>
            <p:cNvPr id="3564" name="Google Shape;3564;p264"/>
            <p:cNvPicPr preferRelativeResize="0"/>
            <p:nvPr/>
          </p:nvPicPr>
          <p:blipFill rotWithShape="1">
            <a:blip r:embed="rId4">
              <a:alphaModFix/>
            </a:blip>
            <a:srcRect b="0" l="0" r="19067" t="0"/>
            <a:stretch/>
          </p:blipFill>
          <p:spPr>
            <a:xfrm>
              <a:off x="5253725" y="565575"/>
              <a:ext cx="3756926" cy="225000"/>
            </a:xfrm>
            <a:prstGeom prst="rect">
              <a:avLst/>
            </a:prstGeom>
            <a:noFill/>
            <a:ln>
              <a:noFill/>
            </a:ln>
          </p:spPr>
        </p:pic>
      </p:grpSp>
      <p:grpSp>
        <p:nvGrpSpPr>
          <p:cNvPr id="3565" name="Google Shape;3565;p264"/>
          <p:cNvGrpSpPr/>
          <p:nvPr/>
        </p:nvGrpSpPr>
        <p:grpSpPr>
          <a:xfrm>
            <a:off x="342730" y="1845739"/>
            <a:ext cx="2794303" cy="2211334"/>
            <a:chOff x="571330" y="2302939"/>
            <a:chExt cx="2794303" cy="2211334"/>
          </a:xfrm>
        </p:grpSpPr>
        <p:pic>
          <p:nvPicPr>
            <p:cNvPr id="3566" name="Google Shape;3566;p264"/>
            <p:cNvPicPr preferRelativeResize="0"/>
            <p:nvPr/>
          </p:nvPicPr>
          <p:blipFill rotWithShape="1">
            <a:blip r:embed="rId5">
              <a:alphaModFix/>
            </a:blip>
            <a:srcRect b="38310" l="16655" r="33476" t="4696"/>
            <a:stretch/>
          </p:blipFill>
          <p:spPr>
            <a:xfrm rot="535244">
              <a:off x="1003030" y="2821083"/>
              <a:ext cx="2000324" cy="1340205"/>
            </a:xfrm>
            <a:prstGeom prst="rect">
              <a:avLst/>
            </a:prstGeom>
            <a:noFill/>
            <a:ln>
              <a:noFill/>
            </a:ln>
          </p:spPr>
        </p:pic>
        <p:pic>
          <p:nvPicPr>
            <p:cNvPr descr="clipped result image" id="3567" name="Google Shape;3567;p264"/>
            <p:cNvPicPr preferRelativeResize="0"/>
            <p:nvPr/>
          </p:nvPicPr>
          <p:blipFill rotWithShape="1">
            <a:blip r:embed="rId6">
              <a:alphaModFix/>
            </a:blip>
            <a:srcRect b="0" l="0" r="0" t="0"/>
            <a:stretch/>
          </p:blipFill>
          <p:spPr>
            <a:xfrm rot="535243">
              <a:off x="956578" y="2468106"/>
              <a:ext cx="2276986" cy="1881000"/>
            </a:xfrm>
            <a:prstGeom prst="rect">
              <a:avLst/>
            </a:prstGeom>
            <a:noFill/>
            <a:ln>
              <a:noFill/>
            </a:ln>
          </p:spPr>
        </p:pic>
        <p:pic>
          <p:nvPicPr>
            <p:cNvPr descr="A picture containing animal, aquatic mammal, mammal, dolphin&#10;&#10;Description automatically generated" id="3568" name="Google Shape;3568;p264"/>
            <p:cNvPicPr preferRelativeResize="0"/>
            <p:nvPr/>
          </p:nvPicPr>
          <p:blipFill rotWithShape="1">
            <a:blip r:embed="rId7">
              <a:alphaModFix/>
            </a:blip>
            <a:srcRect b="0" l="-17194" r="-11" t="0"/>
            <a:stretch/>
          </p:blipFill>
          <p:spPr>
            <a:xfrm rot="223695">
              <a:off x="582248" y="3686859"/>
              <a:ext cx="610568" cy="355707"/>
            </a:xfrm>
            <a:prstGeom prst="rect">
              <a:avLst/>
            </a:prstGeom>
            <a:noFill/>
            <a:ln>
              <a:noFill/>
            </a:ln>
            <a:effectLst>
              <a:outerShdw blurRad="152400" sx="90000" rotWithShape="0" sy="-19000">
                <a:srgbClr val="000000">
                  <a:alpha val="21570"/>
                </a:srgbClr>
              </a:outerShdw>
            </a:effectLst>
          </p:spPr>
        </p:pic>
        <p:sp>
          <p:nvSpPr>
            <p:cNvPr id="3569" name="Google Shape;3569;p264"/>
            <p:cNvSpPr/>
            <p:nvPr/>
          </p:nvSpPr>
          <p:spPr>
            <a:xfrm rot="600479">
              <a:off x="2527291" y="2666080"/>
              <a:ext cx="5179" cy="5179"/>
            </a:xfrm>
            <a:prstGeom prst="ellipse">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570" name="Google Shape;3570;p264"/>
            <p:cNvSpPr/>
            <p:nvPr/>
          </p:nvSpPr>
          <p:spPr>
            <a:xfrm rot="535673">
              <a:off x="1034267" y="2788893"/>
              <a:ext cx="539334" cy="526904"/>
            </a:xfrm>
            <a:prstGeom prst="ellipse">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571" name="Google Shape;3571;p264"/>
            <p:cNvSpPr/>
            <p:nvPr/>
          </p:nvSpPr>
          <p:spPr>
            <a:xfrm rot="536420">
              <a:off x="1058809" y="2817976"/>
              <a:ext cx="498051" cy="474033"/>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572" name="Google Shape;3572;p264"/>
            <p:cNvSpPr/>
            <p:nvPr/>
          </p:nvSpPr>
          <p:spPr>
            <a:xfrm rot="526364">
              <a:off x="1272992" y="3010020"/>
              <a:ext cx="49175" cy="48286"/>
            </a:xfrm>
            <a:prstGeom prst="ellipse">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grpSp>
        <p:nvGrpSpPr>
          <p:cNvPr id="3573" name="Google Shape;3573;p264"/>
          <p:cNvGrpSpPr/>
          <p:nvPr/>
        </p:nvGrpSpPr>
        <p:grpSpPr>
          <a:xfrm>
            <a:off x="483244" y="763625"/>
            <a:ext cx="2360875" cy="1421150"/>
            <a:chOff x="711844" y="1220825"/>
            <a:chExt cx="2360875" cy="1421150"/>
          </a:xfrm>
        </p:grpSpPr>
        <p:pic>
          <p:nvPicPr>
            <p:cNvPr descr="clipped result image" id="3574" name="Google Shape;3574;p264"/>
            <p:cNvPicPr preferRelativeResize="0"/>
            <p:nvPr/>
          </p:nvPicPr>
          <p:blipFill rotWithShape="1">
            <a:blip r:embed="rId8">
              <a:alphaModFix/>
            </a:blip>
            <a:srcRect b="0" l="0" r="0" t="0"/>
            <a:stretch/>
          </p:blipFill>
          <p:spPr>
            <a:xfrm>
              <a:off x="711844" y="1220825"/>
              <a:ext cx="2360875" cy="1421150"/>
            </a:xfrm>
            <a:prstGeom prst="rect">
              <a:avLst/>
            </a:prstGeom>
            <a:noFill/>
            <a:ln>
              <a:noFill/>
            </a:ln>
          </p:spPr>
        </p:pic>
        <p:pic>
          <p:nvPicPr>
            <p:cNvPr descr="clipped result image" id="3575" name="Google Shape;3575;p264"/>
            <p:cNvPicPr preferRelativeResize="0"/>
            <p:nvPr/>
          </p:nvPicPr>
          <p:blipFill rotWithShape="1">
            <a:blip r:embed="rId9">
              <a:alphaModFix/>
            </a:blip>
            <a:srcRect b="0" l="0" r="0" t="0"/>
            <a:stretch/>
          </p:blipFill>
          <p:spPr>
            <a:xfrm>
              <a:off x="1838352" y="1764305"/>
              <a:ext cx="451046" cy="447746"/>
            </a:xfrm>
            <a:prstGeom prst="rect">
              <a:avLst/>
            </a:prstGeom>
            <a:noFill/>
            <a:ln>
              <a:noFill/>
            </a:ln>
          </p:spPr>
        </p:pic>
      </p:grpSp>
      <p:sp>
        <p:nvSpPr>
          <p:cNvPr id="3576" name="Google Shape;3576;p264"/>
          <p:cNvSpPr txBox="1"/>
          <p:nvPr/>
        </p:nvSpPr>
        <p:spPr>
          <a:xfrm>
            <a:off x="209539" y="120075"/>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1600">
                <a:solidFill>
                  <a:schemeClr val="lt1"/>
                </a:solidFill>
                <a:latin typeface="Impact"/>
                <a:ea typeface="Impact"/>
                <a:cs typeface="Impact"/>
                <a:sym typeface="Impact"/>
              </a:rPr>
              <a:t>#</a:t>
            </a:r>
            <a:endParaRPr b="1" i="1" sz="1600" u="none" cap="none" strike="noStrike">
              <a:solidFill>
                <a:schemeClr val="lt1"/>
              </a:solidFill>
              <a:latin typeface="Impact"/>
              <a:ea typeface="Impact"/>
              <a:cs typeface="Impact"/>
              <a:sym typeface="Impact"/>
            </a:endParaRPr>
          </a:p>
        </p:txBody>
      </p:sp>
      <p:sp>
        <p:nvSpPr>
          <p:cNvPr id="3577" name="Google Shape;3577;p264"/>
          <p:cNvSpPr txBox="1"/>
          <p:nvPr/>
        </p:nvSpPr>
        <p:spPr>
          <a:xfrm>
            <a:off x="2762087" y="722225"/>
            <a:ext cx="2293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Carbamazepine (TEGRETOL)</a:t>
            </a:r>
            <a:endParaRPr sz="2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7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in</a:t>
            </a:r>
            <a:r>
              <a:rPr b="1" lang="en" sz="2000" u="sng">
                <a:solidFill>
                  <a:schemeClr val="accent2"/>
                </a:solidFill>
              </a:rPr>
              <a:t>D</a:t>
            </a:r>
            <a:r>
              <a:rPr lang="en" sz="2000">
                <a:solidFill>
                  <a:schemeClr val="accent2"/>
                </a:solidFill>
              </a:rPr>
              <a:t>ucer</a:t>
            </a:r>
            <a:endParaRPr sz="2000">
              <a:solidFill>
                <a:schemeClr val="accent2"/>
              </a:solidFill>
            </a:endParaRPr>
          </a:p>
        </p:txBody>
      </p:sp>
      <p:sp>
        <p:nvSpPr>
          <p:cNvPr id="3578" name="Google Shape;3578;p264"/>
          <p:cNvSpPr txBox="1"/>
          <p:nvPr/>
        </p:nvSpPr>
        <p:spPr>
          <a:xfrm>
            <a:off x="2887775" y="2724150"/>
            <a:ext cx="21678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Methadone</a:t>
            </a:r>
            <a:endParaRPr sz="2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7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substrate</a:t>
            </a:r>
            <a:endParaRPr sz="2000">
              <a:solidFill>
                <a:schemeClr val="accent2"/>
              </a:solidFill>
            </a:endParaRPr>
          </a:p>
        </p:txBody>
      </p:sp>
      <p:grpSp>
        <p:nvGrpSpPr>
          <p:cNvPr id="3579" name="Google Shape;3579;p264"/>
          <p:cNvGrpSpPr/>
          <p:nvPr/>
        </p:nvGrpSpPr>
        <p:grpSpPr>
          <a:xfrm>
            <a:off x="1529111" y="3926147"/>
            <a:ext cx="383428" cy="294198"/>
            <a:chOff x="3984838" y="15707819"/>
            <a:chExt cx="1245300" cy="955500"/>
          </a:xfrm>
        </p:grpSpPr>
        <p:sp>
          <p:nvSpPr>
            <p:cNvPr id="3580" name="Google Shape;3580;p264"/>
            <p:cNvSpPr/>
            <p:nvPr/>
          </p:nvSpPr>
          <p:spPr>
            <a:xfrm flipH="1" rot="10800000">
              <a:off x="3984838" y="15707819"/>
              <a:ext cx="1245300" cy="9555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9525">
                <a:srgbClr val="000000">
                  <a:alpha val="2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581" name="Google Shape;3581;p264"/>
            <p:cNvPicPr preferRelativeResize="0"/>
            <p:nvPr/>
          </p:nvPicPr>
          <p:blipFill rotWithShape="1">
            <a:blip r:embed="rId10">
              <a:alphaModFix/>
            </a:blip>
            <a:srcRect b="0" l="0" r="0" t="0"/>
            <a:stretch/>
          </p:blipFill>
          <p:spPr>
            <a:xfrm>
              <a:off x="4334312" y="15889392"/>
              <a:ext cx="534585" cy="530672"/>
            </a:xfrm>
            <a:prstGeom prst="rect">
              <a:avLst/>
            </a:prstGeom>
            <a:noFill/>
            <a:ln>
              <a:noFill/>
            </a:ln>
          </p:spPr>
        </p:pic>
      </p:grpSp>
      <p:sp>
        <p:nvSpPr>
          <p:cNvPr id="3582" name="Google Shape;3582;p264"/>
          <p:cNvSpPr txBox="1"/>
          <p:nvPr/>
        </p:nvSpPr>
        <p:spPr>
          <a:xfrm>
            <a:off x="342725" y="4351775"/>
            <a:ext cx="45288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200">
                <a:solidFill>
                  <a:schemeClr val="accent2"/>
                </a:solidFill>
              </a:rPr>
              <a:t>Average 60% decrease at 10 days.</a:t>
            </a:r>
            <a:r>
              <a:rPr lang="en" sz="3100">
                <a:solidFill>
                  <a:schemeClr val="accent2"/>
                </a:solidFill>
              </a:rPr>
              <a:t> </a:t>
            </a:r>
            <a:endParaRPr sz="3100">
              <a:solidFill>
                <a:schemeClr val="accent2"/>
              </a:solidFill>
            </a:endParaRPr>
          </a:p>
        </p:txBody>
      </p:sp>
      <p:sp>
        <p:nvSpPr>
          <p:cNvPr id="3583" name="Google Shape;3583;p264"/>
          <p:cNvSpPr txBox="1"/>
          <p:nvPr/>
        </p:nvSpPr>
        <p:spPr>
          <a:xfrm>
            <a:off x="209539" y="120075"/>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1600">
                <a:solidFill>
                  <a:schemeClr val="lt1"/>
                </a:solidFill>
                <a:latin typeface="Impact"/>
                <a:ea typeface="Impact"/>
                <a:cs typeface="Impact"/>
                <a:sym typeface="Impact"/>
              </a:rPr>
              <a:t>#</a:t>
            </a:r>
            <a:endParaRPr b="1" i="1" sz="1600" u="none" cap="none" strike="noStrike">
              <a:solidFill>
                <a:schemeClr val="lt1"/>
              </a:solidFill>
              <a:latin typeface="Impact"/>
              <a:ea typeface="Impact"/>
              <a:cs typeface="Impact"/>
              <a:sym typeface="Impact"/>
            </a:endParaRPr>
          </a:p>
        </p:txBody>
      </p:sp>
      <p:pic>
        <p:nvPicPr>
          <p:cNvPr descr="clipped result image" id="3584" name="Google Shape;3584;p264"/>
          <p:cNvPicPr preferRelativeResize="0"/>
          <p:nvPr/>
        </p:nvPicPr>
        <p:blipFill rotWithShape="1">
          <a:blip r:embed="rId11">
            <a:alphaModFix/>
          </a:blip>
          <a:srcRect b="0" l="0" r="0" t="0"/>
          <a:stretch/>
        </p:blipFill>
        <p:spPr>
          <a:xfrm>
            <a:off x="5414701" y="3558398"/>
            <a:ext cx="1938600" cy="1492341"/>
          </a:xfrm>
          <a:prstGeom prst="rect">
            <a:avLst/>
          </a:prstGeom>
          <a:noFill/>
          <a:ln>
            <a:noFill/>
          </a:ln>
        </p:spPr>
      </p:pic>
      <p:pic>
        <p:nvPicPr>
          <p:cNvPr descr="Resultado de imagen para tiger" id="3585" name="Google Shape;3585;p264"/>
          <p:cNvPicPr preferRelativeResize="0"/>
          <p:nvPr/>
        </p:nvPicPr>
        <p:blipFill rotWithShape="1">
          <a:blip r:embed="rId12">
            <a:alphaModFix/>
          </a:blip>
          <a:srcRect b="0" l="0" r="0" t="0"/>
          <a:stretch/>
        </p:blipFill>
        <p:spPr>
          <a:xfrm flipH="1" rot="-312027">
            <a:off x="5975251" y="3007298"/>
            <a:ext cx="817493" cy="802630"/>
          </a:xfrm>
          <a:prstGeom prst="rect">
            <a:avLst/>
          </a:prstGeom>
          <a:noFill/>
          <a:ln>
            <a:noFill/>
          </a:ln>
        </p:spPr>
      </p:pic>
      <p:pic>
        <p:nvPicPr>
          <p:cNvPr descr="clipped result image" id="3586" name="Google Shape;3586;p264"/>
          <p:cNvPicPr preferRelativeResize="0"/>
          <p:nvPr/>
        </p:nvPicPr>
        <p:blipFill>
          <a:blip r:embed="rId13">
            <a:alphaModFix/>
          </a:blip>
          <a:stretch>
            <a:fillRect/>
          </a:stretch>
        </p:blipFill>
        <p:spPr>
          <a:xfrm rot="-896696">
            <a:off x="7287027" y="3624344"/>
            <a:ext cx="982276" cy="250711"/>
          </a:xfrm>
          <a:prstGeom prst="rect">
            <a:avLst/>
          </a:prstGeom>
          <a:noFill/>
          <a:ln>
            <a:noFill/>
          </a:ln>
        </p:spPr>
      </p:pic>
      <p:pic>
        <p:nvPicPr>
          <p:cNvPr descr="A picture containing animal, aquatic mammal, mammal, dolphin&#10;&#10;Description automatically generated" id="3587" name="Google Shape;3587;p264"/>
          <p:cNvPicPr preferRelativeResize="0"/>
          <p:nvPr/>
        </p:nvPicPr>
        <p:blipFill rotWithShape="1">
          <a:blip r:embed="rId7">
            <a:alphaModFix/>
          </a:blip>
          <a:srcRect b="0" l="-17194" r="-11" t="0"/>
          <a:stretch/>
        </p:blipFill>
        <p:spPr>
          <a:xfrm rot="223695">
            <a:off x="7893148" y="3571847"/>
            <a:ext cx="610568" cy="355707"/>
          </a:xfrm>
          <a:prstGeom prst="rect">
            <a:avLst/>
          </a:prstGeom>
          <a:noFill/>
          <a:ln>
            <a:noFill/>
          </a:ln>
          <a:effectLst>
            <a:outerShdw blurRad="152400" sx="90000" rotWithShape="0" sy="-19000">
              <a:srgbClr val="000000">
                <a:alpha val="21570"/>
              </a:srgbClr>
            </a:outerShdw>
          </a:effectLst>
        </p:spPr>
      </p:pic>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1" name="Shape 3591"/>
        <p:cNvGrpSpPr/>
        <p:nvPr/>
      </p:nvGrpSpPr>
      <p:grpSpPr>
        <a:xfrm>
          <a:off x="0" y="0"/>
          <a:ext cx="0" cy="0"/>
          <a:chOff x="0" y="0"/>
          <a:chExt cx="0" cy="0"/>
        </a:xfrm>
      </p:grpSpPr>
      <p:sp>
        <p:nvSpPr>
          <p:cNvPr id="3592" name="Google Shape;3592;p265"/>
          <p:cNvSpPr txBox="1"/>
          <p:nvPr/>
        </p:nvSpPr>
        <p:spPr>
          <a:xfrm>
            <a:off x="2943224" y="1371150"/>
            <a:ext cx="5686500" cy="436500"/>
          </a:xfrm>
          <a:prstGeom prst="rect">
            <a:avLst/>
          </a:prstGeom>
          <a:noFill/>
          <a:ln>
            <a:noFill/>
          </a:ln>
        </p:spPr>
        <p:txBody>
          <a:bodyPr anchorCtr="0" anchor="t" bIns="91425" lIns="91425" spcFirstLastPara="1" rIns="91425" wrap="square" tIns="91425">
            <a:noAutofit/>
          </a:bodyPr>
          <a:lstStyle/>
          <a:p>
            <a:pPr indent="0" lvl="0" marL="171450" marR="0" rtl="0" algn="l">
              <a:lnSpc>
                <a:spcPct val="100000"/>
              </a:lnSpc>
              <a:spcBef>
                <a:spcPts val="0"/>
              </a:spcBef>
              <a:spcAft>
                <a:spcPts val="0"/>
              </a:spcAft>
              <a:buNone/>
            </a:pPr>
            <a:r>
              <a:rPr b="0" i="0" lang="en" sz="2400" u="none" cap="none" strike="noStrike">
                <a:solidFill>
                  <a:srgbClr val="000000"/>
                </a:solidFill>
                <a:latin typeface="Arial"/>
                <a:ea typeface="Arial"/>
                <a:cs typeface="Arial"/>
                <a:sym typeface="Arial"/>
              </a:rPr>
              <a:t>While ePrescribe systems may warn the doctor when starting an interacting medication, there will be </a:t>
            </a:r>
            <a:r>
              <a:rPr b="1" i="0" lang="en" sz="2400" u="none" cap="none" strike="noStrike">
                <a:solidFill>
                  <a:srgbClr val="000000"/>
                </a:solidFill>
                <a:latin typeface="Arial"/>
                <a:ea typeface="Arial"/>
                <a:cs typeface="Arial"/>
                <a:sym typeface="Arial"/>
              </a:rPr>
              <a:t>no warning</a:t>
            </a:r>
            <a:r>
              <a:rPr b="0" i="0" lang="en" sz="2400" u="none" cap="none" strike="noStrike">
                <a:solidFill>
                  <a:srgbClr val="000000"/>
                </a:solidFill>
                <a:latin typeface="Arial"/>
                <a:ea typeface="Arial"/>
                <a:cs typeface="Arial"/>
                <a:sym typeface="Arial"/>
              </a:rPr>
              <a:t> when stopping a medication will </a:t>
            </a:r>
            <a:r>
              <a:rPr lang="en" sz="2400"/>
              <a:t>result in </a:t>
            </a:r>
            <a:r>
              <a:rPr lang="en" sz="2400">
                <a:highlight>
                  <a:schemeClr val="accent6"/>
                </a:highlight>
              </a:rPr>
              <a:t>reversal</a:t>
            </a:r>
            <a:r>
              <a:rPr lang="en" sz="2400"/>
              <a:t> of induction / inhibition.</a:t>
            </a:r>
            <a:endParaRPr b="0" i="0" sz="2400" u="none" cap="none" strike="noStrike">
              <a:solidFill>
                <a:srgbClr val="000000"/>
              </a:solidFill>
              <a:latin typeface="Arial"/>
              <a:ea typeface="Arial"/>
              <a:cs typeface="Arial"/>
              <a:sym typeface="Arial"/>
            </a:endParaRPr>
          </a:p>
        </p:txBody>
      </p:sp>
      <p:pic>
        <p:nvPicPr>
          <p:cNvPr descr="clipped result image" id="3593" name="Google Shape;3593;p265"/>
          <p:cNvPicPr preferRelativeResize="0"/>
          <p:nvPr/>
        </p:nvPicPr>
        <p:blipFill rotWithShape="1">
          <a:blip r:embed="rId3">
            <a:alphaModFix/>
          </a:blip>
          <a:srcRect b="0" l="0" r="0" t="0"/>
          <a:stretch/>
        </p:blipFill>
        <p:spPr>
          <a:xfrm>
            <a:off x="221799" y="1231226"/>
            <a:ext cx="2513050" cy="2245400"/>
          </a:xfrm>
          <a:prstGeom prst="rect">
            <a:avLst/>
          </a:prstGeom>
          <a:noFill/>
          <a:ln>
            <a:noFill/>
          </a:ln>
        </p:spPr>
      </p:pic>
      <p:sp>
        <p:nvSpPr>
          <p:cNvPr id="3594" name="Google Shape;3594;p265"/>
          <p:cNvSpPr txBox="1"/>
          <p:nvPr/>
        </p:nvSpPr>
        <p:spPr>
          <a:xfrm>
            <a:off x="209539" y="120075"/>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1600">
                <a:solidFill>
                  <a:schemeClr val="lt1"/>
                </a:solidFill>
                <a:latin typeface="Impact"/>
                <a:ea typeface="Impact"/>
                <a:cs typeface="Impact"/>
                <a:sym typeface="Impact"/>
              </a:rPr>
              <a:t>#</a:t>
            </a:r>
            <a:endParaRPr b="1" i="1" sz="1600" u="none" cap="none" strike="noStrike">
              <a:solidFill>
                <a:schemeClr val="lt1"/>
              </a:solidFill>
              <a:latin typeface="Impact"/>
              <a:ea typeface="Impact"/>
              <a:cs typeface="Impact"/>
              <a:sym typeface="Impact"/>
            </a:endParaRPr>
          </a:p>
        </p:txBody>
      </p:sp>
    </p:spTree>
  </p:cSld>
  <p:clrMapOvr>
    <a:masterClrMapping/>
  </p:clrMapOvr>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8" name="Shape 3598"/>
        <p:cNvGrpSpPr/>
        <p:nvPr/>
      </p:nvGrpSpPr>
      <p:grpSpPr>
        <a:xfrm>
          <a:off x="0" y="0"/>
          <a:ext cx="0" cy="0"/>
          <a:chOff x="0" y="0"/>
          <a:chExt cx="0" cy="0"/>
        </a:xfrm>
      </p:grpSpPr>
      <p:sp>
        <p:nvSpPr>
          <p:cNvPr id="3599" name="Google Shape;3599;p266"/>
          <p:cNvSpPr txBox="1"/>
          <p:nvPr/>
        </p:nvSpPr>
        <p:spPr>
          <a:xfrm>
            <a:off x="209539" y="120075"/>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1600">
                <a:solidFill>
                  <a:schemeClr val="lt1"/>
                </a:solidFill>
                <a:latin typeface="Impact"/>
                <a:ea typeface="Impact"/>
                <a:cs typeface="Impact"/>
                <a:sym typeface="Impact"/>
              </a:rPr>
              <a:t>#</a:t>
            </a:r>
            <a:endParaRPr b="1" i="1" sz="1600" u="none" cap="none" strike="noStrike">
              <a:solidFill>
                <a:schemeClr val="lt1"/>
              </a:solidFill>
              <a:latin typeface="Impact"/>
              <a:ea typeface="Impact"/>
              <a:cs typeface="Impact"/>
              <a:sym typeface="Impact"/>
            </a:endParaRPr>
          </a:p>
        </p:txBody>
      </p:sp>
      <p:sp>
        <p:nvSpPr>
          <p:cNvPr id="3600" name="Google Shape;3600;p266"/>
          <p:cNvSpPr txBox="1"/>
          <p:nvPr/>
        </p:nvSpPr>
        <p:spPr>
          <a:xfrm>
            <a:off x="1601100" y="1790700"/>
            <a:ext cx="59418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3000">
                <a:solidFill>
                  <a:schemeClr val="accent2"/>
                </a:solidFill>
              </a:rPr>
              <a:t>Carbamazepine (TEGRETOL)</a:t>
            </a:r>
            <a:endParaRPr sz="3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3000">
                <a:solidFill>
                  <a:schemeClr val="accent2"/>
                </a:solidFill>
              </a:rPr>
              <a:t>+</a:t>
            </a:r>
            <a:endParaRPr sz="3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3000">
                <a:solidFill>
                  <a:schemeClr val="accent2"/>
                </a:solidFill>
              </a:rPr>
              <a:t>Quetiapine (SEROQUEL)</a:t>
            </a:r>
            <a:endParaRPr sz="3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3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3000">
              <a:solidFill>
                <a:schemeClr val="accent2"/>
              </a:solidFill>
            </a:endParaRPr>
          </a:p>
        </p:txBody>
      </p:sp>
      <p:sp>
        <p:nvSpPr>
          <p:cNvPr id="3601" name="Google Shape;3601;p266"/>
          <p:cNvSpPr txBox="1"/>
          <p:nvPr/>
        </p:nvSpPr>
        <p:spPr>
          <a:xfrm>
            <a:off x="466714" y="235474"/>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2600">
                <a:solidFill>
                  <a:schemeClr val="lt1"/>
                </a:solidFill>
                <a:latin typeface="Impact"/>
                <a:ea typeface="Impact"/>
                <a:cs typeface="Impact"/>
                <a:sym typeface="Impact"/>
              </a:rPr>
              <a:t>#</a:t>
            </a:r>
            <a:endParaRPr b="1" i="1" sz="2600" u="none" cap="none" strike="noStrike">
              <a:solidFill>
                <a:schemeClr val="lt1"/>
              </a:solidFill>
              <a:latin typeface="Impact"/>
              <a:ea typeface="Impact"/>
              <a:cs typeface="Impact"/>
              <a:sym typeface="Impact"/>
            </a:endParaRPr>
          </a:p>
        </p:txBody>
      </p:sp>
    </p:spTree>
  </p:cSld>
  <p:clrMapOvr>
    <a:masterClrMapping/>
  </p:clrMapOvr>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5" name="Shape 3605"/>
        <p:cNvGrpSpPr/>
        <p:nvPr/>
      </p:nvGrpSpPr>
      <p:grpSpPr>
        <a:xfrm>
          <a:off x="0" y="0"/>
          <a:ext cx="0" cy="0"/>
          <a:chOff x="0" y="0"/>
          <a:chExt cx="0" cy="0"/>
        </a:xfrm>
      </p:grpSpPr>
      <p:grpSp>
        <p:nvGrpSpPr>
          <p:cNvPr id="3606" name="Google Shape;3606;p267"/>
          <p:cNvGrpSpPr/>
          <p:nvPr/>
        </p:nvGrpSpPr>
        <p:grpSpPr>
          <a:xfrm>
            <a:off x="5228000" y="103525"/>
            <a:ext cx="3868376" cy="2432000"/>
            <a:chOff x="5228000" y="103525"/>
            <a:chExt cx="3868376" cy="2432000"/>
          </a:xfrm>
        </p:grpSpPr>
        <p:pic>
          <p:nvPicPr>
            <p:cNvPr id="3607" name="Google Shape;3607;p267"/>
            <p:cNvPicPr preferRelativeResize="0"/>
            <p:nvPr/>
          </p:nvPicPr>
          <p:blipFill>
            <a:blip r:embed="rId3">
              <a:alphaModFix/>
            </a:blip>
            <a:stretch>
              <a:fillRect/>
            </a:stretch>
          </p:blipFill>
          <p:spPr>
            <a:xfrm>
              <a:off x="5228000" y="328800"/>
              <a:ext cx="3868376" cy="2206725"/>
            </a:xfrm>
            <a:prstGeom prst="rect">
              <a:avLst/>
            </a:prstGeom>
            <a:noFill/>
            <a:ln>
              <a:noFill/>
            </a:ln>
          </p:spPr>
        </p:pic>
        <p:pic>
          <p:nvPicPr>
            <p:cNvPr id="3608" name="Google Shape;3608;p267"/>
            <p:cNvPicPr preferRelativeResize="0"/>
            <p:nvPr/>
          </p:nvPicPr>
          <p:blipFill rotWithShape="1">
            <a:blip r:embed="rId4">
              <a:alphaModFix/>
            </a:blip>
            <a:srcRect b="0" l="0" r="19067" t="0"/>
            <a:stretch/>
          </p:blipFill>
          <p:spPr>
            <a:xfrm>
              <a:off x="5273625" y="103525"/>
              <a:ext cx="3790299" cy="225275"/>
            </a:xfrm>
            <a:prstGeom prst="rect">
              <a:avLst/>
            </a:prstGeom>
            <a:noFill/>
            <a:ln>
              <a:noFill/>
            </a:ln>
          </p:spPr>
        </p:pic>
      </p:grpSp>
      <p:sp>
        <p:nvSpPr>
          <p:cNvPr id="3609" name="Google Shape;3609;p267"/>
          <p:cNvSpPr txBox="1"/>
          <p:nvPr/>
        </p:nvSpPr>
        <p:spPr>
          <a:xfrm>
            <a:off x="209539" y="120075"/>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1600">
                <a:solidFill>
                  <a:schemeClr val="lt1"/>
                </a:solidFill>
                <a:latin typeface="Impact"/>
                <a:ea typeface="Impact"/>
                <a:cs typeface="Impact"/>
                <a:sym typeface="Impact"/>
              </a:rPr>
              <a:t>#</a:t>
            </a:r>
            <a:endParaRPr b="1" i="1" sz="1600" u="none" cap="none" strike="noStrike">
              <a:solidFill>
                <a:schemeClr val="lt1"/>
              </a:solidFill>
              <a:latin typeface="Impact"/>
              <a:ea typeface="Impact"/>
              <a:cs typeface="Impact"/>
              <a:sym typeface="Impact"/>
            </a:endParaRPr>
          </a:p>
        </p:txBody>
      </p:sp>
      <p:grpSp>
        <p:nvGrpSpPr>
          <p:cNvPr id="3610" name="Google Shape;3610;p267"/>
          <p:cNvGrpSpPr/>
          <p:nvPr/>
        </p:nvGrpSpPr>
        <p:grpSpPr>
          <a:xfrm flipH="1" rot="159651">
            <a:off x="614054" y="1809412"/>
            <a:ext cx="2683044" cy="2200154"/>
            <a:chOff x="11200631" y="7966944"/>
            <a:chExt cx="2413898" cy="1906381"/>
          </a:xfrm>
        </p:grpSpPr>
        <p:pic>
          <p:nvPicPr>
            <p:cNvPr id="3611" name="Google Shape;3611;p267"/>
            <p:cNvPicPr preferRelativeResize="0"/>
            <p:nvPr/>
          </p:nvPicPr>
          <p:blipFill rotWithShape="1">
            <a:blip r:embed="rId5">
              <a:alphaModFix/>
            </a:blip>
            <a:srcRect b="0" l="8731" r="7150" t="0"/>
            <a:stretch/>
          </p:blipFill>
          <p:spPr>
            <a:xfrm flipH="1" rot="-537049">
              <a:off x="11520780" y="8300113"/>
              <a:ext cx="1961357" cy="1282998"/>
            </a:xfrm>
            <a:prstGeom prst="rect">
              <a:avLst/>
            </a:prstGeom>
            <a:noFill/>
            <a:ln>
              <a:noFill/>
            </a:ln>
          </p:spPr>
        </p:pic>
        <p:grpSp>
          <p:nvGrpSpPr>
            <p:cNvPr id="3612" name="Google Shape;3612;p267"/>
            <p:cNvGrpSpPr/>
            <p:nvPr/>
          </p:nvGrpSpPr>
          <p:grpSpPr>
            <a:xfrm flipH="1">
              <a:off x="11200631" y="7966944"/>
              <a:ext cx="2413898" cy="1906381"/>
              <a:chOff x="-2316252" y="7198681"/>
              <a:chExt cx="2753391" cy="2033907"/>
            </a:xfrm>
          </p:grpSpPr>
          <p:pic>
            <p:nvPicPr>
              <p:cNvPr descr="clipped result image" id="3613" name="Google Shape;3613;p267"/>
              <p:cNvPicPr preferRelativeResize="0"/>
              <p:nvPr/>
            </p:nvPicPr>
            <p:blipFill rotWithShape="1">
              <a:blip r:embed="rId6">
                <a:alphaModFix/>
              </a:blip>
              <a:srcRect b="0" l="0" r="0" t="0"/>
              <a:stretch/>
            </p:blipFill>
            <p:spPr>
              <a:xfrm rot="502837">
                <a:off x="-2172554" y="7363820"/>
                <a:ext cx="2465994" cy="1703629"/>
              </a:xfrm>
              <a:prstGeom prst="rect">
                <a:avLst/>
              </a:prstGeom>
              <a:noFill/>
              <a:ln>
                <a:noFill/>
              </a:ln>
            </p:spPr>
          </p:pic>
          <p:grpSp>
            <p:nvGrpSpPr>
              <p:cNvPr id="3614" name="Google Shape;3614;p267"/>
              <p:cNvGrpSpPr/>
              <p:nvPr/>
            </p:nvGrpSpPr>
            <p:grpSpPr>
              <a:xfrm>
                <a:off x="-2159376" y="7674835"/>
                <a:ext cx="576621" cy="556532"/>
                <a:chOff x="-5105396" y="3633278"/>
                <a:chExt cx="576621" cy="556532"/>
              </a:xfrm>
            </p:grpSpPr>
            <p:pic>
              <p:nvPicPr>
                <p:cNvPr descr="clipped result image" id="3615" name="Google Shape;3615;p267"/>
                <p:cNvPicPr preferRelativeResize="0"/>
                <p:nvPr/>
              </p:nvPicPr>
              <p:blipFill rotWithShape="1">
                <a:blip r:embed="rId7">
                  <a:alphaModFix/>
                </a:blip>
                <a:srcRect b="0" l="0" r="0" t="0"/>
                <a:stretch/>
              </p:blipFill>
              <p:spPr>
                <a:xfrm rot="502836">
                  <a:off x="-5069316" y="3742330"/>
                  <a:ext cx="452469" cy="418083"/>
                </a:xfrm>
                <a:prstGeom prst="rect">
                  <a:avLst/>
                </a:prstGeom>
                <a:noFill/>
                <a:ln>
                  <a:noFill/>
                </a:ln>
              </p:spPr>
            </p:pic>
            <p:pic>
              <p:nvPicPr>
                <p:cNvPr descr="clipped result image" id="3616" name="Google Shape;3616;p267"/>
                <p:cNvPicPr preferRelativeResize="0"/>
                <p:nvPr/>
              </p:nvPicPr>
              <p:blipFill rotWithShape="1">
                <a:blip r:embed="rId8">
                  <a:alphaModFix/>
                </a:blip>
                <a:srcRect b="0" l="0" r="0" t="0"/>
                <a:stretch/>
              </p:blipFill>
              <p:spPr>
                <a:xfrm rot="502840">
                  <a:off x="-5050494" y="3667040"/>
                  <a:ext cx="497515" cy="291706"/>
                </a:xfrm>
                <a:prstGeom prst="rect">
                  <a:avLst/>
                </a:prstGeom>
                <a:noFill/>
                <a:ln>
                  <a:noFill/>
                </a:ln>
              </p:spPr>
            </p:pic>
          </p:grpSp>
        </p:grpSp>
      </p:grpSp>
      <p:grpSp>
        <p:nvGrpSpPr>
          <p:cNvPr id="3617" name="Google Shape;3617;p267"/>
          <p:cNvGrpSpPr/>
          <p:nvPr/>
        </p:nvGrpSpPr>
        <p:grpSpPr>
          <a:xfrm>
            <a:off x="483244" y="687425"/>
            <a:ext cx="2360875" cy="1421150"/>
            <a:chOff x="711844" y="687425"/>
            <a:chExt cx="2360875" cy="1421150"/>
          </a:xfrm>
        </p:grpSpPr>
        <p:pic>
          <p:nvPicPr>
            <p:cNvPr descr="clipped result image" id="3618" name="Google Shape;3618;p267"/>
            <p:cNvPicPr preferRelativeResize="0"/>
            <p:nvPr/>
          </p:nvPicPr>
          <p:blipFill rotWithShape="1">
            <a:blip r:embed="rId9">
              <a:alphaModFix/>
            </a:blip>
            <a:srcRect b="0" l="0" r="0" t="0"/>
            <a:stretch/>
          </p:blipFill>
          <p:spPr>
            <a:xfrm>
              <a:off x="711844" y="687425"/>
              <a:ext cx="2360875" cy="1421150"/>
            </a:xfrm>
            <a:prstGeom prst="rect">
              <a:avLst/>
            </a:prstGeom>
            <a:noFill/>
            <a:ln>
              <a:noFill/>
            </a:ln>
          </p:spPr>
        </p:pic>
        <p:pic>
          <p:nvPicPr>
            <p:cNvPr descr="clipped result image" id="3619" name="Google Shape;3619;p267"/>
            <p:cNvPicPr preferRelativeResize="0"/>
            <p:nvPr/>
          </p:nvPicPr>
          <p:blipFill rotWithShape="1">
            <a:blip r:embed="rId10">
              <a:alphaModFix/>
            </a:blip>
            <a:srcRect b="0" l="0" r="0" t="0"/>
            <a:stretch/>
          </p:blipFill>
          <p:spPr>
            <a:xfrm>
              <a:off x="1838352" y="1230905"/>
              <a:ext cx="451046" cy="447746"/>
            </a:xfrm>
            <a:prstGeom prst="rect">
              <a:avLst/>
            </a:prstGeom>
            <a:noFill/>
            <a:ln>
              <a:noFill/>
            </a:ln>
          </p:spPr>
        </p:pic>
      </p:grpSp>
      <p:grpSp>
        <p:nvGrpSpPr>
          <p:cNvPr id="3620" name="Google Shape;3620;p267"/>
          <p:cNvGrpSpPr/>
          <p:nvPr/>
        </p:nvGrpSpPr>
        <p:grpSpPr>
          <a:xfrm>
            <a:off x="1548173" y="3830897"/>
            <a:ext cx="383428" cy="294198"/>
            <a:chOff x="4046749" y="13913567"/>
            <a:chExt cx="1245300" cy="955500"/>
          </a:xfrm>
        </p:grpSpPr>
        <p:sp>
          <p:nvSpPr>
            <p:cNvPr id="3621" name="Google Shape;3621;p267"/>
            <p:cNvSpPr/>
            <p:nvPr/>
          </p:nvSpPr>
          <p:spPr>
            <a:xfrm flipH="1" rot="10800000">
              <a:off x="4046749" y="13913567"/>
              <a:ext cx="1245300" cy="9555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9525">
                <a:srgbClr val="000000">
                  <a:alpha val="2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622" name="Google Shape;3622;p267"/>
            <p:cNvPicPr preferRelativeResize="0"/>
            <p:nvPr/>
          </p:nvPicPr>
          <p:blipFill rotWithShape="1">
            <a:blip r:embed="rId11">
              <a:alphaModFix/>
            </a:blip>
            <a:srcRect b="0" l="0" r="0" t="0"/>
            <a:stretch/>
          </p:blipFill>
          <p:spPr>
            <a:xfrm>
              <a:off x="4396223" y="14095141"/>
              <a:ext cx="534585" cy="530672"/>
            </a:xfrm>
            <a:prstGeom prst="rect">
              <a:avLst/>
            </a:prstGeom>
            <a:noFill/>
            <a:ln>
              <a:noFill/>
            </a:ln>
          </p:spPr>
        </p:pic>
      </p:grpSp>
      <p:sp>
        <p:nvSpPr>
          <p:cNvPr id="3623" name="Google Shape;3623;p267"/>
          <p:cNvSpPr txBox="1"/>
          <p:nvPr/>
        </p:nvSpPr>
        <p:spPr>
          <a:xfrm>
            <a:off x="2762087" y="722225"/>
            <a:ext cx="2293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Carbamazepine (TEGRETOL)</a:t>
            </a:r>
            <a:endParaRPr sz="2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7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in</a:t>
            </a:r>
            <a:r>
              <a:rPr b="1" lang="en" sz="2000" u="sng">
                <a:solidFill>
                  <a:schemeClr val="accent2"/>
                </a:solidFill>
              </a:rPr>
              <a:t>D</a:t>
            </a:r>
            <a:r>
              <a:rPr lang="en" sz="2000">
                <a:solidFill>
                  <a:schemeClr val="accent2"/>
                </a:solidFill>
              </a:rPr>
              <a:t>ucer</a:t>
            </a:r>
            <a:endParaRPr sz="2000">
              <a:solidFill>
                <a:schemeClr val="accent2"/>
              </a:solidFill>
            </a:endParaRPr>
          </a:p>
        </p:txBody>
      </p:sp>
      <p:sp>
        <p:nvSpPr>
          <p:cNvPr id="3624" name="Google Shape;3624;p267"/>
          <p:cNvSpPr txBox="1"/>
          <p:nvPr/>
        </p:nvSpPr>
        <p:spPr>
          <a:xfrm>
            <a:off x="3049700" y="2504163"/>
            <a:ext cx="21678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Quetiapine (SEROQUEL)</a:t>
            </a:r>
            <a:endParaRPr sz="2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7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substrate</a:t>
            </a:r>
            <a:endParaRPr sz="2000">
              <a:solidFill>
                <a:schemeClr val="accent2"/>
              </a:solidFill>
            </a:endParaRPr>
          </a:p>
        </p:txBody>
      </p:sp>
    </p:spTree>
  </p:cSld>
  <p:clrMapOvr>
    <a:masterClrMapping/>
  </p:clrMapOvr>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8" name="Shape 3628"/>
        <p:cNvGrpSpPr/>
        <p:nvPr/>
      </p:nvGrpSpPr>
      <p:grpSpPr>
        <a:xfrm>
          <a:off x="0" y="0"/>
          <a:ext cx="0" cy="0"/>
          <a:chOff x="0" y="0"/>
          <a:chExt cx="0" cy="0"/>
        </a:xfrm>
      </p:grpSpPr>
      <p:grpSp>
        <p:nvGrpSpPr>
          <p:cNvPr id="3629" name="Google Shape;3629;p268"/>
          <p:cNvGrpSpPr/>
          <p:nvPr/>
        </p:nvGrpSpPr>
        <p:grpSpPr>
          <a:xfrm>
            <a:off x="5228000" y="103525"/>
            <a:ext cx="3868376" cy="2432000"/>
            <a:chOff x="5228000" y="103525"/>
            <a:chExt cx="3868376" cy="2432000"/>
          </a:xfrm>
        </p:grpSpPr>
        <p:pic>
          <p:nvPicPr>
            <p:cNvPr id="3630" name="Google Shape;3630;p268"/>
            <p:cNvPicPr preferRelativeResize="0"/>
            <p:nvPr/>
          </p:nvPicPr>
          <p:blipFill>
            <a:blip r:embed="rId3">
              <a:alphaModFix/>
            </a:blip>
            <a:stretch>
              <a:fillRect/>
            </a:stretch>
          </p:blipFill>
          <p:spPr>
            <a:xfrm>
              <a:off x="5228000" y="328800"/>
              <a:ext cx="3868376" cy="2206725"/>
            </a:xfrm>
            <a:prstGeom prst="rect">
              <a:avLst/>
            </a:prstGeom>
            <a:noFill/>
            <a:ln>
              <a:noFill/>
            </a:ln>
          </p:spPr>
        </p:pic>
        <p:pic>
          <p:nvPicPr>
            <p:cNvPr id="3631" name="Google Shape;3631;p268"/>
            <p:cNvPicPr preferRelativeResize="0"/>
            <p:nvPr/>
          </p:nvPicPr>
          <p:blipFill rotWithShape="1">
            <a:blip r:embed="rId4">
              <a:alphaModFix/>
            </a:blip>
            <a:srcRect b="0" l="0" r="19067" t="0"/>
            <a:stretch/>
          </p:blipFill>
          <p:spPr>
            <a:xfrm>
              <a:off x="5273625" y="103525"/>
              <a:ext cx="3790299" cy="225275"/>
            </a:xfrm>
            <a:prstGeom prst="rect">
              <a:avLst/>
            </a:prstGeom>
            <a:noFill/>
            <a:ln>
              <a:noFill/>
            </a:ln>
          </p:spPr>
        </p:pic>
      </p:grpSp>
      <p:sp>
        <p:nvSpPr>
          <p:cNvPr id="3632" name="Google Shape;3632;p268"/>
          <p:cNvSpPr txBox="1"/>
          <p:nvPr/>
        </p:nvSpPr>
        <p:spPr>
          <a:xfrm>
            <a:off x="209539" y="120075"/>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1600">
                <a:solidFill>
                  <a:schemeClr val="lt1"/>
                </a:solidFill>
                <a:latin typeface="Impact"/>
                <a:ea typeface="Impact"/>
                <a:cs typeface="Impact"/>
                <a:sym typeface="Impact"/>
              </a:rPr>
              <a:t>#</a:t>
            </a:r>
            <a:endParaRPr b="1" i="1" sz="1600" u="none" cap="none" strike="noStrike">
              <a:solidFill>
                <a:schemeClr val="lt1"/>
              </a:solidFill>
              <a:latin typeface="Impact"/>
              <a:ea typeface="Impact"/>
              <a:cs typeface="Impact"/>
              <a:sym typeface="Impact"/>
            </a:endParaRPr>
          </a:p>
        </p:txBody>
      </p:sp>
      <p:grpSp>
        <p:nvGrpSpPr>
          <p:cNvPr id="3633" name="Google Shape;3633;p268"/>
          <p:cNvGrpSpPr/>
          <p:nvPr/>
        </p:nvGrpSpPr>
        <p:grpSpPr>
          <a:xfrm flipH="1" rot="159651">
            <a:off x="614054" y="1809412"/>
            <a:ext cx="2683044" cy="2200154"/>
            <a:chOff x="11200631" y="7966944"/>
            <a:chExt cx="2413898" cy="1906381"/>
          </a:xfrm>
        </p:grpSpPr>
        <p:pic>
          <p:nvPicPr>
            <p:cNvPr id="3634" name="Google Shape;3634;p268"/>
            <p:cNvPicPr preferRelativeResize="0"/>
            <p:nvPr/>
          </p:nvPicPr>
          <p:blipFill rotWithShape="1">
            <a:blip r:embed="rId5">
              <a:alphaModFix/>
            </a:blip>
            <a:srcRect b="0" l="8731" r="7150" t="0"/>
            <a:stretch/>
          </p:blipFill>
          <p:spPr>
            <a:xfrm flipH="1" rot="-537049">
              <a:off x="11520780" y="8300113"/>
              <a:ext cx="1961357" cy="1282998"/>
            </a:xfrm>
            <a:prstGeom prst="rect">
              <a:avLst/>
            </a:prstGeom>
            <a:noFill/>
            <a:ln>
              <a:noFill/>
            </a:ln>
          </p:spPr>
        </p:pic>
        <p:grpSp>
          <p:nvGrpSpPr>
            <p:cNvPr id="3635" name="Google Shape;3635;p268"/>
            <p:cNvGrpSpPr/>
            <p:nvPr/>
          </p:nvGrpSpPr>
          <p:grpSpPr>
            <a:xfrm flipH="1">
              <a:off x="11200631" y="7966944"/>
              <a:ext cx="2413898" cy="1906381"/>
              <a:chOff x="-2316252" y="7198681"/>
              <a:chExt cx="2753391" cy="2033907"/>
            </a:xfrm>
          </p:grpSpPr>
          <p:pic>
            <p:nvPicPr>
              <p:cNvPr descr="clipped result image" id="3636" name="Google Shape;3636;p268"/>
              <p:cNvPicPr preferRelativeResize="0"/>
              <p:nvPr/>
            </p:nvPicPr>
            <p:blipFill rotWithShape="1">
              <a:blip r:embed="rId6">
                <a:alphaModFix/>
              </a:blip>
              <a:srcRect b="0" l="0" r="0" t="0"/>
              <a:stretch/>
            </p:blipFill>
            <p:spPr>
              <a:xfrm rot="502837">
                <a:off x="-2172554" y="7363820"/>
                <a:ext cx="2465994" cy="1703629"/>
              </a:xfrm>
              <a:prstGeom prst="rect">
                <a:avLst/>
              </a:prstGeom>
              <a:noFill/>
              <a:ln>
                <a:noFill/>
              </a:ln>
            </p:spPr>
          </p:pic>
          <p:grpSp>
            <p:nvGrpSpPr>
              <p:cNvPr id="3637" name="Google Shape;3637;p268"/>
              <p:cNvGrpSpPr/>
              <p:nvPr/>
            </p:nvGrpSpPr>
            <p:grpSpPr>
              <a:xfrm>
                <a:off x="-2159376" y="7674835"/>
                <a:ext cx="576621" cy="556532"/>
                <a:chOff x="-5105396" y="3633278"/>
                <a:chExt cx="576621" cy="556532"/>
              </a:xfrm>
            </p:grpSpPr>
            <p:pic>
              <p:nvPicPr>
                <p:cNvPr descr="clipped result image" id="3638" name="Google Shape;3638;p268"/>
                <p:cNvPicPr preferRelativeResize="0"/>
                <p:nvPr/>
              </p:nvPicPr>
              <p:blipFill rotWithShape="1">
                <a:blip r:embed="rId7">
                  <a:alphaModFix/>
                </a:blip>
                <a:srcRect b="0" l="0" r="0" t="0"/>
                <a:stretch/>
              </p:blipFill>
              <p:spPr>
                <a:xfrm rot="502836">
                  <a:off x="-5069316" y="3742330"/>
                  <a:ext cx="452469" cy="418083"/>
                </a:xfrm>
                <a:prstGeom prst="rect">
                  <a:avLst/>
                </a:prstGeom>
                <a:noFill/>
                <a:ln>
                  <a:noFill/>
                </a:ln>
              </p:spPr>
            </p:pic>
            <p:pic>
              <p:nvPicPr>
                <p:cNvPr descr="clipped result image" id="3639" name="Google Shape;3639;p268"/>
                <p:cNvPicPr preferRelativeResize="0"/>
                <p:nvPr/>
              </p:nvPicPr>
              <p:blipFill rotWithShape="1">
                <a:blip r:embed="rId8">
                  <a:alphaModFix/>
                </a:blip>
                <a:srcRect b="0" l="0" r="0" t="0"/>
                <a:stretch/>
              </p:blipFill>
              <p:spPr>
                <a:xfrm rot="502840">
                  <a:off x="-5050494" y="3667040"/>
                  <a:ext cx="497515" cy="291706"/>
                </a:xfrm>
                <a:prstGeom prst="rect">
                  <a:avLst/>
                </a:prstGeom>
                <a:noFill/>
                <a:ln>
                  <a:noFill/>
                </a:ln>
              </p:spPr>
            </p:pic>
          </p:grpSp>
        </p:grpSp>
      </p:grpSp>
      <p:grpSp>
        <p:nvGrpSpPr>
          <p:cNvPr id="3640" name="Google Shape;3640;p268"/>
          <p:cNvGrpSpPr/>
          <p:nvPr/>
        </p:nvGrpSpPr>
        <p:grpSpPr>
          <a:xfrm>
            <a:off x="483244" y="687425"/>
            <a:ext cx="2360875" cy="1421150"/>
            <a:chOff x="711844" y="687425"/>
            <a:chExt cx="2360875" cy="1421150"/>
          </a:xfrm>
        </p:grpSpPr>
        <p:pic>
          <p:nvPicPr>
            <p:cNvPr descr="clipped result image" id="3641" name="Google Shape;3641;p268"/>
            <p:cNvPicPr preferRelativeResize="0"/>
            <p:nvPr/>
          </p:nvPicPr>
          <p:blipFill rotWithShape="1">
            <a:blip r:embed="rId9">
              <a:alphaModFix/>
            </a:blip>
            <a:srcRect b="0" l="0" r="0" t="0"/>
            <a:stretch/>
          </p:blipFill>
          <p:spPr>
            <a:xfrm>
              <a:off x="711844" y="687425"/>
              <a:ext cx="2360875" cy="1421150"/>
            </a:xfrm>
            <a:prstGeom prst="rect">
              <a:avLst/>
            </a:prstGeom>
            <a:noFill/>
            <a:ln>
              <a:noFill/>
            </a:ln>
          </p:spPr>
        </p:pic>
        <p:pic>
          <p:nvPicPr>
            <p:cNvPr descr="clipped result image" id="3642" name="Google Shape;3642;p268"/>
            <p:cNvPicPr preferRelativeResize="0"/>
            <p:nvPr/>
          </p:nvPicPr>
          <p:blipFill rotWithShape="1">
            <a:blip r:embed="rId10">
              <a:alphaModFix/>
            </a:blip>
            <a:srcRect b="0" l="0" r="0" t="0"/>
            <a:stretch/>
          </p:blipFill>
          <p:spPr>
            <a:xfrm>
              <a:off x="1838352" y="1230905"/>
              <a:ext cx="451046" cy="447746"/>
            </a:xfrm>
            <a:prstGeom prst="rect">
              <a:avLst/>
            </a:prstGeom>
            <a:noFill/>
            <a:ln>
              <a:noFill/>
            </a:ln>
          </p:spPr>
        </p:pic>
      </p:grpSp>
      <p:grpSp>
        <p:nvGrpSpPr>
          <p:cNvPr id="3643" name="Google Shape;3643;p268"/>
          <p:cNvGrpSpPr/>
          <p:nvPr/>
        </p:nvGrpSpPr>
        <p:grpSpPr>
          <a:xfrm>
            <a:off x="1548173" y="3830897"/>
            <a:ext cx="383428" cy="294198"/>
            <a:chOff x="4046749" y="13913567"/>
            <a:chExt cx="1245300" cy="955500"/>
          </a:xfrm>
        </p:grpSpPr>
        <p:sp>
          <p:nvSpPr>
            <p:cNvPr id="3644" name="Google Shape;3644;p268"/>
            <p:cNvSpPr/>
            <p:nvPr/>
          </p:nvSpPr>
          <p:spPr>
            <a:xfrm flipH="1" rot="10800000">
              <a:off x="4046749" y="13913567"/>
              <a:ext cx="1245300" cy="9555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9525">
                <a:srgbClr val="000000">
                  <a:alpha val="2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645" name="Google Shape;3645;p268"/>
            <p:cNvPicPr preferRelativeResize="0"/>
            <p:nvPr/>
          </p:nvPicPr>
          <p:blipFill rotWithShape="1">
            <a:blip r:embed="rId11">
              <a:alphaModFix/>
            </a:blip>
            <a:srcRect b="0" l="0" r="0" t="0"/>
            <a:stretch/>
          </p:blipFill>
          <p:spPr>
            <a:xfrm>
              <a:off x="4396223" y="14095141"/>
              <a:ext cx="534585" cy="530672"/>
            </a:xfrm>
            <a:prstGeom prst="rect">
              <a:avLst/>
            </a:prstGeom>
            <a:noFill/>
            <a:ln>
              <a:noFill/>
            </a:ln>
          </p:spPr>
        </p:pic>
      </p:grpSp>
      <p:sp>
        <p:nvSpPr>
          <p:cNvPr id="3646" name="Google Shape;3646;p268"/>
          <p:cNvSpPr txBox="1"/>
          <p:nvPr/>
        </p:nvSpPr>
        <p:spPr>
          <a:xfrm>
            <a:off x="2762087" y="722225"/>
            <a:ext cx="2293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Carbamazepine (TEGRETOL)</a:t>
            </a:r>
            <a:endParaRPr sz="2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7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in</a:t>
            </a:r>
            <a:r>
              <a:rPr b="1" lang="en" sz="2000" u="sng">
                <a:solidFill>
                  <a:schemeClr val="accent2"/>
                </a:solidFill>
              </a:rPr>
              <a:t>D</a:t>
            </a:r>
            <a:r>
              <a:rPr lang="en" sz="2000">
                <a:solidFill>
                  <a:schemeClr val="accent2"/>
                </a:solidFill>
              </a:rPr>
              <a:t>ucer</a:t>
            </a:r>
            <a:endParaRPr sz="2000">
              <a:solidFill>
                <a:schemeClr val="accent2"/>
              </a:solidFill>
            </a:endParaRPr>
          </a:p>
        </p:txBody>
      </p:sp>
      <p:sp>
        <p:nvSpPr>
          <p:cNvPr id="3647" name="Google Shape;3647;p268"/>
          <p:cNvSpPr txBox="1"/>
          <p:nvPr/>
        </p:nvSpPr>
        <p:spPr>
          <a:xfrm>
            <a:off x="3049700" y="2504163"/>
            <a:ext cx="21678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highlight>
                  <a:schemeClr val="accent6"/>
                </a:highlight>
              </a:rPr>
              <a:t>Quetiapine</a:t>
            </a:r>
            <a:r>
              <a:rPr lang="en" sz="2000">
                <a:solidFill>
                  <a:schemeClr val="accent2"/>
                </a:solidFill>
              </a:rPr>
              <a:t> (SEROQUEL)</a:t>
            </a:r>
            <a:endParaRPr sz="2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7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substrate</a:t>
            </a:r>
            <a:endParaRPr sz="2000">
              <a:solidFill>
                <a:schemeClr val="accent2"/>
              </a:solidFill>
            </a:endParaRPr>
          </a:p>
        </p:txBody>
      </p:sp>
      <p:sp>
        <p:nvSpPr>
          <p:cNvPr id="3648" name="Google Shape;3648;p268"/>
          <p:cNvSpPr txBox="1"/>
          <p:nvPr/>
        </p:nvSpPr>
        <p:spPr>
          <a:xfrm>
            <a:off x="-1255912" y="2104725"/>
            <a:ext cx="3400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i="1" lang="en">
                <a:solidFill>
                  <a:schemeClr val="accent2"/>
                </a:solidFill>
                <a:highlight>
                  <a:schemeClr val="accent6"/>
                </a:highlight>
              </a:rPr>
              <a:t>“Quit </a:t>
            </a:r>
            <a:endParaRPr i="1">
              <a:solidFill>
                <a:schemeClr val="accent2"/>
              </a:solidFill>
              <a:highlight>
                <a:schemeClr val="accent6"/>
              </a:highlight>
            </a:endParaRPr>
          </a:p>
          <a:p>
            <a:pPr indent="0" lvl="0" marL="0" marR="0" rtl="0" algn="ctr">
              <a:lnSpc>
                <a:spcPct val="100000"/>
              </a:lnSpc>
              <a:spcBef>
                <a:spcPts val="0"/>
              </a:spcBef>
              <a:spcAft>
                <a:spcPts val="0"/>
              </a:spcAft>
              <a:buClr>
                <a:srgbClr val="000000"/>
              </a:buClr>
              <a:buSzPts val="1100"/>
              <a:buFont typeface="Arial"/>
              <a:buNone/>
            </a:pPr>
            <a:r>
              <a:rPr i="1" lang="en">
                <a:solidFill>
                  <a:schemeClr val="accent2"/>
                </a:solidFill>
                <a:highlight>
                  <a:schemeClr val="accent6"/>
                </a:highlight>
              </a:rPr>
              <a:t>typing!”</a:t>
            </a:r>
            <a:endParaRPr i="1">
              <a:solidFill>
                <a:schemeClr val="accent2"/>
              </a:solidFill>
              <a:highlight>
                <a:schemeClr val="accent6"/>
              </a:highlight>
            </a:endParaRPr>
          </a:p>
        </p:txBody>
      </p:sp>
    </p:spTree>
  </p:cSld>
  <p:clrMapOvr>
    <a:masterClrMapping/>
  </p:clrMapOvr>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2" name="Shape 3652"/>
        <p:cNvGrpSpPr/>
        <p:nvPr/>
      </p:nvGrpSpPr>
      <p:grpSpPr>
        <a:xfrm>
          <a:off x="0" y="0"/>
          <a:ext cx="0" cy="0"/>
          <a:chOff x="0" y="0"/>
          <a:chExt cx="0" cy="0"/>
        </a:xfrm>
      </p:grpSpPr>
      <p:grpSp>
        <p:nvGrpSpPr>
          <p:cNvPr id="3653" name="Google Shape;3653;p269"/>
          <p:cNvGrpSpPr/>
          <p:nvPr/>
        </p:nvGrpSpPr>
        <p:grpSpPr>
          <a:xfrm>
            <a:off x="5228000" y="103525"/>
            <a:ext cx="3868376" cy="2432000"/>
            <a:chOff x="5228000" y="103525"/>
            <a:chExt cx="3868376" cy="2432000"/>
          </a:xfrm>
        </p:grpSpPr>
        <p:pic>
          <p:nvPicPr>
            <p:cNvPr id="3654" name="Google Shape;3654;p269"/>
            <p:cNvPicPr preferRelativeResize="0"/>
            <p:nvPr/>
          </p:nvPicPr>
          <p:blipFill>
            <a:blip r:embed="rId3">
              <a:alphaModFix/>
            </a:blip>
            <a:stretch>
              <a:fillRect/>
            </a:stretch>
          </p:blipFill>
          <p:spPr>
            <a:xfrm>
              <a:off x="5228000" y="328800"/>
              <a:ext cx="3868376" cy="2206725"/>
            </a:xfrm>
            <a:prstGeom prst="rect">
              <a:avLst/>
            </a:prstGeom>
            <a:noFill/>
            <a:ln>
              <a:noFill/>
            </a:ln>
          </p:spPr>
        </p:pic>
        <p:pic>
          <p:nvPicPr>
            <p:cNvPr id="3655" name="Google Shape;3655;p269"/>
            <p:cNvPicPr preferRelativeResize="0"/>
            <p:nvPr/>
          </p:nvPicPr>
          <p:blipFill rotWithShape="1">
            <a:blip r:embed="rId4">
              <a:alphaModFix/>
            </a:blip>
            <a:srcRect b="0" l="0" r="19067" t="0"/>
            <a:stretch/>
          </p:blipFill>
          <p:spPr>
            <a:xfrm>
              <a:off x="5273625" y="103525"/>
              <a:ext cx="3790299" cy="225275"/>
            </a:xfrm>
            <a:prstGeom prst="rect">
              <a:avLst/>
            </a:prstGeom>
            <a:noFill/>
            <a:ln>
              <a:noFill/>
            </a:ln>
          </p:spPr>
        </p:pic>
      </p:grpSp>
      <p:sp>
        <p:nvSpPr>
          <p:cNvPr id="3656" name="Google Shape;3656;p269"/>
          <p:cNvSpPr txBox="1"/>
          <p:nvPr/>
        </p:nvSpPr>
        <p:spPr>
          <a:xfrm>
            <a:off x="209539" y="120075"/>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1600">
                <a:solidFill>
                  <a:schemeClr val="lt1"/>
                </a:solidFill>
                <a:latin typeface="Impact"/>
                <a:ea typeface="Impact"/>
                <a:cs typeface="Impact"/>
                <a:sym typeface="Impact"/>
              </a:rPr>
              <a:t>#</a:t>
            </a:r>
            <a:endParaRPr b="1" i="1" sz="1600" u="none" cap="none" strike="noStrike">
              <a:solidFill>
                <a:schemeClr val="lt1"/>
              </a:solidFill>
              <a:latin typeface="Impact"/>
              <a:ea typeface="Impact"/>
              <a:cs typeface="Impact"/>
              <a:sym typeface="Impact"/>
            </a:endParaRPr>
          </a:p>
        </p:txBody>
      </p:sp>
      <p:grpSp>
        <p:nvGrpSpPr>
          <p:cNvPr id="3657" name="Google Shape;3657;p269"/>
          <p:cNvGrpSpPr/>
          <p:nvPr/>
        </p:nvGrpSpPr>
        <p:grpSpPr>
          <a:xfrm flipH="1" rot="159651">
            <a:off x="614054" y="1809412"/>
            <a:ext cx="2683044" cy="2200154"/>
            <a:chOff x="11200631" y="7966944"/>
            <a:chExt cx="2413898" cy="1906381"/>
          </a:xfrm>
        </p:grpSpPr>
        <p:pic>
          <p:nvPicPr>
            <p:cNvPr id="3658" name="Google Shape;3658;p269"/>
            <p:cNvPicPr preferRelativeResize="0"/>
            <p:nvPr/>
          </p:nvPicPr>
          <p:blipFill rotWithShape="1">
            <a:blip r:embed="rId5">
              <a:alphaModFix/>
            </a:blip>
            <a:srcRect b="0" l="8731" r="7150" t="0"/>
            <a:stretch/>
          </p:blipFill>
          <p:spPr>
            <a:xfrm flipH="1" rot="-537049">
              <a:off x="11520780" y="8300113"/>
              <a:ext cx="1961357" cy="1282998"/>
            </a:xfrm>
            <a:prstGeom prst="rect">
              <a:avLst/>
            </a:prstGeom>
            <a:noFill/>
            <a:ln>
              <a:noFill/>
            </a:ln>
          </p:spPr>
        </p:pic>
        <p:grpSp>
          <p:nvGrpSpPr>
            <p:cNvPr id="3659" name="Google Shape;3659;p269"/>
            <p:cNvGrpSpPr/>
            <p:nvPr/>
          </p:nvGrpSpPr>
          <p:grpSpPr>
            <a:xfrm flipH="1">
              <a:off x="11200631" y="7966944"/>
              <a:ext cx="2413898" cy="1906381"/>
              <a:chOff x="-2316252" y="7198681"/>
              <a:chExt cx="2753391" cy="2033907"/>
            </a:xfrm>
          </p:grpSpPr>
          <p:pic>
            <p:nvPicPr>
              <p:cNvPr descr="clipped result image" id="3660" name="Google Shape;3660;p269"/>
              <p:cNvPicPr preferRelativeResize="0"/>
              <p:nvPr/>
            </p:nvPicPr>
            <p:blipFill rotWithShape="1">
              <a:blip r:embed="rId6">
                <a:alphaModFix/>
              </a:blip>
              <a:srcRect b="0" l="0" r="0" t="0"/>
              <a:stretch/>
            </p:blipFill>
            <p:spPr>
              <a:xfrm rot="502837">
                <a:off x="-2172554" y="7363820"/>
                <a:ext cx="2465994" cy="1703629"/>
              </a:xfrm>
              <a:prstGeom prst="rect">
                <a:avLst/>
              </a:prstGeom>
              <a:noFill/>
              <a:ln>
                <a:noFill/>
              </a:ln>
            </p:spPr>
          </p:pic>
          <p:grpSp>
            <p:nvGrpSpPr>
              <p:cNvPr id="3661" name="Google Shape;3661;p269"/>
              <p:cNvGrpSpPr/>
              <p:nvPr/>
            </p:nvGrpSpPr>
            <p:grpSpPr>
              <a:xfrm>
                <a:off x="-2159376" y="7674835"/>
                <a:ext cx="576621" cy="556532"/>
                <a:chOff x="-5105396" y="3633278"/>
                <a:chExt cx="576621" cy="556532"/>
              </a:xfrm>
            </p:grpSpPr>
            <p:pic>
              <p:nvPicPr>
                <p:cNvPr descr="clipped result image" id="3662" name="Google Shape;3662;p269"/>
                <p:cNvPicPr preferRelativeResize="0"/>
                <p:nvPr/>
              </p:nvPicPr>
              <p:blipFill rotWithShape="1">
                <a:blip r:embed="rId7">
                  <a:alphaModFix/>
                </a:blip>
                <a:srcRect b="0" l="0" r="0" t="0"/>
                <a:stretch/>
              </p:blipFill>
              <p:spPr>
                <a:xfrm rot="502836">
                  <a:off x="-5069316" y="3742330"/>
                  <a:ext cx="452469" cy="418083"/>
                </a:xfrm>
                <a:prstGeom prst="rect">
                  <a:avLst/>
                </a:prstGeom>
                <a:noFill/>
                <a:ln>
                  <a:noFill/>
                </a:ln>
              </p:spPr>
            </p:pic>
            <p:pic>
              <p:nvPicPr>
                <p:cNvPr descr="clipped result image" id="3663" name="Google Shape;3663;p269"/>
                <p:cNvPicPr preferRelativeResize="0"/>
                <p:nvPr/>
              </p:nvPicPr>
              <p:blipFill rotWithShape="1">
                <a:blip r:embed="rId8">
                  <a:alphaModFix/>
                </a:blip>
                <a:srcRect b="0" l="0" r="0" t="0"/>
                <a:stretch/>
              </p:blipFill>
              <p:spPr>
                <a:xfrm rot="502840">
                  <a:off x="-5050494" y="3667040"/>
                  <a:ext cx="497515" cy="291706"/>
                </a:xfrm>
                <a:prstGeom prst="rect">
                  <a:avLst/>
                </a:prstGeom>
                <a:noFill/>
                <a:ln>
                  <a:noFill/>
                </a:ln>
              </p:spPr>
            </p:pic>
          </p:grpSp>
        </p:grpSp>
      </p:grpSp>
      <p:grpSp>
        <p:nvGrpSpPr>
          <p:cNvPr id="3664" name="Google Shape;3664;p269"/>
          <p:cNvGrpSpPr/>
          <p:nvPr/>
        </p:nvGrpSpPr>
        <p:grpSpPr>
          <a:xfrm>
            <a:off x="483244" y="687425"/>
            <a:ext cx="2360875" cy="1421150"/>
            <a:chOff x="711844" y="687425"/>
            <a:chExt cx="2360875" cy="1421150"/>
          </a:xfrm>
        </p:grpSpPr>
        <p:pic>
          <p:nvPicPr>
            <p:cNvPr descr="clipped result image" id="3665" name="Google Shape;3665;p269"/>
            <p:cNvPicPr preferRelativeResize="0"/>
            <p:nvPr/>
          </p:nvPicPr>
          <p:blipFill rotWithShape="1">
            <a:blip r:embed="rId9">
              <a:alphaModFix/>
            </a:blip>
            <a:srcRect b="0" l="0" r="0" t="0"/>
            <a:stretch/>
          </p:blipFill>
          <p:spPr>
            <a:xfrm>
              <a:off x="711844" y="687425"/>
              <a:ext cx="2360875" cy="1421150"/>
            </a:xfrm>
            <a:prstGeom prst="rect">
              <a:avLst/>
            </a:prstGeom>
            <a:noFill/>
            <a:ln>
              <a:noFill/>
            </a:ln>
          </p:spPr>
        </p:pic>
        <p:pic>
          <p:nvPicPr>
            <p:cNvPr descr="clipped result image" id="3666" name="Google Shape;3666;p269"/>
            <p:cNvPicPr preferRelativeResize="0"/>
            <p:nvPr/>
          </p:nvPicPr>
          <p:blipFill rotWithShape="1">
            <a:blip r:embed="rId10">
              <a:alphaModFix/>
            </a:blip>
            <a:srcRect b="0" l="0" r="0" t="0"/>
            <a:stretch/>
          </p:blipFill>
          <p:spPr>
            <a:xfrm>
              <a:off x="1838352" y="1230905"/>
              <a:ext cx="451046" cy="447746"/>
            </a:xfrm>
            <a:prstGeom prst="rect">
              <a:avLst/>
            </a:prstGeom>
            <a:noFill/>
            <a:ln>
              <a:noFill/>
            </a:ln>
          </p:spPr>
        </p:pic>
      </p:grpSp>
      <p:grpSp>
        <p:nvGrpSpPr>
          <p:cNvPr id="3667" name="Google Shape;3667;p269"/>
          <p:cNvGrpSpPr/>
          <p:nvPr/>
        </p:nvGrpSpPr>
        <p:grpSpPr>
          <a:xfrm>
            <a:off x="1548173" y="3830897"/>
            <a:ext cx="383428" cy="294198"/>
            <a:chOff x="4046749" y="13913567"/>
            <a:chExt cx="1245300" cy="955500"/>
          </a:xfrm>
        </p:grpSpPr>
        <p:sp>
          <p:nvSpPr>
            <p:cNvPr id="3668" name="Google Shape;3668;p269"/>
            <p:cNvSpPr/>
            <p:nvPr/>
          </p:nvSpPr>
          <p:spPr>
            <a:xfrm flipH="1" rot="10800000">
              <a:off x="4046749" y="13913567"/>
              <a:ext cx="1245300" cy="9555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9525">
                <a:srgbClr val="000000">
                  <a:alpha val="2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669" name="Google Shape;3669;p269"/>
            <p:cNvPicPr preferRelativeResize="0"/>
            <p:nvPr/>
          </p:nvPicPr>
          <p:blipFill rotWithShape="1">
            <a:blip r:embed="rId11">
              <a:alphaModFix/>
            </a:blip>
            <a:srcRect b="0" l="0" r="0" t="0"/>
            <a:stretch/>
          </p:blipFill>
          <p:spPr>
            <a:xfrm>
              <a:off x="4396223" y="14095141"/>
              <a:ext cx="534585" cy="530672"/>
            </a:xfrm>
            <a:prstGeom prst="rect">
              <a:avLst/>
            </a:prstGeom>
            <a:noFill/>
            <a:ln>
              <a:noFill/>
            </a:ln>
          </p:spPr>
        </p:pic>
      </p:grpSp>
      <p:sp>
        <p:nvSpPr>
          <p:cNvPr id="3670" name="Google Shape;3670;p269"/>
          <p:cNvSpPr txBox="1"/>
          <p:nvPr/>
        </p:nvSpPr>
        <p:spPr>
          <a:xfrm>
            <a:off x="47625" y="4286100"/>
            <a:ext cx="3400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200">
                <a:solidFill>
                  <a:schemeClr val="accent2"/>
                </a:solidFill>
              </a:rPr>
              <a:t>5-fold decrease</a:t>
            </a:r>
            <a:endParaRPr sz="3100">
              <a:solidFill>
                <a:schemeClr val="accent2"/>
              </a:solidFill>
            </a:endParaRPr>
          </a:p>
        </p:txBody>
      </p:sp>
      <p:sp>
        <p:nvSpPr>
          <p:cNvPr id="3671" name="Google Shape;3671;p269"/>
          <p:cNvSpPr txBox="1"/>
          <p:nvPr/>
        </p:nvSpPr>
        <p:spPr>
          <a:xfrm>
            <a:off x="2762087" y="722225"/>
            <a:ext cx="2293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Carbamazepine (TEGRETOL)</a:t>
            </a:r>
            <a:endParaRPr sz="2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7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in</a:t>
            </a:r>
            <a:r>
              <a:rPr b="1" lang="en" sz="2000" u="sng">
                <a:solidFill>
                  <a:schemeClr val="accent2"/>
                </a:solidFill>
              </a:rPr>
              <a:t>D</a:t>
            </a:r>
            <a:r>
              <a:rPr lang="en" sz="2000">
                <a:solidFill>
                  <a:schemeClr val="accent2"/>
                </a:solidFill>
              </a:rPr>
              <a:t>ucer</a:t>
            </a:r>
            <a:endParaRPr sz="2000">
              <a:solidFill>
                <a:schemeClr val="accent2"/>
              </a:solidFill>
            </a:endParaRPr>
          </a:p>
        </p:txBody>
      </p:sp>
      <p:sp>
        <p:nvSpPr>
          <p:cNvPr id="3672" name="Google Shape;3672;p269"/>
          <p:cNvSpPr txBox="1"/>
          <p:nvPr/>
        </p:nvSpPr>
        <p:spPr>
          <a:xfrm>
            <a:off x="3049700" y="2504163"/>
            <a:ext cx="21678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Quetiapine (SEROQUEL)</a:t>
            </a:r>
            <a:endParaRPr sz="2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7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substrate</a:t>
            </a:r>
            <a:endParaRPr sz="2000">
              <a:solidFill>
                <a:schemeClr val="accent2"/>
              </a:solidFill>
            </a:endParaRPr>
          </a:p>
        </p:txBody>
      </p:sp>
      <p:sp>
        <p:nvSpPr>
          <p:cNvPr id="3673" name="Google Shape;3673;p269"/>
          <p:cNvSpPr txBox="1"/>
          <p:nvPr/>
        </p:nvSpPr>
        <p:spPr>
          <a:xfrm>
            <a:off x="-1255912" y="2104725"/>
            <a:ext cx="3400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i="1" lang="en">
                <a:solidFill>
                  <a:schemeClr val="accent2"/>
                </a:solidFill>
              </a:rPr>
              <a:t>“Quit </a:t>
            </a:r>
            <a:endParaRPr i="1">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i="1" lang="en">
                <a:solidFill>
                  <a:schemeClr val="accent2"/>
                </a:solidFill>
              </a:rPr>
              <a:t>typing!”</a:t>
            </a:r>
            <a:endParaRPr i="1">
              <a:solidFill>
                <a:schemeClr val="accent2"/>
              </a:solidFill>
            </a:endParaRPr>
          </a:p>
        </p:txBody>
      </p:sp>
    </p:spTree>
  </p:cSld>
  <p:clrMapOvr>
    <a:masterClrMapping/>
  </p:clrMapOvr>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7" name="Shape 3677"/>
        <p:cNvGrpSpPr/>
        <p:nvPr/>
      </p:nvGrpSpPr>
      <p:grpSpPr>
        <a:xfrm>
          <a:off x="0" y="0"/>
          <a:ext cx="0" cy="0"/>
          <a:chOff x="0" y="0"/>
          <a:chExt cx="0" cy="0"/>
        </a:xfrm>
      </p:grpSpPr>
      <p:grpSp>
        <p:nvGrpSpPr>
          <p:cNvPr id="3678" name="Google Shape;3678;p270"/>
          <p:cNvGrpSpPr/>
          <p:nvPr/>
        </p:nvGrpSpPr>
        <p:grpSpPr>
          <a:xfrm>
            <a:off x="5228000" y="103525"/>
            <a:ext cx="3868376" cy="2432000"/>
            <a:chOff x="5228000" y="103525"/>
            <a:chExt cx="3868376" cy="2432000"/>
          </a:xfrm>
        </p:grpSpPr>
        <p:pic>
          <p:nvPicPr>
            <p:cNvPr id="3679" name="Google Shape;3679;p270"/>
            <p:cNvPicPr preferRelativeResize="0"/>
            <p:nvPr/>
          </p:nvPicPr>
          <p:blipFill>
            <a:blip r:embed="rId3">
              <a:alphaModFix/>
            </a:blip>
            <a:stretch>
              <a:fillRect/>
            </a:stretch>
          </p:blipFill>
          <p:spPr>
            <a:xfrm>
              <a:off x="5228000" y="328800"/>
              <a:ext cx="3868376" cy="2206725"/>
            </a:xfrm>
            <a:prstGeom prst="rect">
              <a:avLst/>
            </a:prstGeom>
            <a:noFill/>
            <a:ln>
              <a:noFill/>
            </a:ln>
          </p:spPr>
        </p:pic>
        <p:pic>
          <p:nvPicPr>
            <p:cNvPr id="3680" name="Google Shape;3680;p270"/>
            <p:cNvPicPr preferRelativeResize="0"/>
            <p:nvPr/>
          </p:nvPicPr>
          <p:blipFill rotWithShape="1">
            <a:blip r:embed="rId4">
              <a:alphaModFix/>
            </a:blip>
            <a:srcRect b="0" l="0" r="19067" t="0"/>
            <a:stretch/>
          </p:blipFill>
          <p:spPr>
            <a:xfrm>
              <a:off x="5273625" y="103525"/>
              <a:ext cx="3790299" cy="225275"/>
            </a:xfrm>
            <a:prstGeom prst="rect">
              <a:avLst/>
            </a:prstGeom>
            <a:noFill/>
            <a:ln>
              <a:noFill/>
            </a:ln>
          </p:spPr>
        </p:pic>
      </p:grpSp>
      <p:sp>
        <p:nvSpPr>
          <p:cNvPr id="3681" name="Google Shape;3681;p270"/>
          <p:cNvSpPr txBox="1"/>
          <p:nvPr/>
        </p:nvSpPr>
        <p:spPr>
          <a:xfrm>
            <a:off x="209539" y="120075"/>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1600">
                <a:solidFill>
                  <a:schemeClr val="lt1"/>
                </a:solidFill>
                <a:latin typeface="Impact"/>
                <a:ea typeface="Impact"/>
                <a:cs typeface="Impact"/>
                <a:sym typeface="Impact"/>
              </a:rPr>
              <a:t>#</a:t>
            </a:r>
            <a:endParaRPr b="1" i="1" sz="1600" u="none" cap="none" strike="noStrike">
              <a:solidFill>
                <a:schemeClr val="lt1"/>
              </a:solidFill>
              <a:latin typeface="Impact"/>
              <a:ea typeface="Impact"/>
              <a:cs typeface="Impact"/>
              <a:sym typeface="Impact"/>
            </a:endParaRPr>
          </a:p>
        </p:txBody>
      </p:sp>
      <p:grpSp>
        <p:nvGrpSpPr>
          <p:cNvPr id="3682" name="Google Shape;3682;p270"/>
          <p:cNvGrpSpPr/>
          <p:nvPr/>
        </p:nvGrpSpPr>
        <p:grpSpPr>
          <a:xfrm flipH="1" rot="159651">
            <a:off x="614054" y="1809412"/>
            <a:ext cx="2683044" cy="2200154"/>
            <a:chOff x="11200631" y="7966944"/>
            <a:chExt cx="2413898" cy="1906381"/>
          </a:xfrm>
        </p:grpSpPr>
        <p:pic>
          <p:nvPicPr>
            <p:cNvPr id="3683" name="Google Shape;3683;p270"/>
            <p:cNvPicPr preferRelativeResize="0"/>
            <p:nvPr/>
          </p:nvPicPr>
          <p:blipFill rotWithShape="1">
            <a:blip r:embed="rId5">
              <a:alphaModFix/>
            </a:blip>
            <a:srcRect b="0" l="8731" r="7150" t="0"/>
            <a:stretch/>
          </p:blipFill>
          <p:spPr>
            <a:xfrm flipH="1" rot="-537049">
              <a:off x="11520780" y="8300113"/>
              <a:ext cx="1961357" cy="1282998"/>
            </a:xfrm>
            <a:prstGeom prst="rect">
              <a:avLst/>
            </a:prstGeom>
            <a:noFill/>
            <a:ln>
              <a:noFill/>
            </a:ln>
          </p:spPr>
        </p:pic>
        <p:grpSp>
          <p:nvGrpSpPr>
            <p:cNvPr id="3684" name="Google Shape;3684;p270"/>
            <p:cNvGrpSpPr/>
            <p:nvPr/>
          </p:nvGrpSpPr>
          <p:grpSpPr>
            <a:xfrm flipH="1">
              <a:off x="11200631" y="7966944"/>
              <a:ext cx="2413898" cy="1906381"/>
              <a:chOff x="-2316252" y="7198681"/>
              <a:chExt cx="2753391" cy="2033907"/>
            </a:xfrm>
          </p:grpSpPr>
          <p:pic>
            <p:nvPicPr>
              <p:cNvPr descr="clipped result image" id="3685" name="Google Shape;3685;p270"/>
              <p:cNvPicPr preferRelativeResize="0"/>
              <p:nvPr/>
            </p:nvPicPr>
            <p:blipFill rotWithShape="1">
              <a:blip r:embed="rId6">
                <a:alphaModFix/>
              </a:blip>
              <a:srcRect b="0" l="0" r="0" t="0"/>
              <a:stretch/>
            </p:blipFill>
            <p:spPr>
              <a:xfrm rot="502837">
                <a:off x="-2172554" y="7363820"/>
                <a:ext cx="2465994" cy="1703629"/>
              </a:xfrm>
              <a:prstGeom prst="rect">
                <a:avLst/>
              </a:prstGeom>
              <a:noFill/>
              <a:ln>
                <a:noFill/>
              </a:ln>
            </p:spPr>
          </p:pic>
          <p:grpSp>
            <p:nvGrpSpPr>
              <p:cNvPr id="3686" name="Google Shape;3686;p270"/>
              <p:cNvGrpSpPr/>
              <p:nvPr/>
            </p:nvGrpSpPr>
            <p:grpSpPr>
              <a:xfrm>
                <a:off x="-2159376" y="7674835"/>
                <a:ext cx="576621" cy="556532"/>
                <a:chOff x="-5105396" y="3633278"/>
                <a:chExt cx="576621" cy="556532"/>
              </a:xfrm>
            </p:grpSpPr>
            <p:pic>
              <p:nvPicPr>
                <p:cNvPr descr="clipped result image" id="3687" name="Google Shape;3687;p270"/>
                <p:cNvPicPr preferRelativeResize="0"/>
                <p:nvPr/>
              </p:nvPicPr>
              <p:blipFill rotWithShape="1">
                <a:blip r:embed="rId7">
                  <a:alphaModFix/>
                </a:blip>
                <a:srcRect b="0" l="0" r="0" t="0"/>
                <a:stretch/>
              </p:blipFill>
              <p:spPr>
                <a:xfrm rot="502836">
                  <a:off x="-5069316" y="3742330"/>
                  <a:ext cx="452469" cy="418083"/>
                </a:xfrm>
                <a:prstGeom prst="rect">
                  <a:avLst/>
                </a:prstGeom>
                <a:noFill/>
                <a:ln>
                  <a:noFill/>
                </a:ln>
              </p:spPr>
            </p:pic>
            <p:pic>
              <p:nvPicPr>
                <p:cNvPr descr="clipped result image" id="3688" name="Google Shape;3688;p270"/>
                <p:cNvPicPr preferRelativeResize="0"/>
                <p:nvPr/>
              </p:nvPicPr>
              <p:blipFill rotWithShape="1">
                <a:blip r:embed="rId8">
                  <a:alphaModFix/>
                </a:blip>
                <a:srcRect b="0" l="0" r="0" t="0"/>
                <a:stretch/>
              </p:blipFill>
              <p:spPr>
                <a:xfrm rot="502840">
                  <a:off x="-5050494" y="3667040"/>
                  <a:ext cx="497515" cy="291706"/>
                </a:xfrm>
                <a:prstGeom prst="rect">
                  <a:avLst/>
                </a:prstGeom>
                <a:noFill/>
                <a:ln>
                  <a:noFill/>
                </a:ln>
              </p:spPr>
            </p:pic>
          </p:grpSp>
        </p:grpSp>
      </p:grpSp>
      <p:grpSp>
        <p:nvGrpSpPr>
          <p:cNvPr id="3689" name="Google Shape;3689;p270"/>
          <p:cNvGrpSpPr/>
          <p:nvPr/>
        </p:nvGrpSpPr>
        <p:grpSpPr>
          <a:xfrm>
            <a:off x="483244" y="687425"/>
            <a:ext cx="2360875" cy="1421150"/>
            <a:chOff x="711844" y="687425"/>
            <a:chExt cx="2360875" cy="1421150"/>
          </a:xfrm>
        </p:grpSpPr>
        <p:pic>
          <p:nvPicPr>
            <p:cNvPr descr="clipped result image" id="3690" name="Google Shape;3690;p270"/>
            <p:cNvPicPr preferRelativeResize="0"/>
            <p:nvPr/>
          </p:nvPicPr>
          <p:blipFill rotWithShape="1">
            <a:blip r:embed="rId9">
              <a:alphaModFix/>
            </a:blip>
            <a:srcRect b="0" l="0" r="0" t="0"/>
            <a:stretch/>
          </p:blipFill>
          <p:spPr>
            <a:xfrm>
              <a:off x="711844" y="687425"/>
              <a:ext cx="2360875" cy="1421150"/>
            </a:xfrm>
            <a:prstGeom prst="rect">
              <a:avLst/>
            </a:prstGeom>
            <a:noFill/>
            <a:ln>
              <a:noFill/>
            </a:ln>
          </p:spPr>
        </p:pic>
        <p:pic>
          <p:nvPicPr>
            <p:cNvPr descr="clipped result image" id="3691" name="Google Shape;3691;p270"/>
            <p:cNvPicPr preferRelativeResize="0"/>
            <p:nvPr/>
          </p:nvPicPr>
          <p:blipFill rotWithShape="1">
            <a:blip r:embed="rId10">
              <a:alphaModFix/>
            </a:blip>
            <a:srcRect b="0" l="0" r="0" t="0"/>
            <a:stretch/>
          </p:blipFill>
          <p:spPr>
            <a:xfrm>
              <a:off x="1838352" y="1230905"/>
              <a:ext cx="451046" cy="447746"/>
            </a:xfrm>
            <a:prstGeom prst="rect">
              <a:avLst/>
            </a:prstGeom>
            <a:noFill/>
            <a:ln>
              <a:noFill/>
            </a:ln>
          </p:spPr>
        </p:pic>
      </p:grpSp>
      <p:grpSp>
        <p:nvGrpSpPr>
          <p:cNvPr id="3692" name="Google Shape;3692;p270"/>
          <p:cNvGrpSpPr/>
          <p:nvPr/>
        </p:nvGrpSpPr>
        <p:grpSpPr>
          <a:xfrm>
            <a:off x="1548173" y="3830897"/>
            <a:ext cx="383428" cy="294198"/>
            <a:chOff x="4046749" y="13913567"/>
            <a:chExt cx="1245300" cy="955500"/>
          </a:xfrm>
        </p:grpSpPr>
        <p:sp>
          <p:nvSpPr>
            <p:cNvPr id="3693" name="Google Shape;3693;p270"/>
            <p:cNvSpPr/>
            <p:nvPr/>
          </p:nvSpPr>
          <p:spPr>
            <a:xfrm flipH="1" rot="10800000">
              <a:off x="4046749" y="13913567"/>
              <a:ext cx="1245300" cy="9555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9525">
                <a:srgbClr val="000000">
                  <a:alpha val="2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694" name="Google Shape;3694;p270"/>
            <p:cNvPicPr preferRelativeResize="0"/>
            <p:nvPr/>
          </p:nvPicPr>
          <p:blipFill rotWithShape="1">
            <a:blip r:embed="rId11">
              <a:alphaModFix/>
            </a:blip>
            <a:srcRect b="0" l="0" r="0" t="0"/>
            <a:stretch/>
          </p:blipFill>
          <p:spPr>
            <a:xfrm>
              <a:off x="4396223" y="14095141"/>
              <a:ext cx="534585" cy="530672"/>
            </a:xfrm>
            <a:prstGeom prst="rect">
              <a:avLst/>
            </a:prstGeom>
            <a:noFill/>
            <a:ln>
              <a:noFill/>
            </a:ln>
          </p:spPr>
        </p:pic>
      </p:grpSp>
      <p:sp>
        <p:nvSpPr>
          <p:cNvPr id="3695" name="Google Shape;3695;p270"/>
          <p:cNvSpPr txBox="1"/>
          <p:nvPr/>
        </p:nvSpPr>
        <p:spPr>
          <a:xfrm>
            <a:off x="47625" y="4286100"/>
            <a:ext cx="3400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200">
                <a:solidFill>
                  <a:schemeClr val="accent2"/>
                </a:solidFill>
              </a:rPr>
              <a:t>5-fold decrease</a:t>
            </a:r>
            <a:endParaRPr sz="3100">
              <a:solidFill>
                <a:schemeClr val="accent2"/>
              </a:solidFill>
            </a:endParaRPr>
          </a:p>
        </p:txBody>
      </p:sp>
      <p:sp>
        <p:nvSpPr>
          <p:cNvPr id="3696" name="Google Shape;3696;p270"/>
          <p:cNvSpPr txBox="1"/>
          <p:nvPr/>
        </p:nvSpPr>
        <p:spPr>
          <a:xfrm>
            <a:off x="2762087" y="722225"/>
            <a:ext cx="2293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Carbamazepine (TEGRETOL)</a:t>
            </a:r>
            <a:endParaRPr sz="2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7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in</a:t>
            </a:r>
            <a:r>
              <a:rPr b="1" lang="en" sz="2000" u="sng">
                <a:solidFill>
                  <a:schemeClr val="accent2"/>
                </a:solidFill>
              </a:rPr>
              <a:t>D</a:t>
            </a:r>
            <a:r>
              <a:rPr lang="en" sz="2000">
                <a:solidFill>
                  <a:schemeClr val="accent2"/>
                </a:solidFill>
              </a:rPr>
              <a:t>ucer</a:t>
            </a:r>
            <a:endParaRPr sz="2000">
              <a:solidFill>
                <a:schemeClr val="accent2"/>
              </a:solidFill>
            </a:endParaRPr>
          </a:p>
        </p:txBody>
      </p:sp>
      <p:cxnSp>
        <p:nvCxnSpPr>
          <p:cNvPr id="3697" name="Google Shape;3697;p270"/>
          <p:cNvCxnSpPr/>
          <p:nvPr/>
        </p:nvCxnSpPr>
        <p:spPr>
          <a:xfrm>
            <a:off x="5429250" y="1790700"/>
            <a:ext cx="1695600" cy="0"/>
          </a:xfrm>
          <a:prstGeom prst="straightConnector1">
            <a:avLst/>
          </a:prstGeom>
          <a:noFill/>
          <a:ln cap="flat" cmpd="sng" w="19050">
            <a:solidFill>
              <a:srgbClr val="FF0000"/>
            </a:solidFill>
            <a:prstDash val="solid"/>
            <a:round/>
            <a:headEnd len="med" w="med" type="none"/>
            <a:tailEnd len="med" w="med" type="none"/>
          </a:ln>
        </p:spPr>
      </p:cxnSp>
      <p:sp>
        <p:nvSpPr>
          <p:cNvPr id="3698" name="Google Shape;3698;p270"/>
          <p:cNvSpPr txBox="1"/>
          <p:nvPr/>
        </p:nvSpPr>
        <p:spPr>
          <a:xfrm>
            <a:off x="3049700" y="2504163"/>
            <a:ext cx="21678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Quetiapine (SEROQUEL)</a:t>
            </a:r>
            <a:endParaRPr sz="2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7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substrate</a:t>
            </a:r>
            <a:endParaRPr sz="2000">
              <a:solidFill>
                <a:schemeClr val="accent2"/>
              </a:solidFill>
            </a:endParaRPr>
          </a:p>
        </p:txBody>
      </p:sp>
    </p:spTree>
  </p:cSld>
  <p:clrMapOvr>
    <a:masterClrMapping/>
  </p:clrMapOvr>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2" name="Shape 3702"/>
        <p:cNvGrpSpPr/>
        <p:nvPr/>
      </p:nvGrpSpPr>
      <p:grpSpPr>
        <a:xfrm>
          <a:off x="0" y="0"/>
          <a:ext cx="0" cy="0"/>
          <a:chOff x="0" y="0"/>
          <a:chExt cx="0" cy="0"/>
        </a:xfrm>
      </p:grpSpPr>
      <p:grpSp>
        <p:nvGrpSpPr>
          <p:cNvPr id="3703" name="Google Shape;3703;p271"/>
          <p:cNvGrpSpPr/>
          <p:nvPr/>
        </p:nvGrpSpPr>
        <p:grpSpPr>
          <a:xfrm>
            <a:off x="5228000" y="103525"/>
            <a:ext cx="3868376" cy="2432000"/>
            <a:chOff x="5228000" y="103525"/>
            <a:chExt cx="3868376" cy="2432000"/>
          </a:xfrm>
        </p:grpSpPr>
        <p:pic>
          <p:nvPicPr>
            <p:cNvPr id="3704" name="Google Shape;3704;p271"/>
            <p:cNvPicPr preferRelativeResize="0"/>
            <p:nvPr/>
          </p:nvPicPr>
          <p:blipFill>
            <a:blip r:embed="rId3">
              <a:alphaModFix/>
            </a:blip>
            <a:stretch>
              <a:fillRect/>
            </a:stretch>
          </p:blipFill>
          <p:spPr>
            <a:xfrm>
              <a:off x="5228000" y="328800"/>
              <a:ext cx="3868376" cy="2206725"/>
            </a:xfrm>
            <a:prstGeom prst="rect">
              <a:avLst/>
            </a:prstGeom>
            <a:noFill/>
            <a:ln>
              <a:noFill/>
            </a:ln>
          </p:spPr>
        </p:pic>
        <p:pic>
          <p:nvPicPr>
            <p:cNvPr id="3705" name="Google Shape;3705;p271"/>
            <p:cNvPicPr preferRelativeResize="0"/>
            <p:nvPr/>
          </p:nvPicPr>
          <p:blipFill rotWithShape="1">
            <a:blip r:embed="rId4">
              <a:alphaModFix/>
            </a:blip>
            <a:srcRect b="0" l="0" r="19067" t="0"/>
            <a:stretch/>
          </p:blipFill>
          <p:spPr>
            <a:xfrm>
              <a:off x="5273625" y="103525"/>
              <a:ext cx="3790299" cy="225275"/>
            </a:xfrm>
            <a:prstGeom prst="rect">
              <a:avLst/>
            </a:prstGeom>
            <a:noFill/>
            <a:ln>
              <a:noFill/>
            </a:ln>
          </p:spPr>
        </p:pic>
      </p:grpSp>
      <p:sp>
        <p:nvSpPr>
          <p:cNvPr id="3706" name="Google Shape;3706;p271"/>
          <p:cNvSpPr txBox="1"/>
          <p:nvPr/>
        </p:nvSpPr>
        <p:spPr>
          <a:xfrm>
            <a:off x="209539" y="120075"/>
            <a:ext cx="3834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i="1" lang="en" sz="1600">
                <a:solidFill>
                  <a:schemeClr val="lt1"/>
                </a:solidFill>
                <a:latin typeface="Impact"/>
                <a:ea typeface="Impact"/>
                <a:cs typeface="Impact"/>
                <a:sym typeface="Impact"/>
              </a:rPr>
              <a:t>#</a:t>
            </a:r>
            <a:endParaRPr b="1" i="1" sz="1600" u="none" cap="none" strike="noStrike">
              <a:solidFill>
                <a:schemeClr val="lt1"/>
              </a:solidFill>
              <a:latin typeface="Impact"/>
              <a:ea typeface="Impact"/>
              <a:cs typeface="Impact"/>
              <a:sym typeface="Impact"/>
            </a:endParaRPr>
          </a:p>
        </p:txBody>
      </p:sp>
      <p:grpSp>
        <p:nvGrpSpPr>
          <p:cNvPr id="3707" name="Google Shape;3707;p271"/>
          <p:cNvGrpSpPr/>
          <p:nvPr/>
        </p:nvGrpSpPr>
        <p:grpSpPr>
          <a:xfrm flipH="1" rot="159651">
            <a:off x="614054" y="1809412"/>
            <a:ext cx="2683044" cy="2200154"/>
            <a:chOff x="11200631" y="7966944"/>
            <a:chExt cx="2413898" cy="1906381"/>
          </a:xfrm>
        </p:grpSpPr>
        <p:pic>
          <p:nvPicPr>
            <p:cNvPr id="3708" name="Google Shape;3708;p271"/>
            <p:cNvPicPr preferRelativeResize="0"/>
            <p:nvPr/>
          </p:nvPicPr>
          <p:blipFill rotWithShape="1">
            <a:blip r:embed="rId5">
              <a:alphaModFix/>
            </a:blip>
            <a:srcRect b="0" l="8731" r="7150" t="0"/>
            <a:stretch/>
          </p:blipFill>
          <p:spPr>
            <a:xfrm flipH="1" rot="-537049">
              <a:off x="11520780" y="8300113"/>
              <a:ext cx="1961357" cy="1282998"/>
            </a:xfrm>
            <a:prstGeom prst="rect">
              <a:avLst/>
            </a:prstGeom>
            <a:noFill/>
            <a:ln>
              <a:noFill/>
            </a:ln>
          </p:spPr>
        </p:pic>
        <p:grpSp>
          <p:nvGrpSpPr>
            <p:cNvPr id="3709" name="Google Shape;3709;p271"/>
            <p:cNvGrpSpPr/>
            <p:nvPr/>
          </p:nvGrpSpPr>
          <p:grpSpPr>
            <a:xfrm flipH="1">
              <a:off x="11200631" y="7966944"/>
              <a:ext cx="2413898" cy="1906381"/>
              <a:chOff x="-2316252" y="7198681"/>
              <a:chExt cx="2753391" cy="2033907"/>
            </a:xfrm>
          </p:grpSpPr>
          <p:pic>
            <p:nvPicPr>
              <p:cNvPr descr="clipped result image" id="3710" name="Google Shape;3710;p271"/>
              <p:cNvPicPr preferRelativeResize="0"/>
              <p:nvPr/>
            </p:nvPicPr>
            <p:blipFill rotWithShape="1">
              <a:blip r:embed="rId6">
                <a:alphaModFix/>
              </a:blip>
              <a:srcRect b="0" l="0" r="0" t="0"/>
              <a:stretch/>
            </p:blipFill>
            <p:spPr>
              <a:xfrm rot="502837">
                <a:off x="-2172554" y="7363820"/>
                <a:ext cx="2465994" cy="1703629"/>
              </a:xfrm>
              <a:prstGeom prst="rect">
                <a:avLst/>
              </a:prstGeom>
              <a:noFill/>
              <a:ln>
                <a:noFill/>
              </a:ln>
            </p:spPr>
          </p:pic>
          <p:grpSp>
            <p:nvGrpSpPr>
              <p:cNvPr id="3711" name="Google Shape;3711;p271"/>
              <p:cNvGrpSpPr/>
              <p:nvPr/>
            </p:nvGrpSpPr>
            <p:grpSpPr>
              <a:xfrm>
                <a:off x="-2159376" y="7674835"/>
                <a:ext cx="576621" cy="556532"/>
                <a:chOff x="-5105396" y="3633278"/>
                <a:chExt cx="576621" cy="556532"/>
              </a:xfrm>
            </p:grpSpPr>
            <p:pic>
              <p:nvPicPr>
                <p:cNvPr descr="clipped result image" id="3712" name="Google Shape;3712;p271"/>
                <p:cNvPicPr preferRelativeResize="0"/>
                <p:nvPr/>
              </p:nvPicPr>
              <p:blipFill rotWithShape="1">
                <a:blip r:embed="rId7">
                  <a:alphaModFix/>
                </a:blip>
                <a:srcRect b="0" l="0" r="0" t="0"/>
                <a:stretch/>
              </p:blipFill>
              <p:spPr>
                <a:xfrm rot="502836">
                  <a:off x="-5069316" y="3742330"/>
                  <a:ext cx="452469" cy="418083"/>
                </a:xfrm>
                <a:prstGeom prst="rect">
                  <a:avLst/>
                </a:prstGeom>
                <a:noFill/>
                <a:ln>
                  <a:noFill/>
                </a:ln>
              </p:spPr>
            </p:pic>
            <p:pic>
              <p:nvPicPr>
                <p:cNvPr descr="clipped result image" id="3713" name="Google Shape;3713;p271"/>
                <p:cNvPicPr preferRelativeResize="0"/>
                <p:nvPr/>
              </p:nvPicPr>
              <p:blipFill rotWithShape="1">
                <a:blip r:embed="rId8">
                  <a:alphaModFix/>
                </a:blip>
                <a:srcRect b="0" l="0" r="0" t="0"/>
                <a:stretch/>
              </p:blipFill>
              <p:spPr>
                <a:xfrm rot="502840">
                  <a:off x="-5050494" y="3667040"/>
                  <a:ext cx="497515" cy="291706"/>
                </a:xfrm>
                <a:prstGeom prst="rect">
                  <a:avLst/>
                </a:prstGeom>
                <a:noFill/>
                <a:ln>
                  <a:noFill/>
                </a:ln>
              </p:spPr>
            </p:pic>
          </p:grpSp>
        </p:grpSp>
      </p:grpSp>
      <p:grpSp>
        <p:nvGrpSpPr>
          <p:cNvPr id="3714" name="Google Shape;3714;p271"/>
          <p:cNvGrpSpPr/>
          <p:nvPr/>
        </p:nvGrpSpPr>
        <p:grpSpPr>
          <a:xfrm>
            <a:off x="483244" y="687425"/>
            <a:ext cx="2360875" cy="1421150"/>
            <a:chOff x="711844" y="687425"/>
            <a:chExt cx="2360875" cy="1421150"/>
          </a:xfrm>
        </p:grpSpPr>
        <p:pic>
          <p:nvPicPr>
            <p:cNvPr descr="clipped result image" id="3715" name="Google Shape;3715;p271"/>
            <p:cNvPicPr preferRelativeResize="0"/>
            <p:nvPr/>
          </p:nvPicPr>
          <p:blipFill rotWithShape="1">
            <a:blip r:embed="rId9">
              <a:alphaModFix/>
            </a:blip>
            <a:srcRect b="0" l="0" r="0" t="0"/>
            <a:stretch/>
          </p:blipFill>
          <p:spPr>
            <a:xfrm>
              <a:off x="711844" y="687425"/>
              <a:ext cx="2360875" cy="1421150"/>
            </a:xfrm>
            <a:prstGeom prst="rect">
              <a:avLst/>
            </a:prstGeom>
            <a:noFill/>
            <a:ln>
              <a:noFill/>
            </a:ln>
          </p:spPr>
        </p:pic>
        <p:pic>
          <p:nvPicPr>
            <p:cNvPr descr="clipped result image" id="3716" name="Google Shape;3716;p271"/>
            <p:cNvPicPr preferRelativeResize="0"/>
            <p:nvPr/>
          </p:nvPicPr>
          <p:blipFill rotWithShape="1">
            <a:blip r:embed="rId10">
              <a:alphaModFix/>
            </a:blip>
            <a:srcRect b="0" l="0" r="0" t="0"/>
            <a:stretch/>
          </p:blipFill>
          <p:spPr>
            <a:xfrm>
              <a:off x="1838352" y="1230905"/>
              <a:ext cx="451046" cy="447746"/>
            </a:xfrm>
            <a:prstGeom prst="rect">
              <a:avLst/>
            </a:prstGeom>
            <a:noFill/>
            <a:ln>
              <a:noFill/>
            </a:ln>
          </p:spPr>
        </p:pic>
      </p:grpSp>
      <p:grpSp>
        <p:nvGrpSpPr>
          <p:cNvPr id="3717" name="Google Shape;3717;p271"/>
          <p:cNvGrpSpPr/>
          <p:nvPr/>
        </p:nvGrpSpPr>
        <p:grpSpPr>
          <a:xfrm>
            <a:off x="1548173" y="3830897"/>
            <a:ext cx="383428" cy="294198"/>
            <a:chOff x="4046749" y="13913567"/>
            <a:chExt cx="1245300" cy="955500"/>
          </a:xfrm>
        </p:grpSpPr>
        <p:sp>
          <p:nvSpPr>
            <p:cNvPr id="3718" name="Google Shape;3718;p271"/>
            <p:cNvSpPr/>
            <p:nvPr/>
          </p:nvSpPr>
          <p:spPr>
            <a:xfrm flipH="1" rot="10800000">
              <a:off x="4046749" y="13913567"/>
              <a:ext cx="1245300" cy="9555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9525">
                <a:srgbClr val="000000">
                  <a:alpha val="2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719" name="Google Shape;3719;p271"/>
            <p:cNvPicPr preferRelativeResize="0"/>
            <p:nvPr/>
          </p:nvPicPr>
          <p:blipFill rotWithShape="1">
            <a:blip r:embed="rId11">
              <a:alphaModFix/>
            </a:blip>
            <a:srcRect b="0" l="0" r="0" t="0"/>
            <a:stretch/>
          </p:blipFill>
          <p:spPr>
            <a:xfrm>
              <a:off x="4396223" y="14095141"/>
              <a:ext cx="534585" cy="530672"/>
            </a:xfrm>
            <a:prstGeom prst="rect">
              <a:avLst/>
            </a:prstGeom>
            <a:noFill/>
            <a:ln>
              <a:noFill/>
            </a:ln>
          </p:spPr>
        </p:pic>
      </p:grpSp>
      <p:sp>
        <p:nvSpPr>
          <p:cNvPr id="3720" name="Google Shape;3720;p271"/>
          <p:cNvSpPr txBox="1"/>
          <p:nvPr/>
        </p:nvSpPr>
        <p:spPr>
          <a:xfrm>
            <a:off x="47625" y="4286100"/>
            <a:ext cx="3400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200">
                <a:solidFill>
                  <a:schemeClr val="accent2"/>
                </a:solidFill>
              </a:rPr>
              <a:t>5-fold decrease</a:t>
            </a:r>
            <a:endParaRPr sz="3100">
              <a:solidFill>
                <a:schemeClr val="accent2"/>
              </a:solidFill>
            </a:endParaRPr>
          </a:p>
        </p:txBody>
      </p:sp>
      <p:sp>
        <p:nvSpPr>
          <p:cNvPr id="3721" name="Google Shape;3721;p271"/>
          <p:cNvSpPr txBox="1"/>
          <p:nvPr/>
        </p:nvSpPr>
        <p:spPr>
          <a:xfrm>
            <a:off x="2762087" y="722225"/>
            <a:ext cx="2293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Carbamazepine (TEGRETOL)</a:t>
            </a:r>
            <a:endParaRPr sz="2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7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in</a:t>
            </a:r>
            <a:r>
              <a:rPr b="1" lang="en" sz="2000" u="sng">
                <a:solidFill>
                  <a:schemeClr val="accent2"/>
                </a:solidFill>
              </a:rPr>
              <a:t>D</a:t>
            </a:r>
            <a:r>
              <a:rPr lang="en" sz="2000">
                <a:solidFill>
                  <a:schemeClr val="accent2"/>
                </a:solidFill>
              </a:rPr>
              <a:t>ucer</a:t>
            </a:r>
            <a:endParaRPr sz="2000">
              <a:solidFill>
                <a:schemeClr val="accent2"/>
              </a:solidFill>
            </a:endParaRPr>
          </a:p>
        </p:txBody>
      </p:sp>
      <p:cxnSp>
        <p:nvCxnSpPr>
          <p:cNvPr id="3722" name="Google Shape;3722;p271"/>
          <p:cNvCxnSpPr/>
          <p:nvPr/>
        </p:nvCxnSpPr>
        <p:spPr>
          <a:xfrm>
            <a:off x="5429250" y="1790700"/>
            <a:ext cx="1695600" cy="0"/>
          </a:xfrm>
          <a:prstGeom prst="straightConnector1">
            <a:avLst/>
          </a:prstGeom>
          <a:noFill/>
          <a:ln cap="flat" cmpd="sng" w="19050">
            <a:solidFill>
              <a:srgbClr val="FF0000"/>
            </a:solidFill>
            <a:prstDash val="solid"/>
            <a:round/>
            <a:headEnd len="med" w="med" type="none"/>
            <a:tailEnd len="med" w="med" type="none"/>
          </a:ln>
        </p:spPr>
      </p:cxnSp>
      <p:sp>
        <p:nvSpPr>
          <p:cNvPr id="3723" name="Google Shape;3723;p271"/>
          <p:cNvSpPr txBox="1"/>
          <p:nvPr/>
        </p:nvSpPr>
        <p:spPr>
          <a:xfrm>
            <a:off x="3049700" y="2504163"/>
            <a:ext cx="21678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Quetiapine (SEROQUEL)</a:t>
            </a:r>
            <a:endParaRPr sz="20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t/>
            </a:r>
            <a:endParaRPr sz="700">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lang="en" sz="2000">
                <a:solidFill>
                  <a:schemeClr val="accent2"/>
                </a:solidFill>
              </a:rPr>
              <a:t>3A4 substrate</a:t>
            </a:r>
            <a:endParaRPr sz="2000">
              <a:solidFill>
                <a:schemeClr val="accent2"/>
              </a:solidFill>
            </a:endParaRPr>
          </a:p>
        </p:txBody>
      </p:sp>
      <p:pic>
        <p:nvPicPr>
          <p:cNvPr descr="clipped result image" id="3724" name="Google Shape;3724;p271"/>
          <p:cNvPicPr preferRelativeResize="0"/>
          <p:nvPr/>
        </p:nvPicPr>
        <p:blipFill rotWithShape="1">
          <a:blip r:embed="rId12">
            <a:alphaModFix/>
          </a:blip>
          <a:srcRect b="0" l="0" r="0" t="0"/>
          <a:stretch/>
        </p:blipFill>
        <p:spPr>
          <a:xfrm>
            <a:off x="5385844" y="4071851"/>
            <a:ext cx="596981" cy="533400"/>
          </a:xfrm>
          <a:prstGeom prst="rect">
            <a:avLst/>
          </a:prstGeom>
          <a:noFill/>
          <a:ln>
            <a:noFill/>
          </a:ln>
        </p:spPr>
      </p:pic>
      <p:sp>
        <p:nvSpPr>
          <p:cNvPr id="3725" name="Google Shape;3725;p271"/>
          <p:cNvSpPr txBox="1"/>
          <p:nvPr/>
        </p:nvSpPr>
        <p:spPr>
          <a:xfrm>
            <a:off x="-1255912" y="2104725"/>
            <a:ext cx="34005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i="1" lang="en">
                <a:solidFill>
                  <a:schemeClr val="accent2"/>
                </a:solidFill>
              </a:rPr>
              <a:t>“Quit </a:t>
            </a:r>
            <a:endParaRPr i="1">
              <a:solidFill>
                <a:schemeClr val="accent2"/>
              </a:solidFill>
            </a:endParaRPr>
          </a:p>
          <a:p>
            <a:pPr indent="0" lvl="0" marL="0" marR="0" rtl="0" algn="ctr">
              <a:lnSpc>
                <a:spcPct val="100000"/>
              </a:lnSpc>
              <a:spcBef>
                <a:spcPts val="0"/>
              </a:spcBef>
              <a:spcAft>
                <a:spcPts val="0"/>
              </a:spcAft>
              <a:buClr>
                <a:srgbClr val="000000"/>
              </a:buClr>
              <a:buSzPts val="1100"/>
              <a:buFont typeface="Arial"/>
              <a:buNone/>
            </a:pPr>
            <a:r>
              <a:rPr i="1" lang="en">
                <a:solidFill>
                  <a:schemeClr val="accent2"/>
                </a:solidFill>
              </a:rPr>
              <a:t>typing!”</a:t>
            </a:r>
            <a:endParaRPr i="1">
              <a:solidFill>
                <a:schemeClr val="accent2"/>
              </a:solidFill>
            </a:endParaRPr>
          </a:p>
        </p:txBody>
      </p:sp>
      <p:pic>
        <p:nvPicPr>
          <p:cNvPr descr="clipped result image" id="3726" name="Google Shape;3726;p271"/>
          <p:cNvPicPr preferRelativeResize="0"/>
          <p:nvPr/>
        </p:nvPicPr>
        <p:blipFill rotWithShape="1">
          <a:blip r:embed="rId12">
            <a:alphaModFix/>
          </a:blip>
          <a:srcRect b="0" l="0" r="0" t="0"/>
          <a:stretch/>
        </p:blipFill>
        <p:spPr>
          <a:xfrm>
            <a:off x="5385844" y="2713876"/>
            <a:ext cx="596981" cy="533400"/>
          </a:xfrm>
          <a:prstGeom prst="rect">
            <a:avLst/>
          </a:prstGeom>
          <a:noFill/>
          <a:ln>
            <a:noFill/>
          </a:ln>
        </p:spPr>
      </p:pic>
      <p:sp>
        <p:nvSpPr>
          <p:cNvPr id="3727" name="Google Shape;3727;p271"/>
          <p:cNvSpPr txBox="1"/>
          <p:nvPr/>
        </p:nvSpPr>
        <p:spPr>
          <a:xfrm>
            <a:off x="6011850" y="2609025"/>
            <a:ext cx="3186900" cy="74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 sz="1300">
                <a:solidFill>
                  <a:srgbClr val="FF0000"/>
                </a:solidFill>
              </a:rPr>
              <a:t>Know that in</a:t>
            </a:r>
            <a:r>
              <a:rPr b="1" lang="en" sz="1300" u="sng">
                <a:solidFill>
                  <a:srgbClr val="FF0000"/>
                </a:solidFill>
              </a:rPr>
              <a:t>D</a:t>
            </a:r>
            <a:r>
              <a:rPr lang="en" sz="1300">
                <a:solidFill>
                  <a:srgbClr val="FF0000"/>
                </a:solidFill>
              </a:rPr>
              <a:t>uction is delayed. If quetiapine and carbamazepine are started at the same time, do not start with a high quetiapine dose because the interaction is not applicable for 2-4 weeks.</a:t>
            </a:r>
            <a:endParaRPr sz="1300">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lang="en" sz="1300">
                <a:solidFill>
                  <a:srgbClr val="FF0000"/>
                </a:solidFill>
              </a:rPr>
              <a:t> </a:t>
            </a:r>
            <a:endParaRPr sz="1300">
              <a:solidFill>
                <a:srgbClr val="FF0000"/>
              </a:solidFill>
            </a:endParaRPr>
          </a:p>
        </p:txBody>
      </p:sp>
      <p:sp>
        <p:nvSpPr>
          <p:cNvPr id="3728" name="Google Shape;3728;p271"/>
          <p:cNvSpPr txBox="1"/>
          <p:nvPr/>
        </p:nvSpPr>
        <p:spPr>
          <a:xfrm>
            <a:off x="6055425" y="4013125"/>
            <a:ext cx="3041100" cy="74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300">
                <a:solidFill>
                  <a:srgbClr val="FF0000"/>
                </a:solidFill>
              </a:rPr>
              <a:t>Beware of REVERSAL of in</a:t>
            </a:r>
            <a:r>
              <a:rPr b="1" lang="en" sz="1300" u="sng">
                <a:solidFill>
                  <a:srgbClr val="FF0000"/>
                </a:solidFill>
              </a:rPr>
              <a:t>D</a:t>
            </a:r>
            <a:r>
              <a:rPr lang="en" sz="1300">
                <a:solidFill>
                  <a:srgbClr val="FF0000"/>
                </a:solidFill>
              </a:rPr>
              <a:t>uction. If the patient is taking a 5x dose of quetiapine and runs out of carbamazepine, serum quetiapine concentration with escalate.</a:t>
            </a:r>
            <a:endParaRPr sz="1300">
              <a:solidFill>
                <a:srgbClr val="FF0000"/>
              </a:solidFill>
            </a:endParaRPr>
          </a:p>
          <a:p>
            <a:pPr indent="0" lvl="0" marL="0" marR="0" rtl="0" algn="l">
              <a:lnSpc>
                <a:spcPct val="100000"/>
              </a:lnSpc>
              <a:spcBef>
                <a:spcPts val="0"/>
              </a:spcBef>
              <a:spcAft>
                <a:spcPts val="0"/>
              </a:spcAft>
              <a:buClr>
                <a:schemeClr val="dk1"/>
              </a:buClr>
              <a:buSzPts val="1100"/>
              <a:buFont typeface="Arial"/>
              <a:buNone/>
            </a:pPr>
            <a:r>
              <a:rPr lang="en" sz="1300">
                <a:solidFill>
                  <a:srgbClr val="FF0000"/>
                </a:solidFill>
              </a:rPr>
              <a:t> </a:t>
            </a:r>
            <a:endParaRPr sz="1300">
              <a:solidFill>
                <a:srgbClr val="FF0000"/>
              </a:solidFill>
            </a:endParaRPr>
          </a:p>
          <a:p>
            <a:pPr indent="0" lvl="0" marL="0" marR="0" rtl="0" algn="l">
              <a:lnSpc>
                <a:spcPct val="100000"/>
              </a:lnSpc>
              <a:spcBef>
                <a:spcPts val="0"/>
              </a:spcBef>
              <a:spcAft>
                <a:spcPts val="0"/>
              </a:spcAft>
              <a:buClr>
                <a:schemeClr val="dk1"/>
              </a:buClr>
              <a:buSzPts val="1100"/>
              <a:buFont typeface="Arial"/>
              <a:buNone/>
            </a:pPr>
            <a:r>
              <a:t/>
            </a:r>
            <a:endParaRPr sz="1300">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t/>
            </a:r>
            <a:endParaRPr sz="1300">
              <a:solidFill>
                <a:srgbClr val="FF0000"/>
              </a:solidFill>
            </a:endParaRPr>
          </a:p>
        </p:txBody>
      </p:sp>
    </p:spTree>
  </p:cSld>
  <p:clrMapOvr>
    <a:masterClrMapping/>
  </p:clrMapOvr>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2" name="Shape 3732"/>
        <p:cNvGrpSpPr/>
        <p:nvPr/>
      </p:nvGrpSpPr>
      <p:grpSpPr>
        <a:xfrm>
          <a:off x="0" y="0"/>
          <a:ext cx="0" cy="0"/>
          <a:chOff x="0" y="0"/>
          <a:chExt cx="0" cy="0"/>
        </a:xfrm>
      </p:grpSpPr>
      <p:pic>
        <p:nvPicPr>
          <p:cNvPr descr="Resultado de imagen para tiger" id="3733" name="Google Shape;3733;p272"/>
          <p:cNvPicPr preferRelativeResize="0"/>
          <p:nvPr/>
        </p:nvPicPr>
        <p:blipFill rotWithShape="1">
          <a:blip r:embed="rId3">
            <a:alphaModFix amt="39000"/>
          </a:blip>
          <a:srcRect b="0" l="0" r="0" t="0"/>
          <a:stretch/>
        </p:blipFill>
        <p:spPr>
          <a:xfrm flipH="1" rot="-312030">
            <a:off x="3370806" y="2036246"/>
            <a:ext cx="2795792" cy="2744970"/>
          </a:xfrm>
          <a:prstGeom prst="rect">
            <a:avLst/>
          </a:prstGeom>
          <a:noFill/>
          <a:ln>
            <a:noFill/>
          </a:ln>
        </p:spPr>
      </p:pic>
      <p:grpSp>
        <p:nvGrpSpPr>
          <p:cNvPr id="3734" name="Google Shape;3734;p272"/>
          <p:cNvGrpSpPr/>
          <p:nvPr/>
        </p:nvGrpSpPr>
        <p:grpSpPr>
          <a:xfrm rot="-264110">
            <a:off x="4953915" y="3672915"/>
            <a:ext cx="389679" cy="360093"/>
            <a:chOff x="-1879626" y="-9"/>
            <a:chExt cx="2769275" cy="2559024"/>
          </a:xfrm>
        </p:grpSpPr>
        <p:pic>
          <p:nvPicPr>
            <p:cNvPr descr="clipped result image" id="3735" name="Google Shape;3735;p272"/>
            <p:cNvPicPr preferRelativeResize="0"/>
            <p:nvPr/>
          </p:nvPicPr>
          <p:blipFill rotWithShape="1">
            <a:blip r:embed="rId4">
              <a:alphaModFix/>
            </a:blip>
            <a:srcRect b="0" l="0" r="0" t="0"/>
            <a:stretch/>
          </p:blipFill>
          <p:spPr>
            <a:xfrm rot="5400000">
              <a:off x="-1774500" y="-105134"/>
              <a:ext cx="2559024" cy="2769275"/>
            </a:xfrm>
            <a:prstGeom prst="rect">
              <a:avLst/>
            </a:prstGeom>
            <a:noFill/>
            <a:ln>
              <a:noFill/>
            </a:ln>
            <a:effectLst>
              <a:outerShdw blurRad="314325" rotWithShape="0" algn="bl" dir="11160000" dist="142875">
                <a:schemeClr val="accent6">
                  <a:alpha val="97650"/>
                </a:schemeClr>
              </a:outerShdw>
            </a:effectLst>
          </p:spPr>
        </p:pic>
        <p:pic>
          <p:nvPicPr>
            <p:cNvPr id="3736" name="Google Shape;3736;p272"/>
            <p:cNvPicPr preferRelativeResize="0"/>
            <p:nvPr/>
          </p:nvPicPr>
          <p:blipFill rotWithShape="1">
            <a:blip r:embed="rId5">
              <a:alphaModFix/>
            </a:blip>
            <a:srcRect b="0" l="0" r="0" t="0"/>
            <a:stretch/>
          </p:blipFill>
          <p:spPr>
            <a:xfrm>
              <a:off x="-1200900" y="376392"/>
              <a:ext cx="1411825" cy="1411825"/>
            </a:xfrm>
            <a:prstGeom prst="rect">
              <a:avLst/>
            </a:prstGeom>
            <a:noFill/>
            <a:ln>
              <a:noFill/>
            </a:ln>
            <a:effectLst>
              <a:outerShdw blurRad="314325" rotWithShape="0" algn="bl" dir="11940000" dist="142875">
                <a:schemeClr val="accent6">
                  <a:alpha val="97650"/>
                </a:schemeClr>
              </a:outerShdw>
            </a:effectLst>
          </p:spPr>
        </p:pic>
      </p:grpSp>
      <p:grpSp>
        <p:nvGrpSpPr>
          <p:cNvPr id="3737" name="Google Shape;3737;p272"/>
          <p:cNvGrpSpPr/>
          <p:nvPr/>
        </p:nvGrpSpPr>
        <p:grpSpPr>
          <a:xfrm rot="-264110">
            <a:off x="5369896" y="3642229"/>
            <a:ext cx="389679" cy="360093"/>
            <a:chOff x="-1879626" y="-9"/>
            <a:chExt cx="2769275" cy="2559024"/>
          </a:xfrm>
        </p:grpSpPr>
        <p:pic>
          <p:nvPicPr>
            <p:cNvPr descr="clipped result image" id="3738" name="Google Shape;3738;p272"/>
            <p:cNvPicPr preferRelativeResize="0"/>
            <p:nvPr/>
          </p:nvPicPr>
          <p:blipFill rotWithShape="1">
            <a:blip r:embed="rId4">
              <a:alphaModFix/>
            </a:blip>
            <a:srcRect b="0" l="0" r="0" t="0"/>
            <a:stretch/>
          </p:blipFill>
          <p:spPr>
            <a:xfrm rot="5400000">
              <a:off x="-1774500" y="-105134"/>
              <a:ext cx="2559024" cy="2769275"/>
            </a:xfrm>
            <a:prstGeom prst="rect">
              <a:avLst/>
            </a:prstGeom>
            <a:noFill/>
            <a:ln>
              <a:noFill/>
            </a:ln>
            <a:effectLst>
              <a:outerShdw blurRad="314325" rotWithShape="0" algn="bl" dir="11160000" dist="142875">
                <a:schemeClr val="accent6">
                  <a:alpha val="97650"/>
                </a:schemeClr>
              </a:outerShdw>
            </a:effectLst>
          </p:spPr>
        </p:pic>
        <p:pic>
          <p:nvPicPr>
            <p:cNvPr id="3739" name="Google Shape;3739;p272"/>
            <p:cNvPicPr preferRelativeResize="0"/>
            <p:nvPr/>
          </p:nvPicPr>
          <p:blipFill rotWithShape="1">
            <a:blip r:embed="rId5">
              <a:alphaModFix/>
            </a:blip>
            <a:srcRect b="0" l="0" r="0" t="0"/>
            <a:stretch/>
          </p:blipFill>
          <p:spPr>
            <a:xfrm>
              <a:off x="-1200900" y="376392"/>
              <a:ext cx="1411825" cy="1411825"/>
            </a:xfrm>
            <a:prstGeom prst="rect">
              <a:avLst/>
            </a:prstGeom>
            <a:noFill/>
            <a:ln>
              <a:noFill/>
            </a:ln>
            <a:effectLst>
              <a:outerShdw blurRad="314325" rotWithShape="0" algn="bl" dir="11940000" dist="142875">
                <a:schemeClr val="accent6">
                  <a:alpha val="97650"/>
                </a:schemeClr>
              </a:outerShdw>
            </a:effectLst>
          </p:spPr>
        </p:pic>
      </p:grpSp>
      <p:sp>
        <p:nvSpPr>
          <p:cNvPr id="3740" name="Google Shape;3740;p272"/>
          <p:cNvSpPr/>
          <p:nvPr/>
        </p:nvSpPr>
        <p:spPr>
          <a:xfrm>
            <a:off x="-1932" y="-15900"/>
            <a:ext cx="9144000" cy="5499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1" name="Google Shape;3741;p272"/>
          <p:cNvSpPr txBox="1"/>
          <p:nvPr/>
        </p:nvSpPr>
        <p:spPr>
          <a:xfrm>
            <a:off x="648275" y="-159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Carbamazepine (Tegretol)</a:t>
            </a:r>
            <a:endParaRPr b="0" i="0" sz="2400" u="none" cap="none" strike="noStrike">
              <a:solidFill>
                <a:srgbClr val="000000"/>
              </a:solidFill>
              <a:latin typeface="Arial"/>
              <a:ea typeface="Arial"/>
              <a:cs typeface="Arial"/>
              <a:sym typeface="Arial"/>
            </a:endParaRPr>
          </a:p>
        </p:txBody>
      </p:sp>
      <p:sp>
        <p:nvSpPr>
          <p:cNvPr id="3742" name="Google Shape;3742;p272"/>
          <p:cNvSpPr txBox="1"/>
          <p:nvPr/>
        </p:nvSpPr>
        <p:spPr>
          <a:xfrm>
            <a:off x="5802950" y="3783875"/>
            <a:ext cx="2707800" cy="42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“shredder” in</a:t>
            </a:r>
            <a:r>
              <a:rPr b="0" i="0" lang="en" sz="1600" u="sng" cap="none" strike="noStrike">
                <a:solidFill>
                  <a:schemeClr val="dk1"/>
                </a:solidFill>
                <a:latin typeface="Arial"/>
                <a:ea typeface="Arial"/>
                <a:cs typeface="Arial"/>
                <a:sym typeface="Arial"/>
              </a:rPr>
              <a:t>D</a:t>
            </a:r>
            <a:r>
              <a:rPr b="0" i="0" lang="en" sz="1600" u="none" cap="none" strike="noStrike">
                <a:solidFill>
                  <a:schemeClr val="dk1"/>
                </a:solidFill>
                <a:latin typeface="Arial"/>
                <a:ea typeface="Arial"/>
                <a:cs typeface="Arial"/>
                <a:sym typeface="Arial"/>
              </a:rPr>
              <a:t>ucer of UGT, CYP, and P-gp enzymes</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t/>
            </a:r>
            <a:endParaRPr b="0" i="0" sz="2900" u="none" cap="none" strike="noStrike">
              <a:solidFill>
                <a:srgbClr val="000000"/>
              </a:solidFill>
              <a:latin typeface="Arial"/>
              <a:ea typeface="Arial"/>
              <a:cs typeface="Arial"/>
              <a:sym typeface="Arial"/>
            </a:endParaRPr>
          </a:p>
        </p:txBody>
      </p:sp>
      <p:sp>
        <p:nvSpPr>
          <p:cNvPr id="3743" name="Google Shape;3743;p272"/>
          <p:cNvSpPr/>
          <p:nvPr/>
        </p:nvSpPr>
        <p:spPr>
          <a:xfrm>
            <a:off x="686575" y="787900"/>
            <a:ext cx="1701900" cy="1411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Break for questions / comments</a:t>
            </a:r>
            <a:endParaRPr/>
          </a:p>
        </p:txBody>
      </p:sp>
      <p:sp>
        <p:nvSpPr>
          <p:cNvPr id="3744" name="Google Shape;3744;p272"/>
          <p:cNvSpPr/>
          <p:nvPr/>
        </p:nvSpPr>
        <p:spPr>
          <a:xfrm>
            <a:off x="6285250" y="749725"/>
            <a:ext cx="2528700" cy="1738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While you select Asia on distributed blank map</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3745" name="Google Shape;3745;p272"/>
          <p:cNvPicPr preferRelativeResize="0"/>
          <p:nvPr/>
        </p:nvPicPr>
        <p:blipFill>
          <a:blip r:embed="rId6">
            <a:alphaModFix/>
          </a:blip>
          <a:stretch>
            <a:fillRect/>
          </a:stretch>
        </p:blipFill>
        <p:spPr>
          <a:xfrm>
            <a:off x="6596150" y="1289693"/>
            <a:ext cx="1906900" cy="999400"/>
          </a:xfrm>
          <a:prstGeom prst="rect">
            <a:avLst/>
          </a:prstGeom>
          <a:noFill/>
          <a:ln>
            <a:noFill/>
          </a:ln>
        </p:spPr>
      </p:pic>
    </p:spTree>
  </p:cSld>
  <p:clrMapOvr>
    <a:masterClrMapping/>
  </p:clrMapOvr>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9" name="Shape 3749"/>
        <p:cNvGrpSpPr/>
        <p:nvPr/>
      </p:nvGrpSpPr>
      <p:grpSpPr>
        <a:xfrm>
          <a:off x="0" y="0"/>
          <a:ext cx="0" cy="0"/>
          <a:chOff x="0" y="0"/>
          <a:chExt cx="0" cy="0"/>
        </a:xfrm>
      </p:grpSpPr>
      <p:sp>
        <p:nvSpPr>
          <p:cNvPr id="3750" name="Google Shape;3750;p273"/>
          <p:cNvSpPr txBox="1"/>
          <p:nvPr/>
        </p:nvSpPr>
        <p:spPr>
          <a:xfrm>
            <a:off x="379550" y="684750"/>
            <a:ext cx="8658000" cy="412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8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Not explaining that lithium and lamotrigine are “bipolar antidepressants”</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Depriving bipolar patients of lithium treatment</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Allowing acute lithium toxicity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Causing Stevens-Johnson syndrome by failure to adhere to lamotrigine dosing guidelines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Prescribing valproate to women of childbearing potential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Failure to consider drug interactions of carbamazepine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b="1" lang="en" sz="1600">
                <a:solidFill>
                  <a:srgbClr val="A64D79"/>
                </a:solidFill>
              </a:rPr>
              <a:t>Causing Stevens-Johnson syndrome by failing to screen for HLA-B*1502 prior to giving carbamazepine to patients of Asian descent</a:t>
            </a:r>
            <a:endParaRPr b="1" sz="1600">
              <a:solidFill>
                <a:srgbClr val="A64D79"/>
              </a:solidFill>
            </a:endParaRPr>
          </a:p>
          <a:p>
            <a:pPr indent="-330200" lvl="0" marL="457200" marR="0" rtl="0" algn="l">
              <a:lnSpc>
                <a:spcPct val="115000"/>
              </a:lnSpc>
              <a:spcBef>
                <a:spcPts val="1000"/>
              </a:spcBef>
              <a:spcAft>
                <a:spcPts val="1000"/>
              </a:spcAft>
              <a:buClr>
                <a:srgbClr val="A64D79"/>
              </a:buClr>
              <a:buSzPts val="1600"/>
              <a:buAutoNum type="arabicPeriod"/>
            </a:pPr>
            <a:r>
              <a:rPr lang="en" sz="1600">
                <a:solidFill>
                  <a:srgbClr val="A64D79"/>
                </a:solidFill>
              </a:rPr>
              <a:t>Allowing lithium to cause gradual kidney damage </a:t>
            </a:r>
            <a:endParaRPr sz="1600">
              <a:solidFill>
                <a:srgbClr val="A64D79"/>
              </a:solidFill>
            </a:endParaRPr>
          </a:p>
        </p:txBody>
      </p:sp>
      <p:sp>
        <p:nvSpPr>
          <p:cNvPr id="3751" name="Google Shape;3751;p273"/>
          <p:cNvSpPr/>
          <p:nvPr/>
        </p:nvSpPr>
        <p:spPr>
          <a:xfrm>
            <a:off x="-1225"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2" name="Google Shape;3752;p273"/>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49"/>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340" name="Google Shape;340;p49"/>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grpSp>
        <p:nvGrpSpPr>
          <p:cNvPr id="341" name="Google Shape;341;p49"/>
          <p:cNvGrpSpPr/>
          <p:nvPr/>
        </p:nvGrpSpPr>
        <p:grpSpPr>
          <a:xfrm>
            <a:off x="66862" y="641425"/>
            <a:ext cx="9010274" cy="4305276"/>
            <a:chOff x="-188325" y="1103550"/>
            <a:chExt cx="9010274" cy="4305276"/>
          </a:xfrm>
        </p:grpSpPr>
        <p:pic>
          <p:nvPicPr>
            <p:cNvPr id="342" name="Google Shape;342;p49"/>
            <p:cNvPicPr preferRelativeResize="0"/>
            <p:nvPr/>
          </p:nvPicPr>
          <p:blipFill rotWithShape="1">
            <a:blip r:embed="rId5">
              <a:alphaModFix/>
            </a:blip>
            <a:srcRect b="2352" l="21934" r="0" t="0"/>
            <a:stretch/>
          </p:blipFill>
          <p:spPr>
            <a:xfrm>
              <a:off x="4715100" y="3140175"/>
              <a:ext cx="4106849" cy="2268651"/>
            </a:xfrm>
            <a:prstGeom prst="rect">
              <a:avLst/>
            </a:prstGeom>
            <a:noFill/>
            <a:ln>
              <a:noFill/>
            </a:ln>
          </p:spPr>
        </p:pic>
        <p:pic>
          <p:nvPicPr>
            <p:cNvPr id="343" name="Google Shape;343;p49"/>
            <p:cNvPicPr preferRelativeResize="0"/>
            <p:nvPr/>
          </p:nvPicPr>
          <p:blipFill rotWithShape="1">
            <a:blip r:embed="rId6">
              <a:alphaModFix/>
            </a:blip>
            <a:srcRect b="0" l="0" r="0" t="0"/>
            <a:stretch/>
          </p:blipFill>
          <p:spPr>
            <a:xfrm>
              <a:off x="-188325" y="1103550"/>
              <a:ext cx="4903425" cy="2127975"/>
            </a:xfrm>
            <a:prstGeom prst="rect">
              <a:avLst/>
            </a:prstGeom>
            <a:noFill/>
            <a:ln>
              <a:noFill/>
            </a:ln>
          </p:spPr>
        </p:pic>
      </p:grpSp>
      <p:sp>
        <p:nvSpPr>
          <p:cNvPr id="344" name="Google Shape;344;p49"/>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345" name="Google Shape;345;p49"/>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sp>
        <p:nvSpPr>
          <p:cNvPr id="346" name="Google Shape;346;p49"/>
          <p:cNvSpPr/>
          <p:nvPr/>
        </p:nvSpPr>
        <p:spPr>
          <a:xfrm>
            <a:off x="4719918" y="658532"/>
            <a:ext cx="4352056" cy="441063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6" name="Shape 3756"/>
        <p:cNvGrpSpPr/>
        <p:nvPr/>
      </p:nvGrpSpPr>
      <p:grpSpPr>
        <a:xfrm>
          <a:off x="0" y="0"/>
          <a:ext cx="0" cy="0"/>
          <a:chOff x="0" y="0"/>
          <a:chExt cx="0" cy="0"/>
        </a:xfrm>
      </p:grpSpPr>
      <p:pic>
        <p:nvPicPr>
          <p:cNvPr id="3757" name="Google Shape;3757;p274"/>
          <p:cNvPicPr preferRelativeResize="0"/>
          <p:nvPr/>
        </p:nvPicPr>
        <p:blipFill rotWithShape="1">
          <a:blip r:embed="rId3">
            <a:alphaModFix/>
          </a:blip>
          <a:srcRect b="11047" l="0" r="0" t="0"/>
          <a:stretch/>
        </p:blipFill>
        <p:spPr>
          <a:xfrm>
            <a:off x="1266575" y="74850"/>
            <a:ext cx="6189201" cy="4993801"/>
          </a:xfrm>
          <a:prstGeom prst="rect">
            <a:avLst/>
          </a:prstGeom>
          <a:noFill/>
          <a:ln>
            <a:noFill/>
          </a:ln>
        </p:spPr>
      </p:pic>
      <p:cxnSp>
        <p:nvCxnSpPr>
          <p:cNvPr id="3758" name="Google Shape;3758;p274"/>
          <p:cNvCxnSpPr/>
          <p:nvPr/>
        </p:nvCxnSpPr>
        <p:spPr>
          <a:xfrm>
            <a:off x="2029925" y="2327550"/>
            <a:ext cx="4487100" cy="0"/>
          </a:xfrm>
          <a:prstGeom prst="straightConnector1">
            <a:avLst/>
          </a:prstGeom>
          <a:noFill/>
          <a:ln cap="flat" cmpd="sng" w="9525">
            <a:solidFill>
              <a:srgbClr val="D41F1F"/>
            </a:solidFill>
            <a:prstDash val="solid"/>
            <a:round/>
            <a:headEnd len="med" w="med" type="none"/>
            <a:tailEnd len="med" w="med" type="none"/>
          </a:ln>
        </p:spPr>
      </p:cxnSp>
      <p:cxnSp>
        <p:nvCxnSpPr>
          <p:cNvPr id="3759" name="Google Shape;3759;p274"/>
          <p:cNvCxnSpPr/>
          <p:nvPr/>
        </p:nvCxnSpPr>
        <p:spPr>
          <a:xfrm>
            <a:off x="3456750" y="2487575"/>
            <a:ext cx="3571800" cy="0"/>
          </a:xfrm>
          <a:prstGeom prst="straightConnector1">
            <a:avLst/>
          </a:prstGeom>
          <a:noFill/>
          <a:ln cap="flat" cmpd="sng" w="9525">
            <a:solidFill>
              <a:srgbClr val="D41F1F"/>
            </a:solidFill>
            <a:prstDash val="solid"/>
            <a:round/>
            <a:headEnd len="med" w="med" type="none"/>
            <a:tailEnd len="med" w="med" type="none"/>
          </a:ln>
        </p:spPr>
      </p:cxnSp>
      <p:cxnSp>
        <p:nvCxnSpPr>
          <p:cNvPr id="3760" name="Google Shape;3760;p274"/>
          <p:cNvCxnSpPr/>
          <p:nvPr/>
        </p:nvCxnSpPr>
        <p:spPr>
          <a:xfrm>
            <a:off x="1357925" y="2655250"/>
            <a:ext cx="939000" cy="0"/>
          </a:xfrm>
          <a:prstGeom prst="straightConnector1">
            <a:avLst/>
          </a:prstGeom>
          <a:noFill/>
          <a:ln cap="flat" cmpd="sng" w="9525">
            <a:solidFill>
              <a:srgbClr val="D41F1F"/>
            </a:solidFill>
            <a:prstDash val="solid"/>
            <a:round/>
            <a:headEnd len="med" w="med" type="none"/>
            <a:tailEnd len="med" w="med" type="none"/>
          </a:ln>
        </p:spPr>
      </p:cxnSp>
      <p:cxnSp>
        <p:nvCxnSpPr>
          <p:cNvPr id="3761" name="Google Shape;3761;p274"/>
          <p:cNvCxnSpPr/>
          <p:nvPr/>
        </p:nvCxnSpPr>
        <p:spPr>
          <a:xfrm>
            <a:off x="1426375" y="3105275"/>
            <a:ext cx="5396100" cy="0"/>
          </a:xfrm>
          <a:prstGeom prst="straightConnector1">
            <a:avLst/>
          </a:prstGeom>
          <a:noFill/>
          <a:ln cap="flat" cmpd="sng" w="9525">
            <a:solidFill>
              <a:srgbClr val="D41F1F"/>
            </a:solidFill>
            <a:prstDash val="solid"/>
            <a:round/>
            <a:headEnd len="med" w="med" type="none"/>
            <a:tailEnd len="med" w="med" type="none"/>
          </a:ln>
        </p:spPr>
      </p:cxnSp>
      <p:cxnSp>
        <p:nvCxnSpPr>
          <p:cNvPr id="3762" name="Google Shape;3762;p274"/>
          <p:cNvCxnSpPr/>
          <p:nvPr/>
        </p:nvCxnSpPr>
        <p:spPr>
          <a:xfrm>
            <a:off x="3969525" y="2655250"/>
            <a:ext cx="600900" cy="0"/>
          </a:xfrm>
          <a:prstGeom prst="straightConnector1">
            <a:avLst/>
          </a:prstGeom>
          <a:noFill/>
          <a:ln cap="flat" cmpd="sng" w="9525">
            <a:solidFill>
              <a:srgbClr val="D41F1F"/>
            </a:solidFill>
            <a:prstDash val="solid"/>
            <a:round/>
            <a:headEnd len="med" w="med" type="none"/>
            <a:tailEnd len="med" w="med" type="none"/>
          </a:ln>
        </p:spPr>
      </p:cxnSp>
    </p:spTree>
  </p:cSld>
  <p:clrMapOvr>
    <a:masterClrMapping/>
  </p:clrMapOvr>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6" name="Shape 3766"/>
        <p:cNvGrpSpPr/>
        <p:nvPr/>
      </p:nvGrpSpPr>
      <p:grpSpPr>
        <a:xfrm>
          <a:off x="0" y="0"/>
          <a:ext cx="0" cy="0"/>
          <a:chOff x="0" y="0"/>
          <a:chExt cx="0" cy="0"/>
        </a:xfrm>
      </p:grpSpPr>
      <p:pic>
        <p:nvPicPr>
          <p:cNvPr descr="Resultado de imagen para tiger" id="3767" name="Google Shape;3767;p275"/>
          <p:cNvPicPr preferRelativeResize="0"/>
          <p:nvPr/>
        </p:nvPicPr>
        <p:blipFill rotWithShape="1">
          <a:blip r:embed="rId3">
            <a:alphaModFix amt="39000"/>
          </a:blip>
          <a:srcRect b="0" l="0" r="0" t="0"/>
          <a:stretch/>
        </p:blipFill>
        <p:spPr>
          <a:xfrm flipH="1" rot="-312030">
            <a:off x="3370806" y="1502846"/>
            <a:ext cx="2795792" cy="2744970"/>
          </a:xfrm>
          <a:prstGeom prst="rect">
            <a:avLst/>
          </a:prstGeom>
          <a:noFill/>
          <a:ln>
            <a:noFill/>
          </a:ln>
        </p:spPr>
      </p:pic>
      <p:grpSp>
        <p:nvGrpSpPr>
          <p:cNvPr id="3768" name="Google Shape;3768;p275"/>
          <p:cNvGrpSpPr/>
          <p:nvPr/>
        </p:nvGrpSpPr>
        <p:grpSpPr>
          <a:xfrm rot="-264110">
            <a:off x="4953915" y="3139515"/>
            <a:ext cx="389679" cy="360093"/>
            <a:chOff x="-1879626" y="-9"/>
            <a:chExt cx="2769275" cy="2559024"/>
          </a:xfrm>
        </p:grpSpPr>
        <p:pic>
          <p:nvPicPr>
            <p:cNvPr descr="clipped result image" id="3769" name="Google Shape;3769;p275"/>
            <p:cNvPicPr preferRelativeResize="0"/>
            <p:nvPr/>
          </p:nvPicPr>
          <p:blipFill rotWithShape="1">
            <a:blip r:embed="rId4">
              <a:alphaModFix/>
            </a:blip>
            <a:srcRect b="0" l="0" r="0" t="0"/>
            <a:stretch/>
          </p:blipFill>
          <p:spPr>
            <a:xfrm rot="5400000">
              <a:off x="-1774500" y="-105134"/>
              <a:ext cx="2559024" cy="2769275"/>
            </a:xfrm>
            <a:prstGeom prst="rect">
              <a:avLst/>
            </a:prstGeom>
            <a:noFill/>
            <a:ln>
              <a:noFill/>
            </a:ln>
            <a:effectLst>
              <a:outerShdw blurRad="314325" rotWithShape="0" algn="bl" dir="11160000" dist="142875">
                <a:schemeClr val="accent6">
                  <a:alpha val="97650"/>
                </a:schemeClr>
              </a:outerShdw>
            </a:effectLst>
          </p:spPr>
        </p:pic>
        <p:pic>
          <p:nvPicPr>
            <p:cNvPr id="3770" name="Google Shape;3770;p275"/>
            <p:cNvPicPr preferRelativeResize="0"/>
            <p:nvPr/>
          </p:nvPicPr>
          <p:blipFill rotWithShape="1">
            <a:blip r:embed="rId5">
              <a:alphaModFix/>
            </a:blip>
            <a:srcRect b="0" l="0" r="0" t="0"/>
            <a:stretch/>
          </p:blipFill>
          <p:spPr>
            <a:xfrm>
              <a:off x="-1200900" y="376392"/>
              <a:ext cx="1411825" cy="1411825"/>
            </a:xfrm>
            <a:prstGeom prst="rect">
              <a:avLst/>
            </a:prstGeom>
            <a:noFill/>
            <a:ln>
              <a:noFill/>
            </a:ln>
            <a:effectLst>
              <a:outerShdw blurRad="314325" rotWithShape="0" algn="bl" dir="11940000" dist="142875">
                <a:schemeClr val="accent6">
                  <a:alpha val="97650"/>
                </a:schemeClr>
              </a:outerShdw>
            </a:effectLst>
          </p:spPr>
        </p:pic>
      </p:grpSp>
      <p:grpSp>
        <p:nvGrpSpPr>
          <p:cNvPr id="3771" name="Google Shape;3771;p275"/>
          <p:cNvGrpSpPr/>
          <p:nvPr/>
        </p:nvGrpSpPr>
        <p:grpSpPr>
          <a:xfrm rot="-264110">
            <a:off x="5369896" y="3108829"/>
            <a:ext cx="389679" cy="360093"/>
            <a:chOff x="-1879626" y="-9"/>
            <a:chExt cx="2769275" cy="2559024"/>
          </a:xfrm>
        </p:grpSpPr>
        <p:pic>
          <p:nvPicPr>
            <p:cNvPr descr="clipped result image" id="3772" name="Google Shape;3772;p275"/>
            <p:cNvPicPr preferRelativeResize="0"/>
            <p:nvPr/>
          </p:nvPicPr>
          <p:blipFill rotWithShape="1">
            <a:blip r:embed="rId4">
              <a:alphaModFix/>
            </a:blip>
            <a:srcRect b="0" l="0" r="0" t="0"/>
            <a:stretch/>
          </p:blipFill>
          <p:spPr>
            <a:xfrm rot="5400000">
              <a:off x="-1774500" y="-105134"/>
              <a:ext cx="2559024" cy="2769275"/>
            </a:xfrm>
            <a:prstGeom prst="rect">
              <a:avLst/>
            </a:prstGeom>
            <a:noFill/>
            <a:ln>
              <a:noFill/>
            </a:ln>
            <a:effectLst>
              <a:outerShdw blurRad="314325" rotWithShape="0" algn="bl" dir="11160000" dist="142875">
                <a:schemeClr val="accent6">
                  <a:alpha val="97650"/>
                </a:schemeClr>
              </a:outerShdw>
            </a:effectLst>
          </p:spPr>
        </p:pic>
        <p:pic>
          <p:nvPicPr>
            <p:cNvPr id="3773" name="Google Shape;3773;p275"/>
            <p:cNvPicPr preferRelativeResize="0"/>
            <p:nvPr/>
          </p:nvPicPr>
          <p:blipFill rotWithShape="1">
            <a:blip r:embed="rId5">
              <a:alphaModFix/>
            </a:blip>
            <a:srcRect b="0" l="0" r="0" t="0"/>
            <a:stretch/>
          </p:blipFill>
          <p:spPr>
            <a:xfrm>
              <a:off x="-1200900" y="376392"/>
              <a:ext cx="1411825" cy="1411825"/>
            </a:xfrm>
            <a:prstGeom prst="rect">
              <a:avLst/>
            </a:prstGeom>
            <a:noFill/>
            <a:ln>
              <a:noFill/>
            </a:ln>
            <a:effectLst>
              <a:outerShdw blurRad="314325" rotWithShape="0" algn="bl" dir="11940000" dist="142875">
                <a:schemeClr val="accent6">
                  <a:alpha val="97650"/>
                </a:schemeClr>
              </a:outerShdw>
            </a:effectLst>
          </p:spPr>
        </p:pic>
      </p:grpSp>
      <p:sp>
        <p:nvSpPr>
          <p:cNvPr id="3774" name="Google Shape;3774;p275"/>
          <p:cNvSpPr txBox="1"/>
          <p:nvPr/>
        </p:nvSpPr>
        <p:spPr>
          <a:xfrm>
            <a:off x="5802950" y="3250475"/>
            <a:ext cx="2707800" cy="42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“shredder” in</a:t>
            </a:r>
            <a:r>
              <a:rPr b="0" i="0" lang="en" sz="1600" u="sng" cap="none" strike="noStrike">
                <a:solidFill>
                  <a:schemeClr val="dk1"/>
                </a:solidFill>
                <a:latin typeface="Arial"/>
                <a:ea typeface="Arial"/>
                <a:cs typeface="Arial"/>
                <a:sym typeface="Arial"/>
              </a:rPr>
              <a:t>D</a:t>
            </a:r>
            <a:r>
              <a:rPr b="0" i="0" lang="en" sz="1600" u="none" cap="none" strike="noStrike">
                <a:solidFill>
                  <a:schemeClr val="dk1"/>
                </a:solidFill>
                <a:latin typeface="Arial"/>
                <a:ea typeface="Arial"/>
                <a:cs typeface="Arial"/>
                <a:sym typeface="Arial"/>
              </a:rPr>
              <a:t>ucer of UGT, CYP, and P-gp enzymes</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t/>
            </a:r>
            <a:endParaRPr b="0" i="0" sz="2900" u="none" cap="none" strike="noStrike">
              <a:solidFill>
                <a:srgbClr val="000000"/>
              </a:solidFill>
              <a:latin typeface="Arial"/>
              <a:ea typeface="Arial"/>
              <a:cs typeface="Arial"/>
              <a:sym typeface="Arial"/>
            </a:endParaRPr>
          </a:p>
        </p:txBody>
      </p:sp>
      <p:pic>
        <p:nvPicPr>
          <p:cNvPr id="3775" name="Google Shape;3775;p275"/>
          <p:cNvPicPr preferRelativeResize="0"/>
          <p:nvPr/>
        </p:nvPicPr>
        <p:blipFill>
          <a:blip r:embed="rId6">
            <a:alphaModFix/>
          </a:blip>
          <a:stretch>
            <a:fillRect/>
          </a:stretch>
        </p:blipFill>
        <p:spPr>
          <a:xfrm>
            <a:off x="-1752250" y="290002"/>
            <a:ext cx="12865025" cy="6742475"/>
          </a:xfrm>
          <a:prstGeom prst="rect">
            <a:avLst/>
          </a:prstGeom>
          <a:noFill/>
          <a:ln>
            <a:noFill/>
          </a:ln>
        </p:spPr>
      </p:pic>
      <p:sp>
        <p:nvSpPr>
          <p:cNvPr id="3776" name="Google Shape;3776;p275"/>
          <p:cNvSpPr txBox="1"/>
          <p:nvPr/>
        </p:nvSpPr>
        <p:spPr>
          <a:xfrm>
            <a:off x="941738" y="143750"/>
            <a:ext cx="9246000" cy="42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 sz="1200">
                <a:solidFill>
                  <a:schemeClr val="dk1"/>
                </a:solidFill>
              </a:rPr>
              <a:t>Please select Asia.  </a:t>
            </a:r>
            <a:endParaRPr b="0" i="0" sz="2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t/>
            </a:r>
            <a:endParaRPr b="0" i="0" sz="2500" u="none" cap="none" strike="noStrike">
              <a:solidFill>
                <a:srgbClr val="000000"/>
              </a:solidFill>
              <a:latin typeface="Arial"/>
              <a:ea typeface="Arial"/>
              <a:cs typeface="Arial"/>
              <a:sym typeface="Arial"/>
            </a:endParaRPr>
          </a:p>
        </p:txBody>
      </p:sp>
      <p:sp>
        <p:nvSpPr>
          <p:cNvPr id="3777" name="Google Shape;3777;p275"/>
          <p:cNvSpPr txBox="1"/>
          <p:nvPr/>
        </p:nvSpPr>
        <p:spPr>
          <a:xfrm>
            <a:off x="6048675" y="3445175"/>
            <a:ext cx="17505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HLA-B*1502 is found almost exclusively in patients with ancestry </a:t>
            </a:r>
            <a:r>
              <a:rPr b="1" lang="en" sz="800"/>
              <a:t>across broad areas of Asia</a:t>
            </a:r>
            <a:r>
              <a:rPr lang="en" sz="800"/>
              <a:t>. Patients with ancestry in genetically at-risk populations should be screened for the presence of HLA-B*1502 prior to initiating treatment with carbamazepine (Tegretol).  If positive, don't, because high risk of SJS. </a:t>
            </a:r>
            <a:endParaRPr sz="800"/>
          </a:p>
        </p:txBody>
      </p:sp>
      <p:pic>
        <p:nvPicPr>
          <p:cNvPr descr="Resultado de imagen para tiger" id="3778" name="Google Shape;3778;p275"/>
          <p:cNvPicPr preferRelativeResize="0"/>
          <p:nvPr/>
        </p:nvPicPr>
        <p:blipFill rotWithShape="1">
          <a:blip r:embed="rId3">
            <a:alphaModFix/>
          </a:blip>
          <a:srcRect b="0" l="0" r="0" t="0"/>
          <a:stretch/>
        </p:blipFill>
        <p:spPr>
          <a:xfrm flipH="1" rot="-312029">
            <a:off x="3536963" y="3853533"/>
            <a:ext cx="926279" cy="909435"/>
          </a:xfrm>
          <a:prstGeom prst="rect">
            <a:avLst/>
          </a:prstGeom>
          <a:noFill/>
          <a:ln>
            <a:noFill/>
          </a:ln>
        </p:spPr>
      </p:pic>
    </p:spTree>
  </p:cSld>
  <p:clrMapOvr>
    <a:masterClrMapping/>
  </p:clrMapOvr>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2" name="Shape 3782"/>
        <p:cNvGrpSpPr/>
        <p:nvPr/>
      </p:nvGrpSpPr>
      <p:grpSpPr>
        <a:xfrm>
          <a:off x="0" y="0"/>
          <a:ext cx="0" cy="0"/>
          <a:chOff x="0" y="0"/>
          <a:chExt cx="0" cy="0"/>
        </a:xfrm>
      </p:grpSpPr>
      <p:pic>
        <p:nvPicPr>
          <p:cNvPr descr="Resultado de imagen para tiger" id="3783" name="Google Shape;3783;p276"/>
          <p:cNvPicPr preferRelativeResize="0"/>
          <p:nvPr/>
        </p:nvPicPr>
        <p:blipFill rotWithShape="1">
          <a:blip r:embed="rId3">
            <a:alphaModFix amt="39000"/>
          </a:blip>
          <a:srcRect b="0" l="0" r="0" t="0"/>
          <a:stretch/>
        </p:blipFill>
        <p:spPr>
          <a:xfrm flipH="1" rot="-312030">
            <a:off x="3370806" y="1502846"/>
            <a:ext cx="2795792" cy="2744970"/>
          </a:xfrm>
          <a:prstGeom prst="rect">
            <a:avLst/>
          </a:prstGeom>
          <a:noFill/>
          <a:ln>
            <a:noFill/>
          </a:ln>
        </p:spPr>
      </p:pic>
      <p:grpSp>
        <p:nvGrpSpPr>
          <p:cNvPr id="3784" name="Google Shape;3784;p276"/>
          <p:cNvGrpSpPr/>
          <p:nvPr/>
        </p:nvGrpSpPr>
        <p:grpSpPr>
          <a:xfrm rot="-264110">
            <a:off x="4953915" y="3139515"/>
            <a:ext cx="389679" cy="360093"/>
            <a:chOff x="-1879626" y="-9"/>
            <a:chExt cx="2769275" cy="2559024"/>
          </a:xfrm>
        </p:grpSpPr>
        <p:pic>
          <p:nvPicPr>
            <p:cNvPr descr="clipped result image" id="3785" name="Google Shape;3785;p276"/>
            <p:cNvPicPr preferRelativeResize="0"/>
            <p:nvPr/>
          </p:nvPicPr>
          <p:blipFill rotWithShape="1">
            <a:blip r:embed="rId4">
              <a:alphaModFix/>
            </a:blip>
            <a:srcRect b="0" l="0" r="0" t="0"/>
            <a:stretch/>
          </p:blipFill>
          <p:spPr>
            <a:xfrm rot="5400000">
              <a:off x="-1774500" y="-105134"/>
              <a:ext cx="2559024" cy="2769275"/>
            </a:xfrm>
            <a:prstGeom prst="rect">
              <a:avLst/>
            </a:prstGeom>
            <a:noFill/>
            <a:ln>
              <a:noFill/>
            </a:ln>
            <a:effectLst>
              <a:outerShdw blurRad="314325" rotWithShape="0" algn="bl" dir="11160000" dist="142875">
                <a:schemeClr val="accent6">
                  <a:alpha val="97650"/>
                </a:schemeClr>
              </a:outerShdw>
            </a:effectLst>
          </p:spPr>
        </p:pic>
        <p:pic>
          <p:nvPicPr>
            <p:cNvPr id="3786" name="Google Shape;3786;p276"/>
            <p:cNvPicPr preferRelativeResize="0"/>
            <p:nvPr/>
          </p:nvPicPr>
          <p:blipFill rotWithShape="1">
            <a:blip r:embed="rId5">
              <a:alphaModFix/>
            </a:blip>
            <a:srcRect b="0" l="0" r="0" t="0"/>
            <a:stretch/>
          </p:blipFill>
          <p:spPr>
            <a:xfrm>
              <a:off x="-1200900" y="376392"/>
              <a:ext cx="1411825" cy="1411825"/>
            </a:xfrm>
            <a:prstGeom prst="rect">
              <a:avLst/>
            </a:prstGeom>
            <a:noFill/>
            <a:ln>
              <a:noFill/>
            </a:ln>
            <a:effectLst>
              <a:outerShdw blurRad="314325" rotWithShape="0" algn="bl" dir="11940000" dist="142875">
                <a:schemeClr val="accent6">
                  <a:alpha val="97650"/>
                </a:schemeClr>
              </a:outerShdw>
            </a:effectLst>
          </p:spPr>
        </p:pic>
      </p:grpSp>
      <p:grpSp>
        <p:nvGrpSpPr>
          <p:cNvPr id="3787" name="Google Shape;3787;p276"/>
          <p:cNvGrpSpPr/>
          <p:nvPr/>
        </p:nvGrpSpPr>
        <p:grpSpPr>
          <a:xfrm rot="-264110">
            <a:off x="5369896" y="3108829"/>
            <a:ext cx="389679" cy="360093"/>
            <a:chOff x="-1879626" y="-9"/>
            <a:chExt cx="2769275" cy="2559024"/>
          </a:xfrm>
        </p:grpSpPr>
        <p:pic>
          <p:nvPicPr>
            <p:cNvPr descr="clipped result image" id="3788" name="Google Shape;3788;p276"/>
            <p:cNvPicPr preferRelativeResize="0"/>
            <p:nvPr/>
          </p:nvPicPr>
          <p:blipFill rotWithShape="1">
            <a:blip r:embed="rId4">
              <a:alphaModFix/>
            </a:blip>
            <a:srcRect b="0" l="0" r="0" t="0"/>
            <a:stretch/>
          </p:blipFill>
          <p:spPr>
            <a:xfrm rot="5400000">
              <a:off x="-1774500" y="-105134"/>
              <a:ext cx="2559024" cy="2769275"/>
            </a:xfrm>
            <a:prstGeom prst="rect">
              <a:avLst/>
            </a:prstGeom>
            <a:noFill/>
            <a:ln>
              <a:noFill/>
            </a:ln>
            <a:effectLst>
              <a:outerShdw blurRad="314325" rotWithShape="0" algn="bl" dir="11160000" dist="142875">
                <a:schemeClr val="accent6">
                  <a:alpha val="97650"/>
                </a:schemeClr>
              </a:outerShdw>
            </a:effectLst>
          </p:spPr>
        </p:pic>
        <p:pic>
          <p:nvPicPr>
            <p:cNvPr id="3789" name="Google Shape;3789;p276"/>
            <p:cNvPicPr preferRelativeResize="0"/>
            <p:nvPr/>
          </p:nvPicPr>
          <p:blipFill rotWithShape="1">
            <a:blip r:embed="rId5">
              <a:alphaModFix/>
            </a:blip>
            <a:srcRect b="0" l="0" r="0" t="0"/>
            <a:stretch/>
          </p:blipFill>
          <p:spPr>
            <a:xfrm>
              <a:off x="-1200900" y="376392"/>
              <a:ext cx="1411825" cy="1411825"/>
            </a:xfrm>
            <a:prstGeom prst="rect">
              <a:avLst/>
            </a:prstGeom>
            <a:noFill/>
            <a:ln>
              <a:noFill/>
            </a:ln>
            <a:effectLst>
              <a:outerShdw blurRad="314325" rotWithShape="0" algn="bl" dir="11940000" dist="142875">
                <a:schemeClr val="accent6">
                  <a:alpha val="97650"/>
                </a:schemeClr>
              </a:outerShdw>
            </a:effectLst>
          </p:spPr>
        </p:pic>
      </p:grpSp>
      <p:sp>
        <p:nvSpPr>
          <p:cNvPr id="3790" name="Google Shape;3790;p276"/>
          <p:cNvSpPr txBox="1"/>
          <p:nvPr/>
        </p:nvSpPr>
        <p:spPr>
          <a:xfrm>
            <a:off x="5802950" y="3250475"/>
            <a:ext cx="2707800" cy="42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“shredder” in</a:t>
            </a:r>
            <a:r>
              <a:rPr b="0" i="0" lang="en" sz="1600" u="sng" cap="none" strike="noStrike">
                <a:solidFill>
                  <a:schemeClr val="dk1"/>
                </a:solidFill>
                <a:latin typeface="Arial"/>
                <a:ea typeface="Arial"/>
                <a:cs typeface="Arial"/>
                <a:sym typeface="Arial"/>
              </a:rPr>
              <a:t>D</a:t>
            </a:r>
            <a:r>
              <a:rPr b="0" i="0" lang="en" sz="1600" u="none" cap="none" strike="noStrike">
                <a:solidFill>
                  <a:schemeClr val="dk1"/>
                </a:solidFill>
                <a:latin typeface="Arial"/>
                <a:ea typeface="Arial"/>
                <a:cs typeface="Arial"/>
                <a:sym typeface="Arial"/>
              </a:rPr>
              <a:t>ucer of UGT, CYP, and P-gp enzymes</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t/>
            </a:r>
            <a:endParaRPr b="0" i="0" sz="2900" u="none" cap="none" strike="noStrike">
              <a:solidFill>
                <a:srgbClr val="000000"/>
              </a:solidFill>
              <a:latin typeface="Arial"/>
              <a:ea typeface="Arial"/>
              <a:cs typeface="Arial"/>
              <a:sym typeface="Arial"/>
            </a:endParaRPr>
          </a:p>
        </p:txBody>
      </p:sp>
      <p:pic>
        <p:nvPicPr>
          <p:cNvPr id="3791" name="Google Shape;3791;p276"/>
          <p:cNvPicPr preferRelativeResize="0"/>
          <p:nvPr/>
        </p:nvPicPr>
        <p:blipFill>
          <a:blip r:embed="rId6">
            <a:alphaModFix/>
          </a:blip>
          <a:stretch>
            <a:fillRect/>
          </a:stretch>
        </p:blipFill>
        <p:spPr>
          <a:xfrm>
            <a:off x="-1752250" y="290002"/>
            <a:ext cx="12865025" cy="6742475"/>
          </a:xfrm>
          <a:prstGeom prst="rect">
            <a:avLst/>
          </a:prstGeom>
          <a:noFill/>
          <a:ln>
            <a:noFill/>
          </a:ln>
        </p:spPr>
      </p:pic>
      <p:pic>
        <p:nvPicPr>
          <p:cNvPr id="3792" name="Google Shape;3792;p276"/>
          <p:cNvPicPr preferRelativeResize="0"/>
          <p:nvPr/>
        </p:nvPicPr>
        <p:blipFill>
          <a:blip r:embed="rId7">
            <a:alphaModFix/>
          </a:blip>
          <a:stretch>
            <a:fillRect/>
          </a:stretch>
        </p:blipFill>
        <p:spPr>
          <a:xfrm>
            <a:off x="5146506" y="778394"/>
            <a:ext cx="3973025" cy="3326225"/>
          </a:xfrm>
          <a:prstGeom prst="rect">
            <a:avLst/>
          </a:prstGeom>
          <a:noFill/>
          <a:ln>
            <a:noFill/>
          </a:ln>
        </p:spPr>
      </p:pic>
      <p:pic>
        <p:nvPicPr>
          <p:cNvPr id="3793" name="Google Shape;3793;p276"/>
          <p:cNvPicPr preferRelativeResize="0"/>
          <p:nvPr/>
        </p:nvPicPr>
        <p:blipFill>
          <a:blip r:embed="rId8">
            <a:alphaModFix/>
          </a:blip>
          <a:stretch>
            <a:fillRect/>
          </a:stretch>
        </p:blipFill>
        <p:spPr>
          <a:xfrm>
            <a:off x="2509900" y="2098325"/>
            <a:ext cx="1038675" cy="1193800"/>
          </a:xfrm>
          <a:prstGeom prst="rect">
            <a:avLst/>
          </a:prstGeom>
          <a:noFill/>
          <a:ln>
            <a:noFill/>
          </a:ln>
        </p:spPr>
      </p:pic>
      <p:pic>
        <p:nvPicPr>
          <p:cNvPr id="3794" name="Google Shape;3794;p276"/>
          <p:cNvPicPr preferRelativeResize="0"/>
          <p:nvPr/>
        </p:nvPicPr>
        <p:blipFill>
          <a:blip r:embed="rId9">
            <a:alphaModFix/>
          </a:blip>
          <a:stretch>
            <a:fillRect/>
          </a:stretch>
        </p:blipFill>
        <p:spPr>
          <a:xfrm>
            <a:off x="4784831" y="811856"/>
            <a:ext cx="1546000" cy="1416475"/>
          </a:xfrm>
          <a:prstGeom prst="rect">
            <a:avLst/>
          </a:prstGeom>
          <a:noFill/>
          <a:ln>
            <a:noFill/>
          </a:ln>
        </p:spPr>
      </p:pic>
    </p:spTree>
  </p:cSld>
  <p:clrMapOvr>
    <a:masterClrMapping/>
  </p:clrMapOvr>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8" name="Shape 3798"/>
        <p:cNvGrpSpPr/>
        <p:nvPr/>
      </p:nvGrpSpPr>
      <p:grpSpPr>
        <a:xfrm>
          <a:off x="0" y="0"/>
          <a:ext cx="0" cy="0"/>
          <a:chOff x="0" y="0"/>
          <a:chExt cx="0" cy="0"/>
        </a:xfrm>
      </p:grpSpPr>
      <p:pic>
        <p:nvPicPr>
          <p:cNvPr descr="Resultado de imagen para tiger" id="3799" name="Google Shape;3799;p277"/>
          <p:cNvPicPr preferRelativeResize="0"/>
          <p:nvPr/>
        </p:nvPicPr>
        <p:blipFill rotWithShape="1">
          <a:blip r:embed="rId3">
            <a:alphaModFix amt="39000"/>
          </a:blip>
          <a:srcRect b="0" l="0" r="0" t="0"/>
          <a:stretch/>
        </p:blipFill>
        <p:spPr>
          <a:xfrm flipH="1" rot="-312030">
            <a:off x="3370806" y="1502846"/>
            <a:ext cx="2795792" cy="2744970"/>
          </a:xfrm>
          <a:prstGeom prst="rect">
            <a:avLst/>
          </a:prstGeom>
          <a:noFill/>
          <a:ln>
            <a:noFill/>
          </a:ln>
        </p:spPr>
      </p:pic>
      <p:grpSp>
        <p:nvGrpSpPr>
          <p:cNvPr id="3800" name="Google Shape;3800;p277"/>
          <p:cNvGrpSpPr/>
          <p:nvPr/>
        </p:nvGrpSpPr>
        <p:grpSpPr>
          <a:xfrm rot="-264110">
            <a:off x="4953915" y="3139515"/>
            <a:ext cx="389679" cy="360093"/>
            <a:chOff x="-1879626" y="-9"/>
            <a:chExt cx="2769275" cy="2559024"/>
          </a:xfrm>
        </p:grpSpPr>
        <p:pic>
          <p:nvPicPr>
            <p:cNvPr descr="clipped result image" id="3801" name="Google Shape;3801;p277"/>
            <p:cNvPicPr preferRelativeResize="0"/>
            <p:nvPr/>
          </p:nvPicPr>
          <p:blipFill rotWithShape="1">
            <a:blip r:embed="rId4">
              <a:alphaModFix/>
            </a:blip>
            <a:srcRect b="0" l="0" r="0" t="0"/>
            <a:stretch/>
          </p:blipFill>
          <p:spPr>
            <a:xfrm rot="5400000">
              <a:off x="-1774500" y="-105134"/>
              <a:ext cx="2559024" cy="2769275"/>
            </a:xfrm>
            <a:prstGeom prst="rect">
              <a:avLst/>
            </a:prstGeom>
            <a:noFill/>
            <a:ln>
              <a:noFill/>
            </a:ln>
            <a:effectLst>
              <a:outerShdw blurRad="314325" rotWithShape="0" algn="bl" dir="11160000" dist="142875">
                <a:schemeClr val="accent6">
                  <a:alpha val="97650"/>
                </a:schemeClr>
              </a:outerShdw>
            </a:effectLst>
          </p:spPr>
        </p:pic>
        <p:pic>
          <p:nvPicPr>
            <p:cNvPr id="3802" name="Google Shape;3802;p277"/>
            <p:cNvPicPr preferRelativeResize="0"/>
            <p:nvPr/>
          </p:nvPicPr>
          <p:blipFill rotWithShape="1">
            <a:blip r:embed="rId5">
              <a:alphaModFix/>
            </a:blip>
            <a:srcRect b="0" l="0" r="0" t="0"/>
            <a:stretch/>
          </p:blipFill>
          <p:spPr>
            <a:xfrm>
              <a:off x="-1200900" y="376392"/>
              <a:ext cx="1411825" cy="1411825"/>
            </a:xfrm>
            <a:prstGeom prst="rect">
              <a:avLst/>
            </a:prstGeom>
            <a:noFill/>
            <a:ln>
              <a:noFill/>
            </a:ln>
            <a:effectLst>
              <a:outerShdw blurRad="314325" rotWithShape="0" algn="bl" dir="11940000" dist="142875">
                <a:schemeClr val="accent6">
                  <a:alpha val="97650"/>
                </a:schemeClr>
              </a:outerShdw>
            </a:effectLst>
          </p:spPr>
        </p:pic>
      </p:grpSp>
      <p:grpSp>
        <p:nvGrpSpPr>
          <p:cNvPr id="3803" name="Google Shape;3803;p277"/>
          <p:cNvGrpSpPr/>
          <p:nvPr/>
        </p:nvGrpSpPr>
        <p:grpSpPr>
          <a:xfrm rot="-264110">
            <a:off x="5369896" y="3108829"/>
            <a:ext cx="389679" cy="360093"/>
            <a:chOff x="-1879626" y="-9"/>
            <a:chExt cx="2769275" cy="2559024"/>
          </a:xfrm>
        </p:grpSpPr>
        <p:pic>
          <p:nvPicPr>
            <p:cNvPr descr="clipped result image" id="3804" name="Google Shape;3804;p277"/>
            <p:cNvPicPr preferRelativeResize="0"/>
            <p:nvPr/>
          </p:nvPicPr>
          <p:blipFill rotWithShape="1">
            <a:blip r:embed="rId4">
              <a:alphaModFix/>
            </a:blip>
            <a:srcRect b="0" l="0" r="0" t="0"/>
            <a:stretch/>
          </p:blipFill>
          <p:spPr>
            <a:xfrm rot="5400000">
              <a:off x="-1774500" y="-105134"/>
              <a:ext cx="2559024" cy="2769275"/>
            </a:xfrm>
            <a:prstGeom prst="rect">
              <a:avLst/>
            </a:prstGeom>
            <a:noFill/>
            <a:ln>
              <a:noFill/>
            </a:ln>
            <a:effectLst>
              <a:outerShdw blurRad="314325" rotWithShape="0" algn="bl" dir="11160000" dist="142875">
                <a:schemeClr val="accent6">
                  <a:alpha val="97650"/>
                </a:schemeClr>
              </a:outerShdw>
            </a:effectLst>
          </p:spPr>
        </p:pic>
        <p:pic>
          <p:nvPicPr>
            <p:cNvPr id="3805" name="Google Shape;3805;p277"/>
            <p:cNvPicPr preferRelativeResize="0"/>
            <p:nvPr/>
          </p:nvPicPr>
          <p:blipFill rotWithShape="1">
            <a:blip r:embed="rId5">
              <a:alphaModFix/>
            </a:blip>
            <a:srcRect b="0" l="0" r="0" t="0"/>
            <a:stretch/>
          </p:blipFill>
          <p:spPr>
            <a:xfrm>
              <a:off x="-1200900" y="376392"/>
              <a:ext cx="1411825" cy="1411825"/>
            </a:xfrm>
            <a:prstGeom prst="rect">
              <a:avLst/>
            </a:prstGeom>
            <a:noFill/>
            <a:ln>
              <a:noFill/>
            </a:ln>
            <a:effectLst>
              <a:outerShdw blurRad="314325" rotWithShape="0" algn="bl" dir="11940000" dist="142875">
                <a:schemeClr val="accent6">
                  <a:alpha val="97650"/>
                </a:schemeClr>
              </a:outerShdw>
            </a:effectLst>
          </p:spPr>
        </p:pic>
      </p:grpSp>
      <p:sp>
        <p:nvSpPr>
          <p:cNvPr id="3806" name="Google Shape;3806;p277"/>
          <p:cNvSpPr txBox="1"/>
          <p:nvPr/>
        </p:nvSpPr>
        <p:spPr>
          <a:xfrm>
            <a:off x="5802950" y="3250475"/>
            <a:ext cx="2707800" cy="42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rPr b="0" i="0" lang="en" sz="1600" u="none" cap="none" strike="noStrike">
                <a:solidFill>
                  <a:schemeClr val="dk1"/>
                </a:solidFill>
                <a:latin typeface="Arial"/>
                <a:ea typeface="Arial"/>
                <a:cs typeface="Arial"/>
                <a:sym typeface="Arial"/>
              </a:rPr>
              <a:t>“shredder” in</a:t>
            </a:r>
            <a:r>
              <a:rPr b="0" i="0" lang="en" sz="1600" u="sng" cap="none" strike="noStrike">
                <a:solidFill>
                  <a:schemeClr val="dk1"/>
                </a:solidFill>
                <a:latin typeface="Arial"/>
                <a:ea typeface="Arial"/>
                <a:cs typeface="Arial"/>
                <a:sym typeface="Arial"/>
              </a:rPr>
              <a:t>D</a:t>
            </a:r>
            <a:r>
              <a:rPr b="0" i="0" lang="en" sz="1600" u="none" cap="none" strike="noStrike">
                <a:solidFill>
                  <a:schemeClr val="dk1"/>
                </a:solidFill>
                <a:latin typeface="Arial"/>
                <a:ea typeface="Arial"/>
                <a:cs typeface="Arial"/>
                <a:sym typeface="Arial"/>
              </a:rPr>
              <a:t>ucer of UGT, CYP, and P-gp enzymes</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t/>
            </a:r>
            <a:endParaRPr b="0" i="0" sz="2900" u="none" cap="none" strike="noStrike">
              <a:solidFill>
                <a:srgbClr val="000000"/>
              </a:solidFill>
              <a:latin typeface="Arial"/>
              <a:ea typeface="Arial"/>
              <a:cs typeface="Arial"/>
              <a:sym typeface="Arial"/>
            </a:endParaRPr>
          </a:p>
        </p:txBody>
      </p:sp>
      <p:pic>
        <p:nvPicPr>
          <p:cNvPr id="3807" name="Google Shape;3807;p277"/>
          <p:cNvPicPr preferRelativeResize="0"/>
          <p:nvPr/>
        </p:nvPicPr>
        <p:blipFill>
          <a:blip r:embed="rId6">
            <a:alphaModFix/>
          </a:blip>
          <a:stretch>
            <a:fillRect/>
          </a:stretch>
        </p:blipFill>
        <p:spPr>
          <a:xfrm>
            <a:off x="-1752250" y="290002"/>
            <a:ext cx="12865025" cy="6742475"/>
          </a:xfrm>
          <a:prstGeom prst="rect">
            <a:avLst/>
          </a:prstGeom>
          <a:noFill/>
          <a:ln>
            <a:noFill/>
          </a:ln>
        </p:spPr>
      </p:pic>
      <p:pic>
        <p:nvPicPr>
          <p:cNvPr id="3808" name="Google Shape;3808;p277"/>
          <p:cNvPicPr preferRelativeResize="0"/>
          <p:nvPr/>
        </p:nvPicPr>
        <p:blipFill>
          <a:blip r:embed="rId7">
            <a:alphaModFix/>
          </a:blip>
          <a:stretch>
            <a:fillRect/>
          </a:stretch>
        </p:blipFill>
        <p:spPr>
          <a:xfrm rot="233179">
            <a:off x="5048138" y="755519"/>
            <a:ext cx="4105650" cy="1426750"/>
          </a:xfrm>
          <a:prstGeom prst="rect">
            <a:avLst/>
          </a:prstGeom>
          <a:noFill/>
          <a:ln>
            <a:noFill/>
          </a:ln>
        </p:spPr>
      </p:pic>
      <p:pic>
        <p:nvPicPr>
          <p:cNvPr id="3809" name="Google Shape;3809;p277"/>
          <p:cNvPicPr preferRelativeResize="0"/>
          <p:nvPr/>
        </p:nvPicPr>
        <p:blipFill rotWithShape="1">
          <a:blip r:embed="rId8">
            <a:alphaModFix/>
          </a:blip>
          <a:srcRect b="0" l="0" r="21222" t="0"/>
          <a:stretch/>
        </p:blipFill>
        <p:spPr>
          <a:xfrm>
            <a:off x="5230625" y="1553150"/>
            <a:ext cx="2997476" cy="1842775"/>
          </a:xfrm>
          <a:prstGeom prst="rect">
            <a:avLst/>
          </a:prstGeom>
          <a:noFill/>
          <a:ln>
            <a:noFill/>
          </a:ln>
        </p:spPr>
      </p:pic>
      <p:pic>
        <p:nvPicPr>
          <p:cNvPr id="3810" name="Google Shape;3810;p277"/>
          <p:cNvPicPr preferRelativeResize="0"/>
          <p:nvPr/>
        </p:nvPicPr>
        <p:blipFill>
          <a:blip r:embed="rId9">
            <a:alphaModFix/>
          </a:blip>
          <a:stretch>
            <a:fillRect/>
          </a:stretch>
        </p:blipFill>
        <p:spPr>
          <a:xfrm>
            <a:off x="4784831" y="811856"/>
            <a:ext cx="1546000" cy="1416475"/>
          </a:xfrm>
          <a:prstGeom prst="rect">
            <a:avLst/>
          </a:prstGeom>
          <a:noFill/>
          <a:ln>
            <a:noFill/>
          </a:ln>
        </p:spPr>
      </p:pic>
      <p:sp>
        <p:nvSpPr>
          <p:cNvPr id="3811" name="Google Shape;3811;p277"/>
          <p:cNvSpPr txBox="1"/>
          <p:nvPr/>
        </p:nvSpPr>
        <p:spPr>
          <a:xfrm>
            <a:off x="5356650" y="1366188"/>
            <a:ext cx="1750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Russia</a:t>
            </a:r>
            <a:endParaRPr sz="800"/>
          </a:p>
          <a:p>
            <a:pPr indent="0" lvl="0" marL="0" rtl="0" algn="l">
              <a:spcBef>
                <a:spcPts val="0"/>
              </a:spcBef>
              <a:spcAft>
                <a:spcPts val="0"/>
              </a:spcAft>
              <a:buClr>
                <a:schemeClr val="dk1"/>
              </a:buClr>
              <a:buSzPts val="1100"/>
              <a:buFont typeface="Arial"/>
              <a:buNone/>
            </a:pPr>
            <a:r>
              <a:t/>
            </a:r>
            <a:endParaRPr sz="800"/>
          </a:p>
          <a:p>
            <a:pPr indent="0" lvl="0" marL="0" rtl="0" algn="l">
              <a:spcBef>
                <a:spcPts val="0"/>
              </a:spcBef>
              <a:spcAft>
                <a:spcPts val="0"/>
              </a:spcAft>
              <a:buNone/>
            </a:pPr>
            <a:r>
              <a:t/>
            </a:r>
            <a:endParaRPr sz="800"/>
          </a:p>
        </p:txBody>
      </p:sp>
      <p:pic>
        <p:nvPicPr>
          <p:cNvPr id="3812" name="Google Shape;3812;p277"/>
          <p:cNvPicPr preferRelativeResize="0"/>
          <p:nvPr/>
        </p:nvPicPr>
        <p:blipFill>
          <a:blip r:embed="rId10">
            <a:alphaModFix/>
          </a:blip>
          <a:stretch>
            <a:fillRect/>
          </a:stretch>
        </p:blipFill>
        <p:spPr>
          <a:xfrm>
            <a:off x="7496343" y="2920631"/>
            <a:ext cx="1546000" cy="1108700"/>
          </a:xfrm>
          <a:prstGeom prst="rect">
            <a:avLst/>
          </a:prstGeom>
          <a:noFill/>
          <a:ln>
            <a:noFill/>
          </a:ln>
        </p:spPr>
      </p:pic>
      <p:sp>
        <p:nvSpPr>
          <p:cNvPr id="3813" name="Google Shape;3813;p277"/>
          <p:cNvSpPr txBox="1"/>
          <p:nvPr/>
        </p:nvSpPr>
        <p:spPr>
          <a:xfrm>
            <a:off x="8406600" y="2447988"/>
            <a:ext cx="17505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Papua </a:t>
            </a:r>
            <a:endParaRPr sz="800"/>
          </a:p>
          <a:p>
            <a:pPr indent="0" lvl="0" marL="0" rtl="0" algn="l">
              <a:spcBef>
                <a:spcPts val="0"/>
              </a:spcBef>
              <a:spcAft>
                <a:spcPts val="0"/>
              </a:spcAft>
              <a:buNone/>
            </a:pPr>
            <a:r>
              <a:rPr lang="en" sz="800"/>
              <a:t>New Guinea</a:t>
            </a:r>
            <a:endParaRPr sz="800"/>
          </a:p>
          <a:p>
            <a:pPr indent="0" lvl="0" marL="0" rtl="0" algn="l">
              <a:spcBef>
                <a:spcPts val="0"/>
              </a:spcBef>
              <a:spcAft>
                <a:spcPts val="0"/>
              </a:spcAft>
              <a:buNone/>
            </a:pPr>
            <a:r>
              <a:t/>
            </a:r>
            <a:endParaRPr sz="800"/>
          </a:p>
          <a:p>
            <a:pPr indent="0" lvl="0" marL="0" rtl="0" algn="l">
              <a:spcBef>
                <a:spcPts val="0"/>
              </a:spcBef>
              <a:spcAft>
                <a:spcPts val="0"/>
              </a:spcAft>
              <a:buNone/>
            </a:pPr>
            <a:r>
              <a:t/>
            </a:r>
            <a:endParaRPr sz="800"/>
          </a:p>
        </p:txBody>
      </p:sp>
      <p:cxnSp>
        <p:nvCxnSpPr>
          <p:cNvPr id="3814" name="Google Shape;3814;p277"/>
          <p:cNvCxnSpPr/>
          <p:nvPr/>
        </p:nvCxnSpPr>
        <p:spPr>
          <a:xfrm>
            <a:off x="8854050" y="2865875"/>
            <a:ext cx="226200" cy="1018200"/>
          </a:xfrm>
          <a:prstGeom prst="straightConnector1">
            <a:avLst/>
          </a:prstGeom>
          <a:noFill/>
          <a:ln cap="flat" cmpd="sng" w="9525">
            <a:solidFill>
              <a:schemeClr val="dk2"/>
            </a:solidFill>
            <a:prstDash val="solid"/>
            <a:round/>
            <a:headEnd len="med" w="med" type="none"/>
            <a:tailEnd len="med" w="med" type="triangle"/>
          </a:ln>
        </p:spPr>
      </p:cxnSp>
      <p:cxnSp>
        <p:nvCxnSpPr>
          <p:cNvPr id="3815" name="Google Shape;3815;p277"/>
          <p:cNvCxnSpPr/>
          <p:nvPr/>
        </p:nvCxnSpPr>
        <p:spPr>
          <a:xfrm flipH="1" rot="10800000">
            <a:off x="7647375" y="3818450"/>
            <a:ext cx="1266900" cy="359700"/>
          </a:xfrm>
          <a:prstGeom prst="straightConnector1">
            <a:avLst/>
          </a:prstGeom>
          <a:noFill/>
          <a:ln cap="flat" cmpd="sng" w="9525">
            <a:solidFill>
              <a:schemeClr val="dk2"/>
            </a:solidFill>
            <a:prstDash val="solid"/>
            <a:round/>
            <a:headEnd len="med" w="med" type="none"/>
            <a:tailEnd len="med" w="med" type="triangle"/>
          </a:ln>
        </p:spPr>
      </p:cxnSp>
      <p:sp>
        <p:nvSpPr>
          <p:cNvPr id="3816" name="Google Shape;3816;p277"/>
          <p:cNvSpPr txBox="1"/>
          <p:nvPr/>
        </p:nvSpPr>
        <p:spPr>
          <a:xfrm>
            <a:off x="7107150" y="3997825"/>
            <a:ext cx="830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Western</a:t>
            </a:r>
            <a:endParaRPr sz="800"/>
          </a:p>
          <a:p>
            <a:pPr indent="0" lvl="0" marL="0" rtl="0" algn="l">
              <a:spcBef>
                <a:spcPts val="0"/>
              </a:spcBef>
              <a:spcAft>
                <a:spcPts val="0"/>
              </a:spcAft>
              <a:buNone/>
            </a:pPr>
            <a:r>
              <a:rPr lang="en" sz="800"/>
              <a:t>New Guinea</a:t>
            </a:r>
            <a:endParaRPr sz="800"/>
          </a:p>
          <a:p>
            <a:pPr indent="0" lvl="0" marL="0" rtl="0" algn="l">
              <a:spcBef>
                <a:spcPts val="0"/>
              </a:spcBef>
              <a:spcAft>
                <a:spcPts val="0"/>
              </a:spcAft>
              <a:buNone/>
            </a:pPr>
            <a:r>
              <a:t/>
            </a:r>
            <a:endParaRPr sz="800"/>
          </a:p>
          <a:p>
            <a:pPr indent="0" lvl="0" marL="0" rtl="0" algn="l">
              <a:spcBef>
                <a:spcPts val="0"/>
              </a:spcBef>
              <a:spcAft>
                <a:spcPts val="0"/>
              </a:spcAft>
              <a:buNone/>
            </a:pPr>
            <a:r>
              <a:t/>
            </a:r>
            <a:endParaRPr sz="800"/>
          </a:p>
        </p:txBody>
      </p:sp>
      <p:pic>
        <p:nvPicPr>
          <p:cNvPr id="3817" name="Google Shape;3817;p277"/>
          <p:cNvPicPr preferRelativeResize="0"/>
          <p:nvPr/>
        </p:nvPicPr>
        <p:blipFill rotWithShape="1">
          <a:blip r:embed="rId8">
            <a:alphaModFix/>
          </a:blip>
          <a:srcRect b="0" l="78183" r="0" t="0"/>
          <a:stretch/>
        </p:blipFill>
        <p:spPr>
          <a:xfrm>
            <a:off x="8182082" y="1648625"/>
            <a:ext cx="830099" cy="1842775"/>
          </a:xfrm>
          <a:prstGeom prst="rect">
            <a:avLst/>
          </a:prstGeom>
          <a:noFill/>
          <a:ln>
            <a:noFill/>
          </a:ln>
        </p:spPr>
      </p:pic>
    </p:spTree>
  </p:cSld>
  <p:clrMapOvr>
    <a:masterClrMapping/>
  </p:clrMapOvr>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1" name="Shape 3821"/>
        <p:cNvGrpSpPr/>
        <p:nvPr/>
      </p:nvGrpSpPr>
      <p:grpSpPr>
        <a:xfrm>
          <a:off x="0" y="0"/>
          <a:ext cx="0" cy="0"/>
          <a:chOff x="0" y="0"/>
          <a:chExt cx="0" cy="0"/>
        </a:xfrm>
      </p:grpSpPr>
      <p:sp>
        <p:nvSpPr>
          <p:cNvPr id="3822" name="Google Shape;3822;p278"/>
          <p:cNvSpPr txBox="1"/>
          <p:nvPr/>
        </p:nvSpPr>
        <p:spPr>
          <a:xfrm>
            <a:off x="1179100" y="461775"/>
            <a:ext cx="7764000" cy="20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2200" u="none" cap="none" strike="noStrike">
                <a:solidFill>
                  <a:srgbClr val="000000"/>
                </a:solidFill>
                <a:latin typeface="Arial"/>
                <a:ea typeface="Arial"/>
                <a:cs typeface="Arial"/>
                <a:sym typeface="Arial"/>
              </a:rPr>
              <a:t>Asian patients</a:t>
            </a:r>
            <a:r>
              <a:rPr lang="en" sz="2200"/>
              <a:t> </a:t>
            </a:r>
            <a:r>
              <a:rPr b="0" i="0" lang="en" sz="2200" u="none" cap="none" strike="noStrike">
                <a:solidFill>
                  <a:srgbClr val="000000"/>
                </a:solidFill>
                <a:latin typeface="Arial"/>
                <a:ea typeface="Arial"/>
                <a:cs typeface="Arial"/>
                <a:sym typeface="Arial"/>
              </a:rPr>
              <a:t>have a 10-fold higher incidence of </a:t>
            </a:r>
            <a:r>
              <a:rPr lang="en" sz="2200"/>
              <a:t>carbamazepine</a:t>
            </a:r>
            <a:r>
              <a:rPr b="0" i="0" lang="en" sz="2200" u="none" cap="none" strike="noStrike">
                <a:solidFill>
                  <a:srgbClr val="000000"/>
                </a:solidFill>
                <a:latin typeface="Arial"/>
                <a:ea typeface="Arial"/>
                <a:cs typeface="Arial"/>
                <a:sym typeface="Arial"/>
              </a:rPr>
              <a:t>-induced</a:t>
            </a:r>
            <a:r>
              <a:rPr lang="en" sz="2200"/>
              <a:t>:</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sz="2200"/>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p:txBody>
      </p:sp>
      <p:pic>
        <p:nvPicPr>
          <p:cNvPr descr="clipped result image" id="3823" name="Google Shape;3823;p278"/>
          <p:cNvPicPr preferRelativeResize="0"/>
          <p:nvPr/>
        </p:nvPicPr>
        <p:blipFill rotWithShape="1">
          <a:blip r:embed="rId3">
            <a:alphaModFix/>
          </a:blip>
          <a:srcRect b="0" l="0" r="0" t="0"/>
          <a:stretch/>
        </p:blipFill>
        <p:spPr>
          <a:xfrm>
            <a:off x="6652374" y="2346650"/>
            <a:ext cx="1943807" cy="2695600"/>
          </a:xfrm>
          <a:prstGeom prst="rect">
            <a:avLst/>
          </a:prstGeom>
          <a:noFill/>
          <a:ln>
            <a:noFill/>
          </a:ln>
        </p:spPr>
      </p:pic>
      <p:pic>
        <p:nvPicPr>
          <p:cNvPr descr="Resultado de imagen para double helix" id="3824" name="Google Shape;3824;p278"/>
          <p:cNvPicPr preferRelativeResize="0"/>
          <p:nvPr/>
        </p:nvPicPr>
        <p:blipFill rotWithShape="1">
          <a:blip r:embed="rId4">
            <a:alphaModFix/>
          </a:blip>
          <a:srcRect b="0" l="0" r="0" t="0"/>
          <a:stretch/>
        </p:blipFill>
        <p:spPr>
          <a:xfrm>
            <a:off x="339852" y="593558"/>
            <a:ext cx="687446" cy="689981"/>
          </a:xfrm>
          <a:prstGeom prst="rect">
            <a:avLst/>
          </a:prstGeom>
          <a:noFill/>
          <a:ln>
            <a:noFill/>
          </a:ln>
        </p:spPr>
      </p:pic>
      <p:sp>
        <p:nvSpPr>
          <p:cNvPr id="3825" name="Google Shape;3825;p278"/>
          <p:cNvSpPr txBox="1"/>
          <p:nvPr/>
        </p:nvSpPr>
        <p:spPr>
          <a:xfrm>
            <a:off x="4572000" y="2571750"/>
            <a:ext cx="1879500" cy="42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rPr lang="en" sz="1500">
                <a:solidFill>
                  <a:schemeClr val="dk1"/>
                </a:solidFill>
              </a:rPr>
              <a:t>Tiger from Chinese New Year parade </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23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9" name="Shape 3829"/>
        <p:cNvGrpSpPr/>
        <p:nvPr/>
      </p:nvGrpSpPr>
      <p:grpSpPr>
        <a:xfrm>
          <a:off x="0" y="0"/>
          <a:ext cx="0" cy="0"/>
          <a:chOff x="0" y="0"/>
          <a:chExt cx="0" cy="0"/>
        </a:xfrm>
      </p:grpSpPr>
      <p:sp>
        <p:nvSpPr>
          <p:cNvPr id="3830" name="Google Shape;3830;p279"/>
          <p:cNvSpPr txBox="1"/>
          <p:nvPr/>
        </p:nvSpPr>
        <p:spPr>
          <a:xfrm>
            <a:off x="1179100" y="461775"/>
            <a:ext cx="7764000" cy="20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2200" u="none" cap="none" strike="noStrike">
                <a:solidFill>
                  <a:srgbClr val="000000"/>
                </a:solidFill>
                <a:latin typeface="Arial"/>
                <a:ea typeface="Arial"/>
                <a:cs typeface="Arial"/>
                <a:sym typeface="Arial"/>
              </a:rPr>
              <a:t>Asian patients</a:t>
            </a:r>
            <a:r>
              <a:rPr lang="en" sz="2200"/>
              <a:t> </a:t>
            </a:r>
            <a:r>
              <a:rPr b="0" i="0" lang="en" sz="2200" u="none" cap="none" strike="noStrike">
                <a:solidFill>
                  <a:srgbClr val="000000"/>
                </a:solidFill>
                <a:latin typeface="Arial"/>
                <a:ea typeface="Arial"/>
                <a:cs typeface="Arial"/>
                <a:sym typeface="Arial"/>
              </a:rPr>
              <a:t>have a 10-fold higher incidence of </a:t>
            </a:r>
            <a:r>
              <a:rPr lang="en" sz="2200"/>
              <a:t>carbamazepine</a:t>
            </a:r>
            <a:r>
              <a:rPr b="0" i="0" lang="en" sz="2200" u="none" cap="none" strike="noStrike">
                <a:solidFill>
                  <a:srgbClr val="000000"/>
                </a:solidFill>
                <a:latin typeface="Arial"/>
                <a:ea typeface="Arial"/>
                <a:cs typeface="Arial"/>
                <a:sym typeface="Arial"/>
              </a:rPr>
              <a:t>-induced</a:t>
            </a:r>
            <a:r>
              <a:rPr lang="en" sz="2200"/>
              <a:t>:</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sz="2200"/>
          </a:p>
          <a:p>
            <a:pPr indent="0" lvl="0" marL="0" marR="0" rtl="0" algn="l">
              <a:lnSpc>
                <a:spcPct val="100000"/>
              </a:lnSpc>
              <a:spcBef>
                <a:spcPts val="0"/>
              </a:spcBef>
              <a:spcAft>
                <a:spcPts val="0"/>
              </a:spcAft>
              <a:buClr>
                <a:srgbClr val="000000"/>
              </a:buClr>
              <a:buSzPts val="800"/>
              <a:buFont typeface="Arial"/>
              <a:buNone/>
            </a:pPr>
            <a:r>
              <a:rPr lang="en" sz="2200"/>
              <a:t>Stevens-Johnson syndrome (SJS) </a:t>
            </a:r>
            <a:endParaRPr sz="2200"/>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p:txBody>
      </p:sp>
      <p:pic>
        <p:nvPicPr>
          <p:cNvPr descr="clipped result image" id="3831" name="Google Shape;3831;p279"/>
          <p:cNvPicPr preferRelativeResize="0"/>
          <p:nvPr/>
        </p:nvPicPr>
        <p:blipFill rotWithShape="1">
          <a:blip r:embed="rId3">
            <a:alphaModFix/>
          </a:blip>
          <a:srcRect b="0" l="0" r="0" t="0"/>
          <a:stretch/>
        </p:blipFill>
        <p:spPr>
          <a:xfrm>
            <a:off x="6652374" y="2346650"/>
            <a:ext cx="1943807" cy="2695600"/>
          </a:xfrm>
          <a:prstGeom prst="rect">
            <a:avLst/>
          </a:prstGeom>
          <a:noFill/>
          <a:ln>
            <a:noFill/>
          </a:ln>
        </p:spPr>
      </p:pic>
      <p:pic>
        <p:nvPicPr>
          <p:cNvPr descr="Resultado de imagen para double helix" id="3832" name="Google Shape;3832;p279"/>
          <p:cNvPicPr preferRelativeResize="0"/>
          <p:nvPr/>
        </p:nvPicPr>
        <p:blipFill rotWithShape="1">
          <a:blip r:embed="rId4">
            <a:alphaModFix/>
          </a:blip>
          <a:srcRect b="0" l="0" r="0" t="0"/>
          <a:stretch/>
        </p:blipFill>
        <p:spPr>
          <a:xfrm>
            <a:off x="339852" y="593558"/>
            <a:ext cx="687446" cy="689981"/>
          </a:xfrm>
          <a:prstGeom prst="rect">
            <a:avLst/>
          </a:prstGeom>
          <a:noFill/>
          <a:ln>
            <a:noFill/>
          </a:ln>
        </p:spPr>
      </p:pic>
    </p:spTree>
  </p:cSld>
  <p:clrMapOvr>
    <a:masterClrMapping/>
  </p:clrMapOvr>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6" name="Shape 3836"/>
        <p:cNvGrpSpPr/>
        <p:nvPr/>
      </p:nvGrpSpPr>
      <p:grpSpPr>
        <a:xfrm>
          <a:off x="0" y="0"/>
          <a:ext cx="0" cy="0"/>
          <a:chOff x="0" y="0"/>
          <a:chExt cx="0" cy="0"/>
        </a:xfrm>
      </p:grpSpPr>
      <p:sp>
        <p:nvSpPr>
          <p:cNvPr id="3837" name="Google Shape;3837;p280"/>
          <p:cNvSpPr txBox="1"/>
          <p:nvPr/>
        </p:nvSpPr>
        <p:spPr>
          <a:xfrm>
            <a:off x="1179100" y="461775"/>
            <a:ext cx="7764000" cy="20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2200" u="none" cap="none" strike="noStrike">
                <a:solidFill>
                  <a:srgbClr val="000000"/>
                </a:solidFill>
                <a:latin typeface="Arial"/>
                <a:ea typeface="Arial"/>
                <a:cs typeface="Arial"/>
                <a:sym typeface="Arial"/>
              </a:rPr>
              <a:t>Asian patients</a:t>
            </a:r>
            <a:r>
              <a:rPr lang="en" sz="2200"/>
              <a:t> </a:t>
            </a:r>
            <a:r>
              <a:rPr b="0" i="0" lang="en" sz="2200" u="none" cap="none" strike="noStrike">
                <a:solidFill>
                  <a:srgbClr val="000000"/>
                </a:solidFill>
                <a:latin typeface="Arial"/>
                <a:ea typeface="Arial"/>
                <a:cs typeface="Arial"/>
                <a:sym typeface="Arial"/>
              </a:rPr>
              <a:t>have a 10-fold higher incidence of </a:t>
            </a:r>
            <a:r>
              <a:rPr lang="en" sz="2200"/>
              <a:t>carbamazepine</a:t>
            </a:r>
            <a:r>
              <a:rPr b="0" i="0" lang="en" sz="2200" u="none" cap="none" strike="noStrike">
                <a:solidFill>
                  <a:srgbClr val="000000"/>
                </a:solidFill>
                <a:latin typeface="Arial"/>
                <a:ea typeface="Arial"/>
                <a:cs typeface="Arial"/>
                <a:sym typeface="Arial"/>
              </a:rPr>
              <a:t>-induced</a:t>
            </a:r>
            <a:r>
              <a:rPr lang="en" sz="2200"/>
              <a:t>:</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sz="2200"/>
          </a:p>
          <a:p>
            <a:pPr indent="0" lvl="0" marL="0" marR="0" rtl="0" algn="l">
              <a:lnSpc>
                <a:spcPct val="100000"/>
              </a:lnSpc>
              <a:spcBef>
                <a:spcPts val="0"/>
              </a:spcBef>
              <a:spcAft>
                <a:spcPts val="0"/>
              </a:spcAft>
              <a:buClr>
                <a:srgbClr val="000000"/>
              </a:buClr>
              <a:buSzPts val="800"/>
              <a:buFont typeface="Arial"/>
              <a:buNone/>
            </a:pPr>
            <a:r>
              <a:rPr lang="en" sz="2200"/>
              <a:t>Stevens-Johnson syndrome (SJS) </a:t>
            </a:r>
            <a:endParaRPr sz="2200"/>
          </a:p>
          <a:p>
            <a:pPr indent="0" lvl="0" marL="0" marR="0" rtl="0" algn="l">
              <a:lnSpc>
                <a:spcPct val="100000"/>
              </a:lnSpc>
              <a:spcBef>
                <a:spcPts val="0"/>
              </a:spcBef>
              <a:spcAft>
                <a:spcPts val="0"/>
              </a:spcAft>
              <a:buClr>
                <a:srgbClr val="000000"/>
              </a:buClr>
              <a:buSzPts val="800"/>
              <a:buFont typeface="Arial"/>
              <a:buNone/>
            </a:pPr>
            <a:r>
              <a:t/>
            </a:r>
            <a:endParaRPr sz="2200"/>
          </a:p>
          <a:p>
            <a:pPr indent="0" lvl="0" marL="0" marR="0" rtl="0" algn="l">
              <a:lnSpc>
                <a:spcPct val="100000"/>
              </a:lnSpc>
              <a:spcBef>
                <a:spcPts val="0"/>
              </a:spcBef>
              <a:spcAft>
                <a:spcPts val="0"/>
              </a:spcAft>
              <a:buClr>
                <a:srgbClr val="000000"/>
              </a:buClr>
              <a:buSzPts val="800"/>
              <a:buFont typeface="Arial"/>
              <a:buNone/>
            </a:pPr>
            <a:r>
              <a:rPr lang="en" sz="2200"/>
              <a:t>Toxic epidermal necrolysis (TEN)</a:t>
            </a:r>
            <a:endParaRPr sz="2200"/>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p:txBody>
      </p:sp>
      <p:pic>
        <p:nvPicPr>
          <p:cNvPr descr="clipped result image" id="3838" name="Google Shape;3838;p280"/>
          <p:cNvPicPr preferRelativeResize="0"/>
          <p:nvPr/>
        </p:nvPicPr>
        <p:blipFill rotWithShape="1">
          <a:blip r:embed="rId3">
            <a:alphaModFix/>
          </a:blip>
          <a:srcRect b="0" l="0" r="0" t="0"/>
          <a:stretch/>
        </p:blipFill>
        <p:spPr>
          <a:xfrm>
            <a:off x="6652374" y="2346650"/>
            <a:ext cx="1943807" cy="2695600"/>
          </a:xfrm>
          <a:prstGeom prst="rect">
            <a:avLst/>
          </a:prstGeom>
          <a:noFill/>
          <a:ln>
            <a:noFill/>
          </a:ln>
        </p:spPr>
      </p:pic>
      <p:pic>
        <p:nvPicPr>
          <p:cNvPr descr="Resultado de imagen para double helix" id="3839" name="Google Shape;3839;p280"/>
          <p:cNvPicPr preferRelativeResize="0"/>
          <p:nvPr/>
        </p:nvPicPr>
        <p:blipFill rotWithShape="1">
          <a:blip r:embed="rId4">
            <a:alphaModFix/>
          </a:blip>
          <a:srcRect b="0" l="0" r="0" t="0"/>
          <a:stretch/>
        </p:blipFill>
        <p:spPr>
          <a:xfrm>
            <a:off x="339852" y="593558"/>
            <a:ext cx="687446" cy="689981"/>
          </a:xfrm>
          <a:prstGeom prst="rect">
            <a:avLst/>
          </a:prstGeom>
          <a:noFill/>
          <a:ln>
            <a:noFill/>
          </a:ln>
        </p:spPr>
      </p:pic>
    </p:spTree>
  </p:cSld>
  <p:clrMapOvr>
    <a:masterClrMapping/>
  </p:clrMapOvr>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3" name="Shape 3843"/>
        <p:cNvGrpSpPr/>
        <p:nvPr/>
      </p:nvGrpSpPr>
      <p:grpSpPr>
        <a:xfrm>
          <a:off x="0" y="0"/>
          <a:ext cx="0" cy="0"/>
          <a:chOff x="0" y="0"/>
          <a:chExt cx="0" cy="0"/>
        </a:xfrm>
      </p:grpSpPr>
      <p:sp>
        <p:nvSpPr>
          <p:cNvPr id="3844" name="Google Shape;3844;p281"/>
          <p:cNvSpPr txBox="1"/>
          <p:nvPr/>
        </p:nvSpPr>
        <p:spPr>
          <a:xfrm>
            <a:off x="1179100" y="461775"/>
            <a:ext cx="7764000" cy="20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2200" u="none" cap="none" strike="noStrike">
                <a:solidFill>
                  <a:srgbClr val="000000"/>
                </a:solidFill>
                <a:latin typeface="Arial"/>
                <a:ea typeface="Arial"/>
                <a:cs typeface="Arial"/>
                <a:sym typeface="Arial"/>
              </a:rPr>
              <a:t>Asian patients</a:t>
            </a:r>
            <a:r>
              <a:rPr lang="en" sz="2200"/>
              <a:t> </a:t>
            </a:r>
            <a:r>
              <a:rPr b="0" i="0" lang="en" sz="2200" u="none" cap="none" strike="noStrike">
                <a:solidFill>
                  <a:srgbClr val="000000"/>
                </a:solidFill>
                <a:latin typeface="Arial"/>
                <a:ea typeface="Arial"/>
                <a:cs typeface="Arial"/>
                <a:sym typeface="Arial"/>
              </a:rPr>
              <a:t>have a 10-fold higher incidence of </a:t>
            </a:r>
            <a:r>
              <a:rPr lang="en" sz="2200"/>
              <a:t>carbamazepine</a:t>
            </a:r>
            <a:r>
              <a:rPr b="0" i="0" lang="en" sz="2200" u="none" cap="none" strike="noStrike">
                <a:solidFill>
                  <a:srgbClr val="000000"/>
                </a:solidFill>
                <a:latin typeface="Arial"/>
                <a:ea typeface="Arial"/>
                <a:cs typeface="Arial"/>
                <a:sym typeface="Arial"/>
              </a:rPr>
              <a:t>-induced SJS and TEN</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sz="2200"/>
          </a:p>
          <a:p>
            <a:pPr indent="0" lvl="0" marL="0" marR="0" rtl="0" algn="l">
              <a:lnSpc>
                <a:spcPct val="100000"/>
              </a:lnSpc>
              <a:spcBef>
                <a:spcPts val="0"/>
              </a:spcBef>
              <a:spcAft>
                <a:spcPts val="0"/>
              </a:spcAft>
              <a:buClr>
                <a:srgbClr val="000000"/>
              </a:buClr>
              <a:buSzPts val="800"/>
              <a:buFont typeface="Arial"/>
              <a:buNone/>
            </a:pPr>
            <a:r>
              <a:rPr lang="en" sz="2200"/>
              <a:t>FDA recommends screening Asians for the </a:t>
            </a:r>
            <a:r>
              <a:rPr b="1" i="0" lang="en" sz="2200" u="none" cap="none" strike="noStrike">
                <a:solidFill>
                  <a:srgbClr val="000000"/>
                </a:solidFill>
                <a:latin typeface="Arial"/>
                <a:ea typeface="Arial"/>
                <a:cs typeface="Arial"/>
                <a:sym typeface="Arial"/>
              </a:rPr>
              <a:t>HLA-B*1502</a:t>
            </a:r>
            <a:r>
              <a:rPr b="0" i="0" lang="en" sz="2200" u="none" cap="none" strike="noStrike">
                <a:solidFill>
                  <a:srgbClr val="000000"/>
                </a:solidFill>
                <a:latin typeface="Arial"/>
                <a:ea typeface="Arial"/>
                <a:cs typeface="Arial"/>
                <a:sym typeface="Arial"/>
              </a:rPr>
              <a:t> allele, which would be a contraindication for starting CBZ.  </a:t>
            </a:r>
            <a:endParaRPr sz="2200"/>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p:txBody>
      </p:sp>
      <p:pic>
        <p:nvPicPr>
          <p:cNvPr descr="clipped result image" id="3845" name="Google Shape;3845;p281"/>
          <p:cNvPicPr preferRelativeResize="0"/>
          <p:nvPr/>
        </p:nvPicPr>
        <p:blipFill rotWithShape="1">
          <a:blip r:embed="rId3">
            <a:alphaModFix/>
          </a:blip>
          <a:srcRect b="0" l="0" r="0" t="0"/>
          <a:stretch/>
        </p:blipFill>
        <p:spPr>
          <a:xfrm>
            <a:off x="6652374" y="2346650"/>
            <a:ext cx="1943807" cy="2695600"/>
          </a:xfrm>
          <a:prstGeom prst="rect">
            <a:avLst/>
          </a:prstGeom>
          <a:noFill/>
          <a:ln>
            <a:noFill/>
          </a:ln>
        </p:spPr>
      </p:pic>
      <p:pic>
        <p:nvPicPr>
          <p:cNvPr descr="Resultado de imagen para double helix" id="3846" name="Google Shape;3846;p281"/>
          <p:cNvPicPr preferRelativeResize="0"/>
          <p:nvPr/>
        </p:nvPicPr>
        <p:blipFill rotWithShape="1">
          <a:blip r:embed="rId4">
            <a:alphaModFix/>
          </a:blip>
          <a:srcRect b="0" l="0" r="0" t="0"/>
          <a:stretch/>
        </p:blipFill>
        <p:spPr>
          <a:xfrm>
            <a:off x="339852" y="593558"/>
            <a:ext cx="687446" cy="689981"/>
          </a:xfrm>
          <a:prstGeom prst="rect">
            <a:avLst/>
          </a:prstGeom>
          <a:noFill/>
          <a:ln>
            <a:noFill/>
          </a:ln>
        </p:spPr>
      </p:pic>
    </p:spTree>
  </p:cSld>
  <p:clrMapOvr>
    <a:masterClrMapping/>
  </p:clrMapOvr>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0" name="Shape 3850"/>
        <p:cNvGrpSpPr/>
        <p:nvPr/>
      </p:nvGrpSpPr>
      <p:grpSpPr>
        <a:xfrm>
          <a:off x="0" y="0"/>
          <a:ext cx="0" cy="0"/>
          <a:chOff x="0" y="0"/>
          <a:chExt cx="0" cy="0"/>
        </a:xfrm>
      </p:grpSpPr>
      <p:sp>
        <p:nvSpPr>
          <p:cNvPr id="3851" name="Google Shape;3851;p282"/>
          <p:cNvSpPr txBox="1"/>
          <p:nvPr/>
        </p:nvSpPr>
        <p:spPr>
          <a:xfrm>
            <a:off x="1179100" y="461775"/>
            <a:ext cx="7764000" cy="20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2200" u="none" cap="none" strike="noStrike">
                <a:solidFill>
                  <a:srgbClr val="000000"/>
                </a:solidFill>
                <a:latin typeface="Arial"/>
                <a:ea typeface="Arial"/>
                <a:cs typeface="Arial"/>
                <a:sym typeface="Arial"/>
              </a:rPr>
              <a:t>Asian patients</a:t>
            </a:r>
            <a:r>
              <a:rPr lang="en" sz="2200"/>
              <a:t> </a:t>
            </a:r>
            <a:r>
              <a:rPr b="0" i="0" lang="en" sz="2200" u="none" cap="none" strike="noStrike">
                <a:solidFill>
                  <a:srgbClr val="000000"/>
                </a:solidFill>
                <a:latin typeface="Arial"/>
                <a:ea typeface="Arial"/>
                <a:cs typeface="Arial"/>
                <a:sym typeface="Arial"/>
              </a:rPr>
              <a:t>have a 10-fold higher incidence of </a:t>
            </a:r>
            <a:r>
              <a:rPr lang="en" sz="2200"/>
              <a:t>carbamazepine</a:t>
            </a:r>
            <a:r>
              <a:rPr b="0" i="0" lang="en" sz="2200" u="none" cap="none" strike="noStrike">
                <a:solidFill>
                  <a:srgbClr val="000000"/>
                </a:solidFill>
                <a:latin typeface="Arial"/>
                <a:ea typeface="Arial"/>
                <a:cs typeface="Arial"/>
                <a:sym typeface="Arial"/>
              </a:rPr>
              <a:t>-induced SJS and TEN</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sz="2200"/>
          </a:p>
          <a:p>
            <a:pPr indent="0" lvl="0" marL="0" marR="0" rtl="0" algn="l">
              <a:lnSpc>
                <a:spcPct val="100000"/>
              </a:lnSpc>
              <a:spcBef>
                <a:spcPts val="0"/>
              </a:spcBef>
              <a:spcAft>
                <a:spcPts val="0"/>
              </a:spcAft>
              <a:buClr>
                <a:srgbClr val="000000"/>
              </a:buClr>
              <a:buSzPts val="800"/>
              <a:buFont typeface="Arial"/>
              <a:buNone/>
            </a:pPr>
            <a:r>
              <a:rPr lang="en" sz="2200"/>
              <a:t>FDA recommends screening Asians for the </a:t>
            </a:r>
            <a:r>
              <a:rPr b="1" i="0" lang="en" sz="2200" u="none" cap="none" strike="noStrike">
                <a:solidFill>
                  <a:srgbClr val="000000"/>
                </a:solidFill>
                <a:highlight>
                  <a:schemeClr val="accent6"/>
                </a:highlight>
                <a:latin typeface="Arial"/>
                <a:ea typeface="Arial"/>
                <a:cs typeface="Arial"/>
                <a:sym typeface="Arial"/>
              </a:rPr>
              <a:t>H</a:t>
            </a:r>
            <a:r>
              <a:rPr b="1" i="0" lang="en" sz="2200" u="none" cap="none" strike="noStrike">
                <a:solidFill>
                  <a:srgbClr val="000000"/>
                </a:solidFill>
                <a:latin typeface="Arial"/>
                <a:ea typeface="Arial"/>
                <a:cs typeface="Arial"/>
                <a:sym typeface="Arial"/>
              </a:rPr>
              <a:t>LA-B*1502</a:t>
            </a:r>
            <a:r>
              <a:rPr b="0" i="0" lang="en" sz="2200" u="none" cap="none" strike="noStrike">
                <a:solidFill>
                  <a:srgbClr val="000000"/>
                </a:solidFill>
                <a:latin typeface="Arial"/>
                <a:ea typeface="Arial"/>
                <a:cs typeface="Arial"/>
                <a:sym typeface="Arial"/>
              </a:rPr>
              <a:t> allele, which would be a contraindication for starting CBZ.  </a:t>
            </a:r>
            <a:endParaRPr sz="2200"/>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2200" u="none" cap="none" strike="noStrike">
                <a:solidFill>
                  <a:srgbClr val="000000"/>
                </a:solidFill>
                <a:latin typeface="Arial"/>
                <a:ea typeface="Arial"/>
                <a:cs typeface="Arial"/>
                <a:sym typeface="Arial"/>
              </a:rPr>
              <a:t>“</a:t>
            </a:r>
            <a:r>
              <a:rPr b="0" i="0" lang="en" sz="2200" u="sng" cap="none" strike="noStrike">
                <a:solidFill>
                  <a:srgbClr val="000000"/>
                </a:solidFill>
                <a:highlight>
                  <a:schemeClr val="accent6"/>
                </a:highlight>
                <a:latin typeface="Arial"/>
                <a:ea typeface="Arial"/>
                <a:cs typeface="Arial"/>
                <a:sym typeface="Arial"/>
              </a:rPr>
              <a:t>H</a:t>
            </a:r>
            <a:r>
              <a:rPr b="0" i="0" lang="en" sz="2200" u="none" cap="none" strike="noStrike">
                <a:solidFill>
                  <a:srgbClr val="000000"/>
                </a:solidFill>
                <a:latin typeface="Arial"/>
                <a:ea typeface="Arial"/>
                <a:cs typeface="Arial"/>
                <a:sym typeface="Arial"/>
              </a:rPr>
              <a:t>ey </a:t>
            </a:r>
            <a:r>
              <a:rPr b="0" i="0" lang="en" sz="2200" u="sng" cap="none" strike="noStrike">
                <a:solidFill>
                  <a:srgbClr val="000000"/>
                </a:solidFill>
                <a:latin typeface="Arial"/>
                <a:ea typeface="Arial"/>
                <a:cs typeface="Arial"/>
                <a:sym typeface="Arial"/>
              </a:rPr>
              <a:t>L</a:t>
            </a:r>
            <a:r>
              <a:rPr b="0" i="0" lang="en" sz="2200" u="none" cap="none" strike="noStrike">
                <a:solidFill>
                  <a:srgbClr val="000000"/>
                </a:solidFill>
                <a:latin typeface="Arial"/>
                <a:ea typeface="Arial"/>
                <a:cs typeface="Arial"/>
                <a:sym typeface="Arial"/>
              </a:rPr>
              <a:t>ook, </a:t>
            </a:r>
            <a:r>
              <a:rPr b="0" i="0" lang="en" sz="2200" u="sng" cap="none" strike="noStrike">
                <a:solidFill>
                  <a:srgbClr val="000000"/>
                </a:solidFill>
                <a:latin typeface="Arial"/>
                <a:ea typeface="Arial"/>
                <a:cs typeface="Arial"/>
                <a:sym typeface="Arial"/>
              </a:rPr>
              <a:t>A</a:t>
            </a:r>
            <a:r>
              <a:rPr b="0" i="0" lang="en" sz="2200" u="none" cap="none" strike="noStrike">
                <a:solidFill>
                  <a:srgbClr val="000000"/>
                </a:solidFill>
                <a:latin typeface="Arial"/>
                <a:ea typeface="Arial"/>
                <a:cs typeface="Arial"/>
                <a:sym typeface="Arial"/>
              </a:rPr>
              <a:t>sian </a:t>
            </a:r>
            <a:r>
              <a:rPr b="0" i="0" lang="en" sz="2200" u="sng" cap="none" strike="noStrike">
                <a:solidFill>
                  <a:srgbClr val="000000"/>
                </a:solidFill>
                <a:latin typeface="Arial"/>
                <a:ea typeface="Arial"/>
                <a:cs typeface="Arial"/>
                <a:sym typeface="Arial"/>
              </a:rPr>
              <a:t>B</a:t>
            </a:r>
            <a:r>
              <a:rPr b="0" i="0" lang="en" sz="2200" u="none" cap="none" strike="noStrike">
                <a:solidFill>
                  <a:srgbClr val="000000"/>
                </a:solidFill>
                <a:latin typeface="Arial"/>
                <a:ea typeface="Arial"/>
                <a:cs typeface="Arial"/>
                <a:sym typeface="Arial"/>
              </a:rPr>
              <a:t>lood!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en" sz="2200"/>
              <a:t>if </a:t>
            </a:r>
            <a:r>
              <a:rPr b="0" i="0" lang="en" sz="2200" u="none" cap="none" strike="noStrike">
                <a:solidFill>
                  <a:srgbClr val="000000"/>
                </a:solidFill>
                <a:latin typeface="Arial"/>
                <a:ea typeface="Arial"/>
                <a:cs typeface="Arial"/>
                <a:sym typeface="Arial"/>
              </a:rPr>
              <a:t>1502, no Tegretol for you!”</a:t>
            </a:r>
            <a:endParaRPr sz="2200"/>
          </a:p>
          <a:p>
            <a:pPr indent="0" lvl="0" marL="0" marR="0" rtl="0" algn="l">
              <a:lnSpc>
                <a:spcPct val="100000"/>
              </a:lnSpc>
              <a:spcBef>
                <a:spcPts val="0"/>
              </a:spcBef>
              <a:spcAft>
                <a:spcPts val="0"/>
              </a:spcAft>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p:txBody>
      </p:sp>
      <p:pic>
        <p:nvPicPr>
          <p:cNvPr descr="Resultado de imagen para double helix" id="3852" name="Google Shape;3852;p282"/>
          <p:cNvPicPr preferRelativeResize="0"/>
          <p:nvPr/>
        </p:nvPicPr>
        <p:blipFill rotWithShape="1">
          <a:blip r:embed="rId3">
            <a:alphaModFix/>
          </a:blip>
          <a:srcRect b="0" l="0" r="0" t="0"/>
          <a:stretch/>
        </p:blipFill>
        <p:spPr>
          <a:xfrm>
            <a:off x="339852" y="593558"/>
            <a:ext cx="687446" cy="689981"/>
          </a:xfrm>
          <a:prstGeom prst="rect">
            <a:avLst/>
          </a:prstGeom>
          <a:noFill/>
          <a:ln>
            <a:noFill/>
          </a:ln>
        </p:spPr>
      </p:pic>
      <p:pic>
        <p:nvPicPr>
          <p:cNvPr descr="clipped result image" id="3853" name="Google Shape;3853;p282"/>
          <p:cNvPicPr preferRelativeResize="0"/>
          <p:nvPr/>
        </p:nvPicPr>
        <p:blipFill rotWithShape="1">
          <a:blip r:embed="rId4">
            <a:alphaModFix/>
          </a:blip>
          <a:srcRect b="0" l="0" r="0" t="0"/>
          <a:stretch/>
        </p:blipFill>
        <p:spPr>
          <a:xfrm>
            <a:off x="6652374" y="2346650"/>
            <a:ext cx="1943807" cy="2695600"/>
          </a:xfrm>
          <a:prstGeom prst="rect">
            <a:avLst/>
          </a:prstGeom>
          <a:noFill/>
          <a:ln>
            <a:noFill/>
          </a:ln>
        </p:spPr>
      </p:pic>
    </p:spTree>
  </p:cSld>
  <p:clrMapOvr>
    <a:masterClrMapping/>
  </p:clrMapOvr>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7" name="Shape 3857"/>
        <p:cNvGrpSpPr/>
        <p:nvPr/>
      </p:nvGrpSpPr>
      <p:grpSpPr>
        <a:xfrm>
          <a:off x="0" y="0"/>
          <a:ext cx="0" cy="0"/>
          <a:chOff x="0" y="0"/>
          <a:chExt cx="0" cy="0"/>
        </a:xfrm>
      </p:grpSpPr>
      <p:sp>
        <p:nvSpPr>
          <p:cNvPr id="3858" name="Google Shape;3858;p283"/>
          <p:cNvSpPr txBox="1"/>
          <p:nvPr/>
        </p:nvSpPr>
        <p:spPr>
          <a:xfrm>
            <a:off x="1179100" y="461775"/>
            <a:ext cx="7764000" cy="20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2200" u="none" cap="none" strike="noStrike">
                <a:solidFill>
                  <a:srgbClr val="000000"/>
                </a:solidFill>
                <a:latin typeface="Arial"/>
                <a:ea typeface="Arial"/>
                <a:cs typeface="Arial"/>
                <a:sym typeface="Arial"/>
              </a:rPr>
              <a:t>Asian patients</a:t>
            </a:r>
            <a:r>
              <a:rPr lang="en" sz="2200"/>
              <a:t> </a:t>
            </a:r>
            <a:r>
              <a:rPr b="0" i="0" lang="en" sz="2200" u="none" cap="none" strike="noStrike">
                <a:solidFill>
                  <a:srgbClr val="000000"/>
                </a:solidFill>
                <a:latin typeface="Arial"/>
                <a:ea typeface="Arial"/>
                <a:cs typeface="Arial"/>
                <a:sym typeface="Arial"/>
              </a:rPr>
              <a:t>have a 10-fold higher incidence of </a:t>
            </a:r>
            <a:r>
              <a:rPr lang="en" sz="2200"/>
              <a:t>carbamazepine</a:t>
            </a:r>
            <a:r>
              <a:rPr b="0" i="0" lang="en" sz="2200" u="none" cap="none" strike="noStrike">
                <a:solidFill>
                  <a:srgbClr val="000000"/>
                </a:solidFill>
                <a:latin typeface="Arial"/>
                <a:ea typeface="Arial"/>
                <a:cs typeface="Arial"/>
                <a:sym typeface="Arial"/>
              </a:rPr>
              <a:t>-induced SJS and TEN</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sz="2200"/>
          </a:p>
          <a:p>
            <a:pPr indent="0" lvl="0" marL="0" marR="0" rtl="0" algn="l">
              <a:lnSpc>
                <a:spcPct val="100000"/>
              </a:lnSpc>
              <a:spcBef>
                <a:spcPts val="0"/>
              </a:spcBef>
              <a:spcAft>
                <a:spcPts val="0"/>
              </a:spcAft>
              <a:buClr>
                <a:srgbClr val="000000"/>
              </a:buClr>
              <a:buSzPts val="800"/>
              <a:buFont typeface="Arial"/>
              <a:buNone/>
            </a:pPr>
            <a:r>
              <a:rPr lang="en" sz="2200"/>
              <a:t>FDA recommends screening Asians for the </a:t>
            </a:r>
            <a:r>
              <a:rPr b="1" i="0" lang="en" sz="2200" u="none" cap="none" strike="noStrike">
                <a:solidFill>
                  <a:srgbClr val="000000"/>
                </a:solidFill>
                <a:latin typeface="Arial"/>
                <a:ea typeface="Arial"/>
                <a:cs typeface="Arial"/>
                <a:sym typeface="Arial"/>
              </a:rPr>
              <a:t>H</a:t>
            </a:r>
            <a:r>
              <a:rPr b="1" i="0" lang="en" sz="2200" u="none" cap="none" strike="noStrike">
                <a:solidFill>
                  <a:srgbClr val="000000"/>
                </a:solidFill>
                <a:highlight>
                  <a:schemeClr val="accent6"/>
                </a:highlight>
                <a:latin typeface="Arial"/>
                <a:ea typeface="Arial"/>
                <a:cs typeface="Arial"/>
                <a:sym typeface="Arial"/>
              </a:rPr>
              <a:t>L</a:t>
            </a:r>
            <a:r>
              <a:rPr b="1" i="0" lang="en" sz="2200" u="none" cap="none" strike="noStrike">
                <a:solidFill>
                  <a:srgbClr val="000000"/>
                </a:solidFill>
                <a:latin typeface="Arial"/>
                <a:ea typeface="Arial"/>
                <a:cs typeface="Arial"/>
                <a:sym typeface="Arial"/>
              </a:rPr>
              <a:t>A-B*1502</a:t>
            </a:r>
            <a:r>
              <a:rPr b="0" i="0" lang="en" sz="2200" u="none" cap="none" strike="noStrike">
                <a:solidFill>
                  <a:srgbClr val="000000"/>
                </a:solidFill>
                <a:latin typeface="Arial"/>
                <a:ea typeface="Arial"/>
                <a:cs typeface="Arial"/>
                <a:sym typeface="Arial"/>
              </a:rPr>
              <a:t> allele, which would be a contraindication for starting CBZ.  </a:t>
            </a:r>
            <a:endParaRPr sz="2200"/>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2200" u="none" cap="none" strike="noStrike">
                <a:solidFill>
                  <a:srgbClr val="000000"/>
                </a:solidFill>
                <a:latin typeface="Arial"/>
                <a:ea typeface="Arial"/>
                <a:cs typeface="Arial"/>
                <a:sym typeface="Arial"/>
              </a:rPr>
              <a:t>“</a:t>
            </a:r>
            <a:r>
              <a:rPr b="0" i="0" lang="en" sz="2200" u="sng" cap="none" strike="noStrike">
                <a:solidFill>
                  <a:srgbClr val="000000"/>
                </a:solidFill>
                <a:latin typeface="Arial"/>
                <a:ea typeface="Arial"/>
                <a:cs typeface="Arial"/>
                <a:sym typeface="Arial"/>
              </a:rPr>
              <a:t>H</a:t>
            </a:r>
            <a:r>
              <a:rPr b="0" i="0" lang="en" sz="2200" u="none" cap="none" strike="noStrike">
                <a:solidFill>
                  <a:srgbClr val="000000"/>
                </a:solidFill>
                <a:latin typeface="Arial"/>
                <a:ea typeface="Arial"/>
                <a:cs typeface="Arial"/>
                <a:sym typeface="Arial"/>
              </a:rPr>
              <a:t>ey </a:t>
            </a:r>
            <a:r>
              <a:rPr b="0" i="0" lang="en" sz="2200" u="sng" cap="none" strike="noStrike">
                <a:solidFill>
                  <a:srgbClr val="000000"/>
                </a:solidFill>
                <a:highlight>
                  <a:schemeClr val="accent6"/>
                </a:highlight>
                <a:latin typeface="Arial"/>
                <a:ea typeface="Arial"/>
                <a:cs typeface="Arial"/>
                <a:sym typeface="Arial"/>
              </a:rPr>
              <a:t>L</a:t>
            </a:r>
            <a:r>
              <a:rPr b="0" i="0" lang="en" sz="2200" u="none" cap="none" strike="noStrike">
                <a:solidFill>
                  <a:srgbClr val="000000"/>
                </a:solidFill>
                <a:latin typeface="Arial"/>
                <a:ea typeface="Arial"/>
                <a:cs typeface="Arial"/>
                <a:sym typeface="Arial"/>
              </a:rPr>
              <a:t>ook, </a:t>
            </a:r>
            <a:r>
              <a:rPr b="0" i="0" lang="en" sz="2200" u="sng" cap="none" strike="noStrike">
                <a:solidFill>
                  <a:srgbClr val="000000"/>
                </a:solidFill>
                <a:latin typeface="Arial"/>
                <a:ea typeface="Arial"/>
                <a:cs typeface="Arial"/>
                <a:sym typeface="Arial"/>
              </a:rPr>
              <a:t>A</a:t>
            </a:r>
            <a:r>
              <a:rPr b="0" i="0" lang="en" sz="2200" u="none" cap="none" strike="noStrike">
                <a:solidFill>
                  <a:srgbClr val="000000"/>
                </a:solidFill>
                <a:latin typeface="Arial"/>
                <a:ea typeface="Arial"/>
                <a:cs typeface="Arial"/>
                <a:sym typeface="Arial"/>
              </a:rPr>
              <a:t>sian </a:t>
            </a:r>
            <a:r>
              <a:rPr b="0" i="0" lang="en" sz="2200" u="sng" cap="none" strike="noStrike">
                <a:solidFill>
                  <a:srgbClr val="000000"/>
                </a:solidFill>
                <a:latin typeface="Arial"/>
                <a:ea typeface="Arial"/>
                <a:cs typeface="Arial"/>
                <a:sym typeface="Arial"/>
              </a:rPr>
              <a:t>B</a:t>
            </a:r>
            <a:r>
              <a:rPr b="0" i="0" lang="en" sz="2200" u="none" cap="none" strike="noStrike">
                <a:solidFill>
                  <a:srgbClr val="000000"/>
                </a:solidFill>
                <a:latin typeface="Arial"/>
                <a:ea typeface="Arial"/>
                <a:cs typeface="Arial"/>
                <a:sym typeface="Arial"/>
              </a:rPr>
              <a:t>lood!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en" sz="2200"/>
              <a:t>if </a:t>
            </a:r>
            <a:r>
              <a:rPr b="0" i="0" lang="en" sz="2200" u="none" cap="none" strike="noStrike">
                <a:solidFill>
                  <a:srgbClr val="000000"/>
                </a:solidFill>
                <a:latin typeface="Arial"/>
                <a:ea typeface="Arial"/>
                <a:cs typeface="Arial"/>
                <a:sym typeface="Arial"/>
              </a:rPr>
              <a:t>1502, no Tegretol for you!”</a:t>
            </a:r>
            <a:endParaRPr sz="2200"/>
          </a:p>
          <a:p>
            <a:pPr indent="0" lvl="0" marL="0" marR="0" rtl="0" algn="l">
              <a:lnSpc>
                <a:spcPct val="100000"/>
              </a:lnSpc>
              <a:spcBef>
                <a:spcPts val="0"/>
              </a:spcBef>
              <a:spcAft>
                <a:spcPts val="0"/>
              </a:spcAft>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p:txBody>
      </p:sp>
      <p:pic>
        <p:nvPicPr>
          <p:cNvPr descr="Resultado de imagen para double helix" id="3859" name="Google Shape;3859;p283"/>
          <p:cNvPicPr preferRelativeResize="0"/>
          <p:nvPr/>
        </p:nvPicPr>
        <p:blipFill rotWithShape="1">
          <a:blip r:embed="rId3">
            <a:alphaModFix/>
          </a:blip>
          <a:srcRect b="0" l="0" r="0" t="0"/>
          <a:stretch/>
        </p:blipFill>
        <p:spPr>
          <a:xfrm>
            <a:off x="339852" y="593558"/>
            <a:ext cx="687446" cy="689981"/>
          </a:xfrm>
          <a:prstGeom prst="rect">
            <a:avLst/>
          </a:prstGeom>
          <a:noFill/>
          <a:ln>
            <a:noFill/>
          </a:ln>
        </p:spPr>
      </p:pic>
      <p:pic>
        <p:nvPicPr>
          <p:cNvPr descr="clipped result image" id="3860" name="Google Shape;3860;p283"/>
          <p:cNvPicPr preferRelativeResize="0"/>
          <p:nvPr/>
        </p:nvPicPr>
        <p:blipFill rotWithShape="1">
          <a:blip r:embed="rId4">
            <a:alphaModFix/>
          </a:blip>
          <a:srcRect b="0" l="0" r="0" t="0"/>
          <a:stretch/>
        </p:blipFill>
        <p:spPr>
          <a:xfrm>
            <a:off x="6652374" y="2346650"/>
            <a:ext cx="1943807" cy="2695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50"/>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352" name="Google Shape;352;p50"/>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grpSp>
        <p:nvGrpSpPr>
          <p:cNvPr id="353" name="Google Shape;353;p50"/>
          <p:cNvGrpSpPr/>
          <p:nvPr/>
        </p:nvGrpSpPr>
        <p:grpSpPr>
          <a:xfrm>
            <a:off x="66862" y="641425"/>
            <a:ext cx="9010274" cy="4305276"/>
            <a:chOff x="-188325" y="1103550"/>
            <a:chExt cx="9010274" cy="4305276"/>
          </a:xfrm>
        </p:grpSpPr>
        <p:pic>
          <p:nvPicPr>
            <p:cNvPr id="354" name="Google Shape;354;p50"/>
            <p:cNvPicPr preferRelativeResize="0"/>
            <p:nvPr/>
          </p:nvPicPr>
          <p:blipFill rotWithShape="1">
            <a:blip r:embed="rId5">
              <a:alphaModFix/>
            </a:blip>
            <a:srcRect b="2352" l="21934" r="0" t="0"/>
            <a:stretch/>
          </p:blipFill>
          <p:spPr>
            <a:xfrm>
              <a:off x="4715100" y="3140175"/>
              <a:ext cx="4106849" cy="2268651"/>
            </a:xfrm>
            <a:prstGeom prst="rect">
              <a:avLst/>
            </a:prstGeom>
            <a:noFill/>
            <a:ln>
              <a:noFill/>
            </a:ln>
          </p:spPr>
        </p:pic>
        <p:pic>
          <p:nvPicPr>
            <p:cNvPr id="355" name="Google Shape;355;p50"/>
            <p:cNvPicPr preferRelativeResize="0"/>
            <p:nvPr/>
          </p:nvPicPr>
          <p:blipFill rotWithShape="1">
            <a:blip r:embed="rId6">
              <a:alphaModFix/>
            </a:blip>
            <a:srcRect b="0" l="0" r="0" t="0"/>
            <a:stretch/>
          </p:blipFill>
          <p:spPr>
            <a:xfrm>
              <a:off x="-188325" y="1103550"/>
              <a:ext cx="4903425" cy="2127975"/>
            </a:xfrm>
            <a:prstGeom prst="rect">
              <a:avLst/>
            </a:prstGeom>
            <a:noFill/>
            <a:ln>
              <a:noFill/>
            </a:ln>
          </p:spPr>
        </p:pic>
      </p:grpSp>
      <p:sp>
        <p:nvSpPr>
          <p:cNvPr id="356" name="Google Shape;356;p50"/>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357" name="Google Shape;357;p50"/>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sp>
        <p:nvSpPr>
          <p:cNvPr id="358" name="Google Shape;358;p50"/>
          <p:cNvSpPr/>
          <p:nvPr/>
        </p:nvSpPr>
        <p:spPr>
          <a:xfrm>
            <a:off x="7012640" y="658532"/>
            <a:ext cx="2059333" cy="441063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4" name="Shape 3864"/>
        <p:cNvGrpSpPr/>
        <p:nvPr/>
      </p:nvGrpSpPr>
      <p:grpSpPr>
        <a:xfrm>
          <a:off x="0" y="0"/>
          <a:ext cx="0" cy="0"/>
          <a:chOff x="0" y="0"/>
          <a:chExt cx="0" cy="0"/>
        </a:xfrm>
      </p:grpSpPr>
      <p:sp>
        <p:nvSpPr>
          <p:cNvPr id="3865" name="Google Shape;3865;p284"/>
          <p:cNvSpPr txBox="1"/>
          <p:nvPr/>
        </p:nvSpPr>
        <p:spPr>
          <a:xfrm>
            <a:off x="1179100" y="461775"/>
            <a:ext cx="7764000" cy="20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2200" u="none" cap="none" strike="noStrike">
                <a:solidFill>
                  <a:srgbClr val="000000"/>
                </a:solidFill>
                <a:latin typeface="Arial"/>
                <a:ea typeface="Arial"/>
                <a:cs typeface="Arial"/>
                <a:sym typeface="Arial"/>
              </a:rPr>
              <a:t>Asian patients</a:t>
            </a:r>
            <a:r>
              <a:rPr lang="en" sz="2200"/>
              <a:t> </a:t>
            </a:r>
            <a:r>
              <a:rPr b="0" i="0" lang="en" sz="2200" u="none" cap="none" strike="noStrike">
                <a:solidFill>
                  <a:srgbClr val="000000"/>
                </a:solidFill>
                <a:latin typeface="Arial"/>
                <a:ea typeface="Arial"/>
                <a:cs typeface="Arial"/>
                <a:sym typeface="Arial"/>
              </a:rPr>
              <a:t>have a 10-fold higher incidence of </a:t>
            </a:r>
            <a:r>
              <a:rPr lang="en" sz="2200"/>
              <a:t>carbamazepine</a:t>
            </a:r>
            <a:r>
              <a:rPr b="0" i="0" lang="en" sz="2200" u="none" cap="none" strike="noStrike">
                <a:solidFill>
                  <a:srgbClr val="000000"/>
                </a:solidFill>
                <a:latin typeface="Arial"/>
                <a:ea typeface="Arial"/>
                <a:cs typeface="Arial"/>
                <a:sym typeface="Arial"/>
              </a:rPr>
              <a:t>-induced SJS and TEN</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sz="2200"/>
          </a:p>
          <a:p>
            <a:pPr indent="0" lvl="0" marL="0" marR="0" rtl="0" algn="l">
              <a:lnSpc>
                <a:spcPct val="100000"/>
              </a:lnSpc>
              <a:spcBef>
                <a:spcPts val="0"/>
              </a:spcBef>
              <a:spcAft>
                <a:spcPts val="0"/>
              </a:spcAft>
              <a:buClr>
                <a:srgbClr val="000000"/>
              </a:buClr>
              <a:buSzPts val="800"/>
              <a:buFont typeface="Arial"/>
              <a:buNone/>
            </a:pPr>
            <a:r>
              <a:rPr lang="en" sz="2200"/>
              <a:t>FDA recommends screening Asians for the </a:t>
            </a:r>
            <a:r>
              <a:rPr b="1" i="0" lang="en" sz="2200" u="none" cap="none" strike="noStrike">
                <a:solidFill>
                  <a:srgbClr val="000000"/>
                </a:solidFill>
                <a:latin typeface="Arial"/>
                <a:ea typeface="Arial"/>
                <a:cs typeface="Arial"/>
                <a:sym typeface="Arial"/>
              </a:rPr>
              <a:t>HL</a:t>
            </a:r>
            <a:r>
              <a:rPr b="1" i="0" lang="en" sz="2200" u="none" cap="none" strike="noStrike">
                <a:solidFill>
                  <a:srgbClr val="000000"/>
                </a:solidFill>
                <a:highlight>
                  <a:schemeClr val="accent6"/>
                </a:highlight>
                <a:latin typeface="Arial"/>
                <a:ea typeface="Arial"/>
                <a:cs typeface="Arial"/>
                <a:sym typeface="Arial"/>
              </a:rPr>
              <a:t>A</a:t>
            </a:r>
            <a:r>
              <a:rPr b="1" i="0" lang="en" sz="2200" u="none" cap="none" strike="noStrike">
                <a:solidFill>
                  <a:srgbClr val="000000"/>
                </a:solidFill>
                <a:latin typeface="Arial"/>
                <a:ea typeface="Arial"/>
                <a:cs typeface="Arial"/>
                <a:sym typeface="Arial"/>
              </a:rPr>
              <a:t>-B*1502</a:t>
            </a:r>
            <a:r>
              <a:rPr b="0" i="0" lang="en" sz="2200" u="none" cap="none" strike="noStrike">
                <a:solidFill>
                  <a:srgbClr val="000000"/>
                </a:solidFill>
                <a:latin typeface="Arial"/>
                <a:ea typeface="Arial"/>
                <a:cs typeface="Arial"/>
                <a:sym typeface="Arial"/>
              </a:rPr>
              <a:t> allele, which would be a contraindication for starting CBZ.  </a:t>
            </a:r>
            <a:endParaRPr sz="2200"/>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2200" u="none" cap="none" strike="noStrike">
                <a:solidFill>
                  <a:srgbClr val="000000"/>
                </a:solidFill>
                <a:latin typeface="Arial"/>
                <a:ea typeface="Arial"/>
                <a:cs typeface="Arial"/>
                <a:sym typeface="Arial"/>
              </a:rPr>
              <a:t>“</a:t>
            </a:r>
            <a:r>
              <a:rPr b="0" i="0" lang="en" sz="2200" u="sng" cap="none" strike="noStrike">
                <a:solidFill>
                  <a:srgbClr val="000000"/>
                </a:solidFill>
                <a:latin typeface="Arial"/>
                <a:ea typeface="Arial"/>
                <a:cs typeface="Arial"/>
                <a:sym typeface="Arial"/>
              </a:rPr>
              <a:t>H</a:t>
            </a:r>
            <a:r>
              <a:rPr b="0" i="0" lang="en" sz="2200" u="none" cap="none" strike="noStrike">
                <a:solidFill>
                  <a:srgbClr val="000000"/>
                </a:solidFill>
                <a:latin typeface="Arial"/>
                <a:ea typeface="Arial"/>
                <a:cs typeface="Arial"/>
                <a:sym typeface="Arial"/>
              </a:rPr>
              <a:t>ey </a:t>
            </a:r>
            <a:r>
              <a:rPr b="0" i="0" lang="en" sz="2200" u="sng" cap="none" strike="noStrike">
                <a:solidFill>
                  <a:srgbClr val="000000"/>
                </a:solidFill>
                <a:latin typeface="Arial"/>
                <a:ea typeface="Arial"/>
                <a:cs typeface="Arial"/>
                <a:sym typeface="Arial"/>
              </a:rPr>
              <a:t>L</a:t>
            </a:r>
            <a:r>
              <a:rPr b="0" i="0" lang="en" sz="2200" u="none" cap="none" strike="noStrike">
                <a:solidFill>
                  <a:srgbClr val="000000"/>
                </a:solidFill>
                <a:latin typeface="Arial"/>
                <a:ea typeface="Arial"/>
                <a:cs typeface="Arial"/>
                <a:sym typeface="Arial"/>
              </a:rPr>
              <a:t>ook, </a:t>
            </a:r>
            <a:r>
              <a:rPr b="0" i="0" lang="en" sz="2200" u="sng" cap="none" strike="noStrike">
                <a:solidFill>
                  <a:srgbClr val="000000"/>
                </a:solidFill>
                <a:highlight>
                  <a:schemeClr val="accent6"/>
                </a:highlight>
                <a:latin typeface="Arial"/>
                <a:ea typeface="Arial"/>
                <a:cs typeface="Arial"/>
                <a:sym typeface="Arial"/>
              </a:rPr>
              <a:t>A</a:t>
            </a:r>
            <a:r>
              <a:rPr b="0" i="0" lang="en" sz="2200" u="none" cap="none" strike="noStrike">
                <a:solidFill>
                  <a:srgbClr val="000000"/>
                </a:solidFill>
                <a:latin typeface="Arial"/>
                <a:ea typeface="Arial"/>
                <a:cs typeface="Arial"/>
                <a:sym typeface="Arial"/>
              </a:rPr>
              <a:t>sian </a:t>
            </a:r>
            <a:r>
              <a:rPr b="0" i="0" lang="en" sz="2200" u="sng" cap="none" strike="noStrike">
                <a:solidFill>
                  <a:srgbClr val="000000"/>
                </a:solidFill>
                <a:latin typeface="Arial"/>
                <a:ea typeface="Arial"/>
                <a:cs typeface="Arial"/>
                <a:sym typeface="Arial"/>
              </a:rPr>
              <a:t>B</a:t>
            </a:r>
            <a:r>
              <a:rPr b="0" i="0" lang="en" sz="2200" u="none" cap="none" strike="noStrike">
                <a:solidFill>
                  <a:srgbClr val="000000"/>
                </a:solidFill>
                <a:latin typeface="Arial"/>
                <a:ea typeface="Arial"/>
                <a:cs typeface="Arial"/>
                <a:sym typeface="Arial"/>
              </a:rPr>
              <a:t>lood!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en" sz="2200"/>
              <a:t>if </a:t>
            </a:r>
            <a:r>
              <a:rPr b="0" i="0" lang="en" sz="2200" u="none" cap="none" strike="noStrike">
                <a:solidFill>
                  <a:srgbClr val="000000"/>
                </a:solidFill>
                <a:latin typeface="Arial"/>
                <a:ea typeface="Arial"/>
                <a:cs typeface="Arial"/>
                <a:sym typeface="Arial"/>
              </a:rPr>
              <a:t>1502, no Tegretol for you!”</a:t>
            </a:r>
            <a:endParaRPr sz="2200"/>
          </a:p>
          <a:p>
            <a:pPr indent="0" lvl="0" marL="0" marR="0" rtl="0" algn="l">
              <a:lnSpc>
                <a:spcPct val="100000"/>
              </a:lnSpc>
              <a:spcBef>
                <a:spcPts val="0"/>
              </a:spcBef>
              <a:spcAft>
                <a:spcPts val="0"/>
              </a:spcAft>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p:txBody>
      </p:sp>
      <p:pic>
        <p:nvPicPr>
          <p:cNvPr descr="Resultado de imagen para double helix" id="3866" name="Google Shape;3866;p284"/>
          <p:cNvPicPr preferRelativeResize="0"/>
          <p:nvPr/>
        </p:nvPicPr>
        <p:blipFill rotWithShape="1">
          <a:blip r:embed="rId3">
            <a:alphaModFix/>
          </a:blip>
          <a:srcRect b="0" l="0" r="0" t="0"/>
          <a:stretch/>
        </p:blipFill>
        <p:spPr>
          <a:xfrm>
            <a:off x="339852" y="593558"/>
            <a:ext cx="687446" cy="689981"/>
          </a:xfrm>
          <a:prstGeom prst="rect">
            <a:avLst/>
          </a:prstGeom>
          <a:noFill/>
          <a:ln>
            <a:noFill/>
          </a:ln>
        </p:spPr>
      </p:pic>
      <p:pic>
        <p:nvPicPr>
          <p:cNvPr descr="clipped result image" id="3867" name="Google Shape;3867;p284"/>
          <p:cNvPicPr preferRelativeResize="0"/>
          <p:nvPr/>
        </p:nvPicPr>
        <p:blipFill rotWithShape="1">
          <a:blip r:embed="rId4">
            <a:alphaModFix/>
          </a:blip>
          <a:srcRect b="0" l="0" r="0" t="0"/>
          <a:stretch/>
        </p:blipFill>
        <p:spPr>
          <a:xfrm>
            <a:off x="6652374" y="2346650"/>
            <a:ext cx="1943807" cy="2695600"/>
          </a:xfrm>
          <a:prstGeom prst="rect">
            <a:avLst/>
          </a:prstGeom>
          <a:noFill/>
          <a:ln>
            <a:noFill/>
          </a:ln>
        </p:spPr>
      </p:pic>
    </p:spTree>
  </p:cSld>
  <p:clrMapOvr>
    <a:masterClrMapping/>
  </p:clrMapOvr>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1" name="Shape 3871"/>
        <p:cNvGrpSpPr/>
        <p:nvPr/>
      </p:nvGrpSpPr>
      <p:grpSpPr>
        <a:xfrm>
          <a:off x="0" y="0"/>
          <a:ext cx="0" cy="0"/>
          <a:chOff x="0" y="0"/>
          <a:chExt cx="0" cy="0"/>
        </a:xfrm>
      </p:grpSpPr>
      <p:sp>
        <p:nvSpPr>
          <p:cNvPr id="3872" name="Google Shape;3872;p285"/>
          <p:cNvSpPr txBox="1"/>
          <p:nvPr/>
        </p:nvSpPr>
        <p:spPr>
          <a:xfrm>
            <a:off x="1179100" y="461775"/>
            <a:ext cx="7764000" cy="20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2200" u="none" cap="none" strike="noStrike">
                <a:solidFill>
                  <a:srgbClr val="000000"/>
                </a:solidFill>
                <a:latin typeface="Arial"/>
                <a:ea typeface="Arial"/>
                <a:cs typeface="Arial"/>
                <a:sym typeface="Arial"/>
              </a:rPr>
              <a:t>Asian patients</a:t>
            </a:r>
            <a:r>
              <a:rPr lang="en" sz="2200"/>
              <a:t> </a:t>
            </a:r>
            <a:r>
              <a:rPr b="0" i="0" lang="en" sz="2200" u="none" cap="none" strike="noStrike">
                <a:solidFill>
                  <a:srgbClr val="000000"/>
                </a:solidFill>
                <a:latin typeface="Arial"/>
                <a:ea typeface="Arial"/>
                <a:cs typeface="Arial"/>
                <a:sym typeface="Arial"/>
              </a:rPr>
              <a:t>have a 10-fold higher incidence of </a:t>
            </a:r>
            <a:r>
              <a:rPr lang="en" sz="2200"/>
              <a:t>carbamazepine</a:t>
            </a:r>
            <a:r>
              <a:rPr b="0" i="0" lang="en" sz="2200" u="none" cap="none" strike="noStrike">
                <a:solidFill>
                  <a:srgbClr val="000000"/>
                </a:solidFill>
                <a:latin typeface="Arial"/>
                <a:ea typeface="Arial"/>
                <a:cs typeface="Arial"/>
                <a:sym typeface="Arial"/>
              </a:rPr>
              <a:t>-induced SJS and TEN</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sz="2200"/>
          </a:p>
          <a:p>
            <a:pPr indent="0" lvl="0" marL="0" marR="0" rtl="0" algn="l">
              <a:lnSpc>
                <a:spcPct val="100000"/>
              </a:lnSpc>
              <a:spcBef>
                <a:spcPts val="0"/>
              </a:spcBef>
              <a:spcAft>
                <a:spcPts val="0"/>
              </a:spcAft>
              <a:buClr>
                <a:srgbClr val="000000"/>
              </a:buClr>
              <a:buSzPts val="800"/>
              <a:buFont typeface="Arial"/>
              <a:buNone/>
            </a:pPr>
            <a:r>
              <a:rPr lang="en" sz="2200"/>
              <a:t>FDA recommends screening Asians for the </a:t>
            </a:r>
            <a:r>
              <a:rPr b="1" i="0" lang="en" sz="2200" u="none" cap="none" strike="noStrike">
                <a:solidFill>
                  <a:srgbClr val="000000"/>
                </a:solidFill>
                <a:latin typeface="Arial"/>
                <a:ea typeface="Arial"/>
                <a:cs typeface="Arial"/>
                <a:sym typeface="Arial"/>
              </a:rPr>
              <a:t>HLA-</a:t>
            </a:r>
            <a:r>
              <a:rPr b="1" i="0" lang="en" sz="2200" u="none" cap="none" strike="noStrike">
                <a:solidFill>
                  <a:srgbClr val="000000"/>
                </a:solidFill>
                <a:highlight>
                  <a:schemeClr val="accent6"/>
                </a:highlight>
                <a:latin typeface="Arial"/>
                <a:ea typeface="Arial"/>
                <a:cs typeface="Arial"/>
                <a:sym typeface="Arial"/>
              </a:rPr>
              <a:t>B</a:t>
            </a:r>
            <a:r>
              <a:rPr b="1" i="0" lang="en" sz="2200" u="none" cap="none" strike="noStrike">
                <a:solidFill>
                  <a:srgbClr val="000000"/>
                </a:solidFill>
                <a:latin typeface="Arial"/>
                <a:ea typeface="Arial"/>
                <a:cs typeface="Arial"/>
                <a:sym typeface="Arial"/>
              </a:rPr>
              <a:t>*1502</a:t>
            </a:r>
            <a:r>
              <a:rPr b="0" i="0" lang="en" sz="2200" u="none" cap="none" strike="noStrike">
                <a:solidFill>
                  <a:srgbClr val="000000"/>
                </a:solidFill>
                <a:latin typeface="Arial"/>
                <a:ea typeface="Arial"/>
                <a:cs typeface="Arial"/>
                <a:sym typeface="Arial"/>
              </a:rPr>
              <a:t> allele, which would be a contraindication for starting CBZ.  </a:t>
            </a:r>
            <a:endParaRPr sz="2200"/>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2200" u="none" cap="none" strike="noStrike">
                <a:solidFill>
                  <a:srgbClr val="000000"/>
                </a:solidFill>
                <a:latin typeface="Arial"/>
                <a:ea typeface="Arial"/>
                <a:cs typeface="Arial"/>
                <a:sym typeface="Arial"/>
              </a:rPr>
              <a:t>“</a:t>
            </a:r>
            <a:r>
              <a:rPr b="0" i="0" lang="en" sz="2200" u="sng" cap="none" strike="noStrike">
                <a:solidFill>
                  <a:srgbClr val="000000"/>
                </a:solidFill>
                <a:latin typeface="Arial"/>
                <a:ea typeface="Arial"/>
                <a:cs typeface="Arial"/>
                <a:sym typeface="Arial"/>
              </a:rPr>
              <a:t>H</a:t>
            </a:r>
            <a:r>
              <a:rPr b="0" i="0" lang="en" sz="2200" u="none" cap="none" strike="noStrike">
                <a:solidFill>
                  <a:srgbClr val="000000"/>
                </a:solidFill>
                <a:latin typeface="Arial"/>
                <a:ea typeface="Arial"/>
                <a:cs typeface="Arial"/>
                <a:sym typeface="Arial"/>
              </a:rPr>
              <a:t>ey </a:t>
            </a:r>
            <a:r>
              <a:rPr b="0" i="0" lang="en" sz="2200" u="sng" cap="none" strike="noStrike">
                <a:solidFill>
                  <a:srgbClr val="000000"/>
                </a:solidFill>
                <a:latin typeface="Arial"/>
                <a:ea typeface="Arial"/>
                <a:cs typeface="Arial"/>
                <a:sym typeface="Arial"/>
              </a:rPr>
              <a:t>L</a:t>
            </a:r>
            <a:r>
              <a:rPr b="0" i="0" lang="en" sz="2200" u="none" cap="none" strike="noStrike">
                <a:solidFill>
                  <a:srgbClr val="000000"/>
                </a:solidFill>
                <a:latin typeface="Arial"/>
                <a:ea typeface="Arial"/>
                <a:cs typeface="Arial"/>
                <a:sym typeface="Arial"/>
              </a:rPr>
              <a:t>ook, </a:t>
            </a:r>
            <a:r>
              <a:rPr b="0" i="0" lang="en" sz="2200" u="sng" cap="none" strike="noStrike">
                <a:solidFill>
                  <a:srgbClr val="000000"/>
                </a:solidFill>
                <a:latin typeface="Arial"/>
                <a:ea typeface="Arial"/>
                <a:cs typeface="Arial"/>
                <a:sym typeface="Arial"/>
              </a:rPr>
              <a:t>A</a:t>
            </a:r>
            <a:r>
              <a:rPr b="0" i="0" lang="en" sz="2200" u="none" cap="none" strike="noStrike">
                <a:solidFill>
                  <a:srgbClr val="000000"/>
                </a:solidFill>
                <a:latin typeface="Arial"/>
                <a:ea typeface="Arial"/>
                <a:cs typeface="Arial"/>
                <a:sym typeface="Arial"/>
              </a:rPr>
              <a:t>sian </a:t>
            </a:r>
            <a:r>
              <a:rPr b="0" i="0" lang="en" sz="2200" u="sng" cap="none" strike="noStrike">
                <a:solidFill>
                  <a:srgbClr val="000000"/>
                </a:solidFill>
                <a:highlight>
                  <a:schemeClr val="accent6"/>
                </a:highlight>
                <a:latin typeface="Arial"/>
                <a:ea typeface="Arial"/>
                <a:cs typeface="Arial"/>
                <a:sym typeface="Arial"/>
              </a:rPr>
              <a:t>B</a:t>
            </a:r>
            <a:r>
              <a:rPr b="0" i="0" lang="en" sz="2200" u="none" cap="none" strike="noStrike">
                <a:solidFill>
                  <a:srgbClr val="000000"/>
                </a:solidFill>
                <a:latin typeface="Arial"/>
                <a:ea typeface="Arial"/>
                <a:cs typeface="Arial"/>
                <a:sym typeface="Arial"/>
              </a:rPr>
              <a:t>lood!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en" sz="2200"/>
              <a:t>if </a:t>
            </a:r>
            <a:r>
              <a:rPr b="0" i="0" lang="en" sz="2200" u="none" cap="none" strike="noStrike">
                <a:solidFill>
                  <a:srgbClr val="000000"/>
                </a:solidFill>
                <a:latin typeface="Arial"/>
                <a:ea typeface="Arial"/>
                <a:cs typeface="Arial"/>
                <a:sym typeface="Arial"/>
              </a:rPr>
              <a:t>1502, no Tegretol for you!”</a:t>
            </a:r>
            <a:endParaRPr sz="2200"/>
          </a:p>
          <a:p>
            <a:pPr indent="0" lvl="0" marL="0" marR="0" rtl="0" algn="l">
              <a:lnSpc>
                <a:spcPct val="100000"/>
              </a:lnSpc>
              <a:spcBef>
                <a:spcPts val="0"/>
              </a:spcBef>
              <a:spcAft>
                <a:spcPts val="0"/>
              </a:spcAft>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p:txBody>
      </p:sp>
      <p:pic>
        <p:nvPicPr>
          <p:cNvPr descr="Resultado de imagen para double helix" id="3873" name="Google Shape;3873;p285"/>
          <p:cNvPicPr preferRelativeResize="0"/>
          <p:nvPr/>
        </p:nvPicPr>
        <p:blipFill rotWithShape="1">
          <a:blip r:embed="rId3">
            <a:alphaModFix/>
          </a:blip>
          <a:srcRect b="0" l="0" r="0" t="0"/>
          <a:stretch/>
        </p:blipFill>
        <p:spPr>
          <a:xfrm>
            <a:off x="339852" y="593558"/>
            <a:ext cx="687446" cy="689981"/>
          </a:xfrm>
          <a:prstGeom prst="rect">
            <a:avLst/>
          </a:prstGeom>
          <a:noFill/>
          <a:ln>
            <a:noFill/>
          </a:ln>
        </p:spPr>
      </p:pic>
      <p:pic>
        <p:nvPicPr>
          <p:cNvPr descr="clipped result image" id="3874" name="Google Shape;3874;p285"/>
          <p:cNvPicPr preferRelativeResize="0"/>
          <p:nvPr/>
        </p:nvPicPr>
        <p:blipFill rotWithShape="1">
          <a:blip r:embed="rId4">
            <a:alphaModFix/>
          </a:blip>
          <a:srcRect b="0" l="0" r="0" t="0"/>
          <a:stretch/>
        </p:blipFill>
        <p:spPr>
          <a:xfrm>
            <a:off x="6652374" y="2346650"/>
            <a:ext cx="1943807" cy="2695600"/>
          </a:xfrm>
          <a:prstGeom prst="rect">
            <a:avLst/>
          </a:prstGeom>
          <a:noFill/>
          <a:ln>
            <a:noFill/>
          </a:ln>
        </p:spPr>
      </p:pic>
    </p:spTree>
  </p:cSld>
  <p:clrMapOvr>
    <a:masterClrMapping/>
  </p:clrMapOvr>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8" name="Shape 3878"/>
        <p:cNvGrpSpPr/>
        <p:nvPr/>
      </p:nvGrpSpPr>
      <p:grpSpPr>
        <a:xfrm>
          <a:off x="0" y="0"/>
          <a:ext cx="0" cy="0"/>
          <a:chOff x="0" y="0"/>
          <a:chExt cx="0" cy="0"/>
        </a:xfrm>
      </p:grpSpPr>
      <p:sp>
        <p:nvSpPr>
          <p:cNvPr id="3879" name="Google Shape;3879;p286"/>
          <p:cNvSpPr txBox="1"/>
          <p:nvPr/>
        </p:nvSpPr>
        <p:spPr>
          <a:xfrm>
            <a:off x="1179100" y="461775"/>
            <a:ext cx="7764000" cy="20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2200" u="none" cap="none" strike="noStrike">
                <a:solidFill>
                  <a:srgbClr val="000000"/>
                </a:solidFill>
                <a:latin typeface="Arial"/>
                <a:ea typeface="Arial"/>
                <a:cs typeface="Arial"/>
                <a:sym typeface="Arial"/>
              </a:rPr>
              <a:t>Asian patients</a:t>
            </a:r>
            <a:r>
              <a:rPr lang="en" sz="2200"/>
              <a:t> </a:t>
            </a:r>
            <a:r>
              <a:rPr b="0" i="0" lang="en" sz="2200" u="none" cap="none" strike="noStrike">
                <a:solidFill>
                  <a:srgbClr val="000000"/>
                </a:solidFill>
                <a:latin typeface="Arial"/>
                <a:ea typeface="Arial"/>
                <a:cs typeface="Arial"/>
                <a:sym typeface="Arial"/>
              </a:rPr>
              <a:t>have a 10-fold higher incidence of </a:t>
            </a:r>
            <a:r>
              <a:rPr lang="en" sz="2200"/>
              <a:t>carbamazepine</a:t>
            </a:r>
            <a:r>
              <a:rPr b="0" i="0" lang="en" sz="2200" u="none" cap="none" strike="noStrike">
                <a:solidFill>
                  <a:srgbClr val="000000"/>
                </a:solidFill>
                <a:latin typeface="Arial"/>
                <a:ea typeface="Arial"/>
                <a:cs typeface="Arial"/>
                <a:sym typeface="Arial"/>
              </a:rPr>
              <a:t>-induced SJS and TEN</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sz="2200"/>
          </a:p>
          <a:p>
            <a:pPr indent="0" lvl="0" marL="0" marR="0" rtl="0" algn="l">
              <a:lnSpc>
                <a:spcPct val="100000"/>
              </a:lnSpc>
              <a:spcBef>
                <a:spcPts val="0"/>
              </a:spcBef>
              <a:spcAft>
                <a:spcPts val="0"/>
              </a:spcAft>
              <a:buClr>
                <a:srgbClr val="000000"/>
              </a:buClr>
              <a:buSzPts val="800"/>
              <a:buFont typeface="Arial"/>
              <a:buNone/>
            </a:pPr>
            <a:r>
              <a:rPr lang="en" sz="2200"/>
              <a:t>FDA recommends screening Asians for the </a:t>
            </a:r>
            <a:r>
              <a:rPr b="1" i="0" lang="en" sz="2200" u="none" cap="none" strike="noStrike">
                <a:solidFill>
                  <a:srgbClr val="000000"/>
                </a:solidFill>
                <a:latin typeface="Arial"/>
                <a:ea typeface="Arial"/>
                <a:cs typeface="Arial"/>
                <a:sym typeface="Arial"/>
              </a:rPr>
              <a:t>HLA-B*</a:t>
            </a:r>
            <a:r>
              <a:rPr b="1" i="0" lang="en" sz="2200" u="none" cap="none" strike="noStrike">
                <a:solidFill>
                  <a:srgbClr val="000000"/>
                </a:solidFill>
                <a:highlight>
                  <a:schemeClr val="accent6"/>
                </a:highlight>
                <a:latin typeface="Arial"/>
                <a:ea typeface="Arial"/>
                <a:cs typeface="Arial"/>
                <a:sym typeface="Arial"/>
              </a:rPr>
              <a:t>1502</a:t>
            </a:r>
            <a:r>
              <a:rPr b="0" i="0" lang="en" sz="2200" u="none" cap="none" strike="noStrike">
                <a:solidFill>
                  <a:srgbClr val="000000"/>
                </a:solidFill>
                <a:latin typeface="Arial"/>
                <a:ea typeface="Arial"/>
                <a:cs typeface="Arial"/>
                <a:sym typeface="Arial"/>
              </a:rPr>
              <a:t> allele, which would be a contraindication for starting CBZ.  </a:t>
            </a:r>
            <a:endParaRPr sz="2200"/>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2200" u="none" cap="none" strike="noStrike">
                <a:solidFill>
                  <a:srgbClr val="000000"/>
                </a:solidFill>
                <a:latin typeface="Arial"/>
                <a:ea typeface="Arial"/>
                <a:cs typeface="Arial"/>
                <a:sym typeface="Arial"/>
              </a:rPr>
              <a:t>“</a:t>
            </a:r>
            <a:r>
              <a:rPr b="0" i="0" lang="en" sz="2200" u="sng" cap="none" strike="noStrike">
                <a:solidFill>
                  <a:srgbClr val="000000"/>
                </a:solidFill>
                <a:latin typeface="Arial"/>
                <a:ea typeface="Arial"/>
                <a:cs typeface="Arial"/>
                <a:sym typeface="Arial"/>
              </a:rPr>
              <a:t>H</a:t>
            </a:r>
            <a:r>
              <a:rPr b="0" i="0" lang="en" sz="2200" u="none" cap="none" strike="noStrike">
                <a:solidFill>
                  <a:srgbClr val="000000"/>
                </a:solidFill>
                <a:latin typeface="Arial"/>
                <a:ea typeface="Arial"/>
                <a:cs typeface="Arial"/>
                <a:sym typeface="Arial"/>
              </a:rPr>
              <a:t>ey </a:t>
            </a:r>
            <a:r>
              <a:rPr b="0" i="0" lang="en" sz="2200" u="sng" cap="none" strike="noStrike">
                <a:solidFill>
                  <a:srgbClr val="000000"/>
                </a:solidFill>
                <a:latin typeface="Arial"/>
                <a:ea typeface="Arial"/>
                <a:cs typeface="Arial"/>
                <a:sym typeface="Arial"/>
              </a:rPr>
              <a:t>L</a:t>
            </a:r>
            <a:r>
              <a:rPr b="0" i="0" lang="en" sz="2200" u="none" cap="none" strike="noStrike">
                <a:solidFill>
                  <a:srgbClr val="000000"/>
                </a:solidFill>
                <a:latin typeface="Arial"/>
                <a:ea typeface="Arial"/>
                <a:cs typeface="Arial"/>
                <a:sym typeface="Arial"/>
              </a:rPr>
              <a:t>ook, </a:t>
            </a:r>
            <a:r>
              <a:rPr b="0" i="0" lang="en" sz="2200" u="sng" cap="none" strike="noStrike">
                <a:solidFill>
                  <a:srgbClr val="000000"/>
                </a:solidFill>
                <a:latin typeface="Arial"/>
                <a:ea typeface="Arial"/>
                <a:cs typeface="Arial"/>
                <a:sym typeface="Arial"/>
              </a:rPr>
              <a:t>A</a:t>
            </a:r>
            <a:r>
              <a:rPr b="0" i="0" lang="en" sz="2200" u="none" cap="none" strike="noStrike">
                <a:solidFill>
                  <a:srgbClr val="000000"/>
                </a:solidFill>
                <a:latin typeface="Arial"/>
                <a:ea typeface="Arial"/>
                <a:cs typeface="Arial"/>
                <a:sym typeface="Arial"/>
              </a:rPr>
              <a:t>sian </a:t>
            </a:r>
            <a:r>
              <a:rPr b="0" i="0" lang="en" sz="2200" u="sng" cap="none" strike="noStrike">
                <a:solidFill>
                  <a:srgbClr val="000000"/>
                </a:solidFill>
                <a:latin typeface="Arial"/>
                <a:ea typeface="Arial"/>
                <a:cs typeface="Arial"/>
                <a:sym typeface="Arial"/>
              </a:rPr>
              <a:t>B</a:t>
            </a:r>
            <a:r>
              <a:rPr b="0" i="0" lang="en" sz="2200" u="none" cap="none" strike="noStrike">
                <a:solidFill>
                  <a:srgbClr val="000000"/>
                </a:solidFill>
                <a:latin typeface="Arial"/>
                <a:ea typeface="Arial"/>
                <a:cs typeface="Arial"/>
                <a:sym typeface="Arial"/>
              </a:rPr>
              <a:t>lood!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en" sz="2200"/>
              <a:t>if </a:t>
            </a:r>
            <a:r>
              <a:rPr b="0" i="0" lang="en" sz="2200" u="none" cap="none" strike="noStrike">
                <a:solidFill>
                  <a:srgbClr val="000000"/>
                </a:solidFill>
                <a:highlight>
                  <a:schemeClr val="accent6"/>
                </a:highlight>
                <a:latin typeface="Arial"/>
                <a:ea typeface="Arial"/>
                <a:cs typeface="Arial"/>
                <a:sym typeface="Arial"/>
              </a:rPr>
              <a:t>1502</a:t>
            </a:r>
            <a:r>
              <a:rPr b="0" i="0" lang="en" sz="2200" u="none" cap="none" strike="noStrike">
                <a:solidFill>
                  <a:srgbClr val="000000"/>
                </a:solidFill>
                <a:latin typeface="Arial"/>
                <a:ea typeface="Arial"/>
                <a:cs typeface="Arial"/>
                <a:sym typeface="Arial"/>
              </a:rPr>
              <a:t>, no Tegretol for you!”</a:t>
            </a:r>
            <a:endParaRPr sz="2200"/>
          </a:p>
          <a:p>
            <a:pPr indent="0" lvl="0" marL="0" marR="0" rtl="0" algn="l">
              <a:lnSpc>
                <a:spcPct val="100000"/>
              </a:lnSpc>
              <a:spcBef>
                <a:spcPts val="0"/>
              </a:spcBef>
              <a:spcAft>
                <a:spcPts val="0"/>
              </a:spcAft>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p:txBody>
      </p:sp>
      <p:pic>
        <p:nvPicPr>
          <p:cNvPr descr="Resultado de imagen para double helix" id="3880" name="Google Shape;3880;p286"/>
          <p:cNvPicPr preferRelativeResize="0"/>
          <p:nvPr/>
        </p:nvPicPr>
        <p:blipFill rotWithShape="1">
          <a:blip r:embed="rId3">
            <a:alphaModFix/>
          </a:blip>
          <a:srcRect b="0" l="0" r="0" t="0"/>
          <a:stretch/>
        </p:blipFill>
        <p:spPr>
          <a:xfrm>
            <a:off x="339852" y="593558"/>
            <a:ext cx="687446" cy="689981"/>
          </a:xfrm>
          <a:prstGeom prst="rect">
            <a:avLst/>
          </a:prstGeom>
          <a:noFill/>
          <a:ln>
            <a:noFill/>
          </a:ln>
        </p:spPr>
      </p:pic>
      <p:pic>
        <p:nvPicPr>
          <p:cNvPr descr="clipped result image" id="3881" name="Google Shape;3881;p286"/>
          <p:cNvPicPr preferRelativeResize="0"/>
          <p:nvPr/>
        </p:nvPicPr>
        <p:blipFill rotWithShape="1">
          <a:blip r:embed="rId4">
            <a:alphaModFix/>
          </a:blip>
          <a:srcRect b="0" l="0" r="0" t="0"/>
          <a:stretch/>
        </p:blipFill>
        <p:spPr>
          <a:xfrm>
            <a:off x="6652374" y="2346650"/>
            <a:ext cx="1943807" cy="2695600"/>
          </a:xfrm>
          <a:prstGeom prst="rect">
            <a:avLst/>
          </a:prstGeom>
          <a:noFill/>
          <a:ln>
            <a:noFill/>
          </a:ln>
        </p:spPr>
      </p:pic>
    </p:spTree>
  </p:cSld>
  <p:clrMapOvr>
    <a:masterClrMapping/>
  </p:clrMapOvr>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5" name="Shape 3885"/>
        <p:cNvGrpSpPr/>
        <p:nvPr/>
      </p:nvGrpSpPr>
      <p:grpSpPr>
        <a:xfrm>
          <a:off x="0" y="0"/>
          <a:ext cx="0" cy="0"/>
          <a:chOff x="0" y="0"/>
          <a:chExt cx="0" cy="0"/>
        </a:xfrm>
      </p:grpSpPr>
      <p:sp>
        <p:nvSpPr>
          <p:cNvPr id="3886" name="Google Shape;3886;p287"/>
          <p:cNvSpPr txBox="1"/>
          <p:nvPr/>
        </p:nvSpPr>
        <p:spPr>
          <a:xfrm>
            <a:off x="1179100" y="461775"/>
            <a:ext cx="7764000" cy="20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2200" u="none" cap="none" strike="noStrike">
                <a:solidFill>
                  <a:srgbClr val="000000"/>
                </a:solidFill>
                <a:latin typeface="Arial"/>
                <a:ea typeface="Arial"/>
                <a:cs typeface="Arial"/>
                <a:sym typeface="Arial"/>
              </a:rPr>
              <a:t>Asian patients</a:t>
            </a:r>
            <a:r>
              <a:rPr lang="en" sz="2200"/>
              <a:t> </a:t>
            </a:r>
            <a:r>
              <a:rPr b="0" i="0" lang="en" sz="2200" u="none" cap="none" strike="noStrike">
                <a:solidFill>
                  <a:srgbClr val="000000"/>
                </a:solidFill>
                <a:latin typeface="Arial"/>
                <a:ea typeface="Arial"/>
                <a:cs typeface="Arial"/>
                <a:sym typeface="Arial"/>
              </a:rPr>
              <a:t>have a 10-fold higher incidence of </a:t>
            </a:r>
            <a:r>
              <a:rPr lang="en" sz="2200"/>
              <a:t>carbamazepine</a:t>
            </a:r>
            <a:r>
              <a:rPr b="0" i="0" lang="en" sz="2200" u="none" cap="none" strike="noStrike">
                <a:solidFill>
                  <a:srgbClr val="000000"/>
                </a:solidFill>
                <a:latin typeface="Arial"/>
                <a:ea typeface="Arial"/>
                <a:cs typeface="Arial"/>
                <a:sym typeface="Arial"/>
              </a:rPr>
              <a:t>-induced SJS and TEN</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sz="2200"/>
          </a:p>
          <a:p>
            <a:pPr indent="0" lvl="0" marL="0" marR="0" rtl="0" algn="l">
              <a:lnSpc>
                <a:spcPct val="100000"/>
              </a:lnSpc>
              <a:spcBef>
                <a:spcPts val="0"/>
              </a:spcBef>
              <a:spcAft>
                <a:spcPts val="0"/>
              </a:spcAft>
              <a:buClr>
                <a:srgbClr val="000000"/>
              </a:buClr>
              <a:buSzPts val="800"/>
              <a:buFont typeface="Arial"/>
              <a:buNone/>
            </a:pPr>
            <a:r>
              <a:rPr lang="en" sz="2200"/>
              <a:t>FDA recommends screening Asians for the </a:t>
            </a:r>
            <a:r>
              <a:rPr b="1" i="0" lang="en" sz="2200" u="none" cap="none" strike="noStrike">
                <a:solidFill>
                  <a:srgbClr val="000000"/>
                </a:solidFill>
                <a:latin typeface="Arial"/>
                <a:ea typeface="Arial"/>
                <a:cs typeface="Arial"/>
                <a:sym typeface="Arial"/>
              </a:rPr>
              <a:t>HLA-B*1502</a:t>
            </a:r>
            <a:r>
              <a:rPr b="0" i="0" lang="en" sz="2200" u="none" cap="none" strike="noStrike">
                <a:solidFill>
                  <a:srgbClr val="000000"/>
                </a:solidFill>
                <a:latin typeface="Arial"/>
                <a:ea typeface="Arial"/>
                <a:cs typeface="Arial"/>
                <a:sym typeface="Arial"/>
              </a:rPr>
              <a:t> allele, which would be a </a:t>
            </a:r>
            <a:r>
              <a:rPr b="0" i="0" lang="en" sz="2200" u="none" cap="none" strike="noStrike">
                <a:solidFill>
                  <a:srgbClr val="000000"/>
                </a:solidFill>
                <a:highlight>
                  <a:schemeClr val="accent6"/>
                </a:highlight>
                <a:latin typeface="Arial"/>
                <a:ea typeface="Arial"/>
                <a:cs typeface="Arial"/>
                <a:sym typeface="Arial"/>
              </a:rPr>
              <a:t>contraindication</a:t>
            </a:r>
            <a:r>
              <a:rPr b="0" i="0" lang="en" sz="2200" u="none" cap="none" strike="noStrike">
                <a:solidFill>
                  <a:srgbClr val="000000"/>
                </a:solidFill>
                <a:latin typeface="Arial"/>
                <a:ea typeface="Arial"/>
                <a:cs typeface="Arial"/>
                <a:sym typeface="Arial"/>
              </a:rPr>
              <a:t> for starting CBZ.  </a:t>
            </a:r>
            <a:endParaRPr sz="2200"/>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2200" u="none" cap="none" strike="noStrike">
                <a:solidFill>
                  <a:srgbClr val="000000"/>
                </a:solidFill>
                <a:latin typeface="Arial"/>
                <a:ea typeface="Arial"/>
                <a:cs typeface="Arial"/>
                <a:sym typeface="Arial"/>
              </a:rPr>
              <a:t>“</a:t>
            </a:r>
            <a:r>
              <a:rPr b="0" i="0" lang="en" sz="2200" u="sng" cap="none" strike="noStrike">
                <a:solidFill>
                  <a:srgbClr val="000000"/>
                </a:solidFill>
                <a:latin typeface="Arial"/>
                <a:ea typeface="Arial"/>
                <a:cs typeface="Arial"/>
                <a:sym typeface="Arial"/>
              </a:rPr>
              <a:t>H</a:t>
            </a:r>
            <a:r>
              <a:rPr b="0" i="0" lang="en" sz="2200" u="none" cap="none" strike="noStrike">
                <a:solidFill>
                  <a:srgbClr val="000000"/>
                </a:solidFill>
                <a:latin typeface="Arial"/>
                <a:ea typeface="Arial"/>
                <a:cs typeface="Arial"/>
                <a:sym typeface="Arial"/>
              </a:rPr>
              <a:t>ey </a:t>
            </a:r>
            <a:r>
              <a:rPr b="0" i="0" lang="en" sz="2200" u="sng" cap="none" strike="noStrike">
                <a:solidFill>
                  <a:srgbClr val="000000"/>
                </a:solidFill>
                <a:latin typeface="Arial"/>
                <a:ea typeface="Arial"/>
                <a:cs typeface="Arial"/>
                <a:sym typeface="Arial"/>
              </a:rPr>
              <a:t>L</a:t>
            </a:r>
            <a:r>
              <a:rPr b="0" i="0" lang="en" sz="2200" u="none" cap="none" strike="noStrike">
                <a:solidFill>
                  <a:srgbClr val="000000"/>
                </a:solidFill>
                <a:latin typeface="Arial"/>
                <a:ea typeface="Arial"/>
                <a:cs typeface="Arial"/>
                <a:sym typeface="Arial"/>
              </a:rPr>
              <a:t>ook, </a:t>
            </a:r>
            <a:r>
              <a:rPr b="0" i="0" lang="en" sz="2200" u="sng" cap="none" strike="noStrike">
                <a:solidFill>
                  <a:srgbClr val="000000"/>
                </a:solidFill>
                <a:latin typeface="Arial"/>
                <a:ea typeface="Arial"/>
                <a:cs typeface="Arial"/>
                <a:sym typeface="Arial"/>
              </a:rPr>
              <a:t>A</a:t>
            </a:r>
            <a:r>
              <a:rPr b="0" i="0" lang="en" sz="2200" u="none" cap="none" strike="noStrike">
                <a:solidFill>
                  <a:srgbClr val="000000"/>
                </a:solidFill>
                <a:latin typeface="Arial"/>
                <a:ea typeface="Arial"/>
                <a:cs typeface="Arial"/>
                <a:sym typeface="Arial"/>
              </a:rPr>
              <a:t>sian </a:t>
            </a:r>
            <a:r>
              <a:rPr b="0" i="0" lang="en" sz="2200" u="sng" cap="none" strike="noStrike">
                <a:solidFill>
                  <a:srgbClr val="000000"/>
                </a:solidFill>
                <a:latin typeface="Arial"/>
                <a:ea typeface="Arial"/>
                <a:cs typeface="Arial"/>
                <a:sym typeface="Arial"/>
              </a:rPr>
              <a:t>B</a:t>
            </a:r>
            <a:r>
              <a:rPr b="0" i="0" lang="en" sz="2200" u="none" cap="none" strike="noStrike">
                <a:solidFill>
                  <a:srgbClr val="000000"/>
                </a:solidFill>
                <a:latin typeface="Arial"/>
                <a:ea typeface="Arial"/>
                <a:cs typeface="Arial"/>
                <a:sym typeface="Arial"/>
              </a:rPr>
              <a:t>lood!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en" sz="2200"/>
              <a:t>if </a:t>
            </a:r>
            <a:r>
              <a:rPr b="0" i="0" lang="en" sz="2200" u="none" cap="none" strike="noStrike">
                <a:solidFill>
                  <a:srgbClr val="000000"/>
                </a:solidFill>
                <a:latin typeface="Arial"/>
                <a:ea typeface="Arial"/>
                <a:cs typeface="Arial"/>
                <a:sym typeface="Arial"/>
              </a:rPr>
              <a:t>1502, </a:t>
            </a:r>
            <a:r>
              <a:rPr b="0" i="0" lang="en" sz="2200" u="none" cap="none" strike="noStrike">
                <a:solidFill>
                  <a:srgbClr val="000000"/>
                </a:solidFill>
                <a:highlight>
                  <a:schemeClr val="accent6"/>
                </a:highlight>
                <a:latin typeface="Arial"/>
                <a:ea typeface="Arial"/>
                <a:cs typeface="Arial"/>
                <a:sym typeface="Arial"/>
              </a:rPr>
              <a:t>no Tegretol for you</a:t>
            </a:r>
            <a:r>
              <a:rPr b="0" i="0" lang="en" sz="2200" u="none" cap="none" strike="noStrike">
                <a:solidFill>
                  <a:srgbClr val="000000"/>
                </a:solidFill>
                <a:latin typeface="Arial"/>
                <a:ea typeface="Arial"/>
                <a:cs typeface="Arial"/>
                <a:sym typeface="Arial"/>
              </a:rPr>
              <a:t>!”</a:t>
            </a:r>
            <a:endParaRPr sz="2200"/>
          </a:p>
          <a:p>
            <a:pPr indent="0" lvl="0" marL="0" marR="0" rtl="0" algn="l">
              <a:lnSpc>
                <a:spcPct val="100000"/>
              </a:lnSpc>
              <a:spcBef>
                <a:spcPts val="0"/>
              </a:spcBef>
              <a:spcAft>
                <a:spcPts val="0"/>
              </a:spcAft>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2200" u="none" cap="none" strike="noStrike">
              <a:solidFill>
                <a:srgbClr val="000000"/>
              </a:solidFill>
              <a:latin typeface="Arial"/>
              <a:ea typeface="Arial"/>
              <a:cs typeface="Arial"/>
              <a:sym typeface="Arial"/>
            </a:endParaRPr>
          </a:p>
        </p:txBody>
      </p:sp>
      <p:pic>
        <p:nvPicPr>
          <p:cNvPr descr="Resultado de imagen para double helix" id="3887" name="Google Shape;3887;p287"/>
          <p:cNvPicPr preferRelativeResize="0"/>
          <p:nvPr/>
        </p:nvPicPr>
        <p:blipFill rotWithShape="1">
          <a:blip r:embed="rId3">
            <a:alphaModFix/>
          </a:blip>
          <a:srcRect b="0" l="0" r="0" t="0"/>
          <a:stretch/>
        </p:blipFill>
        <p:spPr>
          <a:xfrm>
            <a:off x="339852" y="593558"/>
            <a:ext cx="687446" cy="689981"/>
          </a:xfrm>
          <a:prstGeom prst="rect">
            <a:avLst/>
          </a:prstGeom>
          <a:noFill/>
          <a:ln>
            <a:noFill/>
          </a:ln>
        </p:spPr>
      </p:pic>
      <p:pic>
        <p:nvPicPr>
          <p:cNvPr descr="clipped result image" id="3888" name="Google Shape;3888;p287"/>
          <p:cNvPicPr preferRelativeResize="0"/>
          <p:nvPr/>
        </p:nvPicPr>
        <p:blipFill rotWithShape="1">
          <a:blip r:embed="rId4">
            <a:alphaModFix/>
          </a:blip>
          <a:srcRect b="0" l="0" r="0" t="0"/>
          <a:stretch/>
        </p:blipFill>
        <p:spPr>
          <a:xfrm>
            <a:off x="6652374" y="2346650"/>
            <a:ext cx="1943807" cy="2695600"/>
          </a:xfrm>
          <a:prstGeom prst="rect">
            <a:avLst/>
          </a:prstGeom>
          <a:noFill/>
          <a:ln>
            <a:noFill/>
          </a:ln>
        </p:spPr>
      </p:pic>
    </p:spTree>
  </p:cSld>
  <p:clrMapOvr>
    <a:masterClrMapping/>
  </p:clrMapOvr>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2" name="Shape 3892"/>
        <p:cNvGrpSpPr/>
        <p:nvPr/>
      </p:nvGrpSpPr>
      <p:grpSpPr>
        <a:xfrm>
          <a:off x="0" y="0"/>
          <a:ext cx="0" cy="0"/>
          <a:chOff x="0" y="0"/>
          <a:chExt cx="0" cy="0"/>
        </a:xfrm>
      </p:grpSpPr>
      <p:sp>
        <p:nvSpPr>
          <p:cNvPr id="3893" name="Google Shape;3893;p288"/>
          <p:cNvSpPr txBox="1"/>
          <p:nvPr/>
        </p:nvSpPr>
        <p:spPr>
          <a:xfrm>
            <a:off x="379550" y="684750"/>
            <a:ext cx="8658000" cy="412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8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Not explaining that lithium and lamotrigine are “bipolar antidepressants”</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Depriving bipolar patients of lithium treatment</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Allowing acute lithium toxicity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Causing Stevens-Johnson syndrome by failure to adhere to lamotrigine dosing </a:t>
            </a:r>
            <a:r>
              <a:rPr lang="en" sz="1600">
                <a:solidFill>
                  <a:srgbClr val="A64D79"/>
                </a:solidFill>
              </a:rPr>
              <a:t>guidelines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Prescribing valproate to women of childbearing potential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Failure to consider drug interactions of carbamazepine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Causing Stevens-Johnson syndrome by failing to screen for HLA-B*1502 prior to giving carbamazepine to patients of Asian descent</a:t>
            </a:r>
            <a:endParaRPr sz="1600">
              <a:solidFill>
                <a:srgbClr val="A64D79"/>
              </a:solidFill>
            </a:endParaRPr>
          </a:p>
          <a:p>
            <a:pPr indent="-330200" lvl="0" marL="457200" marR="0" rtl="0" algn="l">
              <a:lnSpc>
                <a:spcPct val="115000"/>
              </a:lnSpc>
              <a:spcBef>
                <a:spcPts val="1000"/>
              </a:spcBef>
              <a:spcAft>
                <a:spcPts val="1000"/>
              </a:spcAft>
              <a:buClr>
                <a:srgbClr val="A64D79"/>
              </a:buClr>
              <a:buSzPts val="1600"/>
              <a:buAutoNum type="arabicPeriod"/>
            </a:pPr>
            <a:r>
              <a:rPr b="1" lang="en" sz="1600">
                <a:solidFill>
                  <a:srgbClr val="A64D79"/>
                </a:solidFill>
              </a:rPr>
              <a:t>Allowing lithium to cause gradual kidney damage </a:t>
            </a:r>
            <a:endParaRPr b="1" sz="1600">
              <a:solidFill>
                <a:srgbClr val="A64D79"/>
              </a:solidFill>
            </a:endParaRPr>
          </a:p>
        </p:txBody>
      </p:sp>
      <p:sp>
        <p:nvSpPr>
          <p:cNvPr id="3894" name="Google Shape;3894;p288"/>
          <p:cNvSpPr/>
          <p:nvPr/>
        </p:nvSpPr>
        <p:spPr>
          <a:xfrm>
            <a:off x="-1225"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5" name="Google Shape;3895;p288"/>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9" name="Shape 3899"/>
        <p:cNvGrpSpPr/>
        <p:nvPr/>
      </p:nvGrpSpPr>
      <p:grpSpPr>
        <a:xfrm>
          <a:off x="0" y="0"/>
          <a:ext cx="0" cy="0"/>
          <a:chOff x="0" y="0"/>
          <a:chExt cx="0" cy="0"/>
        </a:xfrm>
      </p:grpSpPr>
      <p:sp>
        <p:nvSpPr>
          <p:cNvPr id="3900" name="Google Shape;3900;p289"/>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1" name="Google Shape;3901;p289"/>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3902" name="Google Shape;3902;p289"/>
          <p:cNvSpPr txBox="1"/>
          <p:nvPr/>
        </p:nvSpPr>
        <p:spPr>
          <a:xfrm>
            <a:off x="3696652" y="913275"/>
            <a:ext cx="47652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282828"/>
                </a:solidFill>
                <a:highlight>
                  <a:srgbClr val="FFFFFF"/>
                </a:highlight>
              </a:rPr>
              <a:t>Myth</a:t>
            </a:r>
            <a:r>
              <a:rPr lang="en" sz="1800">
                <a:solidFill>
                  <a:srgbClr val="282828"/>
                </a:solidFill>
                <a:highlight>
                  <a:srgbClr val="FFFFFF"/>
                </a:highlight>
              </a:rPr>
              <a:t>: “Lithium ruins kidney function” (Malhi et al, 2021).</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rPr lang="en" sz="1800">
                <a:solidFill>
                  <a:srgbClr val="282828"/>
                </a:solidFill>
                <a:highlight>
                  <a:srgbClr val="FFFFFF"/>
                </a:highlight>
              </a:rPr>
              <a:t>The independent effect of chronic lithium use on renal function is smaller than previously presumed (Clos et al, 2015). </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rPr lang="en" sz="1800">
                <a:solidFill>
                  <a:srgbClr val="282828"/>
                </a:solidFill>
                <a:highlight>
                  <a:srgbClr val="FFFFFF"/>
                </a:highlight>
              </a:rPr>
              <a:t>It has become increasingly clear that long-term lithium treatment, overseen with </a:t>
            </a:r>
            <a:r>
              <a:rPr b="1" lang="en" sz="1800">
                <a:solidFill>
                  <a:srgbClr val="282828"/>
                </a:solidFill>
                <a:highlight>
                  <a:srgbClr val="FFFFFF"/>
                </a:highlight>
              </a:rPr>
              <a:t>modern dosing and monitoring </a:t>
            </a:r>
            <a:r>
              <a:rPr lang="en" sz="1800">
                <a:solidFill>
                  <a:srgbClr val="282828"/>
                </a:solidFill>
                <a:highlight>
                  <a:srgbClr val="FFFFFF"/>
                </a:highlight>
              </a:rPr>
              <a:t>principals, should not result in severe renal insufficiency. </a:t>
            </a:r>
            <a:endParaRPr sz="1800">
              <a:solidFill>
                <a:srgbClr val="282828"/>
              </a:solidFill>
              <a:highlight>
                <a:srgbClr val="FFFFFF"/>
              </a:highlight>
            </a:endParaRPr>
          </a:p>
          <a:p>
            <a:pPr indent="0" lvl="0" marL="0" marR="0" rtl="0" algn="l">
              <a:lnSpc>
                <a:spcPct val="100000"/>
              </a:lnSpc>
              <a:spcBef>
                <a:spcPts val="0"/>
              </a:spcBef>
              <a:spcAft>
                <a:spcPts val="0"/>
              </a:spcAft>
              <a:buNone/>
            </a:pPr>
            <a:r>
              <a:t/>
            </a:r>
            <a:endParaRPr sz="1800">
              <a:solidFill>
                <a:srgbClr val="282828"/>
              </a:solidFill>
              <a:highlight>
                <a:srgbClr val="FFFFFF"/>
              </a:highlight>
            </a:endParaRPr>
          </a:p>
        </p:txBody>
      </p:sp>
      <p:pic>
        <p:nvPicPr>
          <p:cNvPr id="3903" name="Google Shape;3903;p289"/>
          <p:cNvPicPr preferRelativeResize="0"/>
          <p:nvPr/>
        </p:nvPicPr>
        <p:blipFill>
          <a:blip r:embed="rId3">
            <a:alphaModFix/>
          </a:blip>
          <a:stretch>
            <a:fillRect/>
          </a:stretch>
        </p:blipFill>
        <p:spPr>
          <a:xfrm>
            <a:off x="893725" y="872624"/>
            <a:ext cx="2434450" cy="3857003"/>
          </a:xfrm>
          <a:prstGeom prst="rect">
            <a:avLst/>
          </a:prstGeom>
          <a:noFill/>
          <a:ln>
            <a:noFill/>
          </a:ln>
        </p:spPr>
      </p:pic>
    </p:spTree>
  </p:cSld>
  <p:clrMapOvr>
    <a:masterClrMapping/>
  </p:clrMapOvr>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7" name="Shape 3907"/>
        <p:cNvGrpSpPr/>
        <p:nvPr/>
      </p:nvGrpSpPr>
      <p:grpSpPr>
        <a:xfrm>
          <a:off x="0" y="0"/>
          <a:ext cx="0" cy="0"/>
          <a:chOff x="0" y="0"/>
          <a:chExt cx="0" cy="0"/>
        </a:xfrm>
      </p:grpSpPr>
      <p:sp>
        <p:nvSpPr>
          <p:cNvPr id="3908" name="Google Shape;3908;p290"/>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9" name="Google Shape;3909;p290"/>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3910" name="Google Shape;3910;p290"/>
          <p:cNvSpPr txBox="1"/>
          <p:nvPr/>
        </p:nvSpPr>
        <p:spPr>
          <a:xfrm>
            <a:off x="3696652" y="913275"/>
            <a:ext cx="47652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282828"/>
                </a:solidFill>
                <a:highlight>
                  <a:srgbClr val="FFFFFF"/>
                </a:highlight>
              </a:rPr>
              <a:t>The risk of </a:t>
            </a:r>
            <a:r>
              <a:rPr b="1" lang="en" sz="1800">
                <a:solidFill>
                  <a:srgbClr val="282828"/>
                </a:solidFill>
                <a:highlight>
                  <a:srgbClr val="FFFFFF"/>
                </a:highlight>
              </a:rPr>
              <a:t>end-stage renal disease (ESRD) </a:t>
            </a:r>
            <a:r>
              <a:rPr lang="en" sz="1800">
                <a:solidFill>
                  <a:srgbClr val="282828"/>
                </a:solidFill>
                <a:highlight>
                  <a:srgbClr val="FFFFFF"/>
                </a:highlight>
              </a:rPr>
              <a:t>attributable to lithium has been </a:t>
            </a:r>
            <a:r>
              <a:rPr b="1" lang="en" sz="1800">
                <a:solidFill>
                  <a:srgbClr val="282828"/>
                </a:solidFill>
                <a:highlight>
                  <a:srgbClr val="FFFFFF"/>
                </a:highlight>
              </a:rPr>
              <a:t>essentially eliminated</a:t>
            </a:r>
            <a:r>
              <a:rPr lang="en" sz="1800">
                <a:solidFill>
                  <a:srgbClr val="282828"/>
                </a:solidFill>
                <a:highlight>
                  <a:srgbClr val="FFFFFF"/>
                </a:highlight>
              </a:rPr>
              <a:t> in many countries. </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rPr lang="en" sz="1800">
                <a:solidFill>
                  <a:srgbClr val="282828"/>
                </a:solidFill>
                <a:highlight>
                  <a:srgbClr val="FFFFFF"/>
                </a:highlight>
              </a:rPr>
              <a:t>In Sweden, among 25,300 treatment-years of lithium exposure, there were </a:t>
            </a:r>
            <a:r>
              <a:rPr b="1" lang="en" sz="1800">
                <a:solidFill>
                  <a:srgbClr val="282828"/>
                </a:solidFill>
                <a:highlight>
                  <a:srgbClr val="FFFFFF"/>
                </a:highlight>
              </a:rPr>
              <a:t>no cases </a:t>
            </a:r>
            <a:r>
              <a:rPr lang="en" sz="1800">
                <a:solidFill>
                  <a:srgbClr val="282828"/>
                </a:solidFill>
                <a:highlight>
                  <a:srgbClr val="FFFFFF"/>
                </a:highlight>
              </a:rPr>
              <a:t>of ESRD attributable to lithium started later than 1980, the year stricter lithium monitoring guidelines were implemented (Aiff et al, 2014). </a:t>
            </a:r>
            <a:endParaRPr sz="1800">
              <a:solidFill>
                <a:srgbClr val="282828"/>
              </a:solidFill>
              <a:highlight>
                <a:srgbClr val="FFFFFF"/>
              </a:highlight>
            </a:endParaRPr>
          </a:p>
        </p:txBody>
      </p:sp>
      <p:pic>
        <p:nvPicPr>
          <p:cNvPr id="3911" name="Google Shape;3911;p290"/>
          <p:cNvPicPr preferRelativeResize="0"/>
          <p:nvPr/>
        </p:nvPicPr>
        <p:blipFill>
          <a:blip r:embed="rId3">
            <a:alphaModFix/>
          </a:blip>
          <a:stretch>
            <a:fillRect/>
          </a:stretch>
        </p:blipFill>
        <p:spPr>
          <a:xfrm>
            <a:off x="893725" y="872624"/>
            <a:ext cx="2434450" cy="3857003"/>
          </a:xfrm>
          <a:prstGeom prst="rect">
            <a:avLst/>
          </a:prstGeom>
          <a:noFill/>
          <a:ln>
            <a:noFill/>
          </a:ln>
        </p:spPr>
      </p:pic>
    </p:spTree>
  </p:cSld>
  <p:clrMapOvr>
    <a:masterClrMapping/>
  </p:clrMapOvr>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5" name="Shape 3915"/>
        <p:cNvGrpSpPr/>
        <p:nvPr/>
      </p:nvGrpSpPr>
      <p:grpSpPr>
        <a:xfrm>
          <a:off x="0" y="0"/>
          <a:ext cx="0" cy="0"/>
          <a:chOff x="0" y="0"/>
          <a:chExt cx="0" cy="0"/>
        </a:xfrm>
      </p:grpSpPr>
      <p:sp>
        <p:nvSpPr>
          <p:cNvPr id="3916" name="Google Shape;3916;p291"/>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7" name="Google Shape;3917;p291"/>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3918" name="Google Shape;3918;p291"/>
          <p:cNvSpPr txBox="1"/>
          <p:nvPr/>
        </p:nvSpPr>
        <p:spPr>
          <a:xfrm>
            <a:off x="3696652" y="913275"/>
            <a:ext cx="4765200" cy="347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282828"/>
                </a:solidFill>
                <a:highlight>
                  <a:srgbClr val="FFFFFF"/>
                </a:highlight>
              </a:rPr>
              <a:t>Prior practices that increased risk of renal insufficiency are no longer recommended.</a:t>
            </a:r>
            <a:endParaRPr sz="1800">
              <a:solidFill>
                <a:srgbClr val="282828"/>
              </a:solidFill>
              <a:highlight>
                <a:srgbClr val="FFFFFF"/>
              </a:highlight>
            </a:endParaRPr>
          </a:p>
          <a:p>
            <a:pPr indent="0" lvl="0" marL="0" rtl="0" algn="l">
              <a:spcBef>
                <a:spcPts val="0"/>
              </a:spcBef>
              <a:spcAft>
                <a:spcPts val="0"/>
              </a:spcAft>
              <a:buNone/>
            </a:pPr>
            <a:r>
              <a:t/>
            </a:r>
            <a:endParaRPr sz="800">
              <a:solidFill>
                <a:srgbClr val="282828"/>
              </a:solidFill>
              <a:highlight>
                <a:srgbClr val="FFFFFF"/>
              </a:highlight>
            </a:endParaRPr>
          </a:p>
          <a:p>
            <a:pPr indent="0" lvl="0" marL="0" rtl="0" algn="l">
              <a:spcBef>
                <a:spcPts val="0"/>
              </a:spcBef>
              <a:spcAft>
                <a:spcPts val="0"/>
              </a:spcAft>
              <a:buNone/>
            </a:pPr>
            <a:r>
              <a:rPr lang="en" sz="1800">
                <a:solidFill>
                  <a:srgbClr val="282828"/>
                </a:solidFill>
                <a:highlight>
                  <a:srgbClr val="FFFFFF"/>
                </a:highlight>
              </a:rPr>
              <a:t>Historically lithium was administered in multiple daily dosing, which had more of a renal impact. </a:t>
            </a:r>
            <a:endParaRPr sz="1800">
              <a:solidFill>
                <a:srgbClr val="282828"/>
              </a:solidFill>
              <a:highlight>
                <a:srgbClr val="FFFFFF"/>
              </a:highlight>
            </a:endParaRPr>
          </a:p>
          <a:p>
            <a:pPr indent="0" lvl="0" marL="0" rtl="0" algn="l">
              <a:spcBef>
                <a:spcPts val="0"/>
              </a:spcBef>
              <a:spcAft>
                <a:spcPts val="0"/>
              </a:spcAft>
              <a:buNone/>
            </a:pPr>
            <a:r>
              <a:t/>
            </a:r>
            <a:endParaRPr sz="800">
              <a:solidFill>
                <a:srgbClr val="282828"/>
              </a:solidFill>
              <a:highlight>
                <a:srgbClr val="FFFFFF"/>
              </a:highlight>
            </a:endParaRPr>
          </a:p>
          <a:p>
            <a:pPr indent="0" lvl="0" marL="0" rtl="0" algn="l">
              <a:spcBef>
                <a:spcPts val="0"/>
              </a:spcBef>
              <a:spcAft>
                <a:spcPts val="0"/>
              </a:spcAft>
              <a:buNone/>
            </a:pPr>
            <a:r>
              <a:rPr lang="en" sz="1800">
                <a:solidFill>
                  <a:srgbClr val="282828"/>
                </a:solidFill>
                <a:highlight>
                  <a:srgbClr val="FFFFFF"/>
                </a:highlight>
              </a:rPr>
              <a:t>Many cases of CKD ascribed solely to lithium exposure are likely related to </a:t>
            </a:r>
            <a:r>
              <a:rPr b="1" lang="en" sz="1800">
                <a:solidFill>
                  <a:srgbClr val="282828"/>
                </a:solidFill>
                <a:highlight>
                  <a:srgbClr val="FFFFFF"/>
                </a:highlight>
              </a:rPr>
              <a:t>other risk factors</a:t>
            </a:r>
            <a:r>
              <a:rPr lang="en" sz="1800">
                <a:solidFill>
                  <a:srgbClr val="282828"/>
                </a:solidFill>
                <a:highlight>
                  <a:srgbClr val="FFFFFF"/>
                </a:highlight>
              </a:rPr>
              <a:t> that disproportionately affect bipolar patients, such as hypertension, diabetes and smoking.  </a:t>
            </a:r>
            <a:endParaRPr sz="1800">
              <a:solidFill>
                <a:srgbClr val="282828"/>
              </a:solidFill>
              <a:highlight>
                <a:srgbClr val="FFFFFF"/>
              </a:highlight>
            </a:endParaRPr>
          </a:p>
          <a:p>
            <a:pPr indent="0" lvl="0" marL="0" marR="0" rtl="0" algn="l">
              <a:lnSpc>
                <a:spcPct val="100000"/>
              </a:lnSpc>
              <a:spcBef>
                <a:spcPts val="0"/>
              </a:spcBef>
              <a:spcAft>
                <a:spcPts val="0"/>
              </a:spcAft>
              <a:buNone/>
            </a:pPr>
            <a:r>
              <a:t/>
            </a:r>
            <a:endParaRPr sz="1800">
              <a:solidFill>
                <a:srgbClr val="282828"/>
              </a:solidFill>
              <a:highlight>
                <a:srgbClr val="FFFFFF"/>
              </a:highlight>
            </a:endParaRPr>
          </a:p>
        </p:txBody>
      </p:sp>
      <p:pic>
        <p:nvPicPr>
          <p:cNvPr id="3919" name="Google Shape;3919;p291"/>
          <p:cNvPicPr preferRelativeResize="0"/>
          <p:nvPr/>
        </p:nvPicPr>
        <p:blipFill>
          <a:blip r:embed="rId3">
            <a:alphaModFix/>
          </a:blip>
          <a:stretch>
            <a:fillRect/>
          </a:stretch>
        </p:blipFill>
        <p:spPr>
          <a:xfrm>
            <a:off x="893725" y="872624"/>
            <a:ext cx="2434450" cy="3857003"/>
          </a:xfrm>
          <a:prstGeom prst="rect">
            <a:avLst/>
          </a:prstGeom>
          <a:noFill/>
          <a:ln>
            <a:noFill/>
          </a:ln>
        </p:spPr>
      </p:pic>
    </p:spTree>
  </p:cSld>
  <p:clrMapOvr>
    <a:masterClrMapping/>
  </p:clrMapOvr>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3" name="Shape 3923"/>
        <p:cNvGrpSpPr/>
        <p:nvPr/>
      </p:nvGrpSpPr>
      <p:grpSpPr>
        <a:xfrm>
          <a:off x="0" y="0"/>
          <a:ext cx="0" cy="0"/>
          <a:chOff x="0" y="0"/>
          <a:chExt cx="0" cy="0"/>
        </a:xfrm>
      </p:grpSpPr>
      <p:sp>
        <p:nvSpPr>
          <p:cNvPr id="3924" name="Google Shape;3924;p292"/>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5" name="Google Shape;3925;p292"/>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3926" name="Google Shape;3926;p292"/>
          <p:cNvSpPr txBox="1"/>
          <p:nvPr/>
        </p:nvSpPr>
        <p:spPr>
          <a:xfrm>
            <a:off x="3696652" y="913275"/>
            <a:ext cx="47652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282828"/>
                </a:solidFill>
                <a:highlight>
                  <a:schemeClr val="lt1"/>
                </a:highlight>
              </a:rPr>
              <a:t>Duration of exposure to lithium by itself is not a significant predictor of eGFR decline (Clos et al, 2015).</a:t>
            </a:r>
            <a:endParaRPr sz="1800">
              <a:solidFill>
                <a:srgbClr val="282828"/>
              </a:solidFill>
              <a:highlight>
                <a:schemeClr val="lt1"/>
              </a:highlight>
            </a:endParaRPr>
          </a:p>
          <a:p>
            <a:pPr indent="0" lvl="0" marL="0" rtl="0" algn="l">
              <a:spcBef>
                <a:spcPts val="0"/>
              </a:spcBef>
              <a:spcAft>
                <a:spcPts val="0"/>
              </a:spcAft>
              <a:buNone/>
            </a:pPr>
            <a:r>
              <a:t/>
            </a:r>
            <a:endParaRPr sz="1800">
              <a:solidFill>
                <a:srgbClr val="282828"/>
              </a:solidFill>
              <a:highlight>
                <a:schemeClr val="lt1"/>
              </a:highlight>
            </a:endParaRPr>
          </a:p>
          <a:p>
            <a:pPr indent="0" lvl="0" marL="0" rtl="0" algn="l">
              <a:spcBef>
                <a:spcPts val="0"/>
              </a:spcBef>
              <a:spcAft>
                <a:spcPts val="0"/>
              </a:spcAft>
              <a:buNone/>
            </a:pPr>
            <a:r>
              <a:rPr lang="en" sz="1800">
                <a:solidFill>
                  <a:srgbClr val="282828"/>
                </a:solidFill>
                <a:highlight>
                  <a:srgbClr val="FFFFFF"/>
                </a:highlight>
              </a:rPr>
              <a:t>Nonetheless, lithium can be associated with short-term and long-term renal adverse effects if not monitored properly. </a:t>
            </a:r>
            <a:endParaRPr sz="1800">
              <a:solidFill>
                <a:srgbClr val="282828"/>
              </a:solidFill>
              <a:highlight>
                <a:srgbClr val="FFFFFF"/>
              </a:highlight>
            </a:endParaRPr>
          </a:p>
          <a:p>
            <a:pPr indent="0" lvl="0" marL="0" marR="0" rtl="0" algn="l">
              <a:lnSpc>
                <a:spcPct val="100000"/>
              </a:lnSpc>
              <a:spcBef>
                <a:spcPts val="0"/>
              </a:spcBef>
              <a:spcAft>
                <a:spcPts val="0"/>
              </a:spcAft>
              <a:buNone/>
            </a:pPr>
            <a:r>
              <a:t/>
            </a:r>
            <a:endParaRPr sz="1800">
              <a:solidFill>
                <a:srgbClr val="282828"/>
              </a:solidFill>
              <a:highlight>
                <a:srgbClr val="FFFFFF"/>
              </a:highlight>
            </a:endParaRPr>
          </a:p>
        </p:txBody>
      </p:sp>
      <p:pic>
        <p:nvPicPr>
          <p:cNvPr id="3927" name="Google Shape;3927;p292"/>
          <p:cNvPicPr preferRelativeResize="0"/>
          <p:nvPr/>
        </p:nvPicPr>
        <p:blipFill>
          <a:blip r:embed="rId3">
            <a:alphaModFix/>
          </a:blip>
          <a:stretch>
            <a:fillRect/>
          </a:stretch>
        </p:blipFill>
        <p:spPr>
          <a:xfrm>
            <a:off x="893725" y="872624"/>
            <a:ext cx="2434450" cy="3857003"/>
          </a:xfrm>
          <a:prstGeom prst="rect">
            <a:avLst/>
          </a:prstGeom>
          <a:noFill/>
          <a:ln>
            <a:noFill/>
          </a:ln>
        </p:spPr>
      </p:pic>
    </p:spTree>
  </p:cSld>
  <p:clrMapOvr>
    <a:masterClrMapping/>
  </p:clrMapOvr>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1" name="Shape 3931"/>
        <p:cNvGrpSpPr/>
        <p:nvPr/>
      </p:nvGrpSpPr>
      <p:grpSpPr>
        <a:xfrm>
          <a:off x="0" y="0"/>
          <a:ext cx="0" cy="0"/>
          <a:chOff x="0" y="0"/>
          <a:chExt cx="0" cy="0"/>
        </a:xfrm>
      </p:grpSpPr>
      <p:sp>
        <p:nvSpPr>
          <p:cNvPr id="3932" name="Google Shape;3932;p293"/>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3" name="Google Shape;3933;p293"/>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3934" name="Google Shape;3934;p293"/>
          <p:cNvSpPr txBox="1"/>
          <p:nvPr/>
        </p:nvSpPr>
        <p:spPr>
          <a:xfrm>
            <a:off x="3696652" y="913275"/>
            <a:ext cx="4765200" cy="267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1800">
                <a:solidFill>
                  <a:srgbClr val="282828"/>
                </a:solidFill>
                <a:highlight>
                  <a:srgbClr val="FFFFFF"/>
                </a:highlight>
              </a:rPr>
              <a:t>“Any patient with an evidence-based indication and </a:t>
            </a:r>
            <a:r>
              <a:rPr b="1" lang="en" sz="1800">
                <a:solidFill>
                  <a:srgbClr val="282828"/>
                </a:solidFill>
                <a:highlight>
                  <a:srgbClr val="FFFFFF"/>
                </a:highlight>
              </a:rPr>
              <a:t>eGFR &gt;60</a:t>
            </a:r>
            <a:r>
              <a:rPr lang="en" sz="1800">
                <a:solidFill>
                  <a:srgbClr val="282828"/>
                </a:solidFill>
                <a:highlight>
                  <a:srgbClr val="FFFFFF"/>
                </a:highlight>
              </a:rPr>
              <a:t> is a lithium candidate, including those with BD-2 or unipolar MDD”.</a:t>
            </a:r>
            <a:endParaRPr sz="1800">
              <a:solidFill>
                <a:srgbClr val="282828"/>
              </a:solidFill>
              <a:highlight>
                <a:srgbClr val="FFFFFF"/>
              </a:highlight>
            </a:endParaRPr>
          </a:p>
          <a:p>
            <a:pPr indent="0" lvl="0" marL="0" marR="0" rtl="0" algn="l">
              <a:lnSpc>
                <a:spcPct val="100000"/>
              </a:lnSpc>
              <a:spcBef>
                <a:spcPts val="0"/>
              </a:spcBef>
              <a:spcAft>
                <a:spcPts val="0"/>
              </a:spcAft>
              <a:buNone/>
            </a:pPr>
            <a:r>
              <a:t/>
            </a:r>
            <a:endParaRPr sz="1800">
              <a:solidFill>
                <a:srgbClr val="282828"/>
              </a:solidFill>
              <a:highlight>
                <a:srgbClr val="FFFFFF"/>
              </a:highlight>
            </a:endParaRPr>
          </a:p>
          <a:p>
            <a:pPr indent="0" lvl="0" marL="0" marR="0" rtl="0" algn="l">
              <a:lnSpc>
                <a:spcPct val="100000"/>
              </a:lnSpc>
              <a:spcBef>
                <a:spcPts val="0"/>
              </a:spcBef>
              <a:spcAft>
                <a:spcPts val="0"/>
              </a:spcAft>
              <a:buNone/>
            </a:pPr>
            <a:r>
              <a:rPr lang="en" sz="1800">
                <a:solidFill>
                  <a:srgbClr val="282828"/>
                </a:solidFill>
                <a:highlight>
                  <a:srgbClr val="FFFFFF"/>
                </a:highlight>
              </a:rPr>
              <a:t>“For patients with a </a:t>
            </a:r>
            <a:r>
              <a:rPr b="1" lang="en" sz="1800">
                <a:solidFill>
                  <a:srgbClr val="282828"/>
                </a:solidFill>
                <a:highlight>
                  <a:srgbClr val="FFFFFF"/>
                </a:highlight>
              </a:rPr>
              <a:t>compelling indication</a:t>
            </a:r>
            <a:r>
              <a:rPr lang="en" sz="1800">
                <a:solidFill>
                  <a:srgbClr val="282828"/>
                </a:solidFill>
                <a:highlight>
                  <a:srgbClr val="FFFFFF"/>
                </a:highlight>
              </a:rPr>
              <a:t> for lithium, a baseline </a:t>
            </a:r>
            <a:r>
              <a:rPr b="1" lang="en" sz="1800">
                <a:solidFill>
                  <a:srgbClr val="282828"/>
                </a:solidFill>
                <a:highlight>
                  <a:schemeClr val="lt1"/>
                </a:highlight>
              </a:rPr>
              <a:t>eGFR &gt;45</a:t>
            </a:r>
            <a:r>
              <a:rPr lang="en" sz="1800">
                <a:solidFill>
                  <a:srgbClr val="282828"/>
                </a:solidFill>
                <a:highlight>
                  <a:srgbClr val="FFFFFF"/>
                </a:highlight>
              </a:rPr>
              <a:t> </a:t>
            </a:r>
            <a:r>
              <a:rPr lang="en" sz="1800">
                <a:solidFill>
                  <a:srgbClr val="282828"/>
                </a:solidFill>
                <a:highlight>
                  <a:srgbClr val="FFFFFF"/>
                </a:highlight>
              </a:rPr>
              <a:t>can be considered, albeit with vigilant eGFR monitoring”.</a:t>
            </a:r>
            <a:endParaRPr sz="1800">
              <a:solidFill>
                <a:srgbClr val="282828"/>
              </a:solidFill>
              <a:highlight>
                <a:srgbClr val="FFFFFF"/>
              </a:highlight>
            </a:endParaRPr>
          </a:p>
        </p:txBody>
      </p:sp>
      <p:pic>
        <p:nvPicPr>
          <p:cNvPr id="3935" name="Google Shape;3935;p293"/>
          <p:cNvPicPr preferRelativeResize="0"/>
          <p:nvPr/>
        </p:nvPicPr>
        <p:blipFill>
          <a:blip r:embed="rId3">
            <a:alphaModFix/>
          </a:blip>
          <a:stretch>
            <a:fillRect/>
          </a:stretch>
        </p:blipFill>
        <p:spPr>
          <a:xfrm>
            <a:off x="893725" y="872624"/>
            <a:ext cx="2434450" cy="385700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51"/>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364" name="Google Shape;364;p51"/>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grpSp>
        <p:nvGrpSpPr>
          <p:cNvPr id="365" name="Google Shape;365;p51"/>
          <p:cNvGrpSpPr/>
          <p:nvPr/>
        </p:nvGrpSpPr>
        <p:grpSpPr>
          <a:xfrm>
            <a:off x="66862" y="641425"/>
            <a:ext cx="9010274" cy="4305276"/>
            <a:chOff x="-188325" y="1103550"/>
            <a:chExt cx="9010274" cy="4305276"/>
          </a:xfrm>
        </p:grpSpPr>
        <p:pic>
          <p:nvPicPr>
            <p:cNvPr id="366" name="Google Shape;366;p51"/>
            <p:cNvPicPr preferRelativeResize="0"/>
            <p:nvPr/>
          </p:nvPicPr>
          <p:blipFill rotWithShape="1">
            <a:blip r:embed="rId5">
              <a:alphaModFix/>
            </a:blip>
            <a:srcRect b="2352" l="21934" r="0" t="0"/>
            <a:stretch/>
          </p:blipFill>
          <p:spPr>
            <a:xfrm>
              <a:off x="4715100" y="3140175"/>
              <a:ext cx="4106849" cy="2268651"/>
            </a:xfrm>
            <a:prstGeom prst="rect">
              <a:avLst/>
            </a:prstGeom>
            <a:noFill/>
            <a:ln>
              <a:noFill/>
            </a:ln>
          </p:spPr>
        </p:pic>
        <p:pic>
          <p:nvPicPr>
            <p:cNvPr id="367" name="Google Shape;367;p51"/>
            <p:cNvPicPr preferRelativeResize="0"/>
            <p:nvPr/>
          </p:nvPicPr>
          <p:blipFill rotWithShape="1">
            <a:blip r:embed="rId6">
              <a:alphaModFix/>
            </a:blip>
            <a:srcRect b="0" l="0" r="0" t="0"/>
            <a:stretch/>
          </p:blipFill>
          <p:spPr>
            <a:xfrm>
              <a:off x="-188325" y="1103550"/>
              <a:ext cx="4903425" cy="2127975"/>
            </a:xfrm>
            <a:prstGeom prst="rect">
              <a:avLst/>
            </a:prstGeom>
            <a:noFill/>
            <a:ln>
              <a:noFill/>
            </a:ln>
          </p:spPr>
        </p:pic>
      </p:grpSp>
      <p:sp>
        <p:nvSpPr>
          <p:cNvPr id="368" name="Google Shape;368;p51"/>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369" name="Google Shape;369;p51"/>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9" name="Shape 3939"/>
        <p:cNvGrpSpPr/>
        <p:nvPr/>
      </p:nvGrpSpPr>
      <p:grpSpPr>
        <a:xfrm>
          <a:off x="0" y="0"/>
          <a:ext cx="0" cy="0"/>
          <a:chOff x="0" y="0"/>
          <a:chExt cx="0" cy="0"/>
        </a:xfrm>
      </p:grpSpPr>
      <p:sp>
        <p:nvSpPr>
          <p:cNvPr id="3940" name="Google Shape;3940;p294"/>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1" name="Google Shape;3941;p294"/>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3942" name="Google Shape;3942;p294"/>
          <p:cNvSpPr txBox="1"/>
          <p:nvPr/>
        </p:nvSpPr>
        <p:spPr>
          <a:xfrm>
            <a:off x="893724" y="801966"/>
            <a:ext cx="7492800" cy="10158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Educate the patient</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Anticipate interactions</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Ideally, GFR &gt; 60 to start (&gt; 45 if compelling reason to start)</a:t>
            </a:r>
            <a:endParaRPr sz="1800">
              <a:solidFill>
                <a:srgbClr val="282828"/>
              </a:solidFill>
              <a:highlight>
                <a:srgbClr val="FFFFFF"/>
              </a:highlight>
            </a:endParaRPr>
          </a:p>
        </p:txBody>
      </p:sp>
    </p:spTree>
  </p:cSld>
  <p:clrMapOvr>
    <a:masterClrMapping/>
  </p:clrMapOvr>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6" name="Shape 3946"/>
        <p:cNvGrpSpPr/>
        <p:nvPr/>
      </p:nvGrpSpPr>
      <p:grpSpPr>
        <a:xfrm>
          <a:off x="0" y="0"/>
          <a:ext cx="0" cy="0"/>
          <a:chOff x="0" y="0"/>
          <a:chExt cx="0" cy="0"/>
        </a:xfrm>
      </p:grpSpPr>
      <p:pic>
        <p:nvPicPr>
          <p:cNvPr id="3947" name="Google Shape;3947;p295"/>
          <p:cNvPicPr preferRelativeResize="0"/>
          <p:nvPr/>
        </p:nvPicPr>
        <p:blipFill>
          <a:blip r:embed="rId3">
            <a:alphaModFix/>
          </a:blip>
          <a:stretch>
            <a:fillRect/>
          </a:stretch>
        </p:blipFill>
        <p:spPr>
          <a:xfrm>
            <a:off x="3682382" y="301311"/>
            <a:ext cx="4213989" cy="4721520"/>
          </a:xfrm>
          <a:prstGeom prst="rect">
            <a:avLst/>
          </a:prstGeom>
          <a:noFill/>
          <a:ln>
            <a:noFill/>
          </a:ln>
        </p:spPr>
      </p:pic>
      <p:sp>
        <p:nvSpPr>
          <p:cNvPr id="3948" name="Google Shape;3948;p295"/>
          <p:cNvSpPr txBox="1"/>
          <p:nvPr/>
        </p:nvSpPr>
        <p:spPr>
          <a:xfrm>
            <a:off x="476326" y="445675"/>
            <a:ext cx="2155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1800">
                <a:solidFill>
                  <a:srgbClr val="282828"/>
                </a:solidFill>
                <a:highlight>
                  <a:srgbClr val="FFFFFF"/>
                </a:highlight>
              </a:rPr>
              <a:t>Which is better to preserve kidneys?</a:t>
            </a:r>
            <a:endParaRPr sz="1800">
              <a:solidFill>
                <a:srgbClr val="282828"/>
              </a:solidFill>
              <a:highlight>
                <a:srgbClr val="FFFFFF"/>
              </a:highlight>
            </a:endParaRPr>
          </a:p>
        </p:txBody>
      </p:sp>
    </p:spTree>
  </p:cSld>
  <p:clrMapOvr>
    <a:masterClrMapping/>
  </p:clrMapOvr>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2" name="Shape 3952"/>
        <p:cNvGrpSpPr/>
        <p:nvPr/>
      </p:nvGrpSpPr>
      <p:grpSpPr>
        <a:xfrm>
          <a:off x="0" y="0"/>
          <a:ext cx="0" cy="0"/>
          <a:chOff x="0" y="0"/>
          <a:chExt cx="0" cy="0"/>
        </a:xfrm>
      </p:grpSpPr>
      <p:grpSp>
        <p:nvGrpSpPr>
          <p:cNvPr id="3953" name="Google Shape;3953;p296"/>
          <p:cNvGrpSpPr/>
          <p:nvPr/>
        </p:nvGrpSpPr>
        <p:grpSpPr>
          <a:xfrm>
            <a:off x="3682382" y="301311"/>
            <a:ext cx="4213989" cy="4721520"/>
            <a:chOff x="3840675" y="711000"/>
            <a:chExt cx="2603799" cy="2917400"/>
          </a:xfrm>
        </p:grpSpPr>
        <p:pic>
          <p:nvPicPr>
            <p:cNvPr id="3954" name="Google Shape;3954;p296"/>
            <p:cNvPicPr preferRelativeResize="0"/>
            <p:nvPr/>
          </p:nvPicPr>
          <p:blipFill>
            <a:blip r:embed="rId3">
              <a:alphaModFix/>
            </a:blip>
            <a:stretch>
              <a:fillRect/>
            </a:stretch>
          </p:blipFill>
          <p:spPr>
            <a:xfrm>
              <a:off x="3840675" y="711000"/>
              <a:ext cx="2603799" cy="2917400"/>
            </a:xfrm>
            <a:prstGeom prst="rect">
              <a:avLst/>
            </a:prstGeom>
            <a:noFill/>
            <a:ln>
              <a:noFill/>
            </a:ln>
          </p:spPr>
        </p:pic>
        <p:sp>
          <p:nvSpPr>
            <p:cNvPr id="3955" name="Google Shape;3955;p296"/>
            <p:cNvSpPr/>
            <p:nvPr/>
          </p:nvSpPr>
          <p:spPr>
            <a:xfrm>
              <a:off x="4471199" y="2569072"/>
              <a:ext cx="1533090" cy="132024"/>
            </a:xfrm>
            <a:prstGeom prst="rect">
              <a:avLst/>
            </a:prstGeom>
          </p:spPr>
          <p:txBody>
            <a:bodyPr>
              <a:prstTxWarp prst="textPlain"/>
            </a:bodyPr>
            <a:lstStyle/>
            <a:p>
              <a:pPr lvl="0" algn="ctr"/>
              <a:r>
                <a:rPr b="0" i="0">
                  <a:ln>
                    <a:noFill/>
                  </a:ln>
                  <a:solidFill>
                    <a:srgbClr val="000000"/>
                  </a:solidFill>
                  <a:latin typeface="Arial"/>
                </a:rPr>
                <a:t>Blue is better than green</a:t>
              </a:r>
            </a:p>
          </p:txBody>
        </p:sp>
      </p:grpSp>
      <p:sp>
        <p:nvSpPr>
          <p:cNvPr id="3956" name="Google Shape;3956;p296"/>
          <p:cNvSpPr txBox="1"/>
          <p:nvPr/>
        </p:nvSpPr>
        <p:spPr>
          <a:xfrm>
            <a:off x="476326" y="445675"/>
            <a:ext cx="2155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1800">
                <a:solidFill>
                  <a:srgbClr val="282828"/>
                </a:solidFill>
                <a:highlight>
                  <a:srgbClr val="FFFFFF"/>
                </a:highlight>
              </a:rPr>
              <a:t>Which is better to preserve kidneys?</a:t>
            </a:r>
            <a:endParaRPr sz="1800">
              <a:solidFill>
                <a:srgbClr val="282828"/>
              </a:solidFill>
              <a:highlight>
                <a:srgbClr val="FFFFFF"/>
              </a:highlight>
            </a:endParaRPr>
          </a:p>
        </p:txBody>
      </p:sp>
    </p:spTree>
  </p:cSld>
  <p:clrMapOvr>
    <a:masterClrMapping/>
  </p:clrMapOvr>
</p:sld>
</file>

<file path=ppt/slides/slide2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0" name="Shape 3960"/>
        <p:cNvGrpSpPr/>
        <p:nvPr/>
      </p:nvGrpSpPr>
      <p:grpSpPr>
        <a:xfrm>
          <a:off x="0" y="0"/>
          <a:ext cx="0" cy="0"/>
          <a:chOff x="0" y="0"/>
          <a:chExt cx="0" cy="0"/>
        </a:xfrm>
      </p:grpSpPr>
      <p:sp>
        <p:nvSpPr>
          <p:cNvPr id="3961" name="Google Shape;3961;p297"/>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2" name="Google Shape;3962;p297"/>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3963" name="Google Shape;3963;p297"/>
          <p:cNvSpPr txBox="1"/>
          <p:nvPr/>
        </p:nvSpPr>
        <p:spPr>
          <a:xfrm>
            <a:off x="3696652" y="913275"/>
            <a:ext cx="47652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282828"/>
                </a:solidFill>
                <a:highlight>
                  <a:srgbClr val="FFFFFF"/>
                </a:highlight>
              </a:rPr>
              <a:t>Once daily dosing </a:t>
            </a:r>
            <a:r>
              <a:rPr lang="en" sz="1800">
                <a:solidFill>
                  <a:srgbClr val="282828"/>
                </a:solidFill>
                <a:highlight>
                  <a:srgbClr val="FFFFFF"/>
                </a:highlight>
              </a:rPr>
              <a:t>of lithium reduces the risk of renal insufficiency by 20% compared to divided dosing (Castro et al, 2016). </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rPr lang="en" sz="1800">
                <a:solidFill>
                  <a:srgbClr val="282828"/>
                </a:solidFill>
                <a:highlight>
                  <a:schemeClr val="lt1"/>
                </a:highlight>
              </a:rPr>
              <a:t>There are </a:t>
            </a:r>
            <a:r>
              <a:rPr b="1" lang="en" sz="1800">
                <a:solidFill>
                  <a:srgbClr val="282828"/>
                </a:solidFill>
                <a:highlight>
                  <a:schemeClr val="lt1"/>
                </a:highlight>
              </a:rPr>
              <a:t>no advantages</a:t>
            </a:r>
            <a:r>
              <a:rPr lang="en" sz="1800">
                <a:solidFill>
                  <a:srgbClr val="282828"/>
                </a:solidFill>
                <a:highlight>
                  <a:schemeClr val="lt1"/>
                </a:highlight>
              </a:rPr>
              <a:t> to multiple daily dosing in terms of efficacy or side effects (Carter &amp; Zolezzi et al, 2013).</a:t>
            </a:r>
            <a:endParaRPr sz="1800">
              <a:solidFill>
                <a:srgbClr val="282828"/>
              </a:solidFill>
              <a:highlight>
                <a:schemeClr val="lt1"/>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Clr>
                <a:schemeClr val="dk1"/>
              </a:buClr>
              <a:buSzPts val="1100"/>
              <a:buFont typeface="Arial"/>
              <a:buNone/>
            </a:pPr>
            <a:r>
              <a:rPr lang="en" sz="1800">
                <a:solidFill>
                  <a:srgbClr val="282828"/>
                </a:solidFill>
                <a:highlight>
                  <a:srgbClr val="FFFFFF"/>
                </a:highlight>
              </a:rPr>
              <a:t>The single dose should be at HS so that </a:t>
            </a:r>
            <a:r>
              <a:rPr b="1" lang="en" sz="1800">
                <a:solidFill>
                  <a:srgbClr val="282828"/>
                </a:solidFill>
                <a:highlight>
                  <a:srgbClr val="FFFFFF"/>
                </a:highlight>
              </a:rPr>
              <a:t>12 h trough</a:t>
            </a:r>
            <a:r>
              <a:rPr lang="en" sz="1800">
                <a:solidFill>
                  <a:srgbClr val="282828"/>
                </a:solidFill>
                <a:highlight>
                  <a:srgbClr val="FFFFFF"/>
                </a:highlight>
              </a:rPr>
              <a:t> levels can be drawn in the morning. </a:t>
            </a:r>
            <a:endParaRPr sz="1800">
              <a:solidFill>
                <a:srgbClr val="282828"/>
              </a:solidFill>
              <a:highlight>
                <a:srgbClr val="FFFFFF"/>
              </a:highlight>
            </a:endParaRPr>
          </a:p>
          <a:p>
            <a:pPr indent="0" lvl="0" marL="0" rtl="0" algn="l">
              <a:spcBef>
                <a:spcPts val="0"/>
              </a:spcBef>
              <a:spcAft>
                <a:spcPts val="0"/>
              </a:spcAft>
              <a:buClr>
                <a:schemeClr val="dk1"/>
              </a:buClr>
              <a:buSzPts val="1100"/>
              <a:buFont typeface="Arial"/>
              <a:buNone/>
            </a:pPr>
            <a:r>
              <a:t/>
            </a:r>
            <a:endParaRPr sz="1800">
              <a:solidFill>
                <a:srgbClr val="282828"/>
              </a:solidFill>
              <a:highlight>
                <a:srgbClr val="FFFFFF"/>
              </a:highlight>
            </a:endParaRPr>
          </a:p>
          <a:p>
            <a:pPr indent="0" lvl="0" marL="0" rtl="0" algn="l">
              <a:spcBef>
                <a:spcPts val="0"/>
              </a:spcBef>
              <a:spcAft>
                <a:spcPts val="0"/>
              </a:spcAft>
              <a:buClr>
                <a:schemeClr val="dk1"/>
              </a:buClr>
              <a:buSzPts val="1100"/>
              <a:buFont typeface="Arial"/>
              <a:buNone/>
            </a:pPr>
            <a:r>
              <a:t/>
            </a:r>
            <a:endParaRPr sz="1800">
              <a:solidFill>
                <a:srgbClr val="282828"/>
              </a:solidFill>
              <a:highlight>
                <a:srgbClr val="FFFFFF"/>
              </a:highlight>
            </a:endParaRPr>
          </a:p>
          <a:p>
            <a:pPr indent="0" lvl="0" marL="0" marR="0" rtl="0" algn="l">
              <a:lnSpc>
                <a:spcPct val="100000"/>
              </a:lnSpc>
              <a:spcBef>
                <a:spcPts val="0"/>
              </a:spcBef>
              <a:spcAft>
                <a:spcPts val="0"/>
              </a:spcAft>
              <a:buNone/>
            </a:pPr>
            <a:r>
              <a:t/>
            </a:r>
            <a:endParaRPr sz="1800">
              <a:solidFill>
                <a:srgbClr val="282828"/>
              </a:solidFill>
              <a:highlight>
                <a:srgbClr val="FFFFFF"/>
              </a:highlight>
            </a:endParaRPr>
          </a:p>
        </p:txBody>
      </p:sp>
      <p:pic>
        <p:nvPicPr>
          <p:cNvPr id="3964" name="Google Shape;3964;p297"/>
          <p:cNvPicPr preferRelativeResize="0"/>
          <p:nvPr/>
        </p:nvPicPr>
        <p:blipFill>
          <a:blip r:embed="rId3">
            <a:alphaModFix/>
          </a:blip>
          <a:stretch>
            <a:fillRect/>
          </a:stretch>
        </p:blipFill>
        <p:spPr>
          <a:xfrm>
            <a:off x="893725" y="872624"/>
            <a:ext cx="2434450" cy="3857003"/>
          </a:xfrm>
          <a:prstGeom prst="rect">
            <a:avLst/>
          </a:prstGeom>
          <a:noFill/>
          <a:ln>
            <a:noFill/>
          </a:ln>
        </p:spPr>
      </p:pic>
    </p:spTree>
  </p:cSld>
  <p:clrMapOvr>
    <a:masterClrMapping/>
  </p:clrMapOvr>
</p:sld>
</file>

<file path=ppt/slides/slide2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8" name="Shape 3968"/>
        <p:cNvGrpSpPr/>
        <p:nvPr/>
      </p:nvGrpSpPr>
      <p:grpSpPr>
        <a:xfrm>
          <a:off x="0" y="0"/>
          <a:ext cx="0" cy="0"/>
          <a:chOff x="0" y="0"/>
          <a:chExt cx="0" cy="0"/>
        </a:xfrm>
      </p:grpSpPr>
      <p:sp>
        <p:nvSpPr>
          <p:cNvPr id="3969" name="Google Shape;3969;p298"/>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0" name="Google Shape;3970;p298"/>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3971" name="Google Shape;3971;p298"/>
          <p:cNvSpPr txBox="1"/>
          <p:nvPr/>
        </p:nvSpPr>
        <p:spPr>
          <a:xfrm>
            <a:off x="3696652" y="913275"/>
            <a:ext cx="4765200" cy="434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282828"/>
                </a:solidFill>
                <a:highlight>
                  <a:srgbClr val="FFFFFF"/>
                </a:highlight>
              </a:rPr>
              <a:t>HS dosing gives the kidneys a break during the day.  Another factor...</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rPr lang="en" sz="1800">
                <a:solidFill>
                  <a:srgbClr val="282828"/>
                </a:solidFill>
                <a:highlight>
                  <a:srgbClr val="FFFFFF"/>
                </a:highlight>
              </a:rPr>
              <a:t>W</a:t>
            </a:r>
            <a:r>
              <a:rPr lang="en" sz="1800">
                <a:solidFill>
                  <a:srgbClr val="282828"/>
                </a:solidFill>
                <a:highlight>
                  <a:srgbClr val="FFFFFF"/>
                </a:highlight>
              </a:rPr>
              <a:t>ith divided doses, prescribers may underestimate total lithium exposure because the 12h</a:t>
            </a:r>
            <a:r>
              <a:rPr b="1" lang="en" sz="1800">
                <a:solidFill>
                  <a:srgbClr val="282828"/>
                </a:solidFill>
                <a:highlight>
                  <a:srgbClr val="FFFFFF"/>
                </a:highlight>
              </a:rPr>
              <a:t> trough is distorted</a:t>
            </a:r>
            <a:r>
              <a:rPr lang="en" sz="1800">
                <a:solidFill>
                  <a:srgbClr val="282828"/>
                </a:solidFill>
                <a:highlight>
                  <a:srgbClr val="FFFFFF"/>
                </a:highlight>
              </a:rPr>
              <a:t>. </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rPr lang="en" sz="1800">
                <a:solidFill>
                  <a:srgbClr val="282828"/>
                </a:solidFill>
                <a:highlight>
                  <a:srgbClr val="FFFFFF"/>
                </a:highlight>
              </a:rPr>
              <a:t>To achieve the same (morning) 12h trough lithium levels, a patient taking lithium divided BID will </a:t>
            </a:r>
            <a:r>
              <a:rPr b="1" lang="en" sz="1800">
                <a:solidFill>
                  <a:srgbClr val="282828"/>
                </a:solidFill>
                <a:highlight>
                  <a:srgbClr val="FFFFFF"/>
                </a:highlight>
              </a:rPr>
              <a:t>require 28% higher total dose </a:t>
            </a:r>
            <a:r>
              <a:rPr lang="en" sz="1800">
                <a:solidFill>
                  <a:srgbClr val="282828"/>
                </a:solidFill>
                <a:highlight>
                  <a:srgbClr val="FFFFFF"/>
                </a:highlight>
              </a:rPr>
              <a:t>compared to the patient taking the entire dose at night. </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marR="0" rtl="0" algn="l">
              <a:lnSpc>
                <a:spcPct val="100000"/>
              </a:lnSpc>
              <a:spcBef>
                <a:spcPts val="0"/>
              </a:spcBef>
              <a:spcAft>
                <a:spcPts val="0"/>
              </a:spcAft>
              <a:buNone/>
            </a:pPr>
            <a:r>
              <a:t/>
            </a:r>
            <a:endParaRPr sz="1800">
              <a:solidFill>
                <a:srgbClr val="282828"/>
              </a:solidFill>
              <a:highlight>
                <a:srgbClr val="FFFFFF"/>
              </a:highlight>
            </a:endParaRPr>
          </a:p>
        </p:txBody>
      </p:sp>
      <p:pic>
        <p:nvPicPr>
          <p:cNvPr id="3972" name="Google Shape;3972;p298"/>
          <p:cNvPicPr preferRelativeResize="0"/>
          <p:nvPr/>
        </p:nvPicPr>
        <p:blipFill>
          <a:blip r:embed="rId3">
            <a:alphaModFix/>
          </a:blip>
          <a:stretch>
            <a:fillRect/>
          </a:stretch>
        </p:blipFill>
        <p:spPr>
          <a:xfrm>
            <a:off x="893725" y="872624"/>
            <a:ext cx="2434450" cy="3857003"/>
          </a:xfrm>
          <a:prstGeom prst="rect">
            <a:avLst/>
          </a:prstGeom>
          <a:noFill/>
          <a:ln>
            <a:noFill/>
          </a:ln>
        </p:spPr>
      </p:pic>
    </p:spTree>
  </p:cSld>
  <p:clrMapOvr>
    <a:masterClrMapping/>
  </p:clrMapOvr>
</p:sld>
</file>

<file path=ppt/slides/slide2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6" name="Shape 3976"/>
        <p:cNvGrpSpPr/>
        <p:nvPr/>
      </p:nvGrpSpPr>
      <p:grpSpPr>
        <a:xfrm>
          <a:off x="0" y="0"/>
          <a:ext cx="0" cy="0"/>
          <a:chOff x="0" y="0"/>
          <a:chExt cx="0" cy="0"/>
        </a:xfrm>
      </p:grpSpPr>
      <p:sp>
        <p:nvSpPr>
          <p:cNvPr id="3977" name="Google Shape;3977;p299"/>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8" name="Google Shape;3978;p299"/>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3979" name="Google Shape;3979;p299"/>
          <p:cNvSpPr txBox="1"/>
          <p:nvPr/>
        </p:nvSpPr>
        <p:spPr>
          <a:xfrm>
            <a:off x="893724" y="801966"/>
            <a:ext cx="7492800" cy="1293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Educate the patient</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Anticipate interactions</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Ideally, GFR &gt; 60 to start (&gt; 45 if compelling reason to start)</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Once daily dosing at HS</a:t>
            </a:r>
            <a:endParaRPr sz="1800">
              <a:solidFill>
                <a:srgbClr val="282828"/>
              </a:solidFill>
              <a:highlight>
                <a:srgbClr val="FFFFFF"/>
              </a:highlight>
            </a:endParaRPr>
          </a:p>
        </p:txBody>
      </p:sp>
    </p:spTree>
  </p:cSld>
  <p:clrMapOvr>
    <a:masterClrMapping/>
  </p:clrMapOvr>
</p:sld>
</file>

<file path=ppt/slides/slide2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3" name="Shape 3983"/>
        <p:cNvGrpSpPr/>
        <p:nvPr/>
      </p:nvGrpSpPr>
      <p:grpSpPr>
        <a:xfrm>
          <a:off x="0" y="0"/>
          <a:ext cx="0" cy="0"/>
          <a:chOff x="0" y="0"/>
          <a:chExt cx="0" cy="0"/>
        </a:xfrm>
      </p:grpSpPr>
      <p:sp>
        <p:nvSpPr>
          <p:cNvPr id="3984" name="Google Shape;3984;p300"/>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5" name="Google Shape;3985;p300"/>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3986" name="Google Shape;3986;p300"/>
          <p:cNvSpPr txBox="1"/>
          <p:nvPr/>
        </p:nvSpPr>
        <p:spPr>
          <a:xfrm>
            <a:off x="3696652" y="913275"/>
            <a:ext cx="47652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800">
                <a:solidFill>
                  <a:srgbClr val="282828"/>
                </a:solidFill>
                <a:highlight>
                  <a:srgbClr val="FFFFFF"/>
                </a:highlight>
              </a:rPr>
              <a:t>Outpatient lithium levels should </a:t>
            </a:r>
            <a:r>
              <a:rPr b="1" lang="en" sz="1800">
                <a:solidFill>
                  <a:srgbClr val="282828"/>
                </a:solidFill>
                <a:highlight>
                  <a:srgbClr val="FFFFFF"/>
                </a:highlight>
              </a:rPr>
              <a:t>never exceed 1.2 </a:t>
            </a:r>
            <a:r>
              <a:rPr lang="en" sz="1800">
                <a:solidFill>
                  <a:srgbClr val="282828"/>
                </a:solidFill>
                <a:highlight>
                  <a:srgbClr val="FFFFFF"/>
                </a:highlight>
              </a:rPr>
              <a:t>at 12h trough (Meyer &amp; Stahl, 2023).</a:t>
            </a:r>
            <a:endParaRPr sz="1800">
              <a:solidFill>
                <a:srgbClr val="282828"/>
              </a:solidFill>
              <a:highlight>
                <a:srgbClr val="FFFFFF"/>
              </a:highlight>
            </a:endParaRPr>
          </a:p>
          <a:p>
            <a:pPr indent="0" lvl="0" marL="0" rtl="0" algn="l">
              <a:spcBef>
                <a:spcPts val="0"/>
              </a:spcBef>
              <a:spcAft>
                <a:spcPts val="0"/>
              </a:spcAft>
              <a:buClr>
                <a:schemeClr val="dk1"/>
              </a:buClr>
              <a:buSzPts val="1100"/>
              <a:buFont typeface="Arial"/>
              <a:buNone/>
            </a:pPr>
            <a:r>
              <a:t/>
            </a:r>
            <a:endParaRPr sz="1800">
              <a:solidFill>
                <a:srgbClr val="282828"/>
              </a:solidFill>
              <a:highlight>
                <a:srgbClr val="FFFFFF"/>
              </a:highlight>
            </a:endParaRPr>
          </a:p>
          <a:p>
            <a:pPr indent="0" lvl="0" marL="0" rtl="0" algn="l">
              <a:spcBef>
                <a:spcPts val="0"/>
              </a:spcBef>
              <a:spcAft>
                <a:spcPts val="0"/>
              </a:spcAft>
              <a:buClr>
                <a:schemeClr val="dk1"/>
              </a:buClr>
              <a:buSzPts val="1100"/>
              <a:buFont typeface="Arial"/>
              <a:buNone/>
            </a:pPr>
            <a:r>
              <a:rPr lang="en" sz="1800">
                <a:solidFill>
                  <a:srgbClr val="282828"/>
                </a:solidFill>
                <a:highlight>
                  <a:srgbClr val="FFFFFF"/>
                </a:highlight>
              </a:rPr>
              <a:t>The consensus that standard bipolar 1 maintenance lithium level should be </a:t>
            </a:r>
            <a:r>
              <a:rPr b="1" lang="en" sz="1800">
                <a:solidFill>
                  <a:srgbClr val="282828"/>
                </a:solidFill>
                <a:highlight>
                  <a:srgbClr val="FFFF00"/>
                </a:highlight>
              </a:rPr>
              <a:t>0.6–0.8</a:t>
            </a:r>
            <a:r>
              <a:rPr lang="en" sz="1800">
                <a:solidFill>
                  <a:srgbClr val="282828"/>
                </a:solidFill>
                <a:highlight>
                  <a:srgbClr val="FFFFFF"/>
                </a:highlight>
              </a:rPr>
              <a:t> with the option to reduce it to 0.4–0.6 or increase it to 0.8–1.0 depending on response and tolerability (Nolen &amp; Licht et al, 2019).  </a:t>
            </a:r>
            <a:endParaRPr sz="1800">
              <a:solidFill>
                <a:srgbClr val="282828"/>
              </a:solidFill>
              <a:highlight>
                <a:srgbClr val="FFFFFF"/>
              </a:highlight>
            </a:endParaRPr>
          </a:p>
          <a:p>
            <a:pPr indent="0" lvl="0" marL="0" rtl="0" algn="l">
              <a:spcBef>
                <a:spcPts val="0"/>
              </a:spcBef>
              <a:spcAft>
                <a:spcPts val="0"/>
              </a:spcAft>
              <a:buClr>
                <a:schemeClr val="dk1"/>
              </a:buClr>
              <a:buSzPts val="1100"/>
              <a:buFont typeface="Arial"/>
              <a:buNone/>
            </a:pPr>
            <a:r>
              <a:t/>
            </a:r>
            <a:endParaRPr sz="1800">
              <a:solidFill>
                <a:srgbClr val="282828"/>
              </a:solidFill>
              <a:highlight>
                <a:srgbClr val="FFFFFF"/>
              </a:highlight>
            </a:endParaRPr>
          </a:p>
          <a:p>
            <a:pPr indent="0" lvl="0" marL="0" rtl="0" algn="l">
              <a:spcBef>
                <a:spcPts val="0"/>
              </a:spcBef>
              <a:spcAft>
                <a:spcPts val="0"/>
              </a:spcAft>
              <a:buNone/>
            </a:pPr>
            <a:r>
              <a:rPr lang="en" sz="1800">
                <a:solidFill>
                  <a:srgbClr val="282828"/>
                </a:solidFill>
                <a:highlight>
                  <a:srgbClr val="FFFFFF"/>
                </a:highlight>
              </a:rPr>
              <a:t>For BD-2 or unipolar MDD, the target range is about 0.4–0.6 mEq/L. </a:t>
            </a:r>
            <a:endParaRPr sz="1800">
              <a:solidFill>
                <a:srgbClr val="282828"/>
              </a:solidFill>
              <a:highlight>
                <a:srgbClr val="FFFFFF"/>
              </a:highlight>
            </a:endParaRPr>
          </a:p>
          <a:p>
            <a:pPr indent="0" lvl="0" marL="0" marR="0" rtl="0" algn="l">
              <a:lnSpc>
                <a:spcPct val="100000"/>
              </a:lnSpc>
              <a:spcBef>
                <a:spcPts val="0"/>
              </a:spcBef>
              <a:spcAft>
                <a:spcPts val="0"/>
              </a:spcAft>
              <a:buNone/>
            </a:pPr>
            <a:r>
              <a:t/>
            </a:r>
            <a:endParaRPr sz="1800">
              <a:solidFill>
                <a:srgbClr val="282828"/>
              </a:solidFill>
              <a:highlight>
                <a:srgbClr val="FFFFFF"/>
              </a:highlight>
            </a:endParaRPr>
          </a:p>
        </p:txBody>
      </p:sp>
      <p:pic>
        <p:nvPicPr>
          <p:cNvPr id="3987" name="Google Shape;3987;p300"/>
          <p:cNvPicPr preferRelativeResize="0"/>
          <p:nvPr/>
        </p:nvPicPr>
        <p:blipFill>
          <a:blip r:embed="rId3">
            <a:alphaModFix/>
          </a:blip>
          <a:stretch>
            <a:fillRect/>
          </a:stretch>
        </p:blipFill>
        <p:spPr>
          <a:xfrm>
            <a:off x="893725" y="872624"/>
            <a:ext cx="2434450" cy="3857003"/>
          </a:xfrm>
          <a:prstGeom prst="rect">
            <a:avLst/>
          </a:prstGeom>
          <a:noFill/>
          <a:ln>
            <a:noFill/>
          </a:ln>
        </p:spPr>
      </p:pic>
    </p:spTree>
  </p:cSld>
  <p:clrMapOvr>
    <a:masterClrMapping/>
  </p:clrMapOvr>
</p:sld>
</file>

<file path=ppt/slides/slide2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1" name="Shape 3991"/>
        <p:cNvGrpSpPr/>
        <p:nvPr/>
      </p:nvGrpSpPr>
      <p:grpSpPr>
        <a:xfrm>
          <a:off x="0" y="0"/>
          <a:ext cx="0" cy="0"/>
          <a:chOff x="0" y="0"/>
          <a:chExt cx="0" cy="0"/>
        </a:xfrm>
      </p:grpSpPr>
      <p:sp>
        <p:nvSpPr>
          <p:cNvPr id="3992" name="Google Shape;3992;p301"/>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3" name="Google Shape;3993;p301"/>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3994" name="Google Shape;3994;p301"/>
          <p:cNvSpPr txBox="1"/>
          <p:nvPr/>
        </p:nvSpPr>
        <p:spPr>
          <a:xfrm>
            <a:off x="893724" y="801966"/>
            <a:ext cx="7492800" cy="2124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Educate the patient</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Anticipate interactions</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Ideally, GFR &gt; 60 to start (&gt; 45 if compelling reason to start)</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Once daily dosing at HS</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12-hour trough levels (+/- 2 hr)</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Don’t target above 1.0 (outpatient)</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Don’t allow above 1.2 (12-hr trough)</a:t>
            </a:r>
            <a:endParaRPr sz="1800">
              <a:solidFill>
                <a:srgbClr val="282828"/>
              </a:solidFill>
              <a:highlight>
                <a:srgbClr val="FFFFFF"/>
              </a:highlight>
            </a:endParaRPr>
          </a:p>
        </p:txBody>
      </p:sp>
    </p:spTree>
  </p:cSld>
  <p:clrMapOvr>
    <a:masterClrMapping/>
  </p:clrMapOvr>
</p:sld>
</file>

<file path=ppt/slides/slide2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8" name="Shape 3998"/>
        <p:cNvGrpSpPr/>
        <p:nvPr/>
      </p:nvGrpSpPr>
      <p:grpSpPr>
        <a:xfrm>
          <a:off x="0" y="0"/>
          <a:ext cx="0" cy="0"/>
          <a:chOff x="0" y="0"/>
          <a:chExt cx="0" cy="0"/>
        </a:xfrm>
      </p:grpSpPr>
      <p:sp>
        <p:nvSpPr>
          <p:cNvPr id="3999" name="Google Shape;3999;p302"/>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0" name="Google Shape;4000;p302"/>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4001" name="Google Shape;4001;p302"/>
          <p:cNvSpPr txBox="1"/>
          <p:nvPr/>
        </p:nvSpPr>
        <p:spPr>
          <a:xfrm>
            <a:off x="3696652" y="913275"/>
            <a:ext cx="47652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282828"/>
                </a:solidFill>
                <a:highlight>
                  <a:srgbClr val="FFFFFF"/>
                </a:highlight>
              </a:rPr>
              <a:t>I</a:t>
            </a:r>
            <a:r>
              <a:rPr lang="en" sz="1800">
                <a:solidFill>
                  <a:srgbClr val="282828"/>
                </a:solidFill>
                <a:highlight>
                  <a:srgbClr val="FFFFFF"/>
                </a:highlight>
              </a:rPr>
              <a:t>ndividuals over 50 can have higher brain-to-serum lithium levels, so target serum levels should be reduced by about 0.2 mEq/L. </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marR="0" rtl="0" algn="l">
              <a:lnSpc>
                <a:spcPct val="100000"/>
              </a:lnSpc>
              <a:spcBef>
                <a:spcPts val="0"/>
              </a:spcBef>
              <a:spcAft>
                <a:spcPts val="0"/>
              </a:spcAft>
              <a:buNone/>
            </a:pPr>
            <a:r>
              <a:t/>
            </a:r>
            <a:endParaRPr sz="1800">
              <a:solidFill>
                <a:srgbClr val="282828"/>
              </a:solidFill>
              <a:highlight>
                <a:srgbClr val="FFFFFF"/>
              </a:highlight>
            </a:endParaRPr>
          </a:p>
        </p:txBody>
      </p:sp>
      <p:pic>
        <p:nvPicPr>
          <p:cNvPr id="4002" name="Google Shape;4002;p302"/>
          <p:cNvPicPr preferRelativeResize="0"/>
          <p:nvPr/>
        </p:nvPicPr>
        <p:blipFill>
          <a:blip r:embed="rId3">
            <a:alphaModFix/>
          </a:blip>
          <a:stretch>
            <a:fillRect/>
          </a:stretch>
        </p:blipFill>
        <p:spPr>
          <a:xfrm>
            <a:off x="893725" y="872624"/>
            <a:ext cx="2434450" cy="3857003"/>
          </a:xfrm>
          <a:prstGeom prst="rect">
            <a:avLst/>
          </a:prstGeom>
          <a:noFill/>
          <a:ln>
            <a:noFill/>
          </a:ln>
        </p:spPr>
      </p:pic>
    </p:spTree>
  </p:cSld>
  <p:clrMapOvr>
    <a:masterClrMapping/>
  </p:clrMapOvr>
</p:sld>
</file>

<file path=ppt/slides/slide2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6" name="Shape 4006"/>
        <p:cNvGrpSpPr/>
        <p:nvPr/>
      </p:nvGrpSpPr>
      <p:grpSpPr>
        <a:xfrm>
          <a:off x="0" y="0"/>
          <a:ext cx="0" cy="0"/>
          <a:chOff x="0" y="0"/>
          <a:chExt cx="0" cy="0"/>
        </a:xfrm>
      </p:grpSpPr>
      <p:sp>
        <p:nvSpPr>
          <p:cNvPr id="4007" name="Google Shape;4007;p303"/>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8" name="Google Shape;4008;p303"/>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4009" name="Google Shape;4009;p303"/>
          <p:cNvSpPr txBox="1"/>
          <p:nvPr/>
        </p:nvSpPr>
        <p:spPr>
          <a:xfrm>
            <a:off x="893724" y="801966"/>
            <a:ext cx="7492800" cy="24012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Educate the patient</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Anticipate interactions</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Ideally, GFR &gt; 60 to start (&gt; 45 if compelling reason to start)</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Once daily dosing at HS</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12-hour trough levels (+/- 2 hr)</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Don’t target above 1.0 (outpatient)</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Don’t allow above 1.2 (12-hr trough)</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Aim ~ 0.2 lower if &gt;50 years old </a:t>
            </a:r>
            <a:endParaRPr sz="1800">
              <a:solidFill>
                <a:srgbClr val="282828"/>
              </a:solidFill>
              <a:highlight>
                <a:srgbClr val="FFFFFF"/>
              </a:high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52"/>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375" name="Google Shape;375;p52"/>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grpSp>
        <p:nvGrpSpPr>
          <p:cNvPr id="376" name="Google Shape;376;p52"/>
          <p:cNvGrpSpPr/>
          <p:nvPr/>
        </p:nvGrpSpPr>
        <p:grpSpPr>
          <a:xfrm>
            <a:off x="66862" y="641425"/>
            <a:ext cx="9010274" cy="4305276"/>
            <a:chOff x="-188325" y="1103550"/>
            <a:chExt cx="9010274" cy="4305276"/>
          </a:xfrm>
        </p:grpSpPr>
        <p:pic>
          <p:nvPicPr>
            <p:cNvPr id="377" name="Google Shape;377;p52"/>
            <p:cNvPicPr preferRelativeResize="0"/>
            <p:nvPr/>
          </p:nvPicPr>
          <p:blipFill rotWithShape="1">
            <a:blip r:embed="rId5">
              <a:alphaModFix/>
            </a:blip>
            <a:srcRect b="2352" l="21934" r="0" t="0"/>
            <a:stretch/>
          </p:blipFill>
          <p:spPr>
            <a:xfrm>
              <a:off x="4715100" y="3140175"/>
              <a:ext cx="4106849" cy="2268651"/>
            </a:xfrm>
            <a:prstGeom prst="rect">
              <a:avLst/>
            </a:prstGeom>
            <a:noFill/>
            <a:ln>
              <a:noFill/>
            </a:ln>
          </p:spPr>
        </p:pic>
        <p:pic>
          <p:nvPicPr>
            <p:cNvPr id="378" name="Google Shape;378;p52"/>
            <p:cNvPicPr preferRelativeResize="0"/>
            <p:nvPr/>
          </p:nvPicPr>
          <p:blipFill rotWithShape="1">
            <a:blip r:embed="rId6">
              <a:alphaModFix/>
            </a:blip>
            <a:srcRect b="0" l="0" r="0" t="0"/>
            <a:stretch/>
          </p:blipFill>
          <p:spPr>
            <a:xfrm>
              <a:off x="-188325" y="1103550"/>
              <a:ext cx="4903425" cy="2127975"/>
            </a:xfrm>
            <a:prstGeom prst="rect">
              <a:avLst/>
            </a:prstGeom>
            <a:noFill/>
            <a:ln>
              <a:noFill/>
            </a:ln>
          </p:spPr>
        </p:pic>
      </p:grpSp>
      <p:sp>
        <p:nvSpPr>
          <p:cNvPr id="379" name="Google Shape;379;p52"/>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380" name="Google Shape;380;p52"/>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sp>
        <p:nvSpPr>
          <p:cNvPr id="381" name="Google Shape;381;p52"/>
          <p:cNvSpPr txBox="1"/>
          <p:nvPr/>
        </p:nvSpPr>
        <p:spPr>
          <a:xfrm>
            <a:off x="4994148" y="916076"/>
            <a:ext cx="3466033" cy="129263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Lithium does all 4 (relative weakness for acute depressive episodes.  </a:t>
            </a:r>
            <a:endParaRPr b="0" i="0" sz="1800" u="none" cap="none" strike="noStrike">
              <a:solidFill>
                <a:srgbClr val="000000"/>
              </a:solidFill>
              <a:latin typeface="Arial"/>
              <a:ea typeface="Arial"/>
              <a:cs typeface="Arial"/>
              <a:sym typeface="Arial"/>
            </a:endParaRPr>
          </a:p>
        </p:txBody>
      </p:sp>
      <p:grpSp>
        <p:nvGrpSpPr>
          <p:cNvPr id="382" name="Google Shape;382;p52"/>
          <p:cNvGrpSpPr/>
          <p:nvPr/>
        </p:nvGrpSpPr>
        <p:grpSpPr>
          <a:xfrm>
            <a:off x="1555375" y="2665000"/>
            <a:ext cx="6532250" cy="159225"/>
            <a:chOff x="1555375" y="2665000"/>
            <a:chExt cx="6532250" cy="159225"/>
          </a:xfrm>
        </p:grpSpPr>
        <p:pic>
          <p:nvPicPr>
            <p:cNvPr id="383" name="Google Shape;383;p52"/>
            <p:cNvPicPr preferRelativeResize="0"/>
            <p:nvPr/>
          </p:nvPicPr>
          <p:blipFill rotWithShape="1">
            <a:blip r:embed="rId7">
              <a:alphaModFix/>
            </a:blip>
            <a:srcRect b="0" l="0" r="0" t="0"/>
            <a:stretch/>
          </p:blipFill>
          <p:spPr>
            <a:xfrm>
              <a:off x="1555375" y="2665000"/>
              <a:ext cx="698400" cy="159225"/>
            </a:xfrm>
            <a:prstGeom prst="rect">
              <a:avLst/>
            </a:prstGeom>
            <a:noFill/>
            <a:ln>
              <a:noFill/>
            </a:ln>
            <a:effectLst>
              <a:outerShdw blurRad="14288" rotWithShape="0" algn="bl" dir="5400000" dist="19050">
                <a:srgbClr val="000000">
                  <a:alpha val="31764"/>
                </a:srgbClr>
              </a:outerShdw>
            </a:effectLst>
          </p:spPr>
        </p:pic>
        <p:pic>
          <p:nvPicPr>
            <p:cNvPr id="384" name="Google Shape;384;p52"/>
            <p:cNvPicPr preferRelativeResize="0"/>
            <p:nvPr/>
          </p:nvPicPr>
          <p:blipFill rotWithShape="1">
            <a:blip r:embed="rId7">
              <a:alphaModFix/>
            </a:blip>
            <a:srcRect b="0" l="0" r="0" t="0"/>
            <a:stretch/>
          </p:blipFill>
          <p:spPr>
            <a:xfrm>
              <a:off x="3365950" y="2665000"/>
              <a:ext cx="698400" cy="159225"/>
            </a:xfrm>
            <a:prstGeom prst="rect">
              <a:avLst/>
            </a:prstGeom>
            <a:noFill/>
            <a:ln>
              <a:noFill/>
            </a:ln>
            <a:effectLst>
              <a:outerShdw blurRad="14288" rotWithShape="0" algn="bl" dir="5400000" dist="19050">
                <a:srgbClr val="000000">
                  <a:alpha val="31764"/>
                </a:srgbClr>
              </a:outerShdw>
            </a:effectLst>
          </p:spPr>
        </p:pic>
        <p:pic>
          <p:nvPicPr>
            <p:cNvPr id="385" name="Google Shape;385;p52"/>
            <p:cNvPicPr preferRelativeResize="0"/>
            <p:nvPr/>
          </p:nvPicPr>
          <p:blipFill rotWithShape="1">
            <a:blip r:embed="rId7">
              <a:alphaModFix/>
            </a:blip>
            <a:srcRect b="0" l="0" r="0" t="0"/>
            <a:stretch/>
          </p:blipFill>
          <p:spPr>
            <a:xfrm>
              <a:off x="7389225" y="2665000"/>
              <a:ext cx="698400" cy="159225"/>
            </a:xfrm>
            <a:prstGeom prst="rect">
              <a:avLst/>
            </a:prstGeom>
            <a:noFill/>
            <a:ln>
              <a:noFill/>
            </a:ln>
            <a:effectLst>
              <a:outerShdw blurRad="14288" rotWithShape="0" algn="bl" dir="5400000" dist="19050">
                <a:srgbClr val="000000">
                  <a:alpha val="31764"/>
                </a:srgbClr>
              </a:outerShdw>
            </a:effectLst>
          </p:spPr>
        </p:pic>
      </p:grpSp>
      <p:pic>
        <p:nvPicPr>
          <p:cNvPr id="386" name="Google Shape;386;p52"/>
          <p:cNvPicPr preferRelativeResize="0"/>
          <p:nvPr/>
        </p:nvPicPr>
        <p:blipFill rotWithShape="1">
          <a:blip r:embed="rId7">
            <a:alphaModFix/>
          </a:blip>
          <a:srcRect b="0" l="0" r="0" t="0"/>
          <a:stretch/>
        </p:blipFill>
        <p:spPr>
          <a:xfrm>
            <a:off x="5682369" y="2709172"/>
            <a:ext cx="419426" cy="95623"/>
          </a:xfrm>
          <a:prstGeom prst="rect">
            <a:avLst/>
          </a:prstGeom>
          <a:noFill/>
          <a:ln>
            <a:noFill/>
          </a:ln>
          <a:effectLst>
            <a:outerShdw blurRad="14288" rotWithShape="0" algn="bl" dir="5400000" dist="19050">
              <a:srgbClr val="000000">
                <a:alpha val="31764"/>
              </a:srgbClr>
            </a:outerShdw>
          </a:effectLst>
        </p:spPr>
      </p:pic>
      <p:sp>
        <p:nvSpPr>
          <p:cNvPr id="387" name="Google Shape;387;p52"/>
          <p:cNvSpPr txBox="1"/>
          <p:nvPr/>
        </p:nvSpPr>
        <p:spPr>
          <a:xfrm>
            <a:off x="5460420" y="2234447"/>
            <a:ext cx="3466033" cy="73863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3" name="Shape 4013"/>
        <p:cNvGrpSpPr/>
        <p:nvPr/>
      </p:nvGrpSpPr>
      <p:grpSpPr>
        <a:xfrm>
          <a:off x="0" y="0"/>
          <a:ext cx="0" cy="0"/>
          <a:chOff x="0" y="0"/>
          <a:chExt cx="0" cy="0"/>
        </a:xfrm>
      </p:grpSpPr>
      <p:sp>
        <p:nvSpPr>
          <p:cNvPr id="4014" name="Google Shape;4014;p304"/>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5" name="Google Shape;4015;p304"/>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4016" name="Google Shape;4016;p304"/>
          <p:cNvSpPr txBox="1"/>
          <p:nvPr/>
        </p:nvSpPr>
        <p:spPr>
          <a:xfrm>
            <a:off x="3696652" y="913275"/>
            <a:ext cx="47652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282828"/>
                </a:solidFill>
                <a:highlight>
                  <a:srgbClr val="FFFFFF"/>
                </a:highlight>
              </a:rPr>
              <a:t>Monitor </a:t>
            </a:r>
            <a:r>
              <a:rPr lang="en" sz="1800">
                <a:solidFill>
                  <a:srgbClr val="282828"/>
                </a:solidFill>
                <a:highlight>
                  <a:schemeClr val="lt1"/>
                </a:highlight>
              </a:rPr>
              <a:t>u</a:t>
            </a:r>
            <a:r>
              <a:rPr lang="en" sz="1800">
                <a:solidFill>
                  <a:srgbClr val="282828"/>
                </a:solidFill>
                <a:highlight>
                  <a:schemeClr val="lt1"/>
                </a:highlight>
              </a:rPr>
              <a:t>rine</a:t>
            </a:r>
            <a:r>
              <a:rPr b="1" lang="en" sz="1800">
                <a:solidFill>
                  <a:srgbClr val="282828"/>
                </a:solidFill>
                <a:highlight>
                  <a:schemeClr val="lt1"/>
                </a:highlight>
              </a:rPr>
              <a:t> albumin-creatinine ratio (ACR) </a:t>
            </a:r>
            <a:r>
              <a:rPr lang="en" sz="1800">
                <a:solidFill>
                  <a:srgbClr val="282828"/>
                </a:solidFill>
                <a:highlight>
                  <a:schemeClr val="lt1"/>
                </a:highlight>
              </a:rPr>
              <a:t>to detect proteinuria. </a:t>
            </a:r>
            <a:endParaRPr sz="1800">
              <a:solidFill>
                <a:srgbClr val="282828"/>
              </a:solidFill>
              <a:highlight>
                <a:schemeClr val="lt1"/>
              </a:highlight>
            </a:endParaRPr>
          </a:p>
          <a:p>
            <a:pPr indent="0" lvl="0" marL="0" rtl="0" algn="l">
              <a:spcBef>
                <a:spcPts val="0"/>
              </a:spcBef>
              <a:spcAft>
                <a:spcPts val="0"/>
              </a:spcAft>
              <a:buNone/>
            </a:pPr>
            <a:r>
              <a:t/>
            </a:r>
            <a:endParaRPr sz="1800">
              <a:solidFill>
                <a:srgbClr val="282828"/>
              </a:solidFill>
              <a:highlight>
                <a:schemeClr val="lt1"/>
              </a:highlight>
            </a:endParaRPr>
          </a:p>
          <a:p>
            <a:pPr indent="0" lvl="0" marL="0" rtl="0" algn="l">
              <a:spcBef>
                <a:spcPts val="0"/>
              </a:spcBef>
              <a:spcAft>
                <a:spcPts val="0"/>
              </a:spcAft>
              <a:buNone/>
            </a:pPr>
            <a:r>
              <a:rPr b="1" lang="en" sz="1800">
                <a:solidFill>
                  <a:srgbClr val="282828"/>
                </a:solidFill>
                <a:highlight>
                  <a:srgbClr val="FFFFFF"/>
                </a:highlight>
              </a:rPr>
              <a:t>Li</a:t>
            </a:r>
            <a:r>
              <a:rPr b="1" lang="en" sz="1800">
                <a:solidFill>
                  <a:srgbClr val="282828"/>
                </a:solidFill>
                <a:highlight>
                  <a:srgbClr val="FFFFFF"/>
                </a:highlight>
              </a:rPr>
              <a:t>thium is not a major contributor to glomerular pathology</a:t>
            </a:r>
            <a:r>
              <a:rPr lang="en" sz="1800">
                <a:solidFill>
                  <a:srgbClr val="282828"/>
                </a:solidFill>
                <a:highlight>
                  <a:srgbClr val="FFFFFF"/>
                </a:highlight>
              </a:rPr>
              <a:t>, but we should monitor for glomerular damage from other causes.</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rPr lang="en" sz="1800">
                <a:solidFill>
                  <a:srgbClr val="282828"/>
                </a:solidFill>
                <a:highlight>
                  <a:srgbClr val="FFFFFF"/>
                </a:highlight>
              </a:rPr>
              <a:t>The primary reason for obtaining an ACR relates to the medical comorbidity seen in serious mental illness.</a:t>
            </a:r>
            <a:endParaRPr sz="1800">
              <a:solidFill>
                <a:srgbClr val="282828"/>
              </a:solidFill>
              <a:highlight>
                <a:srgbClr val="FFFFFF"/>
              </a:highlight>
            </a:endParaRPr>
          </a:p>
        </p:txBody>
      </p:sp>
      <p:pic>
        <p:nvPicPr>
          <p:cNvPr id="4017" name="Google Shape;4017;p304"/>
          <p:cNvPicPr preferRelativeResize="0"/>
          <p:nvPr/>
        </p:nvPicPr>
        <p:blipFill>
          <a:blip r:embed="rId3">
            <a:alphaModFix/>
          </a:blip>
          <a:stretch>
            <a:fillRect/>
          </a:stretch>
        </p:blipFill>
        <p:spPr>
          <a:xfrm>
            <a:off x="893725" y="872624"/>
            <a:ext cx="2434450" cy="3857003"/>
          </a:xfrm>
          <a:prstGeom prst="rect">
            <a:avLst/>
          </a:prstGeom>
          <a:noFill/>
          <a:ln>
            <a:noFill/>
          </a:ln>
        </p:spPr>
      </p:pic>
    </p:spTree>
  </p:cSld>
  <p:clrMapOvr>
    <a:masterClrMapping/>
  </p:clrMapOvr>
</p:sld>
</file>

<file path=ppt/slides/slide2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1" name="Shape 4021"/>
        <p:cNvGrpSpPr/>
        <p:nvPr/>
      </p:nvGrpSpPr>
      <p:grpSpPr>
        <a:xfrm>
          <a:off x="0" y="0"/>
          <a:ext cx="0" cy="0"/>
          <a:chOff x="0" y="0"/>
          <a:chExt cx="0" cy="0"/>
        </a:xfrm>
      </p:grpSpPr>
      <p:sp>
        <p:nvSpPr>
          <p:cNvPr id="4022" name="Google Shape;4022;p305"/>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3" name="Google Shape;4023;p305"/>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4024" name="Google Shape;4024;p305"/>
          <p:cNvSpPr txBox="1"/>
          <p:nvPr/>
        </p:nvSpPr>
        <p:spPr>
          <a:xfrm>
            <a:off x="893724" y="801966"/>
            <a:ext cx="7492800" cy="29553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Educate the patient</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Anticipate interactions</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Ideally, GFR &gt; 60 to start (&gt; 45 if compelling reason to start)</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Once daily dosing at HS</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12-hour trough levels (+/- 2 hr)</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Don’t target above 1.0 (outpatient)</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Don’t allow above 1.2 (12-hr trough)</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Aim ~ 0.2 lower if &gt;50 years old </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Urine </a:t>
            </a:r>
            <a:r>
              <a:rPr lang="en" sz="1800">
                <a:solidFill>
                  <a:srgbClr val="282828"/>
                </a:solidFill>
                <a:highlight>
                  <a:schemeClr val="lt1"/>
                </a:highlight>
              </a:rPr>
              <a:t>albumin-creatinine ratio (ACR) to detect glomerulopathy (not related to lithium itself)</a:t>
            </a:r>
            <a:endParaRPr sz="1800">
              <a:solidFill>
                <a:srgbClr val="282828"/>
              </a:solidFill>
              <a:highlight>
                <a:srgbClr val="FFFFFF"/>
              </a:highlight>
            </a:endParaRPr>
          </a:p>
        </p:txBody>
      </p:sp>
    </p:spTree>
  </p:cSld>
  <p:clrMapOvr>
    <a:masterClrMapping/>
  </p:clrMapOvr>
</p:sld>
</file>

<file path=ppt/slides/slide2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8" name="Shape 4028"/>
        <p:cNvGrpSpPr/>
        <p:nvPr/>
      </p:nvGrpSpPr>
      <p:grpSpPr>
        <a:xfrm>
          <a:off x="0" y="0"/>
          <a:ext cx="0" cy="0"/>
          <a:chOff x="0" y="0"/>
          <a:chExt cx="0" cy="0"/>
        </a:xfrm>
      </p:grpSpPr>
      <p:sp>
        <p:nvSpPr>
          <p:cNvPr id="4029" name="Google Shape;4029;p306"/>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0" name="Google Shape;4030;p306"/>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4031" name="Google Shape;4031;p306"/>
          <p:cNvSpPr txBox="1"/>
          <p:nvPr/>
        </p:nvSpPr>
        <p:spPr>
          <a:xfrm>
            <a:off x="3696652" y="913275"/>
            <a:ext cx="47652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282828"/>
                </a:solidFill>
                <a:highlight>
                  <a:srgbClr val="FFFFFF"/>
                </a:highlight>
              </a:rPr>
              <a:t>P</a:t>
            </a:r>
            <a:r>
              <a:rPr b="1" lang="en" sz="1800">
                <a:solidFill>
                  <a:srgbClr val="282828"/>
                </a:solidFill>
                <a:highlight>
                  <a:srgbClr val="FFFFFF"/>
                </a:highlight>
              </a:rPr>
              <a:t>olyuria</a:t>
            </a:r>
            <a:r>
              <a:rPr lang="en" sz="1800">
                <a:solidFill>
                  <a:srgbClr val="282828"/>
                </a:solidFill>
                <a:highlight>
                  <a:srgbClr val="FFFFFF"/>
                </a:highlight>
              </a:rPr>
              <a:t> is defined as 24h urinary output </a:t>
            </a:r>
            <a:r>
              <a:rPr b="1" lang="en" sz="1800">
                <a:solidFill>
                  <a:srgbClr val="282828"/>
                </a:solidFill>
                <a:highlight>
                  <a:srgbClr val="FFFFFF"/>
                </a:highlight>
              </a:rPr>
              <a:t>&gt; 3 liters</a:t>
            </a:r>
            <a:r>
              <a:rPr lang="en" sz="1800">
                <a:solidFill>
                  <a:srgbClr val="282828"/>
                </a:solidFill>
                <a:highlight>
                  <a:srgbClr val="FFFFFF"/>
                </a:highlight>
              </a:rPr>
              <a:t>.</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rPr lang="en" sz="1800">
                <a:solidFill>
                  <a:srgbClr val="282828"/>
                </a:solidFill>
                <a:highlight>
                  <a:srgbClr val="FFFFFF"/>
                </a:highlight>
              </a:rPr>
              <a:t>20%–30% of patients on lithium will eventually develop symptomatic polyuria (Pradhan et al, 2011). </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rPr lang="en" sz="1800">
                <a:solidFill>
                  <a:srgbClr val="282828"/>
                </a:solidFill>
                <a:highlight>
                  <a:srgbClr val="FFFFFF"/>
                </a:highlight>
              </a:rPr>
              <a:t>The etiology of polyuria is arginine vasopressin resistance (AVP-R), previously called nephrogenic diabetes insipidus. </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p:txBody>
      </p:sp>
      <p:pic>
        <p:nvPicPr>
          <p:cNvPr id="4032" name="Google Shape;4032;p306"/>
          <p:cNvPicPr preferRelativeResize="0"/>
          <p:nvPr/>
        </p:nvPicPr>
        <p:blipFill>
          <a:blip r:embed="rId3">
            <a:alphaModFix/>
          </a:blip>
          <a:stretch>
            <a:fillRect/>
          </a:stretch>
        </p:blipFill>
        <p:spPr>
          <a:xfrm>
            <a:off x="212725" y="1006875"/>
            <a:ext cx="3391851" cy="2954789"/>
          </a:xfrm>
          <a:prstGeom prst="rect">
            <a:avLst/>
          </a:prstGeom>
          <a:noFill/>
          <a:ln>
            <a:noFill/>
          </a:ln>
        </p:spPr>
      </p:pic>
    </p:spTree>
  </p:cSld>
  <p:clrMapOvr>
    <a:masterClrMapping/>
  </p:clrMapOvr>
</p:sld>
</file>

<file path=ppt/slides/slide2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6" name="Shape 4036"/>
        <p:cNvGrpSpPr/>
        <p:nvPr/>
      </p:nvGrpSpPr>
      <p:grpSpPr>
        <a:xfrm>
          <a:off x="0" y="0"/>
          <a:ext cx="0" cy="0"/>
          <a:chOff x="0" y="0"/>
          <a:chExt cx="0" cy="0"/>
        </a:xfrm>
      </p:grpSpPr>
      <p:sp>
        <p:nvSpPr>
          <p:cNvPr id="4037" name="Google Shape;4037;p307"/>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8" name="Google Shape;4038;p307"/>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4039" name="Google Shape;4039;p307"/>
          <p:cNvSpPr txBox="1"/>
          <p:nvPr/>
        </p:nvSpPr>
        <p:spPr>
          <a:xfrm>
            <a:off x="3696650" y="913275"/>
            <a:ext cx="5067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282828"/>
                </a:solidFill>
                <a:highlight>
                  <a:srgbClr val="FFFFFF"/>
                </a:highlight>
              </a:rPr>
              <a:t>Polyuria </a:t>
            </a:r>
            <a:r>
              <a:rPr b="1" lang="en" sz="1800">
                <a:solidFill>
                  <a:srgbClr val="282828"/>
                </a:solidFill>
                <a:highlight>
                  <a:srgbClr val="FFFFFF"/>
                </a:highlight>
              </a:rPr>
              <a:t>should not lead to lithium discontinuation </a:t>
            </a:r>
            <a:r>
              <a:rPr lang="en" sz="1800">
                <a:solidFill>
                  <a:srgbClr val="282828"/>
                </a:solidFill>
                <a:highlight>
                  <a:srgbClr val="FFFFFF"/>
                </a:highlight>
              </a:rPr>
              <a:t>because there are well-defined monitoring tools and established treatment  (Schoot et al, 2020). </a:t>
            </a:r>
            <a:endParaRPr sz="1800">
              <a:solidFill>
                <a:srgbClr val="282828"/>
              </a:solidFill>
              <a:highlight>
                <a:srgbClr val="FFFFFF"/>
              </a:highlight>
            </a:endParaRPr>
          </a:p>
        </p:txBody>
      </p:sp>
      <p:grpSp>
        <p:nvGrpSpPr>
          <p:cNvPr id="4040" name="Google Shape;4040;p307"/>
          <p:cNvGrpSpPr/>
          <p:nvPr/>
        </p:nvGrpSpPr>
        <p:grpSpPr>
          <a:xfrm>
            <a:off x="336828" y="1037927"/>
            <a:ext cx="2906083" cy="2559152"/>
            <a:chOff x="-1600450" y="6500413"/>
            <a:chExt cx="3547032" cy="2863226"/>
          </a:xfrm>
        </p:grpSpPr>
        <p:grpSp>
          <p:nvGrpSpPr>
            <p:cNvPr id="4041" name="Google Shape;4041;p307"/>
            <p:cNvGrpSpPr/>
            <p:nvPr/>
          </p:nvGrpSpPr>
          <p:grpSpPr>
            <a:xfrm>
              <a:off x="-1600450" y="6500413"/>
              <a:ext cx="3547032" cy="2863226"/>
              <a:chOff x="-1600450" y="6500413"/>
              <a:chExt cx="3547032" cy="2863226"/>
            </a:xfrm>
          </p:grpSpPr>
          <p:pic>
            <p:nvPicPr>
              <p:cNvPr id="4042" name="Google Shape;4042;p307"/>
              <p:cNvPicPr preferRelativeResize="0"/>
              <p:nvPr/>
            </p:nvPicPr>
            <p:blipFill>
              <a:blip r:embed="rId3">
                <a:alphaModFix/>
              </a:blip>
              <a:stretch>
                <a:fillRect/>
              </a:stretch>
            </p:blipFill>
            <p:spPr>
              <a:xfrm>
                <a:off x="-1400175" y="6500413"/>
                <a:ext cx="3114674" cy="2863226"/>
              </a:xfrm>
              <a:prstGeom prst="rect">
                <a:avLst/>
              </a:prstGeom>
              <a:noFill/>
              <a:ln>
                <a:noFill/>
              </a:ln>
            </p:spPr>
          </p:pic>
          <p:pic>
            <p:nvPicPr>
              <p:cNvPr id="4043" name="Google Shape;4043;p307"/>
              <p:cNvPicPr preferRelativeResize="0"/>
              <p:nvPr/>
            </p:nvPicPr>
            <p:blipFill>
              <a:blip r:embed="rId4">
                <a:alphaModFix/>
              </a:blip>
              <a:stretch>
                <a:fillRect/>
              </a:stretch>
            </p:blipFill>
            <p:spPr>
              <a:xfrm>
                <a:off x="-1600450" y="7892025"/>
                <a:ext cx="655901" cy="660758"/>
              </a:xfrm>
              <a:prstGeom prst="rect">
                <a:avLst/>
              </a:prstGeom>
              <a:noFill/>
              <a:ln>
                <a:noFill/>
              </a:ln>
            </p:spPr>
          </p:pic>
          <p:pic>
            <p:nvPicPr>
              <p:cNvPr id="4044" name="Google Shape;4044;p307"/>
              <p:cNvPicPr preferRelativeResize="0"/>
              <p:nvPr/>
            </p:nvPicPr>
            <p:blipFill>
              <a:blip r:embed="rId4">
                <a:alphaModFix/>
              </a:blip>
              <a:stretch>
                <a:fillRect/>
              </a:stretch>
            </p:blipFill>
            <p:spPr>
              <a:xfrm>
                <a:off x="-1022056" y="8186242"/>
                <a:ext cx="655901" cy="660758"/>
              </a:xfrm>
              <a:prstGeom prst="rect">
                <a:avLst/>
              </a:prstGeom>
              <a:noFill/>
              <a:ln>
                <a:noFill/>
              </a:ln>
            </p:spPr>
          </p:pic>
          <p:pic>
            <p:nvPicPr>
              <p:cNvPr id="4045" name="Google Shape;4045;p307"/>
              <p:cNvPicPr preferRelativeResize="0"/>
              <p:nvPr/>
            </p:nvPicPr>
            <p:blipFill>
              <a:blip r:embed="rId4">
                <a:alphaModFix/>
              </a:blip>
              <a:stretch>
                <a:fillRect/>
              </a:stretch>
            </p:blipFill>
            <p:spPr>
              <a:xfrm flipH="1">
                <a:off x="745399" y="8235092"/>
                <a:ext cx="655939" cy="660758"/>
              </a:xfrm>
              <a:prstGeom prst="rect">
                <a:avLst/>
              </a:prstGeom>
              <a:noFill/>
              <a:ln>
                <a:noFill/>
              </a:ln>
            </p:spPr>
          </p:pic>
          <p:pic>
            <p:nvPicPr>
              <p:cNvPr id="4046" name="Google Shape;4046;p307"/>
              <p:cNvPicPr preferRelativeResize="0"/>
              <p:nvPr/>
            </p:nvPicPr>
            <p:blipFill>
              <a:blip r:embed="rId4">
                <a:alphaModFix/>
              </a:blip>
              <a:stretch>
                <a:fillRect/>
              </a:stretch>
            </p:blipFill>
            <p:spPr>
              <a:xfrm flipH="1">
                <a:off x="1290643" y="7916425"/>
                <a:ext cx="655939" cy="660758"/>
              </a:xfrm>
              <a:prstGeom prst="rect">
                <a:avLst/>
              </a:prstGeom>
              <a:noFill/>
              <a:ln>
                <a:noFill/>
              </a:ln>
            </p:spPr>
          </p:pic>
        </p:grpSp>
        <p:sp>
          <p:nvSpPr>
            <p:cNvPr id="4047" name="Google Shape;4047;p307"/>
            <p:cNvSpPr/>
            <p:nvPr/>
          </p:nvSpPr>
          <p:spPr>
            <a:xfrm>
              <a:off x="-234287" y="7314150"/>
              <a:ext cx="782891" cy="166610"/>
            </a:xfrm>
            <a:prstGeom prst="rect">
              <a:avLst/>
            </a:prstGeom>
          </p:spPr>
          <p:txBody>
            <a:bodyPr>
              <a:prstTxWarp prst="textPlain"/>
            </a:bodyPr>
            <a:lstStyle/>
            <a:p>
              <a:pPr lvl="0" algn="ctr"/>
              <a:r>
                <a:rPr b="1" i="0">
                  <a:ln>
                    <a:noFill/>
                  </a:ln>
                  <a:solidFill>
                    <a:srgbClr val="A21325"/>
                  </a:solidFill>
                  <a:latin typeface="Ubuntu"/>
                </a:rPr>
                <a:t>$1M / ride</a:t>
              </a:r>
            </a:p>
          </p:txBody>
        </p:sp>
      </p:grpSp>
      <p:sp>
        <p:nvSpPr>
          <p:cNvPr id="4048" name="Google Shape;4048;p307"/>
          <p:cNvSpPr txBox="1"/>
          <p:nvPr/>
        </p:nvSpPr>
        <p:spPr>
          <a:xfrm>
            <a:off x="1201901" y="3612150"/>
            <a:ext cx="1400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 sz="1800">
                <a:solidFill>
                  <a:srgbClr val="282828"/>
                </a:solidFill>
                <a:highlight>
                  <a:srgbClr val="FFFFFF"/>
                </a:highlight>
              </a:rPr>
              <a:t>amiloride </a:t>
            </a:r>
            <a:endParaRPr sz="1800">
              <a:solidFill>
                <a:srgbClr val="282828"/>
              </a:solidFill>
              <a:highlight>
                <a:srgbClr val="FFFFFF"/>
              </a:highlight>
            </a:endParaRPr>
          </a:p>
        </p:txBody>
      </p:sp>
    </p:spTree>
  </p:cSld>
  <p:clrMapOvr>
    <a:masterClrMapping/>
  </p:clrMapOvr>
</p:sld>
</file>

<file path=ppt/slides/slide2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2" name="Shape 4052"/>
        <p:cNvGrpSpPr/>
        <p:nvPr/>
      </p:nvGrpSpPr>
      <p:grpSpPr>
        <a:xfrm>
          <a:off x="0" y="0"/>
          <a:ext cx="0" cy="0"/>
          <a:chOff x="0" y="0"/>
          <a:chExt cx="0" cy="0"/>
        </a:xfrm>
      </p:grpSpPr>
      <p:sp>
        <p:nvSpPr>
          <p:cNvPr id="4053" name="Google Shape;4053;p308"/>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4" name="Google Shape;4054;p308"/>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4055" name="Google Shape;4055;p308"/>
          <p:cNvSpPr txBox="1"/>
          <p:nvPr/>
        </p:nvSpPr>
        <p:spPr>
          <a:xfrm>
            <a:off x="3696652" y="913275"/>
            <a:ext cx="47652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282828"/>
                </a:solidFill>
                <a:highlight>
                  <a:srgbClr val="FFFFFF"/>
                </a:highlight>
              </a:rPr>
              <a:t>Early morning urine osmolality (EMUO) </a:t>
            </a:r>
            <a:r>
              <a:rPr lang="en" sz="1800">
                <a:solidFill>
                  <a:srgbClr val="282828"/>
                </a:solidFill>
                <a:highlight>
                  <a:srgbClr val="FFFFFF"/>
                </a:highlight>
              </a:rPr>
              <a:t>is </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rPr lang="en" sz="1800">
                <a:solidFill>
                  <a:srgbClr val="282828"/>
                </a:solidFill>
                <a:highlight>
                  <a:srgbClr val="FFFFFF"/>
                </a:highlight>
              </a:rPr>
              <a:t>EMUO &lt;850 means the kidneys are not adequately concentrating urine, and this is a call to clinical action. </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Clr>
                <a:schemeClr val="dk1"/>
              </a:buClr>
              <a:buSzPts val="1100"/>
              <a:buFont typeface="Arial"/>
              <a:buNone/>
            </a:pPr>
            <a:r>
              <a:rPr lang="en" sz="1800">
                <a:solidFill>
                  <a:srgbClr val="282828"/>
                </a:solidFill>
                <a:highlight>
                  <a:srgbClr val="FFFFFF"/>
                </a:highlight>
              </a:rPr>
              <a:t>That’s when you add amiloride.</a:t>
            </a:r>
            <a:endParaRPr sz="1800">
              <a:solidFill>
                <a:srgbClr val="282828"/>
              </a:solidFill>
              <a:highlight>
                <a:srgbClr val="FFFFFF"/>
              </a:highlight>
            </a:endParaRPr>
          </a:p>
          <a:p>
            <a:pPr indent="0" lvl="0" marL="0" rtl="0" algn="l">
              <a:spcBef>
                <a:spcPts val="0"/>
              </a:spcBef>
              <a:spcAft>
                <a:spcPts val="0"/>
              </a:spcAft>
              <a:buClr>
                <a:schemeClr val="dk1"/>
              </a:buClr>
              <a:buSzPts val="1100"/>
              <a:buFont typeface="Arial"/>
              <a:buNone/>
            </a:pPr>
            <a:r>
              <a:t/>
            </a:r>
            <a:endParaRPr sz="1800">
              <a:solidFill>
                <a:srgbClr val="282828"/>
              </a:solidFill>
              <a:highlight>
                <a:srgbClr val="FFFFFF"/>
              </a:highlight>
            </a:endParaRPr>
          </a:p>
          <a:p>
            <a:pPr indent="0" lvl="0" marL="0" marR="0" rtl="0" algn="l">
              <a:lnSpc>
                <a:spcPct val="100000"/>
              </a:lnSpc>
              <a:spcBef>
                <a:spcPts val="0"/>
              </a:spcBef>
              <a:spcAft>
                <a:spcPts val="0"/>
              </a:spcAft>
              <a:buNone/>
            </a:pPr>
            <a:r>
              <a:t/>
            </a:r>
            <a:endParaRPr sz="1800">
              <a:solidFill>
                <a:srgbClr val="282828"/>
              </a:solidFill>
              <a:highlight>
                <a:srgbClr val="FFFFFF"/>
              </a:highlight>
            </a:endParaRPr>
          </a:p>
        </p:txBody>
      </p:sp>
      <p:grpSp>
        <p:nvGrpSpPr>
          <p:cNvPr id="4056" name="Google Shape;4056;p308"/>
          <p:cNvGrpSpPr/>
          <p:nvPr/>
        </p:nvGrpSpPr>
        <p:grpSpPr>
          <a:xfrm>
            <a:off x="336828" y="1037927"/>
            <a:ext cx="2906083" cy="2559152"/>
            <a:chOff x="-1600450" y="6500413"/>
            <a:chExt cx="3547032" cy="2863226"/>
          </a:xfrm>
        </p:grpSpPr>
        <p:grpSp>
          <p:nvGrpSpPr>
            <p:cNvPr id="4057" name="Google Shape;4057;p308"/>
            <p:cNvGrpSpPr/>
            <p:nvPr/>
          </p:nvGrpSpPr>
          <p:grpSpPr>
            <a:xfrm>
              <a:off x="-1600450" y="6500413"/>
              <a:ext cx="3547032" cy="2863226"/>
              <a:chOff x="-1600450" y="6500413"/>
              <a:chExt cx="3547032" cy="2863226"/>
            </a:xfrm>
          </p:grpSpPr>
          <p:pic>
            <p:nvPicPr>
              <p:cNvPr id="4058" name="Google Shape;4058;p308"/>
              <p:cNvPicPr preferRelativeResize="0"/>
              <p:nvPr/>
            </p:nvPicPr>
            <p:blipFill>
              <a:blip r:embed="rId3">
                <a:alphaModFix/>
              </a:blip>
              <a:stretch>
                <a:fillRect/>
              </a:stretch>
            </p:blipFill>
            <p:spPr>
              <a:xfrm>
                <a:off x="-1400175" y="6500413"/>
                <a:ext cx="3114674" cy="2863226"/>
              </a:xfrm>
              <a:prstGeom prst="rect">
                <a:avLst/>
              </a:prstGeom>
              <a:noFill/>
              <a:ln>
                <a:noFill/>
              </a:ln>
            </p:spPr>
          </p:pic>
          <p:pic>
            <p:nvPicPr>
              <p:cNvPr id="4059" name="Google Shape;4059;p308"/>
              <p:cNvPicPr preferRelativeResize="0"/>
              <p:nvPr/>
            </p:nvPicPr>
            <p:blipFill>
              <a:blip r:embed="rId4">
                <a:alphaModFix/>
              </a:blip>
              <a:stretch>
                <a:fillRect/>
              </a:stretch>
            </p:blipFill>
            <p:spPr>
              <a:xfrm>
                <a:off x="-1600450" y="7892025"/>
                <a:ext cx="655901" cy="660758"/>
              </a:xfrm>
              <a:prstGeom prst="rect">
                <a:avLst/>
              </a:prstGeom>
              <a:noFill/>
              <a:ln>
                <a:noFill/>
              </a:ln>
            </p:spPr>
          </p:pic>
          <p:pic>
            <p:nvPicPr>
              <p:cNvPr id="4060" name="Google Shape;4060;p308"/>
              <p:cNvPicPr preferRelativeResize="0"/>
              <p:nvPr/>
            </p:nvPicPr>
            <p:blipFill>
              <a:blip r:embed="rId4">
                <a:alphaModFix/>
              </a:blip>
              <a:stretch>
                <a:fillRect/>
              </a:stretch>
            </p:blipFill>
            <p:spPr>
              <a:xfrm>
                <a:off x="-1022056" y="8186242"/>
                <a:ext cx="655901" cy="660758"/>
              </a:xfrm>
              <a:prstGeom prst="rect">
                <a:avLst/>
              </a:prstGeom>
              <a:noFill/>
              <a:ln>
                <a:noFill/>
              </a:ln>
            </p:spPr>
          </p:pic>
          <p:pic>
            <p:nvPicPr>
              <p:cNvPr id="4061" name="Google Shape;4061;p308"/>
              <p:cNvPicPr preferRelativeResize="0"/>
              <p:nvPr/>
            </p:nvPicPr>
            <p:blipFill>
              <a:blip r:embed="rId4">
                <a:alphaModFix/>
              </a:blip>
              <a:stretch>
                <a:fillRect/>
              </a:stretch>
            </p:blipFill>
            <p:spPr>
              <a:xfrm flipH="1">
                <a:off x="745399" y="8235092"/>
                <a:ext cx="655939" cy="660758"/>
              </a:xfrm>
              <a:prstGeom prst="rect">
                <a:avLst/>
              </a:prstGeom>
              <a:noFill/>
              <a:ln>
                <a:noFill/>
              </a:ln>
            </p:spPr>
          </p:pic>
          <p:pic>
            <p:nvPicPr>
              <p:cNvPr id="4062" name="Google Shape;4062;p308"/>
              <p:cNvPicPr preferRelativeResize="0"/>
              <p:nvPr/>
            </p:nvPicPr>
            <p:blipFill>
              <a:blip r:embed="rId4">
                <a:alphaModFix/>
              </a:blip>
              <a:stretch>
                <a:fillRect/>
              </a:stretch>
            </p:blipFill>
            <p:spPr>
              <a:xfrm flipH="1">
                <a:off x="1290643" y="7916425"/>
                <a:ext cx="655939" cy="660758"/>
              </a:xfrm>
              <a:prstGeom prst="rect">
                <a:avLst/>
              </a:prstGeom>
              <a:noFill/>
              <a:ln>
                <a:noFill/>
              </a:ln>
            </p:spPr>
          </p:pic>
        </p:grpSp>
        <p:sp>
          <p:nvSpPr>
            <p:cNvPr id="4063" name="Google Shape;4063;p308"/>
            <p:cNvSpPr/>
            <p:nvPr/>
          </p:nvSpPr>
          <p:spPr>
            <a:xfrm>
              <a:off x="-234287" y="7314150"/>
              <a:ext cx="782891" cy="166610"/>
            </a:xfrm>
            <a:prstGeom prst="rect">
              <a:avLst/>
            </a:prstGeom>
          </p:spPr>
          <p:txBody>
            <a:bodyPr>
              <a:prstTxWarp prst="textPlain"/>
            </a:bodyPr>
            <a:lstStyle/>
            <a:p>
              <a:pPr lvl="0" algn="ctr"/>
              <a:r>
                <a:rPr b="1" i="0">
                  <a:ln>
                    <a:noFill/>
                  </a:ln>
                  <a:solidFill>
                    <a:srgbClr val="A21325"/>
                  </a:solidFill>
                  <a:latin typeface="Ubuntu"/>
                </a:rPr>
                <a:t>$1M / ride</a:t>
              </a:r>
            </a:p>
          </p:txBody>
        </p:sp>
      </p:grpSp>
      <p:sp>
        <p:nvSpPr>
          <p:cNvPr id="4064" name="Google Shape;4064;p308"/>
          <p:cNvSpPr txBox="1"/>
          <p:nvPr/>
        </p:nvSpPr>
        <p:spPr>
          <a:xfrm>
            <a:off x="1201901" y="3612150"/>
            <a:ext cx="1400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 sz="1800">
                <a:solidFill>
                  <a:srgbClr val="282828"/>
                </a:solidFill>
                <a:highlight>
                  <a:srgbClr val="FFFFFF"/>
                </a:highlight>
              </a:rPr>
              <a:t>a</a:t>
            </a:r>
            <a:r>
              <a:rPr b="1" lang="en" sz="1800">
                <a:solidFill>
                  <a:srgbClr val="282828"/>
                </a:solidFill>
                <a:highlight>
                  <a:srgbClr val="FFFFFF"/>
                </a:highlight>
              </a:rPr>
              <a:t>miloride </a:t>
            </a:r>
            <a:endParaRPr sz="1800">
              <a:solidFill>
                <a:srgbClr val="282828"/>
              </a:solidFill>
              <a:highlight>
                <a:srgbClr val="FFFFFF"/>
              </a:highlight>
            </a:endParaRPr>
          </a:p>
        </p:txBody>
      </p:sp>
    </p:spTree>
  </p:cSld>
  <p:clrMapOvr>
    <a:masterClrMapping/>
  </p:clrMapOvr>
</p:sld>
</file>

<file path=ppt/slides/slide2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8" name="Shape 4068"/>
        <p:cNvGrpSpPr/>
        <p:nvPr/>
      </p:nvGrpSpPr>
      <p:grpSpPr>
        <a:xfrm>
          <a:off x="0" y="0"/>
          <a:ext cx="0" cy="0"/>
          <a:chOff x="0" y="0"/>
          <a:chExt cx="0" cy="0"/>
        </a:xfrm>
      </p:grpSpPr>
      <p:sp>
        <p:nvSpPr>
          <p:cNvPr id="4069" name="Google Shape;4069;p309"/>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0" name="Google Shape;4070;p309"/>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4071" name="Google Shape;4071;p309"/>
          <p:cNvSpPr txBox="1"/>
          <p:nvPr/>
        </p:nvSpPr>
        <p:spPr>
          <a:xfrm>
            <a:off x="893724" y="801966"/>
            <a:ext cx="7492800" cy="35094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Educate the patient</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Anticipate interactions</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Ideally, GFR &gt; 60 to start (&gt; 45 if compelling reason to start)</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Once daily dosing at HS</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12-hour trough levels (+/- 2 hr)</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Don’t target above 1.0 (outpatient)</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Don’t allow above 1.2 (12-hr trough)</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Aim ~ 0.2 lower if &gt;50 years old </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Urine </a:t>
            </a:r>
            <a:r>
              <a:rPr lang="en" sz="1800">
                <a:solidFill>
                  <a:srgbClr val="282828"/>
                </a:solidFill>
                <a:highlight>
                  <a:schemeClr val="lt1"/>
                </a:highlight>
              </a:rPr>
              <a:t>albumin-creatinine ratio (ACR) to detect glomerulopathy (not related to lithium itself)</a:t>
            </a:r>
            <a:endParaRPr sz="1800">
              <a:solidFill>
                <a:srgbClr val="282828"/>
              </a:solidFill>
              <a:highlight>
                <a:schemeClr val="lt1"/>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chemeClr val="lt1"/>
                </a:highlight>
              </a:rPr>
              <a:t>Early morning osmolality (EMUO)</a:t>
            </a:r>
            <a:endParaRPr sz="1800">
              <a:solidFill>
                <a:srgbClr val="282828"/>
              </a:solidFill>
              <a:highlight>
                <a:schemeClr val="lt1"/>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chemeClr val="lt1"/>
                </a:highlight>
              </a:rPr>
              <a:t>Add amiloride if EMUO &lt;850</a:t>
            </a:r>
            <a:endParaRPr sz="1800">
              <a:solidFill>
                <a:srgbClr val="282828"/>
              </a:solidFill>
              <a:highlight>
                <a:srgbClr val="FFFFFF"/>
              </a:highlight>
            </a:endParaRPr>
          </a:p>
        </p:txBody>
      </p:sp>
    </p:spTree>
  </p:cSld>
  <p:clrMapOvr>
    <a:masterClrMapping/>
  </p:clrMapOvr>
</p:sld>
</file>

<file path=ppt/slides/slide2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5" name="Shape 4075"/>
        <p:cNvGrpSpPr/>
        <p:nvPr/>
      </p:nvGrpSpPr>
      <p:grpSpPr>
        <a:xfrm>
          <a:off x="0" y="0"/>
          <a:ext cx="0" cy="0"/>
          <a:chOff x="0" y="0"/>
          <a:chExt cx="0" cy="0"/>
        </a:xfrm>
      </p:grpSpPr>
      <p:sp>
        <p:nvSpPr>
          <p:cNvPr id="4076" name="Google Shape;4076;p310"/>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7" name="Google Shape;4077;p310"/>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4078" name="Google Shape;4078;p310"/>
          <p:cNvSpPr txBox="1"/>
          <p:nvPr/>
        </p:nvSpPr>
        <p:spPr>
          <a:xfrm>
            <a:off x="3696652" y="913275"/>
            <a:ext cx="47652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282828"/>
                </a:solidFill>
                <a:highlight>
                  <a:srgbClr val="FFFFFF"/>
                </a:highlight>
              </a:rPr>
              <a:t>The potassium-sparing diuretic </a:t>
            </a:r>
            <a:r>
              <a:rPr b="1" lang="en" sz="1800">
                <a:solidFill>
                  <a:srgbClr val="282828"/>
                </a:solidFill>
                <a:highlight>
                  <a:srgbClr val="FFFFFF"/>
                </a:highlight>
              </a:rPr>
              <a:t>Amiloride </a:t>
            </a:r>
            <a:r>
              <a:rPr lang="en" sz="1800">
                <a:solidFill>
                  <a:srgbClr val="282828"/>
                </a:solidFill>
                <a:highlight>
                  <a:srgbClr val="FFFFFF"/>
                </a:highlight>
              </a:rPr>
              <a:t>(Midamor) is an effective treatment for lithium related polyuria.</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rPr lang="en" sz="1800">
                <a:solidFill>
                  <a:srgbClr val="282828"/>
                </a:solidFill>
                <a:highlight>
                  <a:srgbClr val="FFFFFF"/>
                </a:highlight>
              </a:rPr>
              <a:t>Amiloride should be started (by </a:t>
            </a:r>
            <a:r>
              <a:rPr lang="en" sz="1800">
                <a:solidFill>
                  <a:srgbClr val="282828"/>
                </a:solidFill>
                <a:highlight>
                  <a:srgbClr val="FFFFFF"/>
                </a:highlight>
              </a:rPr>
              <a:t>the</a:t>
            </a:r>
            <a:r>
              <a:rPr lang="en" sz="1800">
                <a:solidFill>
                  <a:srgbClr val="282828"/>
                </a:solidFill>
                <a:highlight>
                  <a:srgbClr val="FFFFFF"/>
                </a:highlight>
              </a:rPr>
              <a:t> psychiatrist) as soon as problems with polyuria are detected. </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p:txBody>
      </p:sp>
      <p:grpSp>
        <p:nvGrpSpPr>
          <p:cNvPr id="4079" name="Google Shape;4079;p310"/>
          <p:cNvGrpSpPr/>
          <p:nvPr/>
        </p:nvGrpSpPr>
        <p:grpSpPr>
          <a:xfrm>
            <a:off x="336828" y="1037927"/>
            <a:ext cx="2906083" cy="2559152"/>
            <a:chOff x="-1600450" y="6500413"/>
            <a:chExt cx="3547032" cy="2863226"/>
          </a:xfrm>
        </p:grpSpPr>
        <p:grpSp>
          <p:nvGrpSpPr>
            <p:cNvPr id="4080" name="Google Shape;4080;p310"/>
            <p:cNvGrpSpPr/>
            <p:nvPr/>
          </p:nvGrpSpPr>
          <p:grpSpPr>
            <a:xfrm>
              <a:off x="-1600450" y="6500413"/>
              <a:ext cx="3547032" cy="2863226"/>
              <a:chOff x="-1600450" y="6500413"/>
              <a:chExt cx="3547032" cy="2863226"/>
            </a:xfrm>
          </p:grpSpPr>
          <p:pic>
            <p:nvPicPr>
              <p:cNvPr id="4081" name="Google Shape;4081;p310"/>
              <p:cNvPicPr preferRelativeResize="0"/>
              <p:nvPr/>
            </p:nvPicPr>
            <p:blipFill>
              <a:blip r:embed="rId3">
                <a:alphaModFix/>
              </a:blip>
              <a:stretch>
                <a:fillRect/>
              </a:stretch>
            </p:blipFill>
            <p:spPr>
              <a:xfrm>
                <a:off x="-1400175" y="6500413"/>
                <a:ext cx="3114674" cy="2863226"/>
              </a:xfrm>
              <a:prstGeom prst="rect">
                <a:avLst/>
              </a:prstGeom>
              <a:noFill/>
              <a:ln>
                <a:noFill/>
              </a:ln>
            </p:spPr>
          </p:pic>
          <p:pic>
            <p:nvPicPr>
              <p:cNvPr id="4082" name="Google Shape;4082;p310"/>
              <p:cNvPicPr preferRelativeResize="0"/>
              <p:nvPr/>
            </p:nvPicPr>
            <p:blipFill>
              <a:blip r:embed="rId4">
                <a:alphaModFix/>
              </a:blip>
              <a:stretch>
                <a:fillRect/>
              </a:stretch>
            </p:blipFill>
            <p:spPr>
              <a:xfrm>
                <a:off x="-1600450" y="7892025"/>
                <a:ext cx="655901" cy="660758"/>
              </a:xfrm>
              <a:prstGeom prst="rect">
                <a:avLst/>
              </a:prstGeom>
              <a:noFill/>
              <a:ln>
                <a:noFill/>
              </a:ln>
            </p:spPr>
          </p:pic>
          <p:pic>
            <p:nvPicPr>
              <p:cNvPr id="4083" name="Google Shape;4083;p310"/>
              <p:cNvPicPr preferRelativeResize="0"/>
              <p:nvPr/>
            </p:nvPicPr>
            <p:blipFill>
              <a:blip r:embed="rId4">
                <a:alphaModFix/>
              </a:blip>
              <a:stretch>
                <a:fillRect/>
              </a:stretch>
            </p:blipFill>
            <p:spPr>
              <a:xfrm>
                <a:off x="-1022056" y="8186242"/>
                <a:ext cx="655901" cy="660758"/>
              </a:xfrm>
              <a:prstGeom prst="rect">
                <a:avLst/>
              </a:prstGeom>
              <a:noFill/>
              <a:ln>
                <a:noFill/>
              </a:ln>
            </p:spPr>
          </p:pic>
          <p:pic>
            <p:nvPicPr>
              <p:cNvPr id="4084" name="Google Shape;4084;p310"/>
              <p:cNvPicPr preferRelativeResize="0"/>
              <p:nvPr/>
            </p:nvPicPr>
            <p:blipFill>
              <a:blip r:embed="rId4">
                <a:alphaModFix/>
              </a:blip>
              <a:stretch>
                <a:fillRect/>
              </a:stretch>
            </p:blipFill>
            <p:spPr>
              <a:xfrm flipH="1">
                <a:off x="745399" y="8235092"/>
                <a:ext cx="655939" cy="660758"/>
              </a:xfrm>
              <a:prstGeom prst="rect">
                <a:avLst/>
              </a:prstGeom>
              <a:noFill/>
              <a:ln>
                <a:noFill/>
              </a:ln>
            </p:spPr>
          </p:pic>
          <p:pic>
            <p:nvPicPr>
              <p:cNvPr id="4085" name="Google Shape;4085;p310"/>
              <p:cNvPicPr preferRelativeResize="0"/>
              <p:nvPr/>
            </p:nvPicPr>
            <p:blipFill>
              <a:blip r:embed="rId4">
                <a:alphaModFix/>
              </a:blip>
              <a:stretch>
                <a:fillRect/>
              </a:stretch>
            </p:blipFill>
            <p:spPr>
              <a:xfrm flipH="1">
                <a:off x="1290643" y="7916425"/>
                <a:ext cx="655939" cy="660758"/>
              </a:xfrm>
              <a:prstGeom prst="rect">
                <a:avLst/>
              </a:prstGeom>
              <a:noFill/>
              <a:ln>
                <a:noFill/>
              </a:ln>
            </p:spPr>
          </p:pic>
        </p:grpSp>
        <p:sp>
          <p:nvSpPr>
            <p:cNvPr id="4086" name="Google Shape;4086;p310"/>
            <p:cNvSpPr/>
            <p:nvPr/>
          </p:nvSpPr>
          <p:spPr>
            <a:xfrm>
              <a:off x="-234287" y="7314150"/>
              <a:ext cx="782891" cy="166610"/>
            </a:xfrm>
            <a:prstGeom prst="rect">
              <a:avLst/>
            </a:prstGeom>
          </p:spPr>
          <p:txBody>
            <a:bodyPr>
              <a:prstTxWarp prst="textPlain"/>
            </a:bodyPr>
            <a:lstStyle/>
            <a:p>
              <a:pPr lvl="0" algn="ctr"/>
              <a:r>
                <a:rPr b="1" i="0">
                  <a:ln>
                    <a:noFill/>
                  </a:ln>
                  <a:solidFill>
                    <a:srgbClr val="A21325"/>
                  </a:solidFill>
                  <a:latin typeface="Ubuntu"/>
                </a:rPr>
                <a:t>$1M / ride</a:t>
              </a:r>
            </a:p>
          </p:txBody>
        </p:sp>
      </p:grpSp>
      <p:sp>
        <p:nvSpPr>
          <p:cNvPr id="4087" name="Google Shape;4087;p310"/>
          <p:cNvSpPr txBox="1"/>
          <p:nvPr/>
        </p:nvSpPr>
        <p:spPr>
          <a:xfrm>
            <a:off x="1201901" y="3612150"/>
            <a:ext cx="1400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 sz="1800">
                <a:solidFill>
                  <a:srgbClr val="282828"/>
                </a:solidFill>
                <a:highlight>
                  <a:srgbClr val="FFFFFF"/>
                </a:highlight>
              </a:rPr>
              <a:t>amiloride </a:t>
            </a:r>
            <a:endParaRPr sz="1800">
              <a:solidFill>
                <a:srgbClr val="282828"/>
              </a:solidFill>
              <a:highlight>
                <a:srgbClr val="FFFFFF"/>
              </a:highlight>
            </a:endParaRPr>
          </a:p>
        </p:txBody>
      </p:sp>
    </p:spTree>
  </p:cSld>
  <p:clrMapOvr>
    <a:masterClrMapping/>
  </p:clrMapOvr>
</p:sld>
</file>

<file path=ppt/slides/slide2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1" name="Shape 4091"/>
        <p:cNvGrpSpPr/>
        <p:nvPr/>
      </p:nvGrpSpPr>
      <p:grpSpPr>
        <a:xfrm>
          <a:off x="0" y="0"/>
          <a:ext cx="0" cy="0"/>
          <a:chOff x="0" y="0"/>
          <a:chExt cx="0" cy="0"/>
        </a:xfrm>
      </p:grpSpPr>
      <p:sp>
        <p:nvSpPr>
          <p:cNvPr id="4092" name="Google Shape;4092;p311"/>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3" name="Google Shape;4093;p311"/>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4094" name="Google Shape;4094;p311"/>
          <p:cNvSpPr txBox="1"/>
          <p:nvPr/>
        </p:nvSpPr>
        <p:spPr>
          <a:xfrm>
            <a:off x="3696650" y="913275"/>
            <a:ext cx="50670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282828"/>
                </a:solidFill>
                <a:highlight>
                  <a:srgbClr val="FFFFFF"/>
                </a:highlight>
              </a:rPr>
              <a:t>Polyuria is the earliest clinical manifestation of intracellular accumulation of lithium in collecting duct principal cells and of the ensuing process that combine with CKD risk factors to accelerate age-related eGFR decline.</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chemeClr val="lt1"/>
              </a:highlight>
            </a:endParaRPr>
          </a:p>
          <a:p>
            <a:pPr indent="0" lvl="0" marL="0" rtl="0" algn="l">
              <a:spcBef>
                <a:spcPts val="0"/>
              </a:spcBef>
              <a:spcAft>
                <a:spcPts val="0"/>
              </a:spcAft>
              <a:buNone/>
            </a:pPr>
            <a:r>
              <a:rPr lang="en" sz="1800">
                <a:solidFill>
                  <a:srgbClr val="282828"/>
                </a:solidFill>
                <a:highlight>
                  <a:schemeClr val="lt1"/>
                </a:highlight>
              </a:rPr>
              <a:t>Amiloride, although primarily used to ameliorate polyuria, it may prevent lithium-induced interstitial fibrosis (Kalita-De Croft, 2018). </a:t>
            </a:r>
            <a:endParaRPr sz="1800">
              <a:solidFill>
                <a:srgbClr val="282828"/>
              </a:solidFill>
              <a:highlight>
                <a:schemeClr val="lt1"/>
              </a:highlight>
            </a:endParaRPr>
          </a:p>
          <a:p>
            <a:pPr indent="0" lvl="0" marL="0" rtl="0" algn="l">
              <a:spcBef>
                <a:spcPts val="0"/>
              </a:spcBef>
              <a:spcAft>
                <a:spcPts val="0"/>
              </a:spcAft>
              <a:buNone/>
            </a:pPr>
            <a:r>
              <a:t/>
            </a:r>
            <a:endParaRPr sz="1800">
              <a:solidFill>
                <a:srgbClr val="282828"/>
              </a:solidFill>
              <a:highlight>
                <a:schemeClr val="lt1"/>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p:txBody>
      </p:sp>
      <p:grpSp>
        <p:nvGrpSpPr>
          <p:cNvPr id="4095" name="Google Shape;4095;p311"/>
          <p:cNvGrpSpPr/>
          <p:nvPr/>
        </p:nvGrpSpPr>
        <p:grpSpPr>
          <a:xfrm>
            <a:off x="336828" y="1037927"/>
            <a:ext cx="2906083" cy="2559152"/>
            <a:chOff x="-1600450" y="6500413"/>
            <a:chExt cx="3547032" cy="2863226"/>
          </a:xfrm>
        </p:grpSpPr>
        <p:grpSp>
          <p:nvGrpSpPr>
            <p:cNvPr id="4096" name="Google Shape;4096;p311"/>
            <p:cNvGrpSpPr/>
            <p:nvPr/>
          </p:nvGrpSpPr>
          <p:grpSpPr>
            <a:xfrm>
              <a:off x="-1600450" y="6500413"/>
              <a:ext cx="3547032" cy="2863226"/>
              <a:chOff x="-1600450" y="6500413"/>
              <a:chExt cx="3547032" cy="2863226"/>
            </a:xfrm>
          </p:grpSpPr>
          <p:pic>
            <p:nvPicPr>
              <p:cNvPr id="4097" name="Google Shape;4097;p311"/>
              <p:cNvPicPr preferRelativeResize="0"/>
              <p:nvPr/>
            </p:nvPicPr>
            <p:blipFill>
              <a:blip r:embed="rId3">
                <a:alphaModFix/>
              </a:blip>
              <a:stretch>
                <a:fillRect/>
              </a:stretch>
            </p:blipFill>
            <p:spPr>
              <a:xfrm>
                <a:off x="-1400175" y="6500413"/>
                <a:ext cx="3114674" cy="2863226"/>
              </a:xfrm>
              <a:prstGeom prst="rect">
                <a:avLst/>
              </a:prstGeom>
              <a:noFill/>
              <a:ln>
                <a:noFill/>
              </a:ln>
            </p:spPr>
          </p:pic>
          <p:pic>
            <p:nvPicPr>
              <p:cNvPr id="4098" name="Google Shape;4098;p311"/>
              <p:cNvPicPr preferRelativeResize="0"/>
              <p:nvPr/>
            </p:nvPicPr>
            <p:blipFill>
              <a:blip r:embed="rId4">
                <a:alphaModFix/>
              </a:blip>
              <a:stretch>
                <a:fillRect/>
              </a:stretch>
            </p:blipFill>
            <p:spPr>
              <a:xfrm>
                <a:off x="-1600450" y="7892025"/>
                <a:ext cx="655901" cy="660758"/>
              </a:xfrm>
              <a:prstGeom prst="rect">
                <a:avLst/>
              </a:prstGeom>
              <a:noFill/>
              <a:ln>
                <a:noFill/>
              </a:ln>
            </p:spPr>
          </p:pic>
          <p:pic>
            <p:nvPicPr>
              <p:cNvPr id="4099" name="Google Shape;4099;p311"/>
              <p:cNvPicPr preferRelativeResize="0"/>
              <p:nvPr/>
            </p:nvPicPr>
            <p:blipFill>
              <a:blip r:embed="rId4">
                <a:alphaModFix/>
              </a:blip>
              <a:stretch>
                <a:fillRect/>
              </a:stretch>
            </p:blipFill>
            <p:spPr>
              <a:xfrm>
                <a:off x="-1022056" y="8186242"/>
                <a:ext cx="655901" cy="660758"/>
              </a:xfrm>
              <a:prstGeom prst="rect">
                <a:avLst/>
              </a:prstGeom>
              <a:noFill/>
              <a:ln>
                <a:noFill/>
              </a:ln>
            </p:spPr>
          </p:pic>
          <p:pic>
            <p:nvPicPr>
              <p:cNvPr id="4100" name="Google Shape;4100;p311"/>
              <p:cNvPicPr preferRelativeResize="0"/>
              <p:nvPr/>
            </p:nvPicPr>
            <p:blipFill>
              <a:blip r:embed="rId4">
                <a:alphaModFix/>
              </a:blip>
              <a:stretch>
                <a:fillRect/>
              </a:stretch>
            </p:blipFill>
            <p:spPr>
              <a:xfrm flipH="1">
                <a:off x="745399" y="8235092"/>
                <a:ext cx="655939" cy="660758"/>
              </a:xfrm>
              <a:prstGeom prst="rect">
                <a:avLst/>
              </a:prstGeom>
              <a:noFill/>
              <a:ln>
                <a:noFill/>
              </a:ln>
            </p:spPr>
          </p:pic>
          <p:pic>
            <p:nvPicPr>
              <p:cNvPr id="4101" name="Google Shape;4101;p311"/>
              <p:cNvPicPr preferRelativeResize="0"/>
              <p:nvPr/>
            </p:nvPicPr>
            <p:blipFill>
              <a:blip r:embed="rId4">
                <a:alphaModFix/>
              </a:blip>
              <a:stretch>
                <a:fillRect/>
              </a:stretch>
            </p:blipFill>
            <p:spPr>
              <a:xfrm flipH="1">
                <a:off x="1290643" y="7916425"/>
                <a:ext cx="655939" cy="660758"/>
              </a:xfrm>
              <a:prstGeom prst="rect">
                <a:avLst/>
              </a:prstGeom>
              <a:noFill/>
              <a:ln>
                <a:noFill/>
              </a:ln>
            </p:spPr>
          </p:pic>
        </p:grpSp>
        <p:sp>
          <p:nvSpPr>
            <p:cNvPr id="4102" name="Google Shape;4102;p311"/>
            <p:cNvSpPr/>
            <p:nvPr/>
          </p:nvSpPr>
          <p:spPr>
            <a:xfrm>
              <a:off x="-234287" y="7314150"/>
              <a:ext cx="782891" cy="166610"/>
            </a:xfrm>
            <a:prstGeom prst="rect">
              <a:avLst/>
            </a:prstGeom>
          </p:spPr>
          <p:txBody>
            <a:bodyPr>
              <a:prstTxWarp prst="textPlain"/>
            </a:bodyPr>
            <a:lstStyle/>
            <a:p>
              <a:pPr lvl="0" algn="ctr"/>
              <a:r>
                <a:rPr b="1" i="0">
                  <a:ln>
                    <a:noFill/>
                  </a:ln>
                  <a:solidFill>
                    <a:srgbClr val="A21325"/>
                  </a:solidFill>
                  <a:latin typeface="Ubuntu"/>
                </a:rPr>
                <a:t>$1M / ride</a:t>
              </a:r>
            </a:p>
          </p:txBody>
        </p:sp>
      </p:grpSp>
      <p:sp>
        <p:nvSpPr>
          <p:cNvPr id="4103" name="Google Shape;4103;p311"/>
          <p:cNvSpPr txBox="1"/>
          <p:nvPr/>
        </p:nvSpPr>
        <p:spPr>
          <a:xfrm>
            <a:off x="1201901" y="3612150"/>
            <a:ext cx="1400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 sz="1800">
                <a:solidFill>
                  <a:srgbClr val="282828"/>
                </a:solidFill>
                <a:highlight>
                  <a:srgbClr val="FFFFFF"/>
                </a:highlight>
              </a:rPr>
              <a:t>amiloride </a:t>
            </a:r>
            <a:endParaRPr sz="1800">
              <a:solidFill>
                <a:srgbClr val="282828"/>
              </a:solidFill>
              <a:highlight>
                <a:srgbClr val="FFFFFF"/>
              </a:highlight>
            </a:endParaRPr>
          </a:p>
        </p:txBody>
      </p:sp>
    </p:spTree>
  </p:cSld>
  <p:clrMapOvr>
    <a:masterClrMapping/>
  </p:clrMapOvr>
</p:sld>
</file>

<file path=ppt/slides/slide2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7" name="Shape 4107"/>
        <p:cNvGrpSpPr/>
        <p:nvPr/>
      </p:nvGrpSpPr>
      <p:grpSpPr>
        <a:xfrm>
          <a:off x="0" y="0"/>
          <a:ext cx="0" cy="0"/>
          <a:chOff x="0" y="0"/>
          <a:chExt cx="0" cy="0"/>
        </a:xfrm>
      </p:grpSpPr>
      <p:sp>
        <p:nvSpPr>
          <p:cNvPr id="4108" name="Google Shape;4108;p312"/>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9" name="Google Shape;4109;p312"/>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4110" name="Google Shape;4110;p312"/>
          <p:cNvSpPr txBox="1"/>
          <p:nvPr/>
        </p:nvSpPr>
        <p:spPr>
          <a:xfrm>
            <a:off x="3696650" y="913275"/>
            <a:ext cx="50670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282828"/>
                </a:solidFill>
                <a:highlight>
                  <a:srgbClr val="FFFFFF"/>
                </a:highlight>
              </a:rPr>
              <a:t>If amiloride is ineffective for polyuria, the psychiatrist should add acetazolamide (Diamox).</a:t>
            </a:r>
            <a:endParaRPr sz="1800">
              <a:solidFill>
                <a:srgbClr val="282828"/>
              </a:solidFill>
              <a:highlight>
                <a:schemeClr val="lt1"/>
              </a:highlight>
            </a:endParaRPr>
          </a:p>
          <a:p>
            <a:pPr indent="0" lvl="0" marL="0" rtl="0" algn="l">
              <a:spcBef>
                <a:spcPts val="0"/>
              </a:spcBef>
              <a:spcAft>
                <a:spcPts val="0"/>
              </a:spcAft>
              <a:buNone/>
            </a:pPr>
            <a:r>
              <a:t/>
            </a:r>
            <a:endParaRPr sz="1800">
              <a:solidFill>
                <a:srgbClr val="282828"/>
              </a:solidFill>
              <a:highlight>
                <a:schemeClr val="lt1"/>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p:txBody>
      </p:sp>
      <p:grpSp>
        <p:nvGrpSpPr>
          <p:cNvPr id="4111" name="Google Shape;4111;p312"/>
          <p:cNvGrpSpPr/>
          <p:nvPr/>
        </p:nvGrpSpPr>
        <p:grpSpPr>
          <a:xfrm>
            <a:off x="664800" y="1380122"/>
            <a:ext cx="2248424" cy="2036220"/>
            <a:chOff x="4473523" y="925917"/>
            <a:chExt cx="1988700" cy="1801008"/>
          </a:xfrm>
        </p:grpSpPr>
        <p:pic>
          <p:nvPicPr>
            <p:cNvPr descr="clipped result image" id="4112" name="Google Shape;4112;p312"/>
            <p:cNvPicPr preferRelativeResize="0"/>
            <p:nvPr/>
          </p:nvPicPr>
          <p:blipFill>
            <a:blip r:embed="rId3">
              <a:alphaModFix/>
            </a:blip>
            <a:stretch>
              <a:fillRect/>
            </a:stretch>
          </p:blipFill>
          <p:spPr>
            <a:xfrm>
              <a:off x="5744446" y="925917"/>
              <a:ext cx="630231" cy="700256"/>
            </a:xfrm>
            <a:prstGeom prst="rect">
              <a:avLst/>
            </a:prstGeom>
            <a:noFill/>
            <a:ln>
              <a:noFill/>
            </a:ln>
          </p:spPr>
        </p:pic>
        <p:pic>
          <p:nvPicPr>
            <p:cNvPr descr="clipped result image" id="4113" name="Google Shape;4113;p312"/>
            <p:cNvPicPr preferRelativeResize="0"/>
            <p:nvPr/>
          </p:nvPicPr>
          <p:blipFill>
            <a:blip r:embed="rId3">
              <a:alphaModFix/>
            </a:blip>
            <a:stretch>
              <a:fillRect/>
            </a:stretch>
          </p:blipFill>
          <p:spPr>
            <a:xfrm flipH="1">
              <a:off x="4473523" y="987886"/>
              <a:ext cx="630231" cy="700256"/>
            </a:xfrm>
            <a:prstGeom prst="rect">
              <a:avLst/>
            </a:prstGeom>
            <a:noFill/>
            <a:ln>
              <a:noFill/>
            </a:ln>
          </p:spPr>
        </p:pic>
        <p:pic>
          <p:nvPicPr>
            <p:cNvPr descr="clipped result image" id="4114" name="Google Shape;4114;p312"/>
            <p:cNvPicPr preferRelativeResize="0"/>
            <p:nvPr/>
          </p:nvPicPr>
          <p:blipFill>
            <a:blip r:embed="rId4">
              <a:alphaModFix/>
            </a:blip>
            <a:stretch>
              <a:fillRect/>
            </a:stretch>
          </p:blipFill>
          <p:spPr>
            <a:xfrm>
              <a:off x="4991975" y="1090773"/>
              <a:ext cx="975888" cy="965002"/>
            </a:xfrm>
            <a:prstGeom prst="rect">
              <a:avLst/>
            </a:prstGeom>
            <a:noFill/>
            <a:ln>
              <a:noFill/>
            </a:ln>
          </p:spPr>
        </p:pic>
        <p:pic>
          <p:nvPicPr>
            <p:cNvPr descr="clipped result image" id="4115" name="Google Shape;4115;p312"/>
            <p:cNvPicPr preferRelativeResize="0"/>
            <p:nvPr/>
          </p:nvPicPr>
          <p:blipFill>
            <a:blip r:embed="rId5">
              <a:alphaModFix/>
            </a:blip>
            <a:stretch>
              <a:fillRect/>
            </a:stretch>
          </p:blipFill>
          <p:spPr>
            <a:xfrm>
              <a:off x="4561074" y="1756369"/>
              <a:ext cx="1901149" cy="970556"/>
            </a:xfrm>
            <a:prstGeom prst="rect">
              <a:avLst/>
            </a:prstGeom>
            <a:noFill/>
            <a:ln>
              <a:noFill/>
            </a:ln>
          </p:spPr>
        </p:pic>
      </p:grpSp>
      <p:sp>
        <p:nvSpPr>
          <p:cNvPr id="4116" name="Google Shape;4116;p312"/>
          <p:cNvSpPr txBox="1"/>
          <p:nvPr/>
        </p:nvSpPr>
        <p:spPr>
          <a:xfrm>
            <a:off x="1541971" y="3380050"/>
            <a:ext cx="1120200" cy="60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Font typeface="Arial"/>
              <a:buNone/>
            </a:pPr>
            <a:r>
              <a:rPr lang="en">
                <a:solidFill>
                  <a:srgbClr val="000000"/>
                </a:solidFill>
              </a:rPr>
              <a:t>“Dime-ox”</a:t>
            </a:r>
            <a:endParaRPr>
              <a:solidFill>
                <a:srgbClr val="000000"/>
              </a:solidFill>
            </a:endParaRPr>
          </a:p>
          <a:p>
            <a:pPr indent="0" lvl="0" marL="0" rtl="0" algn="l">
              <a:spcBef>
                <a:spcPts val="0"/>
              </a:spcBef>
              <a:spcAft>
                <a:spcPts val="0"/>
              </a:spcAft>
              <a:buClr>
                <a:srgbClr val="000000"/>
              </a:buClr>
              <a:buFont typeface="Arial"/>
              <a:buNone/>
            </a:pPr>
            <a:r>
              <a:t/>
            </a:r>
            <a:endParaRPr>
              <a:solidFill>
                <a:srgbClr val="000000"/>
              </a:solidFill>
            </a:endParaRPr>
          </a:p>
          <a:p>
            <a:pPr indent="0" lvl="0" marL="0" rtl="0" algn="l">
              <a:spcBef>
                <a:spcPts val="0"/>
              </a:spcBef>
              <a:spcAft>
                <a:spcPts val="0"/>
              </a:spcAft>
              <a:buClr>
                <a:srgbClr val="000000"/>
              </a:buClr>
              <a:buFont typeface="Arial"/>
              <a:buNone/>
            </a:pPr>
            <a:r>
              <a:t/>
            </a:r>
            <a:endParaRPr>
              <a:solidFill>
                <a:srgbClr val="000000"/>
              </a:solidFill>
            </a:endParaRPr>
          </a:p>
          <a:p>
            <a:pPr indent="0" lvl="0" marL="0" marR="0" rtl="0" algn="l">
              <a:lnSpc>
                <a:spcPct val="100000"/>
              </a:lnSpc>
              <a:spcBef>
                <a:spcPts val="0"/>
              </a:spcBef>
              <a:spcAft>
                <a:spcPts val="0"/>
              </a:spcAft>
              <a:buSzPts val="1100"/>
              <a:buNone/>
            </a:pPr>
            <a:r>
              <a:t/>
            </a:r>
            <a:endParaRPr/>
          </a:p>
        </p:txBody>
      </p:sp>
      <p:sp>
        <p:nvSpPr>
          <p:cNvPr id="4117" name="Google Shape;4117;p312"/>
          <p:cNvSpPr txBox="1"/>
          <p:nvPr/>
        </p:nvSpPr>
        <p:spPr>
          <a:xfrm>
            <a:off x="269300" y="799480"/>
            <a:ext cx="3324300" cy="840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100"/>
              <a:buFont typeface="Arial"/>
              <a:buNone/>
            </a:pPr>
            <a:r>
              <a:rPr lang="en"/>
              <a:t>Acetazolamide (DIAMOX)</a:t>
            </a:r>
            <a:endParaRPr/>
          </a:p>
          <a:p>
            <a:pPr indent="0" lvl="0" marL="0" marR="0" rtl="0" algn="ctr">
              <a:lnSpc>
                <a:spcPct val="115000"/>
              </a:lnSpc>
              <a:spcBef>
                <a:spcPts val="0"/>
              </a:spcBef>
              <a:spcAft>
                <a:spcPts val="0"/>
              </a:spcAft>
              <a:buNone/>
            </a:pPr>
            <a:r>
              <a:rPr lang="en" sz="1200"/>
              <a:t>“A set of ol’ migh(ty) Dimes”</a:t>
            </a:r>
            <a:endParaRPr b="0" i="0" sz="12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1" name="Shape 4121"/>
        <p:cNvGrpSpPr/>
        <p:nvPr/>
      </p:nvGrpSpPr>
      <p:grpSpPr>
        <a:xfrm>
          <a:off x="0" y="0"/>
          <a:ext cx="0" cy="0"/>
          <a:chOff x="0" y="0"/>
          <a:chExt cx="0" cy="0"/>
        </a:xfrm>
      </p:grpSpPr>
      <p:sp>
        <p:nvSpPr>
          <p:cNvPr id="4122" name="Google Shape;4122;p313"/>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3" name="Google Shape;4123;p313"/>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4124" name="Google Shape;4124;p313"/>
          <p:cNvSpPr txBox="1"/>
          <p:nvPr/>
        </p:nvSpPr>
        <p:spPr>
          <a:xfrm>
            <a:off x="580724" y="913275"/>
            <a:ext cx="7881000" cy="39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282828"/>
                </a:solidFill>
                <a:highlight>
                  <a:srgbClr val="FFFFFF"/>
                </a:highlight>
              </a:rPr>
              <a:t>Baseline: CMP including eGFR, CBC, TSH, A1c, lipids, pregnancy test</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rPr lang="en" sz="1800">
                <a:solidFill>
                  <a:srgbClr val="282828"/>
                </a:solidFill>
                <a:highlight>
                  <a:srgbClr val="FFFFFF"/>
                </a:highlight>
              </a:rPr>
              <a:t>Lithium level and eGFR at ~1 wk, 6 wk, 12 wk, 6 mo, then q 6 mo (or more frequently if risk factors)</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rPr lang="en" sz="1800">
                <a:solidFill>
                  <a:srgbClr val="282828"/>
                </a:solidFill>
                <a:highlight>
                  <a:srgbClr val="FFFFFF"/>
                </a:highlight>
              </a:rPr>
              <a:t>24h fluid intake recollection (FIR)</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Char char="●"/>
            </a:pPr>
            <a:r>
              <a:rPr lang="en" sz="1800">
                <a:solidFill>
                  <a:srgbClr val="282828"/>
                </a:solidFill>
                <a:highlight>
                  <a:srgbClr val="FFFFFF"/>
                </a:highlight>
              </a:rPr>
              <a:t>Ask the patient to record their fluid intake /24h for two days and average the result. FIR below 2 liters /24h is associated with very low likelihood of polyuria. FIR &gt; 3.5 liters very high likelihood, as the standard definition of polyuria is 24h urine volume &gt;3 liters. </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rPr lang="en" sz="1800">
                <a:solidFill>
                  <a:srgbClr val="282828"/>
                </a:solidFill>
                <a:highlight>
                  <a:schemeClr val="lt1"/>
                </a:highlight>
              </a:rPr>
              <a:t>Early morning urine osmolality (EMUO) </a:t>
            </a:r>
            <a:endParaRPr sz="1800">
              <a:solidFill>
                <a:srgbClr val="282828"/>
              </a:solidFill>
              <a:highlight>
                <a:srgbClr val="FFFFFF"/>
              </a:highlight>
            </a:endParaRPr>
          </a:p>
          <a:p>
            <a:pPr indent="0" lvl="0" marL="0" rtl="0" algn="l">
              <a:spcBef>
                <a:spcPts val="0"/>
              </a:spcBef>
              <a:spcAft>
                <a:spcPts val="0"/>
              </a:spcAft>
              <a:buNone/>
            </a:pPr>
            <a:r>
              <a:t/>
            </a:r>
            <a:endParaRPr sz="800">
              <a:solidFill>
                <a:srgbClr val="282828"/>
              </a:solidFill>
              <a:highlight>
                <a:srgbClr val="FFFFFF"/>
              </a:highlight>
            </a:endParaRPr>
          </a:p>
          <a:p>
            <a:pPr indent="0" lvl="0" marL="0" rtl="0" algn="l">
              <a:spcBef>
                <a:spcPts val="0"/>
              </a:spcBef>
              <a:spcAft>
                <a:spcPts val="0"/>
              </a:spcAft>
              <a:buNone/>
            </a:pPr>
            <a:r>
              <a:rPr lang="en" sz="1800">
                <a:solidFill>
                  <a:srgbClr val="282828"/>
                </a:solidFill>
                <a:highlight>
                  <a:schemeClr val="lt1"/>
                </a:highlight>
              </a:rPr>
              <a:t>Urine albumin-creatinine ratio (ACR) </a:t>
            </a:r>
            <a:endParaRPr sz="1800">
              <a:solidFill>
                <a:srgbClr val="282828"/>
              </a:solidFill>
              <a:highlight>
                <a:srgbClr val="FFFFFF"/>
              </a:high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53"/>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393" name="Google Shape;393;p53"/>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grpSp>
        <p:nvGrpSpPr>
          <p:cNvPr id="394" name="Google Shape;394;p53"/>
          <p:cNvGrpSpPr/>
          <p:nvPr/>
        </p:nvGrpSpPr>
        <p:grpSpPr>
          <a:xfrm>
            <a:off x="66862" y="641425"/>
            <a:ext cx="9010274" cy="4305276"/>
            <a:chOff x="-188325" y="1103550"/>
            <a:chExt cx="9010274" cy="4305276"/>
          </a:xfrm>
        </p:grpSpPr>
        <p:pic>
          <p:nvPicPr>
            <p:cNvPr id="395" name="Google Shape;395;p53"/>
            <p:cNvPicPr preferRelativeResize="0"/>
            <p:nvPr/>
          </p:nvPicPr>
          <p:blipFill rotWithShape="1">
            <a:blip r:embed="rId5">
              <a:alphaModFix/>
            </a:blip>
            <a:srcRect b="2352" l="21934" r="0" t="0"/>
            <a:stretch/>
          </p:blipFill>
          <p:spPr>
            <a:xfrm>
              <a:off x="4715100" y="3140175"/>
              <a:ext cx="4106849" cy="2268651"/>
            </a:xfrm>
            <a:prstGeom prst="rect">
              <a:avLst/>
            </a:prstGeom>
            <a:noFill/>
            <a:ln>
              <a:noFill/>
            </a:ln>
          </p:spPr>
        </p:pic>
        <p:pic>
          <p:nvPicPr>
            <p:cNvPr id="396" name="Google Shape;396;p53"/>
            <p:cNvPicPr preferRelativeResize="0"/>
            <p:nvPr/>
          </p:nvPicPr>
          <p:blipFill rotWithShape="1">
            <a:blip r:embed="rId6">
              <a:alphaModFix/>
            </a:blip>
            <a:srcRect b="0" l="0" r="0" t="0"/>
            <a:stretch/>
          </p:blipFill>
          <p:spPr>
            <a:xfrm>
              <a:off x="-188325" y="1103550"/>
              <a:ext cx="4903425" cy="2127975"/>
            </a:xfrm>
            <a:prstGeom prst="rect">
              <a:avLst/>
            </a:prstGeom>
            <a:noFill/>
            <a:ln>
              <a:noFill/>
            </a:ln>
          </p:spPr>
        </p:pic>
      </p:grpSp>
      <p:sp>
        <p:nvSpPr>
          <p:cNvPr id="397" name="Google Shape;397;p53"/>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398" name="Google Shape;398;p53"/>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sp>
        <p:nvSpPr>
          <p:cNvPr id="399" name="Google Shape;399;p53"/>
          <p:cNvSpPr txBox="1"/>
          <p:nvPr/>
        </p:nvSpPr>
        <p:spPr>
          <a:xfrm>
            <a:off x="4828055" y="1134790"/>
            <a:ext cx="3457765" cy="101563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Valproate (Depakote) is mostly antimanic.</a:t>
            </a:r>
            <a:endParaRPr b="0" i="0" sz="1800" u="none" cap="none" strike="noStrike">
              <a:solidFill>
                <a:srgbClr val="000000"/>
              </a:solidFill>
              <a:latin typeface="Arial"/>
              <a:ea typeface="Arial"/>
              <a:cs typeface="Arial"/>
              <a:sym typeface="Arial"/>
            </a:endParaRPr>
          </a:p>
        </p:txBody>
      </p:sp>
      <p:pic>
        <p:nvPicPr>
          <p:cNvPr id="400" name="Google Shape;400;p53"/>
          <p:cNvPicPr preferRelativeResize="0"/>
          <p:nvPr/>
        </p:nvPicPr>
        <p:blipFill rotWithShape="1">
          <a:blip r:embed="rId7">
            <a:alphaModFix/>
          </a:blip>
          <a:srcRect b="0" l="0" r="0" t="0"/>
          <a:stretch/>
        </p:blipFill>
        <p:spPr>
          <a:xfrm>
            <a:off x="1357282" y="1905629"/>
            <a:ext cx="957346" cy="1018666"/>
          </a:xfrm>
          <a:prstGeom prst="rect">
            <a:avLst/>
          </a:prstGeom>
          <a:noFill/>
          <a:ln>
            <a:noFill/>
          </a:ln>
        </p:spPr>
      </p:pic>
      <p:pic>
        <p:nvPicPr>
          <p:cNvPr id="401" name="Google Shape;401;p53"/>
          <p:cNvPicPr preferRelativeResize="0"/>
          <p:nvPr/>
        </p:nvPicPr>
        <p:blipFill rotWithShape="1">
          <a:blip r:embed="rId7">
            <a:alphaModFix/>
          </a:blip>
          <a:srcRect b="0" l="0" r="0" t="0"/>
          <a:stretch/>
        </p:blipFill>
        <p:spPr>
          <a:xfrm>
            <a:off x="3493722" y="2511388"/>
            <a:ext cx="400201" cy="443812"/>
          </a:xfrm>
          <a:prstGeom prst="rect">
            <a:avLst/>
          </a:prstGeom>
          <a:noFill/>
          <a:ln>
            <a:noFill/>
          </a:ln>
        </p:spPr>
      </p:pic>
      <p:pic>
        <p:nvPicPr>
          <p:cNvPr id="402" name="Google Shape;402;p53"/>
          <p:cNvPicPr preferRelativeResize="0"/>
          <p:nvPr/>
        </p:nvPicPr>
        <p:blipFill rotWithShape="1">
          <a:blip r:embed="rId7">
            <a:alphaModFix/>
          </a:blip>
          <a:srcRect b="0" l="0" r="0" t="0"/>
          <a:stretch/>
        </p:blipFill>
        <p:spPr>
          <a:xfrm>
            <a:off x="5719288" y="2538718"/>
            <a:ext cx="400201" cy="443812"/>
          </a:xfrm>
          <a:prstGeom prst="rect">
            <a:avLst/>
          </a:prstGeom>
          <a:noFill/>
          <a:ln>
            <a:noFill/>
          </a:ln>
        </p:spPr>
      </p:pic>
      <p:sp>
        <p:nvSpPr>
          <p:cNvPr id="403" name="Google Shape;403;p53"/>
          <p:cNvSpPr txBox="1"/>
          <p:nvPr/>
        </p:nvSpPr>
        <p:spPr>
          <a:xfrm>
            <a:off x="3253372" y="2134510"/>
            <a:ext cx="1160973"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p:txBody>
      </p:sp>
      <p:sp>
        <p:nvSpPr>
          <p:cNvPr id="404" name="Google Shape;404;p53"/>
          <p:cNvSpPr txBox="1"/>
          <p:nvPr/>
        </p:nvSpPr>
        <p:spPr>
          <a:xfrm>
            <a:off x="5467080" y="2134509"/>
            <a:ext cx="1160973"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p:txBody>
      </p:sp>
      <p:sp>
        <p:nvSpPr>
          <p:cNvPr id="405" name="Google Shape;405;p53"/>
          <p:cNvSpPr txBox="1"/>
          <p:nvPr/>
        </p:nvSpPr>
        <p:spPr>
          <a:xfrm>
            <a:off x="419124" y="4105082"/>
            <a:ext cx="2532505" cy="101563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Valproate (Depakote) is mostly antimanic.</a:t>
            </a:r>
            <a:endParaRPr b="0" i="0" sz="1800" u="none" cap="none" strike="noStrike">
              <a:solidFill>
                <a:srgbClr val="000000"/>
              </a:solidFill>
              <a:latin typeface="Arial"/>
              <a:ea typeface="Arial"/>
              <a:cs typeface="Arial"/>
              <a:sym typeface="Arial"/>
            </a:endParaRPr>
          </a:p>
        </p:txBody>
      </p:sp>
      <p:sp>
        <p:nvSpPr>
          <p:cNvPr id="406" name="Google Shape;406;p53"/>
          <p:cNvSpPr/>
          <p:nvPr/>
        </p:nvSpPr>
        <p:spPr>
          <a:xfrm>
            <a:off x="2761519" y="209644"/>
            <a:ext cx="6267806" cy="47859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8" name="Shape 4128"/>
        <p:cNvGrpSpPr/>
        <p:nvPr/>
      </p:nvGrpSpPr>
      <p:grpSpPr>
        <a:xfrm>
          <a:off x="0" y="0"/>
          <a:ext cx="0" cy="0"/>
          <a:chOff x="0" y="0"/>
          <a:chExt cx="0" cy="0"/>
        </a:xfrm>
      </p:grpSpPr>
      <p:sp>
        <p:nvSpPr>
          <p:cNvPr id="4129" name="Google Shape;4129;p314"/>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0" name="Google Shape;4130;p314"/>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4131" name="Google Shape;4131;p314"/>
          <p:cNvSpPr txBox="1"/>
          <p:nvPr/>
        </p:nvSpPr>
        <p:spPr>
          <a:xfrm>
            <a:off x="893724" y="734090"/>
            <a:ext cx="7492800" cy="48948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Educate the patient</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Anticipate interactions</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Ideally, GFR &gt; 60 to start (&gt; 45 if compelling reason to start)</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Once daily dosing at HS</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12-hour trough levels (+/- 2 hr)</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Don’t target above 1.0 (outpatient)</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Don’t allow above 1.2 (12-hr trough)</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Aim ~ 0.2 lower if &gt;50 years old </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Urine </a:t>
            </a:r>
            <a:r>
              <a:rPr lang="en" sz="1800">
                <a:solidFill>
                  <a:srgbClr val="282828"/>
                </a:solidFill>
                <a:highlight>
                  <a:schemeClr val="lt1"/>
                </a:highlight>
              </a:rPr>
              <a:t>albumin-creatinine ratio (ACR) to detect glomerulopathy (not related to lithium itself)</a:t>
            </a:r>
            <a:endParaRPr sz="1800">
              <a:solidFill>
                <a:srgbClr val="282828"/>
              </a:solidFill>
              <a:highlight>
                <a:schemeClr val="lt1"/>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chemeClr val="lt1"/>
                </a:highlight>
              </a:rPr>
              <a:t>Early morning osmolality (EMUO)</a:t>
            </a:r>
            <a:endParaRPr sz="1800">
              <a:solidFill>
                <a:srgbClr val="282828"/>
              </a:solidFill>
              <a:highlight>
                <a:schemeClr val="lt1"/>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chemeClr val="lt1"/>
                </a:highlight>
              </a:rPr>
              <a:t>Add amiloride if EMUO &lt;850</a:t>
            </a:r>
            <a:endParaRPr sz="1800">
              <a:solidFill>
                <a:srgbClr val="282828"/>
              </a:solidFill>
              <a:highlight>
                <a:schemeClr val="lt1"/>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chemeClr val="lt1"/>
                </a:highlight>
              </a:rPr>
              <a:t>Lithium level and eGFR at ~1 wk, 6 wk, 12 wk, 6 mo, then q 6 mo </a:t>
            </a:r>
            <a:endParaRPr sz="1800">
              <a:solidFill>
                <a:srgbClr val="282828"/>
              </a:solidFill>
              <a:highlight>
                <a:schemeClr val="lt1"/>
              </a:highlight>
            </a:endParaRPr>
          </a:p>
          <a:p>
            <a:pPr indent="0" lvl="0" marL="0" rtl="0" algn="l">
              <a:spcBef>
                <a:spcPts val="0"/>
              </a:spcBef>
              <a:spcAft>
                <a:spcPts val="0"/>
              </a:spcAft>
              <a:buNone/>
            </a:pPr>
            <a:r>
              <a:t/>
            </a:r>
            <a:endParaRPr sz="1800">
              <a:solidFill>
                <a:srgbClr val="282828"/>
              </a:solidFill>
              <a:highlight>
                <a:schemeClr val="lt1"/>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marR="0" rtl="0" algn="l">
              <a:lnSpc>
                <a:spcPct val="100000"/>
              </a:lnSpc>
              <a:spcBef>
                <a:spcPts val="0"/>
              </a:spcBef>
              <a:spcAft>
                <a:spcPts val="0"/>
              </a:spcAft>
              <a:buNone/>
            </a:pPr>
            <a:r>
              <a:t/>
            </a:r>
            <a:endParaRPr sz="1800">
              <a:solidFill>
                <a:srgbClr val="282828"/>
              </a:solidFill>
              <a:highlight>
                <a:srgbClr val="FFFFFF"/>
              </a:highlight>
            </a:endParaRPr>
          </a:p>
        </p:txBody>
      </p:sp>
    </p:spTree>
  </p:cSld>
  <p:clrMapOvr>
    <a:masterClrMapping/>
  </p:clrMapOvr>
</p:sld>
</file>

<file path=ppt/slides/slide2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5" name="Shape 4135"/>
        <p:cNvGrpSpPr/>
        <p:nvPr/>
      </p:nvGrpSpPr>
      <p:grpSpPr>
        <a:xfrm>
          <a:off x="0" y="0"/>
          <a:ext cx="0" cy="0"/>
          <a:chOff x="0" y="0"/>
          <a:chExt cx="0" cy="0"/>
        </a:xfrm>
      </p:grpSpPr>
      <p:sp>
        <p:nvSpPr>
          <p:cNvPr id="4136" name="Google Shape;4136;p315"/>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7" name="Google Shape;4137;p315"/>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4138" name="Google Shape;4138;p315"/>
          <p:cNvSpPr txBox="1"/>
          <p:nvPr/>
        </p:nvSpPr>
        <p:spPr>
          <a:xfrm>
            <a:off x="580724" y="913275"/>
            <a:ext cx="78810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282828"/>
                </a:solidFill>
                <a:highlight>
                  <a:srgbClr val="FFFFFF"/>
                </a:highlight>
              </a:rPr>
              <a:t>When to consult a nephrologist</a:t>
            </a:r>
            <a:endParaRPr b="1"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rPr lang="en" sz="1800">
                <a:solidFill>
                  <a:srgbClr val="282828"/>
                </a:solidFill>
                <a:highlight>
                  <a:srgbClr val="FFFFFF"/>
                </a:highlight>
              </a:rPr>
              <a:t>Decline in eGFR &gt;4 over 12 months as verified by a repeat specimen</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rPr lang="en" sz="1800">
                <a:solidFill>
                  <a:srgbClr val="282828"/>
                </a:solidFill>
                <a:highlight>
                  <a:srgbClr val="FFFFFF"/>
                </a:highlight>
              </a:rPr>
              <a:t>eGFR &lt;45 as verified by a repeat specimen</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rPr lang="en" sz="1800">
                <a:solidFill>
                  <a:srgbClr val="282828"/>
                </a:solidFill>
                <a:highlight>
                  <a:srgbClr val="FFFFFF"/>
                </a:highlight>
              </a:rPr>
              <a:t>Albumin/creatinine &gt;300 (stage A3)</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rPr lang="en" sz="1800">
                <a:solidFill>
                  <a:srgbClr val="282828"/>
                </a:solidFill>
                <a:highlight>
                  <a:srgbClr val="FFFFFF"/>
                </a:highlight>
              </a:rPr>
              <a:t>Early morning urine osmolality (EMUO) &lt;300 unresponsive to maximal doses of amiloride (10 mg BID) plus adjunctive use of acetazolamide (up to 500 mg BID) for 6 weeks </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rPr lang="en" sz="1800">
                <a:solidFill>
                  <a:srgbClr val="282828"/>
                </a:solidFill>
                <a:highlight>
                  <a:srgbClr val="FFFFFF"/>
                </a:highlight>
              </a:rPr>
              <a:t>Hematuria </a:t>
            </a:r>
            <a:endParaRPr sz="1800">
              <a:solidFill>
                <a:srgbClr val="282828"/>
              </a:solidFill>
              <a:highlight>
                <a:srgbClr val="FFFFFF"/>
              </a:highlight>
            </a:endParaRPr>
          </a:p>
        </p:txBody>
      </p:sp>
    </p:spTree>
  </p:cSld>
  <p:clrMapOvr>
    <a:masterClrMapping/>
  </p:clrMapOvr>
</p:sld>
</file>

<file path=ppt/slides/slide2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2" name="Shape 4142"/>
        <p:cNvGrpSpPr/>
        <p:nvPr/>
      </p:nvGrpSpPr>
      <p:grpSpPr>
        <a:xfrm>
          <a:off x="0" y="0"/>
          <a:ext cx="0" cy="0"/>
          <a:chOff x="0" y="0"/>
          <a:chExt cx="0" cy="0"/>
        </a:xfrm>
      </p:grpSpPr>
      <p:sp>
        <p:nvSpPr>
          <p:cNvPr id="4143" name="Google Shape;4143;p316"/>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4" name="Google Shape;4144;p316"/>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a:t>
            </a:r>
            <a:r>
              <a:rPr b="1" lang="en" sz="2400">
                <a:solidFill>
                  <a:schemeClr val="lt1"/>
                </a:solidFill>
              </a:rPr>
              <a:t>– preventing renal damage</a:t>
            </a:r>
            <a:endParaRPr b="0" i="0" sz="2400" u="none" cap="none" strike="noStrike">
              <a:solidFill>
                <a:schemeClr val="lt1"/>
              </a:solidFill>
              <a:latin typeface="Arial"/>
              <a:ea typeface="Arial"/>
              <a:cs typeface="Arial"/>
              <a:sym typeface="Arial"/>
            </a:endParaRPr>
          </a:p>
        </p:txBody>
      </p:sp>
      <p:sp>
        <p:nvSpPr>
          <p:cNvPr id="4145" name="Google Shape;4145;p316"/>
          <p:cNvSpPr txBox="1"/>
          <p:nvPr/>
        </p:nvSpPr>
        <p:spPr>
          <a:xfrm>
            <a:off x="893724" y="734090"/>
            <a:ext cx="7492800" cy="517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Educate the patient</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Anticipate interactions</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Ideally, GFR &gt; 60 to start (&gt; 45 if compelling reason to start)</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Once daily dosing at HS</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12-hour trough levels (+/- 2 hr)</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Don’t target above 1.0 (outpatient)</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Don’t allow above 1.2 (12-hr trough)</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Aim ~ 0.2 lower if &gt;50 years old </a:t>
            </a:r>
            <a:endParaRPr sz="1800">
              <a:solidFill>
                <a:srgbClr val="282828"/>
              </a:solidFill>
              <a:highlight>
                <a:srgbClr val="FFFFFF"/>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rgbClr val="FFFFFF"/>
                </a:highlight>
              </a:rPr>
              <a:t>Urine </a:t>
            </a:r>
            <a:r>
              <a:rPr lang="en" sz="1800">
                <a:solidFill>
                  <a:srgbClr val="282828"/>
                </a:solidFill>
                <a:highlight>
                  <a:schemeClr val="lt1"/>
                </a:highlight>
              </a:rPr>
              <a:t>albumin-creatinine ratio (ACR) to detect glomerulopathy (not related to lithium itself)</a:t>
            </a:r>
            <a:endParaRPr sz="1800">
              <a:solidFill>
                <a:srgbClr val="282828"/>
              </a:solidFill>
              <a:highlight>
                <a:schemeClr val="lt1"/>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chemeClr val="lt1"/>
                </a:highlight>
              </a:rPr>
              <a:t>Early morning osmolality (EMUO)</a:t>
            </a:r>
            <a:endParaRPr sz="1800">
              <a:solidFill>
                <a:srgbClr val="282828"/>
              </a:solidFill>
              <a:highlight>
                <a:schemeClr val="lt1"/>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chemeClr val="lt1"/>
                </a:highlight>
              </a:rPr>
              <a:t>Add amiloride if EMUO &lt;850</a:t>
            </a:r>
            <a:endParaRPr sz="1800">
              <a:solidFill>
                <a:srgbClr val="282828"/>
              </a:solidFill>
              <a:highlight>
                <a:schemeClr val="lt1"/>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chemeClr val="lt1"/>
                </a:highlight>
              </a:rPr>
              <a:t>Lithium level and eGFR at ~1 wk, 6 wk, 12 wk, 6 mo, then q 6 mo </a:t>
            </a:r>
            <a:endParaRPr sz="1800">
              <a:solidFill>
                <a:srgbClr val="282828"/>
              </a:solidFill>
              <a:highlight>
                <a:schemeClr val="lt1"/>
              </a:highlight>
            </a:endParaRPr>
          </a:p>
          <a:p>
            <a:pPr indent="-342900" lvl="0" marL="457200" rtl="0" algn="l">
              <a:spcBef>
                <a:spcPts val="0"/>
              </a:spcBef>
              <a:spcAft>
                <a:spcPts val="0"/>
              </a:spcAft>
              <a:buClr>
                <a:srgbClr val="282828"/>
              </a:buClr>
              <a:buSzPts val="1800"/>
              <a:buAutoNum type="arabicPeriod"/>
            </a:pPr>
            <a:r>
              <a:rPr lang="en" sz="1800">
                <a:solidFill>
                  <a:srgbClr val="282828"/>
                </a:solidFill>
                <a:highlight>
                  <a:schemeClr val="lt1"/>
                </a:highlight>
              </a:rPr>
              <a:t>Consult nephrology if eGFR &lt;45 or decrease &gt;4 in 12 mo or polydipsia can not be corrected with amiloride plus acetazolamide </a:t>
            </a:r>
            <a:endParaRPr sz="1800">
              <a:solidFill>
                <a:srgbClr val="282828"/>
              </a:solidFill>
              <a:highlight>
                <a:schemeClr val="lt1"/>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rtl="0" algn="l">
              <a:spcBef>
                <a:spcPts val="0"/>
              </a:spcBef>
              <a:spcAft>
                <a:spcPts val="0"/>
              </a:spcAft>
              <a:buNone/>
            </a:pPr>
            <a:r>
              <a:t/>
            </a:r>
            <a:endParaRPr sz="1800">
              <a:solidFill>
                <a:srgbClr val="282828"/>
              </a:solidFill>
              <a:highlight>
                <a:srgbClr val="FFFFFF"/>
              </a:highlight>
            </a:endParaRPr>
          </a:p>
          <a:p>
            <a:pPr indent="0" lvl="0" marL="0" marR="0" rtl="0" algn="l">
              <a:lnSpc>
                <a:spcPct val="100000"/>
              </a:lnSpc>
              <a:spcBef>
                <a:spcPts val="0"/>
              </a:spcBef>
              <a:spcAft>
                <a:spcPts val="0"/>
              </a:spcAft>
              <a:buNone/>
            </a:pPr>
            <a:r>
              <a:t/>
            </a:r>
            <a:endParaRPr sz="1800">
              <a:solidFill>
                <a:srgbClr val="282828"/>
              </a:solidFill>
              <a:highlight>
                <a:srgbClr val="FFFFFF"/>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7"/>
          <p:cNvSpPr txBox="1"/>
          <p:nvPr/>
        </p:nvSpPr>
        <p:spPr>
          <a:xfrm>
            <a:off x="379550" y="684750"/>
            <a:ext cx="8658000" cy="412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8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Not explaining that lithium and lamotrigine are “bipolar antidepressants”</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Depriving bipolar patients of lithium treatment</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Allowing acute lithium toxicity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Causing Stevens-Johnson syndrome by failure to adhere to lamotrigine dosing guidelines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Prescribing valproate to women of childbearing potential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Failure to consider drug interactions of carbamazepine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Causing Stevens-Johnson syndrome by failing to screen for HLA-B*1502 prior to giving carbamazepine to patients of Asian descent</a:t>
            </a:r>
            <a:endParaRPr sz="1600">
              <a:solidFill>
                <a:srgbClr val="A64D79"/>
              </a:solidFill>
            </a:endParaRPr>
          </a:p>
          <a:p>
            <a:pPr indent="-330200" lvl="0" marL="457200" marR="0" rtl="0" algn="l">
              <a:lnSpc>
                <a:spcPct val="115000"/>
              </a:lnSpc>
              <a:spcBef>
                <a:spcPts val="1000"/>
              </a:spcBef>
              <a:spcAft>
                <a:spcPts val="1000"/>
              </a:spcAft>
              <a:buClr>
                <a:srgbClr val="A64D79"/>
              </a:buClr>
              <a:buSzPts val="1600"/>
              <a:buAutoNum type="arabicPeriod"/>
            </a:pPr>
            <a:r>
              <a:rPr lang="en" sz="1600">
                <a:solidFill>
                  <a:srgbClr val="A64D79"/>
                </a:solidFill>
              </a:rPr>
              <a:t>Allowing lithium to cause gradual kidney damage </a:t>
            </a:r>
            <a:endParaRPr sz="1600">
              <a:solidFill>
                <a:srgbClr val="A64D79"/>
              </a:solidFill>
            </a:endParaRPr>
          </a:p>
        </p:txBody>
      </p:sp>
      <p:sp>
        <p:nvSpPr>
          <p:cNvPr id="110" name="Google Shape;110;p27"/>
          <p:cNvSpPr/>
          <p:nvPr/>
        </p:nvSpPr>
        <p:spPr>
          <a:xfrm>
            <a:off x="-1225"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27"/>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a:t>
            </a:r>
            <a:r>
              <a:rPr b="1" lang="en" sz="2400">
                <a:solidFill>
                  <a:schemeClr val="lt1"/>
                </a:solidFill>
              </a:rPr>
              <a:t> ways to harm your patients (mood stabilizers)</a:t>
            </a:r>
            <a:endParaRPr b="1" sz="24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54"/>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412" name="Google Shape;412;p54"/>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grpSp>
        <p:nvGrpSpPr>
          <p:cNvPr id="413" name="Google Shape;413;p54"/>
          <p:cNvGrpSpPr/>
          <p:nvPr/>
        </p:nvGrpSpPr>
        <p:grpSpPr>
          <a:xfrm>
            <a:off x="66862" y="641425"/>
            <a:ext cx="9010274" cy="4305276"/>
            <a:chOff x="-188325" y="1103550"/>
            <a:chExt cx="9010274" cy="4305276"/>
          </a:xfrm>
        </p:grpSpPr>
        <p:pic>
          <p:nvPicPr>
            <p:cNvPr id="414" name="Google Shape;414;p54"/>
            <p:cNvPicPr preferRelativeResize="0"/>
            <p:nvPr/>
          </p:nvPicPr>
          <p:blipFill rotWithShape="1">
            <a:blip r:embed="rId5">
              <a:alphaModFix/>
            </a:blip>
            <a:srcRect b="2352" l="21934" r="0" t="0"/>
            <a:stretch/>
          </p:blipFill>
          <p:spPr>
            <a:xfrm>
              <a:off x="4715100" y="3140175"/>
              <a:ext cx="4106849" cy="2268651"/>
            </a:xfrm>
            <a:prstGeom prst="rect">
              <a:avLst/>
            </a:prstGeom>
            <a:noFill/>
            <a:ln>
              <a:noFill/>
            </a:ln>
          </p:spPr>
        </p:pic>
        <p:pic>
          <p:nvPicPr>
            <p:cNvPr id="415" name="Google Shape;415;p54"/>
            <p:cNvPicPr preferRelativeResize="0"/>
            <p:nvPr/>
          </p:nvPicPr>
          <p:blipFill rotWithShape="1">
            <a:blip r:embed="rId6">
              <a:alphaModFix/>
            </a:blip>
            <a:srcRect b="0" l="0" r="0" t="0"/>
            <a:stretch/>
          </p:blipFill>
          <p:spPr>
            <a:xfrm>
              <a:off x="-188325" y="1103550"/>
              <a:ext cx="4903425" cy="2127975"/>
            </a:xfrm>
            <a:prstGeom prst="rect">
              <a:avLst/>
            </a:prstGeom>
            <a:noFill/>
            <a:ln>
              <a:noFill/>
            </a:ln>
          </p:spPr>
        </p:pic>
      </p:grpSp>
      <p:sp>
        <p:nvSpPr>
          <p:cNvPr id="416" name="Google Shape;416;p54"/>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417" name="Google Shape;417;p54"/>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sp>
        <p:nvSpPr>
          <p:cNvPr id="418" name="Google Shape;418;p54"/>
          <p:cNvSpPr txBox="1"/>
          <p:nvPr/>
        </p:nvSpPr>
        <p:spPr>
          <a:xfrm>
            <a:off x="4828055" y="1134790"/>
            <a:ext cx="3457765" cy="101563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Valproate (Depakote) is mostly antimanic.</a:t>
            </a:r>
            <a:endParaRPr b="0" i="0" sz="1800" u="none" cap="none" strike="noStrike">
              <a:solidFill>
                <a:srgbClr val="000000"/>
              </a:solidFill>
              <a:latin typeface="Arial"/>
              <a:ea typeface="Arial"/>
              <a:cs typeface="Arial"/>
              <a:sym typeface="Arial"/>
            </a:endParaRPr>
          </a:p>
        </p:txBody>
      </p:sp>
      <p:pic>
        <p:nvPicPr>
          <p:cNvPr id="419" name="Google Shape;419;p54"/>
          <p:cNvPicPr preferRelativeResize="0"/>
          <p:nvPr/>
        </p:nvPicPr>
        <p:blipFill rotWithShape="1">
          <a:blip r:embed="rId7">
            <a:alphaModFix/>
          </a:blip>
          <a:srcRect b="0" l="0" r="0" t="0"/>
          <a:stretch/>
        </p:blipFill>
        <p:spPr>
          <a:xfrm>
            <a:off x="1357282" y="1905629"/>
            <a:ext cx="957346" cy="1018666"/>
          </a:xfrm>
          <a:prstGeom prst="rect">
            <a:avLst/>
          </a:prstGeom>
          <a:noFill/>
          <a:ln>
            <a:noFill/>
          </a:ln>
        </p:spPr>
      </p:pic>
      <p:pic>
        <p:nvPicPr>
          <p:cNvPr id="420" name="Google Shape;420;p54"/>
          <p:cNvPicPr preferRelativeResize="0"/>
          <p:nvPr/>
        </p:nvPicPr>
        <p:blipFill rotWithShape="1">
          <a:blip r:embed="rId7">
            <a:alphaModFix/>
          </a:blip>
          <a:srcRect b="0" l="0" r="0" t="0"/>
          <a:stretch/>
        </p:blipFill>
        <p:spPr>
          <a:xfrm>
            <a:off x="3493722" y="2511388"/>
            <a:ext cx="400201" cy="443812"/>
          </a:xfrm>
          <a:prstGeom prst="rect">
            <a:avLst/>
          </a:prstGeom>
          <a:noFill/>
          <a:ln>
            <a:noFill/>
          </a:ln>
        </p:spPr>
      </p:pic>
      <p:pic>
        <p:nvPicPr>
          <p:cNvPr id="421" name="Google Shape;421;p54"/>
          <p:cNvPicPr preferRelativeResize="0"/>
          <p:nvPr/>
        </p:nvPicPr>
        <p:blipFill rotWithShape="1">
          <a:blip r:embed="rId7">
            <a:alphaModFix/>
          </a:blip>
          <a:srcRect b="0" l="0" r="0" t="0"/>
          <a:stretch/>
        </p:blipFill>
        <p:spPr>
          <a:xfrm>
            <a:off x="5719288" y="2538718"/>
            <a:ext cx="400201" cy="443812"/>
          </a:xfrm>
          <a:prstGeom prst="rect">
            <a:avLst/>
          </a:prstGeom>
          <a:noFill/>
          <a:ln>
            <a:noFill/>
          </a:ln>
        </p:spPr>
      </p:pic>
      <p:sp>
        <p:nvSpPr>
          <p:cNvPr id="422" name="Google Shape;422;p54"/>
          <p:cNvSpPr txBox="1"/>
          <p:nvPr/>
        </p:nvSpPr>
        <p:spPr>
          <a:xfrm>
            <a:off x="3253372" y="2134510"/>
            <a:ext cx="1160973"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p:txBody>
      </p:sp>
      <p:sp>
        <p:nvSpPr>
          <p:cNvPr id="423" name="Google Shape;423;p54"/>
          <p:cNvSpPr txBox="1"/>
          <p:nvPr/>
        </p:nvSpPr>
        <p:spPr>
          <a:xfrm>
            <a:off x="5467080" y="2134509"/>
            <a:ext cx="1160973"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p:txBody>
      </p:sp>
      <p:sp>
        <p:nvSpPr>
          <p:cNvPr id="424" name="Google Shape;424;p54"/>
          <p:cNvSpPr txBox="1"/>
          <p:nvPr/>
        </p:nvSpPr>
        <p:spPr>
          <a:xfrm>
            <a:off x="419124" y="4105082"/>
            <a:ext cx="2532505" cy="101563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Valproate (Depakote) is mostly antimanic.</a:t>
            </a:r>
            <a:endParaRPr b="0" i="0" sz="1800" u="none" cap="none" strike="noStrike">
              <a:solidFill>
                <a:srgbClr val="000000"/>
              </a:solidFill>
              <a:latin typeface="Arial"/>
              <a:ea typeface="Arial"/>
              <a:cs typeface="Arial"/>
              <a:sym typeface="Arial"/>
            </a:endParaRPr>
          </a:p>
        </p:txBody>
      </p:sp>
      <p:sp>
        <p:nvSpPr>
          <p:cNvPr id="425" name="Google Shape;425;p54"/>
          <p:cNvSpPr/>
          <p:nvPr/>
        </p:nvSpPr>
        <p:spPr>
          <a:xfrm>
            <a:off x="4828055" y="209644"/>
            <a:ext cx="4201270" cy="47859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pic>
        <p:nvPicPr>
          <p:cNvPr id="430" name="Google Shape;430;p55"/>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431" name="Google Shape;431;p55"/>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grpSp>
        <p:nvGrpSpPr>
          <p:cNvPr id="432" name="Google Shape;432;p55"/>
          <p:cNvGrpSpPr/>
          <p:nvPr/>
        </p:nvGrpSpPr>
        <p:grpSpPr>
          <a:xfrm>
            <a:off x="66862" y="641425"/>
            <a:ext cx="9010274" cy="4305276"/>
            <a:chOff x="-188325" y="1103550"/>
            <a:chExt cx="9010274" cy="4305276"/>
          </a:xfrm>
        </p:grpSpPr>
        <p:pic>
          <p:nvPicPr>
            <p:cNvPr id="433" name="Google Shape;433;p55"/>
            <p:cNvPicPr preferRelativeResize="0"/>
            <p:nvPr/>
          </p:nvPicPr>
          <p:blipFill rotWithShape="1">
            <a:blip r:embed="rId5">
              <a:alphaModFix/>
            </a:blip>
            <a:srcRect b="2352" l="21934" r="0" t="0"/>
            <a:stretch/>
          </p:blipFill>
          <p:spPr>
            <a:xfrm>
              <a:off x="4715100" y="3140175"/>
              <a:ext cx="4106849" cy="2268651"/>
            </a:xfrm>
            <a:prstGeom prst="rect">
              <a:avLst/>
            </a:prstGeom>
            <a:noFill/>
            <a:ln>
              <a:noFill/>
            </a:ln>
          </p:spPr>
        </p:pic>
        <p:pic>
          <p:nvPicPr>
            <p:cNvPr id="434" name="Google Shape;434;p55"/>
            <p:cNvPicPr preferRelativeResize="0"/>
            <p:nvPr/>
          </p:nvPicPr>
          <p:blipFill rotWithShape="1">
            <a:blip r:embed="rId6">
              <a:alphaModFix/>
            </a:blip>
            <a:srcRect b="0" l="0" r="0" t="0"/>
            <a:stretch/>
          </p:blipFill>
          <p:spPr>
            <a:xfrm>
              <a:off x="-188325" y="1103550"/>
              <a:ext cx="4903425" cy="2127975"/>
            </a:xfrm>
            <a:prstGeom prst="rect">
              <a:avLst/>
            </a:prstGeom>
            <a:noFill/>
            <a:ln>
              <a:noFill/>
            </a:ln>
          </p:spPr>
        </p:pic>
      </p:grpSp>
      <p:sp>
        <p:nvSpPr>
          <p:cNvPr id="435" name="Google Shape;435;p55"/>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436" name="Google Shape;436;p55"/>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pic>
        <p:nvPicPr>
          <p:cNvPr id="437" name="Google Shape;437;p55"/>
          <p:cNvPicPr preferRelativeResize="0"/>
          <p:nvPr/>
        </p:nvPicPr>
        <p:blipFill rotWithShape="1">
          <a:blip r:embed="rId7">
            <a:alphaModFix/>
          </a:blip>
          <a:srcRect b="0" l="0" r="0" t="0"/>
          <a:stretch/>
        </p:blipFill>
        <p:spPr>
          <a:xfrm>
            <a:off x="1357282" y="1905629"/>
            <a:ext cx="957346" cy="1018666"/>
          </a:xfrm>
          <a:prstGeom prst="rect">
            <a:avLst/>
          </a:prstGeom>
          <a:noFill/>
          <a:ln>
            <a:noFill/>
          </a:ln>
        </p:spPr>
      </p:pic>
      <p:pic>
        <p:nvPicPr>
          <p:cNvPr id="438" name="Google Shape;438;p55"/>
          <p:cNvPicPr preferRelativeResize="0"/>
          <p:nvPr/>
        </p:nvPicPr>
        <p:blipFill rotWithShape="1">
          <a:blip r:embed="rId7">
            <a:alphaModFix/>
          </a:blip>
          <a:srcRect b="0" l="0" r="0" t="0"/>
          <a:stretch/>
        </p:blipFill>
        <p:spPr>
          <a:xfrm>
            <a:off x="3493722" y="2511388"/>
            <a:ext cx="400201" cy="443812"/>
          </a:xfrm>
          <a:prstGeom prst="rect">
            <a:avLst/>
          </a:prstGeom>
          <a:noFill/>
          <a:ln>
            <a:noFill/>
          </a:ln>
        </p:spPr>
      </p:pic>
      <p:pic>
        <p:nvPicPr>
          <p:cNvPr id="439" name="Google Shape;439;p55"/>
          <p:cNvPicPr preferRelativeResize="0"/>
          <p:nvPr/>
        </p:nvPicPr>
        <p:blipFill rotWithShape="1">
          <a:blip r:embed="rId7">
            <a:alphaModFix/>
          </a:blip>
          <a:srcRect b="0" l="0" r="0" t="0"/>
          <a:stretch/>
        </p:blipFill>
        <p:spPr>
          <a:xfrm>
            <a:off x="5719288" y="2538718"/>
            <a:ext cx="400201" cy="443812"/>
          </a:xfrm>
          <a:prstGeom prst="rect">
            <a:avLst/>
          </a:prstGeom>
          <a:noFill/>
          <a:ln>
            <a:noFill/>
          </a:ln>
        </p:spPr>
      </p:pic>
      <p:sp>
        <p:nvSpPr>
          <p:cNvPr id="440" name="Google Shape;440;p55"/>
          <p:cNvSpPr txBox="1"/>
          <p:nvPr/>
        </p:nvSpPr>
        <p:spPr>
          <a:xfrm>
            <a:off x="3253372" y="2134510"/>
            <a:ext cx="1160973"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p:txBody>
      </p:sp>
      <p:sp>
        <p:nvSpPr>
          <p:cNvPr id="441" name="Google Shape;441;p55"/>
          <p:cNvSpPr txBox="1"/>
          <p:nvPr/>
        </p:nvSpPr>
        <p:spPr>
          <a:xfrm>
            <a:off x="5467080" y="2134509"/>
            <a:ext cx="1160973"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p:txBody>
      </p:sp>
      <p:sp>
        <p:nvSpPr>
          <p:cNvPr id="442" name="Google Shape;442;p55"/>
          <p:cNvSpPr txBox="1"/>
          <p:nvPr/>
        </p:nvSpPr>
        <p:spPr>
          <a:xfrm>
            <a:off x="419124" y="4105082"/>
            <a:ext cx="2532505" cy="101563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Valproate (Depakote) is mostly antimanic.</a:t>
            </a:r>
            <a:endParaRPr b="0" i="0" sz="1800" u="none" cap="none" strike="noStrike">
              <a:solidFill>
                <a:srgbClr val="000000"/>
              </a:solidFill>
              <a:latin typeface="Arial"/>
              <a:ea typeface="Arial"/>
              <a:cs typeface="Arial"/>
              <a:sym typeface="Arial"/>
            </a:endParaRPr>
          </a:p>
        </p:txBody>
      </p:sp>
      <p:sp>
        <p:nvSpPr>
          <p:cNvPr id="443" name="Google Shape;443;p55"/>
          <p:cNvSpPr/>
          <p:nvPr/>
        </p:nvSpPr>
        <p:spPr>
          <a:xfrm>
            <a:off x="6739915" y="209644"/>
            <a:ext cx="2289410" cy="47859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p56"/>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449" name="Google Shape;449;p56"/>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grpSp>
        <p:nvGrpSpPr>
          <p:cNvPr id="450" name="Google Shape;450;p56"/>
          <p:cNvGrpSpPr/>
          <p:nvPr/>
        </p:nvGrpSpPr>
        <p:grpSpPr>
          <a:xfrm>
            <a:off x="66862" y="641425"/>
            <a:ext cx="9010274" cy="4305276"/>
            <a:chOff x="-188325" y="1103550"/>
            <a:chExt cx="9010274" cy="4305276"/>
          </a:xfrm>
        </p:grpSpPr>
        <p:pic>
          <p:nvPicPr>
            <p:cNvPr id="451" name="Google Shape;451;p56"/>
            <p:cNvPicPr preferRelativeResize="0"/>
            <p:nvPr/>
          </p:nvPicPr>
          <p:blipFill rotWithShape="1">
            <a:blip r:embed="rId5">
              <a:alphaModFix/>
            </a:blip>
            <a:srcRect b="2352" l="21934" r="0" t="0"/>
            <a:stretch/>
          </p:blipFill>
          <p:spPr>
            <a:xfrm>
              <a:off x="4715100" y="3140175"/>
              <a:ext cx="4106849" cy="2268651"/>
            </a:xfrm>
            <a:prstGeom prst="rect">
              <a:avLst/>
            </a:prstGeom>
            <a:noFill/>
            <a:ln>
              <a:noFill/>
            </a:ln>
          </p:spPr>
        </p:pic>
        <p:pic>
          <p:nvPicPr>
            <p:cNvPr id="452" name="Google Shape;452;p56"/>
            <p:cNvPicPr preferRelativeResize="0"/>
            <p:nvPr/>
          </p:nvPicPr>
          <p:blipFill rotWithShape="1">
            <a:blip r:embed="rId6">
              <a:alphaModFix/>
            </a:blip>
            <a:srcRect b="0" l="0" r="0" t="0"/>
            <a:stretch/>
          </p:blipFill>
          <p:spPr>
            <a:xfrm>
              <a:off x="-188325" y="1103550"/>
              <a:ext cx="4903425" cy="2127975"/>
            </a:xfrm>
            <a:prstGeom prst="rect">
              <a:avLst/>
            </a:prstGeom>
            <a:noFill/>
            <a:ln>
              <a:noFill/>
            </a:ln>
          </p:spPr>
        </p:pic>
      </p:grpSp>
      <p:sp>
        <p:nvSpPr>
          <p:cNvPr id="453" name="Google Shape;453;p56"/>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454" name="Google Shape;454;p56"/>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pic>
        <p:nvPicPr>
          <p:cNvPr id="455" name="Google Shape;455;p56"/>
          <p:cNvPicPr preferRelativeResize="0"/>
          <p:nvPr/>
        </p:nvPicPr>
        <p:blipFill rotWithShape="1">
          <a:blip r:embed="rId7">
            <a:alphaModFix/>
          </a:blip>
          <a:srcRect b="0" l="0" r="0" t="0"/>
          <a:stretch/>
        </p:blipFill>
        <p:spPr>
          <a:xfrm>
            <a:off x="1357282" y="1905629"/>
            <a:ext cx="957346" cy="1018666"/>
          </a:xfrm>
          <a:prstGeom prst="rect">
            <a:avLst/>
          </a:prstGeom>
          <a:noFill/>
          <a:ln>
            <a:noFill/>
          </a:ln>
        </p:spPr>
      </p:pic>
      <p:pic>
        <p:nvPicPr>
          <p:cNvPr id="456" name="Google Shape;456;p56"/>
          <p:cNvPicPr preferRelativeResize="0"/>
          <p:nvPr/>
        </p:nvPicPr>
        <p:blipFill rotWithShape="1">
          <a:blip r:embed="rId7">
            <a:alphaModFix/>
          </a:blip>
          <a:srcRect b="0" l="0" r="0" t="0"/>
          <a:stretch/>
        </p:blipFill>
        <p:spPr>
          <a:xfrm>
            <a:off x="3493722" y="2511388"/>
            <a:ext cx="400201" cy="443812"/>
          </a:xfrm>
          <a:prstGeom prst="rect">
            <a:avLst/>
          </a:prstGeom>
          <a:noFill/>
          <a:ln>
            <a:noFill/>
          </a:ln>
        </p:spPr>
      </p:pic>
      <p:pic>
        <p:nvPicPr>
          <p:cNvPr id="457" name="Google Shape;457;p56"/>
          <p:cNvPicPr preferRelativeResize="0"/>
          <p:nvPr/>
        </p:nvPicPr>
        <p:blipFill rotWithShape="1">
          <a:blip r:embed="rId7">
            <a:alphaModFix/>
          </a:blip>
          <a:srcRect b="0" l="0" r="0" t="0"/>
          <a:stretch/>
        </p:blipFill>
        <p:spPr>
          <a:xfrm>
            <a:off x="5719288" y="2538718"/>
            <a:ext cx="400201" cy="443812"/>
          </a:xfrm>
          <a:prstGeom prst="rect">
            <a:avLst/>
          </a:prstGeom>
          <a:noFill/>
          <a:ln>
            <a:noFill/>
          </a:ln>
        </p:spPr>
      </p:pic>
      <p:sp>
        <p:nvSpPr>
          <p:cNvPr id="458" name="Google Shape;458;p56"/>
          <p:cNvSpPr txBox="1"/>
          <p:nvPr/>
        </p:nvSpPr>
        <p:spPr>
          <a:xfrm>
            <a:off x="3253372" y="2134510"/>
            <a:ext cx="1160973"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p:txBody>
      </p:sp>
      <p:sp>
        <p:nvSpPr>
          <p:cNvPr id="459" name="Google Shape;459;p56"/>
          <p:cNvSpPr txBox="1"/>
          <p:nvPr/>
        </p:nvSpPr>
        <p:spPr>
          <a:xfrm>
            <a:off x="5467080" y="2134509"/>
            <a:ext cx="1160973"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p:txBody>
      </p:sp>
      <p:sp>
        <p:nvSpPr>
          <p:cNvPr id="460" name="Google Shape;460;p56"/>
          <p:cNvSpPr txBox="1"/>
          <p:nvPr/>
        </p:nvSpPr>
        <p:spPr>
          <a:xfrm>
            <a:off x="419124" y="4105082"/>
            <a:ext cx="2532505" cy="101563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Valproate (Depakote) is mostly antimanic.</a:t>
            </a:r>
            <a:endParaRPr b="0" i="0" sz="1800" u="none" cap="none" strike="noStrike">
              <a:solidFill>
                <a:srgbClr val="000000"/>
              </a:solidFill>
              <a:latin typeface="Arial"/>
              <a:ea typeface="Arial"/>
              <a:cs typeface="Arial"/>
              <a:sym typeface="Arial"/>
            </a:endParaRPr>
          </a:p>
        </p:txBody>
      </p:sp>
      <p:sp>
        <p:nvSpPr>
          <p:cNvPr id="461" name="Google Shape;461;p56"/>
          <p:cNvSpPr txBox="1"/>
          <p:nvPr/>
        </p:nvSpPr>
        <p:spPr>
          <a:xfrm>
            <a:off x="7409175" y="2523462"/>
            <a:ext cx="957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lang="en" sz="1800">
                <a:solidFill>
                  <a:schemeClr val="dk1"/>
                </a:solidFill>
              </a:rPr>
              <a:t>nope</a:t>
            </a:r>
            <a:endParaRPr b="1" i="0" sz="1800" u="none" cap="none" strike="noStrike">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57"/>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467" name="Google Shape;467;p57"/>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grpSp>
        <p:nvGrpSpPr>
          <p:cNvPr id="468" name="Google Shape;468;p57"/>
          <p:cNvGrpSpPr/>
          <p:nvPr/>
        </p:nvGrpSpPr>
        <p:grpSpPr>
          <a:xfrm>
            <a:off x="66862" y="641425"/>
            <a:ext cx="9010274" cy="4305276"/>
            <a:chOff x="-188325" y="1103550"/>
            <a:chExt cx="9010274" cy="4305276"/>
          </a:xfrm>
        </p:grpSpPr>
        <p:pic>
          <p:nvPicPr>
            <p:cNvPr id="469" name="Google Shape;469;p57"/>
            <p:cNvPicPr preferRelativeResize="0"/>
            <p:nvPr/>
          </p:nvPicPr>
          <p:blipFill rotWithShape="1">
            <a:blip r:embed="rId5">
              <a:alphaModFix/>
            </a:blip>
            <a:srcRect b="2352" l="21934" r="0" t="0"/>
            <a:stretch/>
          </p:blipFill>
          <p:spPr>
            <a:xfrm>
              <a:off x="4715100" y="3140175"/>
              <a:ext cx="4106849" cy="2268651"/>
            </a:xfrm>
            <a:prstGeom prst="rect">
              <a:avLst/>
            </a:prstGeom>
            <a:noFill/>
            <a:ln>
              <a:noFill/>
            </a:ln>
          </p:spPr>
        </p:pic>
        <p:pic>
          <p:nvPicPr>
            <p:cNvPr id="470" name="Google Shape;470;p57"/>
            <p:cNvPicPr preferRelativeResize="0"/>
            <p:nvPr/>
          </p:nvPicPr>
          <p:blipFill rotWithShape="1">
            <a:blip r:embed="rId6">
              <a:alphaModFix/>
            </a:blip>
            <a:srcRect b="0" l="0" r="0" t="0"/>
            <a:stretch/>
          </p:blipFill>
          <p:spPr>
            <a:xfrm>
              <a:off x="-188325" y="1103550"/>
              <a:ext cx="4903425" cy="2127975"/>
            </a:xfrm>
            <a:prstGeom prst="rect">
              <a:avLst/>
            </a:prstGeom>
            <a:noFill/>
            <a:ln>
              <a:noFill/>
            </a:ln>
          </p:spPr>
        </p:pic>
      </p:grpSp>
      <p:sp>
        <p:nvSpPr>
          <p:cNvPr id="471" name="Google Shape;471;p57"/>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472" name="Google Shape;472;p57"/>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sp>
        <p:nvSpPr>
          <p:cNvPr id="473" name="Google Shape;473;p57"/>
          <p:cNvSpPr txBox="1"/>
          <p:nvPr/>
        </p:nvSpPr>
        <p:spPr>
          <a:xfrm>
            <a:off x="4828055" y="1134790"/>
            <a:ext cx="3457765" cy="101563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Valproate (Depakote) is mostly antimanic.</a:t>
            </a:r>
            <a:endParaRPr b="0" i="0" sz="1800" u="none" cap="none" strike="noStrike">
              <a:solidFill>
                <a:srgbClr val="000000"/>
              </a:solidFill>
              <a:latin typeface="Arial"/>
              <a:ea typeface="Arial"/>
              <a:cs typeface="Arial"/>
              <a:sym typeface="Arial"/>
            </a:endParaRPr>
          </a:p>
        </p:txBody>
      </p:sp>
      <p:pic>
        <p:nvPicPr>
          <p:cNvPr id="474" name="Google Shape;474;p57"/>
          <p:cNvPicPr preferRelativeResize="0"/>
          <p:nvPr/>
        </p:nvPicPr>
        <p:blipFill rotWithShape="1">
          <a:blip r:embed="rId7">
            <a:alphaModFix/>
          </a:blip>
          <a:srcRect b="0" l="0" r="0" t="0"/>
          <a:stretch/>
        </p:blipFill>
        <p:spPr>
          <a:xfrm>
            <a:off x="1357282" y="1905629"/>
            <a:ext cx="957346" cy="1018666"/>
          </a:xfrm>
          <a:prstGeom prst="rect">
            <a:avLst/>
          </a:prstGeom>
          <a:noFill/>
          <a:ln>
            <a:noFill/>
          </a:ln>
        </p:spPr>
      </p:pic>
      <p:pic>
        <p:nvPicPr>
          <p:cNvPr id="475" name="Google Shape;475;p57"/>
          <p:cNvPicPr preferRelativeResize="0"/>
          <p:nvPr/>
        </p:nvPicPr>
        <p:blipFill rotWithShape="1">
          <a:blip r:embed="rId7">
            <a:alphaModFix/>
          </a:blip>
          <a:srcRect b="0" l="0" r="0" t="0"/>
          <a:stretch/>
        </p:blipFill>
        <p:spPr>
          <a:xfrm>
            <a:off x="3493722" y="2511388"/>
            <a:ext cx="400201" cy="443812"/>
          </a:xfrm>
          <a:prstGeom prst="rect">
            <a:avLst/>
          </a:prstGeom>
          <a:noFill/>
          <a:ln>
            <a:noFill/>
          </a:ln>
        </p:spPr>
      </p:pic>
      <p:pic>
        <p:nvPicPr>
          <p:cNvPr id="476" name="Google Shape;476;p57"/>
          <p:cNvPicPr preferRelativeResize="0"/>
          <p:nvPr/>
        </p:nvPicPr>
        <p:blipFill rotWithShape="1">
          <a:blip r:embed="rId7">
            <a:alphaModFix/>
          </a:blip>
          <a:srcRect b="0" l="0" r="0" t="0"/>
          <a:stretch/>
        </p:blipFill>
        <p:spPr>
          <a:xfrm>
            <a:off x="5719288" y="2538718"/>
            <a:ext cx="400201" cy="443812"/>
          </a:xfrm>
          <a:prstGeom prst="rect">
            <a:avLst/>
          </a:prstGeom>
          <a:noFill/>
          <a:ln>
            <a:noFill/>
          </a:ln>
        </p:spPr>
      </p:pic>
      <p:sp>
        <p:nvSpPr>
          <p:cNvPr id="477" name="Google Shape;477;p57"/>
          <p:cNvSpPr txBox="1"/>
          <p:nvPr/>
        </p:nvSpPr>
        <p:spPr>
          <a:xfrm>
            <a:off x="3253372" y="2134510"/>
            <a:ext cx="1160973"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p:txBody>
      </p:sp>
      <p:sp>
        <p:nvSpPr>
          <p:cNvPr id="478" name="Google Shape;478;p57"/>
          <p:cNvSpPr txBox="1"/>
          <p:nvPr/>
        </p:nvSpPr>
        <p:spPr>
          <a:xfrm>
            <a:off x="5467080" y="2134509"/>
            <a:ext cx="1160973"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id="483" name="Google Shape;483;p58"/>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484" name="Google Shape;484;p58"/>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grpSp>
        <p:nvGrpSpPr>
          <p:cNvPr id="485" name="Google Shape;485;p58"/>
          <p:cNvGrpSpPr/>
          <p:nvPr/>
        </p:nvGrpSpPr>
        <p:grpSpPr>
          <a:xfrm>
            <a:off x="66862" y="641425"/>
            <a:ext cx="9010274" cy="4305276"/>
            <a:chOff x="-188325" y="1103550"/>
            <a:chExt cx="9010274" cy="4305276"/>
          </a:xfrm>
        </p:grpSpPr>
        <p:pic>
          <p:nvPicPr>
            <p:cNvPr id="486" name="Google Shape;486;p58"/>
            <p:cNvPicPr preferRelativeResize="0"/>
            <p:nvPr/>
          </p:nvPicPr>
          <p:blipFill rotWithShape="1">
            <a:blip r:embed="rId5">
              <a:alphaModFix/>
            </a:blip>
            <a:srcRect b="2352" l="21934" r="0" t="0"/>
            <a:stretch/>
          </p:blipFill>
          <p:spPr>
            <a:xfrm>
              <a:off x="4715100" y="3140175"/>
              <a:ext cx="4106849" cy="2268651"/>
            </a:xfrm>
            <a:prstGeom prst="rect">
              <a:avLst/>
            </a:prstGeom>
            <a:noFill/>
            <a:ln>
              <a:noFill/>
            </a:ln>
          </p:spPr>
        </p:pic>
        <p:pic>
          <p:nvPicPr>
            <p:cNvPr id="487" name="Google Shape;487;p58"/>
            <p:cNvPicPr preferRelativeResize="0"/>
            <p:nvPr/>
          </p:nvPicPr>
          <p:blipFill rotWithShape="1">
            <a:blip r:embed="rId6">
              <a:alphaModFix/>
            </a:blip>
            <a:srcRect b="0" l="0" r="0" t="0"/>
            <a:stretch/>
          </p:blipFill>
          <p:spPr>
            <a:xfrm>
              <a:off x="-188325" y="1103550"/>
              <a:ext cx="4903425" cy="2127975"/>
            </a:xfrm>
            <a:prstGeom prst="rect">
              <a:avLst/>
            </a:prstGeom>
            <a:noFill/>
            <a:ln>
              <a:noFill/>
            </a:ln>
          </p:spPr>
        </p:pic>
      </p:grpSp>
      <p:sp>
        <p:nvSpPr>
          <p:cNvPr id="488" name="Google Shape;488;p58"/>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489" name="Google Shape;489;p58"/>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pic>
        <p:nvPicPr>
          <p:cNvPr descr="Resultado de imagen para tiger" id="490" name="Google Shape;490;p58"/>
          <p:cNvPicPr preferRelativeResize="0"/>
          <p:nvPr/>
        </p:nvPicPr>
        <p:blipFill rotWithShape="1">
          <a:blip r:embed="rId7">
            <a:alphaModFix/>
          </a:blip>
          <a:srcRect b="0" l="0" r="0" t="0"/>
          <a:stretch/>
        </p:blipFill>
        <p:spPr>
          <a:xfrm flipH="1" rot="-312030">
            <a:off x="1586464" y="2295327"/>
            <a:ext cx="810073" cy="795347"/>
          </a:xfrm>
          <a:prstGeom prst="rect">
            <a:avLst/>
          </a:prstGeom>
          <a:noFill/>
          <a:ln>
            <a:noFill/>
          </a:ln>
        </p:spPr>
      </p:pic>
      <p:pic>
        <p:nvPicPr>
          <p:cNvPr descr="Resultado de imagen para tiger" id="491" name="Google Shape;491;p58"/>
          <p:cNvPicPr preferRelativeResize="0"/>
          <p:nvPr/>
        </p:nvPicPr>
        <p:blipFill rotWithShape="1">
          <a:blip r:embed="rId7">
            <a:alphaModFix/>
          </a:blip>
          <a:srcRect b="0" l="0" r="0" t="0"/>
          <a:stretch/>
        </p:blipFill>
        <p:spPr>
          <a:xfrm flipH="1" rot="-312030">
            <a:off x="3589397" y="2538151"/>
            <a:ext cx="315432" cy="309698"/>
          </a:xfrm>
          <a:prstGeom prst="rect">
            <a:avLst/>
          </a:prstGeom>
          <a:noFill/>
          <a:ln>
            <a:noFill/>
          </a:ln>
        </p:spPr>
      </p:pic>
      <p:pic>
        <p:nvPicPr>
          <p:cNvPr descr="Resultado de imagen para tiger" id="492" name="Google Shape;492;p58"/>
          <p:cNvPicPr preferRelativeResize="0"/>
          <p:nvPr/>
        </p:nvPicPr>
        <p:blipFill rotWithShape="1">
          <a:blip r:embed="rId7">
            <a:alphaModFix/>
          </a:blip>
          <a:srcRect b="0" l="0" r="0" t="0"/>
          <a:stretch/>
        </p:blipFill>
        <p:spPr>
          <a:xfrm flipH="1" rot="-312030">
            <a:off x="5799198" y="2538153"/>
            <a:ext cx="315432" cy="309698"/>
          </a:xfrm>
          <a:prstGeom prst="rect">
            <a:avLst/>
          </a:prstGeom>
          <a:noFill/>
          <a:ln>
            <a:noFill/>
          </a:ln>
        </p:spPr>
      </p:pic>
      <p:sp>
        <p:nvSpPr>
          <p:cNvPr id="493" name="Google Shape;493;p58"/>
          <p:cNvSpPr txBox="1"/>
          <p:nvPr/>
        </p:nvSpPr>
        <p:spPr>
          <a:xfrm>
            <a:off x="3253372" y="2024148"/>
            <a:ext cx="1160973"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p:txBody>
      </p:sp>
      <p:sp>
        <p:nvSpPr>
          <p:cNvPr id="494" name="Google Shape;494;p58"/>
          <p:cNvSpPr txBox="1"/>
          <p:nvPr/>
        </p:nvSpPr>
        <p:spPr>
          <a:xfrm>
            <a:off x="5467080" y="2024147"/>
            <a:ext cx="1160973"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p:txBody>
      </p:sp>
      <p:sp>
        <p:nvSpPr>
          <p:cNvPr id="495" name="Google Shape;495;p58"/>
          <p:cNvSpPr/>
          <p:nvPr/>
        </p:nvSpPr>
        <p:spPr>
          <a:xfrm>
            <a:off x="7911476" y="209644"/>
            <a:ext cx="1160973" cy="47859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96" name="Google Shape;496;p58"/>
          <p:cNvSpPr/>
          <p:nvPr/>
        </p:nvSpPr>
        <p:spPr>
          <a:xfrm>
            <a:off x="2761519" y="209644"/>
            <a:ext cx="5515146" cy="47859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97" name="Google Shape;497;p58"/>
          <p:cNvSpPr txBox="1"/>
          <p:nvPr/>
        </p:nvSpPr>
        <p:spPr>
          <a:xfrm>
            <a:off x="118245" y="4096708"/>
            <a:ext cx="3457765" cy="101563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Ditto for carbamazepine (Tegretol) – mostly antimanic</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id="502" name="Google Shape;502;p59"/>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503" name="Google Shape;503;p59"/>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grpSp>
        <p:nvGrpSpPr>
          <p:cNvPr id="504" name="Google Shape;504;p59"/>
          <p:cNvGrpSpPr/>
          <p:nvPr/>
        </p:nvGrpSpPr>
        <p:grpSpPr>
          <a:xfrm>
            <a:off x="66862" y="641425"/>
            <a:ext cx="9010274" cy="4305276"/>
            <a:chOff x="-188325" y="1103550"/>
            <a:chExt cx="9010274" cy="4305276"/>
          </a:xfrm>
        </p:grpSpPr>
        <p:pic>
          <p:nvPicPr>
            <p:cNvPr id="505" name="Google Shape;505;p59"/>
            <p:cNvPicPr preferRelativeResize="0"/>
            <p:nvPr/>
          </p:nvPicPr>
          <p:blipFill rotWithShape="1">
            <a:blip r:embed="rId5">
              <a:alphaModFix/>
            </a:blip>
            <a:srcRect b="2352" l="21934" r="0" t="0"/>
            <a:stretch/>
          </p:blipFill>
          <p:spPr>
            <a:xfrm>
              <a:off x="4715100" y="3140175"/>
              <a:ext cx="4106849" cy="2268651"/>
            </a:xfrm>
            <a:prstGeom prst="rect">
              <a:avLst/>
            </a:prstGeom>
            <a:noFill/>
            <a:ln>
              <a:noFill/>
            </a:ln>
          </p:spPr>
        </p:pic>
        <p:pic>
          <p:nvPicPr>
            <p:cNvPr id="506" name="Google Shape;506;p59"/>
            <p:cNvPicPr preferRelativeResize="0"/>
            <p:nvPr/>
          </p:nvPicPr>
          <p:blipFill rotWithShape="1">
            <a:blip r:embed="rId6">
              <a:alphaModFix/>
            </a:blip>
            <a:srcRect b="0" l="0" r="0" t="0"/>
            <a:stretch/>
          </p:blipFill>
          <p:spPr>
            <a:xfrm>
              <a:off x="-188325" y="1103550"/>
              <a:ext cx="4903425" cy="2127975"/>
            </a:xfrm>
            <a:prstGeom prst="rect">
              <a:avLst/>
            </a:prstGeom>
            <a:noFill/>
            <a:ln>
              <a:noFill/>
            </a:ln>
          </p:spPr>
        </p:pic>
      </p:grpSp>
      <p:sp>
        <p:nvSpPr>
          <p:cNvPr id="507" name="Google Shape;507;p59"/>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508" name="Google Shape;508;p59"/>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pic>
        <p:nvPicPr>
          <p:cNvPr descr="Resultado de imagen para tiger" id="509" name="Google Shape;509;p59"/>
          <p:cNvPicPr preferRelativeResize="0"/>
          <p:nvPr/>
        </p:nvPicPr>
        <p:blipFill rotWithShape="1">
          <a:blip r:embed="rId7">
            <a:alphaModFix/>
          </a:blip>
          <a:srcRect b="0" l="0" r="0" t="0"/>
          <a:stretch/>
        </p:blipFill>
        <p:spPr>
          <a:xfrm flipH="1" rot="-312030">
            <a:off x="1586464" y="2295327"/>
            <a:ext cx="810073" cy="795347"/>
          </a:xfrm>
          <a:prstGeom prst="rect">
            <a:avLst/>
          </a:prstGeom>
          <a:noFill/>
          <a:ln>
            <a:noFill/>
          </a:ln>
        </p:spPr>
      </p:pic>
      <p:pic>
        <p:nvPicPr>
          <p:cNvPr descr="Resultado de imagen para tiger" id="510" name="Google Shape;510;p59"/>
          <p:cNvPicPr preferRelativeResize="0"/>
          <p:nvPr/>
        </p:nvPicPr>
        <p:blipFill rotWithShape="1">
          <a:blip r:embed="rId7">
            <a:alphaModFix/>
          </a:blip>
          <a:srcRect b="0" l="0" r="0" t="0"/>
          <a:stretch/>
        </p:blipFill>
        <p:spPr>
          <a:xfrm flipH="1" rot="-312030">
            <a:off x="3589397" y="2538151"/>
            <a:ext cx="315432" cy="309698"/>
          </a:xfrm>
          <a:prstGeom prst="rect">
            <a:avLst/>
          </a:prstGeom>
          <a:noFill/>
          <a:ln>
            <a:noFill/>
          </a:ln>
        </p:spPr>
      </p:pic>
      <p:pic>
        <p:nvPicPr>
          <p:cNvPr descr="Resultado de imagen para tiger" id="511" name="Google Shape;511;p59"/>
          <p:cNvPicPr preferRelativeResize="0"/>
          <p:nvPr/>
        </p:nvPicPr>
        <p:blipFill rotWithShape="1">
          <a:blip r:embed="rId7">
            <a:alphaModFix/>
          </a:blip>
          <a:srcRect b="0" l="0" r="0" t="0"/>
          <a:stretch/>
        </p:blipFill>
        <p:spPr>
          <a:xfrm flipH="1" rot="-312030">
            <a:off x="5799198" y="2538153"/>
            <a:ext cx="315432" cy="309698"/>
          </a:xfrm>
          <a:prstGeom prst="rect">
            <a:avLst/>
          </a:prstGeom>
          <a:noFill/>
          <a:ln>
            <a:noFill/>
          </a:ln>
        </p:spPr>
      </p:pic>
      <p:sp>
        <p:nvSpPr>
          <p:cNvPr id="512" name="Google Shape;512;p59"/>
          <p:cNvSpPr txBox="1"/>
          <p:nvPr/>
        </p:nvSpPr>
        <p:spPr>
          <a:xfrm>
            <a:off x="3253372" y="2024148"/>
            <a:ext cx="1160973"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p:txBody>
      </p:sp>
      <p:sp>
        <p:nvSpPr>
          <p:cNvPr id="513" name="Google Shape;513;p59"/>
          <p:cNvSpPr txBox="1"/>
          <p:nvPr/>
        </p:nvSpPr>
        <p:spPr>
          <a:xfrm>
            <a:off x="5467080" y="2024147"/>
            <a:ext cx="1160973"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p:txBody>
      </p:sp>
      <p:sp>
        <p:nvSpPr>
          <p:cNvPr id="514" name="Google Shape;514;p59"/>
          <p:cNvSpPr/>
          <p:nvPr/>
        </p:nvSpPr>
        <p:spPr>
          <a:xfrm>
            <a:off x="7911476" y="209644"/>
            <a:ext cx="1160973" cy="47859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15" name="Google Shape;515;p59"/>
          <p:cNvSpPr/>
          <p:nvPr/>
        </p:nvSpPr>
        <p:spPr>
          <a:xfrm>
            <a:off x="4970287" y="209644"/>
            <a:ext cx="3306378" cy="47859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16" name="Google Shape;516;p59"/>
          <p:cNvSpPr txBox="1"/>
          <p:nvPr/>
        </p:nvSpPr>
        <p:spPr>
          <a:xfrm>
            <a:off x="118245" y="4096708"/>
            <a:ext cx="3457765" cy="101563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Ditto for carbamazepine (Tegretol) – mostly antimanic</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p60"/>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522" name="Google Shape;522;p60"/>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grpSp>
        <p:nvGrpSpPr>
          <p:cNvPr id="523" name="Google Shape;523;p60"/>
          <p:cNvGrpSpPr/>
          <p:nvPr/>
        </p:nvGrpSpPr>
        <p:grpSpPr>
          <a:xfrm>
            <a:off x="66862" y="641425"/>
            <a:ext cx="9010274" cy="4305276"/>
            <a:chOff x="-188325" y="1103550"/>
            <a:chExt cx="9010274" cy="4305276"/>
          </a:xfrm>
        </p:grpSpPr>
        <p:pic>
          <p:nvPicPr>
            <p:cNvPr id="524" name="Google Shape;524;p60"/>
            <p:cNvPicPr preferRelativeResize="0"/>
            <p:nvPr/>
          </p:nvPicPr>
          <p:blipFill rotWithShape="1">
            <a:blip r:embed="rId5">
              <a:alphaModFix/>
            </a:blip>
            <a:srcRect b="2352" l="21934" r="0" t="0"/>
            <a:stretch/>
          </p:blipFill>
          <p:spPr>
            <a:xfrm>
              <a:off x="4715100" y="3140175"/>
              <a:ext cx="4106849" cy="2268651"/>
            </a:xfrm>
            <a:prstGeom prst="rect">
              <a:avLst/>
            </a:prstGeom>
            <a:noFill/>
            <a:ln>
              <a:noFill/>
            </a:ln>
          </p:spPr>
        </p:pic>
        <p:pic>
          <p:nvPicPr>
            <p:cNvPr id="525" name="Google Shape;525;p60"/>
            <p:cNvPicPr preferRelativeResize="0"/>
            <p:nvPr/>
          </p:nvPicPr>
          <p:blipFill rotWithShape="1">
            <a:blip r:embed="rId6">
              <a:alphaModFix/>
            </a:blip>
            <a:srcRect b="0" l="0" r="0" t="0"/>
            <a:stretch/>
          </p:blipFill>
          <p:spPr>
            <a:xfrm>
              <a:off x="-188325" y="1103550"/>
              <a:ext cx="4903425" cy="2127975"/>
            </a:xfrm>
            <a:prstGeom prst="rect">
              <a:avLst/>
            </a:prstGeom>
            <a:noFill/>
            <a:ln>
              <a:noFill/>
            </a:ln>
          </p:spPr>
        </p:pic>
      </p:grpSp>
      <p:sp>
        <p:nvSpPr>
          <p:cNvPr id="526" name="Google Shape;526;p60"/>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527" name="Google Shape;527;p60"/>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pic>
        <p:nvPicPr>
          <p:cNvPr descr="Resultado de imagen para tiger" id="528" name="Google Shape;528;p60"/>
          <p:cNvPicPr preferRelativeResize="0"/>
          <p:nvPr/>
        </p:nvPicPr>
        <p:blipFill rotWithShape="1">
          <a:blip r:embed="rId7">
            <a:alphaModFix/>
          </a:blip>
          <a:srcRect b="0" l="0" r="0" t="0"/>
          <a:stretch/>
        </p:blipFill>
        <p:spPr>
          <a:xfrm flipH="1" rot="-312030">
            <a:off x="1586464" y="2295327"/>
            <a:ext cx="810073" cy="795347"/>
          </a:xfrm>
          <a:prstGeom prst="rect">
            <a:avLst/>
          </a:prstGeom>
          <a:noFill/>
          <a:ln>
            <a:noFill/>
          </a:ln>
        </p:spPr>
      </p:pic>
      <p:pic>
        <p:nvPicPr>
          <p:cNvPr descr="Resultado de imagen para tiger" id="529" name="Google Shape;529;p60"/>
          <p:cNvPicPr preferRelativeResize="0"/>
          <p:nvPr/>
        </p:nvPicPr>
        <p:blipFill rotWithShape="1">
          <a:blip r:embed="rId7">
            <a:alphaModFix/>
          </a:blip>
          <a:srcRect b="0" l="0" r="0" t="0"/>
          <a:stretch/>
        </p:blipFill>
        <p:spPr>
          <a:xfrm flipH="1" rot="-312030">
            <a:off x="3589397" y="2538151"/>
            <a:ext cx="315432" cy="309698"/>
          </a:xfrm>
          <a:prstGeom prst="rect">
            <a:avLst/>
          </a:prstGeom>
          <a:noFill/>
          <a:ln>
            <a:noFill/>
          </a:ln>
        </p:spPr>
      </p:pic>
      <p:pic>
        <p:nvPicPr>
          <p:cNvPr descr="Resultado de imagen para tiger" id="530" name="Google Shape;530;p60"/>
          <p:cNvPicPr preferRelativeResize="0"/>
          <p:nvPr/>
        </p:nvPicPr>
        <p:blipFill rotWithShape="1">
          <a:blip r:embed="rId7">
            <a:alphaModFix/>
          </a:blip>
          <a:srcRect b="0" l="0" r="0" t="0"/>
          <a:stretch/>
        </p:blipFill>
        <p:spPr>
          <a:xfrm flipH="1" rot="-312030">
            <a:off x="5799198" y="2538153"/>
            <a:ext cx="315432" cy="309698"/>
          </a:xfrm>
          <a:prstGeom prst="rect">
            <a:avLst/>
          </a:prstGeom>
          <a:noFill/>
          <a:ln>
            <a:noFill/>
          </a:ln>
        </p:spPr>
      </p:pic>
      <p:sp>
        <p:nvSpPr>
          <p:cNvPr id="531" name="Google Shape;531;p60"/>
          <p:cNvSpPr txBox="1"/>
          <p:nvPr/>
        </p:nvSpPr>
        <p:spPr>
          <a:xfrm>
            <a:off x="3253372" y="2024148"/>
            <a:ext cx="1160973"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p:txBody>
      </p:sp>
      <p:sp>
        <p:nvSpPr>
          <p:cNvPr id="532" name="Google Shape;532;p60"/>
          <p:cNvSpPr txBox="1"/>
          <p:nvPr/>
        </p:nvSpPr>
        <p:spPr>
          <a:xfrm>
            <a:off x="5467080" y="2024147"/>
            <a:ext cx="1160973"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p:txBody>
      </p:sp>
      <p:sp>
        <p:nvSpPr>
          <p:cNvPr id="533" name="Google Shape;533;p60"/>
          <p:cNvSpPr/>
          <p:nvPr/>
        </p:nvSpPr>
        <p:spPr>
          <a:xfrm>
            <a:off x="7911476" y="209644"/>
            <a:ext cx="1160973" cy="47859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34" name="Google Shape;534;p60"/>
          <p:cNvSpPr/>
          <p:nvPr/>
        </p:nvSpPr>
        <p:spPr>
          <a:xfrm>
            <a:off x="6859405" y="209644"/>
            <a:ext cx="1417260" cy="47859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35" name="Google Shape;535;p60"/>
          <p:cNvSpPr txBox="1"/>
          <p:nvPr/>
        </p:nvSpPr>
        <p:spPr>
          <a:xfrm>
            <a:off x="118245" y="4096708"/>
            <a:ext cx="3457765" cy="101563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Ditto for carbamazepine (Tegretol) – mostly antimanic</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id="540" name="Google Shape;540;p61"/>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541" name="Google Shape;541;p61"/>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grpSp>
        <p:nvGrpSpPr>
          <p:cNvPr id="542" name="Google Shape;542;p61"/>
          <p:cNvGrpSpPr/>
          <p:nvPr/>
        </p:nvGrpSpPr>
        <p:grpSpPr>
          <a:xfrm>
            <a:off x="66862" y="641425"/>
            <a:ext cx="9010274" cy="4305276"/>
            <a:chOff x="-188325" y="1103550"/>
            <a:chExt cx="9010274" cy="4305276"/>
          </a:xfrm>
        </p:grpSpPr>
        <p:pic>
          <p:nvPicPr>
            <p:cNvPr id="543" name="Google Shape;543;p61"/>
            <p:cNvPicPr preferRelativeResize="0"/>
            <p:nvPr/>
          </p:nvPicPr>
          <p:blipFill rotWithShape="1">
            <a:blip r:embed="rId5">
              <a:alphaModFix/>
            </a:blip>
            <a:srcRect b="2352" l="21934" r="0" t="0"/>
            <a:stretch/>
          </p:blipFill>
          <p:spPr>
            <a:xfrm>
              <a:off x="4715100" y="3140175"/>
              <a:ext cx="4106849" cy="2268651"/>
            </a:xfrm>
            <a:prstGeom prst="rect">
              <a:avLst/>
            </a:prstGeom>
            <a:noFill/>
            <a:ln>
              <a:noFill/>
            </a:ln>
          </p:spPr>
        </p:pic>
        <p:pic>
          <p:nvPicPr>
            <p:cNvPr id="544" name="Google Shape;544;p61"/>
            <p:cNvPicPr preferRelativeResize="0"/>
            <p:nvPr/>
          </p:nvPicPr>
          <p:blipFill rotWithShape="1">
            <a:blip r:embed="rId6">
              <a:alphaModFix/>
            </a:blip>
            <a:srcRect b="0" l="0" r="0" t="0"/>
            <a:stretch/>
          </p:blipFill>
          <p:spPr>
            <a:xfrm>
              <a:off x="-188325" y="1103550"/>
              <a:ext cx="4903425" cy="2127975"/>
            </a:xfrm>
            <a:prstGeom prst="rect">
              <a:avLst/>
            </a:prstGeom>
            <a:noFill/>
            <a:ln>
              <a:noFill/>
            </a:ln>
          </p:spPr>
        </p:pic>
      </p:grpSp>
      <p:sp>
        <p:nvSpPr>
          <p:cNvPr id="545" name="Google Shape;545;p61"/>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546" name="Google Shape;546;p61"/>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pic>
        <p:nvPicPr>
          <p:cNvPr descr="Resultado de imagen para tiger" id="547" name="Google Shape;547;p61"/>
          <p:cNvPicPr preferRelativeResize="0"/>
          <p:nvPr/>
        </p:nvPicPr>
        <p:blipFill rotWithShape="1">
          <a:blip r:embed="rId7">
            <a:alphaModFix/>
          </a:blip>
          <a:srcRect b="0" l="0" r="0" t="0"/>
          <a:stretch/>
        </p:blipFill>
        <p:spPr>
          <a:xfrm flipH="1" rot="-312030">
            <a:off x="1586464" y="2295327"/>
            <a:ext cx="810073" cy="795347"/>
          </a:xfrm>
          <a:prstGeom prst="rect">
            <a:avLst/>
          </a:prstGeom>
          <a:noFill/>
          <a:ln>
            <a:noFill/>
          </a:ln>
        </p:spPr>
      </p:pic>
      <p:pic>
        <p:nvPicPr>
          <p:cNvPr descr="Resultado de imagen para tiger" id="548" name="Google Shape;548;p61"/>
          <p:cNvPicPr preferRelativeResize="0"/>
          <p:nvPr/>
        </p:nvPicPr>
        <p:blipFill rotWithShape="1">
          <a:blip r:embed="rId7">
            <a:alphaModFix/>
          </a:blip>
          <a:srcRect b="0" l="0" r="0" t="0"/>
          <a:stretch/>
        </p:blipFill>
        <p:spPr>
          <a:xfrm flipH="1" rot="-312030">
            <a:off x="3589397" y="2538151"/>
            <a:ext cx="315432" cy="309698"/>
          </a:xfrm>
          <a:prstGeom prst="rect">
            <a:avLst/>
          </a:prstGeom>
          <a:noFill/>
          <a:ln>
            <a:noFill/>
          </a:ln>
        </p:spPr>
      </p:pic>
      <p:pic>
        <p:nvPicPr>
          <p:cNvPr descr="Resultado de imagen para tiger" id="549" name="Google Shape;549;p61"/>
          <p:cNvPicPr preferRelativeResize="0"/>
          <p:nvPr/>
        </p:nvPicPr>
        <p:blipFill rotWithShape="1">
          <a:blip r:embed="rId7">
            <a:alphaModFix/>
          </a:blip>
          <a:srcRect b="0" l="0" r="0" t="0"/>
          <a:stretch/>
        </p:blipFill>
        <p:spPr>
          <a:xfrm flipH="1" rot="-312030">
            <a:off x="5799198" y="2538153"/>
            <a:ext cx="315432" cy="309698"/>
          </a:xfrm>
          <a:prstGeom prst="rect">
            <a:avLst/>
          </a:prstGeom>
          <a:noFill/>
          <a:ln>
            <a:noFill/>
          </a:ln>
        </p:spPr>
      </p:pic>
      <p:sp>
        <p:nvSpPr>
          <p:cNvPr id="550" name="Google Shape;550;p61"/>
          <p:cNvSpPr txBox="1"/>
          <p:nvPr/>
        </p:nvSpPr>
        <p:spPr>
          <a:xfrm>
            <a:off x="3253372" y="2024148"/>
            <a:ext cx="1160973"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p:txBody>
      </p:sp>
      <p:sp>
        <p:nvSpPr>
          <p:cNvPr id="551" name="Google Shape;551;p61"/>
          <p:cNvSpPr txBox="1"/>
          <p:nvPr/>
        </p:nvSpPr>
        <p:spPr>
          <a:xfrm>
            <a:off x="5467080" y="2024147"/>
            <a:ext cx="1160973"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p:txBody>
      </p:sp>
      <p:sp>
        <p:nvSpPr>
          <p:cNvPr id="552" name="Google Shape;552;p61"/>
          <p:cNvSpPr txBox="1"/>
          <p:nvPr/>
        </p:nvSpPr>
        <p:spPr>
          <a:xfrm>
            <a:off x="118245" y="4096708"/>
            <a:ext cx="3457765" cy="101563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Ditto for carbamazepine (Tegretol) – mostly antimanic</a:t>
            </a:r>
            <a:endParaRPr b="0" i="0" sz="1800" u="none" cap="none" strike="noStrike">
              <a:solidFill>
                <a:srgbClr val="000000"/>
              </a:solidFill>
              <a:latin typeface="Arial"/>
              <a:ea typeface="Arial"/>
              <a:cs typeface="Arial"/>
              <a:sym typeface="Arial"/>
            </a:endParaRPr>
          </a:p>
        </p:txBody>
      </p:sp>
      <p:sp>
        <p:nvSpPr>
          <p:cNvPr id="553" name="Google Shape;553;p61"/>
          <p:cNvSpPr txBox="1"/>
          <p:nvPr/>
        </p:nvSpPr>
        <p:spPr>
          <a:xfrm>
            <a:off x="7409175" y="2523462"/>
            <a:ext cx="957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lang="en" sz="1800">
                <a:solidFill>
                  <a:schemeClr val="dk1"/>
                </a:solidFill>
              </a:rPr>
              <a:t>nope</a:t>
            </a:r>
            <a:endParaRPr b="1" i="0" sz="1800" u="none" cap="none" strike="noStrike">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id="558" name="Google Shape;558;p62"/>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559" name="Google Shape;559;p62"/>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grpSp>
        <p:nvGrpSpPr>
          <p:cNvPr id="560" name="Google Shape;560;p62"/>
          <p:cNvGrpSpPr/>
          <p:nvPr/>
        </p:nvGrpSpPr>
        <p:grpSpPr>
          <a:xfrm>
            <a:off x="66862" y="641425"/>
            <a:ext cx="9010274" cy="4305276"/>
            <a:chOff x="-188325" y="1103550"/>
            <a:chExt cx="9010274" cy="4305276"/>
          </a:xfrm>
        </p:grpSpPr>
        <p:pic>
          <p:nvPicPr>
            <p:cNvPr id="561" name="Google Shape;561;p62"/>
            <p:cNvPicPr preferRelativeResize="0"/>
            <p:nvPr/>
          </p:nvPicPr>
          <p:blipFill rotWithShape="1">
            <a:blip r:embed="rId5">
              <a:alphaModFix/>
            </a:blip>
            <a:srcRect b="2352" l="21934" r="0" t="0"/>
            <a:stretch/>
          </p:blipFill>
          <p:spPr>
            <a:xfrm>
              <a:off x="4715100" y="3140175"/>
              <a:ext cx="4106849" cy="2268651"/>
            </a:xfrm>
            <a:prstGeom prst="rect">
              <a:avLst/>
            </a:prstGeom>
            <a:noFill/>
            <a:ln>
              <a:noFill/>
            </a:ln>
          </p:spPr>
        </p:pic>
        <p:pic>
          <p:nvPicPr>
            <p:cNvPr id="562" name="Google Shape;562;p62"/>
            <p:cNvPicPr preferRelativeResize="0"/>
            <p:nvPr/>
          </p:nvPicPr>
          <p:blipFill rotWithShape="1">
            <a:blip r:embed="rId6">
              <a:alphaModFix/>
            </a:blip>
            <a:srcRect b="0" l="0" r="0" t="0"/>
            <a:stretch/>
          </p:blipFill>
          <p:spPr>
            <a:xfrm>
              <a:off x="-188325" y="1103550"/>
              <a:ext cx="4903425" cy="2127975"/>
            </a:xfrm>
            <a:prstGeom prst="rect">
              <a:avLst/>
            </a:prstGeom>
            <a:noFill/>
            <a:ln>
              <a:noFill/>
            </a:ln>
          </p:spPr>
        </p:pic>
      </p:grpSp>
      <p:sp>
        <p:nvSpPr>
          <p:cNvPr id="563" name="Google Shape;563;p62"/>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564" name="Google Shape;564;p62"/>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grpSp>
        <p:nvGrpSpPr>
          <p:cNvPr id="565" name="Google Shape;565;p62"/>
          <p:cNvGrpSpPr/>
          <p:nvPr/>
        </p:nvGrpSpPr>
        <p:grpSpPr>
          <a:xfrm>
            <a:off x="7232132" y="2405436"/>
            <a:ext cx="875704" cy="674312"/>
            <a:chOff x="766792" y="2138381"/>
            <a:chExt cx="2690063" cy="2071409"/>
          </a:xfrm>
        </p:grpSpPr>
        <p:grpSp>
          <p:nvGrpSpPr>
            <p:cNvPr id="566" name="Google Shape;566;p62"/>
            <p:cNvGrpSpPr/>
            <p:nvPr/>
          </p:nvGrpSpPr>
          <p:grpSpPr>
            <a:xfrm>
              <a:off x="766792" y="2138381"/>
              <a:ext cx="2690063" cy="2071409"/>
              <a:chOff x="6077928" y="3303336"/>
              <a:chExt cx="1398743" cy="1077064"/>
            </a:xfrm>
          </p:grpSpPr>
          <p:grpSp>
            <p:nvGrpSpPr>
              <p:cNvPr id="567" name="Google Shape;567;p62"/>
              <p:cNvGrpSpPr/>
              <p:nvPr/>
            </p:nvGrpSpPr>
            <p:grpSpPr>
              <a:xfrm>
                <a:off x="6077928" y="3303336"/>
                <a:ext cx="1398743" cy="937836"/>
                <a:chOff x="5619327" y="6680160"/>
                <a:chExt cx="1740163" cy="1166754"/>
              </a:xfrm>
            </p:grpSpPr>
            <p:pic>
              <p:nvPicPr>
                <p:cNvPr descr="clipped result image" id="568" name="Google Shape;568;p62"/>
                <p:cNvPicPr preferRelativeResize="0"/>
                <p:nvPr/>
              </p:nvPicPr>
              <p:blipFill rotWithShape="1">
                <a:blip r:embed="rId7">
                  <a:alphaModFix/>
                </a:blip>
                <a:srcRect b="13267" l="28601" r="0" t="24642"/>
                <a:stretch/>
              </p:blipFill>
              <p:spPr>
                <a:xfrm>
                  <a:off x="5945660" y="6923321"/>
                  <a:ext cx="1413830" cy="923593"/>
                </a:xfrm>
                <a:prstGeom prst="rect">
                  <a:avLst/>
                </a:prstGeom>
                <a:noFill/>
                <a:ln>
                  <a:noFill/>
                </a:ln>
              </p:spPr>
            </p:pic>
            <p:pic>
              <p:nvPicPr>
                <p:cNvPr id="569" name="Google Shape;569;p62"/>
                <p:cNvPicPr preferRelativeResize="0"/>
                <p:nvPr/>
              </p:nvPicPr>
              <p:blipFill rotWithShape="1">
                <a:blip r:embed="rId8">
                  <a:alphaModFix/>
                </a:blip>
                <a:srcRect b="0" l="0" r="0" t="0"/>
                <a:stretch/>
              </p:blipFill>
              <p:spPr>
                <a:xfrm>
                  <a:off x="5619327" y="6680160"/>
                  <a:ext cx="866543" cy="668044"/>
                </a:xfrm>
                <a:prstGeom prst="rect">
                  <a:avLst/>
                </a:prstGeom>
                <a:noFill/>
                <a:ln>
                  <a:noFill/>
                </a:ln>
              </p:spPr>
            </p:pic>
          </p:grpSp>
          <p:pic>
            <p:nvPicPr>
              <p:cNvPr id="570" name="Google Shape;570;p62"/>
              <p:cNvPicPr preferRelativeResize="0"/>
              <p:nvPr/>
            </p:nvPicPr>
            <p:blipFill rotWithShape="1">
              <a:blip r:embed="rId9">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571" name="Google Shape;571;p62"/>
              <p:cNvPicPr preferRelativeResize="0"/>
              <p:nvPr/>
            </p:nvPicPr>
            <p:blipFill rotWithShape="1">
              <a:blip r:embed="rId9">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572" name="Google Shape;572;p62"/>
              <p:cNvPicPr preferRelativeResize="0"/>
              <p:nvPr/>
            </p:nvPicPr>
            <p:blipFill rotWithShape="1">
              <a:blip r:embed="rId9">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573" name="Google Shape;573;p62"/>
            <p:cNvPicPr preferRelativeResize="0"/>
            <p:nvPr/>
          </p:nvPicPr>
          <p:blipFill rotWithShape="1">
            <a:blip r:embed="rId9">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grpSp>
        <p:nvGrpSpPr>
          <p:cNvPr id="574" name="Google Shape;574;p62"/>
          <p:cNvGrpSpPr/>
          <p:nvPr/>
        </p:nvGrpSpPr>
        <p:grpSpPr>
          <a:xfrm>
            <a:off x="3283735" y="2362309"/>
            <a:ext cx="875704" cy="674312"/>
            <a:chOff x="766792" y="2138381"/>
            <a:chExt cx="2690063" cy="2071409"/>
          </a:xfrm>
        </p:grpSpPr>
        <p:grpSp>
          <p:nvGrpSpPr>
            <p:cNvPr id="575" name="Google Shape;575;p62"/>
            <p:cNvGrpSpPr/>
            <p:nvPr/>
          </p:nvGrpSpPr>
          <p:grpSpPr>
            <a:xfrm>
              <a:off x="766792" y="2138381"/>
              <a:ext cx="2690063" cy="2071409"/>
              <a:chOff x="6077928" y="3303336"/>
              <a:chExt cx="1398743" cy="1077064"/>
            </a:xfrm>
          </p:grpSpPr>
          <p:grpSp>
            <p:nvGrpSpPr>
              <p:cNvPr id="576" name="Google Shape;576;p62"/>
              <p:cNvGrpSpPr/>
              <p:nvPr/>
            </p:nvGrpSpPr>
            <p:grpSpPr>
              <a:xfrm>
                <a:off x="6077928" y="3303336"/>
                <a:ext cx="1398743" cy="937836"/>
                <a:chOff x="5619327" y="6680160"/>
                <a:chExt cx="1740163" cy="1166754"/>
              </a:xfrm>
            </p:grpSpPr>
            <p:pic>
              <p:nvPicPr>
                <p:cNvPr descr="clipped result image" id="577" name="Google Shape;577;p62"/>
                <p:cNvPicPr preferRelativeResize="0"/>
                <p:nvPr/>
              </p:nvPicPr>
              <p:blipFill rotWithShape="1">
                <a:blip r:embed="rId7">
                  <a:alphaModFix/>
                </a:blip>
                <a:srcRect b="13267" l="28601" r="0" t="24642"/>
                <a:stretch/>
              </p:blipFill>
              <p:spPr>
                <a:xfrm>
                  <a:off x="5945660" y="6923321"/>
                  <a:ext cx="1413830" cy="923593"/>
                </a:xfrm>
                <a:prstGeom prst="rect">
                  <a:avLst/>
                </a:prstGeom>
                <a:noFill/>
                <a:ln>
                  <a:noFill/>
                </a:ln>
              </p:spPr>
            </p:pic>
            <p:pic>
              <p:nvPicPr>
                <p:cNvPr id="578" name="Google Shape;578;p62"/>
                <p:cNvPicPr preferRelativeResize="0"/>
                <p:nvPr/>
              </p:nvPicPr>
              <p:blipFill rotWithShape="1">
                <a:blip r:embed="rId8">
                  <a:alphaModFix/>
                </a:blip>
                <a:srcRect b="0" l="0" r="0" t="0"/>
                <a:stretch/>
              </p:blipFill>
              <p:spPr>
                <a:xfrm>
                  <a:off x="5619327" y="6680160"/>
                  <a:ext cx="866543" cy="668044"/>
                </a:xfrm>
                <a:prstGeom prst="rect">
                  <a:avLst/>
                </a:prstGeom>
                <a:noFill/>
                <a:ln>
                  <a:noFill/>
                </a:ln>
              </p:spPr>
            </p:pic>
          </p:grpSp>
          <p:pic>
            <p:nvPicPr>
              <p:cNvPr id="579" name="Google Shape;579;p62"/>
              <p:cNvPicPr preferRelativeResize="0"/>
              <p:nvPr/>
            </p:nvPicPr>
            <p:blipFill rotWithShape="1">
              <a:blip r:embed="rId9">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580" name="Google Shape;580;p62"/>
              <p:cNvPicPr preferRelativeResize="0"/>
              <p:nvPr/>
            </p:nvPicPr>
            <p:blipFill rotWithShape="1">
              <a:blip r:embed="rId9">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581" name="Google Shape;581;p62"/>
              <p:cNvPicPr preferRelativeResize="0"/>
              <p:nvPr/>
            </p:nvPicPr>
            <p:blipFill rotWithShape="1">
              <a:blip r:embed="rId9">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582" name="Google Shape;582;p62"/>
            <p:cNvPicPr preferRelativeResize="0"/>
            <p:nvPr/>
          </p:nvPicPr>
          <p:blipFill rotWithShape="1">
            <a:blip r:embed="rId9">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grpSp>
        <p:nvGrpSpPr>
          <p:cNvPr id="583" name="Google Shape;583;p62"/>
          <p:cNvGrpSpPr/>
          <p:nvPr/>
        </p:nvGrpSpPr>
        <p:grpSpPr>
          <a:xfrm>
            <a:off x="5473065" y="2362309"/>
            <a:ext cx="875704" cy="674312"/>
            <a:chOff x="766792" y="2138381"/>
            <a:chExt cx="2690063" cy="2071409"/>
          </a:xfrm>
        </p:grpSpPr>
        <p:grpSp>
          <p:nvGrpSpPr>
            <p:cNvPr id="584" name="Google Shape;584;p62"/>
            <p:cNvGrpSpPr/>
            <p:nvPr/>
          </p:nvGrpSpPr>
          <p:grpSpPr>
            <a:xfrm>
              <a:off x="766792" y="2138381"/>
              <a:ext cx="2690063" cy="2071409"/>
              <a:chOff x="6077928" y="3303336"/>
              <a:chExt cx="1398743" cy="1077064"/>
            </a:xfrm>
          </p:grpSpPr>
          <p:grpSp>
            <p:nvGrpSpPr>
              <p:cNvPr id="585" name="Google Shape;585;p62"/>
              <p:cNvGrpSpPr/>
              <p:nvPr/>
            </p:nvGrpSpPr>
            <p:grpSpPr>
              <a:xfrm>
                <a:off x="6077928" y="3303336"/>
                <a:ext cx="1398743" cy="937836"/>
                <a:chOff x="5619327" y="6680160"/>
                <a:chExt cx="1740163" cy="1166754"/>
              </a:xfrm>
            </p:grpSpPr>
            <p:pic>
              <p:nvPicPr>
                <p:cNvPr descr="clipped result image" id="586" name="Google Shape;586;p62"/>
                <p:cNvPicPr preferRelativeResize="0"/>
                <p:nvPr/>
              </p:nvPicPr>
              <p:blipFill rotWithShape="1">
                <a:blip r:embed="rId7">
                  <a:alphaModFix/>
                </a:blip>
                <a:srcRect b="13267" l="28601" r="0" t="24642"/>
                <a:stretch/>
              </p:blipFill>
              <p:spPr>
                <a:xfrm>
                  <a:off x="5945660" y="6923321"/>
                  <a:ext cx="1413830" cy="923593"/>
                </a:xfrm>
                <a:prstGeom prst="rect">
                  <a:avLst/>
                </a:prstGeom>
                <a:noFill/>
                <a:ln>
                  <a:noFill/>
                </a:ln>
              </p:spPr>
            </p:pic>
            <p:pic>
              <p:nvPicPr>
                <p:cNvPr id="587" name="Google Shape;587;p62"/>
                <p:cNvPicPr preferRelativeResize="0"/>
                <p:nvPr/>
              </p:nvPicPr>
              <p:blipFill rotWithShape="1">
                <a:blip r:embed="rId8">
                  <a:alphaModFix/>
                </a:blip>
                <a:srcRect b="0" l="0" r="0" t="0"/>
                <a:stretch/>
              </p:blipFill>
              <p:spPr>
                <a:xfrm>
                  <a:off x="5619327" y="6680160"/>
                  <a:ext cx="866543" cy="668044"/>
                </a:xfrm>
                <a:prstGeom prst="rect">
                  <a:avLst/>
                </a:prstGeom>
                <a:noFill/>
                <a:ln>
                  <a:noFill/>
                </a:ln>
              </p:spPr>
            </p:pic>
          </p:grpSp>
          <p:pic>
            <p:nvPicPr>
              <p:cNvPr id="588" name="Google Shape;588;p62"/>
              <p:cNvPicPr preferRelativeResize="0"/>
              <p:nvPr/>
            </p:nvPicPr>
            <p:blipFill rotWithShape="1">
              <a:blip r:embed="rId9">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589" name="Google Shape;589;p62"/>
              <p:cNvPicPr preferRelativeResize="0"/>
              <p:nvPr/>
            </p:nvPicPr>
            <p:blipFill rotWithShape="1">
              <a:blip r:embed="rId9">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590" name="Google Shape;590;p62"/>
              <p:cNvPicPr preferRelativeResize="0"/>
              <p:nvPr/>
            </p:nvPicPr>
            <p:blipFill rotWithShape="1">
              <a:blip r:embed="rId9">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591" name="Google Shape;591;p62"/>
            <p:cNvPicPr preferRelativeResize="0"/>
            <p:nvPr/>
          </p:nvPicPr>
          <p:blipFill rotWithShape="1">
            <a:blip r:embed="rId9">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
        <p:nvSpPr>
          <p:cNvPr id="592" name="Google Shape;592;p62"/>
          <p:cNvSpPr/>
          <p:nvPr/>
        </p:nvSpPr>
        <p:spPr>
          <a:xfrm>
            <a:off x="2719804" y="305520"/>
            <a:ext cx="6352645" cy="47859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93" name="Google Shape;593;p62"/>
          <p:cNvSpPr txBox="1"/>
          <p:nvPr/>
        </p:nvSpPr>
        <p:spPr>
          <a:xfrm>
            <a:off x="486202" y="4039820"/>
            <a:ext cx="4875661" cy="101563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Lamotrigine is a true “mood stabilizer” but ineffective in treatment of mania.</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id="598" name="Google Shape;598;p63"/>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599" name="Google Shape;599;p63"/>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grpSp>
        <p:nvGrpSpPr>
          <p:cNvPr id="600" name="Google Shape;600;p63"/>
          <p:cNvGrpSpPr/>
          <p:nvPr/>
        </p:nvGrpSpPr>
        <p:grpSpPr>
          <a:xfrm>
            <a:off x="66862" y="641425"/>
            <a:ext cx="9010274" cy="4305276"/>
            <a:chOff x="-188325" y="1103550"/>
            <a:chExt cx="9010274" cy="4305276"/>
          </a:xfrm>
        </p:grpSpPr>
        <p:pic>
          <p:nvPicPr>
            <p:cNvPr id="601" name="Google Shape;601;p63"/>
            <p:cNvPicPr preferRelativeResize="0"/>
            <p:nvPr/>
          </p:nvPicPr>
          <p:blipFill rotWithShape="1">
            <a:blip r:embed="rId5">
              <a:alphaModFix/>
            </a:blip>
            <a:srcRect b="2352" l="21934" r="0" t="0"/>
            <a:stretch/>
          </p:blipFill>
          <p:spPr>
            <a:xfrm>
              <a:off x="4715100" y="3140175"/>
              <a:ext cx="4106849" cy="2268651"/>
            </a:xfrm>
            <a:prstGeom prst="rect">
              <a:avLst/>
            </a:prstGeom>
            <a:noFill/>
            <a:ln>
              <a:noFill/>
            </a:ln>
          </p:spPr>
        </p:pic>
        <p:pic>
          <p:nvPicPr>
            <p:cNvPr id="602" name="Google Shape;602;p63"/>
            <p:cNvPicPr preferRelativeResize="0"/>
            <p:nvPr/>
          </p:nvPicPr>
          <p:blipFill rotWithShape="1">
            <a:blip r:embed="rId6">
              <a:alphaModFix/>
            </a:blip>
            <a:srcRect b="0" l="0" r="0" t="0"/>
            <a:stretch/>
          </p:blipFill>
          <p:spPr>
            <a:xfrm>
              <a:off x="-188325" y="1103550"/>
              <a:ext cx="4903425" cy="2127975"/>
            </a:xfrm>
            <a:prstGeom prst="rect">
              <a:avLst/>
            </a:prstGeom>
            <a:noFill/>
            <a:ln>
              <a:noFill/>
            </a:ln>
          </p:spPr>
        </p:pic>
      </p:grpSp>
      <p:sp>
        <p:nvSpPr>
          <p:cNvPr id="603" name="Google Shape;603;p63"/>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604" name="Google Shape;604;p63"/>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grpSp>
        <p:nvGrpSpPr>
          <p:cNvPr id="605" name="Google Shape;605;p63"/>
          <p:cNvGrpSpPr/>
          <p:nvPr/>
        </p:nvGrpSpPr>
        <p:grpSpPr>
          <a:xfrm>
            <a:off x="7232132" y="2405436"/>
            <a:ext cx="875704" cy="674312"/>
            <a:chOff x="766792" y="2138381"/>
            <a:chExt cx="2690063" cy="2071409"/>
          </a:xfrm>
        </p:grpSpPr>
        <p:grpSp>
          <p:nvGrpSpPr>
            <p:cNvPr id="606" name="Google Shape;606;p63"/>
            <p:cNvGrpSpPr/>
            <p:nvPr/>
          </p:nvGrpSpPr>
          <p:grpSpPr>
            <a:xfrm>
              <a:off x="766792" y="2138381"/>
              <a:ext cx="2690063" cy="2071409"/>
              <a:chOff x="6077928" y="3303336"/>
              <a:chExt cx="1398743" cy="1077064"/>
            </a:xfrm>
          </p:grpSpPr>
          <p:grpSp>
            <p:nvGrpSpPr>
              <p:cNvPr id="607" name="Google Shape;607;p63"/>
              <p:cNvGrpSpPr/>
              <p:nvPr/>
            </p:nvGrpSpPr>
            <p:grpSpPr>
              <a:xfrm>
                <a:off x="6077928" y="3303336"/>
                <a:ext cx="1398743" cy="937836"/>
                <a:chOff x="5619327" y="6680160"/>
                <a:chExt cx="1740163" cy="1166754"/>
              </a:xfrm>
            </p:grpSpPr>
            <p:pic>
              <p:nvPicPr>
                <p:cNvPr descr="clipped result image" id="608" name="Google Shape;608;p63"/>
                <p:cNvPicPr preferRelativeResize="0"/>
                <p:nvPr/>
              </p:nvPicPr>
              <p:blipFill rotWithShape="1">
                <a:blip r:embed="rId7">
                  <a:alphaModFix/>
                </a:blip>
                <a:srcRect b="13267" l="28601" r="0" t="24642"/>
                <a:stretch/>
              </p:blipFill>
              <p:spPr>
                <a:xfrm>
                  <a:off x="5945660" y="6923321"/>
                  <a:ext cx="1413830" cy="923593"/>
                </a:xfrm>
                <a:prstGeom prst="rect">
                  <a:avLst/>
                </a:prstGeom>
                <a:noFill/>
                <a:ln>
                  <a:noFill/>
                </a:ln>
              </p:spPr>
            </p:pic>
            <p:pic>
              <p:nvPicPr>
                <p:cNvPr id="609" name="Google Shape;609;p63"/>
                <p:cNvPicPr preferRelativeResize="0"/>
                <p:nvPr/>
              </p:nvPicPr>
              <p:blipFill rotWithShape="1">
                <a:blip r:embed="rId8">
                  <a:alphaModFix/>
                </a:blip>
                <a:srcRect b="0" l="0" r="0" t="0"/>
                <a:stretch/>
              </p:blipFill>
              <p:spPr>
                <a:xfrm>
                  <a:off x="5619327" y="6680160"/>
                  <a:ext cx="866543" cy="668044"/>
                </a:xfrm>
                <a:prstGeom prst="rect">
                  <a:avLst/>
                </a:prstGeom>
                <a:noFill/>
                <a:ln>
                  <a:noFill/>
                </a:ln>
              </p:spPr>
            </p:pic>
          </p:grpSp>
          <p:pic>
            <p:nvPicPr>
              <p:cNvPr id="610" name="Google Shape;610;p63"/>
              <p:cNvPicPr preferRelativeResize="0"/>
              <p:nvPr/>
            </p:nvPicPr>
            <p:blipFill rotWithShape="1">
              <a:blip r:embed="rId9">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611" name="Google Shape;611;p63"/>
              <p:cNvPicPr preferRelativeResize="0"/>
              <p:nvPr/>
            </p:nvPicPr>
            <p:blipFill rotWithShape="1">
              <a:blip r:embed="rId9">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612" name="Google Shape;612;p63"/>
              <p:cNvPicPr preferRelativeResize="0"/>
              <p:nvPr/>
            </p:nvPicPr>
            <p:blipFill rotWithShape="1">
              <a:blip r:embed="rId9">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613" name="Google Shape;613;p63"/>
            <p:cNvPicPr preferRelativeResize="0"/>
            <p:nvPr/>
          </p:nvPicPr>
          <p:blipFill rotWithShape="1">
            <a:blip r:embed="rId9">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grpSp>
        <p:nvGrpSpPr>
          <p:cNvPr id="614" name="Google Shape;614;p63"/>
          <p:cNvGrpSpPr/>
          <p:nvPr/>
        </p:nvGrpSpPr>
        <p:grpSpPr>
          <a:xfrm>
            <a:off x="3283735" y="2362309"/>
            <a:ext cx="875704" cy="674312"/>
            <a:chOff x="766792" y="2138381"/>
            <a:chExt cx="2690063" cy="2071409"/>
          </a:xfrm>
        </p:grpSpPr>
        <p:grpSp>
          <p:nvGrpSpPr>
            <p:cNvPr id="615" name="Google Shape;615;p63"/>
            <p:cNvGrpSpPr/>
            <p:nvPr/>
          </p:nvGrpSpPr>
          <p:grpSpPr>
            <a:xfrm>
              <a:off x="766792" y="2138381"/>
              <a:ext cx="2690063" cy="2071409"/>
              <a:chOff x="6077928" y="3303336"/>
              <a:chExt cx="1398743" cy="1077064"/>
            </a:xfrm>
          </p:grpSpPr>
          <p:grpSp>
            <p:nvGrpSpPr>
              <p:cNvPr id="616" name="Google Shape;616;p63"/>
              <p:cNvGrpSpPr/>
              <p:nvPr/>
            </p:nvGrpSpPr>
            <p:grpSpPr>
              <a:xfrm>
                <a:off x="6077928" y="3303336"/>
                <a:ext cx="1398743" cy="937836"/>
                <a:chOff x="5619327" y="6680160"/>
                <a:chExt cx="1740163" cy="1166754"/>
              </a:xfrm>
            </p:grpSpPr>
            <p:pic>
              <p:nvPicPr>
                <p:cNvPr descr="clipped result image" id="617" name="Google Shape;617;p63"/>
                <p:cNvPicPr preferRelativeResize="0"/>
                <p:nvPr/>
              </p:nvPicPr>
              <p:blipFill rotWithShape="1">
                <a:blip r:embed="rId7">
                  <a:alphaModFix/>
                </a:blip>
                <a:srcRect b="13267" l="28601" r="0" t="24642"/>
                <a:stretch/>
              </p:blipFill>
              <p:spPr>
                <a:xfrm>
                  <a:off x="5945660" y="6923321"/>
                  <a:ext cx="1413830" cy="923593"/>
                </a:xfrm>
                <a:prstGeom prst="rect">
                  <a:avLst/>
                </a:prstGeom>
                <a:noFill/>
                <a:ln>
                  <a:noFill/>
                </a:ln>
              </p:spPr>
            </p:pic>
            <p:pic>
              <p:nvPicPr>
                <p:cNvPr id="618" name="Google Shape;618;p63"/>
                <p:cNvPicPr preferRelativeResize="0"/>
                <p:nvPr/>
              </p:nvPicPr>
              <p:blipFill rotWithShape="1">
                <a:blip r:embed="rId8">
                  <a:alphaModFix/>
                </a:blip>
                <a:srcRect b="0" l="0" r="0" t="0"/>
                <a:stretch/>
              </p:blipFill>
              <p:spPr>
                <a:xfrm>
                  <a:off x="5619327" y="6680160"/>
                  <a:ext cx="866543" cy="668044"/>
                </a:xfrm>
                <a:prstGeom prst="rect">
                  <a:avLst/>
                </a:prstGeom>
                <a:noFill/>
                <a:ln>
                  <a:noFill/>
                </a:ln>
              </p:spPr>
            </p:pic>
          </p:grpSp>
          <p:pic>
            <p:nvPicPr>
              <p:cNvPr id="619" name="Google Shape;619;p63"/>
              <p:cNvPicPr preferRelativeResize="0"/>
              <p:nvPr/>
            </p:nvPicPr>
            <p:blipFill rotWithShape="1">
              <a:blip r:embed="rId9">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620" name="Google Shape;620;p63"/>
              <p:cNvPicPr preferRelativeResize="0"/>
              <p:nvPr/>
            </p:nvPicPr>
            <p:blipFill rotWithShape="1">
              <a:blip r:embed="rId9">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621" name="Google Shape;621;p63"/>
              <p:cNvPicPr preferRelativeResize="0"/>
              <p:nvPr/>
            </p:nvPicPr>
            <p:blipFill rotWithShape="1">
              <a:blip r:embed="rId9">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622" name="Google Shape;622;p63"/>
            <p:cNvPicPr preferRelativeResize="0"/>
            <p:nvPr/>
          </p:nvPicPr>
          <p:blipFill rotWithShape="1">
            <a:blip r:embed="rId9">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grpSp>
        <p:nvGrpSpPr>
          <p:cNvPr id="623" name="Google Shape;623;p63"/>
          <p:cNvGrpSpPr/>
          <p:nvPr/>
        </p:nvGrpSpPr>
        <p:grpSpPr>
          <a:xfrm>
            <a:off x="5473065" y="2362309"/>
            <a:ext cx="875704" cy="674312"/>
            <a:chOff x="766792" y="2138381"/>
            <a:chExt cx="2690063" cy="2071409"/>
          </a:xfrm>
        </p:grpSpPr>
        <p:grpSp>
          <p:nvGrpSpPr>
            <p:cNvPr id="624" name="Google Shape;624;p63"/>
            <p:cNvGrpSpPr/>
            <p:nvPr/>
          </p:nvGrpSpPr>
          <p:grpSpPr>
            <a:xfrm>
              <a:off x="766792" y="2138381"/>
              <a:ext cx="2690063" cy="2071409"/>
              <a:chOff x="6077928" y="3303336"/>
              <a:chExt cx="1398743" cy="1077064"/>
            </a:xfrm>
          </p:grpSpPr>
          <p:grpSp>
            <p:nvGrpSpPr>
              <p:cNvPr id="625" name="Google Shape;625;p63"/>
              <p:cNvGrpSpPr/>
              <p:nvPr/>
            </p:nvGrpSpPr>
            <p:grpSpPr>
              <a:xfrm>
                <a:off x="6077928" y="3303336"/>
                <a:ext cx="1398743" cy="937836"/>
                <a:chOff x="5619327" y="6680160"/>
                <a:chExt cx="1740163" cy="1166754"/>
              </a:xfrm>
            </p:grpSpPr>
            <p:pic>
              <p:nvPicPr>
                <p:cNvPr descr="clipped result image" id="626" name="Google Shape;626;p63"/>
                <p:cNvPicPr preferRelativeResize="0"/>
                <p:nvPr/>
              </p:nvPicPr>
              <p:blipFill rotWithShape="1">
                <a:blip r:embed="rId7">
                  <a:alphaModFix/>
                </a:blip>
                <a:srcRect b="13267" l="28601" r="0" t="24642"/>
                <a:stretch/>
              </p:blipFill>
              <p:spPr>
                <a:xfrm>
                  <a:off x="5945660" y="6923321"/>
                  <a:ext cx="1413830" cy="923593"/>
                </a:xfrm>
                <a:prstGeom prst="rect">
                  <a:avLst/>
                </a:prstGeom>
                <a:noFill/>
                <a:ln>
                  <a:noFill/>
                </a:ln>
              </p:spPr>
            </p:pic>
            <p:pic>
              <p:nvPicPr>
                <p:cNvPr id="627" name="Google Shape;627;p63"/>
                <p:cNvPicPr preferRelativeResize="0"/>
                <p:nvPr/>
              </p:nvPicPr>
              <p:blipFill rotWithShape="1">
                <a:blip r:embed="rId8">
                  <a:alphaModFix/>
                </a:blip>
                <a:srcRect b="0" l="0" r="0" t="0"/>
                <a:stretch/>
              </p:blipFill>
              <p:spPr>
                <a:xfrm>
                  <a:off x="5619327" y="6680160"/>
                  <a:ext cx="866543" cy="668044"/>
                </a:xfrm>
                <a:prstGeom prst="rect">
                  <a:avLst/>
                </a:prstGeom>
                <a:noFill/>
                <a:ln>
                  <a:noFill/>
                </a:ln>
              </p:spPr>
            </p:pic>
          </p:grpSp>
          <p:pic>
            <p:nvPicPr>
              <p:cNvPr id="628" name="Google Shape;628;p63"/>
              <p:cNvPicPr preferRelativeResize="0"/>
              <p:nvPr/>
            </p:nvPicPr>
            <p:blipFill rotWithShape="1">
              <a:blip r:embed="rId9">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629" name="Google Shape;629;p63"/>
              <p:cNvPicPr preferRelativeResize="0"/>
              <p:nvPr/>
            </p:nvPicPr>
            <p:blipFill rotWithShape="1">
              <a:blip r:embed="rId9">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630" name="Google Shape;630;p63"/>
              <p:cNvPicPr preferRelativeResize="0"/>
              <p:nvPr/>
            </p:nvPicPr>
            <p:blipFill rotWithShape="1">
              <a:blip r:embed="rId9">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631" name="Google Shape;631;p63"/>
            <p:cNvPicPr preferRelativeResize="0"/>
            <p:nvPr/>
          </p:nvPicPr>
          <p:blipFill rotWithShape="1">
            <a:blip r:embed="rId9">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
        <p:nvSpPr>
          <p:cNvPr id="632" name="Google Shape;632;p63"/>
          <p:cNvSpPr/>
          <p:nvPr/>
        </p:nvSpPr>
        <p:spPr>
          <a:xfrm>
            <a:off x="4817099" y="305520"/>
            <a:ext cx="4255350" cy="47859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33" name="Google Shape;633;p63"/>
          <p:cNvSpPr txBox="1"/>
          <p:nvPr/>
        </p:nvSpPr>
        <p:spPr>
          <a:xfrm>
            <a:off x="486202" y="4039820"/>
            <a:ext cx="4875661" cy="101563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Lamotrigine is a true “mood stabilizer” but ineffective in treatment of mania.</a:t>
            </a:r>
            <a:endParaRPr b="0" i="0" sz="1800" u="none" cap="none" strike="noStrike">
              <a:solidFill>
                <a:srgbClr val="000000"/>
              </a:solidFill>
              <a:latin typeface="Arial"/>
              <a:ea typeface="Arial"/>
              <a:cs typeface="Arial"/>
              <a:sym typeface="Arial"/>
            </a:endParaRPr>
          </a:p>
        </p:txBody>
      </p:sp>
      <p:sp>
        <p:nvSpPr>
          <p:cNvPr id="634" name="Google Shape;634;p63"/>
          <p:cNvSpPr txBox="1"/>
          <p:nvPr/>
        </p:nvSpPr>
        <p:spPr>
          <a:xfrm>
            <a:off x="1563600" y="2464675"/>
            <a:ext cx="957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lang="en" sz="1800">
                <a:solidFill>
                  <a:schemeClr val="dk1"/>
                </a:solidFill>
              </a:rPr>
              <a:t>nope</a:t>
            </a:r>
            <a:endParaRPr b="1" i="0" sz="1800" u="none" cap="none" strike="noStrike">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8"/>
          <p:cNvSpPr txBox="1"/>
          <p:nvPr/>
        </p:nvSpPr>
        <p:spPr>
          <a:xfrm>
            <a:off x="379550" y="684750"/>
            <a:ext cx="8658000" cy="412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8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Not explaining that</a:t>
            </a:r>
            <a:r>
              <a:rPr b="1" lang="en" sz="1600">
                <a:solidFill>
                  <a:srgbClr val="A64D79"/>
                </a:solidFill>
              </a:rPr>
              <a:t> </a:t>
            </a:r>
            <a:r>
              <a:rPr b="1" lang="en" sz="1600">
                <a:solidFill>
                  <a:srgbClr val="A64D79"/>
                </a:solidFill>
                <a:highlight>
                  <a:srgbClr val="FFFF00"/>
                </a:highlight>
              </a:rPr>
              <a:t>lithium</a:t>
            </a:r>
            <a:r>
              <a:rPr b="1" lang="en" sz="1600">
                <a:solidFill>
                  <a:srgbClr val="A64D79"/>
                </a:solidFill>
              </a:rPr>
              <a:t> </a:t>
            </a:r>
            <a:r>
              <a:rPr lang="en" sz="1600">
                <a:solidFill>
                  <a:srgbClr val="A64D79"/>
                </a:solidFill>
              </a:rPr>
              <a:t>and lamotrigine are “bipolar antidepressants”</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Depriving bipolar patients of </a:t>
            </a:r>
            <a:r>
              <a:rPr b="1" lang="en" sz="1600">
                <a:solidFill>
                  <a:srgbClr val="A64D79"/>
                </a:solidFill>
                <a:highlight>
                  <a:srgbClr val="FFFF00"/>
                </a:highlight>
              </a:rPr>
              <a:t>lithium</a:t>
            </a:r>
            <a:r>
              <a:rPr lang="en" sz="1600">
                <a:solidFill>
                  <a:srgbClr val="A64D79"/>
                </a:solidFill>
              </a:rPr>
              <a:t> treatment</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Allowing acute </a:t>
            </a:r>
            <a:r>
              <a:rPr b="1" lang="en" sz="1600">
                <a:solidFill>
                  <a:srgbClr val="A64D79"/>
                </a:solidFill>
                <a:highlight>
                  <a:srgbClr val="FFFF00"/>
                </a:highlight>
              </a:rPr>
              <a:t>lithium</a:t>
            </a:r>
            <a:r>
              <a:rPr lang="en" sz="1600">
                <a:solidFill>
                  <a:srgbClr val="A64D79"/>
                </a:solidFill>
              </a:rPr>
              <a:t> toxicity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Causing Stevens-Johnson syndrome by failure to adhere to lamotrigine dosing guidelines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Prescribing valproate to women of childbearing potential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Failure to consider drug interactions of carbamazepine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Causing Stevens-Johnson syndrome by failing to screen for HLA-B*1502 prior to giving carbamazepine to patients of Asian descent</a:t>
            </a:r>
            <a:endParaRPr sz="1600">
              <a:solidFill>
                <a:srgbClr val="A64D79"/>
              </a:solidFill>
            </a:endParaRPr>
          </a:p>
          <a:p>
            <a:pPr indent="-330200" lvl="0" marL="457200" marR="0" rtl="0" algn="l">
              <a:lnSpc>
                <a:spcPct val="115000"/>
              </a:lnSpc>
              <a:spcBef>
                <a:spcPts val="1000"/>
              </a:spcBef>
              <a:spcAft>
                <a:spcPts val="1000"/>
              </a:spcAft>
              <a:buClr>
                <a:srgbClr val="A64D79"/>
              </a:buClr>
              <a:buSzPts val="1600"/>
              <a:buAutoNum type="arabicPeriod"/>
            </a:pPr>
            <a:r>
              <a:rPr lang="en" sz="1600">
                <a:solidFill>
                  <a:srgbClr val="A64D79"/>
                </a:solidFill>
              </a:rPr>
              <a:t>Allowing </a:t>
            </a:r>
            <a:r>
              <a:rPr b="1" lang="en" sz="1600">
                <a:solidFill>
                  <a:srgbClr val="A64D79"/>
                </a:solidFill>
                <a:highlight>
                  <a:srgbClr val="FFFF00"/>
                </a:highlight>
              </a:rPr>
              <a:t>lithium</a:t>
            </a:r>
            <a:r>
              <a:rPr lang="en" sz="1600">
                <a:solidFill>
                  <a:srgbClr val="A64D79"/>
                </a:solidFill>
              </a:rPr>
              <a:t> to cause gradual kidney damage </a:t>
            </a:r>
            <a:endParaRPr sz="1600">
              <a:solidFill>
                <a:srgbClr val="A64D79"/>
              </a:solidFill>
            </a:endParaRPr>
          </a:p>
        </p:txBody>
      </p:sp>
      <p:sp>
        <p:nvSpPr>
          <p:cNvPr id="117" name="Google Shape;117;p28"/>
          <p:cNvSpPr/>
          <p:nvPr/>
        </p:nvSpPr>
        <p:spPr>
          <a:xfrm>
            <a:off x="-1225"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28"/>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pic>
        <p:nvPicPr>
          <p:cNvPr id="119" name="Google Shape;119;p28"/>
          <p:cNvPicPr preferRelativeResize="0"/>
          <p:nvPr/>
        </p:nvPicPr>
        <p:blipFill rotWithShape="1">
          <a:blip r:embed="rId3">
            <a:alphaModFix/>
          </a:blip>
          <a:srcRect b="0" l="0" r="0" t="0"/>
          <a:stretch/>
        </p:blipFill>
        <p:spPr>
          <a:xfrm>
            <a:off x="7532974" y="966547"/>
            <a:ext cx="1283375" cy="292575"/>
          </a:xfrm>
          <a:prstGeom prst="rect">
            <a:avLst/>
          </a:prstGeom>
          <a:noFill/>
          <a:ln>
            <a:noFill/>
          </a:ln>
          <a:effectLst>
            <a:outerShdw blurRad="14288" rotWithShape="0" algn="bl" dir="5400000" dist="19050">
              <a:srgbClr val="000000">
                <a:alpha val="3176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pic>
        <p:nvPicPr>
          <p:cNvPr id="639" name="Google Shape;639;p64"/>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640" name="Google Shape;640;p64"/>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grpSp>
        <p:nvGrpSpPr>
          <p:cNvPr id="641" name="Google Shape;641;p64"/>
          <p:cNvGrpSpPr/>
          <p:nvPr/>
        </p:nvGrpSpPr>
        <p:grpSpPr>
          <a:xfrm>
            <a:off x="66862" y="641425"/>
            <a:ext cx="9010274" cy="4305276"/>
            <a:chOff x="-188325" y="1103550"/>
            <a:chExt cx="9010274" cy="4305276"/>
          </a:xfrm>
        </p:grpSpPr>
        <p:pic>
          <p:nvPicPr>
            <p:cNvPr id="642" name="Google Shape;642;p64"/>
            <p:cNvPicPr preferRelativeResize="0"/>
            <p:nvPr/>
          </p:nvPicPr>
          <p:blipFill rotWithShape="1">
            <a:blip r:embed="rId5">
              <a:alphaModFix/>
            </a:blip>
            <a:srcRect b="2352" l="21934" r="0" t="0"/>
            <a:stretch/>
          </p:blipFill>
          <p:spPr>
            <a:xfrm>
              <a:off x="4715100" y="3140175"/>
              <a:ext cx="4106849" cy="2268651"/>
            </a:xfrm>
            <a:prstGeom prst="rect">
              <a:avLst/>
            </a:prstGeom>
            <a:noFill/>
            <a:ln>
              <a:noFill/>
            </a:ln>
          </p:spPr>
        </p:pic>
        <p:pic>
          <p:nvPicPr>
            <p:cNvPr id="643" name="Google Shape;643;p64"/>
            <p:cNvPicPr preferRelativeResize="0"/>
            <p:nvPr/>
          </p:nvPicPr>
          <p:blipFill rotWithShape="1">
            <a:blip r:embed="rId6">
              <a:alphaModFix/>
            </a:blip>
            <a:srcRect b="0" l="0" r="0" t="0"/>
            <a:stretch/>
          </p:blipFill>
          <p:spPr>
            <a:xfrm>
              <a:off x="-188325" y="1103550"/>
              <a:ext cx="4903425" cy="2127975"/>
            </a:xfrm>
            <a:prstGeom prst="rect">
              <a:avLst/>
            </a:prstGeom>
            <a:noFill/>
            <a:ln>
              <a:noFill/>
            </a:ln>
          </p:spPr>
        </p:pic>
      </p:grpSp>
      <p:sp>
        <p:nvSpPr>
          <p:cNvPr id="644" name="Google Shape;644;p64"/>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645" name="Google Shape;645;p64"/>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grpSp>
        <p:nvGrpSpPr>
          <p:cNvPr id="646" name="Google Shape;646;p64"/>
          <p:cNvGrpSpPr/>
          <p:nvPr/>
        </p:nvGrpSpPr>
        <p:grpSpPr>
          <a:xfrm>
            <a:off x="7232132" y="2405436"/>
            <a:ext cx="875704" cy="674312"/>
            <a:chOff x="766792" y="2138381"/>
            <a:chExt cx="2690063" cy="2071409"/>
          </a:xfrm>
        </p:grpSpPr>
        <p:grpSp>
          <p:nvGrpSpPr>
            <p:cNvPr id="647" name="Google Shape;647;p64"/>
            <p:cNvGrpSpPr/>
            <p:nvPr/>
          </p:nvGrpSpPr>
          <p:grpSpPr>
            <a:xfrm>
              <a:off x="766792" y="2138381"/>
              <a:ext cx="2690063" cy="2071409"/>
              <a:chOff x="6077928" y="3303336"/>
              <a:chExt cx="1398743" cy="1077064"/>
            </a:xfrm>
          </p:grpSpPr>
          <p:grpSp>
            <p:nvGrpSpPr>
              <p:cNvPr id="648" name="Google Shape;648;p64"/>
              <p:cNvGrpSpPr/>
              <p:nvPr/>
            </p:nvGrpSpPr>
            <p:grpSpPr>
              <a:xfrm>
                <a:off x="6077928" y="3303336"/>
                <a:ext cx="1398743" cy="937836"/>
                <a:chOff x="5619327" y="6680160"/>
                <a:chExt cx="1740163" cy="1166754"/>
              </a:xfrm>
            </p:grpSpPr>
            <p:pic>
              <p:nvPicPr>
                <p:cNvPr descr="clipped result image" id="649" name="Google Shape;649;p64"/>
                <p:cNvPicPr preferRelativeResize="0"/>
                <p:nvPr/>
              </p:nvPicPr>
              <p:blipFill rotWithShape="1">
                <a:blip r:embed="rId7">
                  <a:alphaModFix/>
                </a:blip>
                <a:srcRect b="13267" l="28601" r="0" t="24642"/>
                <a:stretch/>
              </p:blipFill>
              <p:spPr>
                <a:xfrm>
                  <a:off x="5945660" y="6923321"/>
                  <a:ext cx="1413830" cy="923593"/>
                </a:xfrm>
                <a:prstGeom prst="rect">
                  <a:avLst/>
                </a:prstGeom>
                <a:noFill/>
                <a:ln>
                  <a:noFill/>
                </a:ln>
              </p:spPr>
            </p:pic>
            <p:pic>
              <p:nvPicPr>
                <p:cNvPr id="650" name="Google Shape;650;p64"/>
                <p:cNvPicPr preferRelativeResize="0"/>
                <p:nvPr/>
              </p:nvPicPr>
              <p:blipFill rotWithShape="1">
                <a:blip r:embed="rId8">
                  <a:alphaModFix/>
                </a:blip>
                <a:srcRect b="0" l="0" r="0" t="0"/>
                <a:stretch/>
              </p:blipFill>
              <p:spPr>
                <a:xfrm>
                  <a:off x="5619327" y="6680160"/>
                  <a:ext cx="866543" cy="668044"/>
                </a:xfrm>
                <a:prstGeom prst="rect">
                  <a:avLst/>
                </a:prstGeom>
                <a:noFill/>
                <a:ln>
                  <a:noFill/>
                </a:ln>
              </p:spPr>
            </p:pic>
          </p:grpSp>
          <p:pic>
            <p:nvPicPr>
              <p:cNvPr id="651" name="Google Shape;651;p64"/>
              <p:cNvPicPr preferRelativeResize="0"/>
              <p:nvPr/>
            </p:nvPicPr>
            <p:blipFill rotWithShape="1">
              <a:blip r:embed="rId9">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652" name="Google Shape;652;p64"/>
              <p:cNvPicPr preferRelativeResize="0"/>
              <p:nvPr/>
            </p:nvPicPr>
            <p:blipFill rotWithShape="1">
              <a:blip r:embed="rId9">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653" name="Google Shape;653;p64"/>
              <p:cNvPicPr preferRelativeResize="0"/>
              <p:nvPr/>
            </p:nvPicPr>
            <p:blipFill rotWithShape="1">
              <a:blip r:embed="rId9">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654" name="Google Shape;654;p64"/>
            <p:cNvPicPr preferRelativeResize="0"/>
            <p:nvPr/>
          </p:nvPicPr>
          <p:blipFill rotWithShape="1">
            <a:blip r:embed="rId9">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grpSp>
        <p:nvGrpSpPr>
          <p:cNvPr id="655" name="Google Shape;655;p64"/>
          <p:cNvGrpSpPr/>
          <p:nvPr/>
        </p:nvGrpSpPr>
        <p:grpSpPr>
          <a:xfrm>
            <a:off x="3283735" y="2362309"/>
            <a:ext cx="875704" cy="674312"/>
            <a:chOff x="766792" y="2138381"/>
            <a:chExt cx="2690063" cy="2071409"/>
          </a:xfrm>
        </p:grpSpPr>
        <p:grpSp>
          <p:nvGrpSpPr>
            <p:cNvPr id="656" name="Google Shape;656;p64"/>
            <p:cNvGrpSpPr/>
            <p:nvPr/>
          </p:nvGrpSpPr>
          <p:grpSpPr>
            <a:xfrm>
              <a:off x="766792" y="2138381"/>
              <a:ext cx="2690063" cy="2071409"/>
              <a:chOff x="6077928" y="3303336"/>
              <a:chExt cx="1398743" cy="1077064"/>
            </a:xfrm>
          </p:grpSpPr>
          <p:grpSp>
            <p:nvGrpSpPr>
              <p:cNvPr id="657" name="Google Shape;657;p64"/>
              <p:cNvGrpSpPr/>
              <p:nvPr/>
            </p:nvGrpSpPr>
            <p:grpSpPr>
              <a:xfrm>
                <a:off x="6077928" y="3303336"/>
                <a:ext cx="1398743" cy="937836"/>
                <a:chOff x="5619327" y="6680160"/>
                <a:chExt cx="1740163" cy="1166754"/>
              </a:xfrm>
            </p:grpSpPr>
            <p:pic>
              <p:nvPicPr>
                <p:cNvPr descr="clipped result image" id="658" name="Google Shape;658;p64"/>
                <p:cNvPicPr preferRelativeResize="0"/>
                <p:nvPr/>
              </p:nvPicPr>
              <p:blipFill rotWithShape="1">
                <a:blip r:embed="rId7">
                  <a:alphaModFix/>
                </a:blip>
                <a:srcRect b="13267" l="28601" r="0" t="24642"/>
                <a:stretch/>
              </p:blipFill>
              <p:spPr>
                <a:xfrm>
                  <a:off x="5945660" y="6923321"/>
                  <a:ext cx="1413830" cy="923593"/>
                </a:xfrm>
                <a:prstGeom prst="rect">
                  <a:avLst/>
                </a:prstGeom>
                <a:noFill/>
                <a:ln>
                  <a:noFill/>
                </a:ln>
              </p:spPr>
            </p:pic>
            <p:pic>
              <p:nvPicPr>
                <p:cNvPr id="659" name="Google Shape;659;p64"/>
                <p:cNvPicPr preferRelativeResize="0"/>
                <p:nvPr/>
              </p:nvPicPr>
              <p:blipFill rotWithShape="1">
                <a:blip r:embed="rId8">
                  <a:alphaModFix/>
                </a:blip>
                <a:srcRect b="0" l="0" r="0" t="0"/>
                <a:stretch/>
              </p:blipFill>
              <p:spPr>
                <a:xfrm>
                  <a:off x="5619327" y="6680160"/>
                  <a:ext cx="866543" cy="668044"/>
                </a:xfrm>
                <a:prstGeom prst="rect">
                  <a:avLst/>
                </a:prstGeom>
                <a:noFill/>
                <a:ln>
                  <a:noFill/>
                </a:ln>
              </p:spPr>
            </p:pic>
          </p:grpSp>
          <p:pic>
            <p:nvPicPr>
              <p:cNvPr id="660" name="Google Shape;660;p64"/>
              <p:cNvPicPr preferRelativeResize="0"/>
              <p:nvPr/>
            </p:nvPicPr>
            <p:blipFill rotWithShape="1">
              <a:blip r:embed="rId9">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661" name="Google Shape;661;p64"/>
              <p:cNvPicPr preferRelativeResize="0"/>
              <p:nvPr/>
            </p:nvPicPr>
            <p:blipFill rotWithShape="1">
              <a:blip r:embed="rId9">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662" name="Google Shape;662;p64"/>
              <p:cNvPicPr preferRelativeResize="0"/>
              <p:nvPr/>
            </p:nvPicPr>
            <p:blipFill rotWithShape="1">
              <a:blip r:embed="rId9">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663" name="Google Shape;663;p64"/>
            <p:cNvPicPr preferRelativeResize="0"/>
            <p:nvPr/>
          </p:nvPicPr>
          <p:blipFill rotWithShape="1">
            <a:blip r:embed="rId9">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grpSp>
        <p:nvGrpSpPr>
          <p:cNvPr id="664" name="Google Shape;664;p64"/>
          <p:cNvGrpSpPr/>
          <p:nvPr/>
        </p:nvGrpSpPr>
        <p:grpSpPr>
          <a:xfrm>
            <a:off x="5473065" y="2362309"/>
            <a:ext cx="875704" cy="674312"/>
            <a:chOff x="766792" y="2138381"/>
            <a:chExt cx="2690063" cy="2071409"/>
          </a:xfrm>
        </p:grpSpPr>
        <p:grpSp>
          <p:nvGrpSpPr>
            <p:cNvPr id="665" name="Google Shape;665;p64"/>
            <p:cNvGrpSpPr/>
            <p:nvPr/>
          </p:nvGrpSpPr>
          <p:grpSpPr>
            <a:xfrm>
              <a:off x="766792" y="2138381"/>
              <a:ext cx="2690063" cy="2071409"/>
              <a:chOff x="6077928" y="3303336"/>
              <a:chExt cx="1398743" cy="1077064"/>
            </a:xfrm>
          </p:grpSpPr>
          <p:grpSp>
            <p:nvGrpSpPr>
              <p:cNvPr id="666" name="Google Shape;666;p64"/>
              <p:cNvGrpSpPr/>
              <p:nvPr/>
            </p:nvGrpSpPr>
            <p:grpSpPr>
              <a:xfrm>
                <a:off x="6077928" y="3303336"/>
                <a:ext cx="1398743" cy="937836"/>
                <a:chOff x="5619327" y="6680160"/>
                <a:chExt cx="1740163" cy="1166754"/>
              </a:xfrm>
            </p:grpSpPr>
            <p:pic>
              <p:nvPicPr>
                <p:cNvPr descr="clipped result image" id="667" name="Google Shape;667;p64"/>
                <p:cNvPicPr preferRelativeResize="0"/>
                <p:nvPr/>
              </p:nvPicPr>
              <p:blipFill rotWithShape="1">
                <a:blip r:embed="rId7">
                  <a:alphaModFix/>
                </a:blip>
                <a:srcRect b="13267" l="28601" r="0" t="24642"/>
                <a:stretch/>
              </p:blipFill>
              <p:spPr>
                <a:xfrm>
                  <a:off x="5945660" y="6923321"/>
                  <a:ext cx="1413830" cy="923593"/>
                </a:xfrm>
                <a:prstGeom prst="rect">
                  <a:avLst/>
                </a:prstGeom>
                <a:noFill/>
                <a:ln>
                  <a:noFill/>
                </a:ln>
              </p:spPr>
            </p:pic>
            <p:pic>
              <p:nvPicPr>
                <p:cNvPr id="668" name="Google Shape;668;p64"/>
                <p:cNvPicPr preferRelativeResize="0"/>
                <p:nvPr/>
              </p:nvPicPr>
              <p:blipFill rotWithShape="1">
                <a:blip r:embed="rId8">
                  <a:alphaModFix/>
                </a:blip>
                <a:srcRect b="0" l="0" r="0" t="0"/>
                <a:stretch/>
              </p:blipFill>
              <p:spPr>
                <a:xfrm>
                  <a:off x="5619327" y="6680160"/>
                  <a:ext cx="866543" cy="668044"/>
                </a:xfrm>
                <a:prstGeom prst="rect">
                  <a:avLst/>
                </a:prstGeom>
                <a:noFill/>
                <a:ln>
                  <a:noFill/>
                </a:ln>
              </p:spPr>
            </p:pic>
          </p:grpSp>
          <p:pic>
            <p:nvPicPr>
              <p:cNvPr id="669" name="Google Shape;669;p64"/>
              <p:cNvPicPr preferRelativeResize="0"/>
              <p:nvPr/>
            </p:nvPicPr>
            <p:blipFill rotWithShape="1">
              <a:blip r:embed="rId9">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670" name="Google Shape;670;p64"/>
              <p:cNvPicPr preferRelativeResize="0"/>
              <p:nvPr/>
            </p:nvPicPr>
            <p:blipFill rotWithShape="1">
              <a:blip r:embed="rId9">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671" name="Google Shape;671;p64"/>
              <p:cNvPicPr preferRelativeResize="0"/>
              <p:nvPr/>
            </p:nvPicPr>
            <p:blipFill rotWithShape="1">
              <a:blip r:embed="rId9">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672" name="Google Shape;672;p64"/>
            <p:cNvPicPr preferRelativeResize="0"/>
            <p:nvPr/>
          </p:nvPicPr>
          <p:blipFill rotWithShape="1">
            <a:blip r:embed="rId9">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
        <p:nvSpPr>
          <p:cNvPr id="673" name="Google Shape;673;p64"/>
          <p:cNvSpPr/>
          <p:nvPr/>
        </p:nvSpPr>
        <p:spPr>
          <a:xfrm>
            <a:off x="6807373" y="305520"/>
            <a:ext cx="2265076" cy="47859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74" name="Google Shape;674;p64"/>
          <p:cNvSpPr txBox="1"/>
          <p:nvPr/>
        </p:nvSpPr>
        <p:spPr>
          <a:xfrm>
            <a:off x="486202" y="4039820"/>
            <a:ext cx="4875661" cy="101563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Lamotrigine is a true “mood stabilizer” but ineffective in treatment of mania.</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pic>
        <p:nvPicPr>
          <p:cNvPr id="679" name="Google Shape;679;p65"/>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680" name="Google Shape;680;p65"/>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grpSp>
        <p:nvGrpSpPr>
          <p:cNvPr id="681" name="Google Shape;681;p65"/>
          <p:cNvGrpSpPr/>
          <p:nvPr/>
        </p:nvGrpSpPr>
        <p:grpSpPr>
          <a:xfrm>
            <a:off x="66862" y="641425"/>
            <a:ext cx="9010274" cy="4305276"/>
            <a:chOff x="-188325" y="1103550"/>
            <a:chExt cx="9010274" cy="4305276"/>
          </a:xfrm>
        </p:grpSpPr>
        <p:pic>
          <p:nvPicPr>
            <p:cNvPr id="682" name="Google Shape;682;p65"/>
            <p:cNvPicPr preferRelativeResize="0"/>
            <p:nvPr/>
          </p:nvPicPr>
          <p:blipFill rotWithShape="1">
            <a:blip r:embed="rId5">
              <a:alphaModFix/>
            </a:blip>
            <a:srcRect b="2352" l="21934" r="0" t="0"/>
            <a:stretch/>
          </p:blipFill>
          <p:spPr>
            <a:xfrm>
              <a:off x="4715100" y="3140175"/>
              <a:ext cx="4106849" cy="2268651"/>
            </a:xfrm>
            <a:prstGeom prst="rect">
              <a:avLst/>
            </a:prstGeom>
            <a:noFill/>
            <a:ln>
              <a:noFill/>
            </a:ln>
          </p:spPr>
        </p:pic>
        <p:pic>
          <p:nvPicPr>
            <p:cNvPr id="683" name="Google Shape;683;p65"/>
            <p:cNvPicPr preferRelativeResize="0"/>
            <p:nvPr/>
          </p:nvPicPr>
          <p:blipFill rotWithShape="1">
            <a:blip r:embed="rId6">
              <a:alphaModFix/>
            </a:blip>
            <a:srcRect b="0" l="0" r="0" t="0"/>
            <a:stretch/>
          </p:blipFill>
          <p:spPr>
            <a:xfrm>
              <a:off x="-188325" y="1103550"/>
              <a:ext cx="4903425" cy="2127975"/>
            </a:xfrm>
            <a:prstGeom prst="rect">
              <a:avLst/>
            </a:prstGeom>
            <a:noFill/>
            <a:ln>
              <a:noFill/>
            </a:ln>
          </p:spPr>
        </p:pic>
      </p:grpSp>
      <p:sp>
        <p:nvSpPr>
          <p:cNvPr id="684" name="Google Shape;684;p65"/>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685" name="Google Shape;685;p65"/>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grpSp>
        <p:nvGrpSpPr>
          <p:cNvPr id="686" name="Google Shape;686;p65"/>
          <p:cNvGrpSpPr/>
          <p:nvPr/>
        </p:nvGrpSpPr>
        <p:grpSpPr>
          <a:xfrm>
            <a:off x="7232132" y="2405436"/>
            <a:ext cx="875704" cy="674312"/>
            <a:chOff x="766792" y="2138381"/>
            <a:chExt cx="2690063" cy="2071409"/>
          </a:xfrm>
        </p:grpSpPr>
        <p:grpSp>
          <p:nvGrpSpPr>
            <p:cNvPr id="687" name="Google Shape;687;p65"/>
            <p:cNvGrpSpPr/>
            <p:nvPr/>
          </p:nvGrpSpPr>
          <p:grpSpPr>
            <a:xfrm>
              <a:off x="766792" y="2138381"/>
              <a:ext cx="2690063" cy="2071409"/>
              <a:chOff x="6077928" y="3303336"/>
              <a:chExt cx="1398743" cy="1077064"/>
            </a:xfrm>
          </p:grpSpPr>
          <p:grpSp>
            <p:nvGrpSpPr>
              <p:cNvPr id="688" name="Google Shape;688;p65"/>
              <p:cNvGrpSpPr/>
              <p:nvPr/>
            </p:nvGrpSpPr>
            <p:grpSpPr>
              <a:xfrm>
                <a:off x="6077928" y="3303336"/>
                <a:ext cx="1398743" cy="937836"/>
                <a:chOff x="5619327" y="6680160"/>
                <a:chExt cx="1740163" cy="1166754"/>
              </a:xfrm>
            </p:grpSpPr>
            <p:pic>
              <p:nvPicPr>
                <p:cNvPr descr="clipped result image" id="689" name="Google Shape;689;p65"/>
                <p:cNvPicPr preferRelativeResize="0"/>
                <p:nvPr/>
              </p:nvPicPr>
              <p:blipFill rotWithShape="1">
                <a:blip r:embed="rId7">
                  <a:alphaModFix/>
                </a:blip>
                <a:srcRect b="13267" l="28601" r="0" t="24642"/>
                <a:stretch/>
              </p:blipFill>
              <p:spPr>
                <a:xfrm>
                  <a:off x="5945660" y="6923321"/>
                  <a:ext cx="1413830" cy="923593"/>
                </a:xfrm>
                <a:prstGeom prst="rect">
                  <a:avLst/>
                </a:prstGeom>
                <a:noFill/>
                <a:ln>
                  <a:noFill/>
                </a:ln>
              </p:spPr>
            </p:pic>
            <p:pic>
              <p:nvPicPr>
                <p:cNvPr id="690" name="Google Shape;690;p65"/>
                <p:cNvPicPr preferRelativeResize="0"/>
                <p:nvPr/>
              </p:nvPicPr>
              <p:blipFill rotWithShape="1">
                <a:blip r:embed="rId8">
                  <a:alphaModFix/>
                </a:blip>
                <a:srcRect b="0" l="0" r="0" t="0"/>
                <a:stretch/>
              </p:blipFill>
              <p:spPr>
                <a:xfrm>
                  <a:off x="5619327" y="6680160"/>
                  <a:ext cx="866543" cy="668044"/>
                </a:xfrm>
                <a:prstGeom prst="rect">
                  <a:avLst/>
                </a:prstGeom>
                <a:noFill/>
                <a:ln>
                  <a:noFill/>
                </a:ln>
              </p:spPr>
            </p:pic>
          </p:grpSp>
          <p:pic>
            <p:nvPicPr>
              <p:cNvPr id="691" name="Google Shape;691;p65"/>
              <p:cNvPicPr preferRelativeResize="0"/>
              <p:nvPr/>
            </p:nvPicPr>
            <p:blipFill rotWithShape="1">
              <a:blip r:embed="rId9">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692" name="Google Shape;692;p65"/>
              <p:cNvPicPr preferRelativeResize="0"/>
              <p:nvPr/>
            </p:nvPicPr>
            <p:blipFill rotWithShape="1">
              <a:blip r:embed="rId9">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693" name="Google Shape;693;p65"/>
              <p:cNvPicPr preferRelativeResize="0"/>
              <p:nvPr/>
            </p:nvPicPr>
            <p:blipFill rotWithShape="1">
              <a:blip r:embed="rId9">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694" name="Google Shape;694;p65"/>
            <p:cNvPicPr preferRelativeResize="0"/>
            <p:nvPr/>
          </p:nvPicPr>
          <p:blipFill rotWithShape="1">
            <a:blip r:embed="rId9">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grpSp>
        <p:nvGrpSpPr>
          <p:cNvPr id="695" name="Google Shape;695;p65"/>
          <p:cNvGrpSpPr/>
          <p:nvPr/>
        </p:nvGrpSpPr>
        <p:grpSpPr>
          <a:xfrm>
            <a:off x="3283735" y="2362309"/>
            <a:ext cx="875704" cy="674312"/>
            <a:chOff x="766792" y="2138381"/>
            <a:chExt cx="2690063" cy="2071409"/>
          </a:xfrm>
        </p:grpSpPr>
        <p:grpSp>
          <p:nvGrpSpPr>
            <p:cNvPr id="696" name="Google Shape;696;p65"/>
            <p:cNvGrpSpPr/>
            <p:nvPr/>
          </p:nvGrpSpPr>
          <p:grpSpPr>
            <a:xfrm>
              <a:off x="766792" y="2138381"/>
              <a:ext cx="2690063" cy="2071409"/>
              <a:chOff x="6077928" y="3303336"/>
              <a:chExt cx="1398743" cy="1077064"/>
            </a:xfrm>
          </p:grpSpPr>
          <p:grpSp>
            <p:nvGrpSpPr>
              <p:cNvPr id="697" name="Google Shape;697;p65"/>
              <p:cNvGrpSpPr/>
              <p:nvPr/>
            </p:nvGrpSpPr>
            <p:grpSpPr>
              <a:xfrm>
                <a:off x="6077928" y="3303336"/>
                <a:ext cx="1398743" cy="937836"/>
                <a:chOff x="5619327" y="6680160"/>
                <a:chExt cx="1740163" cy="1166754"/>
              </a:xfrm>
            </p:grpSpPr>
            <p:pic>
              <p:nvPicPr>
                <p:cNvPr descr="clipped result image" id="698" name="Google Shape;698;p65"/>
                <p:cNvPicPr preferRelativeResize="0"/>
                <p:nvPr/>
              </p:nvPicPr>
              <p:blipFill rotWithShape="1">
                <a:blip r:embed="rId7">
                  <a:alphaModFix/>
                </a:blip>
                <a:srcRect b="13267" l="28601" r="0" t="24642"/>
                <a:stretch/>
              </p:blipFill>
              <p:spPr>
                <a:xfrm>
                  <a:off x="5945660" y="6923321"/>
                  <a:ext cx="1413830" cy="923593"/>
                </a:xfrm>
                <a:prstGeom prst="rect">
                  <a:avLst/>
                </a:prstGeom>
                <a:noFill/>
                <a:ln>
                  <a:noFill/>
                </a:ln>
              </p:spPr>
            </p:pic>
            <p:pic>
              <p:nvPicPr>
                <p:cNvPr id="699" name="Google Shape;699;p65"/>
                <p:cNvPicPr preferRelativeResize="0"/>
                <p:nvPr/>
              </p:nvPicPr>
              <p:blipFill rotWithShape="1">
                <a:blip r:embed="rId8">
                  <a:alphaModFix/>
                </a:blip>
                <a:srcRect b="0" l="0" r="0" t="0"/>
                <a:stretch/>
              </p:blipFill>
              <p:spPr>
                <a:xfrm>
                  <a:off x="5619327" y="6680160"/>
                  <a:ext cx="866543" cy="668044"/>
                </a:xfrm>
                <a:prstGeom prst="rect">
                  <a:avLst/>
                </a:prstGeom>
                <a:noFill/>
                <a:ln>
                  <a:noFill/>
                </a:ln>
              </p:spPr>
            </p:pic>
          </p:grpSp>
          <p:pic>
            <p:nvPicPr>
              <p:cNvPr id="700" name="Google Shape;700;p65"/>
              <p:cNvPicPr preferRelativeResize="0"/>
              <p:nvPr/>
            </p:nvPicPr>
            <p:blipFill rotWithShape="1">
              <a:blip r:embed="rId9">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701" name="Google Shape;701;p65"/>
              <p:cNvPicPr preferRelativeResize="0"/>
              <p:nvPr/>
            </p:nvPicPr>
            <p:blipFill rotWithShape="1">
              <a:blip r:embed="rId9">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702" name="Google Shape;702;p65"/>
              <p:cNvPicPr preferRelativeResize="0"/>
              <p:nvPr/>
            </p:nvPicPr>
            <p:blipFill rotWithShape="1">
              <a:blip r:embed="rId9">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703" name="Google Shape;703;p65"/>
            <p:cNvPicPr preferRelativeResize="0"/>
            <p:nvPr/>
          </p:nvPicPr>
          <p:blipFill rotWithShape="1">
            <a:blip r:embed="rId9">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grpSp>
        <p:nvGrpSpPr>
          <p:cNvPr id="704" name="Google Shape;704;p65"/>
          <p:cNvGrpSpPr/>
          <p:nvPr/>
        </p:nvGrpSpPr>
        <p:grpSpPr>
          <a:xfrm>
            <a:off x="5473065" y="2362309"/>
            <a:ext cx="875704" cy="674312"/>
            <a:chOff x="766792" y="2138381"/>
            <a:chExt cx="2690063" cy="2071409"/>
          </a:xfrm>
        </p:grpSpPr>
        <p:grpSp>
          <p:nvGrpSpPr>
            <p:cNvPr id="705" name="Google Shape;705;p65"/>
            <p:cNvGrpSpPr/>
            <p:nvPr/>
          </p:nvGrpSpPr>
          <p:grpSpPr>
            <a:xfrm>
              <a:off x="766792" y="2138381"/>
              <a:ext cx="2690063" cy="2071409"/>
              <a:chOff x="6077928" y="3303336"/>
              <a:chExt cx="1398743" cy="1077064"/>
            </a:xfrm>
          </p:grpSpPr>
          <p:grpSp>
            <p:nvGrpSpPr>
              <p:cNvPr id="706" name="Google Shape;706;p65"/>
              <p:cNvGrpSpPr/>
              <p:nvPr/>
            </p:nvGrpSpPr>
            <p:grpSpPr>
              <a:xfrm>
                <a:off x="6077928" y="3303336"/>
                <a:ext cx="1398743" cy="937836"/>
                <a:chOff x="5619327" y="6680160"/>
                <a:chExt cx="1740163" cy="1166754"/>
              </a:xfrm>
            </p:grpSpPr>
            <p:pic>
              <p:nvPicPr>
                <p:cNvPr descr="clipped result image" id="707" name="Google Shape;707;p65"/>
                <p:cNvPicPr preferRelativeResize="0"/>
                <p:nvPr/>
              </p:nvPicPr>
              <p:blipFill rotWithShape="1">
                <a:blip r:embed="rId7">
                  <a:alphaModFix/>
                </a:blip>
                <a:srcRect b="13267" l="28601" r="0" t="24642"/>
                <a:stretch/>
              </p:blipFill>
              <p:spPr>
                <a:xfrm>
                  <a:off x="5945660" y="6923321"/>
                  <a:ext cx="1413830" cy="923593"/>
                </a:xfrm>
                <a:prstGeom prst="rect">
                  <a:avLst/>
                </a:prstGeom>
                <a:noFill/>
                <a:ln>
                  <a:noFill/>
                </a:ln>
              </p:spPr>
            </p:pic>
            <p:pic>
              <p:nvPicPr>
                <p:cNvPr id="708" name="Google Shape;708;p65"/>
                <p:cNvPicPr preferRelativeResize="0"/>
                <p:nvPr/>
              </p:nvPicPr>
              <p:blipFill rotWithShape="1">
                <a:blip r:embed="rId8">
                  <a:alphaModFix/>
                </a:blip>
                <a:srcRect b="0" l="0" r="0" t="0"/>
                <a:stretch/>
              </p:blipFill>
              <p:spPr>
                <a:xfrm>
                  <a:off x="5619327" y="6680160"/>
                  <a:ext cx="866543" cy="668044"/>
                </a:xfrm>
                <a:prstGeom prst="rect">
                  <a:avLst/>
                </a:prstGeom>
                <a:noFill/>
                <a:ln>
                  <a:noFill/>
                </a:ln>
              </p:spPr>
            </p:pic>
          </p:grpSp>
          <p:pic>
            <p:nvPicPr>
              <p:cNvPr id="709" name="Google Shape;709;p65"/>
              <p:cNvPicPr preferRelativeResize="0"/>
              <p:nvPr/>
            </p:nvPicPr>
            <p:blipFill rotWithShape="1">
              <a:blip r:embed="rId9">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4"/>
                  </a:srgbClr>
                </a:outerShdw>
              </a:effectLst>
            </p:spPr>
          </p:pic>
          <p:pic>
            <p:nvPicPr>
              <p:cNvPr id="710" name="Google Shape;710;p65"/>
              <p:cNvPicPr preferRelativeResize="0"/>
              <p:nvPr/>
            </p:nvPicPr>
            <p:blipFill rotWithShape="1">
              <a:blip r:embed="rId9">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4"/>
                  </a:srgbClr>
                </a:outerShdw>
              </a:effectLst>
            </p:spPr>
          </p:pic>
          <p:pic>
            <p:nvPicPr>
              <p:cNvPr id="711" name="Google Shape;711;p65"/>
              <p:cNvPicPr preferRelativeResize="0"/>
              <p:nvPr/>
            </p:nvPicPr>
            <p:blipFill rotWithShape="1">
              <a:blip r:embed="rId9">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4"/>
                  </a:srgbClr>
                </a:outerShdw>
              </a:effectLst>
            </p:spPr>
          </p:pic>
        </p:grpSp>
        <p:pic>
          <p:nvPicPr>
            <p:cNvPr id="712" name="Google Shape;712;p65"/>
            <p:cNvPicPr preferRelativeResize="0"/>
            <p:nvPr/>
          </p:nvPicPr>
          <p:blipFill rotWithShape="1">
            <a:blip r:embed="rId9">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4"/>
                </a:srgbClr>
              </a:outerShdw>
            </a:effectLst>
          </p:spPr>
        </p:pic>
      </p:grpSp>
      <p:sp>
        <p:nvSpPr>
          <p:cNvPr id="713" name="Google Shape;713;p65"/>
          <p:cNvSpPr txBox="1"/>
          <p:nvPr/>
        </p:nvSpPr>
        <p:spPr>
          <a:xfrm>
            <a:off x="486202" y="4039820"/>
            <a:ext cx="4875661" cy="101563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Lamotrigine is a true “mood stabilizer” but ineffective in treatment of mania.</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pic>
        <p:nvPicPr>
          <p:cNvPr id="718" name="Google Shape;718;p66"/>
          <p:cNvPicPr preferRelativeResize="0"/>
          <p:nvPr/>
        </p:nvPicPr>
        <p:blipFill rotWithShape="1">
          <a:blip r:embed="rId3">
            <a:alphaModFix amt="81000"/>
          </a:blip>
          <a:srcRect b="0" l="732" r="1619" t="0"/>
          <a:stretch/>
        </p:blipFill>
        <p:spPr>
          <a:xfrm flipH="1" rot="10800000">
            <a:off x="71550" y="1051325"/>
            <a:ext cx="8919650" cy="1574050"/>
          </a:xfrm>
          <a:prstGeom prst="rect">
            <a:avLst/>
          </a:prstGeom>
          <a:noFill/>
          <a:ln>
            <a:noFill/>
          </a:ln>
        </p:spPr>
      </p:pic>
      <p:pic>
        <p:nvPicPr>
          <p:cNvPr id="719" name="Google Shape;719;p66"/>
          <p:cNvPicPr preferRelativeResize="0"/>
          <p:nvPr/>
        </p:nvPicPr>
        <p:blipFill rotWithShape="1">
          <a:blip r:embed="rId4">
            <a:alphaModFix amt="69000"/>
          </a:blip>
          <a:srcRect b="0" l="-732" r="1731" t="0"/>
          <a:stretch/>
        </p:blipFill>
        <p:spPr>
          <a:xfrm>
            <a:off x="0" y="2863850"/>
            <a:ext cx="8986324" cy="1518425"/>
          </a:xfrm>
          <a:prstGeom prst="rect">
            <a:avLst/>
          </a:prstGeom>
          <a:noFill/>
          <a:ln>
            <a:noFill/>
          </a:ln>
        </p:spPr>
      </p:pic>
      <p:grpSp>
        <p:nvGrpSpPr>
          <p:cNvPr id="720" name="Google Shape;720;p66"/>
          <p:cNvGrpSpPr/>
          <p:nvPr/>
        </p:nvGrpSpPr>
        <p:grpSpPr>
          <a:xfrm>
            <a:off x="66862" y="641425"/>
            <a:ext cx="9010274" cy="4305276"/>
            <a:chOff x="-188325" y="1103550"/>
            <a:chExt cx="9010274" cy="4305276"/>
          </a:xfrm>
        </p:grpSpPr>
        <p:pic>
          <p:nvPicPr>
            <p:cNvPr id="721" name="Google Shape;721;p66"/>
            <p:cNvPicPr preferRelativeResize="0"/>
            <p:nvPr/>
          </p:nvPicPr>
          <p:blipFill rotWithShape="1">
            <a:blip r:embed="rId5">
              <a:alphaModFix/>
            </a:blip>
            <a:srcRect b="2352" l="21934" r="0" t="0"/>
            <a:stretch/>
          </p:blipFill>
          <p:spPr>
            <a:xfrm>
              <a:off x="4715100" y="3140175"/>
              <a:ext cx="4106849" cy="2268651"/>
            </a:xfrm>
            <a:prstGeom prst="rect">
              <a:avLst/>
            </a:prstGeom>
            <a:noFill/>
            <a:ln>
              <a:noFill/>
            </a:ln>
          </p:spPr>
        </p:pic>
        <p:pic>
          <p:nvPicPr>
            <p:cNvPr id="722" name="Google Shape;722;p66"/>
            <p:cNvPicPr preferRelativeResize="0"/>
            <p:nvPr/>
          </p:nvPicPr>
          <p:blipFill rotWithShape="1">
            <a:blip r:embed="rId6">
              <a:alphaModFix/>
            </a:blip>
            <a:srcRect b="0" l="0" r="0" t="0"/>
            <a:stretch/>
          </p:blipFill>
          <p:spPr>
            <a:xfrm>
              <a:off x="-188325" y="1103550"/>
              <a:ext cx="4903425" cy="2127975"/>
            </a:xfrm>
            <a:prstGeom prst="rect">
              <a:avLst/>
            </a:prstGeom>
            <a:noFill/>
            <a:ln>
              <a:noFill/>
            </a:ln>
          </p:spPr>
        </p:pic>
      </p:grpSp>
      <p:sp>
        <p:nvSpPr>
          <p:cNvPr id="723" name="Google Shape;723;p66"/>
          <p:cNvSpPr txBox="1"/>
          <p:nvPr/>
        </p:nvSpPr>
        <p:spPr>
          <a:xfrm rot="-5400000">
            <a:off x="-585949" y="1537300"/>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elevated mood</a:t>
            </a:r>
            <a:endParaRPr b="1" i="0" sz="1400" u="none" cap="none" strike="noStrike">
              <a:solidFill>
                <a:srgbClr val="000000"/>
              </a:solidFill>
              <a:latin typeface="Arial"/>
              <a:ea typeface="Arial"/>
              <a:cs typeface="Arial"/>
              <a:sym typeface="Arial"/>
            </a:endParaRPr>
          </a:p>
        </p:txBody>
      </p:sp>
      <p:sp>
        <p:nvSpPr>
          <p:cNvPr id="724" name="Google Shape;724;p66"/>
          <p:cNvSpPr txBox="1"/>
          <p:nvPr/>
        </p:nvSpPr>
        <p:spPr>
          <a:xfrm rot="-5400000">
            <a:off x="-585949" y="3389574"/>
            <a:ext cx="165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depressed mood</a:t>
            </a:r>
            <a:endParaRPr b="1" i="0" sz="1400" u="none" cap="none" strike="noStrike">
              <a:solidFill>
                <a:srgbClr val="000000"/>
              </a:solidFill>
              <a:latin typeface="Arial"/>
              <a:ea typeface="Arial"/>
              <a:cs typeface="Arial"/>
              <a:sym typeface="Arial"/>
            </a:endParaRPr>
          </a:p>
        </p:txBody>
      </p:sp>
      <p:sp>
        <p:nvSpPr>
          <p:cNvPr id="725" name="Google Shape;725;p66"/>
          <p:cNvSpPr txBox="1"/>
          <p:nvPr/>
        </p:nvSpPr>
        <p:spPr>
          <a:xfrm>
            <a:off x="3851875" y="158525"/>
            <a:ext cx="5322300" cy="89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Quetiapine (Seroquel) is a</a:t>
            </a:r>
            <a:r>
              <a:rPr lang="en" sz="1800"/>
              <a:t>n effective </a:t>
            </a:r>
            <a:r>
              <a:rPr b="0" i="0" lang="en" sz="1800" u="none" cap="none" strike="noStrike">
                <a:solidFill>
                  <a:srgbClr val="000000"/>
                </a:solidFill>
                <a:latin typeface="Arial"/>
                <a:ea typeface="Arial"/>
                <a:cs typeface="Arial"/>
                <a:sym typeface="Arial"/>
              </a:rPr>
              <a:t>mood stabilizer (and not much of an antipsychotic)</a:t>
            </a:r>
            <a:r>
              <a:rPr lang="en" sz="1800"/>
              <a:t>.</a:t>
            </a:r>
            <a:endParaRPr b="0" i="0" sz="1800" u="none" cap="none" strike="noStrike">
              <a:solidFill>
                <a:srgbClr val="000000"/>
              </a:solidFill>
              <a:latin typeface="Arial"/>
              <a:ea typeface="Arial"/>
              <a:cs typeface="Arial"/>
              <a:sym typeface="Arial"/>
            </a:endParaRPr>
          </a:p>
        </p:txBody>
      </p:sp>
      <p:pic>
        <p:nvPicPr>
          <p:cNvPr descr="clipped result image" id="726" name="Google Shape;726;p66"/>
          <p:cNvPicPr preferRelativeResize="0"/>
          <p:nvPr/>
        </p:nvPicPr>
        <p:blipFill rotWithShape="1">
          <a:blip r:embed="rId7">
            <a:alphaModFix/>
          </a:blip>
          <a:srcRect b="0" l="0" r="0" t="0"/>
          <a:stretch/>
        </p:blipFill>
        <p:spPr>
          <a:xfrm>
            <a:off x="1443160" y="2300448"/>
            <a:ext cx="964178" cy="600244"/>
          </a:xfrm>
          <a:prstGeom prst="rect">
            <a:avLst/>
          </a:prstGeom>
          <a:noFill/>
          <a:ln>
            <a:noFill/>
          </a:ln>
        </p:spPr>
      </p:pic>
      <p:pic>
        <p:nvPicPr>
          <p:cNvPr descr="clipped result image" id="727" name="Google Shape;727;p66"/>
          <p:cNvPicPr preferRelativeResize="0"/>
          <p:nvPr/>
        </p:nvPicPr>
        <p:blipFill rotWithShape="1">
          <a:blip r:embed="rId7">
            <a:alphaModFix/>
          </a:blip>
          <a:srcRect b="0" l="0" r="0" t="0"/>
          <a:stretch/>
        </p:blipFill>
        <p:spPr>
          <a:xfrm>
            <a:off x="3209536" y="2415028"/>
            <a:ext cx="964178" cy="600244"/>
          </a:xfrm>
          <a:prstGeom prst="rect">
            <a:avLst/>
          </a:prstGeom>
          <a:noFill/>
          <a:ln>
            <a:noFill/>
          </a:ln>
        </p:spPr>
      </p:pic>
      <p:pic>
        <p:nvPicPr>
          <p:cNvPr descr="clipped result image" id="728" name="Google Shape;728;p66"/>
          <p:cNvPicPr preferRelativeResize="0"/>
          <p:nvPr/>
        </p:nvPicPr>
        <p:blipFill rotWithShape="1">
          <a:blip r:embed="rId7">
            <a:alphaModFix/>
          </a:blip>
          <a:srcRect b="0" l="0" r="0" t="0"/>
          <a:stretch/>
        </p:blipFill>
        <p:spPr>
          <a:xfrm>
            <a:off x="5488157" y="2392878"/>
            <a:ext cx="964178" cy="600244"/>
          </a:xfrm>
          <a:prstGeom prst="rect">
            <a:avLst/>
          </a:prstGeom>
          <a:noFill/>
          <a:ln>
            <a:noFill/>
          </a:ln>
        </p:spPr>
      </p:pic>
      <p:pic>
        <p:nvPicPr>
          <p:cNvPr descr="clipped result image" id="729" name="Google Shape;729;p66"/>
          <p:cNvPicPr preferRelativeResize="0"/>
          <p:nvPr/>
        </p:nvPicPr>
        <p:blipFill rotWithShape="1">
          <a:blip r:embed="rId7">
            <a:alphaModFix/>
          </a:blip>
          <a:srcRect b="0" l="0" r="0" t="0"/>
          <a:stretch/>
        </p:blipFill>
        <p:spPr>
          <a:xfrm>
            <a:off x="7282646" y="2468228"/>
            <a:ext cx="964178" cy="600244"/>
          </a:xfrm>
          <a:prstGeom prst="rect">
            <a:avLst/>
          </a:prstGeom>
          <a:noFill/>
          <a:ln>
            <a:noFill/>
          </a:ln>
        </p:spPr>
      </p:pic>
      <p:sp>
        <p:nvSpPr>
          <p:cNvPr id="730" name="Google Shape;730;p66"/>
          <p:cNvSpPr txBox="1"/>
          <p:nvPr/>
        </p:nvSpPr>
        <p:spPr>
          <a:xfrm>
            <a:off x="3883600" y="908350"/>
            <a:ext cx="5322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lang="en" sz="1800"/>
              <a:t>Not calling it a mood stabilizer is totally arbitrary.</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67"/>
          <p:cNvSpPr/>
          <p:nvPr/>
        </p:nvSpPr>
        <p:spPr>
          <a:xfrm>
            <a:off x="0" y="-7950"/>
            <a:ext cx="9144000" cy="51594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67"/>
          <p:cNvSpPr txBox="1"/>
          <p:nvPr/>
        </p:nvSpPr>
        <p:spPr>
          <a:xfrm>
            <a:off x="648300" y="885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Neuroscience-based Nomenclature (NbN3)</a:t>
            </a:r>
            <a:endParaRPr b="0" i="0" sz="2400" u="none" cap="none" strike="noStrike">
              <a:solidFill>
                <a:srgbClr val="3D85C6"/>
              </a:solidFill>
              <a:latin typeface="Arial"/>
              <a:ea typeface="Arial"/>
              <a:cs typeface="Arial"/>
              <a:sym typeface="Arial"/>
            </a:endParaRPr>
          </a:p>
        </p:txBody>
      </p:sp>
      <p:pic>
        <p:nvPicPr>
          <p:cNvPr id="737" name="Google Shape;737;p67"/>
          <p:cNvPicPr preferRelativeResize="0"/>
          <p:nvPr/>
        </p:nvPicPr>
        <p:blipFill>
          <a:blip r:embed="rId3">
            <a:alphaModFix/>
          </a:blip>
          <a:stretch>
            <a:fillRect/>
          </a:stretch>
        </p:blipFill>
        <p:spPr>
          <a:xfrm>
            <a:off x="790950" y="716475"/>
            <a:ext cx="1959226" cy="424605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pic>
        <p:nvPicPr>
          <p:cNvPr id="742" name="Google Shape;742;p68"/>
          <p:cNvPicPr preferRelativeResize="0"/>
          <p:nvPr/>
        </p:nvPicPr>
        <p:blipFill rotWithShape="1">
          <a:blip r:embed="rId3">
            <a:alphaModFix/>
          </a:blip>
          <a:srcRect b="0" l="0" r="0" t="10650"/>
          <a:stretch/>
        </p:blipFill>
        <p:spPr>
          <a:xfrm>
            <a:off x="352625" y="977844"/>
            <a:ext cx="4261250" cy="3973525"/>
          </a:xfrm>
          <a:prstGeom prst="rect">
            <a:avLst/>
          </a:prstGeom>
          <a:noFill/>
          <a:ln>
            <a:noFill/>
          </a:ln>
        </p:spPr>
      </p:pic>
      <p:pic>
        <p:nvPicPr>
          <p:cNvPr id="743" name="Google Shape;743;p68"/>
          <p:cNvPicPr preferRelativeResize="0"/>
          <p:nvPr/>
        </p:nvPicPr>
        <p:blipFill rotWithShape="1">
          <a:blip r:embed="rId4">
            <a:alphaModFix/>
          </a:blip>
          <a:srcRect b="0" l="0" r="0" t="12945"/>
          <a:stretch/>
        </p:blipFill>
        <p:spPr>
          <a:xfrm>
            <a:off x="4790126" y="993743"/>
            <a:ext cx="4050426" cy="3038925"/>
          </a:xfrm>
          <a:prstGeom prst="rect">
            <a:avLst/>
          </a:prstGeom>
          <a:noFill/>
          <a:ln>
            <a:noFill/>
          </a:ln>
        </p:spPr>
      </p:pic>
      <p:sp>
        <p:nvSpPr>
          <p:cNvPr id="744" name="Google Shape;744;p68"/>
          <p:cNvSpPr/>
          <p:nvPr/>
        </p:nvSpPr>
        <p:spPr>
          <a:xfrm>
            <a:off x="-1225" y="-15900"/>
            <a:ext cx="9144000" cy="7632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68"/>
          <p:cNvSpPr txBox="1"/>
          <p:nvPr/>
        </p:nvSpPr>
        <p:spPr>
          <a:xfrm>
            <a:off x="648300" y="885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Neuroscience-based Nomenclature </a:t>
            </a:r>
            <a:r>
              <a:rPr lang="en" sz="2400">
                <a:solidFill>
                  <a:schemeClr val="lt1"/>
                </a:solidFill>
              </a:rPr>
              <a:t>(NbN3)</a:t>
            </a:r>
            <a:endParaRPr sz="2400">
              <a:solidFill>
                <a:srgbClr val="3D85C6"/>
              </a:solidFill>
            </a:endParaRPr>
          </a:p>
          <a:p>
            <a:pPr indent="0" lvl="0" marL="0" marR="0" rtl="0" algn="l">
              <a:lnSpc>
                <a:spcPct val="100000"/>
              </a:lnSpc>
              <a:spcBef>
                <a:spcPts val="0"/>
              </a:spcBef>
              <a:spcAft>
                <a:spcPts val="0"/>
              </a:spcAft>
              <a:buClr>
                <a:schemeClr val="dk1"/>
              </a:buClr>
              <a:buSzPts val="1400"/>
              <a:buFont typeface="Arial"/>
              <a:buNone/>
            </a:pPr>
            <a:r>
              <a:t/>
            </a:r>
            <a:endParaRPr sz="2400">
              <a:solidFill>
                <a:schemeClr val="lt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69"/>
          <p:cNvSpPr/>
          <p:nvPr/>
        </p:nvSpPr>
        <p:spPr>
          <a:xfrm>
            <a:off x="0" y="-7950"/>
            <a:ext cx="9144000" cy="51594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69"/>
          <p:cNvSpPr txBox="1"/>
          <p:nvPr/>
        </p:nvSpPr>
        <p:spPr>
          <a:xfrm>
            <a:off x="648300" y="885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Neuroscience-based Nomenclature (NbN3)</a:t>
            </a:r>
            <a:endParaRPr b="0" i="0" sz="2400" u="none" cap="none" strike="noStrike">
              <a:solidFill>
                <a:srgbClr val="3D85C6"/>
              </a:solidFill>
              <a:latin typeface="Arial"/>
              <a:ea typeface="Arial"/>
              <a:cs typeface="Arial"/>
              <a:sym typeface="Arial"/>
            </a:endParaRPr>
          </a:p>
        </p:txBody>
      </p:sp>
      <p:pic>
        <p:nvPicPr>
          <p:cNvPr id="752" name="Google Shape;752;p69"/>
          <p:cNvPicPr preferRelativeResize="0"/>
          <p:nvPr/>
        </p:nvPicPr>
        <p:blipFill>
          <a:blip r:embed="rId3">
            <a:alphaModFix/>
          </a:blip>
          <a:stretch>
            <a:fillRect/>
          </a:stretch>
        </p:blipFill>
        <p:spPr>
          <a:xfrm>
            <a:off x="2957325" y="714950"/>
            <a:ext cx="1956816" cy="4249088"/>
          </a:xfrm>
          <a:prstGeom prst="rect">
            <a:avLst/>
          </a:prstGeom>
          <a:noFill/>
          <a:ln>
            <a:noFill/>
          </a:ln>
        </p:spPr>
      </p:pic>
      <p:pic>
        <p:nvPicPr>
          <p:cNvPr id="753" name="Google Shape;753;p69"/>
          <p:cNvPicPr preferRelativeResize="0"/>
          <p:nvPr/>
        </p:nvPicPr>
        <p:blipFill>
          <a:blip r:embed="rId4">
            <a:alphaModFix/>
          </a:blip>
          <a:stretch>
            <a:fillRect/>
          </a:stretch>
        </p:blipFill>
        <p:spPr>
          <a:xfrm>
            <a:off x="790950" y="716475"/>
            <a:ext cx="1959226" cy="424605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70"/>
          <p:cNvSpPr/>
          <p:nvPr/>
        </p:nvSpPr>
        <p:spPr>
          <a:xfrm>
            <a:off x="0" y="-7950"/>
            <a:ext cx="9144000" cy="51594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70"/>
          <p:cNvSpPr txBox="1"/>
          <p:nvPr/>
        </p:nvSpPr>
        <p:spPr>
          <a:xfrm>
            <a:off x="648300" y="885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Neuroscience-based Nomenclature (NbN3)</a:t>
            </a:r>
            <a:endParaRPr b="0" i="0" sz="2400" u="none" cap="none" strike="noStrike">
              <a:solidFill>
                <a:srgbClr val="3D85C6"/>
              </a:solidFill>
              <a:latin typeface="Arial"/>
              <a:ea typeface="Arial"/>
              <a:cs typeface="Arial"/>
              <a:sym typeface="Arial"/>
            </a:endParaRPr>
          </a:p>
        </p:txBody>
      </p:sp>
      <p:pic>
        <p:nvPicPr>
          <p:cNvPr id="760" name="Google Shape;760;p70"/>
          <p:cNvPicPr preferRelativeResize="0"/>
          <p:nvPr/>
        </p:nvPicPr>
        <p:blipFill rotWithShape="1">
          <a:blip r:embed="rId3">
            <a:alphaModFix/>
          </a:blip>
          <a:srcRect b="38657" l="0" r="0" t="0"/>
          <a:stretch/>
        </p:blipFill>
        <p:spPr>
          <a:xfrm>
            <a:off x="418137" y="747300"/>
            <a:ext cx="2626528" cy="3490877"/>
          </a:xfrm>
          <a:prstGeom prst="rect">
            <a:avLst/>
          </a:prstGeom>
          <a:noFill/>
          <a:ln>
            <a:noFill/>
          </a:ln>
        </p:spPr>
      </p:pic>
      <p:sp>
        <p:nvSpPr>
          <p:cNvPr id="761" name="Google Shape;761;p70"/>
          <p:cNvSpPr txBox="1"/>
          <p:nvPr/>
        </p:nvSpPr>
        <p:spPr>
          <a:xfrm>
            <a:off x="737125" y="1674434"/>
            <a:ext cx="5322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lang="en" sz="1000"/>
              <a:t>Pharmacological domain</a:t>
            </a:r>
            <a:endParaRPr b="1" i="0" sz="1000" u="none" cap="none" strike="noStrike">
              <a:solidFill>
                <a:srgbClr val="000000"/>
              </a:solidFill>
            </a:endParaRPr>
          </a:p>
        </p:txBody>
      </p:sp>
      <p:sp>
        <p:nvSpPr>
          <p:cNvPr id="762" name="Google Shape;762;p70"/>
          <p:cNvSpPr txBox="1"/>
          <p:nvPr/>
        </p:nvSpPr>
        <p:spPr>
          <a:xfrm>
            <a:off x="752991" y="2038042"/>
            <a:ext cx="5322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lang="en" sz="1000"/>
              <a:t>Mode of action</a:t>
            </a:r>
            <a:endParaRPr b="1" i="0" sz="1000" u="none" cap="none" strike="noStrike">
              <a:solidFill>
                <a:srgbClr val="000000"/>
              </a:solidFill>
            </a:endParaRPr>
          </a:p>
        </p:txBody>
      </p:sp>
      <p:sp>
        <p:nvSpPr>
          <p:cNvPr id="763" name="Google Shape;763;p70"/>
          <p:cNvSpPr txBox="1"/>
          <p:nvPr/>
        </p:nvSpPr>
        <p:spPr>
          <a:xfrm>
            <a:off x="938175" y="4238175"/>
            <a:ext cx="1557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 sz="1600">
                <a:solidFill>
                  <a:schemeClr val="lt1"/>
                </a:solidFill>
              </a:rPr>
              <a:t>25 – 100 mg</a:t>
            </a:r>
            <a:endParaRPr b="0" i="0" sz="1600" u="none" cap="none" strike="noStrike">
              <a:solidFill>
                <a:srgbClr val="3D85C6"/>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71"/>
          <p:cNvSpPr/>
          <p:nvPr/>
        </p:nvSpPr>
        <p:spPr>
          <a:xfrm>
            <a:off x="0" y="-7950"/>
            <a:ext cx="9144000" cy="51594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71"/>
          <p:cNvSpPr txBox="1"/>
          <p:nvPr/>
        </p:nvSpPr>
        <p:spPr>
          <a:xfrm>
            <a:off x="648300" y="885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Neuroscience-based Nomenclature (NbN3)</a:t>
            </a:r>
            <a:endParaRPr b="0" i="0" sz="2400" u="none" cap="none" strike="noStrike">
              <a:solidFill>
                <a:srgbClr val="3D85C6"/>
              </a:solidFill>
              <a:latin typeface="Arial"/>
              <a:ea typeface="Arial"/>
              <a:cs typeface="Arial"/>
              <a:sym typeface="Arial"/>
            </a:endParaRPr>
          </a:p>
        </p:txBody>
      </p:sp>
      <p:pic>
        <p:nvPicPr>
          <p:cNvPr id="770" name="Google Shape;770;p71"/>
          <p:cNvPicPr preferRelativeResize="0"/>
          <p:nvPr/>
        </p:nvPicPr>
        <p:blipFill rotWithShape="1">
          <a:blip r:embed="rId3">
            <a:alphaModFix/>
          </a:blip>
          <a:srcRect b="37296" l="0" r="0" t="0"/>
          <a:stretch/>
        </p:blipFill>
        <p:spPr>
          <a:xfrm>
            <a:off x="3160717" y="747300"/>
            <a:ext cx="2626498" cy="3568394"/>
          </a:xfrm>
          <a:prstGeom prst="rect">
            <a:avLst/>
          </a:prstGeom>
          <a:noFill/>
          <a:ln>
            <a:noFill/>
          </a:ln>
        </p:spPr>
      </p:pic>
      <p:pic>
        <p:nvPicPr>
          <p:cNvPr id="771" name="Google Shape;771;p71"/>
          <p:cNvPicPr preferRelativeResize="0"/>
          <p:nvPr/>
        </p:nvPicPr>
        <p:blipFill rotWithShape="1">
          <a:blip r:embed="rId4">
            <a:alphaModFix/>
          </a:blip>
          <a:srcRect b="38657" l="0" r="0" t="0"/>
          <a:stretch/>
        </p:blipFill>
        <p:spPr>
          <a:xfrm>
            <a:off x="418137" y="747300"/>
            <a:ext cx="2626528" cy="3490877"/>
          </a:xfrm>
          <a:prstGeom prst="rect">
            <a:avLst/>
          </a:prstGeom>
          <a:noFill/>
          <a:ln>
            <a:noFill/>
          </a:ln>
        </p:spPr>
      </p:pic>
      <p:sp>
        <p:nvSpPr>
          <p:cNvPr id="772" name="Google Shape;772;p71"/>
          <p:cNvSpPr txBox="1"/>
          <p:nvPr/>
        </p:nvSpPr>
        <p:spPr>
          <a:xfrm>
            <a:off x="3480325" y="1620850"/>
            <a:ext cx="17388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lang="en" sz="1000"/>
              <a:t>Pharmacological domain</a:t>
            </a:r>
            <a:endParaRPr b="1" i="0" sz="1000" u="none" cap="none" strike="noStrike">
              <a:solidFill>
                <a:srgbClr val="000000"/>
              </a:solidFill>
            </a:endParaRPr>
          </a:p>
        </p:txBody>
      </p:sp>
      <p:sp>
        <p:nvSpPr>
          <p:cNvPr id="773" name="Google Shape;773;p71"/>
          <p:cNvSpPr txBox="1"/>
          <p:nvPr/>
        </p:nvSpPr>
        <p:spPr>
          <a:xfrm>
            <a:off x="3493051" y="1945974"/>
            <a:ext cx="17388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lang="en" sz="1000"/>
              <a:t>Mode of action</a:t>
            </a:r>
            <a:endParaRPr b="1" i="0" sz="1000" u="none" cap="none" strike="noStrike">
              <a:solidFill>
                <a:srgbClr val="000000"/>
              </a:solidFill>
            </a:endParaRPr>
          </a:p>
        </p:txBody>
      </p:sp>
      <p:sp>
        <p:nvSpPr>
          <p:cNvPr id="774" name="Google Shape;774;p71"/>
          <p:cNvSpPr txBox="1"/>
          <p:nvPr/>
        </p:nvSpPr>
        <p:spPr>
          <a:xfrm>
            <a:off x="938175" y="4238175"/>
            <a:ext cx="1557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 sz="1600">
                <a:solidFill>
                  <a:schemeClr val="lt1"/>
                </a:solidFill>
              </a:rPr>
              <a:t>25 – 100 mg</a:t>
            </a:r>
            <a:endParaRPr b="0" i="0" sz="1600" u="none" cap="none" strike="noStrike">
              <a:solidFill>
                <a:srgbClr val="3D85C6"/>
              </a:solidFill>
              <a:latin typeface="Arial"/>
              <a:ea typeface="Arial"/>
              <a:cs typeface="Arial"/>
              <a:sym typeface="Arial"/>
            </a:endParaRPr>
          </a:p>
        </p:txBody>
      </p:sp>
      <p:sp>
        <p:nvSpPr>
          <p:cNvPr id="775" name="Google Shape;775;p71"/>
          <p:cNvSpPr txBox="1"/>
          <p:nvPr/>
        </p:nvSpPr>
        <p:spPr>
          <a:xfrm>
            <a:off x="3583800" y="4315700"/>
            <a:ext cx="1557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 sz="1600">
                <a:solidFill>
                  <a:schemeClr val="lt1"/>
                </a:solidFill>
              </a:rPr>
              <a:t>150 – 300</a:t>
            </a:r>
            <a:r>
              <a:rPr lang="en" sz="1600">
                <a:solidFill>
                  <a:schemeClr val="lt1"/>
                </a:solidFill>
              </a:rPr>
              <a:t> mg</a:t>
            </a:r>
            <a:endParaRPr b="0" i="0" sz="1600" u="none" cap="none" strike="noStrike">
              <a:solidFill>
                <a:srgbClr val="3D85C6"/>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72"/>
          <p:cNvSpPr/>
          <p:nvPr/>
        </p:nvSpPr>
        <p:spPr>
          <a:xfrm>
            <a:off x="0" y="-7950"/>
            <a:ext cx="9144000" cy="51594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72"/>
          <p:cNvSpPr txBox="1"/>
          <p:nvPr/>
        </p:nvSpPr>
        <p:spPr>
          <a:xfrm>
            <a:off x="648300" y="885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Neuroscience-based Nomenclature (NbN3)</a:t>
            </a:r>
            <a:endParaRPr b="0" i="0" sz="2400" u="none" cap="none" strike="noStrike">
              <a:solidFill>
                <a:srgbClr val="3D85C6"/>
              </a:solidFill>
              <a:latin typeface="Arial"/>
              <a:ea typeface="Arial"/>
              <a:cs typeface="Arial"/>
              <a:sym typeface="Arial"/>
            </a:endParaRPr>
          </a:p>
        </p:txBody>
      </p:sp>
      <p:pic>
        <p:nvPicPr>
          <p:cNvPr id="782" name="Google Shape;782;p72"/>
          <p:cNvPicPr preferRelativeResize="0"/>
          <p:nvPr/>
        </p:nvPicPr>
        <p:blipFill rotWithShape="1">
          <a:blip r:embed="rId3">
            <a:alphaModFix/>
          </a:blip>
          <a:srcRect b="37296" l="0" r="0" t="0"/>
          <a:stretch/>
        </p:blipFill>
        <p:spPr>
          <a:xfrm>
            <a:off x="3160717" y="747300"/>
            <a:ext cx="2626498" cy="3568394"/>
          </a:xfrm>
          <a:prstGeom prst="rect">
            <a:avLst/>
          </a:prstGeom>
          <a:noFill/>
          <a:ln>
            <a:noFill/>
          </a:ln>
        </p:spPr>
      </p:pic>
      <p:pic>
        <p:nvPicPr>
          <p:cNvPr id="783" name="Google Shape;783;p72"/>
          <p:cNvPicPr preferRelativeResize="0"/>
          <p:nvPr/>
        </p:nvPicPr>
        <p:blipFill rotWithShape="1">
          <a:blip r:embed="rId4">
            <a:alphaModFix/>
          </a:blip>
          <a:srcRect b="38657" l="0" r="0" t="0"/>
          <a:stretch/>
        </p:blipFill>
        <p:spPr>
          <a:xfrm>
            <a:off x="418137" y="747300"/>
            <a:ext cx="2626528" cy="3490877"/>
          </a:xfrm>
          <a:prstGeom prst="rect">
            <a:avLst/>
          </a:prstGeom>
          <a:noFill/>
          <a:ln>
            <a:noFill/>
          </a:ln>
        </p:spPr>
      </p:pic>
      <p:pic>
        <p:nvPicPr>
          <p:cNvPr id="784" name="Google Shape;784;p72"/>
          <p:cNvPicPr preferRelativeResize="0"/>
          <p:nvPr/>
        </p:nvPicPr>
        <p:blipFill rotWithShape="1">
          <a:blip r:embed="rId5">
            <a:alphaModFix/>
          </a:blip>
          <a:srcRect b="28931" l="0" r="0" t="0"/>
          <a:stretch/>
        </p:blipFill>
        <p:spPr>
          <a:xfrm>
            <a:off x="5903261" y="747300"/>
            <a:ext cx="2626502" cy="4044273"/>
          </a:xfrm>
          <a:prstGeom prst="rect">
            <a:avLst/>
          </a:prstGeom>
          <a:noFill/>
          <a:ln>
            <a:noFill/>
          </a:ln>
        </p:spPr>
      </p:pic>
      <p:sp>
        <p:nvSpPr>
          <p:cNvPr id="785" name="Google Shape;785;p72"/>
          <p:cNvSpPr txBox="1"/>
          <p:nvPr/>
        </p:nvSpPr>
        <p:spPr>
          <a:xfrm>
            <a:off x="6227550" y="1589100"/>
            <a:ext cx="1814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lang="en" sz="1000"/>
              <a:t>Pharmacological domain</a:t>
            </a:r>
            <a:endParaRPr b="1" i="0" sz="1000" u="none" cap="none" strike="noStrike">
              <a:solidFill>
                <a:srgbClr val="000000"/>
              </a:solidFill>
            </a:endParaRPr>
          </a:p>
        </p:txBody>
      </p:sp>
      <p:sp>
        <p:nvSpPr>
          <p:cNvPr id="786" name="Google Shape;786;p72"/>
          <p:cNvSpPr txBox="1"/>
          <p:nvPr/>
        </p:nvSpPr>
        <p:spPr>
          <a:xfrm>
            <a:off x="6232958" y="2006290"/>
            <a:ext cx="1814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lang="en" sz="1000"/>
              <a:t>Mode of action</a:t>
            </a:r>
            <a:endParaRPr b="1" i="0" sz="1000" u="none" cap="none" strike="noStrike">
              <a:solidFill>
                <a:srgbClr val="000000"/>
              </a:solidFill>
            </a:endParaRPr>
          </a:p>
        </p:txBody>
      </p:sp>
      <p:sp>
        <p:nvSpPr>
          <p:cNvPr id="787" name="Google Shape;787;p72"/>
          <p:cNvSpPr txBox="1"/>
          <p:nvPr/>
        </p:nvSpPr>
        <p:spPr>
          <a:xfrm>
            <a:off x="938175" y="4238175"/>
            <a:ext cx="1557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 sz="1600">
                <a:solidFill>
                  <a:schemeClr val="lt1"/>
                </a:solidFill>
              </a:rPr>
              <a:t>25 – 100 mg</a:t>
            </a:r>
            <a:endParaRPr b="0" i="0" sz="1600" u="none" cap="none" strike="noStrike">
              <a:solidFill>
                <a:srgbClr val="3D85C6"/>
              </a:solidFill>
              <a:latin typeface="Arial"/>
              <a:ea typeface="Arial"/>
              <a:cs typeface="Arial"/>
              <a:sym typeface="Arial"/>
            </a:endParaRPr>
          </a:p>
        </p:txBody>
      </p:sp>
      <p:sp>
        <p:nvSpPr>
          <p:cNvPr id="788" name="Google Shape;788;p72"/>
          <p:cNvSpPr txBox="1"/>
          <p:nvPr/>
        </p:nvSpPr>
        <p:spPr>
          <a:xfrm>
            <a:off x="3583800" y="4315700"/>
            <a:ext cx="1557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 sz="1600">
                <a:solidFill>
                  <a:schemeClr val="lt1"/>
                </a:solidFill>
              </a:rPr>
              <a:t>150 – 300 mg</a:t>
            </a:r>
            <a:endParaRPr b="0" i="0" sz="1600" u="none" cap="none" strike="noStrike">
              <a:solidFill>
                <a:srgbClr val="3D85C6"/>
              </a:solidFill>
              <a:latin typeface="Arial"/>
              <a:ea typeface="Arial"/>
              <a:cs typeface="Arial"/>
              <a:sym typeface="Arial"/>
            </a:endParaRPr>
          </a:p>
        </p:txBody>
      </p:sp>
      <p:sp>
        <p:nvSpPr>
          <p:cNvPr id="789" name="Google Shape;789;p72"/>
          <p:cNvSpPr txBox="1"/>
          <p:nvPr/>
        </p:nvSpPr>
        <p:spPr>
          <a:xfrm>
            <a:off x="6027150" y="4697025"/>
            <a:ext cx="26955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 sz="1600">
                <a:solidFill>
                  <a:schemeClr val="lt1"/>
                </a:solidFill>
              </a:rPr>
              <a:t>400+ mg antipsychotic</a:t>
            </a:r>
            <a:endParaRPr b="0" i="0" sz="1600" u="none" cap="none" strike="noStrike">
              <a:solidFill>
                <a:srgbClr val="3D85C6"/>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pic>
        <p:nvPicPr>
          <p:cNvPr id="794" name="Google Shape;794;p73"/>
          <p:cNvPicPr preferRelativeResize="0"/>
          <p:nvPr/>
        </p:nvPicPr>
        <p:blipFill rotWithShape="1">
          <a:blip r:embed="rId3">
            <a:alphaModFix/>
          </a:blip>
          <a:srcRect b="0" l="0" r="0" t="10650"/>
          <a:stretch/>
        </p:blipFill>
        <p:spPr>
          <a:xfrm>
            <a:off x="352625" y="977844"/>
            <a:ext cx="4261250" cy="3973525"/>
          </a:xfrm>
          <a:prstGeom prst="rect">
            <a:avLst/>
          </a:prstGeom>
          <a:noFill/>
          <a:ln>
            <a:noFill/>
          </a:ln>
        </p:spPr>
      </p:pic>
      <p:pic>
        <p:nvPicPr>
          <p:cNvPr id="795" name="Google Shape;795;p73"/>
          <p:cNvPicPr preferRelativeResize="0"/>
          <p:nvPr/>
        </p:nvPicPr>
        <p:blipFill rotWithShape="1">
          <a:blip r:embed="rId4">
            <a:alphaModFix/>
          </a:blip>
          <a:srcRect b="0" l="0" r="0" t="12945"/>
          <a:stretch/>
        </p:blipFill>
        <p:spPr>
          <a:xfrm>
            <a:off x="4790126" y="993743"/>
            <a:ext cx="4050426" cy="3038925"/>
          </a:xfrm>
          <a:prstGeom prst="rect">
            <a:avLst/>
          </a:prstGeom>
          <a:noFill/>
          <a:ln>
            <a:noFill/>
          </a:ln>
        </p:spPr>
      </p:pic>
      <p:sp>
        <p:nvSpPr>
          <p:cNvPr id="796" name="Google Shape;796;p73"/>
          <p:cNvSpPr/>
          <p:nvPr/>
        </p:nvSpPr>
        <p:spPr>
          <a:xfrm>
            <a:off x="-1225" y="-15900"/>
            <a:ext cx="9144000" cy="7632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73"/>
          <p:cNvSpPr txBox="1"/>
          <p:nvPr/>
        </p:nvSpPr>
        <p:spPr>
          <a:xfrm>
            <a:off x="648300" y="885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Neuroscience-based Nomenclature </a:t>
            </a:r>
            <a:r>
              <a:rPr lang="en" sz="2400">
                <a:solidFill>
                  <a:schemeClr val="lt1"/>
                </a:solidFill>
              </a:rPr>
              <a:t>(NbN3)</a:t>
            </a:r>
            <a:endParaRPr sz="2400">
              <a:solidFill>
                <a:srgbClr val="3D85C6"/>
              </a:solidFill>
            </a:endParaRPr>
          </a:p>
          <a:p>
            <a:pPr indent="0" lvl="0" marL="0" marR="0" rtl="0" algn="l">
              <a:lnSpc>
                <a:spcPct val="100000"/>
              </a:lnSpc>
              <a:spcBef>
                <a:spcPts val="0"/>
              </a:spcBef>
              <a:spcAft>
                <a:spcPts val="0"/>
              </a:spcAft>
              <a:buClr>
                <a:schemeClr val="dk1"/>
              </a:buClr>
              <a:buSzPts val="1400"/>
              <a:buFont typeface="Arial"/>
              <a:buNone/>
            </a:pPr>
            <a:r>
              <a:t/>
            </a:r>
            <a:endParaRPr sz="24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9"/>
          <p:cNvSpPr txBox="1"/>
          <p:nvPr/>
        </p:nvSpPr>
        <p:spPr>
          <a:xfrm>
            <a:off x="379550" y="684750"/>
            <a:ext cx="8658000" cy="412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8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Not explaining that</a:t>
            </a:r>
            <a:r>
              <a:rPr b="1" lang="en" sz="1600">
                <a:solidFill>
                  <a:srgbClr val="A64D79"/>
                </a:solidFill>
              </a:rPr>
              <a:t> </a:t>
            </a:r>
            <a:r>
              <a:rPr b="1" lang="en" sz="1600">
                <a:solidFill>
                  <a:srgbClr val="A64D79"/>
                </a:solidFill>
                <a:highlight>
                  <a:srgbClr val="FFFF00"/>
                </a:highlight>
              </a:rPr>
              <a:t>lithium</a:t>
            </a:r>
            <a:r>
              <a:rPr b="1" lang="en" sz="1600">
                <a:solidFill>
                  <a:srgbClr val="A64D79"/>
                </a:solidFill>
              </a:rPr>
              <a:t> </a:t>
            </a:r>
            <a:r>
              <a:rPr lang="en" sz="1600">
                <a:solidFill>
                  <a:srgbClr val="A64D79"/>
                </a:solidFill>
              </a:rPr>
              <a:t>and </a:t>
            </a:r>
            <a:r>
              <a:rPr b="1" lang="en" sz="1600">
                <a:solidFill>
                  <a:srgbClr val="A64D79"/>
                </a:solidFill>
                <a:highlight>
                  <a:srgbClr val="FDA739"/>
                </a:highlight>
              </a:rPr>
              <a:t>lamotrigine</a:t>
            </a:r>
            <a:r>
              <a:rPr lang="en" sz="1600">
                <a:solidFill>
                  <a:srgbClr val="A64D79"/>
                </a:solidFill>
              </a:rPr>
              <a:t> are “bipolar antidepressants”</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Depriving bipolar patients of </a:t>
            </a:r>
            <a:r>
              <a:rPr b="1" lang="en" sz="1600">
                <a:solidFill>
                  <a:srgbClr val="A64D79"/>
                </a:solidFill>
                <a:highlight>
                  <a:srgbClr val="FFFF00"/>
                </a:highlight>
              </a:rPr>
              <a:t>lithium</a:t>
            </a:r>
            <a:r>
              <a:rPr lang="en" sz="1600">
                <a:solidFill>
                  <a:srgbClr val="A64D79"/>
                </a:solidFill>
              </a:rPr>
              <a:t> treatment</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Allowing acute </a:t>
            </a:r>
            <a:r>
              <a:rPr b="1" lang="en" sz="1600">
                <a:solidFill>
                  <a:srgbClr val="A64D79"/>
                </a:solidFill>
                <a:highlight>
                  <a:srgbClr val="FFFF00"/>
                </a:highlight>
              </a:rPr>
              <a:t>lithium</a:t>
            </a:r>
            <a:r>
              <a:rPr lang="en" sz="1600">
                <a:solidFill>
                  <a:srgbClr val="A64D79"/>
                </a:solidFill>
              </a:rPr>
              <a:t> toxicity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Causing Stevens-Johnson syndrome by failure to adhere to </a:t>
            </a:r>
            <a:r>
              <a:rPr b="1" lang="en" sz="1600">
                <a:solidFill>
                  <a:srgbClr val="A64D79"/>
                </a:solidFill>
                <a:highlight>
                  <a:srgbClr val="FDA739"/>
                </a:highlight>
              </a:rPr>
              <a:t>lamotrigine</a:t>
            </a:r>
            <a:r>
              <a:rPr lang="en" sz="1600">
                <a:solidFill>
                  <a:srgbClr val="A64D79"/>
                </a:solidFill>
              </a:rPr>
              <a:t> dosing guidelines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Prescribing valproate to women of childbearing potential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Failure to consider drug interactions of carbamazepine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Causing Stevens-Johnson syndrome by failing to screen for HLA-B*1502 prior to giving carbamazepine to patients of Asian descent</a:t>
            </a:r>
            <a:endParaRPr sz="1600">
              <a:solidFill>
                <a:srgbClr val="A64D79"/>
              </a:solidFill>
            </a:endParaRPr>
          </a:p>
          <a:p>
            <a:pPr indent="-330200" lvl="0" marL="457200" marR="0" rtl="0" algn="l">
              <a:lnSpc>
                <a:spcPct val="115000"/>
              </a:lnSpc>
              <a:spcBef>
                <a:spcPts val="1000"/>
              </a:spcBef>
              <a:spcAft>
                <a:spcPts val="1000"/>
              </a:spcAft>
              <a:buClr>
                <a:srgbClr val="A64D79"/>
              </a:buClr>
              <a:buSzPts val="1600"/>
              <a:buAutoNum type="arabicPeriod"/>
            </a:pPr>
            <a:r>
              <a:rPr lang="en" sz="1600">
                <a:solidFill>
                  <a:srgbClr val="A64D79"/>
                </a:solidFill>
              </a:rPr>
              <a:t>Allowing </a:t>
            </a:r>
            <a:r>
              <a:rPr b="1" lang="en" sz="1600">
                <a:solidFill>
                  <a:srgbClr val="A64D79"/>
                </a:solidFill>
                <a:highlight>
                  <a:srgbClr val="FFFF00"/>
                </a:highlight>
              </a:rPr>
              <a:t>lithium</a:t>
            </a:r>
            <a:r>
              <a:rPr lang="en" sz="1600">
                <a:solidFill>
                  <a:srgbClr val="A64D79"/>
                </a:solidFill>
              </a:rPr>
              <a:t> to cause gradual kidney damage </a:t>
            </a:r>
            <a:endParaRPr sz="1600">
              <a:solidFill>
                <a:srgbClr val="A64D79"/>
              </a:solidFill>
            </a:endParaRPr>
          </a:p>
        </p:txBody>
      </p:sp>
      <p:sp>
        <p:nvSpPr>
          <p:cNvPr id="125" name="Google Shape;125;p29"/>
          <p:cNvSpPr/>
          <p:nvPr/>
        </p:nvSpPr>
        <p:spPr>
          <a:xfrm>
            <a:off x="-1225"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29"/>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grpSp>
        <p:nvGrpSpPr>
          <p:cNvPr id="127" name="Google Shape;127;p29"/>
          <p:cNvGrpSpPr/>
          <p:nvPr/>
        </p:nvGrpSpPr>
        <p:grpSpPr>
          <a:xfrm>
            <a:off x="6985580" y="1304806"/>
            <a:ext cx="1122024" cy="837053"/>
            <a:chOff x="766790" y="2138390"/>
            <a:chExt cx="2690060" cy="2071402"/>
          </a:xfrm>
        </p:grpSpPr>
        <p:grpSp>
          <p:nvGrpSpPr>
            <p:cNvPr id="128" name="Google Shape;128;p29"/>
            <p:cNvGrpSpPr/>
            <p:nvPr/>
          </p:nvGrpSpPr>
          <p:grpSpPr>
            <a:xfrm>
              <a:off x="766790" y="2138390"/>
              <a:ext cx="2690060" cy="2071402"/>
              <a:chOff x="6077928" y="3303340"/>
              <a:chExt cx="1398742" cy="1077060"/>
            </a:xfrm>
          </p:grpSpPr>
          <p:grpSp>
            <p:nvGrpSpPr>
              <p:cNvPr id="129" name="Google Shape;129;p29"/>
              <p:cNvGrpSpPr/>
              <p:nvPr/>
            </p:nvGrpSpPr>
            <p:grpSpPr>
              <a:xfrm>
                <a:off x="6077928" y="3303340"/>
                <a:ext cx="1398742" cy="937838"/>
                <a:chOff x="5619327" y="6680160"/>
                <a:chExt cx="1740161" cy="1166756"/>
              </a:xfrm>
            </p:grpSpPr>
            <p:pic>
              <p:nvPicPr>
                <p:cNvPr descr="clipped result image" id="130" name="Google Shape;130;p29"/>
                <p:cNvPicPr preferRelativeResize="0"/>
                <p:nvPr/>
              </p:nvPicPr>
              <p:blipFill rotWithShape="1">
                <a:blip r:embed="rId3">
                  <a:alphaModFix/>
                </a:blip>
                <a:srcRect b="13268" l="28602" r="0" t="24642"/>
                <a:stretch/>
              </p:blipFill>
              <p:spPr>
                <a:xfrm>
                  <a:off x="5945660" y="6923321"/>
                  <a:ext cx="1413828" cy="923595"/>
                </a:xfrm>
                <a:prstGeom prst="rect">
                  <a:avLst/>
                </a:prstGeom>
                <a:noFill/>
                <a:ln>
                  <a:noFill/>
                </a:ln>
              </p:spPr>
            </p:pic>
            <p:pic>
              <p:nvPicPr>
                <p:cNvPr id="131" name="Google Shape;131;p29"/>
                <p:cNvPicPr preferRelativeResize="0"/>
                <p:nvPr/>
              </p:nvPicPr>
              <p:blipFill rotWithShape="1">
                <a:blip r:embed="rId4">
                  <a:alphaModFix/>
                </a:blip>
                <a:srcRect b="0" l="0" r="0" t="0"/>
                <a:stretch/>
              </p:blipFill>
              <p:spPr>
                <a:xfrm>
                  <a:off x="5619327" y="6680160"/>
                  <a:ext cx="866543" cy="668044"/>
                </a:xfrm>
                <a:prstGeom prst="rect">
                  <a:avLst/>
                </a:prstGeom>
                <a:noFill/>
                <a:ln>
                  <a:noFill/>
                </a:ln>
              </p:spPr>
            </p:pic>
          </p:grpSp>
          <p:pic>
            <p:nvPicPr>
              <p:cNvPr id="132" name="Google Shape;132;p29"/>
              <p:cNvPicPr preferRelativeResize="0"/>
              <p:nvPr/>
            </p:nvPicPr>
            <p:blipFill rotWithShape="1">
              <a:blip r:embed="rId5">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0"/>
                  </a:srgbClr>
                </a:outerShdw>
              </a:effectLst>
            </p:spPr>
          </p:pic>
          <p:pic>
            <p:nvPicPr>
              <p:cNvPr id="133" name="Google Shape;133;p29"/>
              <p:cNvPicPr preferRelativeResize="0"/>
              <p:nvPr/>
            </p:nvPicPr>
            <p:blipFill rotWithShape="1">
              <a:blip r:embed="rId5">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0"/>
                  </a:srgbClr>
                </a:outerShdw>
              </a:effectLst>
            </p:spPr>
          </p:pic>
          <p:pic>
            <p:nvPicPr>
              <p:cNvPr id="134" name="Google Shape;134;p29"/>
              <p:cNvPicPr preferRelativeResize="0"/>
              <p:nvPr/>
            </p:nvPicPr>
            <p:blipFill rotWithShape="1">
              <a:blip r:embed="rId5">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0"/>
                  </a:srgbClr>
                </a:outerShdw>
              </a:effectLst>
            </p:spPr>
          </p:pic>
        </p:grpSp>
        <p:pic>
          <p:nvPicPr>
            <p:cNvPr id="135" name="Google Shape;135;p29"/>
            <p:cNvPicPr preferRelativeResize="0"/>
            <p:nvPr/>
          </p:nvPicPr>
          <p:blipFill rotWithShape="1">
            <a:blip r:embed="rId5">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0"/>
                </a:srgbClr>
              </a:outerShdw>
            </a:effectLst>
          </p:spPr>
        </p:pic>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pic>
        <p:nvPicPr>
          <p:cNvPr id="802" name="Google Shape;802;p74"/>
          <p:cNvPicPr preferRelativeResize="0"/>
          <p:nvPr/>
        </p:nvPicPr>
        <p:blipFill rotWithShape="1">
          <a:blip r:embed="rId3">
            <a:alphaModFix/>
          </a:blip>
          <a:srcRect b="0" l="0" r="0" t="10650"/>
          <a:stretch/>
        </p:blipFill>
        <p:spPr>
          <a:xfrm>
            <a:off x="352625" y="977844"/>
            <a:ext cx="4261250" cy="3973525"/>
          </a:xfrm>
          <a:prstGeom prst="rect">
            <a:avLst/>
          </a:prstGeom>
          <a:noFill/>
          <a:ln>
            <a:noFill/>
          </a:ln>
        </p:spPr>
      </p:pic>
      <p:pic>
        <p:nvPicPr>
          <p:cNvPr id="803" name="Google Shape;803;p74"/>
          <p:cNvPicPr preferRelativeResize="0"/>
          <p:nvPr/>
        </p:nvPicPr>
        <p:blipFill rotWithShape="1">
          <a:blip r:embed="rId4">
            <a:alphaModFix/>
          </a:blip>
          <a:srcRect b="0" l="0" r="0" t="12945"/>
          <a:stretch/>
        </p:blipFill>
        <p:spPr>
          <a:xfrm>
            <a:off x="4790126" y="993743"/>
            <a:ext cx="4050426" cy="3038925"/>
          </a:xfrm>
          <a:prstGeom prst="rect">
            <a:avLst/>
          </a:prstGeom>
          <a:noFill/>
          <a:ln>
            <a:noFill/>
          </a:ln>
        </p:spPr>
      </p:pic>
      <p:sp>
        <p:nvSpPr>
          <p:cNvPr id="804" name="Google Shape;804;p74"/>
          <p:cNvSpPr/>
          <p:nvPr/>
        </p:nvSpPr>
        <p:spPr>
          <a:xfrm>
            <a:off x="-1225" y="-15900"/>
            <a:ext cx="9144000" cy="7632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74"/>
          <p:cNvSpPr txBox="1"/>
          <p:nvPr/>
        </p:nvSpPr>
        <p:spPr>
          <a:xfrm>
            <a:off x="648300" y="885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Neuroscience-based Nomenclature </a:t>
            </a:r>
            <a:r>
              <a:rPr lang="en" sz="2400">
                <a:solidFill>
                  <a:schemeClr val="lt1"/>
                </a:solidFill>
              </a:rPr>
              <a:t>(NbN3)</a:t>
            </a:r>
            <a:endParaRPr sz="2400">
              <a:solidFill>
                <a:srgbClr val="3D85C6"/>
              </a:solidFill>
            </a:endParaRPr>
          </a:p>
          <a:p>
            <a:pPr indent="0" lvl="0" marL="0" marR="0" rtl="0" algn="l">
              <a:lnSpc>
                <a:spcPct val="100000"/>
              </a:lnSpc>
              <a:spcBef>
                <a:spcPts val="0"/>
              </a:spcBef>
              <a:spcAft>
                <a:spcPts val="0"/>
              </a:spcAft>
              <a:buClr>
                <a:schemeClr val="dk1"/>
              </a:buClr>
              <a:buSzPts val="1400"/>
              <a:buFont typeface="Arial"/>
              <a:buNone/>
            </a:pPr>
            <a:r>
              <a:t/>
            </a:r>
            <a:endParaRPr sz="2400">
              <a:solidFill>
                <a:schemeClr val="lt1"/>
              </a:solidFill>
            </a:endParaRPr>
          </a:p>
        </p:txBody>
      </p:sp>
      <p:sp>
        <p:nvSpPr>
          <p:cNvPr id="806" name="Google Shape;806;p74"/>
          <p:cNvSpPr/>
          <p:nvPr/>
        </p:nvSpPr>
        <p:spPr>
          <a:xfrm>
            <a:off x="424175" y="2289700"/>
            <a:ext cx="1343700" cy="373500"/>
          </a:xfrm>
          <a:prstGeom prst="ellipse">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pic>
        <p:nvPicPr>
          <p:cNvPr id="811" name="Google Shape;811;p75"/>
          <p:cNvPicPr preferRelativeResize="0"/>
          <p:nvPr/>
        </p:nvPicPr>
        <p:blipFill rotWithShape="1">
          <a:blip r:embed="rId3">
            <a:alphaModFix/>
          </a:blip>
          <a:srcRect b="0" l="0" r="0" t="10650"/>
          <a:stretch/>
        </p:blipFill>
        <p:spPr>
          <a:xfrm>
            <a:off x="352625" y="977844"/>
            <a:ext cx="4261250" cy="3973525"/>
          </a:xfrm>
          <a:prstGeom prst="rect">
            <a:avLst/>
          </a:prstGeom>
          <a:noFill/>
          <a:ln>
            <a:noFill/>
          </a:ln>
        </p:spPr>
      </p:pic>
      <p:pic>
        <p:nvPicPr>
          <p:cNvPr id="812" name="Google Shape;812;p75"/>
          <p:cNvPicPr preferRelativeResize="0"/>
          <p:nvPr/>
        </p:nvPicPr>
        <p:blipFill rotWithShape="1">
          <a:blip r:embed="rId4">
            <a:alphaModFix/>
          </a:blip>
          <a:srcRect b="0" l="0" r="0" t="12945"/>
          <a:stretch/>
        </p:blipFill>
        <p:spPr>
          <a:xfrm>
            <a:off x="4790126" y="993743"/>
            <a:ext cx="4050426" cy="3038925"/>
          </a:xfrm>
          <a:prstGeom prst="rect">
            <a:avLst/>
          </a:prstGeom>
          <a:noFill/>
          <a:ln>
            <a:noFill/>
          </a:ln>
        </p:spPr>
      </p:pic>
      <p:sp>
        <p:nvSpPr>
          <p:cNvPr id="813" name="Google Shape;813;p75"/>
          <p:cNvSpPr/>
          <p:nvPr/>
        </p:nvSpPr>
        <p:spPr>
          <a:xfrm>
            <a:off x="22618" y="0"/>
            <a:ext cx="9144000" cy="7632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75"/>
          <p:cNvSpPr txBox="1"/>
          <p:nvPr/>
        </p:nvSpPr>
        <p:spPr>
          <a:xfrm>
            <a:off x="648300" y="885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Neuroscience-based Nomenclature </a:t>
            </a:r>
            <a:r>
              <a:rPr lang="en" sz="2400">
                <a:solidFill>
                  <a:schemeClr val="lt1"/>
                </a:solidFill>
              </a:rPr>
              <a:t>(NbN3)</a:t>
            </a:r>
            <a:endParaRPr sz="2400">
              <a:solidFill>
                <a:srgbClr val="3D85C6"/>
              </a:solidFill>
            </a:endParaRPr>
          </a:p>
          <a:p>
            <a:pPr indent="0" lvl="0" marL="0" marR="0" rtl="0" algn="l">
              <a:lnSpc>
                <a:spcPct val="100000"/>
              </a:lnSpc>
              <a:spcBef>
                <a:spcPts val="0"/>
              </a:spcBef>
              <a:spcAft>
                <a:spcPts val="0"/>
              </a:spcAft>
              <a:buClr>
                <a:schemeClr val="dk1"/>
              </a:buClr>
              <a:buSzPts val="1400"/>
              <a:buFont typeface="Arial"/>
              <a:buNone/>
            </a:pPr>
            <a:r>
              <a:t/>
            </a:r>
            <a:endParaRPr sz="2400">
              <a:solidFill>
                <a:schemeClr val="lt1"/>
              </a:solidFill>
            </a:endParaRPr>
          </a:p>
        </p:txBody>
      </p:sp>
      <p:sp>
        <p:nvSpPr>
          <p:cNvPr id="815" name="Google Shape;815;p75"/>
          <p:cNvSpPr/>
          <p:nvPr/>
        </p:nvSpPr>
        <p:spPr>
          <a:xfrm>
            <a:off x="424175" y="2289700"/>
            <a:ext cx="1343700" cy="373500"/>
          </a:xfrm>
          <a:prstGeom prst="ellipse">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75"/>
          <p:cNvSpPr txBox="1"/>
          <p:nvPr/>
        </p:nvSpPr>
        <p:spPr>
          <a:xfrm>
            <a:off x="1704550" y="2284000"/>
            <a:ext cx="6621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the brain’s ________ neurotransmitter</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pic>
        <p:nvPicPr>
          <p:cNvPr id="821" name="Google Shape;821;p76"/>
          <p:cNvPicPr preferRelativeResize="0"/>
          <p:nvPr/>
        </p:nvPicPr>
        <p:blipFill rotWithShape="1">
          <a:blip r:embed="rId3">
            <a:alphaModFix/>
          </a:blip>
          <a:srcRect b="0" l="0" r="0" t="10650"/>
          <a:stretch/>
        </p:blipFill>
        <p:spPr>
          <a:xfrm>
            <a:off x="352625" y="977844"/>
            <a:ext cx="4261250" cy="3973525"/>
          </a:xfrm>
          <a:prstGeom prst="rect">
            <a:avLst/>
          </a:prstGeom>
          <a:noFill/>
          <a:ln>
            <a:noFill/>
          </a:ln>
        </p:spPr>
      </p:pic>
      <p:pic>
        <p:nvPicPr>
          <p:cNvPr id="822" name="Google Shape;822;p76"/>
          <p:cNvPicPr preferRelativeResize="0"/>
          <p:nvPr/>
        </p:nvPicPr>
        <p:blipFill rotWithShape="1">
          <a:blip r:embed="rId4">
            <a:alphaModFix/>
          </a:blip>
          <a:srcRect b="0" l="0" r="0" t="12945"/>
          <a:stretch/>
        </p:blipFill>
        <p:spPr>
          <a:xfrm>
            <a:off x="4790126" y="993743"/>
            <a:ext cx="4050426" cy="3038925"/>
          </a:xfrm>
          <a:prstGeom prst="rect">
            <a:avLst/>
          </a:prstGeom>
          <a:noFill/>
          <a:ln>
            <a:noFill/>
          </a:ln>
        </p:spPr>
      </p:pic>
      <p:sp>
        <p:nvSpPr>
          <p:cNvPr id="823" name="Google Shape;823;p76"/>
          <p:cNvSpPr/>
          <p:nvPr/>
        </p:nvSpPr>
        <p:spPr>
          <a:xfrm>
            <a:off x="22625" y="-15900"/>
            <a:ext cx="9144000" cy="7632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76"/>
          <p:cNvSpPr txBox="1"/>
          <p:nvPr/>
        </p:nvSpPr>
        <p:spPr>
          <a:xfrm>
            <a:off x="648300" y="885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Neuroscience-based Nomenclature</a:t>
            </a:r>
            <a:r>
              <a:rPr lang="en" sz="2400">
                <a:solidFill>
                  <a:schemeClr val="lt1"/>
                </a:solidFill>
              </a:rPr>
              <a:t> (NbN3)</a:t>
            </a:r>
            <a:endParaRPr sz="2400">
              <a:solidFill>
                <a:srgbClr val="3D85C6"/>
              </a:solidFill>
            </a:endParaRPr>
          </a:p>
          <a:p>
            <a:pPr indent="0" lvl="0" marL="0" marR="0" rtl="0" algn="l">
              <a:lnSpc>
                <a:spcPct val="100000"/>
              </a:lnSpc>
              <a:spcBef>
                <a:spcPts val="0"/>
              </a:spcBef>
              <a:spcAft>
                <a:spcPts val="0"/>
              </a:spcAft>
              <a:buClr>
                <a:schemeClr val="dk1"/>
              </a:buClr>
              <a:buSzPts val="1400"/>
              <a:buFont typeface="Arial"/>
              <a:buNone/>
            </a:pPr>
            <a:r>
              <a:t/>
            </a:r>
            <a:endParaRPr sz="2400">
              <a:solidFill>
                <a:schemeClr val="lt1"/>
              </a:solidFill>
            </a:endParaRPr>
          </a:p>
        </p:txBody>
      </p:sp>
      <p:sp>
        <p:nvSpPr>
          <p:cNvPr id="825" name="Google Shape;825;p76"/>
          <p:cNvSpPr/>
          <p:nvPr/>
        </p:nvSpPr>
        <p:spPr>
          <a:xfrm>
            <a:off x="424175" y="2289700"/>
            <a:ext cx="1343700" cy="373500"/>
          </a:xfrm>
          <a:prstGeom prst="ellipse">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76"/>
          <p:cNvSpPr txBox="1"/>
          <p:nvPr/>
        </p:nvSpPr>
        <p:spPr>
          <a:xfrm>
            <a:off x="1704550" y="2284000"/>
            <a:ext cx="6621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the brain’s </a:t>
            </a:r>
            <a:r>
              <a:rPr b="1" i="0" lang="en" sz="1200" u="none" cap="none" strike="noStrike">
                <a:solidFill>
                  <a:schemeClr val="dk1"/>
                </a:solidFill>
                <a:latin typeface="Arial"/>
                <a:ea typeface="Arial"/>
                <a:cs typeface="Arial"/>
                <a:sym typeface="Arial"/>
              </a:rPr>
              <a:t>excitatory</a:t>
            </a:r>
            <a:r>
              <a:rPr b="0" i="0" lang="en" sz="1200" u="none" cap="none" strike="noStrike">
                <a:solidFill>
                  <a:schemeClr val="dk1"/>
                </a:solidFill>
                <a:latin typeface="Arial"/>
                <a:ea typeface="Arial"/>
                <a:cs typeface="Arial"/>
                <a:sym typeface="Arial"/>
              </a:rPr>
              <a:t> neurotransmitter</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pic>
        <p:nvPicPr>
          <p:cNvPr id="831" name="Google Shape;831;p77"/>
          <p:cNvPicPr preferRelativeResize="0"/>
          <p:nvPr/>
        </p:nvPicPr>
        <p:blipFill rotWithShape="1">
          <a:blip r:embed="rId3">
            <a:alphaModFix/>
          </a:blip>
          <a:srcRect b="0" l="0" r="0" t="10650"/>
          <a:stretch/>
        </p:blipFill>
        <p:spPr>
          <a:xfrm>
            <a:off x="352625" y="977844"/>
            <a:ext cx="4261250" cy="3973525"/>
          </a:xfrm>
          <a:prstGeom prst="rect">
            <a:avLst/>
          </a:prstGeom>
          <a:noFill/>
          <a:ln>
            <a:noFill/>
          </a:ln>
        </p:spPr>
      </p:pic>
      <p:pic>
        <p:nvPicPr>
          <p:cNvPr id="832" name="Google Shape;832;p77"/>
          <p:cNvPicPr preferRelativeResize="0"/>
          <p:nvPr/>
        </p:nvPicPr>
        <p:blipFill rotWithShape="1">
          <a:blip r:embed="rId4">
            <a:alphaModFix/>
          </a:blip>
          <a:srcRect b="0" l="0" r="0" t="12945"/>
          <a:stretch/>
        </p:blipFill>
        <p:spPr>
          <a:xfrm>
            <a:off x="4790126" y="993743"/>
            <a:ext cx="4050426" cy="3038925"/>
          </a:xfrm>
          <a:prstGeom prst="rect">
            <a:avLst/>
          </a:prstGeom>
          <a:noFill/>
          <a:ln>
            <a:noFill/>
          </a:ln>
        </p:spPr>
      </p:pic>
      <p:sp>
        <p:nvSpPr>
          <p:cNvPr id="833" name="Google Shape;833;p77"/>
          <p:cNvSpPr/>
          <p:nvPr/>
        </p:nvSpPr>
        <p:spPr>
          <a:xfrm>
            <a:off x="0" y="-15900"/>
            <a:ext cx="9144000" cy="7632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77"/>
          <p:cNvSpPr txBox="1"/>
          <p:nvPr/>
        </p:nvSpPr>
        <p:spPr>
          <a:xfrm>
            <a:off x="648300" y="885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Neuroscience-based Nomenclature </a:t>
            </a:r>
            <a:r>
              <a:rPr lang="en" sz="2400">
                <a:solidFill>
                  <a:schemeClr val="lt1"/>
                </a:solidFill>
              </a:rPr>
              <a:t>(NbN3)</a:t>
            </a:r>
            <a:endParaRPr sz="2400">
              <a:solidFill>
                <a:srgbClr val="3D85C6"/>
              </a:solidFill>
            </a:endParaRPr>
          </a:p>
          <a:p>
            <a:pPr indent="0" lvl="0" marL="0" marR="0" rtl="0" algn="l">
              <a:lnSpc>
                <a:spcPct val="100000"/>
              </a:lnSpc>
              <a:spcBef>
                <a:spcPts val="0"/>
              </a:spcBef>
              <a:spcAft>
                <a:spcPts val="0"/>
              </a:spcAft>
              <a:buClr>
                <a:schemeClr val="dk1"/>
              </a:buClr>
              <a:buSzPts val="1400"/>
              <a:buFont typeface="Arial"/>
              <a:buNone/>
            </a:pPr>
            <a:r>
              <a:t/>
            </a:r>
            <a:endParaRPr sz="2400">
              <a:solidFill>
                <a:schemeClr val="lt1"/>
              </a:solidFill>
            </a:endParaRPr>
          </a:p>
        </p:txBody>
      </p:sp>
      <p:sp>
        <p:nvSpPr>
          <p:cNvPr id="835" name="Google Shape;835;p77"/>
          <p:cNvSpPr/>
          <p:nvPr/>
        </p:nvSpPr>
        <p:spPr>
          <a:xfrm>
            <a:off x="424175" y="2289700"/>
            <a:ext cx="1343700" cy="373500"/>
          </a:xfrm>
          <a:prstGeom prst="ellipse">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77"/>
          <p:cNvSpPr txBox="1"/>
          <p:nvPr/>
        </p:nvSpPr>
        <p:spPr>
          <a:xfrm>
            <a:off x="1704550" y="2284000"/>
            <a:ext cx="6621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the brain’s </a:t>
            </a:r>
            <a:r>
              <a:rPr b="1" i="0" lang="en" sz="1200" u="none" cap="none" strike="noStrike">
                <a:solidFill>
                  <a:schemeClr val="dk1"/>
                </a:solidFill>
                <a:latin typeface="Arial"/>
                <a:ea typeface="Arial"/>
                <a:cs typeface="Arial"/>
                <a:sym typeface="Arial"/>
              </a:rPr>
              <a:t>excitatory</a:t>
            </a:r>
            <a:r>
              <a:rPr b="0" i="0" lang="en" sz="1200" u="none" cap="none" strike="noStrike">
                <a:solidFill>
                  <a:schemeClr val="dk1"/>
                </a:solidFill>
                <a:latin typeface="Arial"/>
                <a:ea typeface="Arial"/>
                <a:cs typeface="Arial"/>
                <a:sym typeface="Arial"/>
              </a:rPr>
              <a:t> neurotransmitter</a:t>
            </a:r>
            <a:endParaRPr b="0" i="0" sz="1200" u="none" cap="none" strike="noStrike">
              <a:solidFill>
                <a:schemeClr val="dk1"/>
              </a:solidFill>
              <a:latin typeface="Arial"/>
              <a:ea typeface="Arial"/>
              <a:cs typeface="Arial"/>
              <a:sym typeface="Arial"/>
            </a:endParaRPr>
          </a:p>
        </p:txBody>
      </p:sp>
      <p:sp>
        <p:nvSpPr>
          <p:cNvPr id="837" name="Google Shape;837;p77"/>
          <p:cNvSpPr/>
          <p:nvPr/>
        </p:nvSpPr>
        <p:spPr>
          <a:xfrm>
            <a:off x="411037" y="1961248"/>
            <a:ext cx="1343700" cy="373500"/>
          </a:xfrm>
          <a:prstGeom prst="ellipse">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p77"/>
          <p:cNvSpPr txBox="1"/>
          <p:nvPr/>
        </p:nvSpPr>
        <p:spPr>
          <a:xfrm>
            <a:off x="1704550" y="1935124"/>
            <a:ext cx="6621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the brain’s </a:t>
            </a:r>
            <a:r>
              <a:rPr b="1" i="0" lang="en" sz="1200" u="none" cap="none" strike="noStrike">
                <a:solidFill>
                  <a:schemeClr val="dk1"/>
                </a:solidFill>
                <a:latin typeface="Arial"/>
                <a:ea typeface="Arial"/>
                <a:cs typeface="Arial"/>
                <a:sym typeface="Arial"/>
              </a:rPr>
              <a:t>inhibitory</a:t>
            </a:r>
            <a:r>
              <a:rPr b="0" i="0" lang="en" sz="1200" u="none" cap="none" strike="noStrike">
                <a:solidFill>
                  <a:schemeClr val="dk1"/>
                </a:solidFill>
                <a:latin typeface="Arial"/>
                <a:ea typeface="Arial"/>
                <a:cs typeface="Arial"/>
                <a:sym typeface="Arial"/>
              </a:rPr>
              <a:t> neurotransmitter</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pic>
        <p:nvPicPr>
          <p:cNvPr id="843" name="Google Shape;843;p78"/>
          <p:cNvPicPr preferRelativeResize="0"/>
          <p:nvPr/>
        </p:nvPicPr>
        <p:blipFill rotWithShape="1">
          <a:blip r:embed="rId3">
            <a:alphaModFix/>
          </a:blip>
          <a:srcRect b="0" l="0" r="0" t="10650"/>
          <a:stretch/>
        </p:blipFill>
        <p:spPr>
          <a:xfrm>
            <a:off x="352625" y="977844"/>
            <a:ext cx="4261250" cy="3973525"/>
          </a:xfrm>
          <a:prstGeom prst="rect">
            <a:avLst/>
          </a:prstGeom>
          <a:noFill/>
          <a:ln>
            <a:noFill/>
          </a:ln>
        </p:spPr>
      </p:pic>
      <p:pic>
        <p:nvPicPr>
          <p:cNvPr id="844" name="Google Shape;844;p78"/>
          <p:cNvPicPr preferRelativeResize="0"/>
          <p:nvPr/>
        </p:nvPicPr>
        <p:blipFill rotWithShape="1">
          <a:blip r:embed="rId4">
            <a:alphaModFix/>
          </a:blip>
          <a:srcRect b="0" l="0" r="0" t="12945"/>
          <a:stretch/>
        </p:blipFill>
        <p:spPr>
          <a:xfrm>
            <a:off x="4790126" y="993743"/>
            <a:ext cx="4050426" cy="3038925"/>
          </a:xfrm>
          <a:prstGeom prst="rect">
            <a:avLst/>
          </a:prstGeom>
          <a:noFill/>
          <a:ln>
            <a:noFill/>
          </a:ln>
        </p:spPr>
      </p:pic>
      <p:sp>
        <p:nvSpPr>
          <p:cNvPr id="845" name="Google Shape;845;p78"/>
          <p:cNvSpPr/>
          <p:nvPr/>
        </p:nvSpPr>
        <p:spPr>
          <a:xfrm>
            <a:off x="374" y="-15900"/>
            <a:ext cx="9144000" cy="7632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78"/>
          <p:cNvSpPr txBox="1"/>
          <p:nvPr/>
        </p:nvSpPr>
        <p:spPr>
          <a:xfrm>
            <a:off x="648300" y="885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Neuroscience-based Nomenclature</a:t>
            </a:r>
            <a:r>
              <a:rPr lang="en" sz="2400">
                <a:solidFill>
                  <a:schemeClr val="lt1"/>
                </a:solidFill>
              </a:rPr>
              <a:t> (NbN3)</a:t>
            </a:r>
            <a:endParaRPr sz="2400">
              <a:solidFill>
                <a:srgbClr val="3D85C6"/>
              </a:solidFill>
            </a:endParaRPr>
          </a:p>
          <a:p>
            <a:pPr indent="0" lvl="0" marL="0" marR="0" rtl="0" algn="l">
              <a:lnSpc>
                <a:spcPct val="100000"/>
              </a:lnSpc>
              <a:spcBef>
                <a:spcPts val="0"/>
              </a:spcBef>
              <a:spcAft>
                <a:spcPts val="0"/>
              </a:spcAft>
              <a:buClr>
                <a:schemeClr val="dk1"/>
              </a:buClr>
              <a:buSzPts val="1400"/>
              <a:buFont typeface="Arial"/>
              <a:buNone/>
            </a:pPr>
            <a:r>
              <a:t/>
            </a:r>
            <a:endParaRPr sz="2400">
              <a:solidFill>
                <a:schemeClr val="lt1"/>
              </a:solidFill>
            </a:endParaRPr>
          </a:p>
        </p:txBody>
      </p:sp>
      <p:sp>
        <p:nvSpPr>
          <p:cNvPr id="847" name="Google Shape;847;p78"/>
          <p:cNvSpPr/>
          <p:nvPr/>
        </p:nvSpPr>
        <p:spPr>
          <a:xfrm>
            <a:off x="424175" y="2289700"/>
            <a:ext cx="1343700" cy="373500"/>
          </a:xfrm>
          <a:prstGeom prst="ellipse">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78"/>
          <p:cNvSpPr txBox="1"/>
          <p:nvPr/>
        </p:nvSpPr>
        <p:spPr>
          <a:xfrm>
            <a:off x="1704550" y="2284000"/>
            <a:ext cx="6621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the brain’s </a:t>
            </a:r>
            <a:r>
              <a:rPr b="1" i="0" lang="en" sz="1200" u="none" cap="none" strike="noStrike">
                <a:solidFill>
                  <a:schemeClr val="dk1"/>
                </a:solidFill>
                <a:latin typeface="Arial"/>
                <a:ea typeface="Arial"/>
                <a:cs typeface="Arial"/>
                <a:sym typeface="Arial"/>
              </a:rPr>
              <a:t>excitatory</a:t>
            </a:r>
            <a:r>
              <a:rPr b="0" i="0" lang="en" sz="1200" u="none" cap="none" strike="noStrike">
                <a:solidFill>
                  <a:schemeClr val="dk1"/>
                </a:solidFill>
                <a:latin typeface="Arial"/>
                <a:ea typeface="Arial"/>
                <a:cs typeface="Arial"/>
                <a:sym typeface="Arial"/>
              </a:rPr>
              <a:t> neurotransmitter</a:t>
            </a:r>
            <a:endParaRPr b="0" i="0" sz="1200" u="none" cap="none" strike="noStrike">
              <a:solidFill>
                <a:schemeClr val="dk1"/>
              </a:solidFill>
              <a:latin typeface="Arial"/>
              <a:ea typeface="Arial"/>
              <a:cs typeface="Arial"/>
              <a:sym typeface="Arial"/>
            </a:endParaRPr>
          </a:p>
        </p:txBody>
      </p:sp>
      <p:sp>
        <p:nvSpPr>
          <p:cNvPr id="849" name="Google Shape;849;p78"/>
          <p:cNvSpPr txBox="1"/>
          <p:nvPr/>
        </p:nvSpPr>
        <p:spPr>
          <a:xfrm>
            <a:off x="6778564" y="1600945"/>
            <a:ext cx="761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lithium</a:t>
            </a:r>
            <a:endParaRPr b="0" i="0" sz="1200" u="none" cap="none" strike="noStrike">
              <a:solidFill>
                <a:schemeClr val="dk1"/>
              </a:solidFill>
              <a:latin typeface="Arial"/>
              <a:ea typeface="Arial"/>
              <a:cs typeface="Arial"/>
              <a:sym typeface="Arial"/>
            </a:endParaRPr>
          </a:p>
        </p:txBody>
      </p:sp>
      <p:sp>
        <p:nvSpPr>
          <p:cNvPr id="850" name="Google Shape;850;p78"/>
          <p:cNvSpPr/>
          <p:nvPr/>
        </p:nvSpPr>
        <p:spPr>
          <a:xfrm>
            <a:off x="4926661" y="1632686"/>
            <a:ext cx="1868400" cy="319200"/>
          </a:xfrm>
          <a:prstGeom prst="ellipse">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78"/>
          <p:cNvSpPr/>
          <p:nvPr/>
        </p:nvSpPr>
        <p:spPr>
          <a:xfrm>
            <a:off x="411037" y="1961248"/>
            <a:ext cx="1343700" cy="373500"/>
          </a:xfrm>
          <a:prstGeom prst="ellipse">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78"/>
          <p:cNvSpPr txBox="1"/>
          <p:nvPr/>
        </p:nvSpPr>
        <p:spPr>
          <a:xfrm>
            <a:off x="1704550" y="1935124"/>
            <a:ext cx="6621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the brain’s </a:t>
            </a:r>
            <a:r>
              <a:rPr b="1" i="0" lang="en" sz="1200" u="none" cap="none" strike="noStrike">
                <a:solidFill>
                  <a:schemeClr val="dk1"/>
                </a:solidFill>
                <a:latin typeface="Arial"/>
                <a:ea typeface="Arial"/>
                <a:cs typeface="Arial"/>
                <a:sym typeface="Arial"/>
              </a:rPr>
              <a:t>inhibitory</a:t>
            </a:r>
            <a:r>
              <a:rPr b="0" i="0" lang="en" sz="1200" u="none" cap="none" strike="noStrike">
                <a:solidFill>
                  <a:schemeClr val="dk1"/>
                </a:solidFill>
                <a:latin typeface="Arial"/>
                <a:ea typeface="Arial"/>
                <a:cs typeface="Arial"/>
                <a:sym typeface="Arial"/>
              </a:rPr>
              <a:t> neurotransmitter</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pic>
        <p:nvPicPr>
          <p:cNvPr id="857" name="Google Shape;857;p79"/>
          <p:cNvPicPr preferRelativeResize="0"/>
          <p:nvPr/>
        </p:nvPicPr>
        <p:blipFill rotWithShape="1">
          <a:blip r:embed="rId3">
            <a:alphaModFix/>
          </a:blip>
          <a:srcRect b="0" l="0" r="0" t="10650"/>
          <a:stretch/>
        </p:blipFill>
        <p:spPr>
          <a:xfrm>
            <a:off x="352625" y="977844"/>
            <a:ext cx="4261250" cy="3973525"/>
          </a:xfrm>
          <a:prstGeom prst="rect">
            <a:avLst/>
          </a:prstGeom>
          <a:noFill/>
          <a:ln>
            <a:noFill/>
          </a:ln>
        </p:spPr>
      </p:pic>
      <p:pic>
        <p:nvPicPr>
          <p:cNvPr id="858" name="Google Shape;858;p79"/>
          <p:cNvPicPr preferRelativeResize="0"/>
          <p:nvPr/>
        </p:nvPicPr>
        <p:blipFill rotWithShape="1">
          <a:blip r:embed="rId4">
            <a:alphaModFix/>
          </a:blip>
          <a:srcRect b="0" l="0" r="0" t="12945"/>
          <a:stretch/>
        </p:blipFill>
        <p:spPr>
          <a:xfrm>
            <a:off x="4790126" y="993743"/>
            <a:ext cx="4050426" cy="3038925"/>
          </a:xfrm>
          <a:prstGeom prst="rect">
            <a:avLst/>
          </a:prstGeom>
          <a:noFill/>
          <a:ln>
            <a:noFill/>
          </a:ln>
        </p:spPr>
      </p:pic>
      <p:sp>
        <p:nvSpPr>
          <p:cNvPr id="859" name="Google Shape;859;p79"/>
          <p:cNvSpPr/>
          <p:nvPr/>
        </p:nvSpPr>
        <p:spPr>
          <a:xfrm>
            <a:off x="424175" y="2289700"/>
            <a:ext cx="1343700" cy="373500"/>
          </a:xfrm>
          <a:prstGeom prst="ellipse">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79"/>
          <p:cNvSpPr txBox="1"/>
          <p:nvPr/>
        </p:nvSpPr>
        <p:spPr>
          <a:xfrm>
            <a:off x="1704550" y="2284000"/>
            <a:ext cx="6621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the brain’s </a:t>
            </a:r>
            <a:r>
              <a:rPr b="1" i="0" lang="en" sz="1200" u="none" cap="none" strike="noStrike">
                <a:solidFill>
                  <a:schemeClr val="dk1"/>
                </a:solidFill>
                <a:latin typeface="Arial"/>
                <a:ea typeface="Arial"/>
                <a:cs typeface="Arial"/>
                <a:sym typeface="Arial"/>
              </a:rPr>
              <a:t>excitatory</a:t>
            </a:r>
            <a:r>
              <a:rPr b="0" i="0" lang="en" sz="1200" u="none" cap="none" strike="noStrike">
                <a:solidFill>
                  <a:schemeClr val="dk1"/>
                </a:solidFill>
                <a:latin typeface="Arial"/>
                <a:ea typeface="Arial"/>
                <a:cs typeface="Arial"/>
                <a:sym typeface="Arial"/>
              </a:rPr>
              <a:t> neurotransmitter</a:t>
            </a:r>
            <a:endParaRPr b="0" i="0" sz="1200" u="none" cap="none" strike="noStrike">
              <a:solidFill>
                <a:schemeClr val="dk1"/>
              </a:solidFill>
              <a:latin typeface="Arial"/>
              <a:ea typeface="Arial"/>
              <a:cs typeface="Arial"/>
              <a:sym typeface="Arial"/>
            </a:endParaRPr>
          </a:p>
        </p:txBody>
      </p:sp>
      <p:sp>
        <p:nvSpPr>
          <p:cNvPr id="861" name="Google Shape;861;p79"/>
          <p:cNvSpPr txBox="1"/>
          <p:nvPr/>
        </p:nvSpPr>
        <p:spPr>
          <a:xfrm>
            <a:off x="6778564" y="1600945"/>
            <a:ext cx="761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lithium</a:t>
            </a:r>
            <a:endParaRPr b="0" i="0" sz="1200" u="none" cap="none" strike="noStrike">
              <a:solidFill>
                <a:schemeClr val="dk1"/>
              </a:solidFill>
              <a:latin typeface="Arial"/>
              <a:ea typeface="Arial"/>
              <a:cs typeface="Arial"/>
              <a:sym typeface="Arial"/>
            </a:endParaRPr>
          </a:p>
        </p:txBody>
      </p:sp>
      <p:sp>
        <p:nvSpPr>
          <p:cNvPr id="862" name="Google Shape;862;p79"/>
          <p:cNvSpPr/>
          <p:nvPr/>
        </p:nvSpPr>
        <p:spPr>
          <a:xfrm>
            <a:off x="4926661" y="1632686"/>
            <a:ext cx="1868400" cy="319200"/>
          </a:xfrm>
          <a:prstGeom prst="ellipse">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79"/>
          <p:cNvSpPr/>
          <p:nvPr/>
        </p:nvSpPr>
        <p:spPr>
          <a:xfrm>
            <a:off x="4926661" y="1904000"/>
            <a:ext cx="1868400" cy="319200"/>
          </a:xfrm>
          <a:prstGeom prst="ellipse">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79"/>
          <p:cNvSpPr txBox="1"/>
          <p:nvPr/>
        </p:nvSpPr>
        <p:spPr>
          <a:xfrm>
            <a:off x="6798664" y="1885647"/>
            <a:ext cx="2008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antiepileptic drugs (AEDs)</a:t>
            </a:r>
            <a:endParaRPr b="0" i="0" sz="1200" u="none" cap="none" strike="noStrike">
              <a:solidFill>
                <a:schemeClr val="dk1"/>
              </a:solidFill>
              <a:latin typeface="Arial"/>
              <a:ea typeface="Arial"/>
              <a:cs typeface="Arial"/>
              <a:sym typeface="Arial"/>
            </a:endParaRPr>
          </a:p>
        </p:txBody>
      </p:sp>
      <p:sp>
        <p:nvSpPr>
          <p:cNvPr id="865" name="Google Shape;865;p79"/>
          <p:cNvSpPr/>
          <p:nvPr/>
        </p:nvSpPr>
        <p:spPr>
          <a:xfrm>
            <a:off x="411037" y="1961248"/>
            <a:ext cx="1343700" cy="373500"/>
          </a:xfrm>
          <a:prstGeom prst="ellipse">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79"/>
          <p:cNvSpPr txBox="1"/>
          <p:nvPr/>
        </p:nvSpPr>
        <p:spPr>
          <a:xfrm>
            <a:off x="1704550" y="1935124"/>
            <a:ext cx="6621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the brain’s </a:t>
            </a:r>
            <a:r>
              <a:rPr b="1" i="0" lang="en" sz="1200" u="none" cap="none" strike="noStrike">
                <a:solidFill>
                  <a:schemeClr val="dk1"/>
                </a:solidFill>
                <a:latin typeface="Arial"/>
                <a:ea typeface="Arial"/>
                <a:cs typeface="Arial"/>
                <a:sym typeface="Arial"/>
              </a:rPr>
              <a:t>inhibitory</a:t>
            </a:r>
            <a:r>
              <a:rPr b="0" i="0" lang="en" sz="1200" u="none" cap="none" strike="noStrike">
                <a:solidFill>
                  <a:schemeClr val="dk1"/>
                </a:solidFill>
                <a:latin typeface="Arial"/>
                <a:ea typeface="Arial"/>
                <a:cs typeface="Arial"/>
                <a:sym typeface="Arial"/>
              </a:rPr>
              <a:t> neurotransmitter</a:t>
            </a:r>
            <a:endParaRPr b="0" i="0" sz="1200" u="none" cap="none" strike="noStrike">
              <a:solidFill>
                <a:schemeClr val="dk1"/>
              </a:solidFill>
              <a:latin typeface="Arial"/>
              <a:ea typeface="Arial"/>
              <a:cs typeface="Arial"/>
              <a:sym typeface="Arial"/>
            </a:endParaRPr>
          </a:p>
        </p:txBody>
      </p:sp>
      <p:sp>
        <p:nvSpPr>
          <p:cNvPr id="867" name="Google Shape;867;p79"/>
          <p:cNvSpPr/>
          <p:nvPr/>
        </p:nvSpPr>
        <p:spPr>
          <a:xfrm>
            <a:off x="0" y="-15900"/>
            <a:ext cx="9144000" cy="7632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79"/>
          <p:cNvSpPr txBox="1"/>
          <p:nvPr/>
        </p:nvSpPr>
        <p:spPr>
          <a:xfrm>
            <a:off x="648300" y="885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Neuroscience-based Nomenclature</a:t>
            </a:r>
            <a:r>
              <a:rPr lang="en" sz="2400">
                <a:solidFill>
                  <a:schemeClr val="lt1"/>
                </a:solidFill>
              </a:rPr>
              <a:t> (NbN3)</a:t>
            </a:r>
            <a:endParaRPr sz="2400">
              <a:solidFill>
                <a:srgbClr val="3D85C6"/>
              </a:solidFill>
            </a:endParaRPr>
          </a:p>
          <a:p>
            <a:pPr indent="0" lvl="0" marL="0" marR="0" rtl="0" algn="l">
              <a:lnSpc>
                <a:spcPct val="100000"/>
              </a:lnSpc>
              <a:spcBef>
                <a:spcPts val="0"/>
              </a:spcBef>
              <a:spcAft>
                <a:spcPts val="0"/>
              </a:spcAft>
              <a:buClr>
                <a:schemeClr val="dk1"/>
              </a:buClr>
              <a:buSzPts val="1400"/>
              <a:buFont typeface="Arial"/>
              <a:buNone/>
            </a:pPr>
            <a:r>
              <a:t/>
            </a:r>
            <a:endParaRPr sz="2400">
              <a:solidFill>
                <a:schemeClr val="lt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80"/>
          <p:cNvSpPr txBox="1"/>
          <p:nvPr/>
        </p:nvSpPr>
        <p:spPr>
          <a:xfrm>
            <a:off x="2447725" y="2064550"/>
            <a:ext cx="1417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5HT reuptake inhibitor</a:t>
            </a:r>
            <a:endParaRPr b="0" i="0" sz="1100" u="none" cap="none" strike="noStrike">
              <a:solidFill>
                <a:schemeClr val="dk1"/>
              </a:solidFill>
              <a:latin typeface="Arial"/>
              <a:ea typeface="Arial"/>
              <a:cs typeface="Arial"/>
              <a:sym typeface="Arial"/>
            </a:endParaRPr>
          </a:p>
        </p:txBody>
      </p:sp>
      <p:sp>
        <p:nvSpPr>
          <p:cNvPr id="874" name="Google Shape;874;p80"/>
          <p:cNvSpPr txBox="1"/>
          <p:nvPr/>
        </p:nvSpPr>
        <p:spPr>
          <a:xfrm>
            <a:off x="2266250" y="768150"/>
            <a:ext cx="1417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NE reuptake inhibitor</a:t>
            </a:r>
            <a:endParaRPr b="0" i="0" sz="1100" u="none" cap="none" strike="noStrike">
              <a:solidFill>
                <a:schemeClr val="dk1"/>
              </a:solidFill>
              <a:latin typeface="Arial"/>
              <a:ea typeface="Arial"/>
              <a:cs typeface="Arial"/>
              <a:sym typeface="Arial"/>
            </a:endParaRPr>
          </a:p>
        </p:txBody>
      </p:sp>
      <p:sp>
        <p:nvSpPr>
          <p:cNvPr id="875" name="Google Shape;875;p80"/>
          <p:cNvSpPr txBox="1"/>
          <p:nvPr/>
        </p:nvSpPr>
        <p:spPr>
          <a:xfrm>
            <a:off x="70850" y="1440825"/>
            <a:ext cx="8394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Binds 5HT receptor subtype(s)</a:t>
            </a:r>
            <a:endParaRPr b="0" i="0" sz="1100" u="none" cap="none" strike="noStrike">
              <a:solidFill>
                <a:schemeClr val="dk1"/>
              </a:solidFill>
              <a:latin typeface="Arial"/>
              <a:ea typeface="Arial"/>
              <a:cs typeface="Arial"/>
              <a:sym typeface="Arial"/>
            </a:endParaRPr>
          </a:p>
        </p:txBody>
      </p:sp>
      <p:sp>
        <p:nvSpPr>
          <p:cNvPr id="876" name="Google Shape;876;p80"/>
          <p:cNvSpPr txBox="1"/>
          <p:nvPr/>
        </p:nvSpPr>
        <p:spPr>
          <a:xfrm>
            <a:off x="309650" y="4663125"/>
            <a:ext cx="392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Stahl’s Essential Psychopharmacology</a:t>
            </a:r>
            <a:endParaRPr b="0" i="0" sz="1400" u="none" cap="none" strike="noStrike">
              <a:solidFill>
                <a:schemeClr val="dk1"/>
              </a:solidFill>
              <a:latin typeface="Arial"/>
              <a:ea typeface="Arial"/>
              <a:cs typeface="Arial"/>
              <a:sym typeface="Arial"/>
            </a:endParaRPr>
          </a:p>
        </p:txBody>
      </p:sp>
      <p:grpSp>
        <p:nvGrpSpPr>
          <p:cNvPr id="877" name="Google Shape;877;p80"/>
          <p:cNvGrpSpPr/>
          <p:nvPr/>
        </p:nvGrpSpPr>
        <p:grpSpPr>
          <a:xfrm>
            <a:off x="590712" y="1075765"/>
            <a:ext cx="2652182" cy="1725592"/>
            <a:chOff x="819312" y="674593"/>
            <a:chExt cx="2652182" cy="1725592"/>
          </a:xfrm>
        </p:grpSpPr>
        <p:grpSp>
          <p:nvGrpSpPr>
            <p:cNvPr id="878" name="Google Shape;878;p80"/>
            <p:cNvGrpSpPr/>
            <p:nvPr/>
          </p:nvGrpSpPr>
          <p:grpSpPr>
            <a:xfrm>
              <a:off x="819312" y="674593"/>
              <a:ext cx="2652182" cy="1725592"/>
              <a:chOff x="1879244" y="2608211"/>
              <a:chExt cx="2652182" cy="1725592"/>
            </a:xfrm>
          </p:grpSpPr>
          <p:pic>
            <p:nvPicPr>
              <p:cNvPr id="879" name="Google Shape;879;p80"/>
              <p:cNvPicPr preferRelativeResize="0"/>
              <p:nvPr/>
            </p:nvPicPr>
            <p:blipFill rotWithShape="1">
              <a:blip r:embed="rId3">
                <a:alphaModFix/>
              </a:blip>
              <a:srcRect b="0" l="0" r="0" t="0"/>
              <a:stretch/>
            </p:blipFill>
            <p:spPr>
              <a:xfrm>
                <a:off x="1879244" y="2608211"/>
                <a:ext cx="2652182" cy="1725592"/>
              </a:xfrm>
              <a:prstGeom prst="rect">
                <a:avLst/>
              </a:prstGeom>
              <a:noFill/>
              <a:ln>
                <a:noFill/>
              </a:ln>
            </p:spPr>
          </p:pic>
          <p:sp>
            <p:nvSpPr>
              <p:cNvPr id="880" name="Google Shape;880;p80"/>
              <p:cNvSpPr txBox="1"/>
              <p:nvPr/>
            </p:nvSpPr>
            <p:spPr>
              <a:xfrm rot="24560">
                <a:off x="2283531" y="3209896"/>
                <a:ext cx="1385735" cy="324309"/>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prototypical</a:t>
                </a:r>
                <a:endParaRPr b="1"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1" i="0" lang="en" sz="1200" u="none" cap="none" strike="noStrike">
                    <a:solidFill>
                      <a:srgbClr val="000000"/>
                    </a:solidFill>
                    <a:latin typeface="Arial"/>
                    <a:ea typeface="Arial"/>
                    <a:cs typeface="Arial"/>
                    <a:sym typeface="Arial"/>
                  </a:rPr>
                  <a:t>modern</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1" i="0" lang="en" sz="1200" u="none" cap="none" strike="noStrike">
                    <a:solidFill>
                      <a:srgbClr val="000000"/>
                    </a:solidFill>
                    <a:latin typeface="Arial"/>
                    <a:ea typeface="Arial"/>
                    <a:cs typeface="Arial"/>
                    <a:sym typeface="Arial"/>
                  </a:rPr>
                  <a:t>antidepressant</a:t>
                </a:r>
                <a:endParaRPr b="1" i="0" sz="1200" u="none" cap="none" strike="noStrike">
                  <a:solidFill>
                    <a:srgbClr val="000000"/>
                  </a:solidFill>
                  <a:latin typeface="Arial"/>
                  <a:ea typeface="Arial"/>
                  <a:cs typeface="Arial"/>
                  <a:sym typeface="Arial"/>
                </a:endParaRPr>
              </a:p>
            </p:txBody>
          </p:sp>
        </p:grpSp>
        <p:pic>
          <p:nvPicPr>
            <p:cNvPr id="881" name="Google Shape;881;p80"/>
            <p:cNvPicPr preferRelativeResize="0"/>
            <p:nvPr/>
          </p:nvPicPr>
          <p:blipFill rotWithShape="1">
            <a:blip r:embed="rId4">
              <a:alphaModFix/>
            </a:blip>
            <a:srcRect b="0" l="0" r="0" t="0"/>
            <a:stretch/>
          </p:blipFill>
          <p:spPr>
            <a:xfrm>
              <a:off x="1137125" y="860600"/>
              <a:ext cx="89300" cy="104425"/>
            </a:xfrm>
            <a:prstGeom prst="rect">
              <a:avLst/>
            </a:prstGeom>
            <a:noFill/>
            <a:ln>
              <a:noFill/>
            </a:ln>
          </p:spPr>
        </p:pic>
        <p:cxnSp>
          <p:nvCxnSpPr>
            <p:cNvPr id="882" name="Google Shape;882;p80"/>
            <p:cNvCxnSpPr/>
            <p:nvPr/>
          </p:nvCxnSpPr>
          <p:spPr>
            <a:xfrm>
              <a:off x="1158337" y="946110"/>
              <a:ext cx="87900" cy="0"/>
            </a:xfrm>
            <a:prstGeom prst="straightConnector1">
              <a:avLst/>
            </a:prstGeom>
            <a:noFill/>
            <a:ln cap="flat" cmpd="sng" w="28575">
              <a:solidFill>
                <a:srgbClr val="595959"/>
              </a:solidFill>
              <a:prstDash val="solid"/>
              <a:round/>
              <a:headEnd len="sm" w="sm" type="none"/>
              <a:tailEnd len="sm" w="sm" type="none"/>
            </a:ln>
          </p:spPr>
        </p:cxnSp>
      </p:grpSp>
      <p:sp>
        <p:nvSpPr>
          <p:cNvPr id="883" name="Google Shape;883;p80"/>
          <p:cNvSpPr/>
          <p:nvPr/>
        </p:nvSpPr>
        <p:spPr>
          <a:xfrm>
            <a:off x="-3678" y="-15900"/>
            <a:ext cx="9144000" cy="48302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80"/>
          <p:cNvSpPr txBox="1"/>
          <p:nvPr/>
        </p:nvSpPr>
        <p:spPr>
          <a:xfrm>
            <a:off x="668472" y="-59416"/>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“Ballicules”</a:t>
            </a:r>
            <a:endParaRPr b="0" i="0" sz="2400" u="none" cap="none" strike="noStrike">
              <a:solidFill>
                <a:srgbClr val="3D85C6"/>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81"/>
          <p:cNvSpPr txBox="1"/>
          <p:nvPr/>
        </p:nvSpPr>
        <p:spPr>
          <a:xfrm>
            <a:off x="2447725" y="2064550"/>
            <a:ext cx="1417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5HT reuptake inhibitor</a:t>
            </a:r>
            <a:endParaRPr b="0" i="0" sz="1100" u="none" cap="none" strike="noStrike">
              <a:solidFill>
                <a:schemeClr val="dk1"/>
              </a:solidFill>
              <a:latin typeface="Arial"/>
              <a:ea typeface="Arial"/>
              <a:cs typeface="Arial"/>
              <a:sym typeface="Arial"/>
            </a:endParaRPr>
          </a:p>
        </p:txBody>
      </p:sp>
      <p:sp>
        <p:nvSpPr>
          <p:cNvPr id="890" name="Google Shape;890;p81"/>
          <p:cNvSpPr txBox="1"/>
          <p:nvPr/>
        </p:nvSpPr>
        <p:spPr>
          <a:xfrm>
            <a:off x="2266250" y="768150"/>
            <a:ext cx="1417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NE reuptake inhibitor</a:t>
            </a:r>
            <a:endParaRPr b="0" i="0" sz="1100" u="none" cap="none" strike="noStrike">
              <a:solidFill>
                <a:schemeClr val="dk1"/>
              </a:solidFill>
              <a:latin typeface="Arial"/>
              <a:ea typeface="Arial"/>
              <a:cs typeface="Arial"/>
              <a:sym typeface="Arial"/>
            </a:endParaRPr>
          </a:p>
        </p:txBody>
      </p:sp>
      <p:sp>
        <p:nvSpPr>
          <p:cNvPr id="891" name="Google Shape;891;p81"/>
          <p:cNvSpPr txBox="1"/>
          <p:nvPr/>
        </p:nvSpPr>
        <p:spPr>
          <a:xfrm>
            <a:off x="70850" y="1440825"/>
            <a:ext cx="8394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Binds 5HT receptor subtype(s)</a:t>
            </a:r>
            <a:endParaRPr b="0" i="0" sz="1100" u="none" cap="none" strike="noStrike">
              <a:solidFill>
                <a:schemeClr val="dk1"/>
              </a:solidFill>
              <a:latin typeface="Arial"/>
              <a:ea typeface="Arial"/>
              <a:cs typeface="Arial"/>
              <a:sym typeface="Arial"/>
            </a:endParaRPr>
          </a:p>
        </p:txBody>
      </p:sp>
      <p:sp>
        <p:nvSpPr>
          <p:cNvPr id="892" name="Google Shape;892;p81"/>
          <p:cNvSpPr txBox="1"/>
          <p:nvPr/>
        </p:nvSpPr>
        <p:spPr>
          <a:xfrm>
            <a:off x="309650" y="4663125"/>
            <a:ext cx="392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Stahl’s Essential Psychopharmacology</a:t>
            </a:r>
            <a:endParaRPr b="0" i="0" sz="1400" u="none" cap="none" strike="noStrike">
              <a:solidFill>
                <a:schemeClr val="dk1"/>
              </a:solidFill>
              <a:latin typeface="Arial"/>
              <a:ea typeface="Arial"/>
              <a:cs typeface="Arial"/>
              <a:sym typeface="Arial"/>
            </a:endParaRPr>
          </a:p>
        </p:txBody>
      </p:sp>
      <p:grpSp>
        <p:nvGrpSpPr>
          <p:cNvPr id="893" name="Google Shape;893;p81"/>
          <p:cNvGrpSpPr/>
          <p:nvPr/>
        </p:nvGrpSpPr>
        <p:grpSpPr>
          <a:xfrm>
            <a:off x="590712" y="1075765"/>
            <a:ext cx="2652182" cy="1725592"/>
            <a:chOff x="819312" y="674593"/>
            <a:chExt cx="2652182" cy="1725592"/>
          </a:xfrm>
        </p:grpSpPr>
        <p:grpSp>
          <p:nvGrpSpPr>
            <p:cNvPr id="894" name="Google Shape;894;p81"/>
            <p:cNvGrpSpPr/>
            <p:nvPr/>
          </p:nvGrpSpPr>
          <p:grpSpPr>
            <a:xfrm>
              <a:off x="819312" y="674593"/>
              <a:ext cx="2652182" cy="1725592"/>
              <a:chOff x="1879244" y="2608211"/>
              <a:chExt cx="2652182" cy="1725592"/>
            </a:xfrm>
          </p:grpSpPr>
          <p:pic>
            <p:nvPicPr>
              <p:cNvPr id="895" name="Google Shape;895;p81"/>
              <p:cNvPicPr preferRelativeResize="0"/>
              <p:nvPr/>
            </p:nvPicPr>
            <p:blipFill rotWithShape="1">
              <a:blip r:embed="rId3">
                <a:alphaModFix/>
              </a:blip>
              <a:srcRect b="0" l="0" r="0" t="0"/>
              <a:stretch/>
            </p:blipFill>
            <p:spPr>
              <a:xfrm>
                <a:off x="1879244" y="2608211"/>
                <a:ext cx="2652182" cy="1725592"/>
              </a:xfrm>
              <a:prstGeom prst="rect">
                <a:avLst/>
              </a:prstGeom>
              <a:noFill/>
              <a:ln>
                <a:noFill/>
              </a:ln>
            </p:spPr>
          </p:pic>
          <p:sp>
            <p:nvSpPr>
              <p:cNvPr id="896" name="Google Shape;896;p81"/>
              <p:cNvSpPr txBox="1"/>
              <p:nvPr/>
            </p:nvSpPr>
            <p:spPr>
              <a:xfrm rot="24560">
                <a:off x="2283531" y="3209896"/>
                <a:ext cx="1385735" cy="324309"/>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prototypical</a:t>
                </a:r>
                <a:endParaRPr b="1"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1" i="0" lang="en" sz="1200" u="none" cap="none" strike="noStrike">
                    <a:solidFill>
                      <a:srgbClr val="000000"/>
                    </a:solidFill>
                    <a:latin typeface="Arial"/>
                    <a:ea typeface="Arial"/>
                    <a:cs typeface="Arial"/>
                    <a:sym typeface="Arial"/>
                  </a:rPr>
                  <a:t>modern</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1" i="0" lang="en" sz="1200" u="none" cap="none" strike="noStrike">
                    <a:solidFill>
                      <a:srgbClr val="000000"/>
                    </a:solidFill>
                    <a:latin typeface="Arial"/>
                    <a:ea typeface="Arial"/>
                    <a:cs typeface="Arial"/>
                    <a:sym typeface="Arial"/>
                  </a:rPr>
                  <a:t>antidepressant</a:t>
                </a:r>
                <a:endParaRPr b="1" i="0" sz="1200" u="none" cap="none" strike="noStrike">
                  <a:solidFill>
                    <a:srgbClr val="000000"/>
                  </a:solidFill>
                  <a:latin typeface="Arial"/>
                  <a:ea typeface="Arial"/>
                  <a:cs typeface="Arial"/>
                  <a:sym typeface="Arial"/>
                </a:endParaRPr>
              </a:p>
            </p:txBody>
          </p:sp>
        </p:grpSp>
        <p:pic>
          <p:nvPicPr>
            <p:cNvPr id="897" name="Google Shape;897;p81"/>
            <p:cNvPicPr preferRelativeResize="0"/>
            <p:nvPr/>
          </p:nvPicPr>
          <p:blipFill rotWithShape="1">
            <a:blip r:embed="rId4">
              <a:alphaModFix/>
            </a:blip>
            <a:srcRect b="0" l="0" r="0" t="0"/>
            <a:stretch/>
          </p:blipFill>
          <p:spPr>
            <a:xfrm>
              <a:off x="1137125" y="860600"/>
              <a:ext cx="89300" cy="104425"/>
            </a:xfrm>
            <a:prstGeom prst="rect">
              <a:avLst/>
            </a:prstGeom>
            <a:noFill/>
            <a:ln>
              <a:noFill/>
            </a:ln>
          </p:spPr>
        </p:pic>
        <p:cxnSp>
          <p:nvCxnSpPr>
            <p:cNvPr id="898" name="Google Shape;898;p81"/>
            <p:cNvCxnSpPr/>
            <p:nvPr/>
          </p:nvCxnSpPr>
          <p:spPr>
            <a:xfrm>
              <a:off x="1158337" y="946110"/>
              <a:ext cx="87900" cy="0"/>
            </a:xfrm>
            <a:prstGeom prst="straightConnector1">
              <a:avLst/>
            </a:prstGeom>
            <a:noFill/>
            <a:ln cap="flat" cmpd="sng" w="28575">
              <a:solidFill>
                <a:srgbClr val="595959"/>
              </a:solidFill>
              <a:prstDash val="solid"/>
              <a:round/>
              <a:headEnd len="sm" w="sm" type="none"/>
              <a:tailEnd len="sm" w="sm" type="none"/>
            </a:ln>
          </p:spPr>
        </p:cxnSp>
      </p:grpSp>
      <p:grpSp>
        <p:nvGrpSpPr>
          <p:cNvPr id="899" name="Google Shape;899;p81"/>
          <p:cNvGrpSpPr/>
          <p:nvPr/>
        </p:nvGrpSpPr>
        <p:grpSpPr>
          <a:xfrm>
            <a:off x="5221525" y="768150"/>
            <a:ext cx="2134719" cy="2125485"/>
            <a:chOff x="5510849" y="966200"/>
            <a:chExt cx="2483965" cy="2473220"/>
          </a:xfrm>
        </p:grpSpPr>
        <p:pic>
          <p:nvPicPr>
            <p:cNvPr id="900" name="Google Shape;900;p81"/>
            <p:cNvPicPr preferRelativeResize="0"/>
            <p:nvPr/>
          </p:nvPicPr>
          <p:blipFill rotWithShape="1">
            <a:blip r:embed="rId5">
              <a:alphaModFix/>
            </a:blip>
            <a:srcRect b="0" l="0" r="0" t="0"/>
            <a:stretch/>
          </p:blipFill>
          <p:spPr>
            <a:xfrm>
              <a:off x="5510849" y="966200"/>
              <a:ext cx="2483965" cy="2473220"/>
            </a:xfrm>
            <a:prstGeom prst="rect">
              <a:avLst/>
            </a:prstGeom>
            <a:noFill/>
            <a:ln>
              <a:noFill/>
            </a:ln>
          </p:spPr>
        </p:pic>
        <p:sp>
          <p:nvSpPr>
            <p:cNvPr id="901" name="Google Shape;901;p81"/>
            <p:cNvSpPr txBox="1"/>
            <p:nvPr/>
          </p:nvSpPr>
          <p:spPr>
            <a:xfrm>
              <a:off x="5859573" y="2001546"/>
              <a:ext cx="1477800" cy="31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800" u="none" cap="none" strike="noStrike">
                  <a:solidFill>
                    <a:srgbClr val="000000"/>
                  </a:solidFill>
                  <a:latin typeface="Arial"/>
                  <a:ea typeface="Arial"/>
                  <a:cs typeface="Arial"/>
                  <a:sym typeface="Arial"/>
                </a:rPr>
                <a:t>prototypical</a:t>
              </a:r>
              <a:endParaRPr b="1"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mood stabilizer</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pSp>
      <p:sp>
        <p:nvSpPr>
          <p:cNvPr id="902" name="Google Shape;902;p81"/>
          <p:cNvSpPr/>
          <p:nvPr/>
        </p:nvSpPr>
        <p:spPr>
          <a:xfrm>
            <a:off x="-3678" y="-15900"/>
            <a:ext cx="9144000" cy="48302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81"/>
          <p:cNvSpPr txBox="1"/>
          <p:nvPr/>
        </p:nvSpPr>
        <p:spPr>
          <a:xfrm>
            <a:off x="668472" y="-59416"/>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“Ballicules”</a:t>
            </a:r>
            <a:endParaRPr b="0" i="0" sz="2400" u="none" cap="none" strike="noStrike">
              <a:solidFill>
                <a:srgbClr val="3D85C6"/>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p82"/>
          <p:cNvSpPr txBox="1"/>
          <p:nvPr/>
        </p:nvSpPr>
        <p:spPr>
          <a:xfrm>
            <a:off x="2447725" y="2064550"/>
            <a:ext cx="1417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5HT reuptake inhibitor</a:t>
            </a:r>
            <a:endParaRPr b="0" i="0" sz="1100" u="none" cap="none" strike="noStrike">
              <a:solidFill>
                <a:schemeClr val="dk1"/>
              </a:solidFill>
              <a:latin typeface="Arial"/>
              <a:ea typeface="Arial"/>
              <a:cs typeface="Arial"/>
              <a:sym typeface="Arial"/>
            </a:endParaRPr>
          </a:p>
        </p:txBody>
      </p:sp>
      <p:sp>
        <p:nvSpPr>
          <p:cNvPr id="909" name="Google Shape;909;p82"/>
          <p:cNvSpPr txBox="1"/>
          <p:nvPr/>
        </p:nvSpPr>
        <p:spPr>
          <a:xfrm>
            <a:off x="2266250" y="768150"/>
            <a:ext cx="1417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NE reuptake inhibitor</a:t>
            </a:r>
            <a:endParaRPr b="0" i="0" sz="1100" u="none" cap="none" strike="noStrike">
              <a:solidFill>
                <a:schemeClr val="dk1"/>
              </a:solidFill>
              <a:latin typeface="Arial"/>
              <a:ea typeface="Arial"/>
              <a:cs typeface="Arial"/>
              <a:sym typeface="Arial"/>
            </a:endParaRPr>
          </a:p>
        </p:txBody>
      </p:sp>
      <p:sp>
        <p:nvSpPr>
          <p:cNvPr id="910" name="Google Shape;910;p82"/>
          <p:cNvSpPr txBox="1"/>
          <p:nvPr/>
        </p:nvSpPr>
        <p:spPr>
          <a:xfrm>
            <a:off x="70850" y="1440825"/>
            <a:ext cx="8394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Binds 5HT receptor subtype(s)</a:t>
            </a:r>
            <a:endParaRPr b="0" i="0" sz="1100" u="none" cap="none" strike="noStrike">
              <a:solidFill>
                <a:schemeClr val="dk1"/>
              </a:solidFill>
              <a:latin typeface="Arial"/>
              <a:ea typeface="Arial"/>
              <a:cs typeface="Arial"/>
              <a:sym typeface="Arial"/>
            </a:endParaRPr>
          </a:p>
        </p:txBody>
      </p:sp>
      <p:sp>
        <p:nvSpPr>
          <p:cNvPr id="911" name="Google Shape;911;p82"/>
          <p:cNvSpPr txBox="1"/>
          <p:nvPr/>
        </p:nvSpPr>
        <p:spPr>
          <a:xfrm>
            <a:off x="309650" y="4663125"/>
            <a:ext cx="392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Stahl’s Essential Psychopharmacology</a:t>
            </a:r>
            <a:endParaRPr b="0" i="0" sz="1400" u="none" cap="none" strike="noStrike">
              <a:solidFill>
                <a:schemeClr val="dk1"/>
              </a:solidFill>
              <a:latin typeface="Arial"/>
              <a:ea typeface="Arial"/>
              <a:cs typeface="Arial"/>
              <a:sym typeface="Arial"/>
            </a:endParaRPr>
          </a:p>
        </p:txBody>
      </p:sp>
      <p:grpSp>
        <p:nvGrpSpPr>
          <p:cNvPr id="912" name="Google Shape;912;p82"/>
          <p:cNvGrpSpPr/>
          <p:nvPr/>
        </p:nvGrpSpPr>
        <p:grpSpPr>
          <a:xfrm>
            <a:off x="590712" y="1075765"/>
            <a:ext cx="2652182" cy="1725592"/>
            <a:chOff x="819312" y="674593"/>
            <a:chExt cx="2652182" cy="1725592"/>
          </a:xfrm>
        </p:grpSpPr>
        <p:grpSp>
          <p:nvGrpSpPr>
            <p:cNvPr id="913" name="Google Shape;913;p82"/>
            <p:cNvGrpSpPr/>
            <p:nvPr/>
          </p:nvGrpSpPr>
          <p:grpSpPr>
            <a:xfrm>
              <a:off x="819312" y="674593"/>
              <a:ext cx="2652182" cy="1725592"/>
              <a:chOff x="1879244" y="2608211"/>
              <a:chExt cx="2652182" cy="1725592"/>
            </a:xfrm>
          </p:grpSpPr>
          <p:pic>
            <p:nvPicPr>
              <p:cNvPr id="914" name="Google Shape;914;p82"/>
              <p:cNvPicPr preferRelativeResize="0"/>
              <p:nvPr/>
            </p:nvPicPr>
            <p:blipFill rotWithShape="1">
              <a:blip r:embed="rId3">
                <a:alphaModFix/>
              </a:blip>
              <a:srcRect b="0" l="0" r="0" t="0"/>
              <a:stretch/>
            </p:blipFill>
            <p:spPr>
              <a:xfrm>
                <a:off x="1879244" y="2608211"/>
                <a:ext cx="2652182" cy="1725592"/>
              </a:xfrm>
              <a:prstGeom prst="rect">
                <a:avLst/>
              </a:prstGeom>
              <a:noFill/>
              <a:ln>
                <a:noFill/>
              </a:ln>
            </p:spPr>
          </p:pic>
          <p:sp>
            <p:nvSpPr>
              <p:cNvPr id="915" name="Google Shape;915;p82"/>
              <p:cNvSpPr txBox="1"/>
              <p:nvPr/>
            </p:nvSpPr>
            <p:spPr>
              <a:xfrm rot="24560">
                <a:off x="2283531" y="3209896"/>
                <a:ext cx="1385735" cy="324309"/>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prototypical</a:t>
                </a:r>
                <a:endParaRPr b="1"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1" i="0" lang="en" sz="1200" u="none" cap="none" strike="noStrike">
                    <a:solidFill>
                      <a:srgbClr val="000000"/>
                    </a:solidFill>
                    <a:latin typeface="Arial"/>
                    <a:ea typeface="Arial"/>
                    <a:cs typeface="Arial"/>
                    <a:sym typeface="Arial"/>
                  </a:rPr>
                  <a:t>modern</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1" i="0" lang="en" sz="1200" u="none" cap="none" strike="noStrike">
                    <a:solidFill>
                      <a:srgbClr val="000000"/>
                    </a:solidFill>
                    <a:latin typeface="Arial"/>
                    <a:ea typeface="Arial"/>
                    <a:cs typeface="Arial"/>
                    <a:sym typeface="Arial"/>
                  </a:rPr>
                  <a:t>antidepressant</a:t>
                </a:r>
                <a:endParaRPr b="1" i="0" sz="1200" u="none" cap="none" strike="noStrike">
                  <a:solidFill>
                    <a:srgbClr val="000000"/>
                  </a:solidFill>
                  <a:latin typeface="Arial"/>
                  <a:ea typeface="Arial"/>
                  <a:cs typeface="Arial"/>
                  <a:sym typeface="Arial"/>
                </a:endParaRPr>
              </a:p>
            </p:txBody>
          </p:sp>
        </p:grpSp>
        <p:pic>
          <p:nvPicPr>
            <p:cNvPr id="916" name="Google Shape;916;p82"/>
            <p:cNvPicPr preferRelativeResize="0"/>
            <p:nvPr/>
          </p:nvPicPr>
          <p:blipFill rotWithShape="1">
            <a:blip r:embed="rId4">
              <a:alphaModFix/>
            </a:blip>
            <a:srcRect b="0" l="0" r="0" t="0"/>
            <a:stretch/>
          </p:blipFill>
          <p:spPr>
            <a:xfrm>
              <a:off x="1137125" y="860600"/>
              <a:ext cx="89300" cy="104425"/>
            </a:xfrm>
            <a:prstGeom prst="rect">
              <a:avLst/>
            </a:prstGeom>
            <a:noFill/>
            <a:ln>
              <a:noFill/>
            </a:ln>
          </p:spPr>
        </p:pic>
        <p:cxnSp>
          <p:nvCxnSpPr>
            <p:cNvPr id="917" name="Google Shape;917;p82"/>
            <p:cNvCxnSpPr/>
            <p:nvPr/>
          </p:nvCxnSpPr>
          <p:spPr>
            <a:xfrm>
              <a:off x="1158337" y="946110"/>
              <a:ext cx="87900" cy="0"/>
            </a:xfrm>
            <a:prstGeom prst="straightConnector1">
              <a:avLst/>
            </a:prstGeom>
            <a:noFill/>
            <a:ln cap="flat" cmpd="sng" w="28575">
              <a:solidFill>
                <a:srgbClr val="595959"/>
              </a:solidFill>
              <a:prstDash val="solid"/>
              <a:round/>
              <a:headEnd len="sm" w="sm" type="none"/>
              <a:tailEnd len="sm" w="sm" type="none"/>
            </a:ln>
          </p:spPr>
        </p:cxnSp>
      </p:grpSp>
      <p:grpSp>
        <p:nvGrpSpPr>
          <p:cNvPr id="918" name="Google Shape;918;p82"/>
          <p:cNvGrpSpPr/>
          <p:nvPr/>
        </p:nvGrpSpPr>
        <p:grpSpPr>
          <a:xfrm>
            <a:off x="5221525" y="768150"/>
            <a:ext cx="2134719" cy="2125485"/>
            <a:chOff x="5510849" y="966200"/>
            <a:chExt cx="2483965" cy="2473220"/>
          </a:xfrm>
        </p:grpSpPr>
        <p:pic>
          <p:nvPicPr>
            <p:cNvPr id="919" name="Google Shape;919;p82"/>
            <p:cNvPicPr preferRelativeResize="0"/>
            <p:nvPr/>
          </p:nvPicPr>
          <p:blipFill rotWithShape="1">
            <a:blip r:embed="rId5">
              <a:alphaModFix/>
            </a:blip>
            <a:srcRect b="0" l="0" r="0" t="0"/>
            <a:stretch/>
          </p:blipFill>
          <p:spPr>
            <a:xfrm>
              <a:off x="5510849" y="966200"/>
              <a:ext cx="2483965" cy="2473220"/>
            </a:xfrm>
            <a:prstGeom prst="rect">
              <a:avLst/>
            </a:prstGeom>
            <a:noFill/>
            <a:ln>
              <a:noFill/>
            </a:ln>
          </p:spPr>
        </p:pic>
        <p:sp>
          <p:nvSpPr>
            <p:cNvPr id="920" name="Google Shape;920;p82"/>
            <p:cNvSpPr txBox="1"/>
            <p:nvPr/>
          </p:nvSpPr>
          <p:spPr>
            <a:xfrm>
              <a:off x="5859573" y="2001546"/>
              <a:ext cx="1477800" cy="31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800" u="none" cap="none" strike="noStrike">
                  <a:solidFill>
                    <a:srgbClr val="000000"/>
                  </a:solidFill>
                  <a:latin typeface="Arial"/>
                  <a:ea typeface="Arial"/>
                  <a:cs typeface="Arial"/>
                  <a:sym typeface="Arial"/>
                </a:rPr>
                <a:t>prototypical</a:t>
              </a:r>
              <a:endParaRPr b="1"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mood stabilizer</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pSp>
      <p:sp>
        <p:nvSpPr>
          <p:cNvPr id="921" name="Google Shape;921;p82"/>
          <p:cNvSpPr txBox="1"/>
          <p:nvPr/>
        </p:nvSpPr>
        <p:spPr>
          <a:xfrm>
            <a:off x="5309128" y="519748"/>
            <a:ext cx="18486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Blocks voltage-sensitive ion channel(s)</a:t>
            </a:r>
            <a:endParaRPr b="0" i="0" sz="1100" u="none" cap="none" strike="noStrike">
              <a:solidFill>
                <a:schemeClr val="dk1"/>
              </a:solidFill>
              <a:latin typeface="Arial"/>
              <a:ea typeface="Arial"/>
              <a:cs typeface="Arial"/>
              <a:sym typeface="Arial"/>
            </a:endParaRPr>
          </a:p>
        </p:txBody>
      </p:sp>
      <p:sp>
        <p:nvSpPr>
          <p:cNvPr id="922" name="Google Shape;922;p82"/>
          <p:cNvSpPr/>
          <p:nvPr/>
        </p:nvSpPr>
        <p:spPr>
          <a:xfrm>
            <a:off x="-3678" y="-15900"/>
            <a:ext cx="9144000" cy="48302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82"/>
          <p:cNvSpPr txBox="1"/>
          <p:nvPr/>
        </p:nvSpPr>
        <p:spPr>
          <a:xfrm>
            <a:off x="668472" y="-59416"/>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“Ballicules”</a:t>
            </a:r>
            <a:endParaRPr b="0" i="0" sz="2400" u="none" cap="none" strike="noStrike">
              <a:solidFill>
                <a:srgbClr val="3D85C6"/>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83"/>
          <p:cNvSpPr txBox="1"/>
          <p:nvPr/>
        </p:nvSpPr>
        <p:spPr>
          <a:xfrm>
            <a:off x="2447725" y="2064550"/>
            <a:ext cx="1417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5HT reuptake inhibitor</a:t>
            </a:r>
            <a:endParaRPr b="0" i="0" sz="1100" u="none" cap="none" strike="noStrike">
              <a:solidFill>
                <a:schemeClr val="dk1"/>
              </a:solidFill>
              <a:latin typeface="Arial"/>
              <a:ea typeface="Arial"/>
              <a:cs typeface="Arial"/>
              <a:sym typeface="Arial"/>
            </a:endParaRPr>
          </a:p>
        </p:txBody>
      </p:sp>
      <p:sp>
        <p:nvSpPr>
          <p:cNvPr id="929" name="Google Shape;929;p83"/>
          <p:cNvSpPr txBox="1"/>
          <p:nvPr/>
        </p:nvSpPr>
        <p:spPr>
          <a:xfrm>
            <a:off x="2266250" y="768150"/>
            <a:ext cx="1417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NE reuptake inhibitor</a:t>
            </a:r>
            <a:endParaRPr b="0" i="0" sz="1100" u="none" cap="none" strike="noStrike">
              <a:solidFill>
                <a:schemeClr val="dk1"/>
              </a:solidFill>
              <a:latin typeface="Arial"/>
              <a:ea typeface="Arial"/>
              <a:cs typeface="Arial"/>
              <a:sym typeface="Arial"/>
            </a:endParaRPr>
          </a:p>
        </p:txBody>
      </p:sp>
      <p:sp>
        <p:nvSpPr>
          <p:cNvPr id="930" name="Google Shape;930;p83"/>
          <p:cNvSpPr txBox="1"/>
          <p:nvPr/>
        </p:nvSpPr>
        <p:spPr>
          <a:xfrm>
            <a:off x="70850" y="1440825"/>
            <a:ext cx="8394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Binds 5HT receptor subtype(s)</a:t>
            </a:r>
            <a:endParaRPr b="0" i="0" sz="1100" u="none" cap="none" strike="noStrike">
              <a:solidFill>
                <a:schemeClr val="dk1"/>
              </a:solidFill>
              <a:latin typeface="Arial"/>
              <a:ea typeface="Arial"/>
              <a:cs typeface="Arial"/>
              <a:sym typeface="Arial"/>
            </a:endParaRPr>
          </a:p>
        </p:txBody>
      </p:sp>
      <p:sp>
        <p:nvSpPr>
          <p:cNvPr id="931" name="Google Shape;931;p83"/>
          <p:cNvSpPr txBox="1"/>
          <p:nvPr/>
        </p:nvSpPr>
        <p:spPr>
          <a:xfrm>
            <a:off x="309650" y="4663125"/>
            <a:ext cx="392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Stahl’s Essential Psychopharmacology</a:t>
            </a:r>
            <a:endParaRPr b="0" i="0" sz="1400" u="none" cap="none" strike="noStrike">
              <a:solidFill>
                <a:schemeClr val="dk1"/>
              </a:solidFill>
              <a:latin typeface="Arial"/>
              <a:ea typeface="Arial"/>
              <a:cs typeface="Arial"/>
              <a:sym typeface="Arial"/>
            </a:endParaRPr>
          </a:p>
        </p:txBody>
      </p:sp>
      <p:grpSp>
        <p:nvGrpSpPr>
          <p:cNvPr id="932" name="Google Shape;932;p83"/>
          <p:cNvGrpSpPr/>
          <p:nvPr/>
        </p:nvGrpSpPr>
        <p:grpSpPr>
          <a:xfrm>
            <a:off x="590712" y="1075765"/>
            <a:ext cx="2652182" cy="1725592"/>
            <a:chOff x="819312" y="674593"/>
            <a:chExt cx="2652182" cy="1725592"/>
          </a:xfrm>
        </p:grpSpPr>
        <p:grpSp>
          <p:nvGrpSpPr>
            <p:cNvPr id="933" name="Google Shape;933;p83"/>
            <p:cNvGrpSpPr/>
            <p:nvPr/>
          </p:nvGrpSpPr>
          <p:grpSpPr>
            <a:xfrm>
              <a:off x="819312" y="674593"/>
              <a:ext cx="2652182" cy="1725592"/>
              <a:chOff x="1879244" y="2608211"/>
              <a:chExt cx="2652182" cy="1725592"/>
            </a:xfrm>
          </p:grpSpPr>
          <p:pic>
            <p:nvPicPr>
              <p:cNvPr id="934" name="Google Shape;934;p83"/>
              <p:cNvPicPr preferRelativeResize="0"/>
              <p:nvPr/>
            </p:nvPicPr>
            <p:blipFill rotWithShape="1">
              <a:blip r:embed="rId3">
                <a:alphaModFix/>
              </a:blip>
              <a:srcRect b="0" l="0" r="0" t="0"/>
              <a:stretch/>
            </p:blipFill>
            <p:spPr>
              <a:xfrm>
                <a:off x="1879244" y="2608211"/>
                <a:ext cx="2652182" cy="1725592"/>
              </a:xfrm>
              <a:prstGeom prst="rect">
                <a:avLst/>
              </a:prstGeom>
              <a:noFill/>
              <a:ln>
                <a:noFill/>
              </a:ln>
            </p:spPr>
          </p:pic>
          <p:sp>
            <p:nvSpPr>
              <p:cNvPr id="935" name="Google Shape;935;p83"/>
              <p:cNvSpPr txBox="1"/>
              <p:nvPr/>
            </p:nvSpPr>
            <p:spPr>
              <a:xfrm rot="24560">
                <a:off x="2283531" y="3209896"/>
                <a:ext cx="1385735" cy="324309"/>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prototypical</a:t>
                </a:r>
                <a:endParaRPr b="1"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1" i="0" lang="en" sz="1200" u="none" cap="none" strike="noStrike">
                    <a:solidFill>
                      <a:srgbClr val="000000"/>
                    </a:solidFill>
                    <a:latin typeface="Arial"/>
                    <a:ea typeface="Arial"/>
                    <a:cs typeface="Arial"/>
                    <a:sym typeface="Arial"/>
                  </a:rPr>
                  <a:t>modern</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1" i="0" lang="en" sz="1200" u="none" cap="none" strike="noStrike">
                    <a:solidFill>
                      <a:srgbClr val="000000"/>
                    </a:solidFill>
                    <a:latin typeface="Arial"/>
                    <a:ea typeface="Arial"/>
                    <a:cs typeface="Arial"/>
                    <a:sym typeface="Arial"/>
                  </a:rPr>
                  <a:t>antidepressant</a:t>
                </a:r>
                <a:endParaRPr b="1" i="0" sz="1200" u="none" cap="none" strike="noStrike">
                  <a:solidFill>
                    <a:srgbClr val="000000"/>
                  </a:solidFill>
                  <a:latin typeface="Arial"/>
                  <a:ea typeface="Arial"/>
                  <a:cs typeface="Arial"/>
                  <a:sym typeface="Arial"/>
                </a:endParaRPr>
              </a:p>
            </p:txBody>
          </p:sp>
        </p:grpSp>
        <p:pic>
          <p:nvPicPr>
            <p:cNvPr id="936" name="Google Shape;936;p83"/>
            <p:cNvPicPr preferRelativeResize="0"/>
            <p:nvPr/>
          </p:nvPicPr>
          <p:blipFill rotWithShape="1">
            <a:blip r:embed="rId4">
              <a:alphaModFix/>
            </a:blip>
            <a:srcRect b="0" l="0" r="0" t="0"/>
            <a:stretch/>
          </p:blipFill>
          <p:spPr>
            <a:xfrm>
              <a:off x="1137125" y="860600"/>
              <a:ext cx="89300" cy="104425"/>
            </a:xfrm>
            <a:prstGeom prst="rect">
              <a:avLst/>
            </a:prstGeom>
            <a:noFill/>
            <a:ln>
              <a:noFill/>
            </a:ln>
          </p:spPr>
        </p:pic>
        <p:cxnSp>
          <p:nvCxnSpPr>
            <p:cNvPr id="937" name="Google Shape;937;p83"/>
            <p:cNvCxnSpPr/>
            <p:nvPr/>
          </p:nvCxnSpPr>
          <p:spPr>
            <a:xfrm>
              <a:off x="1158337" y="946110"/>
              <a:ext cx="87900" cy="0"/>
            </a:xfrm>
            <a:prstGeom prst="straightConnector1">
              <a:avLst/>
            </a:prstGeom>
            <a:noFill/>
            <a:ln cap="flat" cmpd="sng" w="28575">
              <a:solidFill>
                <a:srgbClr val="595959"/>
              </a:solidFill>
              <a:prstDash val="solid"/>
              <a:round/>
              <a:headEnd len="sm" w="sm" type="none"/>
              <a:tailEnd len="sm" w="sm" type="none"/>
            </a:ln>
          </p:spPr>
        </p:cxnSp>
      </p:grpSp>
      <p:grpSp>
        <p:nvGrpSpPr>
          <p:cNvPr id="938" name="Google Shape;938;p83"/>
          <p:cNvGrpSpPr/>
          <p:nvPr/>
        </p:nvGrpSpPr>
        <p:grpSpPr>
          <a:xfrm>
            <a:off x="5221525" y="768150"/>
            <a:ext cx="2134719" cy="2125485"/>
            <a:chOff x="5510849" y="966200"/>
            <a:chExt cx="2483965" cy="2473220"/>
          </a:xfrm>
        </p:grpSpPr>
        <p:pic>
          <p:nvPicPr>
            <p:cNvPr id="939" name="Google Shape;939;p83"/>
            <p:cNvPicPr preferRelativeResize="0"/>
            <p:nvPr/>
          </p:nvPicPr>
          <p:blipFill rotWithShape="1">
            <a:blip r:embed="rId5">
              <a:alphaModFix/>
            </a:blip>
            <a:srcRect b="0" l="0" r="0" t="0"/>
            <a:stretch/>
          </p:blipFill>
          <p:spPr>
            <a:xfrm>
              <a:off x="5510849" y="966200"/>
              <a:ext cx="2483965" cy="2473220"/>
            </a:xfrm>
            <a:prstGeom prst="rect">
              <a:avLst/>
            </a:prstGeom>
            <a:noFill/>
            <a:ln>
              <a:noFill/>
            </a:ln>
          </p:spPr>
        </p:pic>
        <p:sp>
          <p:nvSpPr>
            <p:cNvPr id="940" name="Google Shape;940;p83"/>
            <p:cNvSpPr txBox="1"/>
            <p:nvPr/>
          </p:nvSpPr>
          <p:spPr>
            <a:xfrm>
              <a:off x="5859573" y="2001546"/>
              <a:ext cx="1477800" cy="31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800" u="none" cap="none" strike="noStrike">
                  <a:solidFill>
                    <a:srgbClr val="000000"/>
                  </a:solidFill>
                  <a:latin typeface="Arial"/>
                  <a:ea typeface="Arial"/>
                  <a:cs typeface="Arial"/>
                  <a:sym typeface="Arial"/>
                </a:rPr>
                <a:t>prototypical</a:t>
              </a:r>
              <a:endParaRPr b="1"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mood stabilizer</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pSp>
      <p:sp>
        <p:nvSpPr>
          <p:cNvPr id="941" name="Google Shape;941;p83"/>
          <p:cNvSpPr txBox="1"/>
          <p:nvPr/>
        </p:nvSpPr>
        <p:spPr>
          <a:xfrm>
            <a:off x="5309128" y="519748"/>
            <a:ext cx="18486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Blocks voltage-sensitive ion channel(s)</a:t>
            </a:r>
            <a:endParaRPr b="0" i="0" sz="1100" u="none" cap="none" strike="noStrike">
              <a:solidFill>
                <a:schemeClr val="dk1"/>
              </a:solidFill>
              <a:latin typeface="Arial"/>
              <a:ea typeface="Arial"/>
              <a:cs typeface="Arial"/>
              <a:sym typeface="Arial"/>
            </a:endParaRPr>
          </a:p>
        </p:txBody>
      </p:sp>
      <p:sp>
        <p:nvSpPr>
          <p:cNvPr id="942" name="Google Shape;942;p83"/>
          <p:cNvSpPr txBox="1"/>
          <p:nvPr/>
        </p:nvSpPr>
        <p:spPr>
          <a:xfrm>
            <a:off x="4347628" y="2165248"/>
            <a:ext cx="14475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inhibits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glutamate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(excitatory neurotransmitter)</a:t>
            </a:r>
            <a:endParaRPr b="0" i="0" sz="1100" u="none" cap="none" strike="noStrike">
              <a:solidFill>
                <a:srgbClr val="000000"/>
              </a:solidFill>
              <a:latin typeface="Arial"/>
              <a:ea typeface="Arial"/>
              <a:cs typeface="Arial"/>
              <a:sym typeface="Arial"/>
            </a:endParaRPr>
          </a:p>
        </p:txBody>
      </p:sp>
      <p:sp>
        <p:nvSpPr>
          <p:cNvPr id="943" name="Google Shape;943;p83"/>
          <p:cNvSpPr/>
          <p:nvPr/>
        </p:nvSpPr>
        <p:spPr>
          <a:xfrm>
            <a:off x="-3678" y="-15900"/>
            <a:ext cx="9144000" cy="48302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83"/>
          <p:cNvSpPr txBox="1"/>
          <p:nvPr/>
        </p:nvSpPr>
        <p:spPr>
          <a:xfrm>
            <a:off x="668472" y="-59416"/>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“Ballicules”</a:t>
            </a:r>
            <a:endParaRPr b="0" i="0" sz="2400" u="none" cap="none" strike="noStrike">
              <a:solidFill>
                <a:srgbClr val="3D85C6"/>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30"/>
          <p:cNvSpPr txBox="1"/>
          <p:nvPr/>
        </p:nvSpPr>
        <p:spPr>
          <a:xfrm>
            <a:off x="379550" y="684750"/>
            <a:ext cx="8658000" cy="412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8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Not explaining that</a:t>
            </a:r>
            <a:r>
              <a:rPr b="1" lang="en" sz="1600">
                <a:solidFill>
                  <a:srgbClr val="A64D79"/>
                </a:solidFill>
              </a:rPr>
              <a:t> </a:t>
            </a:r>
            <a:r>
              <a:rPr b="1" lang="en" sz="1600">
                <a:solidFill>
                  <a:srgbClr val="A64D79"/>
                </a:solidFill>
                <a:highlight>
                  <a:srgbClr val="FFFF00"/>
                </a:highlight>
              </a:rPr>
              <a:t>lithium</a:t>
            </a:r>
            <a:r>
              <a:rPr b="1" lang="en" sz="1600">
                <a:solidFill>
                  <a:srgbClr val="A64D79"/>
                </a:solidFill>
              </a:rPr>
              <a:t> </a:t>
            </a:r>
            <a:r>
              <a:rPr lang="en" sz="1600">
                <a:solidFill>
                  <a:srgbClr val="A64D79"/>
                </a:solidFill>
              </a:rPr>
              <a:t>and </a:t>
            </a:r>
            <a:r>
              <a:rPr b="1" lang="en" sz="1600">
                <a:solidFill>
                  <a:srgbClr val="A64D79"/>
                </a:solidFill>
                <a:highlight>
                  <a:srgbClr val="FDA739"/>
                </a:highlight>
              </a:rPr>
              <a:t>lamotrigine</a:t>
            </a:r>
            <a:r>
              <a:rPr lang="en" sz="1600">
                <a:solidFill>
                  <a:srgbClr val="A64D79"/>
                </a:solidFill>
              </a:rPr>
              <a:t> are “bipolar antidepressants”</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Depriving bipolar patients of </a:t>
            </a:r>
            <a:r>
              <a:rPr b="1" lang="en" sz="1600">
                <a:solidFill>
                  <a:srgbClr val="A64D79"/>
                </a:solidFill>
                <a:highlight>
                  <a:srgbClr val="FFFF00"/>
                </a:highlight>
              </a:rPr>
              <a:t>lithium</a:t>
            </a:r>
            <a:r>
              <a:rPr lang="en" sz="1600">
                <a:solidFill>
                  <a:srgbClr val="A64D79"/>
                </a:solidFill>
              </a:rPr>
              <a:t> treatment</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Allowing acute </a:t>
            </a:r>
            <a:r>
              <a:rPr b="1" lang="en" sz="1600">
                <a:solidFill>
                  <a:srgbClr val="A64D79"/>
                </a:solidFill>
                <a:highlight>
                  <a:srgbClr val="FFFF00"/>
                </a:highlight>
              </a:rPr>
              <a:t>lithium</a:t>
            </a:r>
            <a:r>
              <a:rPr lang="en" sz="1600">
                <a:solidFill>
                  <a:srgbClr val="A64D79"/>
                </a:solidFill>
              </a:rPr>
              <a:t> toxicity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Causing Stevens-Johnson syndrome by failure to adhere to </a:t>
            </a:r>
            <a:r>
              <a:rPr b="1" lang="en" sz="1600">
                <a:solidFill>
                  <a:srgbClr val="A64D79"/>
                </a:solidFill>
                <a:highlight>
                  <a:srgbClr val="FDA739"/>
                </a:highlight>
              </a:rPr>
              <a:t>lamotrigine</a:t>
            </a:r>
            <a:r>
              <a:rPr lang="en" sz="1600">
                <a:solidFill>
                  <a:srgbClr val="A64D79"/>
                </a:solidFill>
              </a:rPr>
              <a:t> dosing guidelines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Prescribing valproate to women of childbearing potential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Failure to consider drug interactions of </a:t>
            </a:r>
            <a:r>
              <a:rPr b="1" lang="en" sz="1600">
                <a:solidFill>
                  <a:srgbClr val="A64D79"/>
                </a:solidFill>
                <a:highlight>
                  <a:srgbClr val="D9EAD3"/>
                </a:highlight>
              </a:rPr>
              <a:t>carbamazepine</a:t>
            </a:r>
            <a:r>
              <a:rPr lang="en" sz="1600">
                <a:solidFill>
                  <a:srgbClr val="A64D79"/>
                </a:solidFill>
              </a:rPr>
              <a:t>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Causing Stevens-Johnson syndrome by failing to screen for HLA-B*1502 prior to giving </a:t>
            </a:r>
            <a:r>
              <a:rPr b="1" lang="en" sz="1600">
                <a:solidFill>
                  <a:srgbClr val="A64D79"/>
                </a:solidFill>
                <a:highlight>
                  <a:srgbClr val="D9EAD3"/>
                </a:highlight>
              </a:rPr>
              <a:t>carbamazepine</a:t>
            </a:r>
            <a:r>
              <a:rPr lang="en" sz="1600">
                <a:solidFill>
                  <a:srgbClr val="A64D79"/>
                </a:solidFill>
              </a:rPr>
              <a:t> to patients of Asian descent</a:t>
            </a:r>
            <a:endParaRPr sz="1600">
              <a:solidFill>
                <a:srgbClr val="A64D79"/>
              </a:solidFill>
            </a:endParaRPr>
          </a:p>
          <a:p>
            <a:pPr indent="-330200" lvl="0" marL="457200" marR="0" rtl="0" algn="l">
              <a:lnSpc>
                <a:spcPct val="115000"/>
              </a:lnSpc>
              <a:spcBef>
                <a:spcPts val="1000"/>
              </a:spcBef>
              <a:spcAft>
                <a:spcPts val="1000"/>
              </a:spcAft>
              <a:buClr>
                <a:srgbClr val="A64D79"/>
              </a:buClr>
              <a:buSzPts val="1600"/>
              <a:buAutoNum type="arabicPeriod"/>
            </a:pPr>
            <a:r>
              <a:rPr lang="en" sz="1600">
                <a:solidFill>
                  <a:srgbClr val="A64D79"/>
                </a:solidFill>
              </a:rPr>
              <a:t>Allowing </a:t>
            </a:r>
            <a:r>
              <a:rPr b="1" lang="en" sz="1600">
                <a:solidFill>
                  <a:srgbClr val="A64D79"/>
                </a:solidFill>
                <a:highlight>
                  <a:srgbClr val="FFFF00"/>
                </a:highlight>
              </a:rPr>
              <a:t>lithium</a:t>
            </a:r>
            <a:r>
              <a:rPr lang="en" sz="1600">
                <a:solidFill>
                  <a:srgbClr val="A64D79"/>
                </a:solidFill>
              </a:rPr>
              <a:t> to cause gradual kidney damage </a:t>
            </a:r>
            <a:endParaRPr sz="1600">
              <a:solidFill>
                <a:srgbClr val="A64D79"/>
              </a:solidFill>
            </a:endParaRPr>
          </a:p>
        </p:txBody>
      </p:sp>
      <p:sp>
        <p:nvSpPr>
          <p:cNvPr id="141" name="Google Shape;141;p30"/>
          <p:cNvSpPr/>
          <p:nvPr/>
        </p:nvSpPr>
        <p:spPr>
          <a:xfrm>
            <a:off x="-1225"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30"/>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pic>
        <p:nvPicPr>
          <p:cNvPr descr="Resultado de imagen para tiger" id="143" name="Google Shape;143;p30"/>
          <p:cNvPicPr preferRelativeResize="0"/>
          <p:nvPr/>
        </p:nvPicPr>
        <p:blipFill rotWithShape="1">
          <a:blip r:embed="rId3">
            <a:alphaModFix/>
          </a:blip>
          <a:srcRect b="0" l="0" r="0" t="0"/>
          <a:stretch/>
        </p:blipFill>
        <p:spPr>
          <a:xfrm flipH="1" rot="-312037">
            <a:off x="7665494" y="956157"/>
            <a:ext cx="915265" cy="89863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grpSp>
        <p:nvGrpSpPr>
          <p:cNvPr id="949" name="Google Shape;949;p84"/>
          <p:cNvGrpSpPr/>
          <p:nvPr/>
        </p:nvGrpSpPr>
        <p:grpSpPr>
          <a:xfrm>
            <a:off x="5221525" y="768150"/>
            <a:ext cx="2134719" cy="2125485"/>
            <a:chOff x="5510849" y="966200"/>
            <a:chExt cx="2483965" cy="2473220"/>
          </a:xfrm>
        </p:grpSpPr>
        <p:pic>
          <p:nvPicPr>
            <p:cNvPr id="950" name="Google Shape;950;p84"/>
            <p:cNvPicPr preferRelativeResize="0"/>
            <p:nvPr/>
          </p:nvPicPr>
          <p:blipFill rotWithShape="1">
            <a:blip r:embed="rId3">
              <a:alphaModFix/>
            </a:blip>
            <a:srcRect b="0" l="0" r="0" t="0"/>
            <a:stretch/>
          </p:blipFill>
          <p:spPr>
            <a:xfrm>
              <a:off x="5510849" y="966200"/>
              <a:ext cx="2483965" cy="2473220"/>
            </a:xfrm>
            <a:prstGeom prst="rect">
              <a:avLst/>
            </a:prstGeom>
            <a:noFill/>
            <a:ln>
              <a:noFill/>
            </a:ln>
          </p:spPr>
        </p:pic>
        <p:sp>
          <p:nvSpPr>
            <p:cNvPr id="951" name="Google Shape;951;p84"/>
            <p:cNvSpPr txBox="1"/>
            <p:nvPr/>
          </p:nvSpPr>
          <p:spPr>
            <a:xfrm>
              <a:off x="5859573" y="2001546"/>
              <a:ext cx="1477800" cy="31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800" u="none" cap="none" strike="noStrike">
                  <a:solidFill>
                    <a:srgbClr val="000000"/>
                  </a:solidFill>
                  <a:latin typeface="Arial"/>
                  <a:ea typeface="Arial"/>
                  <a:cs typeface="Arial"/>
                  <a:sym typeface="Arial"/>
                </a:rPr>
                <a:t>prototypical</a:t>
              </a:r>
              <a:endParaRPr b="1"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mood stabilizer</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pSp>
      <p:sp>
        <p:nvSpPr>
          <p:cNvPr id="952" name="Google Shape;952;p84"/>
          <p:cNvSpPr txBox="1"/>
          <p:nvPr/>
        </p:nvSpPr>
        <p:spPr>
          <a:xfrm>
            <a:off x="5309128" y="519748"/>
            <a:ext cx="18486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Blocks voltage-sensitive ion channel(s)</a:t>
            </a:r>
            <a:endParaRPr b="0" i="0" sz="1100" u="none" cap="none" strike="noStrike">
              <a:solidFill>
                <a:schemeClr val="dk1"/>
              </a:solidFill>
              <a:latin typeface="Arial"/>
              <a:ea typeface="Arial"/>
              <a:cs typeface="Arial"/>
              <a:sym typeface="Arial"/>
            </a:endParaRPr>
          </a:p>
        </p:txBody>
      </p:sp>
      <p:sp>
        <p:nvSpPr>
          <p:cNvPr id="953" name="Google Shape;953;p84"/>
          <p:cNvSpPr txBox="1"/>
          <p:nvPr/>
        </p:nvSpPr>
        <p:spPr>
          <a:xfrm>
            <a:off x="2447725" y="2064550"/>
            <a:ext cx="1417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5HT reuptake inhibitor</a:t>
            </a:r>
            <a:endParaRPr b="0" i="0" sz="1100" u="none" cap="none" strike="noStrike">
              <a:solidFill>
                <a:schemeClr val="dk1"/>
              </a:solidFill>
              <a:latin typeface="Arial"/>
              <a:ea typeface="Arial"/>
              <a:cs typeface="Arial"/>
              <a:sym typeface="Arial"/>
            </a:endParaRPr>
          </a:p>
        </p:txBody>
      </p:sp>
      <p:sp>
        <p:nvSpPr>
          <p:cNvPr id="954" name="Google Shape;954;p84"/>
          <p:cNvSpPr txBox="1"/>
          <p:nvPr/>
        </p:nvSpPr>
        <p:spPr>
          <a:xfrm>
            <a:off x="2266250" y="768150"/>
            <a:ext cx="1417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NE reuptake inhibitor</a:t>
            </a:r>
            <a:endParaRPr b="0" i="0" sz="1100" u="none" cap="none" strike="noStrike">
              <a:solidFill>
                <a:schemeClr val="dk1"/>
              </a:solidFill>
              <a:latin typeface="Arial"/>
              <a:ea typeface="Arial"/>
              <a:cs typeface="Arial"/>
              <a:sym typeface="Arial"/>
            </a:endParaRPr>
          </a:p>
        </p:txBody>
      </p:sp>
      <p:sp>
        <p:nvSpPr>
          <p:cNvPr id="955" name="Google Shape;955;p84"/>
          <p:cNvSpPr txBox="1"/>
          <p:nvPr/>
        </p:nvSpPr>
        <p:spPr>
          <a:xfrm>
            <a:off x="70850" y="1440825"/>
            <a:ext cx="8394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Binds 5HT receptor subtype(s)</a:t>
            </a:r>
            <a:endParaRPr b="0" i="0" sz="1100" u="none" cap="none" strike="noStrike">
              <a:solidFill>
                <a:schemeClr val="dk1"/>
              </a:solidFill>
              <a:latin typeface="Arial"/>
              <a:ea typeface="Arial"/>
              <a:cs typeface="Arial"/>
              <a:sym typeface="Arial"/>
            </a:endParaRPr>
          </a:p>
        </p:txBody>
      </p:sp>
      <p:sp>
        <p:nvSpPr>
          <p:cNvPr id="956" name="Google Shape;956;p84"/>
          <p:cNvSpPr txBox="1"/>
          <p:nvPr/>
        </p:nvSpPr>
        <p:spPr>
          <a:xfrm>
            <a:off x="4347628" y="2165248"/>
            <a:ext cx="14475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inhibits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glutamate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(excitatory neurotransmitter)</a:t>
            </a:r>
            <a:endParaRPr b="0" i="0" sz="1100" u="none" cap="none" strike="noStrike">
              <a:solidFill>
                <a:srgbClr val="000000"/>
              </a:solidFill>
              <a:latin typeface="Arial"/>
              <a:ea typeface="Arial"/>
              <a:cs typeface="Arial"/>
              <a:sym typeface="Arial"/>
            </a:endParaRPr>
          </a:p>
        </p:txBody>
      </p:sp>
      <p:sp>
        <p:nvSpPr>
          <p:cNvPr id="957" name="Google Shape;957;p84"/>
          <p:cNvSpPr txBox="1"/>
          <p:nvPr/>
        </p:nvSpPr>
        <p:spPr>
          <a:xfrm>
            <a:off x="309650" y="4663125"/>
            <a:ext cx="392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Stahl’s Essential Psychopharmacology</a:t>
            </a:r>
            <a:endParaRPr b="0" i="0" sz="1400" u="none" cap="none" strike="noStrike">
              <a:solidFill>
                <a:schemeClr val="dk1"/>
              </a:solidFill>
              <a:latin typeface="Arial"/>
              <a:ea typeface="Arial"/>
              <a:cs typeface="Arial"/>
              <a:sym typeface="Arial"/>
            </a:endParaRPr>
          </a:p>
        </p:txBody>
      </p:sp>
      <p:sp>
        <p:nvSpPr>
          <p:cNvPr id="958" name="Google Shape;958;p84"/>
          <p:cNvSpPr txBox="1"/>
          <p:nvPr/>
        </p:nvSpPr>
        <p:spPr>
          <a:xfrm>
            <a:off x="6726403" y="2717773"/>
            <a:ext cx="13416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enhances GABA (inhibitory neurotransmitter)</a:t>
            </a:r>
            <a:endParaRPr b="0" i="0" sz="1100" u="none" cap="none" strike="noStrike">
              <a:solidFill>
                <a:srgbClr val="000000"/>
              </a:solidFill>
              <a:latin typeface="Arial"/>
              <a:ea typeface="Arial"/>
              <a:cs typeface="Arial"/>
              <a:sym typeface="Arial"/>
            </a:endParaRPr>
          </a:p>
        </p:txBody>
      </p:sp>
      <p:grpSp>
        <p:nvGrpSpPr>
          <p:cNvPr id="959" name="Google Shape;959;p84"/>
          <p:cNvGrpSpPr/>
          <p:nvPr/>
        </p:nvGrpSpPr>
        <p:grpSpPr>
          <a:xfrm>
            <a:off x="590712" y="1075765"/>
            <a:ext cx="2652182" cy="1725592"/>
            <a:chOff x="819312" y="674593"/>
            <a:chExt cx="2652182" cy="1725592"/>
          </a:xfrm>
        </p:grpSpPr>
        <p:grpSp>
          <p:nvGrpSpPr>
            <p:cNvPr id="960" name="Google Shape;960;p84"/>
            <p:cNvGrpSpPr/>
            <p:nvPr/>
          </p:nvGrpSpPr>
          <p:grpSpPr>
            <a:xfrm>
              <a:off x="819312" y="674593"/>
              <a:ext cx="2652182" cy="1725592"/>
              <a:chOff x="1879244" y="2608211"/>
              <a:chExt cx="2652182" cy="1725592"/>
            </a:xfrm>
          </p:grpSpPr>
          <p:pic>
            <p:nvPicPr>
              <p:cNvPr id="961" name="Google Shape;961;p84"/>
              <p:cNvPicPr preferRelativeResize="0"/>
              <p:nvPr/>
            </p:nvPicPr>
            <p:blipFill rotWithShape="1">
              <a:blip r:embed="rId4">
                <a:alphaModFix/>
              </a:blip>
              <a:srcRect b="0" l="0" r="0" t="0"/>
              <a:stretch/>
            </p:blipFill>
            <p:spPr>
              <a:xfrm>
                <a:off x="1879244" y="2608211"/>
                <a:ext cx="2652182" cy="1725592"/>
              </a:xfrm>
              <a:prstGeom prst="rect">
                <a:avLst/>
              </a:prstGeom>
              <a:noFill/>
              <a:ln>
                <a:noFill/>
              </a:ln>
            </p:spPr>
          </p:pic>
          <p:sp>
            <p:nvSpPr>
              <p:cNvPr id="962" name="Google Shape;962;p84"/>
              <p:cNvSpPr txBox="1"/>
              <p:nvPr/>
            </p:nvSpPr>
            <p:spPr>
              <a:xfrm rot="24560">
                <a:off x="2283531" y="3209896"/>
                <a:ext cx="1385735" cy="324309"/>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prototypical</a:t>
                </a:r>
                <a:endParaRPr b="1"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1" i="0" lang="en" sz="1200" u="none" cap="none" strike="noStrike">
                    <a:solidFill>
                      <a:srgbClr val="000000"/>
                    </a:solidFill>
                    <a:latin typeface="Arial"/>
                    <a:ea typeface="Arial"/>
                    <a:cs typeface="Arial"/>
                    <a:sym typeface="Arial"/>
                  </a:rPr>
                  <a:t>modern</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1" i="0" lang="en" sz="1200" u="none" cap="none" strike="noStrike">
                    <a:solidFill>
                      <a:srgbClr val="000000"/>
                    </a:solidFill>
                    <a:latin typeface="Arial"/>
                    <a:ea typeface="Arial"/>
                    <a:cs typeface="Arial"/>
                    <a:sym typeface="Arial"/>
                  </a:rPr>
                  <a:t>antidepressant</a:t>
                </a:r>
                <a:endParaRPr b="1" i="0" sz="1200" u="none" cap="none" strike="noStrike">
                  <a:solidFill>
                    <a:srgbClr val="000000"/>
                  </a:solidFill>
                  <a:latin typeface="Arial"/>
                  <a:ea typeface="Arial"/>
                  <a:cs typeface="Arial"/>
                  <a:sym typeface="Arial"/>
                </a:endParaRPr>
              </a:p>
            </p:txBody>
          </p:sp>
        </p:grpSp>
        <p:pic>
          <p:nvPicPr>
            <p:cNvPr id="963" name="Google Shape;963;p84"/>
            <p:cNvPicPr preferRelativeResize="0"/>
            <p:nvPr/>
          </p:nvPicPr>
          <p:blipFill rotWithShape="1">
            <a:blip r:embed="rId5">
              <a:alphaModFix/>
            </a:blip>
            <a:srcRect b="0" l="0" r="0" t="0"/>
            <a:stretch/>
          </p:blipFill>
          <p:spPr>
            <a:xfrm>
              <a:off x="1137125" y="860600"/>
              <a:ext cx="89300" cy="104425"/>
            </a:xfrm>
            <a:prstGeom prst="rect">
              <a:avLst/>
            </a:prstGeom>
            <a:noFill/>
            <a:ln>
              <a:noFill/>
            </a:ln>
          </p:spPr>
        </p:pic>
        <p:cxnSp>
          <p:nvCxnSpPr>
            <p:cNvPr id="964" name="Google Shape;964;p84"/>
            <p:cNvCxnSpPr/>
            <p:nvPr/>
          </p:nvCxnSpPr>
          <p:spPr>
            <a:xfrm>
              <a:off x="1158337" y="946110"/>
              <a:ext cx="87900" cy="0"/>
            </a:xfrm>
            <a:prstGeom prst="straightConnector1">
              <a:avLst/>
            </a:prstGeom>
            <a:noFill/>
            <a:ln cap="flat" cmpd="sng" w="28575">
              <a:solidFill>
                <a:srgbClr val="595959"/>
              </a:solidFill>
              <a:prstDash val="solid"/>
              <a:round/>
              <a:headEnd len="sm" w="sm" type="none"/>
              <a:tailEnd len="sm" w="sm" type="none"/>
            </a:ln>
          </p:spPr>
        </p:cxnSp>
      </p:grpSp>
      <p:sp>
        <p:nvSpPr>
          <p:cNvPr id="965" name="Google Shape;965;p84"/>
          <p:cNvSpPr/>
          <p:nvPr/>
        </p:nvSpPr>
        <p:spPr>
          <a:xfrm>
            <a:off x="-3678" y="-15900"/>
            <a:ext cx="9144000" cy="48302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84"/>
          <p:cNvSpPr txBox="1"/>
          <p:nvPr/>
        </p:nvSpPr>
        <p:spPr>
          <a:xfrm>
            <a:off x="668472" y="-59416"/>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“Ballicules”</a:t>
            </a:r>
            <a:endParaRPr b="0" i="0" sz="2400" u="none" cap="none" strike="noStrike">
              <a:solidFill>
                <a:srgbClr val="3D85C6"/>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grpSp>
        <p:nvGrpSpPr>
          <p:cNvPr id="971" name="Google Shape;971;p85"/>
          <p:cNvGrpSpPr/>
          <p:nvPr/>
        </p:nvGrpSpPr>
        <p:grpSpPr>
          <a:xfrm>
            <a:off x="5221525" y="768150"/>
            <a:ext cx="2134719" cy="2125485"/>
            <a:chOff x="5510849" y="966200"/>
            <a:chExt cx="2483965" cy="2473220"/>
          </a:xfrm>
        </p:grpSpPr>
        <p:pic>
          <p:nvPicPr>
            <p:cNvPr id="972" name="Google Shape;972;p85"/>
            <p:cNvPicPr preferRelativeResize="0"/>
            <p:nvPr/>
          </p:nvPicPr>
          <p:blipFill rotWithShape="1">
            <a:blip r:embed="rId3">
              <a:alphaModFix/>
            </a:blip>
            <a:srcRect b="0" l="0" r="0" t="0"/>
            <a:stretch/>
          </p:blipFill>
          <p:spPr>
            <a:xfrm>
              <a:off x="5510849" y="966200"/>
              <a:ext cx="2483965" cy="2473220"/>
            </a:xfrm>
            <a:prstGeom prst="rect">
              <a:avLst/>
            </a:prstGeom>
            <a:noFill/>
            <a:ln>
              <a:noFill/>
            </a:ln>
          </p:spPr>
        </p:pic>
        <p:sp>
          <p:nvSpPr>
            <p:cNvPr id="973" name="Google Shape;973;p85"/>
            <p:cNvSpPr txBox="1"/>
            <p:nvPr/>
          </p:nvSpPr>
          <p:spPr>
            <a:xfrm>
              <a:off x="5859573" y="2001546"/>
              <a:ext cx="1477800" cy="31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800" u="none" cap="none" strike="noStrike">
                  <a:solidFill>
                    <a:srgbClr val="000000"/>
                  </a:solidFill>
                  <a:latin typeface="Arial"/>
                  <a:ea typeface="Arial"/>
                  <a:cs typeface="Arial"/>
                  <a:sym typeface="Arial"/>
                </a:rPr>
                <a:t>prototypical</a:t>
              </a:r>
              <a:endParaRPr b="1"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mood stabilizer</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pSp>
      <p:sp>
        <p:nvSpPr>
          <p:cNvPr id="974" name="Google Shape;974;p85"/>
          <p:cNvSpPr txBox="1"/>
          <p:nvPr/>
        </p:nvSpPr>
        <p:spPr>
          <a:xfrm>
            <a:off x="5309128" y="519748"/>
            <a:ext cx="18486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Blocks voltage-sensitive </a:t>
            </a:r>
            <a:r>
              <a:rPr b="1" i="0" lang="en" sz="1100" u="none" cap="none" strike="noStrike">
                <a:solidFill>
                  <a:srgbClr val="000000"/>
                </a:solidFill>
                <a:highlight>
                  <a:srgbClr val="FFFF00"/>
                </a:highlight>
                <a:latin typeface="Arial"/>
                <a:ea typeface="Arial"/>
                <a:cs typeface="Arial"/>
                <a:sym typeface="Arial"/>
              </a:rPr>
              <a:t>ion channel(s)</a:t>
            </a:r>
            <a:endParaRPr b="1" i="0" sz="1100" u="none" cap="none" strike="noStrike">
              <a:solidFill>
                <a:schemeClr val="dk1"/>
              </a:solidFill>
              <a:highlight>
                <a:srgbClr val="FFFF00"/>
              </a:highlight>
              <a:latin typeface="Arial"/>
              <a:ea typeface="Arial"/>
              <a:cs typeface="Arial"/>
              <a:sym typeface="Arial"/>
            </a:endParaRPr>
          </a:p>
        </p:txBody>
      </p:sp>
      <p:sp>
        <p:nvSpPr>
          <p:cNvPr id="975" name="Google Shape;975;p85"/>
          <p:cNvSpPr txBox="1"/>
          <p:nvPr/>
        </p:nvSpPr>
        <p:spPr>
          <a:xfrm>
            <a:off x="2447725" y="2064550"/>
            <a:ext cx="1417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5HT reuptake inhibitor</a:t>
            </a:r>
            <a:endParaRPr b="0" i="0" sz="1100" u="none" cap="none" strike="noStrike">
              <a:solidFill>
                <a:schemeClr val="dk1"/>
              </a:solidFill>
              <a:latin typeface="Arial"/>
              <a:ea typeface="Arial"/>
              <a:cs typeface="Arial"/>
              <a:sym typeface="Arial"/>
            </a:endParaRPr>
          </a:p>
        </p:txBody>
      </p:sp>
      <p:sp>
        <p:nvSpPr>
          <p:cNvPr id="976" name="Google Shape;976;p85"/>
          <p:cNvSpPr txBox="1"/>
          <p:nvPr/>
        </p:nvSpPr>
        <p:spPr>
          <a:xfrm>
            <a:off x="2266250" y="768150"/>
            <a:ext cx="1417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NE reuptake inhibitor</a:t>
            </a:r>
            <a:endParaRPr b="0" i="0" sz="1100" u="none" cap="none" strike="noStrike">
              <a:solidFill>
                <a:schemeClr val="dk1"/>
              </a:solidFill>
              <a:latin typeface="Arial"/>
              <a:ea typeface="Arial"/>
              <a:cs typeface="Arial"/>
              <a:sym typeface="Arial"/>
            </a:endParaRPr>
          </a:p>
        </p:txBody>
      </p:sp>
      <p:sp>
        <p:nvSpPr>
          <p:cNvPr id="977" name="Google Shape;977;p85"/>
          <p:cNvSpPr txBox="1"/>
          <p:nvPr/>
        </p:nvSpPr>
        <p:spPr>
          <a:xfrm>
            <a:off x="70850" y="1440825"/>
            <a:ext cx="8394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Binds 5HT receptor subtype(s)</a:t>
            </a:r>
            <a:endParaRPr b="0" i="0" sz="1100" u="none" cap="none" strike="noStrike">
              <a:solidFill>
                <a:schemeClr val="dk1"/>
              </a:solidFill>
              <a:latin typeface="Arial"/>
              <a:ea typeface="Arial"/>
              <a:cs typeface="Arial"/>
              <a:sym typeface="Arial"/>
            </a:endParaRPr>
          </a:p>
        </p:txBody>
      </p:sp>
      <p:sp>
        <p:nvSpPr>
          <p:cNvPr id="978" name="Google Shape;978;p85"/>
          <p:cNvSpPr txBox="1"/>
          <p:nvPr/>
        </p:nvSpPr>
        <p:spPr>
          <a:xfrm>
            <a:off x="4347628" y="2165248"/>
            <a:ext cx="14475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inhibits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glutamate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(excitatory neurotransmitter)</a:t>
            </a:r>
            <a:endParaRPr b="0" i="0" sz="1100" u="none" cap="none" strike="noStrike">
              <a:solidFill>
                <a:srgbClr val="000000"/>
              </a:solidFill>
              <a:latin typeface="Arial"/>
              <a:ea typeface="Arial"/>
              <a:cs typeface="Arial"/>
              <a:sym typeface="Arial"/>
            </a:endParaRPr>
          </a:p>
        </p:txBody>
      </p:sp>
      <p:sp>
        <p:nvSpPr>
          <p:cNvPr id="979" name="Google Shape;979;p85"/>
          <p:cNvSpPr txBox="1"/>
          <p:nvPr/>
        </p:nvSpPr>
        <p:spPr>
          <a:xfrm>
            <a:off x="309650" y="4663125"/>
            <a:ext cx="392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Stahl’s Essential Psychopharmacology</a:t>
            </a:r>
            <a:endParaRPr b="0" i="0" sz="1400" u="none" cap="none" strike="noStrike">
              <a:solidFill>
                <a:schemeClr val="dk1"/>
              </a:solidFill>
              <a:latin typeface="Arial"/>
              <a:ea typeface="Arial"/>
              <a:cs typeface="Arial"/>
              <a:sym typeface="Arial"/>
            </a:endParaRPr>
          </a:p>
        </p:txBody>
      </p:sp>
      <p:sp>
        <p:nvSpPr>
          <p:cNvPr id="980" name="Google Shape;980;p85"/>
          <p:cNvSpPr txBox="1"/>
          <p:nvPr/>
        </p:nvSpPr>
        <p:spPr>
          <a:xfrm>
            <a:off x="6726403" y="2717773"/>
            <a:ext cx="13416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enhances GABA (inhibitory neurotransmitter)</a:t>
            </a:r>
            <a:endParaRPr b="0" i="0" sz="1100" u="none" cap="none" strike="noStrike">
              <a:solidFill>
                <a:srgbClr val="000000"/>
              </a:solidFill>
              <a:latin typeface="Arial"/>
              <a:ea typeface="Arial"/>
              <a:cs typeface="Arial"/>
              <a:sym typeface="Arial"/>
            </a:endParaRPr>
          </a:p>
        </p:txBody>
      </p:sp>
      <p:grpSp>
        <p:nvGrpSpPr>
          <p:cNvPr id="981" name="Google Shape;981;p85"/>
          <p:cNvGrpSpPr/>
          <p:nvPr/>
        </p:nvGrpSpPr>
        <p:grpSpPr>
          <a:xfrm>
            <a:off x="590712" y="1075765"/>
            <a:ext cx="2652182" cy="1725592"/>
            <a:chOff x="819312" y="674593"/>
            <a:chExt cx="2652182" cy="1725592"/>
          </a:xfrm>
        </p:grpSpPr>
        <p:grpSp>
          <p:nvGrpSpPr>
            <p:cNvPr id="982" name="Google Shape;982;p85"/>
            <p:cNvGrpSpPr/>
            <p:nvPr/>
          </p:nvGrpSpPr>
          <p:grpSpPr>
            <a:xfrm>
              <a:off x="819312" y="674593"/>
              <a:ext cx="2652182" cy="1725592"/>
              <a:chOff x="1879244" y="2608211"/>
              <a:chExt cx="2652182" cy="1725592"/>
            </a:xfrm>
          </p:grpSpPr>
          <p:pic>
            <p:nvPicPr>
              <p:cNvPr id="983" name="Google Shape;983;p85"/>
              <p:cNvPicPr preferRelativeResize="0"/>
              <p:nvPr/>
            </p:nvPicPr>
            <p:blipFill rotWithShape="1">
              <a:blip r:embed="rId4">
                <a:alphaModFix/>
              </a:blip>
              <a:srcRect b="0" l="0" r="0" t="0"/>
              <a:stretch/>
            </p:blipFill>
            <p:spPr>
              <a:xfrm>
                <a:off x="1879244" y="2608211"/>
                <a:ext cx="2652182" cy="1725592"/>
              </a:xfrm>
              <a:prstGeom prst="rect">
                <a:avLst/>
              </a:prstGeom>
              <a:noFill/>
              <a:ln>
                <a:noFill/>
              </a:ln>
            </p:spPr>
          </p:pic>
          <p:sp>
            <p:nvSpPr>
              <p:cNvPr id="984" name="Google Shape;984;p85"/>
              <p:cNvSpPr txBox="1"/>
              <p:nvPr/>
            </p:nvSpPr>
            <p:spPr>
              <a:xfrm rot="24560">
                <a:off x="2283531" y="3209896"/>
                <a:ext cx="1385735" cy="324309"/>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prototypical</a:t>
                </a:r>
                <a:endParaRPr b="1"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1" i="0" lang="en" sz="1200" u="none" cap="none" strike="noStrike">
                    <a:solidFill>
                      <a:srgbClr val="000000"/>
                    </a:solidFill>
                    <a:latin typeface="Arial"/>
                    <a:ea typeface="Arial"/>
                    <a:cs typeface="Arial"/>
                    <a:sym typeface="Arial"/>
                  </a:rPr>
                  <a:t>modern</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1" i="0" lang="en" sz="1200" u="none" cap="none" strike="noStrike">
                    <a:solidFill>
                      <a:srgbClr val="000000"/>
                    </a:solidFill>
                    <a:latin typeface="Arial"/>
                    <a:ea typeface="Arial"/>
                    <a:cs typeface="Arial"/>
                    <a:sym typeface="Arial"/>
                  </a:rPr>
                  <a:t>antidepressant</a:t>
                </a:r>
                <a:endParaRPr b="1" i="0" sz="1200" u="none" cap="none" strike="noStrike">
                  <a:solidFill>
                    <a:srgbClr val="000000"/>
                  </a:solidFill>
                  <a:latin typeface="Arial"/>
                  <a:ea typeface="Arial"/>
                  <a:cs typeface="Arial"/>
                  <a:sym typeface="Arial"/>
                </a:endParaRPr>
              </a:p>
            </p:txBody>
          </p:sp>
        </p:grpSp>
        <p:pic>
          <p:nvPicPr>
            <p:cNvPr id="985" name="Google Shape;985;p85"/>
            <p:cNvPicPr preferRelativeResize="0"/>
            <p:nvPr/>
          </p:nvPicPr>
          <p:blipFill rotWithShape="1">
            <a:blip r:embed="rId5">
              <a:alphaModFix/>
            </a:blip>
            <a:srcRect b="0" l="0" r="0" t="0"/>
            <a:stretch/>
          </p:blipFill>
          <p:spPr>
            <a:xfrm>
              <a:off x="1137125" y="860600"/>
              <a:ext cx="89300" cy="104425"/>
            </a:xfrm>
            <a:prstGeom prst="rect">
              <a:avLst/>
            </a:prstGeom>
            <a:noFill/>
            <a:ln>
              <a:noFill/>
            </a:ln>
          </p:spPr>
        </p:pic>
        <p:cxnSp>
          <p:nvCxnSpPr>
            <p:cNvPr id="986" name="Google Shape;986;p85"/>
            <p:cNvCxnSpPr/>
            <p:nvPr/>
          </p:nvCxnSpPr>
          <p:spPr>
            <a:xfrm>
              <a:off x="1158337" y="946110"/>
              <a:ext cx="87900" cy="0"/>
            </a:xfrm>
            <a:prstGeom prst="straightConnector1">
              <a:avLst/>
            </a:prstGeom>
            <a:noFill/>
            <a:ln cap="flat" cmpd="sng" w="28575">
              <a:solidFill>
                <a:srgbClr val="595959"/>
              </a:solidFill>
              <a:prstDash val="solid"/>
              <a:round/>
              <a:headEnd len="sm" w="sm" type="none"/>
              <a:tailEnd len="sm" w="sm" type="none"/>
            </a:ln>
          </p:spPr>
        </p:cxnSp>
      </p:grpSp>
      <p:sp>
        <p:nvSpPr>
          <p:cNvPr id="987" name="Google Shape;987;p85"/>
          <p:cNvSpPr/>
          <p:nvPr/>
        </p:nvSpPr>
        <p:spPr>
          <a:xfrm>
            <a:off x="-3678" y="-15900"/>
            <a:ext cx="9144000" cy="48302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p85"/>
          <p:cNvSpPr txBox="1"/>
          <p:nvPr/>
        </p:nvSpPr>
        <p:spPr>
          <a:xfrm>
            <a:off x="668472" y="-59416"/>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“Ballicules”</a:t>
            </a:r>
            <a:endParaRPr b="0" i="0" sz="2400" u="none" cap="none" strike="noStrike">
              <a:solidFill>
                <a:srgbClr val="3D85C6"/>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grpSp>
        <p:nvGrpSpPr>
          <p:cNvPr id="993" name="Google Shape;993;p86"/>
          <p:cNvGrpSpPr/>
          <p:nvPr/>
        </p:nvGrpSpPr>
        <p:grpSpPr>
          <a:xfrm>
            <a:off x="5221525" y="768150"/>
            <a:ext cx="2134719" cy="2125485"/>
            <a:chOff x="5510849" y="966200"/>
            <a:chExt cx="2483965" cy="2473220"/>
          </a:xfrm>
        </p:grpSpPr>
        <p:pic>
          <p:nvPicPr>
            <p:cNvPr id="994" name="Google Shape;994;p86"/>
            <p:cNvPicPr preferRelativeResize="0"/>
            <p:nvPr/>
          </p:nvPicPr>
          <p:blipFill rotWithShape="1">
            <a:blip r:embed="rId3">
              <a:alphaModFix/>
            </a:blip>
            <a:srcRect b="0" l="0" r="0" t="0"/>
            <a:stretch/>
          </p:blipFill>
          <p:spPr>
            <a:xfrm>
              <a:off x="5510849" y="966200"/>
              <a:ext cx="2483965" cy="2473220"/>
            </a:xfrm>
            <a:prstGeom prst="rect">
              <a:avLst/>
            </a:prstGeom>
            <a:noFill/>
            <a:ln>
              <a:noFill/>
            </a:ln>
          </p:spPr>
        </p:pic>
        <p:sp>
          <p:nvSpPr>
            <p:cNvPr id="995" name="Google Shape;995;p86"/>
            <p:cNvSpPr txBox="1"/>
            <p:nvPr/>
          </p:nvSpPr>
          <p:spPr>
            <a:xfrm>
              <a:off x="5859573" y="2001546"/>
              <a:ext cx="1477800" cy="31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800" u="none" cap="none" strike="noStrike">
                  <a:solidFill>
                    <a:srgbClr val="000000"/>
                  </a:solidFill>
                  <a:latin typeface="Arial"/>
                  <a:ea typeface="Arial"/>
                  <a:cs typeface="Arial"/>
                  <a:sym typeface="Arial"/>
                </a:rPr>
                <a:t>prototypical</a:t>
              </a:r>
              <a:endParaRPr b="1"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mood stabilizer</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pSp>
      <p:sp>
        <p:nvSpPr>
          <p:cNvPr id="996" name="Google Shape;996;p86"/>
          <p:cNvSpPr txBox="1"/>
          <p:nvPr/>
        </p:nvSpPr>
        <p:spPr>
          <a:xfrm>
            <a:off x="5309128" y="519748"/>
            <a:ext cx="18486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Blocks voltage-sensitive </a:t>
            </a:r>
            <a:r>
              <a:rPr b="1" i="0" lang="en" sz="1100" u="none" cap="none" strike="noStrike">
                <a:solidFill>
                  <a:srgbClr val="000000"/>
                </a:solidFill>
                <a:highlight>
                  <a:srgbClr val="FFFF00"/>
                </a:highlight>
                <a:latin typeface="Arial"/>
                <a:ea typeface="Arial"/>
                <a:cs typeface="Arial"/>
                <a:sym typeface="Arial"/>
              </a:rPr>
              <a:t>ion channel(s)</a:t>
            </a:r>
            <a:endParaRPr b="1" i="0" sz="1100" u="none" cap="none" strike="noStrike">
              <a:solidFill>
                <a:schemeClr val="dk1"/>
              </a:solidFill>
              <a:highlight>
                <a:srgbClr val="FFFF00"/>
              </a:highlight>
              <a:latin typeface="Arial"/>
              <a:ea typeface="Arial"/>
              <a:cs typeface="Arial"/>
              <a:sym typeface="Arial"/>
            </a:endParaRPr>
          </a:p>
        </p:txBody>
      </p:sp>
      <p:sp>
        <p:nvSpPr>
          <p:cNvPr id="997" name="Google Shape;997;p86"/>
          <p:cNvSpPr txBox="1"/>
          <p:nvPr/>
        </p:nvSpPr>
        <p:spPr>
          <a:xfrm>
            <a:off x="2447725" y="2064550"/>
            <a:ext cx="1417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5HT reuptake inhibitor</a:t>
            </a:r>
            <a:endParaRPr b="0" i="0" sz="1100" u="none" cap="none" strike="noStrike">
              <a:solidFill>
                <a:schemeClr val="dk1"/>
              </a:solidFill>
              <a:latin typeface="Arial"/>
              <a:ea typeface="Arial"/>
              <a:cs typeface="Arial"/>
              <a:sym typeface="Arial"/>
            </a:endParaRPr>
          </a:p>
        </p:txBody>
      </p:sp>
      <p:sp>
        <p:nvSpPr>
          <p:cNvPr id="998" name="Google Shape;998;p86"/>
          <p:cNvSpPr txBox="1"/>
          <p:nvPr/>
        </p:nvSpPr>
        <p:spPr>
          <a:xfrm>
            <a:off x="2266250" y="768150"/>
            <a:ext cx="1417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NE reuptake inhibitor</a:t>
            </a:r>
            <a:endParaRPr b="0" i="0" sz="1100" u="none" cap="none" strike="noStrike">
              <a:solidFill>
                <a:schemeClr val="dk1"/>
              </a:solidFill>
              <a:latin typeface="Arial"/>
              <a:ea typeface="Arial"/>
              <a:cs typeface="Arial"/>
              <a:sym typeface="Arial"/>
            </a:endParaRPr>
          </a:p>
        </p:txBody>
      </p:sp>
      <p:sp>
        <p:nvSpPr>
          <p:cNvPr id="999" name="Google Shape;999;p86"/>
          <p:cNvSpPr txBox="1"/>
          <p:nvPr/>
        </p:nvSpPr>
        <p:spPr>
          <a:xfrm>
            <a:off x="70850" y="1440825"/>
            <a:ext cx="8394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Binds 5HT receptor subtype(s)</a:t>
            </a:r>
            <a:endParaRPr b="0" i="0" sz="1100" u="none" cap="none" strike="noStrike">
              <a:solidFill>
                <a:schemeClr val="dk1"/>
              </a:solidFill>
              <a:latin typeface="Arial"/>
              <a:ea typeface="Arial"/>
              <a:cs typeface="Arial"/>
              <a:sym typeface="Arial"/>
            </a:endParaRPr>
          </a:p>
        </p:txBody>
      </p:sp>
      <p:sp>
        <p:nvSpPr>
          <p:cNvPr id="1000" name="Google Shape;1000;p86"/>
          <p:cNvSpPr txBox="1"/>
          <p:nvPr/>
        </p:nvSpPr>
        <p:spPr>
          <a:xfrm>
            <a:off x="4347628" y="2165248"/>
            <a:ext cx="14475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inhibits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highlight>
                  <a:srgbClr val="FFFF00"/>
                </a:highlight>
                <a:latin typeface="Arial"/>
                <a:ea typeface="Arial"/>
                <a:cs typeface="Arial"/>
                <a:sym typeface="Arial"/>
              </a:rPr>
              <a:t>glutamate</a:t>
            </a:r>
            <a:endParaRPr b="1" i="0" sz="1100" u="none" cap="none" strike="noStrike">
              <a:solidFill>
                <a:srgbClr val="00000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(excitatory neurotransmitter)</a:t>
            </a:r>
            <a:endParaRPr b="0" i="0" sz="1100" u="none" cap="none" strike="noStrike">
              <a:solidFill>
                <a:srgbClr val="000000"/>
              </a:solidFill>
              <a:latin typeface="Arial"/>
              <a:ea typeface="Arial"/>
              <a:cs typeface="Arial"/>
              <a:sym typeface="Arial"/>
            </a:endParaRPr>
          </a:p>
        </p:txBody>
      </p:sp>
      <p:sp>
        <p:nvSpPr>
          <p:cNvPr id="1001" name="Google Shape;1001;p86"/>
          <p:cNvSpPr txBox="1"/>
          <p:nvPr/>
        </p:nvSpPr>
        <p:spPr>
          <a:xfrm>
            <a:off x="309650" y="4663125"/>
            <a:ext cx="392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Stahl’s Essential Psychopharmacology</a:t>
            </a:r>
            <a:endParaRPr b="0" i="0" sz="1400" u="none" cap="none" strike="noStrike">
              <a:solidFill>
                <a:schemeClr val="dk1"/>
              </a:solidFill>
              <a:latin typeface="Arial"/>
              <a:ea typeface="Arial"/>
              <a:cs typeface="Arial"/>
              <a:sym typeface="Arial"/>
            </a:endParaRPr>
          </a:p>
        </p:txBody>
      </p:sp>
      <p:sp>
        <p:nvSpPr>
          <p:cNvPr id="1002" name="Google Shape;1002;p86"/>
          <p:cNvSpPr txBox="1"/>
          <p:nvPr/>
        </p:nvSpPr>
        <p:spPr>
          <a:xfrm>
            <a:off x="6726403" y="2717773"/>
            <a:ext cx="13416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enhances GABA (inhibitory neurotransmitter)</a:t>
            </a:r>
            <a:endParaRPr b="0" i="0" sz="1100" u="none" cap="none" strike="noStrike">
              <a:solidFill>
                <a:srgbClr val="000000"/>
              </a:solidFill>
              <a:latin typeface="Arial"/>
              <a:ea typeface="Arial"/>
              <a:cs typeface="Arial"/>
              <a:sym typeface="Arial"/>
            </a:endParaRPr>
          </a:p>
        </p:txBody>
      </p:sp>
      <p:grpSp>
        <p:nvGrpSpPr>
          <p:cNvPr id="1003" name="Google Shape;1003;p86"/>
          <p:cNvGrpSpPr/>
          <p:nvPr/>
        </p:nvGrpSpPr>
        <p:grpSpPr>
          <a:xfrm>
            <a:off x="590712" y="1075765"/>
            <a:ext cx="2652182" cy="1725592"/>
            <a:chOff x="819312" y="674593"/>
            <a:chExt cx="2652182" cy="1725592"/>
          </a:xfrm>
        </p:grpSpPr>
        <p:grpSp>
          <p:nvGrpSpPr>
            <p:cNvPr id="1004" name="Google Shape;1004;p86"/>
            <p:cNvGrpSpPr/>
            <p:nvPr/>
          </p:nvGrpSpPr>
          <p:grpSpPr>
            <a:xfrm>
              <a:off x="819312" y="674593"/>
              <a:ext cx="2652182" cy="1725592"/>
              <a:chOff x="1879244" y="2608211"/>
              <a:chExt cx="2652182" cy="1725592"/>
            </a:xfrm>
          </p:grpSpPr>
          <p:pic>
            <p:nvPicPr>
              <p:cNvPr id="1005" name="Google Shape;1005;p86"/>
              <p:cNvPicPr preferRelativeResize="0"/>
              <p:nvPr/>
            </p:nvPicPr>
            <p:blipFill rotWithShape="1">
              <a:blip r:embed="rId4">
                <a:alphaModFix/>
              </a:blip>
              <a:srcRect b="0" l="0" r="0" t="0"/>
              <a:stretch/>
            </p:blipFill>
            <p:spPr>
              <a:xfrm>
                <a:off x="1879244" y="2608211"/>
                <a:ext cx="2652182" cy="1725592"/>
              </a:xfrm>
              <a:prstGeom prst="rect">
                <a:avLst/>
              </a:prstGeom>
              <a:noFill/>
              <a:ln>
                <a:noFill/>
              </a:ln>
            </p:spPr>
          </p:pic>
          <p:sp>
            <p:nvSpPr>
              <p:cNvPr id="1006" name="Google Shape;1006;p86"/>
              <p:cNvSpPr txBox="1"/>
              <p:nvPr/>
            </p:nvSpPr>
            <p:spPr>
              <a:xfrm rot="24560">
                <a:off x="2283531" y="3209896"/>
                <a:ext cx="1385735" cy="324309"/>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prototypical</a:t>
                </a:r>
                <a:endParaRPr b="1"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1" i="0" lang="en" sz="1200" u="none" cap="none" strike="noStrike">
                    <a:solidFill>
                      <a:srgbClr val="000000"/>
                    </a:solidFill>
                    <a:latin typeface="Arial"/>
                    <a:ea typeface="Arial"/>
                    <a:cs typeface="Arial"/>
                    <a:sym typeface="Arial"/>
                  </a:rPr>
                  <a:t>modern</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1" i="0" lang="en" sz="1200" u="none" cap="none" strike="noStrike">
                    <a:solidFill>
                      <a:srgbClr val="000000"/>
                    </a:solidFill>
                    <a:latin typeface="Arial"/>
                    <a:ea typeface="Arial"/>
                    <a:cs typeface="Arial"/>
                    <a:sym typeface="Arial"/>
                  </a:rPr>
                  <a:t>antidepressant</a:t>
                </a:r>
                <a:endParaRPr b="1" i="0" sz="1200" u="none" cap="none" strike="noStrike">
                  <a:solidFill>
                    <a:srgbClr val="000000"/>
                  </a:solidFill>
                  <a:latin typeface="Arial"/>
                  <a:ea typeface="Arial"/>
                  <a:cs typeface="Arial"/>
                  <a:sym typeface="Arial"/>
                </a:endParaRPr>
              </a:p>
            </p:txBody>
          </p:sp>
        </p:grpSp>
        <p:pic>
          <p:nvPicPr>
            <p:cNvPr id="1007" name="Google Shape;1007;p86"/>
            <p:cNvPicPr preferRelativeResize="0"/>
            <p:nvPr/>
          </p:nvPicPr>
          <p:blipFill rotWithShape="1">
            <a:blip r:embed="rId5">
              <a:alphaModFix/>
            </a:blip>
            <a:srcRect b="0" l="0" r="0" t="0"/>
            <a:stretch/>
          </p:blipFill>
          <p:spPr>
            <a:xfrm>
              <a:off x="1137125" y="860600"/>
              <a:ext cx="89300" cy="104425"/>
            </a:xfrm>
            <a:prstGeom prst="rect">
              <a:avLst/>
            </a:prstGeom>
            <a:noFill/>
            <a:ln>
              <a:noFill/>
            </a:ln>
          </p:spPr>
        </p:pic>
        <p:cxnSp>
          <p:nvCxnSpPr>
            <p:cNvPr id="1008" name="Google Shape;1008;p86"/>
            <p:cNvCxnSpPr/>
            <p:nvPr/>
          </p:nvCxnSpPr>
          <p:spPr>
            <a:xfrm>
              <a:off x="1158337" y="946110"/>
              <a:ext cx="87900" cy="0"/>
            </a:xfrm>
            <a:prstGeom prst="straightConnector1">
              <a:avLst/>
            </a:prstGeom>
            <a:noFill/>
            <a:ln cap="flat" cmpd="sng" w="28575">
              <a:solidFill>
                <a:srgbClr val="595959"/>
              </a:solidFill>
              <a:prstDash val="solid"/>
              <a:round/>
              <a:headEnd len="sm" w="sm" type="none"/>
              <a:tailEnd len="sm" w="sm" type="none"/>
            </a:ln>
          </p:spPr>
        </p:cxnSp>
      </p:grpSp>
      <p:sp>
        <p:nvSpPr>
          <p:cNvPr id="1009" name="Google Shape;1009;p86"/>
          <p:cNvSpPr/>
          <p:nvPr/>
        </p:nvSpPr>
        <p:spPr>
          <a:xfrm>
            <a:off x="-3678" y="-15900"/>
            <a:ext cx="9144000" cy="48302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p86"/>
          <p:cNvSpPr txBox="1"/>
          <p:nvPr/>
        </p:nvSpPr>
        <p:spPr>
          <a:xfrm>
            <a:off x="668472" y="-59416"/>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“Ballicules”</a:t>
            </a:r>
            <a:endParaRPr b="0" i="0" sz="2400" u="none" cap="none" strike="noStrike">
              <a:solidFill>
                <a:srgbClr val="3D85C6"/>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grpSp>
        <p:nvGrpSpPr>
          <p:cNvPr id="1015" name="Google Shape;1015;p87"/>
          <p:cNvGrpSpPr/>
          <p:nvPr/>
        </p:nvGrpSpPr>
        <p:grpSpPr>
          <a:xfrm>
            <a:off x="5221525" y="768150"/>
            <a:ext cx="2134719" cy="2125485"/>
            <a:chOff x="5510849" y="966200"/>
            <a:chExt cx="2483965" cy="2473220"/>
          </a:xfrm>
        </p:grpSpPr>
        <p:pic>
          <p:nvPicPr>
            <p:cNvPr id="1016" name="Google Shape;1016;p87"/>
            <p:cNvPicPr preferRelativeResize="0"/>
            <p:nvPr/>
          </p:nvPicPr>
          <p:blipFill rotWithShape="1">
            <a:blip r:embed="rId3">
              <a:alphaModFix/>
            </a:blip>
            <a:srcRect b="0" l="0" r="0" t="0"/>
            <a:stretch/>
          </p:blipFill>
          <p:spPr>
            <a:xfrm>
              <a:off x="5510849" y="966200"/>
              <a:ext cx="2483965" cy="2473220"/>
            </a:xfrm>
            <a:prstGeom prst="rect">
              <a:avLst/>
            </a:prstGeom>
            <a:noFill/>
            <a:ln>
              <a:noFill/>
            </a:ln>
          </p:spPr>
        </p:pic>
        <p:sp>
          <p:nvSpPr>
            <p:cNvPr id="1017" name="Google Shape;1017;p87"/>
            <p:cNvSpPr txBox="1"/>
            <p:nvPr/>
          </p:nvSpPr>
          <p:spPr>
            <a:xfrm>
              <a:off x="5859573" y="2001546"/>
              <a:ext cx="1477800" cy="31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800" u="none" cap="none" strike="noStrike">
                  <a:solidFill>
                    <a:srgbClr val="000000"/>
                  </a:solidFill>
                  <a:latin typeface="Arial"/>
                  <a:ea typeface="Arial"/>
                  <a:cs typeface="Arial"/>
                  <a:sym typeface="Arial"/>
                </a:rPr>
                <a:t>prototypical</a:t>
              </a:r>
              <a:endParaRPr b="1"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mood stabilizer</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pSp>
      <p:sp>
        <p:nvSpPr>
          <p:cNvPr id="1018" name="Google Shape;1018;p87"/>
          <p:cNvSpPr txBox="1"/>
          <p:nvPr/>
        </p:nvSpPr>
        <p:spPr>
          <a:xfrm>
            <a:off x="5309128" y="519748"/>
            <a:ext cx="18486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Blocks voltage-sensitive </a:t>
            </a:r>
            <a:r>
              <a:rPr b="1" i="0" lang="en" sz="1100" u="none" cap="none" strike="noStrike">
                <a:solidFill>
                  <a:srgbClr val="000000"/>
                </a:solidFill>
                <a:highlight>
                  <a:srgbClr val="FFFF00"/>
                </a:highlight>
                <a:latin typeface="Arial"/>
                <a:ea typeface="Arial"/>
                <a:cs typeface="Arial"/>
                <a:sym typeface="Arial"/>
              </a:rPr>
              <a:t>ion channel(s)</a:t>
            </a:r>
            <a:endParaRPr b="1" i="0" sz="1100" u="none" cap="none" strike="noStrike">
              <a:solidFill>
                <a:schemeClr val="dk1"/>
              </a:solidFill>
              <a:highlight>
                <a:srgbClr val="FFFF00"/>
              </a:highlight>
              <a:latin typeface="Arial"/>
              <a:ea typeface="Arial"/>
              <a:cs typeface="Arial"/>
              <a:sym typeface="Arial"/>
            </a:endParaRPr>
          </a:p>
        </p:txBody>
      </p:sp>
      <p:sp>
        <p:nvSpPr>
          <p:cNvPr id="1019" name="Google Shape;1019;p87"/>
          <p:cNvSpPr txBox="1"/>
          <p:nvPr/>
        </p:nvSpPr>
        <p:spPr>
          <a:xfrm>
            <a:off x="2447725" y="2064550"/>
            <a:ext cx="1417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5HT reuptake inhibitor</a:t>
            </a:r>
            <a:endParaRPr b="0" i="0" sz="1100" u="none" cap="none" strike="noStrike">
              <a:solidFill>
                <a:schemeClr val="dk1"/>
              </a:solidFill>
              <a:latin typeface="Arial"/>
              <a:ea typeface="Arial"/>
              <a:cs typeface="Arial"/>
              <a:sym typeface="Arial"/>
            </a:endParaRPr>
          </a:p>
        </p:txBody>
      </p:sp>
      <p:sp>
        <p:nvSpPr>
          <p:cNvPr id="1020" name="Google Shape;1020;p87"/>
          <p:cNvSpPr txBox="1"/>
          <p:nvPr/>
        </p:nvSpPr>
        <p:spPr>
          <a:xfrm>
            <a:off x="2266250" y="768150"/>
            <a:ext cx="1417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NE reuptake inhibitor</a:t>
            </a:r>
            <a:endParaRPr b="0" i="0" sz="1100" u="none" cap="none" strike="noStrike">
              <a:solidFill>
                <a:schemeClr val="dk1"/>
              </a:solidFill>
              <a:latin typeface="Arial"/>
              <a:ea typeface="Arial"/>
              <a:cs typeface="Arial"/>
              <a:sym typeface="Arial"/>
            </a:endParaRPr>
          </a:p>
        </p:txBody>
      </p:sp>
      <p:sp>
        <p:nvSpPr>
          <p:cNvPr id="1021" name="Google Shape;1021;p87"/>
          <p:cNvSpPr txBox="1"/>
          <p:nvPr/>
        </p:nvSpPr>
        <p:spPr>
          <a:xfrm>
            <a:off x="70850" y="1440825"/>
            <a:ext cx="8394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Binds 5HT receptor subtype(s)</a:t>
            </a:r>
            <a:endParaRPr b="0" i="0" sz="1100" u="none" cap="none" strike="noStrike">
              <a:solidFill>
                <a:schemeClr val="dk1"/>
              </a:solidFill>
              <a:latin typeface="Arial"/>
              <a:ea typeface="Arial"/>
              <a:cs typeface="Arial"/>
              <a:sym typeface="Arial"/>
            </a:endParaRPr>
          </a:p>
        </p:txBody>
      </p:sp>
      <p:sp>
        <p:nvSpPr>
          <p:cNvPr id="1022" name="Google Shape;1022;p87"/>
          <p:cNvSpPr txBox="1"/>
          <p:nvPr/>
        </p:nvSpPr>
        <p:spPr>
          <a:xfrm>
            <a:off x="4347628" y="2165248"/>
            <a:ext cx="14475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inhibits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highlight>
                  <a:srgbClr val="FFFF00"/>
                </a:highlight>
                <a:latin typeface="Arial"/>
                <a:ea typeface="Arial"/>
                <a:cs typeface="Arial"/>
                <a:sym typeface="Arial"/>
              </a:rPr>
              <a:t>glutamate</a:t>
            </a:r>
            <a:endParaRPr b="1" i="0" sz="1100" u="none" cap="none" strike="noStrike">
              <a:solidFill>
                <a:srgbClr val="00000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(excitatory neurotransmitter)</a:t>
            </a:r>
            <a:endParaRPr b="0" i="0" sz="1100" u="none" cap="none" strike="noStrike">
              <a:solidFill>
                <a:srgbClr val="000000"/>
              </a:solidFill>
              <a:latin typeface="Arial"/>
              <a:ea typeface="Arial"/>
              <a:cs typeface="Arial"/>
              <a:sym typeface="Arial"/>
            </a:endParaRPr>
          </a:p>
        </p:txBody>
      </p:sp>
      <p:sp>
        <p:nvSpPr>
          <p:cNvPr id="1023" name="Google Shape;1023;p87"/>
          <p:cNvSpPr txBox="1"/>
          <p:nvPr/>
        </p:nvSpPr>
        <p:spPr>
          <a:xfrm>
            <a:off x="309650" y="4663125"/>
            <a:ext cx="392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Stahl’s Essential Psychopharmacology</a:t>
            </a:r>
            <a:endParaRPr b="0" i="0" sz="1400" u="none" cap="none" strike="noStrike">
              <a:solidFill>
                <a:schemeClr val="dk1"/>
              </a:solidFill>
              <a:latin typeface="Arial"/>
              <a:ea typeface="Arial"/>
              <a:cs typeface="Arial"/>
              <a:sym typeface="Arial"/>
            </a:endParaRPr>
          </a:p>
        </p:txBody>
      </p:sp>
      <p:grpSp>
        <p:nvGrpSpPr>
          <p:cNvPr id="1024" name="Google Shape;1024;p87"/>
          <p:cNvGrpSpPr/>
          <p:nvPr/>
        </p:nvGrpSpPr>
        <p:grpSpPr>
          <a:xfrm>
            <a:off x="590712" y="1075765"/>
            <a:ext cx="2652182" cy="1725592"/>
            <a:chOff x="819312" y="674593"/>
            <a:chExt cx="2652182" cy="1725592"/>
          </a:xfrm>
        </p:grpSpPr>
        <p:grpSp>
          <p:nvGrpSpPr>
            <p:cNvPr id="1025" name="Google Shape;1025;p87"/>
            <p:cNvGrpSpPr/>
            <p:nvPr/>
          </p:nvGrpSpPr>
          <p:grpSpPr>
            <a:xfrm>
              <a:off x="819312" y="674593"/>
              <a:ext cx="2652182" cy="1725592"/>
              <a:chOff x="1879244" y="2608211"/>
              <a:chExt cx="2652182" cy="1725592"/>
            </a:xfrm>
          </p:grpSpPr>
          <p:pic>
            <p:nvPicPr>
              <p:cNvPr id="1026" name="Google Shape;1026;p87"/>
              <p:cNvPicPr preferRelativeResize="0"/>
              <p:nvPr/>
            </p:nvPicPr>
            <p:blipFill rotWithShape="1">
              <a:blip r:embed="rId4">
                <a:alphaModFix/>
              </a:blip>
              <a:srcRect b="0" l="0" r="0" t="0"/>
              <a:stretch/>
            </p:blipFill>
            <p:spPr>
              <a:xfrm>
                <a:off x="1879244" y="2608211"/>
                <a:ext cx="2652182" cy="1725592"/>
              </a:xfrm>
              <a:prstGeom prst="rect">
                <a:avLst/>
              </a:prstGeom>
              <a:noFill/>
              <a:ln>
                <a:noFill/>
              </a:ln>
            </p:spPr>
          </p:pic>
          <p:sp>
            <p:nvSpPr>
              <p:cNvPr id="1027" name="Google Shape;1027;p87"/>
              <p:cNvSpPr txBox="1"/>
              <p:nvPr/>
            </p:nvSpPr>
            <p:spPr>
              <a:xfrm rot="24560">
                <a:off x="2283531" y="3209896"/>
                <a:ext cx="1385735" cy="324309"/>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prototypical</a:t>
                </a:r>
                <a:endParaRPr b="1"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1" i="0" lang="en" sz="1200" u="none" cap="none" strike="noStrike">
                    <a:solidFill>
                      <a:srgbClr val="000000"/>
                    </a:solidFill>
                    <a:latin typeface="Arial"/>
                    <a:ea typeface="Arial"/>
                    <a:cs typeface="Arial"/>
                    <a:sym typeface="Arial"/>
                  </a:rPr>
                  <a:t>modern</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1" i="0" lang="en" sz="1200" u="none" cap="none" strike="noStrike">
                    <a:solidFill>
                      <a:srgbClr val="000000"/>
                    </a:solidFill>
                    <a:latin typeface="Arial"/>
                    <a:ea typeface="Arial"/>
                    <a:cs typeface="Arial"/>
                    <a:sym typeface="Arial"/>
                  </a:rPr>
                  <a:t>antidepressant</a:t>
                </a:r>
                <a:endParaRPr b="1" i="0" sz="1200" u="none" cap="none" strike="noStrike">
                  <a:solidFill>
                    <a:srgbClr val="000000"/>
                  </a:solidFill>
                  <a:latin typeface="Arial"/>
                  <a:ea typeface="Arial"/>
                  <a:cs typeface="Arial"/>
                  <a:sym typeface="Arial"/>
                </a:endParaRPr>
              </a:p>
            </p:txBody>
          </p:sp>
        </p:grpSp>
        <p:pic>
          <p:nvPicPr>
            <p:cNvPr id="1028" name="Google Shape;1028;p87"/>
            <p:cNvPicPr preferRelativeResize="0"/>
            <p:nvPr/>
          </p:nvPicPr>
          <p:blipFill rotWithShape="1">
            <a:blip r:embed="rId5">
              <a:alphaModFix/>
            </a:blip>
            <a:srcRect b="0" l="0" r="0" t="0"/>
            <a:stretch/>
          </p:blipFill>
          <p:spPr>
            <a:xfrm>
              <a:off x="1137125" y="860600"/>
              <a:ext cx="89300" cy="104425"/>
            </a:xfrm>
            <a:prstGeom prst="rect">
              <a:avLst/>
            </a:prstGeom>
            <a:noFill/>
            <a:ln>
              <a:noFill/>
            </a:ln>
          </p:spPr>
        </p:pic>
        <p:cxnSp>
          <p:nvCxnSpPr>
            <p:cNvPr id="1029" name="Google Shape;1029;p87"/>
            <p:cNvCxnSpPr/>
            <p:nvPr/>
          </p:nvCxnSpPr>
          <p:spPr>
            <a:xfrm>
              <a:off x="1158337" y="946110"/>
              <a:ext cx="87900" cy="0"/>
            </a:xfrm>
            <a:prstGeom prst="straightConnector1">
              <a:avLst/>
            </a:prstGeom>
            <a:noFill/>
            <a:ln cap="flat" cmpd="sng" w="28575">
              <a:solidFill>
                <a:srgbClr val="595959"/>
              </a:solidFill>
              <a:prstDash val="solid"/>
              <a:round/>
              <a:headEnd len="sm" w="sm" type="none"/>
              <a:tailEnd len="sm" w="sm" type="none"/>
            </a:ln>
          </p:spPr>
        </p:cxnSp>
      </p:grpSp>
      <p:sp>
        <p:nvSpPr>
          <p:cNvPr id="1030" name="Google Shape;1030;p87"/>
          <p:cNvSpPr txBox="1"/>
          <p:nvPr/>
        </p:nvSpPr>
        <p:spPr>
          <a:xfrm>
            <a:off x="6726403" y="2717773"/>
            <a:ext cx="13416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enhances </a:t>
            </a:r>
            <a:r>
              <a:rPr b="1" i="0" lang="en" sz="1100" u="none" cap="none" strike="noStrike">
                <a:solidFill>
                  <a:srgbClr val="000000"/>
                </a:solidFill>
                <a:highlight>
                  <a:srgbClr val="FFFF00"/>
                </a:highlight>
                <a:latin typeface="Arial"/>
                <a:ea typeface="Arial"/>
                <a:cs typeface="Arial"/>
                <a:sym typeface="Arial"/>
              </a:rPr>
              <a:t>GABA</a:t>
            </a:r>
            <a:r>
              <a:rPr b="0" i="0" lang="en" sz="1100" u="none" cap="none" strike="noStrike">
                <a:solidFill>
                  <a:srgbClr val="000000"/>
                </a:solidFill>
                <a:latin typeface="Arial"/>
                <a:ea typeface="Arial"/>
                <a:cs typeface="Arial"/>
                <a:sym typeface="Arial"/>
              </a:rPr>
              <a:t> (inhibitory neurotransmitter)</a:t>
            </a:r>
            <a:endParaRPr b="0" i="0" sz="1100" u="none" cap="none" strike="noStrike">
              <a:solidFill>
                <a:srgbClr val="000000"/>
              </a:solidFill>
              <a:latin typeface="Arial"/>
              <a:ea typeface="Arial"/>
              <a:cs typeface="Arial"/>
              <a:sym typeface="Arial"/>
            </a:endParaRPr>
          </a:p>
        </p:txBody>
      </p:sp>
      <p:sp>
        <p:nvSpPr>
          <p:cNvPr id="1031" name="Google Shape;1031;p87"/>
          <p:cNvSpPr/>
          <p:nvPr/>
        </p:nvSpPr>
        <p:spPr>
          <a:xfrm>
            <a:off x="-3678" y="-15900"/>
            <a:ext cx="9144000" cy="48302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p87"/>
          <p:cNvSpPr txBox="1"/>
          <p:nvPr/>
        </p:nvSpPr>
        <p:spPr>
          <a:xfrm>
            <a:off x="668472" y="-59416"/>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“Ballicules”</a:t>
            </a:r>
            <a:endParaRPr b="0" i="0" sz="2400" u="none" cap="none" strike="noStrike">
              <a:solidFill>
                <a:srgbClr val="3D85C6"/>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p88"/>
          <p:cNvSpPr txBox="1"/>
          <p:nvPr/>
        </p:nvSpPr>
        <p:spPr>
          <a:xfrm>
            <a:off x="128200" y="219700"/>
            <a:ext cx="8748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600">
              <a:solidFill>
                <a:schemeClr val="accent1"/>
              </a:solidFil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accent1"/>
              </a:solidFill>
              <a:latin typeface="Arial"/>
              <a:ea typeface="Arial"/>
              <a:cs typeface="Arial"/>
              <a:sym typeface="Arial"/>
            </a:endParaRPr>
          </a:p>
        </p:txBody>
      </p:sp>
      <p:sp>
        <p:nvSpPr>
          <p:cNvPr id="1038" name="Google Shape;1038;p88"/>
          <p:cNvSpPr txBox="1"/>
          <p:nvPr/>
        </p:nvSpPr>
        <p:spPr>
          <a:xfrm>
            <a:off x="2261943" y="1510805"/>
            <a:ext cx="5946300" cy="187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rPr lang="en" sz="4400">
                <a:solidFill>
                  <a:schemeClr val="accent1"/>
                </a:solidFill>
              </a:rPr>
              <a:t>“but I need an antidepressant”</a:t>
            </a:r>
            <a:endParaRPr b="0" i="0" sz="4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accent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89"/>
          <p:cNvSpPr/>
          <p:nvPr/>
        </p:nvSpPr>
        <p:spPr>
          <a:xfrm>
            <a:off x="0" y="-7950"/>
            <a:ext cx="9144000" cy="51594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p89"/>
          <p:cNvSpPr txBox="1"/>
          <p:nvPr/>
        </p:nvSpPr>
        <p:spPr>
          <a:xfrm>
            <a:off x="648300" y="885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Neuroscience-based Nomenclature (NbN3)</a:t>
            </a:r>
            <a:endParaRPr b="0" i="0" sz="2400" u="none" cap="none" strike="noStrike">
              <a:solidFill>
                <a:srgbClr val="3D85C6"/>
              </a:solidFill>
              <a:latin typeface="Arial"/>
              <a:ea typeface="Arial"/>
              <a:cs typeface="Arial"/>
              <a:sym typeface="Arial"/>
            </a:endParaRPr>
          </a:p>
        </p:txBody>
      </p:sp>
      <p:pic>
        <p:nvPicPr>
          <p:cNvPr id="1045" name="Google Shape;1045;p89"/>
          <p:cNvPicPr preferRelativeResize="0"/>
          <p:nvPr/>
        </p:nvPicPr>
        <p:blipFill rotWithShape="1">
          <a:blip r:embed="rId3">
            <a:alphaModFix/>
          </a:blip>
          <a:srcRect b="37296" l="0" r="0" t="0"/>
          <a:stretch/>
        </p:blipFill>
        <p:spPr>
          <a:xfrm>
            <a:off x="3160717" y="747300"/>
            <a:ext cx="2626498" cy="3568394"/>
          </a:xfrm>
          <a:prstGeom prst="rect">
            <a:avLst/>
          </a:prstGeom>
          <a:noFill/>
          <a:ln>
            <a:noFill/>
          </a:ln>
        </p:spPr>
      </p:pic>
      <p:pic>
        <p:nvPicPr>
          <p:cNvPr id="1046" name="Google Shape;1046;p89"/>
          <p:cNvPicPr preferRelativeResize="0"/>
          <p:nvPr/>
        </p:nvPicPr>
        <p:blipFill rotWithShape="1">
          <a:blip r:embed="rId4">
            <a:alphaModFix/>
          </a:blip>
          <a:srcRect b="38657" l="0" r="0" t="0"/>
          <a:stretch/>
        </p:blipFill>
        <p:spPr>
          <a:xfrm>
            <a:off x="418137" y="747300"/>
            <a:ext cx="2626528" cy="3490877"/>
          </a:xfrm>
          <a:prstGeom prst="rect">
            <a:avLst/>
          </a:prstGeom>
          <a:noFill/>
          <a:ln>
            <a:noFill/>
          </a:ln>
        </p:spPr>
      </p:pic>
      <p:pic>
        <p:nvPicPr>
          <p:cNvPr id="1047" name="Google Shape;1047;p89"/>
          <p:cNvPicPr preferRelativeResize="0"/>
          <p:nvPr/>
        </p:nvPicPr>
        <p:blipFill rotWithShape="1">
          <a:blip r:embed="rId5">
            <a:alphaModFix/>
          </a:blip>
          <a:srcRect b="28931" l="0" r="0" t="0"/>
          <a:stretch/>
        </p:blipFill>
        <p:spPr>
          <a:xfrm>
            <a:off x="5903261" y="747300"/>
            <a:ext cx="2626502" cy="4044273"/>
          </a:xfrm>
          <a:prstGeom prst="rect">
            <a:avLst/>
          </a:prstGeom>
          <a:noFill/>
          <a:ln>
            <a:noFill/>
          </a:ln>
        </p:spPr>
      </p:pic>
      <p:sp>
        <p:nvSpPr>
          <p:cNvPr id="1048" name="Google Shape;1048;p89"/>
          <p:cNvSpPr/>
          <p:nvPr/>
        </p:nvSpPr>
        <p:spPr>
          <a:xfrm>
            <a:off x="3235425" y="1862825"/>
            <a:ext cx="1870500" cy="1169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90"/>
          <p:cNvSpPr/>
          <p:nvPr/>
        </p:nvSpPr>
        <p:spPr>
          <a:xfrm>
            <a:off x="0" y="-7950"/>
            <a:ext cx="9144000" cy="51594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90"/>
          <p:cNvSpPr txBox="1"/>
          <p:nvPr/>
        </p:nvSpPr>
        <p:spPr>
          <a:xfrm>
            <a:off x="648300" y="88500"/>
            <a:ext cx="6795300" cy="6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2400" u="none" cap="none" strike="noStrike">
                <a:solidFill>
                  <a:schemeClr val="lt1"/>
                </a:solidFill>
                <a:latin typeface="Arial"/>
                <a:ea typeface="Arial"/>
                <a:cs typeface="Arial"/>
                <a:sym typeface="Arial"/>
              </a:rPr>
              <a:t>Neuroscience-based Nomenclature (NbN3)</a:t>
            </a:r>
            <a:endParaRPr b="0" i="0" sz="2400" u="none" cap="none" strike="noStrike">
              <a:solidFill>
                <a:srgbClr val="3D85C6"/>
              </a:solidFill>
              <a:latin typeface="Arial"/>
              <a:ea typeface="Arial"/>
              <a:cs typeface="Arial"/>
              <a:sym typeface="Arial"/>
            </a:endParaRPr>
          </a:p>
        </p:txBody>
      </p:sp>
      <p:pic>
        <p:nvPicPr>
          <p:cNvPr id="1055" name="Google Shape;1055;p90"/>
          <p:cNvPicPr preferRelativeResize="0"/>
          <p:nvPr/>
        </p:nvPicPr>
        <p:blipFill rotWithShape="1">
          <a:blip r:embed="rId3">
            <a:alphaModFix/>
          </a:blip>
          <a:srcRect b="37296" l="0" r="0" t="0"/>
          <a:stretch/>
        </p:blipFill>
        <p:spPr>
          <a:xfrm>
            <a:off x="3160717" y="747300"/>
            <a:ext cx="2626498" cy="3568394"/>
          </a:xfrm>
          <a:prstGeom prst="rect">
            <a:avLst/>
          </a:prstGeom>
          <a:noFill/>
          <a:ln>
            <a:noFill/>
          </a:ln>
        </p:spPr>
      </p:pic>
      <p:pic>
        <p:nvPicPr>
          <p:cNvPr id="1056" name="Google Shape;1056;p90"/>
          <p:cNvPicPr preferRelativeResize="0"/>
          <p:nvPr/>
        </p:nvPicPr>
        <p:blipFill rotWithShape="1">
          <a:blip r:embed="rId4">
            <a:alphaModFix/>
          </a:blip>
          <a:srcRect b="38657" l="0" r="0" t="0"/>
          <a:stretch/>
        </p:blipFill>
        <p:spPr>
          <a:xfrm>
            <a:off x="418137" y="747300"/>
            <a:ext cx="2626528" cy="3490877"/>
          </a:xfrm>
          <a:prstGeom prst="rect">
            <a:avLst/>
          </a:prstGeom>
          <a:noFill/>
          <a:ln>
            <a:noFill/>
          </a:ln>
        </p:spPr>
      </p:pic>
      <p:pic>
        <p:nvPicPr>
          <p:cNvPr id="1057" name="Google Shape;1057;p90"/>
          <p:cNvPicPr preferRelativeResize="0"/>
          <p:nvPr/>
        </p:nvPicPr>
        <p:blipFill rotWithShape="1">
          <a:blip r:embed="rId5">
            <a:alphaModFix/>
          </a:blip>
          <a:srcRect b="28931" l="0" r="0" t="0"/>
          <a:stretch/>
        </p:blipFill>
        <p:spPr>
          <a:xfrm>
            <a:off x="5903261" y="747300"/>
            <a:ext cx="2626502" cy="4044273"/>
          </a:xfrm>
          <a:prstGeom prst="rect">
            <a:avLst/>
          </a:prstGeom>
          <a:noFill/>
          <a:ln>
            <a:noFill/>
          </a:ln>
        </p:spPr>
      </p:pic>
      <p:sp>
        <p:nvSpPr>
          <p:cNvPr id="1058" name="Google Shape;1058;p90"/>
          <p:cNvSpPr/>
          <p:nvPr/>
        </p:nvSpPr>
        <p:spPr>
          <a:xfrm>
            <a:off x="5950475" y="1908200"/>
            <a:ext cx="2511300" cy="1334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pic>
        <p:nvPicPr>
          <p:cNvPr descr="clipped result image" id="1063" name="Google Shape;1063;p91"/>
          <p:cNvPicPr preferRelativeResize="0"/>
          <p:nvPr/>
        </p:nvPicPr>
        <p:blipFill rotWithShape="1">
          <a:blip r:embed="rId3">
            <a:alphaModFix/>
          </a:blip>
          <a:srcRect b="0" l="0" r="0" t="0"/>
          <a:stretch/>
        </p:blipFill>
        <p:spPr>
          <a:xfrm rot="-4039857">
            <a:off x="4655417" y="1433683"/>
            <a:ext cx="94656" cy="212641"/>
          </a:xfrm>
          <a:prstGeom prst="rect">
            <a:avLst/>
          </a:prstGeom>
          <a:noFill/>
          <a:ln>
            <a:noFill/>
          </a:ln>
        </p:spPr>
      </p:pic>
      <p:grpSp>
        <p:nvGrpSpPr>
          <p:cNvPr id="1064" name="Google Shape;1064;p91"/>
          <p:cNvGrpSpPr/>
          <p:nvPr/>
        </p:nvGrpSpPr>
        <p:grpSpPr>
          <a:xfrm>
            <a:off x="2997442" y="1875647"/>
            <a:ext cx="2959582" cy="2138473"/>
            <a:chOff x="354924" y="1925125"/>
            <a:chExt cx="3387025" cy="2447325"/>
          </a:xfrm>
        </p:grpSpPr>
        <p:pic>
          <p:nvPicPr>
            <p:cNvPr id="1065" name="Google Shape;1065;p91"/>
            <p:cNvPicPr preferRelativeResize="0"/>
            <p:nvPr/>
          </p:nvPicPr>
          <p:blipFill rotWithShape="1">
            <a:blip r:embed="rId4">
              <a:alphaModFix/>
            </a:blip>
            <a:srcRect b="0" l="0" r="0" t="0"/>
            <a:stretch/>
          </p:blipFill>
          <p:spPr>
            <a:xfrm>
              <a:off x="354924" y="1925125"/>
              <a:ext cx="3387025" cy="2447325"/>
            </a:xfrm>
            <a:prstGeom prst="rect">
              <a:avLst/>
            </a:prstGeom>
            <a:noFill/>
            <a:ln>
              <a:noFill/>
            </a:ln>
          </p:spPr>
        </p:pic>
        <p:sp>
          <p:nvSpPr>
            <p:cNvPr id="1066" name="Google Shape;1066;p91"/>
            <p:cNvSpPr txBox="1"/>
            <p:nvPr/>
          </p:nvSpPr>
          <p:spPr>
            <a:xfrm>
              <a:off x="766894" y="3106095"/>
              <a:ext cx="2188800" cy="733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lamotrigine</a:t>
              </a:r>
              <a:endParaRPr b="1"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LAMICTAL</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t/>
              </a:r>
              <a:endParaRPr b="0" i="0" sz="1200" u="none" cap="none" strike="noStrike">
                <a:solidFill>
                  <a:srgbClr val="000000"/>
                </a:solidFill>
                <a:latin typeface="Arial"/>
                <a:ea typeface="Arial"/>
                <a:cs typeface="Arial"/>
                <a:sym typeface="Arial"/>
              </a:endParaRPr>
            </a:p>
          </p:txBody>
        </p:sp>
      </p:grpSp>
      <p:grpSp>
        <p:nvGrpSpPr>
          <p:cNvPr id="1067" name="Google Shape;1067;p91"/>
          <p:cNvGrpSpPr/>
          <p:nvPr/>
        </p:nvGrpSpPr>
        <p:grpSpPr>
          <a:xfrm>
            <a:off x="196799" y="1574912"/>
            <a:ext cx="2483965" cy="2589083"/>
            <a:chOff x="5376511" y="1337347"/>
            <a:chExt cx="2797572" cy="2915963"/>
          </a:xfrm>
        </p:grpSpPr>
        <p:grpSp>
          <p:nvGrpSpPr>
            <p:cNvPr id="1068" name="Google Shape;1068;p91"/>
            <p:cNvGrpSpPr/>
            <p:nvPr/>
          </p:nvGrpSpPr>
          <p:grpSpPr>
            <a:xfrm>
              <a:off x="5376511" y="1337347"/>
              <a:ext cx="2797572" cy="2915963"/>
              <a:chOff x="1500399" y="3009470"/>
              <a:chExt cx="1901300" cy="1981761"/>
            </a:xfrm>
          </p:grpSpPr>
          <p:grpSp>
            <p:nvGrpSpPr>
              <p:cNvPr id="1069" name="Google Shape;1069;p91"/>
              <p:cNvGrpSpPr/>
              <p:nvPr/>
            </p:nvGrpSpPr>
            <p:grpSpPr>
              <a:xfrm>
                <a:off x="1980477" y="3009470"/>
                <a:ext cx="654996" cy="547393"/>
                <a:chOff x="-3811898" y="296698"/>
                <a:chExt cx="3506400" cy="2585700"/>
              </a:xfrm>
            </p:grpSpPr>
            <p:sp>
              <p:nvSpPr>
                <p:cNvPr id="1070" name="Google Shape;1070;p91"/>
                <p:cNvSpPr/>
                <p:nvPr/>
              </p:nvSpPr>
              <p:spPr>
                <a:xfrm>
                  <a:off x="-3811898" y="296698"/>
                  <a:ext cx="3506400" cy="25857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19050">
                    <a:srgbClr val="000000">
                      <a:alpha val="2784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71" name="Google Shape;1071;p91"/>
                <p:cNvGrpSpPr/>
                <p:nvPr/>
              </p:nvGrpSpPr>
              <p:grpSpPr>
                <a:xfrm>
                  <a:off x="-2876086" y="1193251"/>
                  <a:ext cx="1634416" cy="1662715"/>
                  <a:chOff x="-708549" y="-1713557"/>
                  <a:chExt cx="1634416" cy="2633379"/>
                </a:xfrm>
              </p:grpSpPr>
              <p:grpSp>
                <p:nvGrpSpPr>
                  <p:cNvPr id="1072" name="Google Shape;1072;p91"/>
                  <p:cNvGrpSpPr/>
                  <p:nvPr/>
                </p:nvGrpSpPr>
                <p:grpSpPr>
                  <a:xfrm>
                    <a:off x="-696683" y="-1104667"/>
                    <a:ext cx="1622550" cy="2024489"/>
                    <a:chOff x="-144233" y="2152883"/>
                    <a:chExt cx="1622550" cy="2024489"/>
                  </a:xfrm>
                </p:grpSpPr>
                <p:grpSp>
                  <p:nvGrpSpPr>
                    <p:cNvPr id="1073" name="Google Shape;1073;p91"/>
                    <p:cNvGrpSpPr/>
                    <p:nvPr/>
                  </p:nvGrpSpPr>
                  <p:grpSpPr>
                    <a:xfrm rot="-5400000">
                      <a:off x="-41843" y="2657213"/>
                      <a:ext cx="1424641" cy="1615678"/>
                      <a:chOff x="10901423" y="-15665848"/>
                      <a:chExt cx="4433991" cy="5845433"/>
                    </a:xfrm>
                  </p:grpSpPr>
                  <p:pic>
                    <p:nvPicPr>
                      <p:cNvPr descr="clipped result image" id="1074" name="Google Shape;1074;p91"/>
                      <p:cNvPicPr preferRelativeResize="0"/>
                      <p:nvPr/>
                    </p:nvPicPr>
                    <p:blipFill rotWithShape="1">
                      <a:blip r:embed="rId5">
                        <a:alphaModFix/>
                      </a:blip>
                      <a:srcRect b="0" l="0" r="0" t="0"/>
                      <a:stretch/>
                    </p:blipFill>
                    <p:spPr>
                      <a:xfrm>
                        <a:off x="12729472" y="-15665848"/>
                        <a:ext cx="2605942" cy="5834203"/>
                      </a:xfrm>
                      <a:prstGeom prst="rect">
                        <a:avLst/>
                      </a:prstGeom>
                      <a:noFill/>
                      <a:ln>
                        <a:noFill/>
                      </a:ln>
                    </p:spPr>
                  </p:pic>
                  <p:pic>
                    <p:nvPicPr>
                      <p:cNvPr descr="clipped result image" id="1075" name="Google Shape;1075;p91"/>
                      <p:cNvPicPr preferRelativeResize="0"/>
                      <p:nvPr/>
                    </p:nvPicPr>
                    <p:blipFill rotWithShape="1">
                      <a:blip r:embed="rId6">
                        <a:alphaModFix/>
                      </a:blip>
                      <a:srcRect b="0" l="0" r="0" t="0"/>
                      <a:stretch/>
                    </p:blipFill>
                    <p:spPr>
                      <a:xfrm>
                        <a:off x="10901423" y="-15654618"/>
                        <a:ext cx="2625389" cy="5834203"/>
                      </a:xfrm>
                      <a:prstGeom prst="rect">
                        <a:avLst/>
                      </a:prstGeom>
                      <a:noFill/>
                      <a:ln>
                        <a:noFill/>
                      </a:ln>
                    </p:spPr>
                  </p:pic>
                </p:grpSp>
                <p:pic>
                  <p:nvPicPr>
                    <p:cNvPr descr="clipped result image" id="1076" name="Google Shape;1076;p91"/>
                    <p:cNvPicPr preferRelativeResize="0"/>
                    <p:nvPr/>
                  </p:nvPicPr>
                  <p:blipFill rotWithShape="1">
                    <a:blip r:embed="rId7">
                      <a:alphaModFix/>
                    </a:blip>
                    <a:srcRect b="0" l="0" r="0" t="0"/>
                    <a:stretch/>
                  </p:blipFill>
                  <p:spPr>
                    <a:xfrm rot="-5400000">
                      <a:off x="243410" y="1765240"/>
                      <a:ext cx="837288" cy="1612574"/>
                    </a:xfrm>
                    <a:prstGeom prst="rect">
                      <a:avLst/>
                    </a:prstGeom>
                    <a:noFill/>
                    <a:ln>
                      <a:noFill/>
                    </a:ln>
                  </p:spPr>
                </p:pic>
              </p:grpSp>
              <p:pic>
                <p:nvPicPr>
                  <p:cNvPr descr="clipped result image" id="1077" name="Google Shape;1077;p91"/>
                  <p:cNvPicPr preferRelativeResize="0"/>
                  <p:nvPr/>
                </p:nvPicPr>
                <p:blipFill rotWithShape="1">
                  <a:blip r:embed="rId8">
                    <a:alphaModFix/>
                  </a:blip>
                  <a:srcRect b="0" l="0" r="0" t="0"/>
                  <a:stretch/>
                </p:blipFill>
                <p:spPr>
                  <a:xfrm rot="-5400000">
                    <a:off x="-320906" y="-2101200"/>
                    <a:ext cx="837288" cy="1612574"/>
                  </a:xfrm>
                  <a:prstGeom prst="rect">
                    <a:avLst/>
                  </a:prstGeom>
                  <a:noFill/>
                  <a:ln>
                    <a:noFill/>
                  </a:ln>
                </p:spPr>
              </p:pic>
            </p:grpSp>
          </p:grpSp>
          <p:grpSp>
            <p:nvGrpSpPr>
              <p:cNvPr id="1078" name="Google Shape;1078;p91"/>
              <p:cNvGrpSpPr/>
              <p:nvPr/>
            </p:nvGrpSpPr>
            <p:grpSpPr>
              <a:xfrm>
                <a:off x="1500399" y="3029902"/>
                <a:ext cx="1901300" cy="1961329"/>
                <a:chOff x="1500399" y="3029902"/>
                <a:chExt cx="1901300" cy="1961329"/>
              </a:xfrm>
            </p:grpSpPr>
            <p:pic>
              <p:nvPicPr>
                <p:cNvPr id="1079" name="Google Shape;1079;p91"/>
                <p:cNvPicPr preferRelativeResize="0"/>
                <p:nvPr/>
              </p:nvPicPr>
              <p:blipFill rotWithShape="1">
                <a:blip r:embed="rId9">
                  <a:alphaModFix/>
                </a:blip>
                <a:srcRect b="0" l="0" r="0" t="0"/>
                <a:stretch/>
              </p:blipFill>
              <p:spPr>
                <a:xfrm>
                  <a:off x="1500399" y="3098155"/>
                  <a:ext cx="1901300" cy="1893076"/>
                </a:xfrm>
                <a:prstGeom prst="rect">
                  <a:avLst/>
                </a:prstGeom>
                <a:noFill/>
                <a:ln>
                  <a:noFill/>
                </a:ln>
              </p:spPr>
            </p:pic>
            <p:sp>
              <p:nvSpPr>
                <p:cNvPr id="1080" name="Google Shape;1080;p91"/>
                <p:cNvSpPr txBox="1"/>
                <p:nvPr/>
              </p:nvSpPr>
              <p:spPr>
                <a:xfrm>
                  <a:off x="2139366" y="3029902"/>
                  <a:ext cx="398100" cy="16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UGT</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2800" u="none" cap="none" strike="noStrike">
                    <a:solidFill>
                      <a:srgbClr val="000000"/>
                    </a:solidFill>
                    <a:latin typeface="Arial"/>
                    <a:ea typeface="Arial"/>
                    <a:cs typeface="Arial"/>
                    <a:sym typeface="Arial"/>
                  </a:endParaRPr>
                </a:p>
              </p:txBody>
            </p:sp>
          </p:grpSp>
        </p:grpSp>
        <p:sp>
          <p:nvSpPr>
            <p:cNvPr id="1081" name="Google Shape;1081;p91"/>
            <p:cNvSpPr txBox="1"/>
            <p:nvPr/>
          </p:nvSpPr>
          <p:spPr>
            <a:xfrm>
              <a:off x="5981750" y="2571750"/>
              <a:ext cx="1298400" cy="352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valproate</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DEPAKOTE</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pSp>
      <p:grpSp>
        <p:nvGrpSpPr>
          <p:cNvPr id="1082" name="Google Shape;1082;p91"/>
          <p:cNvGrpSpPr/>
          <p:nvPr/>
        </p:nvGrpSpPr>
        <p:grpSpPr>
          <a:xfrm>
            <a:off x="6160883" y="1891495"/>
            <a:ext cx="2876436" cy="3091850"/>
            <a:chOff x="1965075" y="-123864"/>
            <a:chExt cx="3222175" cy="3463482"/>
          </a:xfrm>
        </p:grpSpPr>
        <p:pic>
          <p:nvPicPr>
            <p:cNvPr id="1083" name="Google Shape;1083;p91"/>
            <p:cNvPicPr preferRelativeResize="0"/>
            <p:nvPr/>
          </p:nvPicPr>
          <p:blipFill rotWithShape="1">
            <a:blip r:embed="rId10">
              <a:alphaModFix/>
            </a:blip>
            <a:srcRect b="0" l="0" r="0" t="0"/>
            <a:stretch/>
          </p:blipFill>
          <p:spPr>
            <a:xfrm>
              <a:off x="1965075" y="-123864"/>
              <a:ext cx="3222175" cy="3463482"/>
            </a:xfrm>
            <a:prstGeom prst="rect">
              <a:avLst/>
            </a:prstGeom>
            <a:noFill/>
            <a:ln>
              <a:noFill/>
            </a:ln>
          </p:spPr>
        </p:pic>
        <p:sp>
          <p:nvSpPr>
            <p:cNvPr id="1084" name="Google Shape;1084;p91"/>
            <p:cNvSpPr txBox="1"/>
            <p:nvPr/>
          </p:nvSpPr>
          <p:spPr>
            <a:xfrm>
              <a:off x="2548253" y="845750"/>
              <a:ext cx="1761300" cy="350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200" u="none" cap="none" strike="noStrike">
                  <a:solidFill>
                    <a:srgbClr val="000000"/>
                  </a:solidFill>
                  <a:latin typeface="Arial"/>
                  <a:ea typeface="Arial"/>
                  <a:cs typeface="Arial"/>
                  <a:sym typeface="Arial"/>
                </a:rPr>
                <a:t>carbamazepine</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 sz="1200" u="none" cap="none" strike="noStrike">
                  <a:solidFill>
                    <a:srgbClr val="000000"/>
                  </a:solidFill>
                  <a:latin typeface="Arial"/>
                  <a:ea typeface="Arial"/>
                  <a:cs typeface="Arial"/>
                  <a:sym typeface="Arial"/>
                </a:rPr>
                <a:t>TEGRETOL</a:t>
              </a:r>
              <a:endParaRPr b="1"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pSp>
      <p:pic>
        <p:nvPicPr>
          <p:cNvPr descr="Resultado de imagen para tiger" id="1085" name="Google Shape;1085;p91"/>
          <p:cNvPicPr preferRelativeResize="0"/>
          <p:nvPr/>
        </p:nvPicPr>
        <p:blipFill rotWithShape="1">
          <a:blip r:embed="rId11">
            <a:alphaModFix/>
          </a:blip>
          <a:srcRect b="0" l="0" r="0" t="0"/>
          <a:stretch/>
        </p:blipFill>
        <p:spPr>
          <a:xfrm flipH="1" rot="-312027">
            <a:off x="7002351" y="683844"/>
            <a:ext cx="997536" cy="979390"/>
          </a:xfrm>
          <a:prstGeom prst="rect">
            <a:avLst/>
          </a:prstGeom>
          <a:noFill/>
          <a:ln>
            <a:noFill/>
          </a:ln>
        </p:spPr>
      </p:pic>
      <p:grpSp>
        <p:nvGrpSpPr>
          <p:cNvPr id="1086" name="Google Shape;1086;p91"/>
          <p:cNvGrpSpPr/>
          <p:nvPr/>
        </p:nvGrpSpPr>
        <p:grpSpPr>
          <a:xfrm>
            <a:off x="3761773" y="558473"/>
            <a:ext cx="1320012" cy="1016437"/>
            <a:chOff x="766790" y="2138390"/>
            <a:chExt cx="2690060" cy="2071402"/>
          </a:xfrm>
        </p:grpSpPr>
        <p:grpSp>
          <p:nvGrpSpPr>
            <p:cNvPr id="1087" name="Google Shape;1087;p91"/>
            <p:cNvGrpSpPr/>
            <p:nvPr/>
          </p:nvGrpSpPr>
          <p:grpSpPr>
            <a:xfrm>
              <a:off x="766790" y="2138390"/>
              <a:ext cx="2690060" cy="2071402"/>
              <a:chOff x="6077928" y="3303340"/>
              <a:chExt cx="1398742" cy="1077060"/>
            </a:xfrm>
          </p:grpSpPr>
          <p:grpSp>
            <p:nvGrpSpPr>
              <p:cNvPr id="1088" name="Google Shape;1088;p91"/>
              <p:cNvGrpSpPr/>
              <p:nvPr/>
            </p:nvGrpSpPr>
            <p:grpSpPr>
              <a:xfrm>
                <a:off x="6077928" y="3303340"/>
                <a:ext cx="1398742" cy="937838"/>
                <a:chOff x="5619327" y="6680160"/>
                <a:chExt cx="1740161" cy="1166756"/>
              </a:xfrm>
            </p:grpSpPr>
            <p:pic>
              <p:nvPicPr>
                <p:cNvPr descr="clipped result image" id="1089" name="Google Shape;1089;p91"/>
                <p:cNvPicPr preferRelativeResize="0"/>
                <p:nvPr/>
              </p:nvPicPr>
              <p:blipFill rotWithShape="1">
                <a:blip r:embed="rId12">
                  <a:alphaModFix/>
                </a:blip>
                <a:srcRect b="13268" l="28602" r="0" t="24642"/>
                <a:stretch/>
              </p:blipFill>
              <p:spPr>
                <a:xfrm>
                  <a:off x="5945660" y="6923321"/>
                  <a:ext cx="1413828" cy="923595"/>
                </a:xfrm>
                <a:prstGeom prst="rect">
                  <a:avLst/>
                </a:prstGeom>
                <a:noFill/>
                <a:ln>
                  <a:noFill/>
                </a:ln>
              </p:spPr>
            </p:pic>
            <p:pic>
              <p:nvPicPr>
                <p:cNvPr id="1090" name="Google Shape;1090;p91"/>
                <p:cNvPicPr preferRelativeResize="0"/>
                <p:nvPr/>
              </p:nvPicPr>
              <p:blipFill rotWithShape="1">
                <a:blip r:embed="rId13">
                  <a:alphaModFix/>
                </a:blip>
                <a:srcRect b="0" l="0" r="0" t="0"/>
                <a:stretch/>
              </p:blipFill>
              <p:spPr>
                <a:xfrm>
                  <a:off x="5619327" y="6680160"/>
                  <a:ext cx="866543" cy="668044"/>
                </a:xfrm>
                <a:prstGeom prst="rect">
                  <a:avLst/>
                </a:prstGeom>
                <a:noFill/>
                <a:ln>
                  <a:noFill/>
                </a:ln>
              </p:spPr>
            </p:pic>
          </p:grpSp>
          <p:pic>
            <p:nvPicPr>
              <p:cNvPr id="1091" name="Google Shape;1091;p91"/>
              <p:cNvPicPr preferRelativeResize="0"/>
              <p:nvPr/>
            </p:nvPicPr>
            <p:blipFill rotWithShape="1">
              <a:blip r:embed="rId14">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0"/>
                  </a:srgbClr>
                </a:outerShdw>
              </a:effectLst>
            </p:spPr>
          </p:pic>
          <p:pic>
            <p:nvPicPr>
              <p:cNvPr id="1092" name="Google Shape;1092;p91"/>
              <p:cNvPicPr preferRelativeResize="0"/>
              <p:nvPr/>
            </p:nvPicPr>
            <p:blipFill rotWithShape="1">
              <a:blip r:embed="rId14">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0"/>
                  </a:srgbClr>
                </a:outerShdw>
              </a:effectLst>
            </p:spPr>
          </p:pic>
          <p:pic>
            <p:nvPicPr>
              <p:cNvPr id="1093" name="Google Shape;1093;p91"/>
              <p:cNvPicPr preferRelativeResize="0"/>
              <p:nvPr/>
            </p:nvPicPr>
            <p:blipFill rotWithShape="1">
              <a:blip r:embed="rId14">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0"/>
                  </a:srgbClr>
                </a:outerShdw>
              </a:effectLst>
            </p:spPr>
          </p:pic>
        </p:grpSp>
        <p:pic>
          <p:nvPicPr>
            <p:cNvPr id="1094" name="Google Shape;1094;p91"/>
            <p:cNvPicPr preferRelativeResize="0"/>
            <p:nvPr/>
          </p:nvPicPr>
          <p:blipFill rotWithShape="1">
            <a:blip r:embed="rId14">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0"/>
                </a:srgbClr>
              </a:outerShdw>
            </a:effectLst>
          </p:spPr>
        </p:pic>
      </p:grpSp>
      <p:pic>
        <p:nvPicPr>
          <p:cNvPr id="1095" name="Google Shape;1095;p91"/>
          <p:cNvPicPr preferRelativeResize="0"/>
          <p:nvPr/>
        </p:nvPicPr>
        <p:blipFill rotWithShape="1">
          <a:blip r:embed="rId15">
            <a:alphaModFix/>
          </a:blip>
          <a:srcRect b="0" l="0" r="0" t="0"/>
          <a:stretch/>
        </p:blipFill>
        <p:spPr>
          <a:xfrm>
            <a:off x="589199" y="28750"/>
            <a:ext cx="1213850" cy="1346125"/>
          </a:xfrm>
          <a:prstGeom prst="rect">
            <a:avLst/>
          </a:prstGeom>
          <a:noFill/>
          <a:ln>
            <a:noFill/>
          </a:ln>
        </p:spPr>
      </p:pic>
      <p:cxnSp>
        <p:nvCxnSpPr>
          <p:cNvPr id="1096" name="Google Shape;1096;p91"/>
          <p:cNvCxnSpPr/>
          <p:nvPr/>
        </p:nvCxnSpPr>
        <p:spPr>
          <a:xfrm>
            <a:off x="2896975" y="0"/>
            <a:ext cx="0" cy="5143500"/>
          </a:xfrm>
          <a:prstGeom prst="straightConnector1">
            <a:avLst/>
          </a:prstGeom>
          <a:noFill/>
          <a:ln cap="flat" cmpd="sng" w="9525">
            <a:solidFill>
              <a:schemeClr val="dk2"/>
            </a:solidFill>
            <a:prstDash val="solid"/>
            <a:round/>
            <a:headEnd len="sm" w="sm" type="none"/>
            <a:tailEnd len="sm" w="sm" type="none"/>
          </a:ln>
        </p:spPr>
      </p:cxnSp>
      <p:cxnSp>
        <p:nvCxnSpPr>
          <p:cNvPr id="1097" name="Google Shape;1097;p91"/>
          <p:cNvCxnSpPr/>
          <p:nvPr/>
        </p:nvCxnSpPr>
        <p:spPr>
          <a:xfrm>
            <a:off x="6107350" y="0"/>
            <a:ext cx="0" cy="5143500"/>
          </a:xfrm>
          <a:prstGeom prst="straightConnector1">
            <a:avLst/>
          </a:prstGeom>
          <a:noFill/>
          <a:ln cap="flat" cmpd="sng" w="9525">
            <a:solidFill>
              <a:schemeClr val="dk2"/>
            </a:solidFill>
            <a:prstDash val="solid"/>
            <a:round/>
            <a:headEnd len="sm" w="sm" type="none"/>
            <a:tailEnd len="sm" w="sm" type="none"/>
          </a:ln>
        </p:spPr>
      </p:cxnSp>
      <p:cxnSp>
        <p:nvCxnSpPr>
          <p:cNvPr id="1098" name="Google Shape;1098;p91"/>
          <p:cNvCxnSpPr/>
          <p:nvPr/>
        </p:nvCxnSpPr>
        <p:spPr>
          <a:xfrm>
            <a:off x="4258425" y="2045325"/>
            <a:ext cx="0" cy="576600"/>
          </a:xfrm>
          <a:prstGeom prst="straightConnector1">
            <a:avLst/>
          </a:prstGeom>
          <a:noFill/>
          <a:ln cap="flat" cmpd="sng" w="9525">
            <a:solidFill>
              <a:schemeClr val="dk2"/>
            </a:solidFill>
            <a:prstDash val="solid"/>
            <a:round/>
            <a:headEnd len="sm" w="sm" type="none"/>
            <a:tailEnd len="med" w="med" type="triangle"/>
          </a:ln>
        </p:spPr>
      </p:cxnSp>
      <p:sp>
        <p:nvSpPr>
          <p:cNvPr id="1099" name="Google Shape;1099;p91"/>
          <p:cNvSpPr txBox="1"/>
          <p:nvPr/>
        </p:nvSpPr>
        <p:spPr>
          <a:xfrm>
            <a:off x="3895263" y="1733250"/>
            <a:ext cx="1213800" cy="64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sensitive substrate (UGT1A4)</a:t>
            </a:r>
            <a:endParaRPr b="0" i="0" sz="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t/>
            </a:r>
            <a:endParaRPr b="0" i="0" sz="900" u="none" cap="none" strike="noStrike">
              <a:solidFill>
                <a:srgbClr val="000000"/>
              </a:solidFill>
              <a:latin typeface="Arial"/>
              <a:ea typeface="Arial"/>
              <a:cs typeface="Arial"/>
              <a:sym typeface="Arial"/>
            </a:endParaRPr>
          </a:p>
        </p:txBody>
      </p:sp>
      <p:sp>
        <p:nvSpPr>
          <p:cNvPr id="1100" name="Google Shape;1100;p91"/>
          <p:cNvSpPr/>
          <p:nvPr/>
        </p:nvSpPr>
        <p:spPr>
          <a:xfrm>
            <a:off x="63025" y="1935700"/>
            <a:ext cx="889200" cy="854100"/>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p91"/>
          <p:cNvSpPr/>
          <p:nvPr/>
        </p:nvSpPr>
        <p:spPr>
          <a:xfrm>
            <a:off x="6257675" y="1906575"/>
            <a:ext cx="889200" cy="854100"/>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2" name="Google Shape;1102;p91"/>
          <p:cNvSpPr/>
          <p:nvPr/>
        </p:nvSpPr>
        <p:spPr>
          <a:xfrm>
            <a:off x="3085188" y="1935700"/>
            <a:ext cx="889200" cy="854100"/>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pic>
        <p:nvPicPr>
          <p:cNvPr descr="clipped result image" id="1107" name="Google Shape;1107;p92"/>
          <p:cNvPicPr preferRelativeResize="0"/>
          <p:nvPr/>
        </p:nvPicPr>
        <p:blipFill rotWithShape="1">
          <a:blip r:embed="rId3">
            <a:alphaModFix/>
          </a:blip>
          <a:srcRect b="0" l="0" r="0" t="0"/>
          <a:stretch/>
        </p:blipFill>
        <p:spPr>
          <a:xfrm rot="-4039857">
            <a:off x="4655417" y="1433683"/>
            <a:ext cx="94656" cy="212641"/>
          </a:xfrm>
          <a:prstGeom prst="rect">
            <a:avLst/>
          </a:prstGeom>
          <a:noFill/>
          <a:ln>
            <a:noFill/>
          </a:ln>
        </p:spPr>
      </p:pic>
      <p:grpSp>
        <p:nvGrpSpPr>
          <p:cNvPr id="1108" name="Google Shape;1108;p92"/>
          <p:cNvGrpSpPr/>
          <p:nvPr/>
        </p:nvGrpSpPr>
        <p:grpSpPr>
          <a:xfrm>
            <a:off x="2997442" y="1875647"/>
            <a:ext cx="2959582" cy="2138473"/>
            <a:chOff x="354924" y="1925125"/>
            <a:chExt cx="3387025" cy="2447325"/>
          </a:xfrm>
        </p:grpSpPr>
        <p:pic>
          <p:nvPicPr>
            <p:cNvPr id="1109" name="Google Shape;1109;p92"/>
            <p:cNvPicPr preferRelativeResize="0"/>
            <p:nvPr/>
          </p:nvPicPr>
          <p:blipFill rotWithShape="1">
            <a:blip r:embed="rId4">
              <a:alphaModFix/>
            </a:blip>
            <a:srcRect b="0" l="0" r="0" t="0"/>
            <a:stretch/>
          </p:blipFill>
          <p:spPr>
            <a:xfrm>
              <a:off x="354924" y="1925125"/>
              <a:ext cx="3387025" cy="2447325"/>
            </a:xfrm>
            <a:prstGeom prst="rect">
              <a:avLst/>
            </a:prstGeom>
            <a:noFill/>
            <a:ln>
              <a:noFill/>
            </a:ln>
          </p:spPr>
        </p:pic>
        <p:sp>
          <p:nvSpPr>
            <p:cNvPr id="1110" name="Google Shape;1110;p92"/>
            <p:cNvSpPr txBox="1"/>
            <p:nvPr/>
          </p:nvSpPr>
          <p:spPr>
            <a:xfrm>
              <a:off x="766894" y="3106095"/>
              <a:ext cx="2188800" cy="733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lamotrigine</a:t>
              </a:r>
              <a:endParaRPr b="1"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LAMICTAL</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t/>
              </a:r>
              <a:endParaRPr b="0" i="0" sz="1200" u="none" cap="none" strike="noStrike">
                <a:solidFill>
                  <a:srgbClr val="000000"/>
                </a:solidFill>
                <a:latin typeface="Arial"/>
                <a:ea typeface="Arial"/>
                <a:cs typeface="Arial"/>
                <a:sym typeface="Arial"/>
              </a:endParaRPr>
            </a:p>
          </p:txBody>
        </p:sp>
      </p:grpSp>
      <p:grpSp>
        <p:nvGrpSpPr>
          <p:cNvPr id="1111" name="Google Shape;1111;p92"/>
          <p:cNvGrpSpPr/>
          <p:nvPr/>
        </p:nvGrpSpPr>
        <p:grpSpPr>
          <a:xfrm>
            <a:off x="196799" y="1574912"/>
            <a:ext cx="2483965" cy="2589083"/>
            <a:chOff x="5376511" y="1337347"/>
            <a:chExt cx="2797572" cy="2915963"/>
          </a:xfrm>
        </p:grpSpPr>
        <p:grpSp>
          <p:nvGrpSpPr>
            <p:cNvPr id="1112" name="Google Shape;1112;p92"/>
            <p:cNvGrpSpPr/>
            <p:nvPr/>
          </p:nvGrpSpPr>
          <p:grpSpPr>
            <a:xfrm>
              <a:off x="5376511" y="1337347"/>
              <a:ext cx="2797572" cy="2915963"/>
              <a:chOff x="1500399" y="3009470"/>
              <a:chExt cx="1901300" cy="1981761"/>
            </a:xfrm>
          </p:grpSpPr>
          <p:grpSp>
            <p:nvGrpSpPr>
              <p:cNvPr id="1113" name="Google Shape;1113;p92"/>
              <p:cNvGrpSpPr/>
              <p:nvPr/>
            </p:nvGrpSpPr>
            <p:grpSpPr>
              <a:xfrm>
                <a:off x="1980477" y="3009470"/>
                <a:ext cx="654996" cy="547393"/>
                <a:chOff x="-3811898" y="296698"/>
                <a:chExt cx="3506400" cy="2585700"/>
              </a:xfrm>
            </p:grpSpPr>
            <p:sp>
              <p:nvSpPr>
                <p:cNvPr id="1114" name="Google Shape;1114;p92"/>
                <p:cNvSpPr/>
                <p:nvPr/>
              </p:nvSpPr>
              <p:spPr>
                <a:xfrm>
                  <a:off x="-3811898" y="296698"/>
                  <a:ext cx="3506400" cy="25857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19050">
                    <a:srgbClr val="000000">
                      <a:alpha val="2784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15" name="Google Shape;1115;p92"/>
                <p:cNvGrpSpPr/>
                <p:nvPr/>
              </p:nvGrpSpPr>
              <p:grpSpPr>
                <a:xfrm>
                  <a:off x="-2876086" y="1193251"/>
                  <a:ext cx="1634416" cy="1662715"/>
                  <a:chOff x="-708549" y="-1713557"/>
                  <a:chExt cx="1634416" cy="2633379"/>
                </a:xfrm>
              </p:grpSpPr>
              <p:grpSp>
                <p:nvGrpSpPr>
                  <p:cNvPr id="1116" name="Google Shape;1116;p92"/>
                  <p:cNvGrpSpPr/>
                  <p:nvPr/>
                </p:nvGrpSpPr>
                <p:grpSpPr>
                  <a:xfrm>
                    <a:off x="-696683" y="-1104667"/>
                    <a:ext cx="1622550" cy="2024489"/>
                    <a:chOff x="-144233" y="2152883"/>
                    <a:chExt cx="1622550" cy="2024489"/>
                  </a:xfrm>
                </p:grpSpPr>
                <p:grpSp>
                  <p:nvGrpSpPr>
                    <p:cNvPr id="1117" name="Google Shape;1117;p92"/>
                    <p:cNvGrpSpPr/>
                    <p:nvPr/>
                  </p:nvGrpSpPr>
                  <p:grpSpPr>
                    <a:xfrm rot="-5400000">
                      <a:off x="-41843" y="2657213"/>
                      <a:ext cx="1424641" cy="1615678"/>
                      <a:chOff x="10901423" y="-15665848"/>
                      <a:chExt cx="4433991" cy="5845433"/>
                    </a:xfrm>
                  </p:grpSpPr>
                  <p:pic>
                    <p:nvPicPr>
                      <p:cNvPr descr="clipped result image" id="1118" name="Google Shape;1118;p92"/>
                      <p:cNvPicPr preferRelativeResize="0"/>
                      <p:nvPr/>
                    </p:nvPicPr>
                    <p:blipFill rotWithShape="1">
                      <a:blip r:embed="rId5">
                        <a:alphaModFix/>
                      </a:blip>
                      <a:srcRect b="0" l="0" r="0" t="0"/>
                      <a:stretch/>
                    </p:blipFill>
                    <p:spPr>
                      <a:xfrm>
                        <a:off x="12729472" y="-15665848"/>
                        <a:ext cx="2605942" cy="5834203"/>
                      </a:xfrm>
                      <a:prstGeom prst="rect">
                        <a:avLst/>
                      </a:prstGeom>
                      <a:noFill/>
                      <a:ln>
                        <a:noFill/>
                      </a:ln>
                    </p:spPr>
                  </p:pic>
                  <p:pic>
                    <p:nvPicPr>
                      <p:cNvPr descr="clipped result image" id="1119" name="Google Shape;1119;p92"/>
                      <p:cNvPicPr preferRelativeResize="0"/>
                      <p:nvPr/>
                    </p:nvPicPr>
                    <p:blipFill rotWithShape="1">
                      <a:blip r:embed="rId6">
                        <a:alphaModFix/>
                      </a:blip>
                      <a:srcRect b="0" l="0" r="0" t="0"/>
                      <a:stretch/>
                    </p:blipFill>
                    <p:spPr>
                      <a:xfrm>
                        <a:off x="10901423" y="-15654618"/>
                        <a:ext cx="2625389" cy="5834203"/>
                      </a:xfrm>
                      <a:prstGeom prst="rect">
                        <a:avLst/>
                      </a:prstGeom>
                      <a:noFill/>
                      <a:ln>
                        <a:noFill/>
                      </a:ln>
                    </p:spPr>
                  </p:pic>
                </p:grpSp>
                <p:pic>
                  <p:nvPicPr>
                    <p:cNvPr descr="clipped result image" id="1120" name="Google Shape;1120;p92"/>
                    <p:cNvPicPr preferRelativeResize="0"/>
                    <p:nvPr/>
                  </p:nvPicPr>
                  <p:blipFill rotWithShape="1">
                    <a:blip r:embed="rId7">
                      <a:alphaModFix/>
                    </a:blip>
                    <a:srcRect b="0" l="0" r="0" t="0"/>
                    <a:stretch/>
                  </p:blipFill>
                  <p:spPr>
                    <a:xfrm rot="-5400000">
                      <a:off x="243410" y="1765240"/>
                      <a:ext cx="837288" cy="1612574"/>
                    </a:xfrm>
                    <a:prstGeom prst="rect">
                      <a:avLst/>
                    </a:prstGeom>
                    <a:noFill/>
                    <a:ln>
                      <a:noFill/>
                    </a:ln>
                  </p:spPr>
                </p:pic>
              </p:grpSp>
              <p:pic>
                <p:nvPicPr>
                  <p:cNvPr descr="clipped result image" id="1121" name="Google Shape;1121;p92"/>
                  <p:cNvPicPr preferRelativeResize="0"/>
                  <p:nvPr/>
                </p:nvPicPr>
                <p:blipFill rotWithShape="1">
                  <a:blip r:embed="rId8">
                    <a:alphaModFix/>
                  </a:blip>
                  <a:srcRect b="0" l="0" r="0" t="0"/>
                  <a:stretch/>
                </p:blipFill>
                <p:spPr>
                  <a:xfrm rot="-5400000">
                    <a:off x="-320906" y="-2101200"/>
                    <a:ext cx="837288" cy="1612574"/>
                  </a:xfrm>
                  <a:prstGeom prst="rect">
                    <a:avLst/>
                  </a:prstGeom>
                  <a:noFill/>
                  <a:ln>
                    <a:noFill/>
                  </a:ln>
                </p:spPr>
              </p:pic>
            </p:grpSp>
          </p:grpSp>
          <p:grpSp>
            <p:nvGrpSpPr>
              <p:cNvPr id="1122" name="Google Shape;1122;p92"/>
              <p:cNvGrpSpPr/>
              <p:nvPr/>
            </p:nvGrpSpPr>
            <p:grpSpPr>
              <a:xfrm>
                <a:off x="1500399" y="3029902"/>
                <a:ext cx="1901300" cy="1961329"/>
                <a:chOff x="1500399" y="3029902"/>
                <a:chExt cx="1901300" cy="1961329"/>
              </a:xfrm>
            </p:grpSpPr>
            <p:pic>
              <p:nvPicPr>
                <p:cNvPr id="1123" name="Google Shape;1123;p92"/>
                <p:cNvPicPr preferRelativeResize="0"/>
                <p:nvPr/>
              </p:nvPicPr>
              <p:blipFill rotWithShape="1">
                <a:blip r:embed="rId9">
                  <a:alphaModFix/>
                </a:blip>
                <a:srcRect b="0" l="0" r="0" t="0"/>
                <a:stretch/>
              </p:blipFill>
              <p:spPr>
                <a:xfrm>
                  <a:off x="1500399" y="3098155"/>
                  <a:ext cx="1901300" cy="1893076"/>
                </a:xfrm>
                <a:prstGeom prst="rect">
                  <a:avLst/>
                </a:prstGeom>
                <a:noFill/>
                <a:ln>
                  <a:noFill/>
                </a:ln>
              </p:spPr>
            </p:pic>
            <p:sp>
              <p:nvSpPr>
                <p:cNvPr id="1124" name="Google Shape;1124;p92"/>
                <p:cNvSpPr txBox="1"/>
                <p:nvPr/>
              </p:nvSpPr>
              <p:spPr>
                <a:xfrm>
                  <a:off x="2139366" y="3029902"/>
                  <a:ext cx="398100" cy="16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UGT</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2800" u="none" cap="none" strike="noStrike">
                    <a:solidFill>
                      <a:srgbClr val="000000"/>
                    </a:solidFill>
                    <a:latin typeface="Arial"/>
                    <a:ea typeface="Arial"/>
                    <a:cs typeface="Arial"/>
                    <a:sym typeface="Arial"/>
                  </a:endParaRPr>
                </a:p>
              </p:txBody>
            </p:sp>
          </p:grpSp>
        </p:grpSp>
        <p:sp>
          <p:nvSpPr>
            <p:cNvPr id="1125" name="Google Shape;1125;p92"/>
            <p:cNvSpPr txBox="1"/>
            <p:nvPr/>
          </p:nvSpPr>
          <p:spPr>
            <a:xfrm>
              <a:off x="5981750" y="2571750"/>
              <a:ext cx="1298400" cy="352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valproate</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DEPAKOTE</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pSp>
      <p:grpSp>
        <p:nvGrpSpPr>
          <p:cNvPr id="1126" name="Google Shape;1126;p92"/>
          <p:cNvGrpSpPr/>
          <p:nvPr/>
        </p:nvGrpSpPr>
        <p:grpSpPr>
          <a:xfrm>
            <a:off x="6160883" y="1891495"/>
            <a:ext cx="2876436" cy="3091850"/>
            <a:chOff x="1965075" y="-123864"/>
            <a:chExt cx="3222175" cy="3463482"/>
          </a:xfrm>
        </p:grpSpPr>
        <p:pic>
          <p:nvPicPr>
            <p:cNvPr id="1127" name="Google Shape;1127;p92"/>
            <p:cNvPicPr preferRelativeResize="0"/>
            <p:nvPr/>
          </p:nvPicPr>
          <p:blipFill rotWithShape="1">
            <a:blip r:embed="rId10">
              <a:alphaModFix/>
            </a:blip>
            <a:srcRect b="0" l="0" r="0" t="0"/>
            <a:stretch/>
          </p:blipFill>
          <p:spPr>
            <a:xfrm>
              <a:off x="1965075" y="-123864"/>
              <a:ext cx="3222175" cy="3463482"/>
            </a:xfrm>
            <a:prstGeom prst="rect">
              <a:avLst/>
            </a:prstGeom>
            <a:noFill/>
            <a:ln>
              <a:noFill/>
            </a:ln>
          </p:spPr>
        </p:pic>
        <p:sp>
          <p:nvSpPr>
            <p:cNvPr id="1128" name="Google Shape;1128;p92"/>
            <p:cNvSpPr txBox="1"/>
            <p:nvPr/>
          </p:nvSpPr>
          <p:spPr>
            <a:xfrm>
              <a:off x="2548253" y="845750"/>
              <a:ext cx="1761300" cy="350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200" u="none" cap="none" strike="noStrike">
                  <a:solidFill>
                    <a:srgbClr val="000000"/>
                  </a:solidFill>
                  <a:latin typeface="Arial"/>
                  <a:ea typeface="Arial"/>
                  <a:cs typeface="Arial"/>
                  <a:sym typeface="Arial"/>
                </a:rPr>
                <a:t>carbamazepine</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 sz="1200" u="none" cap="none" strike="noStrike">
                  <a:solidFill>
                    <a:srgbClr val="000000"/>
                  </a:solidFill>
                  <a:latin typeface="Arial"/>
                  <a:ea typeface="Arial"/>
                  <a:cs typeface="Arial"/>
                  <a:sym typeface="Arial"/>
                </a:rPr>
                <a:t>TEGRETOL</a:t>
              </a:r>
              <a:endParaRPr b="1"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pSp>
      <p:pic>
        <p:nvPicPr>
          <p:cNvPr descr="Resultado de imagen para tiger" id="1129" name="Google Shape;1129;p92"/>
          <p:cNvPicPr preferRelativeResize="0"/>
          <p:nvPr/>
        </p:nvPicPr>
        <p:blipFill rotWithShape="1">
          <a:blip r:embed="rId11">
            <a:alphaModFix/>
          </a:blip>
          <a:srcRect b="0" l="0" r="0" t="0"/>
          <a:stretch/>
        </p:blipFill>
        <p:spPr>
          <a:xfrm flipH="1" rot="-312027">
            <a:off x="7002351" y="683844"/>
            <a:ext cx="997536" cy="979390"/>
          </a:xfrm>
          <a:prstGeom prst="rect">
            <a:avLst/>
          </a:prstGeom>
          <a:noFill/>
          <a:ln>
            <a:noFill/>
          </a:ln>
        </p:spPr>
      </p:pic>
      <p:grpSp>
        <p:nvGrpSpPr>
          <p:cNvPr id="1130" name="Google Shape;1130;p92"/>
          <p:cNvGrpSpPr/>
          <p:nvPr/>
        </p:nvGrpSpPr>
        <p:grpSpPr>
          <a:xfrm>
            <a:off x="3761773" y="558473"/>
            <a:ext cx="1320012" cy="1016437"/>
            <a:chOff x="766790" y="2138390"/>
            <a:chExt cx="2690060" cy="2071402"/>
          </a:xfrm>
        </p:grpSpPr>
        <p:grpSp>
          <p:nvGrpSpPr>
            <p:cNvPr id="1131" name="Google Shape;1131;p92"/>
            <p:cNvGrpSpPr/>
            <p:nvPr/>
          </p:nvGrpSpPr>
          <p:grpSpPr>
            <a:xfrm>
              <a:off x="766790" y="2138390"/>
              <a:ext cx="2690060" cy="2071402"/>
              <a:chOff x="6077928" y="3303340"/>
              <a:chExt cx="1398742" cy="1077060"/>
            </a:xfrm>
          </p:grpSpPr>
          <p:grpSp>
            <p:nvGrpSpPr>
              <p:cNvPr id="1132" name="Google Shape;1132;p92"/>
              <p:cNvGrpSpPr/>
              <p:nvPr/>
            </p:nvGrpSpPr>
            <p:grpSpPr>
              <a:xfrm>
                <a:off x="6077928" y="3303340"/>
                <a:ext cx="1398742" cy="937838"/>
                <a:chOff x="5619327" y="6680160"/>
                <a:chExt cx="1740161" cy="1166756"/>
              </a:xfrm>
            </p:grpSpPr>
            <p:pic>
              <p:nvPicPr>
                <p:cNvPr descr="clipped result image" id="1133" name="Google Shape;1133;p92"/>
                <p:cNvPicPr preferRelativeResize="0"/>
                <p:nvPr/>
              </p:nvPicPr>
              <p:blipFill rotWithShape="1">
                <a:blip r:embed="rId12">
                  <a:alphaModFix/>
                </a:blip>
                <a:srcRect b="13268" l="28602" r="0" t="24642"/>
                <a:stretch/>
              </p:blipFill>
              <p:spPr>
                <a:xfrm>
                  <a:off x="5945660" y="6923321"/>
                  <a:ext cx="1413828" cy="923595"/>
                </a:xfrm>
                <a:prstGeom prst="rect">
                  <a:avLst/>
                </a:prstGeom>
                <a:noFill/>
                <a:ln>
                  <a:noFill/>
                </a:ln>
              </p:spPr>
            </p:pic>
            <p:pic>
              <p:nvPicPr>
                <p:cNvPr id="1134" name="Google Shape;1134;p92"/>
                <p:cNvPicPr preferRelativeResize="0"/>
                <p:nvPr/>
              </p:nvPicPr>
              <p:blipFill rotWithShape="1">
                <a:blip r:embed="rId13">
                  <a:alphaModFix/>
                </a:blip>
                <a:srcRect b="0" l="0" r="0" t="0"/>
                <a:stretch/>
              </p:blipFill>
              <p:spPr>
                <a:xfrm>
                  <a:off x="5619327" y="6680160"/>
                  <a:ext cx="866543" cy="668044"/>
                </a:xfrm>
                <a:prstGeom prst="rect">
                  <a:avLst/>
                </a:prstGeom>
                <a:noFill/>
                <a:ln>
                  <a:noFill/>
                </a:ln>
              </p:spPr>
            </p:pic>
          </p:grpSp>
          <p:pic>
            <p:nvPicPr>
              <p:cNvPr id="1135" name="Google Shape;1135;p92"/>
              <p:cNvPicPr preferRelativeResize="0"/>
              <p:nvPr/>
            </p:nvPicPr>
            <p:blipFill rotWithShape="1">
              <a:blip r:embed="rId14">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0"/>
                  </a:srgbClr>
                </a:outerShdw>
              </a:effectLst>
            </p:spPr>
          </p:pic>
          <p:pic>
            <p:nvPicPr>
              <p:cNvPr id="1136" name="Google Shape;1136;p92"/>
              <p:cNvPicPr preferRelativeResize="0"/>
              <p:nvPr/>
            </p:nvPicPr>
            <p:blipFill rotWithShape="1">
              <a:blip r:embed="rId14">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0"/>
                  </a:srgbClr>
                </a:outerShdw>
              </a:effectLst>
            </p:spPr>
          </p:pic>
          <p:pic>
            <p:nvPicPr>
              <p:cNvPr id="1137" name="Google Shape;1137;p92"/>
              <p:cNvPicPr preferRelativeResize="0"/>
              <p:nvPr/>
            </p:nvPicPr>
            <p:blipFill rotWithShape="1">
              <a:blip r:embed="rId14">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0"/>
                  </a:srgbClr>
                </a:outerShdw>
              </a:effectLst>
            </p:spPr>
          </p:pic>
        </p:grpSp>
        <p:pic>
          <p:nvPicPr>
            <p:cNvPr id="1138" name="Google Shape;1138;p92"/>
            <p:cNvPicPr preferRelativeResize="0"/>
            <p:nvPr/>
          </p:nvPicPr>
          <p:blipFill rotWithShape="1">
            <a:blip r:embed="rId14">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0"/>
                </a:srgbClr>
              </a:outerShdw>
            </a:effectLst>
          </p:spPr>
        </p:pic>
      </p:grpSp>
      <p:pic>
        <p:nvPicPr>
          <p:cNvPr id="1139" name="Google Shape;1139;p92"/>
          <p:cNvPicPr preferRelativeResize="0"/>
          <p:nvPr/>
        </p:nvPicPr>
        <p:blipFill rotWithShape="1">
          <a:blip r:embed="rId15">
            <a:alphaModFix/>
          </a:blip>
          <a:srcRect b="0" l="0" r="0" t="0"/>
          <a:stretch/>
        </p:blipFill>
        <p:spPr>
          <a:xfrm>
            <a:off x="589199" y="28750"/>
            <a:ext cx="1213850" cy="1346125"/>
          </a:xfrm>
          <a:prstGeom prst="rect">
            <a:avLst/>
          </a:prstGeom>
          <a:noFill/>
          <a:ln>
            <a:noFill/>
          </a:ln>
        </p:spPr>
      </p:pic>
      <p:cxnSp>
        <p:nvCxnSpPr>
          <p:cNvPr id="1140" name="Google Shape;1140;p92"/>
          <p:cNvCxnSpPr/>
          <p:nvPr/>
        </p:nvCxnSpPr>
        <p:spPr>
          <a:xfrm>
            <a:off x="2896975" y="0"/>
            <a:ext cx="0" cy="5143500"/>
          </a:xfrm>
          <a:prstGeom prst="straightConnector1">
            <a:avLst/>
          </a:prstGeom>
          <a:noFill/>
          <a:ln cap="flat" cmpd="sng" w="9525">
            <a:solidFill>
              <a:schemeClr val="dk2"/>
            </a:solidFill>
            <a:prstDash val="solid"/>
            <a:round/>
            <a:headEnd len="sm" w="sm" type="none"/>
            <a:tailEnd len="sm" w="sm" type="none"/>
          </a:ln>
        </p:spPr>
      </p:cxnSp>
      <p:cxnSp>
        <p:nvCxnSpPr>
          <p:cNvPr id="1141" name="Google Shape;1141;p92"/>
          <p:cNvCxnSpPr/>
          <p:nvPr/>
        </p:nvCxnSpPr>
        <p:spPr>
          <a:xfrm>
            <a:off x="6107350" y="0"/>
            <a:ext cx="0" cy="5143500"/>
          </a:xfrm>
          <a:prstGeom prst="straightConnector1">
            <a:avLst/>
          </a:prstGeom>
          <a:noFill/>
          <a:ln cap="flat" cmpd="sng" w="9525">
            <a:solidFill>
              <a:schemeClr val="dk2"/>
            </a:solidFill>
            <a:prstDash val="solid"/>
            <a:round/>
            <a:headEnd len="sm" w="sm" type="none"/>
            <a:tailEnd len="sm" w="sm" type="none"/>
          </a:ln>
        </p:spPr>
      </p:cxnSp>
      <p:cxnSp>
        <p:nvCxnSpPr>
          <p:cNvPr id="1142" name="Google Shape;1142;p92"/>
          <p:cNvCxnSpPr/>
          <p:nvPr/>
        </p:nvCxnSpPr>
        <p:spPr>
          <a:xfrm>
            <a:off x="4258425" y="2045325"/>
            <a:ext cx="0" cy="576600"/>
          </a:xfrm>
          <a:prstGeom prst="straightConnector1">
            <a:avLst/>
          </a:prstGeom>
          <a:noFill/>
          <a:ln cap="flat" cmpd="sng" w="9525">
            <a:solidFill>
              <a:schemeClr val="dk2"/>
            </a:solidFill>
            <a:prstDash val="solid"/>
            <a:round/>
            <a:headEnd len="sm" w="sm" type="none"/>
            <a:tailEnd len="med" w="med" type="triangle"/>
          </a:ln>
        </p:spPr>
      </p:cxnSp>
      <p:sp>
        <p:nvSpPr>
          <p:cNvPr id="1143" name="Google Shape;1143;p92"/>
          <p:cNvSpPr txBox="1"/>
          <p:nvPr/>
        </p:nvSpPr>
        <p:spPr>
          <a:xfrm>
            <a:off x="3895263" y="1733250"/>
            <a:ext cx="1213800" cy="64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sensitive substrate (UGT1A4)</a:t>
            </a:r>
            <a:endParaRPr b="0" i="0" sz="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t/>
            </a:r>
            <a:endParaRPr b="0" i="0" sz="900" u="none" cap="none" strike="noStrike">
              <a:solidFill>
                <a:srgbClr val="000000"/>
              </a:solidFill>
              <a:latin typeface="Arial"/>
              <a:ea typeface="Arial"/>
              <a:cs typeface="Arial"/>
              <a:sym typeface="Arial"/>
            </a:endParaRPr>
          </a:p>
        </p:txBody>
      </p:sp>
      <p:sp>
        <p:nvSpPr>
          <p:cNvPr id="1144" name="Google Shape;1144;p92"/>
          <p:cNvSpPr/>
          <p:nvPr/>
        </p:nvSpPr>
        <p:spPr>
          <a:xfrm>
            <a:off x="1558450" y="1544100"/>
            <a:ext cx="1238100" cy="1016400"/>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92"/>
          <p:cNvSpPr/>
          <p:nvPr/>
        </p:nvSpPr>
        <p:spPr>
          <a:xfrm rot="3045156">
            <a:off x="4815674" y="1828745"/>
            <a:ext cx="1238086" cy="1016368"/>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p92"/>
          <p:cNvSpPr/>
          <p:nvPr/>
        </p:nvSpPr>
        <p:spPr>
          <a:xfrm rot="3045156">
            <a:off x="7965649" y="1793395"/>
            <a:ext cx="1238086" cy="1016368"/>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pic>
        <p:nvPicPr>
          <p:cNvPr descr="clipped result image" id="1151" name="Google Shape;1151;p93"/>
          <p:cNvPicPr preferRelativeResize="0"/>
          <p:nvPr/>
        </p:nvPicPr>
        <p:blipFill rotWithShape="1">
          <a:blip r:embed="rId3">
            <a:alphaModFix/>
          </a:blip>
          <a:srcRect b="0" l="0" r="0" t="0"/>
          <a:stretch/>
        </p:blipFill>
        <p:spPr>
          <a:xfrm rot="-4039857">
            <a:off x="4655417" y="1433683"/>
            <a:ext cx="94656" cy="212641"/>
          </a:xfrm>
          <a:prstGeom prst="rect">
            <a:avLst/>
          </a:prstGeom>
          <a:noFill/>
          <a:ln>
            <a:noFill/>
          </a:ln>
        </p:spPr>
      </p:pic>
      <p:grpSp>
        <p:nvGrpSpPr>
          <p:cNvPr id="1152" name="Google Shape;1152;p93"/>
          <p:cNvGrpSpPr/>
          <p:nvPr/>
        </p:nvGrpSpPr>
        <p:grpSpPr>
          <a:xfrm>
            <a:off x="2997442" y="1875647"/>
            <a:ext cx="2959582" cy="2138473"/>
            <a:chOff x="354924" y="1925125"/>
            <a:chExt cx="3387025" cy="2447325"/>
          </a:xfrm>
        </p:grpSpPr>
        <p:pic>
          <p:nvPicPr>
            <p:cNvPr id="1153" name="Google Shape;1153;p93"/>
            <p:cNvPicPr preferRelativeResize="0"/>
            <p:nvPr/>
          </p:nvPicPr>
          <p:blipFill rotWithShape="1">
            <a:blip r:embed="rId4">
              <a:alphaModFix/>
            </a:blip>
            <a:srcRect b="0" l="0" r="0" t="0"/>
            <a:stretch/>
          </p:blipFill>
          <p:spPr>
            <a:xfrm>
              <a:off x="354924" y="1925125"/>
              <a:ext cx="3387025" cy="2447325"/>
            </a:xfrm>
            <a:prstGeom prst="rect">
              <a:avLst/>
            </a:prstGeom>
            <a:noFill/>
            <a:ln>
              <a:noFill/>
            </a:ln>
          </p:spPr>
        </p:pic>
        <p:sp>
          <p:nvSpPr>
            <p:cNvPr id="1154" name="Google Shape;1154;p93"/>
            <p:cNvSpPr txBox="1"/>
            <p:nvPr/>
          </p:nvSpPr>
          <p:spPr>
            <a:xfrm>
              <a:off x="766894" y="3106095"/>
              <a:ext cx="2188800" cy="733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lamotrigine</a:t>
              </a:r>
              <a:endParaRPr b="1"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LAMICTAL</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t/>
              </a:r>
              <a:endParaRPr b="0" i="0" sz="1200" u="none" cap="none" strike="noStrike">
                <a:solidFill>
                  <a:srgbClr val="000000"/>
                </a:solidFill>
                <a:latin typeface="Arial"/>
                <a:ea typeface="Arial"/>
                <a:cs typeface="Arial"/>
                <a:sym typeface="Arial"/>
              </a:endParaRPr>
            </a:p>
          </p:txBody>
        </p:sp>
      </p:grpSp>
      <p:grpSp>
        <p:nvGrpSpPr>
          <p:cNvPr id="1155" name="Google Shape;1155;p93"/>
          <p:cNvGrpSpPr/>
          <p:nvPr/>
        </p:nvGrpSpPr>
        <p:grpSpPr>
          <a:xfrm>
            <a:off x="196799" y="1574912"/>
            <a:ext cx="2483965" cy="2589083"/>
            <a:chOff x="5376511" y="1337347"/>
            <a:chExt cx="2797572" cy="2915963"/>
          </a:xfrm>
        </p:grpSpPr>
        <p:grpSp>
          <p:nvGrpSpPr>
            <p:cNvPr id="1156" name="Google Shape;1156;p93"/>
            <p:cNvGrpSpPr/>
            <p:nvPr/>
          </p:nvGrpSpPr>
          <p:grpSpPr>
            <a:xfrm>
              <a:off x="5376511" y="1337347"/>
              <a:ext cx="2797572" cy="2915963"/>
              <a:chOff x="1500399" y="3009470"/>
              <a:chExt cx="1901300" cy="1981761"/>
            </a:xfrm>
          </p:grpSpPr>
          <p:grpSp>
            <p:nvGrpSpPr>
              <p:cNvPr id="1157" name="Google Shape;1157;p93"/>
              <p:cNvGrpSpPr/>
              <p:nvPr/>
            </p:nvGrpSpPr>
            <p:grpSpPr>
              <a:xfrm>
                <a:off x="1980477" y="3009470"/>
                <a:ext cx="654996" cy="547393"/>
                <a:chOff x="-3811898" y="296698"/>
                <a:chExt cx="3506400" cy="2585700"/>
              </a:xfrm>
            </p:grpSpPr>
            <p:sp>
              <p:nvSpPr>
                <p:cNvPr id="1158" name="Google Shape;1158;p93"/>
                <p:cNvSpPr/>
                <p:nvPr/>
              </p:nvSpPr>
              <p:spPr>
                <a:xfrm>
                  <a:off x="-3811898" y="296698"/>
                  <a:ext cx="3506400" cy="25857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19050">
                    <a:srgbClr val="000000">
                      <a:alpha val="2784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59" name="Google Shape;1159;p93"/>
                <p:cNvGrpSpPr/>
                <p:nvPr/>
              </p:nvGrpSpPr>
              <p:grpSpPr>
                <a:xfrm>
                  <a:off x="-2876086" y="1193251"/>
                  <a:ext cx="1634416" cy="1662715"/>
                  <a:chOff x="-708549" y="-1713557"/>
                  <a:chExt cx="1634416" cy="2633379"/>
                </a:xfrm>
              </p:grpSpPr>
              <p:grpSp>
                <p:nvGrpSpPr>
                  <p:cNvPr id="1160" name="Google Shape;1160;p93"/>
                  <p:cNvGrpSpPr/>
                  <p:nvPr/>
                </p:nvGrpSpPr>
                <p:grpSpPr>
                  <a:xfrm>
                    <a:off x="-696683" y="-1104667"/>
                    <a:ext cx="1622550" cy="2024489"/>
                    <a:chOff x="-144233" y="2152883"/>
                    <a:chExt cx="1622550" cy="2024489"/>
                  </a:xfrm>
                </p:grpSpPr>
                <p:grpSp>
                  <p:nvGrpSpPr>
                    <p:cNvPr id="1161" name="Google Shape;1161;p93"/>
                    <p:cNvGrpSpPr/>
                    <p:nvPr/>
                  </p:nvGrpSpPr>
                  <p:grpSpPr>
                    <a:xfrm rot="-5400000">
                      <a:off x="-41843" y="2657213"/>
                      <a:ext cx="1424641" cy="1615678"/>
                      <a:chOff x="10901423" y="-15665848"/>
                      <a:chExt cx="4433991" cy="5845433"/>
                    </a:xfrm>
                  </p:grpSpPr>
                  <p:pic>
                    <p:nvPicPr>
                      <p:cNvPr descr="clipped result image" id="1162" name="Google Shape;1162;p93"/>
                      <p:cNvPicPr preferRelativeResize="0"/>
                      <p:nvPr/>
                    </p:nvPicPr>
                    <p:blipFill rotWithShape="1">
                      <a:blip r:embed="rId5">
                        <a:alphaModFix/>
                      </a:blip>
                      <a:srcRect b="0" l="0" r="0" t="0"/>
                      <a:stretch/>
                    </p:blipFill>
                    <p:spPr>
                      <a:xfrm>
                        <a:off x="12729472" y="-15665848"/>
                        <a:ext cx="2605942" cy="5834203"/>
                      </a:xfrm>
                      <a:prstGeom prst="rect">
                        <a:avLst/>
                      </a:prstGeom>
                      <a:noFill/>
                      <a:ln>
                        <a:noFill/>
                      </a:ln>
                    </p:spPr>
                  </p:pic>
                  <p:pic>
                    <p:nvPicPr>
                      <p:cNvPr descr="clipped result image" id="1163" name="Google Shape;1163;p93"/>
                      <p:cNvPicPr preferRelativeResize="0"/>
                      <p:nvPr/>
                    </p:nvPicPr>
                    <p:blipFill rotWithShape="1">
                      <a:blip r:embed="rId6">
                        <a:alphaModFix/>
                      </a:blip>
                      <a:srcRect b="0" l="0" r="0" t="0"/>
                      <a:stretch/>
                    </p:blipFill>
                    <p:spPr>
                      <a:xfrm>
                        <a:off x="10901423" y="-15654618"/>
                        <a:ext cx="2625389" cy="5834203"/>
                      </a:xfrm>
                      <a:prstGeom prst="rect">
                        <a:avLst/>
                      </a:prstGeom>
                      <a:noFill/>
                      <a:ln>
                        <a:noFill/>
                      </a:ln>
                    </p:spPr>
                  </p:pic>
                </p:grpSp>
                <p:pic>
                  <p:nvPicPr>
                    <p:cNvPr descr="clipped result image" id="1164" name="Google Shape;1164;p93"/>
                    <p:cNvPicPr preferRelativeResize="0"/>
                    <p:nvPr/>
                  </p:nvPicPr>
                  <p:blipFill rotWithShape="1">
                    <a:blip r:embed="rId7">
                      <a:alphaModFix/>
                    </a:blip>
                    <a:srcRect b="0" l="0" r="0" t="0"/>
                    <a:stretch/>
                  </p:blipFill>
                  <p:spPr>
                    <a:xfrm rot="-5400000">
                      <a:off x="243410" y="1765240"/>
                      <a:ext cx="837288" cy="1612574"/>
                    </a:xfrm>
                    <a:prstGeom prst="rect">
                      <a:avLst/>
                    </a:prstGeom>
                    <a:noFill/>
                    <a:ln>
                      <a:noFill/>
                    </a:ln>
                  </p:spPr>
                </p:pic>
              </p:grpSp>
              <p:pic>
                <p:nvPicPr>
                  <p:cNvPr descr="clipped result image" id="1165" name="Google Shape;1165;p93"/>
                  <p:cNvPicPr preferRelativeResize="0"/>
                  <p:nvPr/>
                </p:nvPicPr>
                <p:blipFill rotWithShape="1">
                  <a:blip r:embed="rId8">
                    <a:alphaModFix/>
                  </a:blip>
                  <a:srcRect b="0" l="0" r="0" t="0"/>
                  <a:stretch/>
                </p:blipFill>
                <p:spPr>
                  <a:xfrm rot="-5400000">
                    <a:off x="-320906" y="-2101200"/>
                    <a:ext cx="837288" cy="1612574"/>
                  </a:xfrm>
                  <a:prstGeom prst="rect">
                    <a:avLst/>
                  </a:prstGeom>
                  <a:noFill/>
                  <a:ln>
                    <a:noFill/>
                  </a:ln>
                </p:spPr>
              </p:pic>
            </p:grpSp>
          </p:grpSp>
          <p:grpSp>
            <p:nvGrpSpPr>
              <p:cNvPr id="1166" name="Google Shape;1166;p93"/>
              <p:cNvGrpSpPr/>
              <p:nvPr/>
            </p:nvGrpSpPr>
            <p:grpSpPr>
              <a:xfrm>
                <a:off x="1500399" y="3029902"/>
                <a:ext cx="1901300" cy="1961329"/>
                <a:chOff x="1500399" y="3029902"/>
                <a:chExt cx="1901300" cy="1961329"/>
              </a:xfrm>
            </p:grpSpPr>
            <p:pic>
              <p:nvPicPr>
                <p:cNvPr id="1167" name="Google Shape;1167;p93"/>
                <p:cNvPicPr preferRelativeResize="0"/>
                <p:nvPr/>
              </p:nvPicPr>
              <p:blipFill rotWithShape="1">
                <a:blip r:embed="rId9">
                  <a:alphaModFix/>
                </a:blip>
                <a:srcRect b="0" l="0" r="0" t="0"/>
                <a:stretch/>
              </p:blipFill>
              <p:spPr>
                <a:xfrm>
                  <a:off x="1500399" y="3098155"/>
                  <a:ext cx="1901300" cy="1893076"/>
                </a:xfrm>
                <a:prstGeom prst="rect">
                  <a:avLst/>
                </a:prstGeom>
                <a:noFill/>
                <a:ln>
                  <a:noFill/>
                </a:ln>
              </p:spPr>
            </p:pic>
            <p:sp>
              <p:nvSpPr>
                <p:cNvPr id="1168" name="Google Shape;1168;p93"/>
                <p:cNvSpPr txBox="1"/>
                <p:nvPr/>
              </p:nvSpPr>
              <p:spPr>
                <a:xfrm>
                  <a:off x="2139366" y="3029902"/>
                  <a:ext cx="398100" cy="16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UGT</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2800" u="none" cap="none" strike="noStrike">
                    <a:solidFill>
                      <a:srgbClr val="000000"/>
                    </a:solidFill>
                    <a:latin typeface="Arial"/>
                    <a:ea typeface="Arial"/>
                    <a:cs typeface="Arial"/>
                    <a:sym typeface="Arial"/>
                  </a:endParaRPr>
                </a:p>
              </p:txBody>
            </p:sp>
          </p:grpSp>
        </p:grpSp>
        <p:sp>
          <p:nvSpPr>
            <p:cNvPr id="1169" name="Google Shape;1169;p93"/>
            <p:cNvSpPr txBox="1"/>
            <p:nvPr/>
          </p:nvSpPr>
          <p:spPr>
            <a:xfrm>
              <a:off x="5981750" y="2571750"/>
              <a:ext cx="1298400" cy="352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valproate</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DEPAKOTE</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pSp>
      <p:grpSp>
        <p:nvGrpSpPr>
          <p:cNvPr id="1170" name="Google Shape;1170;p93"/>
          <p:cNvGrpSpPr/>
          <p:nvPr/>
        </p:nvGrpSpPr>
        <p:grpSpPr>
          <a:xfrm>
            <a:off x="6160883" y="1891495"/>
            <a:ext cx="2876436" cy="3091850"/>
            <a:chOff x="1965075" y="-123864"/>
            <a:chExt cx="3222175" cy="3463482"/>
          </a:xfrm>
        </p:grpSpPr>
        <p:pic>
          <p:nvPicPr>
            <p:cNvPr id="1171" name="Google Shape;1171;p93"/>
            <p:cNvPicPr preferRelativeResize="0"/>
            <p:nvPr/>
          </p:nvPicPr>
          <p:blipFill rotWithShape="1">
            <a:blip r:embed="rId10">
              <a:alphaModFix/>
            </a:blip>
            <a:srcRect b="0" l="0" r="0" t="0"/>
            <a:stretch/>
          </p:blipFill>
          <p:spPr>
            <a:xfrm>
              <a:off x="1965075" y="-123864"/>
              <a:ext cx="3222175" cy="3463482"/>
            </a:xfrm>
            <a:prstGeom prst="rect">
              <a:avLst/>
            </a:prstGeom>
            <a:noFill/>
            <a:ln>
              <a:noFill/>
            </a:ln>
          </p:spPr>
        </p:pic>
        <p:sp>
          <p:nvSpPr>
            <p:cNvPr id="1172" name="Google Shape;1172;p93"/>
            <p:cNvSpPr txBox="1"/>
            <p:nvPr/>
          </p:nvSpPr>
          <p:spPr>
            <a:xfrm>
              <a:off x="2548253" y="845750"/>
              <a:ext cx="1761300" cy="350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200" u="none" cap="none" strike="noStrike">
                  <a:solidFill>
                    <a:srgbClr val="000000"/>
                  </a:solidFill>
                  <a:latin typeface="Arial"/>
                  <a:ea typeface="Arial"/>
                  <a:cs typeface="Arial"/>
                  <a:sym typeface="Arial"/>
                </a:rPr>
                <a:t>carbamazepine</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 sz="1200" u="none" cap="none" strike="noStrike">
                  <a:solidFill>
                    <a:srgbClr val="000000"/>
                  </a:solidFill>
                  <a:latin typeface="Arial"/>
                  <a:ea typeface="Arial"/>
                  <a:cs typeface="Arial"/>
                  <a:sym typeface="Arial"/>
                </a:rPr>
                <a:t>TEGRETOL</a:t>
              </a:r>
              <a:endParaRPr b="1"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pSp>
      <p:pic>
        <p:nvPicPr>
          <p:cNvPr descr="Resultado de imagen para tiger" id="1173" name="Google Shape;1173;p93"/>
          <p:cNvPicPr preferRelativeResize="0"/>
          <p:nvPr/>
        </p:nvPicPr>
        <p:blipFill rotWithShape="1">
          <a:blip r:embed="rId11">
            <a:alphaModFix/>
          </a:blip>
          <a:srcRect b="0" l="0" r="0" t="0"/>
          <a:stretch/>
        </p:blipFill>
        <p:spPr>
          <a:xfrm flipH="1" rot="-312027">
            <a:off x="7002351" y="683844"/>
            <a:ext cx="997536" cy="979390"/>
          </a:xfrm>
          <a:prstGeom prst="rect">
            <a:avLst/>
          </a:prstGeom>
          <a:noFill/>
          <a:ln>
            <a:noFill/>
          </a:ln>
        </p:spPr>
      </p:pic>
      <p:grpSp>
        <p:nvGrpSpPr>
          <p:cNvPr id="1174" name="Google Shape;1174;p93"/>
          <p:cNvGrpSpPr/>
          <p:nvPr/>
        </p:nvGrpSpPr>
        <p:grpSpPr>
          <a:xfrm>
            <a:off x="3761773" y="558473"/>
            <a:ext cx="1320012" cy="1016437"/>
            <a:chOff x="766790" y="2138390"/>
            <a:chExt cx="2690060" cy="2071402"/>
          </a:xfrm>
        </p:grpSpPr>
        <p:grpSp>
          <p:nvGrpSpPr>
            <p:cNvPr id="1175" name="Google Shape;1175;p93"/>
            <p:cNvGrpSpPr/>
            <p:nvPr/>
          </p:nvGrpSpPr>
          <p:grpSpPr>
            <a:xfrm>
              <a:off x="766790" y="2138390"/>
              <a:ext cx="2690060" cy="2071402"/>
              <a:chOff x="6077928" y="3303340"/>
              <a:chExt cx="1398742" cy="1077060"/>
            </a:xfrm>
          </p:grpSpPr>
          <p:grpSp>
            <p:nvGrpSpPr>
              <p:cNvPr id="1176" name="Google Shape;1176;p93"/>
              <p:cNvGrpSpPr/>
              <p:nvPr/>
            </p:nvGrpSpPr>
            <p:grpSpPr>
              <a:xfrm>
                <a:off x="6077928" y="3303340"/>
                <a:ext cx="1398742" cy="937838"/>
                <a:chOff x="5619327" y="6680160"/>
                <a:chExt cx="1740161" cy="1166756"/>
              </a:xfrm>
            </p:grpSpPr>
            <p:pic>
              <p:nvPicPr>
                <p:cNvPr descr="clipped result image" id="1177" name="Google Shape;1177;p93"/>
                <p:cNvPicPr preferRelativeResize="0"/>
                <p:nvPr/>
              </p:nvPicPr>
              <p:blipFill rotWithShape="1">
                <a:blip r:embed="rId12">
                  <a:alphaModFix/>
                </a:blip>
                <a:srcRect b="13268" l="28602" r="0" t="24642"/>
                <a:stretch/>
              </p:blipFill>
              <p:spPr>
                <a:xfrm>
                  <a:off x="5945660" y="6923321"/>
                  <a:ext cx="1413828" cy="923595"/>
                </a:xfrm>
                <a:prstGeom prst="rect">
                  <a:avLst/>
                </a:prstGeom>
                <a:noFill/>
                <a:ln>
                  <a:noFill/>
                </a:ln>
              </p:spPr>
            </p:pic>
            <p:pic>
              <p:nvPicPr>
                <p:cNvPr id="1178" name="Google Shape;1178;p93"/>
                <p:cNvPicPr preferRelativeResize="0"/>
                <p:nvPr/>
              </p:nvPicPr>
              <p:blipFill rotWithShape="1">
                <a:blip r:embed="rId13">
                  <a:alphaModFix/>
                </a:blip>
                <a:srcRect b="0" l="0" r="0" t="0"/>
                <a:stretch/>
              </p:blipFill>
              <p:spPr>
                <a:xfrm>
                  <a:off x="5619327" y="6680160"/>
                  <a:ext cx="866543" cy="668044"/>
                </a:xfrm>
                <a:prstGeom prst="rect">
                  <a:avLst/>
                </a:prstGeom>
                <a:noFill/>
                <a:ln>
                  <a:noFill/>
                </a:ln>
              </p:spPr>
            </p:pic>
          </p:grpSp>
          <p:pic>
            <p:nvPicPr>
              <p:cNvPr id="1179" name="Google Shape;1179;p93"/>
              <p:cNvPicPr preferRelativeResize="0"/>
              <p:nvPr/>
            </p:nvPicPr>
            <p:blipFill rotWithShape="1">
              <a:blip r:embed="rId14">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0"/>
                  </a:srgbClr>
                </a:outerShdw>
              </a:effectLst>
            </p:spPr>
          </p:pic>
          <p:pic>
            <p:nvPicPr>
              <p:cNvPr id="1180" name="Google Shape;1180;p93"/>
              <p:cNvPicPr preferRelativeResize="0"/>
              <p:nvPr/>
            </p:nvPicPr>
            <p:blipFill rotWithShape="1">
              <a:blip r:embed="rId14">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0"/>
                  </a:srgbClr>
                </a:outerShdw>
              </a:effectLst>
            </p:spPr>
          </p:pic>
          <p:pic>
            <p:nvPicPr>
              <p:cNvPr id="1181" name="Google Shape;1181;p93"/>
              <p:cNvPicPr preferRelativeResize="0"/>
              <p:nvPr/>
            </p:nvPicPr>
            <p:blipFill rotWithShape="1">
              <a:blip r:embed="rId14">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0"/>
                  </a:srgbClr>
                </a:outerShdw>
              </a:effectLst>
            </p:spPr>
          </p:pic>
        </p:grpSp>
        <p:pic>
          <p:nvPicPr>
            <p:cNvPr id="1182" name="Google Shape;1182;p93"/>
            <p:cNvPicPr preferRelativeResize="0"/>
            <p:nvPr/>
          </p:nvPicPr>
          <p:blipFill rotWithShape="1">
            <a:blip r:embed="rId14">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0"/>
                </a:srgbClr>
              </a:outerShdw>
            </a:effectLst>
          </p:spPr>
        </p:pic>
      </p:grpSp>
      <p:pic>
        <p:nvPicPr>
          <p:cNvPr id="1183" name="Google Shape;1183;p93"/>
          <p:cNvPicPr preferRelativeResize="0"/>
          <p:nvPr/>
        </p:nvPicPr>
        <p:blipFill rotWithShape="1">
          <a:blip r:embed="rId15">
            <a:alphaModFix/>
          </a:blip>
          <a:srcRect b="0" l="0" r="0" t="0"/>
          <a:stretch/>
        </p:blipFill>
        <p:spPr>
          <a:xfrm>
            <a:off x="589199" y="28750"/>
            <a:ext cx="1213850" cy="1346125"/>
          </a:xfrm>
          <a:prstGeom prst="rect">
            <a:avLst/>
          </a:prstGeom>
          <a:noFill/>
          <a:ln>
            <a:noFill/>
          </a:ln>
        </p:spPr>
      </p:pic>
      <p:cxnSp>
        <p:nvCxnSpPr>
          <p:cNvPr id="1184" name="Google Shape;1184;p93"/>
          <p:cNvCxnSpPr/>
          <p:nvPr/>
        </p:nvCxnSpPr>
        <p:spPr>
          <a:xfrm>
            <a:off x="2896975" y="0"/>
            <a:ext cx="0" cy="5143500"/>
          </a:xfrm>
          <a:prstGeom prst="straightConnector1">
            <a:avLst/>
          </a:prstGeom>
          <a:noFill/>
          <a:ln cap="flat" cmpd="sng" w="9525">
            <a:solidFill>
              <a:schemeClr val="dk2"/>
            </a:solidFill>
            <a:prstDash val="solid"/>
            <a:round/>
            <a:headEnd len="sm" w="sm" type="none"/>
            <a:tailEnd len="sm" w="sm" type="none"/>
          </a:ln>
        </p:spPr>
      </p:cxnSp>
      <p:cxnSp>
        <p:nvCxnSpPr>
          <p:cNvPr id="1185" name="Google Shape;1185;p93"/>
          <p:cNvCxnSpPr/>
          <p:nvPr/>
        </p:nvCxnSpPr>
        <p:spPr>
          <a:xfrm>
            <a:off x="6107350" y="0"/>
            <a:ext cx="0" cy="5143500"/>
          </a:xfrm>
          <a:prstGeom prst="straightConnector1">
            <a:avLst/>
          </a:prstGeom>
          <a:noFill/>
          <a:ln cap="flat" cmpd="sng" w="9525">
            <a:solidFill>
              <a:schemeClr val="dk2"/>
            </a:solidFill>
            <a:prstDash val="solid"/>
            <a:round/>
            <a:headEnd len="sm" w="sm" type="none"/>
            <a:tailEnd len="sm" w="sm" type="none"/>
          </a:ln>
        </p:spPr>
      </p:cxnSp>
      <p:cxnSp>
        <p:nvCxnSpPr>
          <p:cNvPr id="1186" name="Google Shape;1186;p93"/>
          <p:cNvCxnSpPr/>
          <p:nvPr/>
        </p:nvCxnSpPr>
        <p:spPr>
          <a:xfrm>
            <a:off x="4258425" y="2045325"/>
            <a:ext cx="0" cy="576600"/>
          </a:xfrm>
          <a:prstGeom prst="straightConnector1">
            <a:avLst/>
          </a:prstGeom>
          <a:noFill/>
          <a:ln cap="flat" cmpd="sng" w="9525">
            <a:solidFill>
              <a:schemeClr val="dk2"/>
            </a:solidFill>
            <a:prstDash val="solid"/>
            <a:round/>
            <a:headEnd len="sm" w="sm" type="none"/>
            <a:tailEnd len="med" w="med" type="triangle"/>
          </a:ln>
        </p:spPr>
      </p:cxnSp>
      <p:sp>
        <p:nvSpPr>
          <p:cNvPr id="1187" name="Google Shape;1187;p93"/>
          <p:cNvSpPr txBox="1"/>
          <p:nvPr/>
        </p:nvSpPr>
        <p:spPr>
          <a:xfrm>
            <a:off x="3895263" y="1733250"/>
            <a:ext cx="1213800" cy="64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sensitive substrate (UGT1A4)</a:t>
            </a:r>
            <a:endParaRPr b="0" i="0" sz="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t/>
            </a:r>
            <a:endParaRPr b="0" i="0" sz="900" u="none" cap="none" strike="noStrike">
              <a:solidFill>
                <a:srgbClr val="000000"/>
              </a:solidFill>
              <a:latin typeface="Arial"/>
              <a:ea typeface="Arial"/>
              <a:cs typeface="Arial"/>
              <a:sym typeface="Arial"/>
            </a:endParaRPr>
          </a:p>
        </p:txBody>
      </p:sp>
      <p:sp>
        <p:nvSpPr>
          <p:cNvPr id="1188" name="Google Shape;1188;p93"/>
          <p:cNvSpPr/>
          <p:nvPr/>
        </p:nvSpPr>
        <p:spPr>
          <a:xfrm rot="-2398040">
            <a:off x="1376614" y="3260800"/>
            <a:ext cx="1238109" cy="1016207"/>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93"/>
          <p:cNvSpPr/>
          <p:nvPr/>
        </p:nvSpPr>
        <p:spPr>
          <a:xfrm rot="-2398040">
            <a:off x="7517464" y="3260800"/>
            <a:ext cx="1238109" cy="1016207"/>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1"/>
          <p:cNvSpPr txBox="1"/>
          <p:nvPr/>
        </p:nvSpPr>
        <p:spPr>
          <a:xfrm>
            <a:off x="379550" y="684750"/>
            <a:ext cx="8658000" cy="412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8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Not explaining that</a:t>
            </a:r>
            <a:r>
              <a:rPr b="1" lang="en" sz="1600">
                <a:solidFill>
                  <a:srgbClr val="A64D79"/>
                </a:solidFill>
              </a:rPr>
              <a:t> </a:t>
            </a:r>
            <a:r>
              <a:rPr b="1" lang="en" sz="1600">
                <a:solidFill>
                  <a:srgbClr val="A64D79"/>
                </a:solidFill>
                <a:highlight>
                  <a:srgbClr val="FFFF00"/>
                </a:highlight>
              </a:rPr>
              <a:t>lithium</a:t>
            </a:r>
            <a:r>
              <a:rPr b="1" lang="en" sz="1600">
                <a:solidFill>
                  <a:srgbClr val="A64D79"/>
                </a:solidFill>
              </a:rPr>
              <a:t> </a:t>
            </a:r>
            <a:r>
              <a:rPr lang="en" sz="1600">
                <a:solidFill>
                  <a:srgbClr val="A64D79"/>
                </a:solidFill>
              </a:rPr>
              <a:t>and </a:t>
            </a:r>
            <a:r>
              <a:rPr b="1" lang="en" sz="1600">
                <a:solidFill>
                  <a:srgbClr val="A64D79"/>
                </a:solidFill>
                <a:highlight>
                  <a:srgbClr val="FDA739"/>
                </a:highlight>
              </a:rPr>
              <a:t>lamotrigine</a:t>
            </a:r>
            <a:r>
              <a:rPr lang="en" sz="1600">
                <a:solidFill>
                  <a:srgbClr val="A64D79"/>
                </a:solidFill>
              </a:rPr>
              <a:t> are “bipolar antidepressants”</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Depriving bipolar patients of </a:t>
            </a:r>
            <a:r>
              <a:rPr b="1" lang="en" sz="1600">
                <a:solidFill>
                  <a:srgbClr val="A64D79"/>
                </a:solidFill>
                <a:highlight>
                  <a:srgbClr val="FFFF00"/>
                </a:highlight>
              </a:rPr>
              <a:t>lithium</a:t>
            </a:r>
            <a:r>
              <a:rPr lang="en" sz="1600">
                <a:solidFill>
                  <a:srgbClr val="A64D79"/>
                </a:solidFill>
              </a:rPr>
              <a:t> treatment</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Allowing acute </a:t>
            </a:r>
            <a:r>
              <a:rPr b="1" lang="en" sz="1600">
                <a:solidFill>
                  <a:srgbClr val="A64D79"/>
                </a:solidFill>
                <a:highlight>
                  <a:srgbClr val="FFFF00"/>
                </a:highlight>
              </a:rPr>
              <a:t>lithium</a:t>
            </a:r>
            <a:r>
              <a:rPr lang="en" sz="1600">
                <a:solidFill>
                  <a:srgbClr val="A64D79"/>
                </a:solidFill>
              </a:rPr>
              <a:t> toxicity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Causing Stevens-Johnson syndrome by failure to adhere to </a:t>
            </a:r>
            <a:r>
              <a:rPr b="1" lang="en" sz="1600">
                <a:solidFill>
                  <a:srgbClr val="A64D79"/>
                </a:solidFill>
                <a:highlight>
                  <a:srgbClr val="FDA739"/>
                </a:highlight>
              </a:rPr>
              <a:t>lamotrigine</a:t>
            </a:r>
            <a:r>
              <a:rPr lang="en" sz="1600">
                <a:solidFill>
                  <a:srgbClr val="A64D79"/>
                </a:solidFill>
              </a:rPr>
              <a:t> dosing guidelines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Prescribing </a:t>
            </a:r>
            <a:r>
              <a:rPr b="1" lang="en" sz="1600">
                <a:solidFill>
                  <a:srgbClr val="A64D79"/>
                </a:solidFill>
                <a:highlight>
                  <a:srgbClr val="CFE2F3"/>
                </a:highlight>
              </a:rPr>
              <a:t>valproate</a:t>
            </a:r>
            <a:r>
              <a:rPr lang="en" sz="1600">
                <a:solidFill>
                  <a:srgbClr val="A64D79"/>
                </a:solidFill>
              </a:rPr>
              <a:t> to women of childbearing potential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Failure to consider drug interactions of </a:t>
            </a:r>
            <a:r>
              <a:rPr b="1" lang="en" sz="1600">
                <a:solidFill>
                  <a:srgbClr val="A64D79"/>
                </a:solidFill>
                <a:highlight>
                  <a:srgbClr val="D9EAD3"/>
                </a:highlight>
              </a:rPr>
              <a:t>carbamazepine</a:t>
            </a:r>
            <a:r>
              <a:rPr lang="en" sz="1600">
                <a:solidFill>
                  <a:srgbClr val="A64D79"/>
                </a:solidFill>
              </a:rPr>
              <a:t> </a:t>
            </a:r>
            <a:endParaRPr sz="1600">
              <a:solidFill>
                <a:srgbClr val="A64D79"/>
              </a:solidFill>
            </a:endParaRPr>
          </a:p>
          <a:p>
            <a:pPr indent="-330200" lvl="0" marL="457200" marR="0" rtl="0" algn="l">
              <a:lnSpc>
                <a:spcPct val="115000"/>
              </a:lnSpc>
              <a:spcBef>
                <a:spcPts val="1000"/>
              </a:spcBef>
              <a:spcAft>
                <a:spcPts val="0"/>
              </a:spcAft>
              <a:buClr>
                <a:srgbClr val="A64D79"/>
              </a:buClr>
              <a:buSzPts val="1600"/>
              <a:buAutoNum type="arabicPeriod"/>
            </a:pPr>
            <a:r>
              <a:rPr lang="en" sz="1600">
                <a:solidFill>
                  <a:srgbClr val="A64D79"/>
                </a:solidFill>
              </a:rPr>
              <a:t>Causing Stevens-Johnson syndrome by failing to screen for HLA-B*1502 prior to giving </a:t>
            </a:r>
            <a:r>
              <a:rPr b="1" lang="en" sz="1600">
                <a:solidFill>
                  <a:srgbClr val="A64D79"/>
                </a:solidFill>
                <a:highlight>
                  <a:srgbClr val="D9EAD3"/>
                </a:highlight>
              </a:rPr>
              <a:t>carbamazepine</a:t>
            </a:r>
            <a:r>
              <a:rPr lang="en" sz="1600">
                <a:solidFill>
                  <a:srgbClr val="A64D79"/>
                </a:solidFill>
              </a:rPr>
              <a:t> to patients of Asian descent</a:t>
            </a:r>
            <a:endParaRPr sz="1600">
              <a:solidFill>
                <a:srgbClr val="A64D79"/>
              </a:solidFill>
            </a:endParaRPr>
          </a:p>
          <a:p>
            <a:pPr indent="-330200" lvl="0" marL="457200" marR="0" rtl="0" algn="l">
              <a:lnSpc>
                <a:spcPct val="115000"/>
              </a:lnSpc>
              <a:spcBef>
                <a:spcPts val="1000"/>
              </a:spcBef>
              <a:spcAft>
                <a:spcPts val="1000"/>
              </a:spcAft>
              <a:buClr>
                <a:srgbClr val="A64D79"/>
              </a:buClr>
              <a:buSzPts val="1600"/>
              <a:buAutoNum type="arabicPeriod"/>
            </a:pPr>
            <a:r>
              <a:rPr lang="en" sz="1600">
                <a:solidFill>
                  <a:srgbClr val="A64D79"/>
                </a:solidFill>
              </a:rPr>
              <a:t>Allowing </a:t>
            </a:r>
            <a:r>
              <a:rPr b="1" lang="en" sz="1600">
                <a:solidFill>
                  <a:srgbClr val="A64D79"/>
                </a:solidFill>
                <a:highlight>
                  <a:srgbClr val="FFFF00"/>
                </a:highlight>
              </a:rPr>
              <a:t>lithium</a:t>
            </a:r>
            <a:r>
              <a:rPr lang="en" sz="1600">
                <a:solidFill>
                  <a:srgbClr val="A64D79"/>
                </a:solidFill>
              </a:rPr>
              <a:t> to cause gradual kidney damage </a:t>
            </a:r>
            <a:endParaRPr sz="1600">
              <a:solidFill>
                <a:srgbClr val="A64D79"/>
              </a:solidFill>
            </a:endParaRPr>
          </a:p>
        </p:txBody>
      </p:sp>
      <p:sp>
        <p:nvSpPr>
          <p:cNvPr id="149" name="Google Shape;149;p31"/>
          <p:cNvSpPr/>
          <p:nvPr/>
        </p:nvSpPr>
        <p:spPr>
          <a:xfrm>
            <a:off x="-1225"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31"/>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pic>
        <p:nvPicPr>
          <p:cNvPr id="151" name="Google Shape;151;p31"/>
          <p:cNvPicPr preferRelativeResize="0"/>
          <p:nvPr/>
        </p:nvPicPr>
        <p:blipFill rotWithShape="1">
          <a:blip r:embed="rId3">
            <a:alphaModFix/>
          </a:blip>
          <a:srcRect b="0" l="0" r="0" t="0"/>
          <a:stretch/>
        </p:blipFill>
        <p:spPr>
          <a:xfrm>
            <a:off x="7725506" y="961443"/>
            <a:ext cx="957345" cy="1018666"/>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pic>
        <p:nvPicPr>
          <p:cNvPr descr="clipped result image" id="1194" name="Google Shape;1194;p94"/>
          <p:cNvPicPr preferRelativeResize="0"/>
          <p:nvPr/>
        </p:nvPicPr>
        <p:blipFill rotWithShape="1">
          <a:blip r:embed="rId3">
            <a:alphaModFix/>
          </a:blip>
          <a:srcRect b="0" l="0" r="0" t="0"/>
          <a:stretch/>
        </p:blipFill>
        <p:spPr>
          <a:xfrm rot="-4039857">
            <a:off x="4655417" y="1433683"/>
            <a:ext cx="94656" cy="212641"/>
          </a:xfrm>
          <a:prstGeom prst="rect">
            <a:avLst/>
          </a:prstGeom>
          <a:noFill/>
          <a:ln>
            <a:noFill/>
          </a:ln>
        </p:spPr>
      </p:pic>
      <p:grpSp>
        <p:nvGrpSpPr>
          <p:cNvPr id="1195" name="Google Shape;1195;p94"/>
          <p:cNvGrpSpPr/>
          <p:nvPr/>
        </p:nvGrpSpPr>
        <p:grpSpPr>
          <a:xfrm>
            <a:off x="2997442" y="1875647"/>
            <a:ext cx="2959582" cy="2138473"/>
            <a:chOff x="354924" y="1925125"/>
            <a:chExt cx="3387025" cy="2447325"/>
          </a:xfrm>
        </p:grpSpPr>
        <p:pic>
          <p:nvPicPr>
            <p:cNvPr id="1196" name="Google Shape;1196;p94"/>
            <p:cNvPicPr preferRelativeResize="0"/>
            <p:nvPr/>
          </p:nvPicPr>
          <p:blipFill rotWithShape="1">
            <a:blip r:embed="rId4">
              <a:alphaModFix/>
            </a:blip>
            <a:srcRect b="0" l="0" r="0" t="0"/>
            <a:stretch/>
          </p:blipFill>
          <p:spPr>
            <a:xfrm>
              <a:off x="354924" y="1925125"/>
              <a:ext cx="3387025" cy="2447325"/>
            </a:xfrm>
            <a:prstGeom prst="rect">
              <a:avLst/>
            </a:prstGeom>
            <a:noFill/>
            <a:ln>
              <a:noFill/>
            </a:ln>
          </p:spPr>
        </p:pic>
        <p:sp>
          <p:nvSpPr>
            <p:cNvPr id="1197" name="Google Shape;1197;p94"/>
            <p:cNvSpPr txBox="1"/>
            <p:nvPr/>
          </p:nvSpPr>
          <p:spPr>
            <a:xfrm>
              <a:off x="766894" y="3106095"/>
              <a:ext cx="2188800" cy="733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lamotrigine</a:t>
              </a:r>
              <a:endParaRPr b="1"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LAMICTAL</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t/>
              </a:r>
              <a:endParaRPr b="0" i="0" sz="1200" u="none" cap="none" strike="noStrike">
                <a:solidFill>
                  <a:srgbClr val="000000"/>
                </a:solidFill>
                <a:latin typeface="Arial"/>
                <a:ea typeface="Arial"/>
                <a:cs typeface="Arial"/>
                <a:sym typeface="Arial"/>
              </a:endParaRPr>
            </a:p>
          </p:txBody>
        </p:sp>
      </p:grpSp>
      <p:grpSp>
        <p:nvGrpSpPr>
          <p:cNvPr id="1198" name="Google Shape;1198;p94"/>
          <p:cNvGrpSpPr/>
          <p:nvPr/>
        </p:nvGrpSpPr>
        <p:grpSpPr>
          <a:xfrm>
            <a:off x="196799" y="1574912"/>
            <a:ext cx="2483965" cy="2589083"/>
            <a:chOff x="5376511" y="1337347"/>
            <a:chExt cx="2797572" cy="2915963"/>
          </a:xfrm>
        </p:grpSpPr>
        <p:grpSp>
          <p:nvGrpSpPr>
            <p:cNvPr id="1199" name="Google Shape;1199;p94"/>
            <p:cNvGrpSpPr/>
            <p:nvPr/>
          </p:nvGrpSpPr>
          <p:grpSpPr>
            <a:xfrm>
              <a:off x="5376511" y="1337347"/>
              <a:ext cx="2797572" cy="2915963"/>
              <a:chOff x="1500399" y="3009470"/>
              <a:chExt cx="1901300" cy="1981761"/>
            </a:xfrm>
          </p:grpSpPr>
          <p:grpSp>
            <p:nvGrpSpPr>
              <p:cNvPr id="1200" name="Google Shape;1200;p94"/>
              <p:cNvGrpSpPr/>
              <p:nvPr/>
            </p:nvGrpSpPr>
            <p:grpSpPr>
              <a:xfrm>
                <a:off x="1980477" y="3009470"/>
                <a:ext cx="654996" cy="547393"/>
                <a:chOff x="-3811898" y="296698"/>
                <a:chExt cx="3506400" cy="2585700"/>
              </a:xfrm>
            </p:grpSpPr>
            <p:sp>
              <p:nvSpPr>
                <p:cNvPr id="1201" name="Google Shape;1201;p94"/>
                <p:cNvSpPr/>
                <p:nvPr/>
              </p:nvSpPr>
              <p:spPr>
                <a:xfrm>
                  <a:off x="-3811898" y="296698"/>
                  <a:ext cx="3506400" cy="25857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19050">
                    <a:srgbClr val="000000">
                      <a:alpha val="2784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02" name="Google Shape;1202;p94"/>
                <p:cNvGrpSpPr/>
                <p:nvPr/>
              </p:nvGrpSpPr>
              <p:grpSpPr>
                <a:xfrm>
                  <a:off x="-2876086" y="1193251"/>
                  <a:ext cx="1634416" cy="1662715"/>
                  <a:chOff x="-708549" y="-1713557"/>
                  <a:chExt cx="1634416" cy="2633379"/>
                </a:xfrm>
              </p:grpSpPr>
              <p:grpSp>
                <p:nvGrpSpPr>
                  <p:cNvPr id="1203" name="Google Shape;1203;p94"/>
                  <p:cNvGrpSpPr/>
                  <p:nvPr/>
                </p:nvGrpSpPr>
                <p:grpSpPr>
                  <a:xfrm>
                    <a:off x="-696683" y="-1104667"/>
                    <a:ext cx="1622550" cy="2024489"/>
                    <a:chOff x="-144233" y="2152883"/>
                    <a:chExt cx="1622550" cy="2024489"/>
                  </a:xfrm>
                </p:grpSpPr>
                <p:grpSp>
                  <p:nvGrpSpPr>
                    <p:cNvPr id="1204" name="Google Shape;1204;p94"/>
                    <p:cNvGrpSpPr/>
                    <p:nvPr/>
                  </p:nvGrpSpPr>
                  <p:grpSpPr>
                    <a:xfrm rot="-5400000">
                      <a:off x="-41843" y="2657213"/>
                      <a:ext cx="1424641" cy="1615678"/>
                      <a:chOff x="10901423" y="-15665848"/>
                      <a:chExt cx="4433991" cy="5845433"/>
                    </a:xfrm>
                  </p:grpSpPr>
                  <p:pic>
                    <p:nvPicPr>
                      <p:cNvPr descr="clipped result image" id="1205" name="Google Shape;1205;p94"/>
                      <p:cNvPicPr preferRelativeResize="0"/>
                      <p:nvPr/>
                    </p:nvPicPr>
                    <p:blipFill rotWithShape="1">
                      <a:blip r:embed="rId5">
                        <a:alphaModFix/>
                      </a:blip>
                      <a:srcRect b="0" l="0" r="0" t="0"/>
                      <a:stretch/>
                    </p:blipFill>
                    <p:spPr>
                      <a:xfrm>
                        <a:off x="12729472" y="-15665848"/>
                        <a:ext cx="2605942" cy="5834203"/>
                      </a:xfrm>
                      <a:prstGeom prst="rect">
                        <a:avLst/>
                      </a:prstGeom>
                      <a:noFill/>
                      <a:ln>
                        <a:noFill/>
                      </a:ln>
                    </p:spPr>
                  </p:pic>
                  <p:pic>
                    <p:nvPicPr>
                      <p:cNvPr descr="clipped result image" id="1206" name="Google Shape;1206;p94"/>
                      <p:cNvPicPr preferRelativeResize="0"/>
                      <p:nvPr/>
                    </p:nvPicPr>
                    <p:blipFill rotWithShape="1">
                      <a:blip r:embed="rId6">
                        <a:alphaModFix/>
                      </a:blip>
                      <a:srcRect b="0" l="0" r="0" t="0"/>
                      <a:stretch/>
                    </p:blipFill>
                    <p:spPr>
                      <a:xfrm>
                        <a:off x="10901423" y="-15654618"/>
                        <a:ext cx="2625389" cy="5834203"/>
                      </a:xfrm>
                      <a:prstGeom prst="rect">
                        <a:avLst/>
                      </a:prstGeom>
                      <a:noFill/>
                      <a:ln>
                        <a:noFill/>
                      </a:ln>
                    </p:spPr>
                  </p:pic>
                </p:grpSp>
                <p:pic>
                  <p:nvPicPr>
                    <p:cNvPr descr="clipped result image" id="1207" name="Google Shape;1207;p94"/>
                    <p:cNvPicPr preferRelativeResize="0"/>
                    <p:nvPr/>
                  </p:nvPicPr>
                  <p:blipFill rotWithShape="1">
                    <a:blip r:embed="rId7">
                      <a:alphaModFix/>
                    </a:blip>
                    <a:srcRect b="0" l="0" r="0" t="0"/>
                    <a:stretch/>
                  </p:blipFill>
                  <p:spPr>
                    <a:xfrm rot="-5400000">
                      <a:off x="243410" y="1765240"/>
                      <a:ext cx="837288" cy="1612574"/>
                    </a:xfrm>
                    <a:prstGeom prst="rect">
                      <a:avLst/>
                    </a:prstGeom>
                    <a:noFill/>
                    <a:ln>
                      <a:noFill/>
                    </a:ln>
                  </p:spPr>
                </p:pic>
              </p:grpSp>
              <p:pic>
                <p:nvPicPr>
                  <p:cNvPr descr="clipped result image" id="1208" name="Google Shape;1208;p94"/>
                  <p:cNvPicPr preferRelativeResize="0"/>
                  <p:nvPr/>
                </p:nvPicPr>
                <p:blipFill rotWithShape="1">
                  <a:blip r:embed="rId8">
                    <a:alphaModFix/>
                  </a:blip>
                  <a:srcRect b="0" l="0" r="0" t="0"/>
                  <a:stretch/>
                </p:blipFill>
                <p:spPr>
                  <a:xfrm rot="-5400000">
                    <a:off x="-320906" y="-2101200"/>
                    <a:ext cx="837288" cy="1612574"/>
                  </a:xfrm>
                  <a:prstGeom prst="rect">
                    <a:avLst/>
                  </a:prstGeom>
                  <a:noFill/>
                  <a:ln>
                    <a:noFill/>
                  </a:ln>
                </p:spPr>
              </p:pic>
            </p:grpSp>
          </p:grpSp>
          <p:grpSp>
            <p:nvGrpSpPr>
              <p:cNvPr id="1209" name="Google Shape;1209;p94"/>
              <p:cNvGrpSpPr/>
              <p:nvPr/>
            </p:nvGrpSpPr>
            <p:grpSpPr>
              <a:xfrm>
                <a:off x="1500399" y="3029902"/>
                <a:ext cx="1901300" cy="1961329"/>
                <a:chOff x="1500399" y="3029902"/>
                <a:chExt cx="1901300" cy="1961329"/>
              </a:xfrm>
            </p:grpSpPr>
            <p:pic>
              <p:nvPicPr>
                <p:cNvPr id="1210" name="Google Shape;1210;p94"/>
                <p:cNvPicPr preferRelativeResize="0"/>
                <p:nvPr/>
              </p:nvPicPr>
              <p:blipFill rotWithShape="1">
                <a:blip r:embed="rId9">
                  <a:alphaModFix/>
                </a:blip>
                <a:srcRect b="0" l="0" r="0" t="0"/>
                <a:stretch/>
              </p:blipFill>
              <p:spPr>
                <a:xfrm>
                  <a:off x="1500399" y="3098155"/>
                  <a:ext cx="1901300" cy="1893076"/>
                </a:xfrm>
                <a:prstGeom prst="rect">
                  <a:avLst/>
                </a:prstGeom>
                <a:noFill/>
                <a:ln>
                  <a:noFill/>
                </a:ln>
              </p:spPr>
            </p:pic>
            <p:sp>
              <p:nvSpPr>
                <p:cNvPr id="1211" name="Google Shape;1211;p94"/>
                <p:cNvSpPr txBox="1"/>
                <p:nvPr/>
              </p:nvSpPr>
              <p:spPr>
                <a:xfrm>
                  <a:off x="2139366" y="3029902"/>
                  <a:ext cx="398100" cy="16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UGT</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2800" u="none" cap="none" strike="noStrike">
                    <a:solidFill>
                      <a:srgbClr val="000000"/>
                    </a:solidFill>
                    <a:latin typeface="Arial"/>
                    <a:ea typeface="Arial"/>
                    <a:cs typeface="Arial"/>
                    <a:sym typeface="Arial"/>
                  </a:endParaRPr>
                </a:p>
              </p:txBody>
            </p:sp>
          </p:grpSp>
        </p:grpSp>
        <p:sp>
          <p:nvSpPr>
            <p:cNvPr id="1212" name="Google Shape;1212;p94"/>
            <p:cNvSpPr txBox="1"/>
            <p:nvPr/>
          </p:nvSpPr>
          <p:spPr>
            <a:xfrm>
              <a:off x="5981750" y="2571750"/>
              <a:ext cx="1298400" cy="352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valproate</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DEPAKOTE</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pSp>
      <p:grpSp>
        <p:nvGrpSpPr>
          <p:cNvPr id="1213" name="Google Shape;1213;p94"/>
          <p:cNvGrpSpPr/>
          <p:nvPr/>
        </p:nvGrpSpPr>
        <p:grpSpPr>
          <a:xfrm>
            <a:off x="6160883" y="1891495"/>
            <a:ext cx="2876436" cy="3091850"/>
            <a:chOff x="1965075" y="-123864"/>
            <a:chExt cx="3222175" cy="3463482"/>
          </a:xfrm>
        </p:grpSpPr>
        <p:pic>
          <p:nvPicPr>
            <p:cNvPr id="1214" name="Google Shape;1214;p94"/>
            <p:cNvPicPr preferRelativeResize="0"/>
            <p:nvPr/>
          </p:nvPicPr>
          <p:blipFill rotWithShape="1">
            <a:blip r:embed="rId10">
              <a:alphaModFix/>
            </a:blip>
            <a:srcRect b="0" l="0" r="0" t="0"/>
            <a:stretch/>
          </p:blipFill>
          <p:spPr>
            <a:xfrm>
              <a:off x="1965075" y="-123864"/>
              <a:ext cx="3222175" cy="3463482"/>
            </a:xfrm>
            <a:prstGeom prst="rect">
              <a:avLst/>
            </a:prstGeom>
            <a:noFill/>
            <a:ln>
              <a:noFill/>
            </a:ln>
          </p:spPr>
        </p:pic>
        <p:sp>
          <p:nvSpPr>
            <p:cNvPr id="1215" name="Google Shape;1215;p94"/>
            <p:cNvSpPr txBox="1"/>
            <p:nvPr/>
          </p:nvSpPr>
          <p:spPr>
            <a:xfrm>
              <a:off x="2548253" y="845750"/>
              <a:ext cx="1761300" cy="350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200" u="none" cap="none" strike="noStrike">
                  <a:solidFill>
                    <a:srgbClr val="000000"/>
                  </a:solidFill>
                  <a:latin typeface="Arial"/>
                  <a:ea typeface="Arial"/>
                  <a:cs typeface="Arial"/>
                  <a:sym typeface="Arial"/>
                </a:rPr>
                <a:t>carbamazepine</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 sz="1200" u="none" cap="none" strike="noStrike">
                  <a:solidFill>
                    <a:srgbClr val="000000"/>
                  </a:solidFill>
                  <a:latin typeface="Arial"/>
                  <a:ea typeface="Arial"/>
                  <a:cs typeface="Arial"/>
                  <a:sym typeface="Arial"/>
                </a:rPr>
                <a:t>TEGRETOL</a:t>
              </a:r>
              <a:endParaRPr b="1"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pSp>
      <p:pic>
        <p:nvPicPr>
          <p:cNvPr descr="Resultado de imagen para tiger" id="1216" name="Google Shape;1216;p94"/>
          <p:cNvPicPr preferRelativeResize="0"/>
          <p:nvPr/>
        </p:nvPicPr>
        <p:blipFill rotWithShape="1">
          <a:blip r:embed="rId11">
            <a:alphaModFix/>
          </a:blip>
          <a:srcRect b="0" l="0" r="0" t="0"/>
          <a:stretch/>
        </p:blipFill>
        <p:spPr>
          <a:xfrm flipH="1" rot="-312027">
            <a:off x="7002351" y="683844"/>
            <a:ext cx="997536" cy="979390"/>
          </a:xfrm>
          <a:prstGeom prst="rect">
            <a:avLst/>
          </a:prstGeom>
          <a:noFill/>
          <a:ln>
            <a:noFill/>
          </a:ln>
        </p:spPr>
      </p:pic>
      <p:grpSp>
        <p:nvGrpSpPr>
          <p:cNvPr id="1217" name="Google Shape;1217;p94"/>
          <p:cNvGrpSpPr/>
          <p:nvPr/>
        </p:nvGrpSpPr>
        <p:grpSpPr>
          <a:xfrm>
            <a:off x="3761773" y="558473"/>
            <a:ext cx="1320012" cy="1016437"/>
            <a:chOff x="766790" y="2138390"/>
            <a:chExt cx="2690060" cy="2071402"/>
          </a:xfrm>
        </p:grpSpPr>
        <p:grpSp>
          <p:nvGrpSpPr>
            <p:cNvPr id="1218" name="Google Shape;1218;p94"/>
            <p:cNvGrpSpPr/>
            <p:nvPr/>
          </p:nvGrpSpPr>
          <p:grpSpPr>
            <a:xfrm>
              <a:off x="766790" y="2138390"/>
              <a:ext cx="2690060" cy="2071402"/>
              <a:chOff x="6077928" y="3303340"/>
              <a:chExt cx="1398742" cy="1077060"/>
            </a:xfrm>
          </p:grpSpPr>
          <p:grpSp>
            <p:nvGrpSpPr>
              <p:cNvPr id="1219" name="Google Shape;1219;p94"/>
              <p:cNvGrpSpPr/>
              <p:nvPr/>
            </p:nvGrpSpPr>
            <p:grpSpPr>
              <a:xfrm>
                <a:off x="6077928" y="3303340"/>
                <a:ext cx="1398742" cy="937838"/>
                <a:chOff x="5619327" y="6680160"/>
                <a:chExt cx="1740161" cy="1166756"/>
              </a:xfrm>
            </p:grpSpPr>
            <p:pic>
              <p:nvPicPr>
                <p:cNvPr descr="clipped result image" id="1220" name="Google Shape;1220;p94"/>
                <p:cNvPicPr preferRelativeResize="0"/>
                <p:nvPr/>
              </p:nvPicPr>
              <p:blipFill rotWithShape="1">
                <a:blip r:embed="rId12">
                  <a:alphaModFix/>
                </a:blip>
                <a:srcRect b="13268" l="28602" r="0" t="24642"/>
                <a:stretch/>
              </p:blipFill>
              <p:spPr>
                <a:xfrm>
                  <a:off x="5945660" y="6923321"/>
                  <a:ext cx="1413828" cy="923595"/>
                </a:xfrm>
                <a:prstGeom prst="rect">
                  <a:avLst/>
                </a:prstGeom>
                <a:noFill/>
                <a:ln>
                  <a:noFill/>
                </a:ln>
              </p:spPr>
            </p:pic>
            <p:pic>
              <p:nvPicPr>
                <p:cNvPr id="1221" name="Google Shape;1221;p94"/>
                <p:cNvPicPr preferRelativeResize="0"/>
                <p:nvPr/>
              </p:nvPicPr>
              <p:blipFill rotWithShape="1">
                <a:blip r:embed="rId13">
                  <a:alphaModFix/>
                </a:blip>
                <a:srcRect b="0" l="0" r="0" t="0"/>
                <a:stretch/>
              </p:blipFill>
              <p:spPr>
                <a:xfrm>
                  <a:off x="5619327" y="6680160"/>
                  <a:ext cx="866543" cy="668044"/>
                </a:xfrm>
                <a:prstGeom prst="rect">
                  <a:avLst/>
                </a:prstGeom>
                <a:noFill/>
                <a:ln>
                  <a:noFill/>
                </a:ln>
              </p:spPr>
            </p:pic>
          </p:grpSp>
          <p:pic>
            <p:nvPicPr>
              <p:cNvPr id="1222" name="Google Shape;1222;p94"/>
              <p:cNvPicPr preferRelativeResize="0"/>
              <p:nvPr/>
            </p:nvPicPr>
            <p:blipFill rotWithShape="1">
              <a:blip r:embed="rId14">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0"/>
                  </a:srgbClr>
                </a:outerShdw>
              </a:effectLst>
            </p:spPr>
          </p:pic>
          <p:pic>
            <p:nvPicPr>
              <p:cNvPr id="1223" name="Google Shape;1223;p94"/>
              <p:cNvPicPr preferRelativeResize="0"/>
              <p:nvPr/>
            </p:nvPicPr>
            <p:blipFill rotWithShape="1">
              <a:blip r:embed="rId14">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0"/>
                  </a:srgbClr>
                </a:outerShdw>
              </a:effectLst>
            </p:spPr>
          </p:pic>
          <p:pic>
            <p:nvPicPr>
              <p:cNvPr id="1224" name="Google Shape;1224;p94"/>
              <p:cNvPicPr preferRelativeResize="0"/>
              <p:nvPr/>
            </p:nvPicPr>
            <p:blipFill rotWithShape="1">
              <a:blip r:embed="rId14">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0"/>
                  </a:srgbClr>
                </a:outerShdw>
              </a:effectLst>
            </p:spPr>
          </p:pic>
        </p:grpSp>
        <p:pic>
          <p:nvPicPr>
            <p:cNvPr id="1225" name="Google Shape;1225;p94"/>
            <p:cNvPicPr preferRelativeResize="0"/>
            <p:nvPr/>
          </p:nvPicPr>
          <p:blipFill rotWithShape="1">
            <a:blip r:embed="rId14">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0"/>
                </a:srgbClr>
              </a:outerShdw>
            </a:effectLst>
          </p:spPr>
        </p:pic>
      </p:grpSp>
      <p:pic>
        <p:nvPicPr>
          <p:cNvPr id="1226" name="Google Shape;1226;p94"/>
          <p:cNvPicPr preferRelativeResize="0"/>
          <p:nvPr/>
        </p:nvPicPr>
        <p:blipFill rotWithShape="1">
          <a:blip r:embed="rId15">
            <a:alphaModFix/>
          </a:blip>
          <a:srcRect b="0" l="0" r="0" t="0"/>
          <a:stretch/>
        </p:blipFill>
        <p:spPr>
          <a:xfrm>
            <a:off x="589199" y="28750"/>
            <a:ext cx="1213850" cy="1346125"/>
          </a:xfrm>
          <a:prstGeom prst="rect">
            <a:avLst/>
          </a:prstGeom>
          <a:noFill/>
          <a:ln>
            <a:noFill/>
          </a:ln>
        </p:spPr>
      </p:pic>
      <p:cxnSp>
        <p:nvCxnSpPr>
          <p:cNvPr id="1227" name="Google Shape;1227;p94"/>
          <p:cNvCxnSpPr/>
          <p:nvPr/>
        </p:nvCxnSpPr>
        <p:spPr>
          <a:xfrm>
            <a:off x="2896975" y="0"/>
            <a:ext cx="0" cy="5143500"/>
          </a:xfrm>
          <a:prstGeom prst="straightConnector1">
            <a:avLst/>
          </a:prstGeom>
          <a:noFill/>
          <a:ln cap="flat" cmpd="sng" w="9525">
            <a:solidFill>
              <a:schemeClr val="dk2"/>
            </a:solidFill>
            <a:prstDash val="solid"/>
            <a:round/>
            <a:headEnd len="sm" w="sm" type="none"/>
            <a:tailEnd len="sm" w="sm" type="none"/>
          </a:ln>
        </p:spPr>
      </p:cxnSp>
      <p:cxnSp>
        <p:nvCxnSpPr>
          <p:cNvPr id="1228" name="Google Shape;1228;p94"/>
          <p:cNvCxnSpPr/>
          <p:nvPr/>
        </p:nvCxnSpPr>
        <p:spPr>
          <a:xfrm>
            <a:off x="6107350" y="0"/>
            <a:ext cx="0" cy="5143500"/>
          </a:xfrm>
          <a:prstGeom prst="straightConnector1">
            <a:avLst/>
          </a:prstGeom>
          <a:noFill/>
          <a:ln cap="flat" cmpd="sng" w="9525">
            <a:solidFill>
              <a:schemeClr val="dk2"/>
            </a:solidFill>
            <a:prstDash val="solid"/>
            <a:round/>
            <a:headEnd len="sm" w="sm" type="none"/>
            <a:tailEnd len="sm" w="sm" type="none"/>
          </a:ln>
        </p:spPr>
      </p:cxnSp>
      <p:cxnSp>
        <p:nvCxnSpPr>
          <p:cNvPr id="1229" name="Google Shape;1229;p94"/>
          <p:cNvCxnSpPr/>
          <p:nvPr/>
        </p:nvCxnSpPr>
        <p:spPr>
          <a:xfrm>
            <a:off x="4258425" y="2045325"/>
            <a:ext cx="0" cy="576600"/>
          </a:xfrm>
          <a:prstGeom prst="straightConnector1">
            <a:avLst/>
          </a:prstGeom>
          <a:noFill/>
          <a:ln cap="flat" cmpd="sng" w="9525">
            <a:solidFill>
              <a:schemeClr val="dk2"/>
            </a:solidFill>
            <a:prstDash val="solid"/>
            <a:round/>
            <a:headEnd len="sm" w="sm" type="none"/>
            <a:tailEnd len="med" w="med" type="triangle"/>
          </a:ln>
        </p:spPr>
      </p:cxnSp>
      <p:sp>
        <p:nvSpPr>
          <p:cNvPr id="1230" name="Google Shape;1230;p94"/>
          <p:cNvSpPr txBox="1"/>
          <p:nvPr/>
        </p:nvSpPr>
        <p:spPr>
          <a:xfrm>
            <a:off x="3895263" y="1733250"/>
            <a:ext cx="1213800" cy="64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sensitive substrate (UGT1A4)</a:t>
            </a:r>
            <a:endParaRPr b="0" i="0" sz="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t/>
            </a:r>
            <a:endParaRPr b="0" i="0" sz="900" u="none" cap="none" strike="noStrike">
              <a:solidFill>
                <a:srgbClr val="000000"/>
              </a:solidFill>
              <a:latin typeface="Arial"/>
              <a:ea typeface="Arial"/>
              <a:cs typeface="Arial"/>
              <a:sym typeface="Arial"/>
            </a:endParaRPr>
          </a:p>
        </p:txBody>
      </p:sp>
      <p:sp>
        <p:nvSpPr>
          <p:cNvPr id="1231" name="Google Shape;1231;p94"/>
          <p:cNvSpPr/>
          <p:nvPr/>
        </p:nvSpPr>
        <p:spPr>
          <a:xfrm rot="-2398174">
            <a:off x="3090707" y="3151464"/>
            <a:ext cx="858836" cy="1016207"/>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pic>
        <p:nvPicPr>
          <p:cNvPr descr="clipped result image" id="1236" name="Google Shape;1236;p95"/>
          <p:cNvPicPr preferRelativeResize="0"/>
          <p:nvPr/>
        </p:nvPicPr>
        <p:blipFill rotWithShape="1">
          <a:blip r:embed="rId3">
            <a:alphaModFix/>
          </a:blip>
          <a:srcRect b="0" l="0" r="0" t="0"/>
          <a:stretch/>
        </p:blipFill>
        <p:spPr>
          <a:xfrm rot="-4039857">
            <a:off x="4655417" y="1433683"/>
            <a:ext cx="94656" cy="212641"/>
          </a:xfrm>
          <a:prstGeom prst="rect">
            <a:avLst/>
          </a:prstGeom>
          <a:noFill/>
          <a:ln>
            <a:noFill/>
          </a:ln>
        </p:spPr>
      </p:pic>
      <p:grpSp>
        <p:nvGrpSpPr>
          <p:cNvPr id="1237" name="Google Shape;1237;p95"/>
          <p:cNvGrpSpPr/>
          <p:nvPr/>
        </p:nvGrpSpPr>
        <p:grpSpPr>
          <a:xfrm>
            <a:off x="2997442" y="1875647"/>
            <a:ext cx="2959582" cy="2138473"/>
            <a:chOff x="354924" y="1925125"/>
            <a:chExt cx="3387025" cy="2447325"/>
          </a:xfrm>
        </p:grpSpPr>
        <p:pic>
          <p:nvPicPr>
            <p:cNvPr id="1238" name="Google Shape;1238;p95"/>
            <p:cNvPicPr preferRelativeResize="0"/>
            <p:nvPr/>
          </p:nvPicPr>
          <p:blipFill rotWithShape="1">
            <a:blip r:embed="rId4">
              <a:alphaModFix/>
            </a:blip>
            <a:srcRect b="0" l="0" r="0" t="0"/>
            <a:stretch/>
          </p:blipFill>
          <p:spPr>
            <a:xfrm>
              <a:off x="354924" y="1925125"/>
              <a:ext cx="3387025" cy="2447325"/>
            </a:xfrm>
            <a:prstGeom prst="rect">
              <a:avLst/>
            </a:prstGeom>
            <a:noFill/>
            <a:ln>
              <a:noFill/>
            </a:ln>
          </p:spPr>
        </p:pic>
        <p:sp>
          <p:nvSpPr>
            <p:cNvPr id="1239" name="Google Shape;1239;p95"/>
            <p:cNvSpPr txBox="1"/>
            <p:nvPr/>
          </p:nvSpPr>
          <p:spPr>
            <a:xfrm>
              <a:off x="766894" y="3106095"/>
              <a:ext cx="2188800" cy="733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lamotrigine</a:t>
              </a:r>
              <a:endParaRPr b="1"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LAMICTAL</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t/>
              </a:r>
              <a:endParaRPr b="0" i="0" sz="1200" u="none" cap="none" strike="noStrike">
                <a:solidFill>
                  <a:srgbClr val="000000"/>
                </a:solidFill>
                <a:latin typeface="Arial"/>
                <a:ea typeface="Arial"/>
                <a:cs typeface="Arial"/>
                <a:sym typeface="Arial"/>
              </a:endParaRPr>
            </a:p>
          </p:txBody>
        </p:sp>
      </p:grpSp>
      <p:grpSp>
        <p:nvGrpSpPr>
          <p:cNvPr id="1240" name="Google Shape;1240;p95"/>
          <p:cNvGrpSpPr/>
          <p:nvPr/>
        </p:nvGrpSpPr>
        <p:grpSpPr>
          <a:xfrm>
            <a:off x="196799" y="1574912"/>
            <a:ext cx="2483965" cy="2589083"/>
            <a:chOff x="5376511" y="1337347"/>
            <a:chExt cx="2797572" cy="2915963"/>
          </a:xfrm>
        </p:grpSpPr>
        <p:grpSp>
          <p:nvGrpSpPr>
            <p:cNvPr id="1241" name="Google Shape;1241;p95"/>
            <p:cNvGrpSpPr/>
            <p:nvPr/>
          </p:nvGrpSpPr>
          <p:grpSpPr>
            <a:xfrm>
              <a:off x="5376511" y="1337347"/>
              <a:ext cx="2797572" cy="2915963"/>
              <a:chOff x="1500399" y="3009470"/>
              <a:chExt cx="1901300" cy="1981761"/>
            </a:xfrm>
          </p:grpSpPr>
          <p:grpSp>
            <p:nvGrpSpPr>
              <p:cNvPr id="1242" name="Google Shape;1242;p95"/>
              <p:cNvGrpSpPr/>
              <p:nvPr/>
            </p:nvGrpSpPr>
            <p:grpSpPr>
              <a:xfrm>
                <a:off x="1980477" y="3009470"/>
                <a:ext cx="654996" cy="547393"/>
                <a:chOff x="-3811898" y="296698"/>
                <a:chExt cx="3506400" cy="2585700"/>
              </a:xfrm>
            </p:grpSpPr>
            <p:sp>
              <p:nvSpPr>
                <p:cNvPr id="1243" name="Google Shape;1243;p95"/>
                <p:cNvSpPr/>
                <p:nvPr/>
              </p:nvSpPr>
              <p:spPr>
                <a:xfrm>
                  <a:off x="-3811898" y="296698"/>
                  <a:ext cx="3506400" cy="25857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19050">
                    <a:srgbClr val="000000">
                      <a:alpha val="2784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44" name="Google Shape;1244;p95"/>
                <p:cNvGrpSpPr/>
                <p:nvPr/>
              </p:nvGrpSpPr>
              <p:grpSpPr>
                <a:xfrm>
                  <a:off x="-2876086" y="1193251"/>
                  <a:ext cx="1634416" cy="1662715"/>
                  <a:chOff x="-708549" y="-1713557"/>
                  <a:chExt cx="1634416" cy="2633379"/>
                </a:xfrm>
              </p:grpSpPr>
              <p:grpSp>
                <p:nvGrpSpPr>
                  <p:cNvPr id="1245" name="Google Shape;1245;p95"/>
                  <p:cNvGrpSpPr/>
                  <p:nvPr/>
                </p:nvGrpSpPr>
                <p:grpSpPr>
                  <a:xfrm>
                    <a:off x="-696683" y="-1104667"/>
                    <a:ext cx="1622550" cy="2024489"/>
                    <a:chOff x="-144233" y="2152883"/>
                    <a:chExt cx="1622550" cy="2024489"/>
                  </a:xfrm>
                </p:grpSpPr>
                <p:grpSp>
                  <p:nvGrpSpPr>
                    <p:cNvPr id="1246" name="Google Shape;1246;p95"/>
                    <p:cNvGrpSpPr/>
                    <p:nvPr/>
                  </p:nvGrpSpPr>
                  <p:grpSpPr>
                    <a:xfrm rot="-5400000">
                      <a:off x="-41843" y="2657213"/>
                      <a:ext cx="1424641" cy="1615678"/>
                      <a:chOff x="10901423" y="-15665848"/>
                      <a:chExt cx="4433991" cy="5845433"/>
                    </a:xfrm>
                  </p:grpSpPr>
                  <p:pic>
                    <p:nvPicPr>
                      <p:cNvPr descr="clipped result image" id="1247" name="Google Shape;1247;p95"/>
                      <p:cNvPicPr preferRelativeResize="0"/>
                      <p:nvPr/>
                    </p:nvPicPr>
                    <p:blipFill rotWithShape="1">
                      <a:blip r:embed="rId5">
                        <a:alphaModFix/>
                      </a:blip>
                      <a:srcRect b="0" l="0" r="0" t="0"/>
                      <a:stretch/>
                    </p:blipFill>
                    <p:spPr>
                      <a:xfrm>
                        <a:off x="12729472" y="-15665848"/>
                        <a:ext cx="2605942" cy="5834203"/>
                      </a:xfrm>
                      <a:prstGeom prst="rect">
                        <a:avLst/>
                      </a:prstGeom>
                      <a:noFill/>
                      <a:ln>
                        <a:noFill/>
                      </a:ln>
                    </p:spPr>
                  </p:pic>
                  <p:pic>
                    <p:nvPicPr>
                      <p:cNvPr descr="clipped result image" id="1248" name="Google Shape;1248;p95"/>
                      <p:cNvPicPr preferRelativeResize="0"/>
                      <p:nvPr/>
                    </p:nvPicPr>
                    <p:blipFill rotWithShape="1">
                      <a:blip r:embed="rId6">
                        <a:alphaModFix/>
                      </a:blip>
                      <a:srcRect b="0" l="0" r="0" t="0"/>
                      <a:stretch/>
                    </p:blipFill>
                    <p:spPr>
                      <a:xfrm>
                        <a:off x="10901423" y="-15654618"/>
                        <a:ext cx="2625389" cy="5834203"/>
                      </a:xfrm>
                      <a:prstGeom prst="rect">
                        <a:avLst/>
                      </a:prstGeom>
                      <a:noFill/>
                      <a:ln>
                        <a:noFill/>
                      </a:ln>
                    </p:spPr>
                  </p:pic>
                </p:grpSp>
                <p:pic>
                  <p:nvPicPr>
                    <p:cNvPr descr="clipped result image" id="1249" name="Google Shape;1249;p95"/>
                    <p:cNvPicPr preferRelativeResize="0"/>
                    <p:nvPr/>
                  </p:nvPicPr>
                  <p:blipFill rotWithShape="1">
                    <a:blip r:embed="rId7">
                      <a:alphaModFix/>
                    </a:blip>
                    <a:srcRect b="0" l="0" r="0" t="0"/>
                    <a:stretch/>
                  </p:blipFill>
                  <p:spPr>
                    <a:xfrm rot="-5400000">
                      <a:off x="243410" y="1765240"/>
                      <a:ext cx="837288" cy="1612574"/>
                    </a:xfrm>
                    <a:prstGeom prst="rect">
                      <a:avLst/>
                    </a:prstGeom>
                    <a:noFill/>
                    <a:ln>
                      <a:noFill/>
                    </a:ln>
                  </p:spPr>
                </p:pic>
              </p:grpSp>
              <p:pic>
                <p:nvPicPr>
                  <p:cNvPr descr="clipped result image" id="1250" name="Google Shape;1250;p95"/>
                  <p:cNvPicPr preferRelativeResize="0"/>
                  <p:nvPr/>
                </p:nvPicPr>
                <p:blipFill rotWithShape="1">
                  <a:blip r:embed="rId8">
                    <a:alphaModFix/>
                  </a:blip>
                  <a:srcRect b="0" l="0" r="0" t="0"/>
                  <a:stretch/>
                </p:blipFill>
                <p:spPr>
                  <a:xfrm rot="-5400000">
                    <a:off x="-320906" y="-2101200"/>
                    <a:ext cx="837288" cy="1612574"/>
                  </a:xfrm>
                  <a:prstGeom prst="rect">
                    <a:avLst/>
                  </a:prstGeom>
                  <a:noFill/>
                  <a:ln>
                    <a:noFill/>
                  </a:ln>
                </p:spPr>
              </p:pic>
            </p:grpSp>
          </p:grpSp>
          <p:grpSp>
            <p:nvGrpSpPr>
              <p:cNvPr id="1251" name="Google Shape;1251;p95"/>
              <p:cNvGrpSpPr/>
              <p:nvPr/>
            </p:nvGrpSpPr>
            <p:grpSpPr>
              <a:xfrm>
                <a:off x="1500399" y="3029902"/>
                <a:ext cx="1901300" cy="1961329"/>
                <a:chOff x="1500399" y="3029902"/>
                <a:chExt cx="1901300" cy="1961329"/>
              </a:xfrm>
            </p:grpSpPr>
            <p:pic>
              <p:nvPicPr>
                <p:cNvPr id="1252" name="Google Shape;1252;p95"/>
                <p:cNvPicPr preferRelativeResize="0"/>
                <p:nvPr/>
              </p:nvPicPr>
              <p:blipFill rotWithShape="1">
                <a:blip r:embed="rId9">
                  <a:alphaModFix/>
                </a:blip>
                <a:srcRect b="0" l="0" r="0" t="0"/>
                <a:stretch/>
              </p:blipFill>
              <p:spPr>
                <a:xfrm>
                  <a:off x="1500399" y="3098155"/>
                  <a:ext cx="1901300" cy="1893076"/>
                </a:xfrm>
                <a:prstGeom prst="rect">
                  <a:avLst/>
                </a:prstGeom>
                <a:noFill/>
                <a:ln>
                  <a:noFill/>
                </a:ln>
              </p:spPr>
            </p:pic>
            <p:sp>
              <p:nvSpPr>
                <p:cNvPr id="1253" name="Google Shape;1253;p95"/>
                <p:cNvSpPr txBox="1"/>
                <p:nvPr/>
              </p:nvSpPr>
              <p:spPr>
                <a:xfrm>
                  <a:off x="2139366" y="3029902"/>
                  <a:ext cx="398100" cy="16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UGT</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2800" u="none" cap="none" strike="noStrike">
                    <a:solidFill>
                      <a:srgbClr val="000000"/>
                    </a:solidFill>
                    <a:latin typeface="Arial"/>
                    <a:ea typeface="Arial"/>
                    <a:cs typeface="Arial"/>
                    <a:sym typeface="Arial"/>
                  </a:endParaRPr>
                </a:p>
              </p:txBody>
            </p:sp>
          </p:grpSp>
        </p:grpSp>
        <p:sp>
          <p:nvSpPr>
            <p:cNvPr id="1254" name="Google Shape;1254;p95"/>
            <p:cNvSpPr txBox="1"/>
            <p:nvPr/>
          </p:nvSpPr>
          <p:spPr>
            <a:xfrm>
              <a:off x="5981750" y="2571750"/>
              <a:ext cx="1298400" cy="352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valproate</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DEPAKOTE</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pSp>
      <p:grpSp>
        <p:nvGrpSpPr>
          <p:cNvPr id="1255" name="Google Shape;1255;p95"/>
          <p:cNvGrpSpPr/>
          <p:nvPr/>
        </p:nvGrpSpPr>
        <p:grpSpPr>
          <a:xfrm>
            <a:off x="6160883" y="1891495"/>
            <a:ext cx="2876436" cy="3091850"/>
            <a:chOff x="1965075" y="-123864"/>
            <a:chExt cx="3222175" cy="3463482"/>
          </a:xfrm>
        </p:grpSpPr>
        <p:pic>
          <p:nvPicPr>
            <p:cNvPr id="1256" name="Google Shape;1256;p95"/>
            <p:cNvPicPr preferRelativeResize="0"/>
            <p:nvPr/>
          </p:nvPicPr>
          <p:blipFill rotWithShape="1">
            <a:blip r:embed="rId10">
              <a:alphaModFix/>
            </a:blip>
            <a:srcRect b="0" l="0" r="0" t="0"/>
            <a:stretch/>
          </p:blipFill>
          <p:spPr>
            <a:xfrm>
              <a:off x="1965075" y="-123864"/>
              <a:ext cx="3222175" cy="3463482"/>
            </a:xfrm>
            <a:prstGeom prst="rect">
              <a:avLst/>
            </a:prstGeom>
            <a:noFill/>
            <a:ln>
              <a:noFill/>
            </a:ln>
          </p:spPr>
        </p:pic>
        <p:sp>
          <p:nvSpPr>
            <p:cNvPr id="1257" name="Google Shape;1257;p95"/>
            <p:cNvSpPr txBox="1"/>
            <p:nvPr/>
          </p:nvSpPr>
          <p:spPr>
            <a:xfrm>
              <a:off x="2548253" y="845750"/>
              <a:ext cx="1761300" cy="350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200" u="none" cap="none" strike="noStrike">
                  <a:solidFill>
                    <a:srgbClr val="000000"/>
                  </a:solidFill>
                  <a:latin typeface="Arial"/>
                  <a:ea typeface="Arial"/>
                  <a:cs typeface="Arial"/>
                  <a:sym typeface="Arial"/>
                </a:rPr>
                <a:t>carbamazepine</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 sz="1200" u="none" cap="none" strike="noStrike">
                  <a:solidFill>
                    <a:srgbClr val="000000"/>
                  </a:solidFill>
                  <a:latin typeface="Arial"/>
                  <a:ea typeface="Arial"/>
                  <a:cs typeface="Arial"/>
                  <a:sym typeface="Arial"/>
                </a:rPr>
                <a:t>TEGRETOL</a:t>
              </a:r>
              <a:endParaRPr b="1"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pSp>
      <p:pic>
        <p:nvPicPr>
          <p:cNvPr descr="Resultado de imagen para tiger" id="1258" name="Google Shape;1258;p95"/>
          <p:cNvPicPr preferRelativeResize="0"/>
          <p:nvPr/>
        </p:nvPicPr>
        <p:blipFill rotWithShape="1">
          <a:blip r:embed="rId11">
            <a:alphaModFix/>
          </a:blip>
          <a:srcRect b="0" l="0" r="0" t="0"/>
          <a:stretch/>
        </p:blipFill>
        <p:spPr>
          <a:xfrm flipH="1" rot="-312027">
            <a:off x="7002351" y="683844"/>
            <a:ext cx="997536" cy="979390"/>
          </a:xfrm>
          <a:prstGeom prst="rect">
            <a:avLst/>
          </a:prstGeom>
          <a:noFill/>
          <a:ln>
            <a:noFill/>
          </a:ln>
        </p:spPr>
      </p:pic>
      <p:grpSp>
        <p:nvGrpSpPr>
          <p:cNvPr id="1259" name="Google Shape;1259;p95"/>
          <p:cNvGrpSpPr/>
          <p:nvPr/>
        </p:nvGrpSpPr>
        <p:grpSpPr>
          <a:xfrm>
            <a:off x="3761773" y="558473"/>
            <a:ext cx="1320012" cy="1016437"/>
            <a:chOff x="766790" y="2138390"/>
            <a:chExt cx="2690060" cy="2071402"/>
          </a:xfrm>
        </p:grpSpPr>
        <p:grpSp>
          <p:nvGrpSpPr>
            <p:cNvPr id="1260" name="Google Shape;1260;p95"/>
            <p:cNvGrpSpPr/>
            <p:nvPr/>
          </p:nvGrpSpPr>
          <p:grpSpPr>
            <a:xfrm>
              <a:off x="766790" y="2138390"/>
              <a:ext cx="2690060" cy="2071402"/>
              <a:chOff x="6077928" y="3303340"/>
              <a:chExt cx="1398742" cy="1077060"/>
            </a:xfrm>
          </p:grpSpPr>
          <p:grpSp>
            <p:nvGrpSpPr>
              <p:cNvPr id="1261" name="Google Shape;1261;p95"/>
              <p:cNvGrpSpPr/>
              <p:nvPr/>
            </p:nvGrpSpPr>
            <p:grpSpPr>
              <a:xfrm>
                <a:off x="6077928" y="3303340"/>
                <a:ext cx="1398742" cy="937838"/>
                <a:chOff x="5619327" y="6680160"/>
                <a:chExt cx="1740161" cy="1166756"/>
              </a:xfrm>
            </p:grpSpPr>
            <p:pic>
              <p:nvPicPr>
                <p:cNvPr descr="clipped result image" id="1262" name="Google Shape;1262;p95"/>
                <p:cNvPicPr preferRelativeResize="0"/>
                <p:nvPr/>
              </p:nvPicPr>
              <p:blipFill rotWithShape="1">
                <a:blip r:embed="rId12">
                  <a:alphaModFix/>
                </a:blip>
                <a:srcRect b="13268" l="28602" r="0" t="24642"/>
                <a:stretch/>
              </p:blipFill>
              <p:spPr>
                <a:xfrm>
                  <a:off x="5945660" y="6923321"/>
                  <a:ext cx="1413828" cy="923595"/>
                </a:xfrm>
                <a:prstGeom prst="rect">
                  <a:avLst/>
                </a:prstGeom>
                <a:noFill/>
                <a:ln>
                  <a:noFill/>
                </a:ln>
              </p:spPr>
            </p:pic>
            <p:pic>
              <p:nvPicPr>
                <p:cNvPr id="1263" name="Google Shape;1263;p95"/>
                <p:cNvPicPr preferRelativeResize="0"/>
                <p:nvPr/>
              </p:nvPicPr>
              <p:blipFill rotWithShape="1">
                <a:blip r:embed="rId13">
                  <a:alphaModFix/>
                </a:blip>
                <a:srcRect b="0" l="0" r="0" t="0"/>
                <a:stretch/>
              </p:blipFill>
              <p:spPr>
                <a:xfrm>
                  <a:off x="5619327" y="6680160"/>
                  <a:ext cx="866543" cy="668044"/>
                </a:xfrm>
                <a:prstGeom prst="rect">
                  <a:avLst/>
                </a:prstGeom>
                <a:noFill/>
                <a:ln>
                  <a:noFill/>
                </a:ln>
              </p:spPr>
            </p:pic>
          </p:grpSp>
          <p:pic>
            <p:nvPicPr>
              <p:cNvPr id="1264" name="Google Shape;1264;p95"/>
              <p:cNvPicPr preferRelativeResize="0"/>
              <p:nvPr/>
            </p:nvPicPr>
            <p:blipFill rotWithShape="1">
              <a:blip r:embed="rId14">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0"/>
                  </a:srgbClr>
                </a:outerShdw>
              </a:effectLst>
            </p:spPr>
          </p:pic>
          <p:pic>
            <p:nvPicPr>
              <p:cNvPr id="1265" name="Google Shape;1265;p95"/>
              <p:cNvPicPr preferRelativeResize="0"/>
              <p:nvPr/>
            </p:nvPicPr>
            <p:blipFill rotWithShape="1">
              <a:blip r:embed="rId14">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0"/>
                  </a:srgbClr>
                </a:outerShdw>
              </a:effectLst>
            </p:spPr>
          </p:pic>
          <p:pic>
            <p:nvPicPr>
              <p:cNvPr id="1266" name="Google Shape;1266;p95"/>
              <p:cNvPicPr preferRelativeResize="0"/>
              <p:nvPr/>
            </p:nvPicPr>
            <p:blipFill rotWithShape="1">
              <a:blip r:embed="rId14">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0"/>
                  </a:srgbClr>
                </a:outerShdw>
              </a:effectLst>
            </p:spPr>
          </p:pic>
        </p:grpSp>
        <p:pic>
          <p:nvPicPr>
            <p:cNvPr id="1267" name="Google Shape;1267;p95"/>
            <p:cNvPicPr preferRelativeResize="0"/>
            <p:nvPr/>
          </p:nvPicPr>
          <p:blipFill rotWithShape="1">
            <a:blip r:embed="rId14">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0"/>
                </a:srgbClr>
              </a:outerShdw>
            </a:effectLst>
          </p:spPr>
        </p:pic>
      </p:grpSp>
      <p:pic>
        <p:nvPicPr>
          <p:cNvPr id="1268" name="Google Shape;1268;p95"/>
          <p:cNvPicPr preferRelativeResize="0"/>
          <p:nvPr/>
        </p:nvPicPr>
        <p:blipFill rotWithShape="1">
          <a:blip r:embed="rId15">
            <a:alphaModFix/>
          </a:blip>
          <a:srcRect b="0" l="0" r="0" t="0"/>
          <a:stretch/>
        </p:blipFill>
        <p:spPr>
          <a:xfrm>
            <a:off x="589199" y="28750"/>
            <a:ext cx="1213850" cy="1346125"/>
          </a:xfrm>
          <a:prstGeom prst="rect">
            <a:avLst/>
          </a:prstGeom>
          <a:noFill/>
          <a:ln>
            <a:noFill/>
          </a:ln>
        </p:spPr>
      </p:pic>
      <p:cxnSp>
        <p:nvCxnSpPr>
          <p:cNvPr id="1269" name="Google Shape;1269;p95"/>
          <p:cNvCxnSpPr/>
          <p:nvPr/>
        </p:nvCxnSpPr>
        <p:spPr>
          <a:xfrm>
            <a:off x="2896975" y="0"/>
            <a:ext cx="0" cy="5143500"/>
          </a:xfrm>
          <a:prstGeom prst="straightConnector1">
            <a:avLst/>
          </a:prstGeom>
          <a:noFill/>
          <a:ln cap="flat" cmpd="sng" w="9525">
            <a:solidFill>
              <a:schemeClr val="dk2"/>
            </a:solidFill>
            <a:prstDash val="solid"/>
            <a:round/>
            <a:headEnd len="sm" w="sm" type="none"/>
            <a:tailEnd len="sm" w="sm" type="none"/>
          </a:ln>
        </p:spPr>
      </p:cxnSp>
      <p:cxnSp>
        <p:nvCxnSpPr>
          <p:cNvPr id="1270" name="Google Shape;1270;p95"/>
          <p:cNvCxnSpPr/>
          <p:nvPr/>
        </p:nvCxnSpPr>
        <p:spPr>
          <a:xfrm>
            <a:off x="6107350" y="0"/>
            <a:ext cx="0" cy="5143500"/>
          </a:xfrm>
          <a:prstGeom prst="straightConnector1">
            <a:avLst/>
          </a:prstGeom>
          <a:noFill/>
          <a:ln cap="flat" cmpd="sng" w="9525">
            <a:solidFill>
              <a:schemeClr val="dk2"/>
            </a:solidFill>
            <a:prstDash val="solid"/>
            <a:round/>
            <a:headEnd len="sm" w="sm" type="none"/>
            <a:tailEnd len="sm" w="sm" type="none"/>
          </a:ln>
        </p:spPr>
      </p:cxnSp>
      <p:cxnSp>
        <p:nvCxnSpPr>
          <p:cNvPr id="1271" name="Google Shape;1271;p95"/>
          <p:cNvCxnSpPr/>
          <p:nvPr/>
        </p:nvCxnSpPr>
        <p:spPr>
          <a:xfrm>
            <a:off x="4258425" y="2045325"/>
            <a:ext cx="0" cy="576600"/>
          </a:xfrm>
          <a:prstGeom prst="straightConnector1">
            <a:avLst/>
          </a:prstGeom>
          <a:noFill/>
          <a:ln cap="flat" cmpd="sng" w="9525">
            <a:solidFill>
              <a:schemeClr val="dk2"/>
            </a:solidFill>
            <a:prstDash val="solid"/>
            <a:round/>
            <a:headEnd len="sm" w="sm" type="none"/>
            <a:tailEnd len="med" w="med" type="triangle"/>
          </a:ln>
        </p:spPr>
      </p:cxnSp>
      <p:sp>
        <p:nvSpPr>
          <p:cNvPr id="1272" name="Google Shape;1272;p95"/>
          <p:cNvSpPr txBox="1"/>
          <p:nvPr/>
        </p:nvSpPr>
        <p:spPr>
          <a:xfrm>
            <a:off x="3895263" y="1733250"/>
            <a:ext cx="1213800" cy="64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sensitive substrate (UGT1A4)</a:t>
            </a:r>
            <a:endParaRPr b="0" i="0" sz="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t/>
            </a:r>
            <a:endParaRPr b="0" i="0" sz="900" u="none" cap="none" strike="noStrike">
              <a:solidFill>
                <a:srgbClr val="000000"/>
              </a:solidFill>
              <a:latin typeface="Arial"/>
              <a:ea typeface="Arial"/>
              <a:cs typeface="Arial"/>
              <a:sym typeface="Arial"/>
            </a:endParaRPr>
          </a:p>
        </p:txBody>
      </p:sp>
      <p:sp>
        <p:nvSpPr>
          <p:cNvPr id="1273" name="Google Shape;1273;p95"/>
          <p:cNvSpPr/>
          <p:nvPr/>
        </p:nvSpPr>
        <p:spPr>
          <a:xfrm rot="-2397390">
            <a:off x="738093" y="1396728"/>
            <a:ext cx="1020701" cy="1016245"/>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pic>
        <p:nvPicPr>
          <p:cNvPr descr="clipped result image" id="1278" name="Google Shape;1278;p96"/>
          <p:cNvPicPr preferRelativeResize="0"/>
          <p:nvPr/>
        </p:nvPicPr>
        <p:blipFill rotWithShape="1">
          <a:blip r:embed="rId3">
            <a:alphaModFix/>
          </a:blip>
          <a:srcRect b="0" l="0" r="0" t="0"/>
          <a:stretch/>
        </p:blipFill>
        <p:spPr>
          <a:xfrm rot="-4039857">
            <a:off x="4655417" y="1433683"/>
            <a:ext cx="94656" cy="212641"/>
          </a:xfrm>
          <a:prstGeom prst="rect">
            <a:avLst/>
          </a:prstGeom>
          <a:noFill/>
          <a:ln>
            <a:noFill/>
          </a:ln>
        </p:spPr>
      </p:pic>
      <p:grpSp>
        <p:nvGrpSpPr>
          <p:cNvPr id="1279" name="Google Shape;1279;p96"/>
          <p:cNvGrpSpPr/>
          <p:nvPr/>
        </p:nvGrpSpPr>
        <p:grpSpPr>
          <a:xfrm>
            <a:off x="2997442" y="1875647"/>
            <a:ext cx="2959582" cy="2138473"/>
            <a:chOff x="354924" y="1925125"/>
            <a:chExt cx="3387025" cy="2447325"/>
          </a:xfrm>
        </p:grpSpPr>
        <p:pic>
          <p:nvPicPr>
            <p:cNvPr id="1280" name="Google Shape;1280;p96"/>
            <p:cNvPicPr preferRelativeResize="0"/>
            <p:nvPr/>
          </p:nvPicPr>
          <p:blipFill rotWithShape="1">
            <a:blip r:embed="rId4">
              <a:alphaModFix/>
            </a:blip>
            <a:srcRect b="0" l="0" r="0" t="0"/>
            <a:stretch/>
          </p:blipFill>
          <p:spPr>
            <a:xfrm>
              <a:off x="354924" y="1925125"/>
              <a:ext cx="3387025" cy="2447325"/>
            </a:xfrm>
            <a:prstGeom prst="rect">
              <a:avLst/>
            </a:prstGeom>
            <a:noFill/>
            <a:ln>
              <a:noFill/>
            </a:ln>
          </p:spPr>
        </p:pic>
        <p:sp>
          <p:nvSpPr>
            <p:cNvPr id="1281" name="Google Shape;1281;p96"/>
            <p:cNvSpPr txBox="1"/>
            <p:nvPr/>
          </p:nvSpPr>
          <p:spPr>
            <a:xfrm>
              <a:off x="766894" y="3106095"/>
              <a:ext cx="2188800" cy="733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lamotrigine</a:t>
              </a:r>
              <a:endParaRPr b="1"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LAMICTAL</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t/>
              </a:r>
              <a:endParaRPr b="0" i="0" sz="1200" u="none" cap="none" strike="noStrike">
                <a:solidFill>
                  <a:srgbClr val="000000"/>
                </a:solidFill>
                <a:latin typeface="Arial"/>
                <a:ea typeface="Arial"/>
                <a:cs typeface="Arial"/>
                <a:sym typeface="Arial"/>
              </a:endParaRPr>
            </a:p>
          </p:txBody>
        </p:sp>
      </p:grpSp>
      <p:grpSp>
        <p:nvGrpSpPr>
          <p:cNvPr id="1282" name="Google Shape;1282;p96"/>
          <p:cNvGrpSpPr/>
          <p:nvPr/>
        </p:nvGrpSpPr>
        <p:grpSpPr>
          <a:xfrm>
            <a:off x="196799" y="1574912"/>
            <a:ext cx="2483965" cy="2589083"/>
            <a:chOff x="5376511" y="1337347"/>
            <a:chExt cx="2797572" cy="2915963"/>
          </a:xfrm>
        </p:grpSpPr>
        <p:grpSp>
          <p:nvGrpSpPr>
            <p:cNvPr id="1283" name="Google Shape;1283;p96"/>
            <p:cNvGrpSpPr/>
            <p:nvPr/>
          </p:nvGrpSpPr>
          <p:grpSpPr>
            <a:xfrm>
              <a:off x="5376511" y="1337347"/>
              <a:ext cx="2797572" cy="2915963"/>
              <a:chOff x="1500399" y="3009470"/>
              <a:chExt cx="1901300" cy="1981761"/>
            </a:xfrm>
          </p:grpSpPr>
          <p:grpSp>
            <p:nvGrpSpPr>
              <p:cNvPr id="1284" name="Google Shape;1284;p96"/>
              <p:cNvGrpSpPr/>
              <p:nvPr/>
            </p:nvGrpSpPr>
            <p:grpSpPr>
              <a:xfrm>
                <a:off x="1980477" y="3009470"/>
                <a:ext cx="654996" cy="547393"/>
                <a:chOff x="-3811898" y="296698"/>
                <a:chExt cx="3506400" cy="2585700"/>
              </a:xfrm>
            </p:grpSpPr>
            <p:sp>
              <p:nvSpPr>
                <p:cNvPr id="1285" name="Google Shape;1285;p96"/>
                <p:cNvSpPr/>
                <p:nvPr/>
              </p:nvSpPr>
              <p:spPr>
                <a:xfrm>
                  <a:off x="-3811898" y="296698"/>
                  <a:ext cx="3506400" cy="25857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19050">
                    <a:srgbClr val="000000">
                      <a:alpha val="2784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86" name="Google Shape;1286;p96"/>
                <p:cNvGrpSpPr/>
                <p:nvPr/>
              </p:nvGrpSpPr>
              <p:grpSpPr>
                <a:xfrm>
                  <a:off x="-2876086" y="1193251"/>
                  <a:ext cx="1634416" cy="1662715"/>
                  <a:chOff x="-708549" y="-1713557"/>
                  <a:chExt cx="1634416" cy="2633379"/>
                </a:xfrm>
              </p:grpSpPr>
              <p:grpSp>
                <p:nvGrpSpPr>
                  <p:cNvPr id="1287" name="Google Shape;1287;p96"/>
                  <p:cNvGrpSpPr/>
                  <p:nvPr/>
                </p:nvGrpSpPr>
                <p:grpSpPr>
                  <a:xfrm>
                    <a:off x="-696683" y="-1104667"/>
                    <a:ext cx="1622550" cy="2024489"/>
                    <a:chOff x="-144233" y="2152883"/>
                    <a:chExt cx="1622550" cy="2024489"/>
                  </a:xfrm>
                </p:grpSpPr>
                <p:grpSp>
                  <p:nvGrpSpPr>
                    <p:cNvPr id="1288" name="Google Shape;1288;p96"/>
                    <p:cNvGrpSpPr/>
                    <p:nvPr/>
                  </p:nvGrpSpPr>
                  <p:grpSpPr>
                    <a:xfrm rot="-5400000">
                      <a:off x="-41843" y="2657213"/>
                      <a:ext cx="1424641" cy="1615678"/>
                      <a:chOff x="10901423" y="-15665848"/>
                      <a:chExt cx="4433991" cy="5845433"/>
                    </a:xfrm>
                  </p:grpSpPr>
                  <p:pic>
                    <p:nvPicPr>
                      <p:cNvPr descr="clipped result image" id="1289" name="Google Shape;1289;p96"/>
                      <p:cNvPicPr preferRelativeResize="0"/>
                      <p:nvPr/>
                    </p:nvPicPr>
                    <p:blipFill rotWithShape="1">
                      <a:blip r:embed="rId5">
                        <a:alphaModFix/>
                      </a:blip>
                      <a:srcRect b="0" l="0" r="0" t="0"/>
                      <a:stretch/>
                    </p:blipFill>
                    <p:spPr>
                      <a:xfrm>
                        <a:off x="12729472" y="-15665848"/>
                        <a:ext cx="2605942" cy="5834203"/>
                      </a:xfrm>
                      <a:prstGeom prst="rect">
                        <a:avLst/>
                      </a:prstGeom>
                      <a:noFill/>
                      <a:ln>
                        <a:noFill/>
                      </a:ln>
                    </p:spPr>
                  </p:pic>
                  <p:pic>
                    <p:nvPicPr>
                      <p:cNvPr descr="clipped result image" id="1290" name="Google Shape;1290;p96"/>
                      <p:cNvPicPr preferRelativeResize="0"/>
                      <p:nvPr/>
                    </p:nvPicPr>
                    <p:blipFill rotWithShape="1">
                      <a:blip r:embed="rId6">
                        <a:alphaModFix/>
                      </a:blip>
                      <a:srcRect b="0" l="0" r="0" t="0"/>
                      <a:stretch/>
                    </p:blipFill>
                    <p:spPr>
                      <a:xfrm>
                        <a:off x="10901423" y="-15654618"/>
                        <a:ext cx="2625389" cy="5834203"/>
                      </a:xfrm>
                      <a:prstGeom prst="rect">
                        <a:avLst/>
                      </a:prstGeom>
                      <a:noFill/>
                      <a:ln>
                        <a:noFill/>
                      </a:ln>
                    </p:spPr>
                  </p:pic>
                </p:grpSp>
                <p:pic>
                  <p:nvPicPr>
                    <p:cNvPr descr="clipped result image" id="1291" name="Google Shape;1291;p96"/>
                    <p:cNvPicPr preferRelativeResize="0"/>
                    <p:nvPr/>
                  </p:nvPicPr>
                  <p:blipFill rotWithShape="1">
                    <a:blip r:embed="rId7">
                      <a:alphaModFix/>
                    </a:blip>
                    <a:srcRect b="0" l="0" r="0" t="0"/>
                    <a:stretch/>
                  </p:blipFill>
                  <p:spPr>
                    <a:xfrm rot="-5400000">
                      <a:off x="243410" y="1765240"/>
                      <a:ext cx="837288" cy="1612574"/>
                    </a:xfrm>
                    <a:prstGeom prst="rect">
                      <a:avLst/>
                    </a:prstGeom>
                    <a:noFill/>
                    <a:ln>
                      <a:noFill/>
                    </a:ln>
                  </p:spPr>
                </p:pic>
              </p:grpSp>
              <p:pic>
                <p:nvPicPr>
                  <p:cNvPr descr="clipped result image" id="1292" name="Google Shape;1292;p96"/>
                  <p:cNvPicPr preferRelativeResize="0"/>
                  <p:nvPr/>
                </p:nvPicPr>
                <p:blipFill rotWithShape="1">
                  <a:blip r:embed="rId8">
                    <a:alphaModFix/>
                  </a:blip>
                  <a:srcRect b="0" l="0" r="0" t="0"/>
                  <a:stretch/>
                </p:blipFill>
                <p:spPr>
                  <a:xfrm rot="-5400000">
                    <a:off x="-320906" y="-2101200"/>
                    <a:ext cx="837288" cy="1612574"/>
                  </a:xfrm>
                  <a:prstGeom prst="rect">
                    <a:avLst/>
                  </a:prstGeom>
                  <a:noFill/>
                  <a:ln>
                    <a:noFill/>
                  </a:ln>
                </p:spPr>
              </p:pic>
            </p:grpSp>
          </p:grpSp>
          <p:grpSp>
            <p:nvGrpSpPr>
              <p:cNvPr id="1293" name="Google Shape;1293;p96"/>
              <p:cNvGrpSpPr/>
              <p:nvPr/>
            </p:nvGrpSpPr>
            <p:grpSpPr>
              <a:xfrm>
                <a:off x="1500399" y="3029902"/>
                <a:ext cx="1901300" cy="1961329"/>
                <a:chOff x="1500399" y="3029902"/>
                <a:chExt cx="1901300" cy="1961329"/>
              </a:xfrm>
            </p:grpSpPr>
            <p:pic>
              <p:nvPicPr>
                <p:cNvPr id="1294" name="Google Shape;1294;p96"/>
                <p:cNvPicPr preferRelativeResize="0"/>
                <p:nvPr/>
              </p:nvPicPr>
              <p:blipFill rotWithShape="1">
                <a:blip r:embed="rId9">
                  <a:alphaModFix/>
                </a:blip>
                <a:srcRect b="0" l="0" r="0" t="0"/>
                <a:stretch/>
              </p:blipFill>
              <p:spPr>
                <a:xfrm>
                  <a:off x="1500399" y="3098155"/>
                  <a:ext cx="1901300" cy="1893076"/>
                </a:xfrm>
                <a:prstGeom prst="rect">
                  <a:avLst/>
                </a:prstGeom>
                <a:noFill/>
                <a:ln>
                  <a:noFill/>
                </a:ln>
              </p:spPr>
            </p:pic>
            <p:sp>
              <p:nvSpPr>
                <p:cNvPr id="1295" name="Google Shape;1295;p96"/>
                <p:cNvSpPr txBox="1"/>
                <p:nvPr/>
              </p:nvSpPr>
              <p:spPr>
                <a:xfrm>
                  <a:off x="2139366" y="3029902"/>
                  <a:ext cx="398100" cy="16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UGT</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2800" u="none" cap="none" strike="noStrike">
                    <a:solidFill>
                      <a:srgbClr val="000000"/>
                    </a:solidFill>
                    <a:latin typeface="Arial"/>
                    <a:ea typeface="Arial"/>
                    <a:cs typeface="Arial"/>
                    <a:sym typeface="Arial"/>
                  </a:endParaRPr>
                </a:p>
              </p:txBody>
            </p:sp>
          </p:grpSp>
        </p:grpSp>
        <p:sp>
          <p:nvSpPr>
            <p:cNvPr id="1296" name="Google Shape;1296;p96"/>
            <p:cNvSpPr txBox="1"/>
            <p:nvPr/>
          </p:nvSpPr>
          <p:spPr>
            <a:xfrm>
              <a:off x="5981750" y="2571750"/>
              <a:ext cx="1298400" cy="352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valproate</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DEPAKOTE</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pSp>
      <p:grpSp>
        <p:nvGrpSpPr>
          <p:cNvPr id="1297" name="Google Shape;1297;p96"/>
          <p:cNvGrpSpPr/>
          <p:nvPr/>
        </p:nvGrpSpPr>
        <p:grpSpPr>
          <a:xfrm>
            <a:off x="6160883" y="1891495"/>
            <a:ext cx="2876436" cy="3091850"/>
            <a:chOff x="1965075" y="-123864"/>
            <a:chExt cx="3222175" cy="3463482"/>
          </a:xfrm>
        </p:grpSpPr>
        <p:pic>
          <p:nvPicPr>
            <p:cNvPr id="1298" name="Google Shape;1298;p96"/>
            <p:cNvPicPr preferRelativeResize="0"/>
            <p:nvPr/>
          </p:nvPicPr>
          <p:blipFill rotWithShape="1">
            <a:blip r:embed="rId10">
              <a:alphaModFix/>
            </a:blip>
            <a:srcRect b="0" l="0" r="0" t="0"/>
            <a:stretch/>
          </p:blipFill>
          <p:spPr>
            <a:xfrm>
              <a:off x="1965075" y="-123864"/>
              <a:ext cx="3222175" cy="3463482"/>
            </a:xfrm>
            <a:prstGeom prst="rect">
              <a:avLst/>
            </a:prstGeom>
            <a:noFill/>
            <a:ln>
              <a:noFill/>
            </a:ln>
          </p:spPr>
        </p:pic>
        <p:sp>
          <p:nvSpPr>
            <p:cNvPr id="1299" name="Google Shape;1299;p96"/>
            <p:cNvSpPr txBox="1"/>
            <p:nvPr/>
          </p:nvSpPr>
          <p:spPr>
            <a:xfrm>
              <a:off x="2548253" y="845750"/>
              <a:ext cx="1761300" cy="350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200" u="none" cap="none" strike="noStrike">
                  <a:solidFill>
                    <a:srgbClr val="000000"/>
                  </a:solidFill>
                  <a:latin typeface="Arial"/>
                  <a:ea typeface="Arial"/>
                  <a:cs typeface="Arial"/>
                  <a:sym typeface="Arial"/>
                </a:rPr>
                <a:t>carbamazepine</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 sz="1200" u="none" cap="none" strike="noStrike">
                  <a:solidFill>
                    <a:srgbClr val="000000"/>
                  </a:solidFill>
                  <a:latin typeface="Arial"/>
                  <a:ea typeface="Arial"/>
                  <a:cs typeface="Arial"/>
                  <a:sym typeface="Arial"/>
                </a:rPr>
                <a:t>TEGRETOL</a:t>
              </a:r>
              <a:endParaRPr b="1"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pSp>
      <p:pic>
        <p:nvPicPr>
          <p:cNvPr descr="Resultado de imagen para tiger" id="1300" name="Google Shape;1300;p96"/>
          <p:cNvPicPr preferRelativeResize="0"/>
          <p:nvPr/>
        </p:nvPicPr>
        <p:blipFill rotWithShape="1">
          <a:blip r:embed="rId11">
            <a:alphaModFix/>
          </a:blip>
          <a:srcRect b="0" l="0" r="0" t="0"/>
          <a:stretch/>
        </p:blipFill>
        <p:spPr>
          <a:xfrm flipH="1" rot="-312027">
            <a:off x="7002351" y="683844"/>
            <a:ext cx="997536" cy="979390"/>
          </a:xfrm>
          <a:prstGeom prst="rect">
            <a:avLst/>
          </a:prstGeom>
          <a:noFill/>
          <a:ln>
            <a:noFill/>
          </a:ln>
        </p:spPr>
      </p:pic>
      <p:grpSp>
        <p:nvGrpSpPr>
          <p:cNvPr id="1301" name="Google Shape;1301;p96"/>
          <p:cNvGrpSpPr/>
          <p:nvPr/>
        </p:nvGrpSpPr>
        <p:grpSpPr>
          <a:xfrm>
            <a:off x="3761773" y="558473"/>
            <a:ext cx="1320012" cy="1016437"/>
            <a:chOff x="766790" y="2138390"/>
            <a:chExt cx="2690060" cy="2071402"/>
          </a:xfrm>
        </p:grpSpPr>
        <p:grpSp>
          <p:nvGrpSpPr>
            <p:cNvPr id="1302" name="Google Shape;1302;p96"/>
            <p:cNvGrpSpPr/>
            <p:nvPr/>
          </p:nvGrpSpPr>
          <p:grpSpPr>
            <a:xfrm>
              <a:off x="766790" y="2138390"/>
              <a:ext cx="2690060" cy="2071402"/>
              <a:chOff x="6077928" y="3303340"/>
              <a:chExt cx="1398742" cy="1077060"/>
            </a:xfrm>
          </p:grpSpPr>
          <p:grpSp>
            <p:nvGrpSpPr>
              <p:cNvPr id="1303" name="Google Shape;1303;p96"/>
              <p:cNvGrpSpPr/>
              <p:nvPr/>
            </p:nvGrpSpPr>
            <p:grpSpPr>
              <a:xfrm>
                <a:off x="6077928" y="3303340"/>
                <a:ext cx="1398742" cy="937838"/>
                <a:chOff x="5619327" y="6680160"/>
                <a:chExt cx="1740161" cy="1166756"/>
              </a:xfrm>
            </p:grpSpPr>
            <p:pic>
              <p:nvPicPr>
                <p:cNvPr descr="clipped result image" id="1304" name="Google Shape;1304;p96"/>
                <p:cNvPicPr preferRelativeResize="0"/>
                <p:nvPr/>
              </p:nvPicPr>
              <p:blipFill rotWithShape="1">
                <a:blip r:embed="rId12">
                  <a:alphaModFix/>
                </a:blip>
                <a:srcRect b="13268" l="28602" r="0" t="24642"/>
                <a:stretch/>
              </p:blipFill>
              <p:spPr>
                <a:xfrm>
                  <a:off x="5945660" y="6923321"/>
                  <a:ext cx="1413828" cy="923595"/>
                </a:xfrm>
                <a:prstGeom prst="rect">
                  <a:avLst/>
                </a:prstGeom>
                <a:noFill/>
                <a:ln>
                  <a:noFill/>
                </a:ln>
              </p:spPr>
            </p:pic>
            <p:pic>
              <p:nvPicPr>
                <p:cNvPr id="1305" name="Google Shape;1305;p96"/>
                <p:cNvPicPr preferRelativeResize="0"/>
                <p:nvPr/>
              </p:nvPicPr>
              <p:blipFill rotWithShape="1">
                <a:blip r:embed="rId13">
                  <a:alphaModFix/>
                </a:blip>
                <a:srcRect b="0" l="0" r="0" t="0"/>
                <a:stretch/>
              </p:blipFill>
              <p:spPr>
                <a:xfrm>
                  <a:off x="5619327" y="6680160"/>
                  <a:ext cx="866543" cy="668044"/>
                </a:xfrm>
                <a:prstGeom prst="rect">
                  <a:avLst/>
                </a:prstGeom>
                <a:noFill/>
                <a:ln>
                  <a:noFill/>
                </a:ln>
              </p:spPr>
            </p:pic>
          </p:grpSp>
          <p:pic>
            <p:nvPicPr>
              <p:cNvPr id="1306" name="Google Shape;1306;p96"/>
              <p:cNvPicPr preferRelativeResize="0"/>
              <p:nvPr/>
            </p:nvPicPr>
            <p:blipFill rotWithShape="1">
              <a:blip r:embed="rId14">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0"/>
                  </a:srgbClr>
                </a:outerShdw>
              </a:effectLst>
            </p:spPr>
          </p:pic>
          <p:pic>
            <p:nvPicPr>
              <p:cNvPr id="1307" name="Google Shape;1307;p96"/>
              <p:cNvPicPr preferRelativeResize="0"/>
              <p:nvPr/>
            </p:nvPicPr>
            <p:blipFill rotWithShape="1">
              <a:blip r:embed="rId14">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0"/>
                  </a:srgbClr>
                </a:outerShdw>
              </a:effectLst>
            </p:spPr>
          </p:pic>
          <p:pic>
            <p:nvPicPr>
              <p:cNvPr id="1308" name="Google Shape;1308;p96"/>
              <p:cNvPicPr preferRelativeResize="0"/>
              <p:nvPr/>
            </p:nvPicPr>
            <p:blipFill rotWithShape="1">
              <a:blip r:embed="rId14">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0"/>
                  </a:srgbClr>
                </a:outerShdw>
              </a:effectLst>
            </p:spPr>
          </p:pic>
        </p:grpSp>
        <p:pic>
          <p:nvPicPr>
            <p:cNvPr id="1309" name="Google Shape;1309;p96"/>
            <p:cNvPicPr preferRelativeResize="0"/>
            <p:nvPr/>
          </p:nvPicPr>
          <p:blipFill rotWithShape="1">
            <a:blip r:embed="rId14">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0"/>
                </a:srgbClr>
              </a:outerShdw>
            </a:effectLst>
          </p:spPr>
        </p:pic>
      </p:grpSp>
      <p:pic>
        <p:nvPicPr>
          <p:cNvPr id="1310" name="Google Shape;1310;p96"/>
          <p:cNvPicPr preferRelativeResize="0"/>
          <p:nvPr/>
        </p:nvPicPr>
        <p:blipFill rotWithShape="1">
          <a:blip r:embed="rId15">
            <a:alphaModFix/>
          </a:blip>
          <a:srcRect b="0" l="0" r="0" t="0"/>
          <a:stretch/>
        </p:blipFill>
        <p:spPr>
          <a:xfrm>
            <a:off x="589199" y="28750"/>
            <a:ext cx="1213850" cy="1346125"/>
          </a:xfrm>
          <a:prstGeom prst="rect">
            <a:avLst/>
          </a:prstGeom>
          <a:noFill/>
          <a:ln>
            <a:noFill/>
          </a:ln>
        </p:spPr>
      </p:pic>
      <p:cxnSp>
        <p:nvCxnSpPr>
          <p:cNvPr id="1311" name="Google Shape;1311;p96"/>
          <p:cNvCxnSpPr/>
          <p:nvPr/>
        </p:nvCxnSpPr>
        <p:spPr>
          <a:xfrm>
            <a:off x="2896975" y="0"/>
            <a:ext cx="0" cy="5143500"/>
          </a:xfrm>
          <a:prstGeom prst="straightConnector1">
            <a:avLst/>
          </a:prstGeom>
          <a:noFill/>
          <a:ln cap="flat" cmpd="sng" w="9525">
            <a:solidFill>
              <a:schemeClr val="dk2"/>
            </a:solidFill>
            <a:prstDash val="solid"/>
            <a:round/>
            <a:headEnd len="sm" w="sm" type="none"/>
            <a:tailEnd len="sm" w="sm" type="none"/>
          </a:ln>
        </p:spPr>
      </p:cxnSp>
      <p:cxnSp>
        <p:nvCxnSpPr>
          <p:cNvPr id="1312" name="Google Shape;1312;p96"/>
          <p:cNvCxnSpPr/>
          <p:nvPr/>
        </p:nvCxnSpPr>
        <p:spPr>
          <a:xfrm>
            <a:off x="6107350" y="0"/>
            <a:ext cx="0" cy="5143500"/>
          </a:xfrm>
          <a:prstGeom prst="straightConnector1">
            <a:avLst/>
          </a:prstGeom>
          <a:noFill/>
          <a:ln cap="flat" cmpd="sng" w="9525">
            <a:solidFill>
              <a:schemeClr val="dk2"/>
            </a:solidFill>
            <a:prstDash val="solid"/>
            <a:round/>
            <a:headEnd len="sm" w="sm" type="none"/>
            <a:tailEnd len="sm" w="sm" type="none"/>
          </a:ln>
        </p:spPr>
      </p:cxnSp>
      <p:sp>
        <p:nvSpPr>
          <p:cNvPr id="1313" name="Google Shape;1313;p96"/>
          <p:cNvSpPr txBox="1"/>
          <p:nvPr/>
        </p:nvSpPr>
        <p:spPr>
          <a:xfrm>
            <a:off x="3895263" y="1733250"/>
            <a:ext cx="1213800" cy="64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sensitive substrate (UGT1A4)</a:t>
            </a:r>
            <a:endParaRPr b="0" i="0" sz="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t/>
            </a:r>
            <a:endParaRPr b="0" i="0" sz="900" u="none" cap="none" strike="noStrike">
              <a:solidFill>
                <a:srgbClr val="000000"/>
              </a:solidFill>
              <a:latin typeface="Arial"/>
              <a:ea typeface="Arial"/>
              <a:cs typeface="Arial"/>
              <a:sym typeface="Arial"/>
            </a:endParaRPr>
          </a:p>
        </p:txBody>
      </p:sp>
      <p:sp>
        <p:nvSpPr>
          <p:cNvPr id="1314" name="Google Shape;1314;p96"/>
          <p:cNvSpPr/>
          <p:nvPr/>
        </p:nvSpPr>
        <p:spPr>
          <a:xfrm rot="-2397390">
            <a:off x="738093" y="1396728"/>
            <a:ext cx="1020701" cy="1016245"/>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p96"/>
          <p:cNvSpPr/>
          <p:nvPr/>
        </p:nvSpPr>
        <p:spPr>
          <a:xfrm rot="-2397369">
            <a:off x="3945503" y="2288142"/>
            <a:ext cx="760042" cy="756624"/>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316" name="Google Shape;1316;p96"/>
          <p:cNvCxnSpPr/>
          <p:nvPr/>
        </p:nvCxnSpPr>
        <p:spPr>
          <a:xfrm>
            <a:off x="4258425" y="2045325"/>
            <a:ext cx="0" cy="576600"/>
          </a:xfrm>
          <a:prstGeom prst="straightConnector1">
            <a:avLst/>
          </a:prstGeom>
          <a:noFill/>
          <a:ln cap="flat" cmpd="sng" w="9525">
            <a:solidFill>
              <a:schemeClr val="dk2"/>
            </a:solidFill>
            <a:prstDash val="solid"/>
            <a:round/>
            <a:headEnd len="sm" w="sm" type="none"/>
            <a:tailEnd len="med" w="med" type="triangle"/>
          </a:ln>
        </p:spPr>
      </p:cxn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0" name="Shape 1320"/>
        <p:cNvGrpSpPr/>
        <p:nvPr/>
      </p:nvGrpSpPr>
      <p:grpSpPr>
        <a:xfrm>
          <a:off x="0" y="0"/>
          <a:ext cx="0" cy="0"/>
          <a:chOff x="0" y="0"/>
          <a:chExt cx="0" cy="0"/>
        </a:xfrm>
      </p:grpSpPr>
      <p:pic>
        <p:nvPicPr>
          <p:cNvPr descr="clipped result image" id="1321" name="Google Shape;1321;p97"/>
          <p:cNvPicPr preferRelativeResize="0"/>
          <p:nvPr/>
        </p:nvPicPr>
        <p:blipFill rotWithShape="1">
          <a:blip r:embed="rId3">
            <a:alphaModFix/>
          </a:blip>
          <a:srcRect b="0" l="0" r="0" t="0"/>
          <a:stretch/>
        </p:blipFill>
        <p:spPr>
          <a:xfrm rot="-4039857">
            <a:off x="4655417" y="1433683"/>
            <a:ext cx="94656" cy="212641"/>
          </a:xfrm>
          <a:prstGeom prst="rect">
            <a:avLst/>
          </a:prstGeom>
          <a:noFill/>
          <a:ln>
            <a:noFill/>
          </a:ln>
        </p:spPr>
      </p:pic>
      <p:grpSp>
        <p:nvGrpSpPr>
          <p:cNvPr id="1322" name="Google Shape;1322;p97"/>
          <p:cNvGrpSpPr/>
          <p:nvPr/>
        </p:nvGrpSpPr>
        <p:grpSpPr>
          <a:xfrm>
            <a:off x="2997442" y="1875647"/>
            <a:ext cx="2959582" cy="2138473"/>
            <a:chOff x="354924" y="1925125"/>
            <a:chExt cx="3387025" cy="2447325"/>
          </a:xfrm>
        </p:grpSpPr>
        <p:pic>
          <p:nvPicPr>
            <p:cNvPr id="1323" name="Google Shape;1323;p97"/>
            <p:cNvPicPr preferRelativeResize="0"/>
            <p:nvPr/>
          </p:nvPicPr>
          <p:blipFill rotWithShape="1">
            <a:blip r:embed="rId4">
              <a:alphaModFix/>
            </a:blip>
            <a:srcRect b="0" l="0" r="0" t="0"/>
            <a:stretch/>
          </p:blipFill>
          <p:spPr>
            <a:xfrm>
              <a:off x="354924" y="1925125"/>
              <a:ext cx="3387025" cy="2447325"/>
            </a:xfrm>
            <a:prstGeom prst="rect">
              <a:avLst/>
            </a:prstGeom>
            <a:noFill/>
            <a:ln>
              <a:noFill/>
            </a:ln>
          </p:spPr>
        </p:pic>
        <p:sp>
          <p:nvSpPr>
            <p:cNvPr id="1324" name="Google Shape;1324;p97"/>
            <p:cNvSpPr txBox="1"/>
            <p:nvPr/>
          </p:nvSpPr>
          <p:spPr>
            <a:xfrm>
              <a:off x="766894" y="3106095"/>
              <a:ext cx="2188800" cy="733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lamotrigine</a:t>
              </a:r>
              <a:endParaRPr b="1"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LAMICTAL</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t/>
              </a:r>
              <a:endParaRPr b="0" i="0" sz="1200" u="none" cap="none" strike="noStrike">
                <a:solidFill>
                  <a:srgbClr val="000000"/>
                </a:solidFill>
                <a:latin typeface="Arial"/>
                <a:ea typeface="Arial"/>
                <a:cs typeface="Arial"/>
                <a:sym typeface="Arial"/>
              </a:endParaRPr>
            </a:p>
          </p:txBody>
        </p:sp>
      </p:grpSp>
      <p:grpSp>
        <p:nvGrpSpPr>
          <p:cNvPr id="1325" name="Google Shape;1325;p97"/>
          <p:cNvGrpSpPr/>
          <p:nvPr/>
        </p:nvGrpSpPr>
        <p:grpSpPr>
          <a:xfrm>
            <a:off x="196799" y="1574912"/>
            <a:ext cx="2483965" cy="2589083"/>
            <a:chOff x="5376511" y="1337347"/>
            <a:chExt cx="2797572" cy="2915963"/>
          </a:xfrm>
        </p:grpSpPr>
        <p:grpSp>
          <p:nvGrpSpPr>
            <p:cNvPr id="1326" name="Google Shape;1326;p97"/>
            <p:cNvGrpSpPr/>
            <p:nvPr/>
          </p:nvGrpSpPr>
          <p:grpSpPr>
            <a:xfrm>
              <a:off x="5376511" y="1337347"/>
              <a:ext cx="2797572" cy="2915963"/>
              <a:chOff x="1500399" y="3009470"/>
              <a:chExt cx="1901300" cy="1981761"/>
            </a:xfrm>
          </p:grpSpPr>
          <p:grpSp>
            <p:nvGrpSpPr>
              <p:cNvPr id="1327" name="Google Shape;1327;p97"/>
              <p:cNvGrpSpPr/>
              <p:nvPr/>
            </p:nvGrpSpPr>
            <p:grpSpPr>
              <a:xfrm>
                <a:off x="1980477" y="3009470"/>
                <a:ext cx="654996" cy="547393"/>
                <a:chOff x="-3811898" y="296698"/>
                <a:chExt cx="3506400" cy="2585700"/>
              </a:xfrm>
            </p:grpSpPr>
            <p:sp>
              <p:nvSpPr>
                <p:cNvPr id="1328" name="Google Shape;1328;p97"/>
                <p:cNvSpPr/>
                <p:nvPr/>
              </p:nvSpPr>
              <p:spPr>
                <a:xfrm>
                  <a:off x="-3811898" y="296698"/>
                  <a:ext cx="3506400" cy="25857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19050">
                    <a:srgbClr val="000000">
                      <a:alpha val="2784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29" name="Google Shape;1329;p97"/>
                <p:cNvGrpSpPr/>
                <p:nvPr/>
              </p:nvGrpSpPr>
              <p:grpSpPr>
                <a:xfrm>
                  <a:off x="-2876086" y="1193251"/>
                  <a:ext cx="1634416" cy="1662715"/>
                  <a:chOff x="-708549" y="-1713557"/>
                  <a:chExt cx="1634416" cy="2633379"/>
                </a:xfrm>
              </p:grpSpPr>
              <p:grpSp>
                <p:nvGrpSpPr>
                  <p:cNvPr id="1330" name="Google Shape;1330;p97"/>
                  <p:cNvGrpSpPr/>
                  <p:nvPr/>
                </p:nvGrpSpPr>
                <p:grpSpPr>
                  <a:xfrm>
                    <a:off x="-696683" y="-1104667"/>
                    <a:ext cx="1622550" cy="2024489"/>
                    <a:chOff x="-144233" y="2152883"/>
                    <a:chExt cx="1622550" cy="2024489"/>
                  </a:xfrm>
                </p:grpSpPr>
                <p:grpSp>
                  <p:nvGrpSpPr>
                    <p:cNvPr id="1331" name="Google Shape;1331;p97"/>
                    <p:cNvGrpSpPr/>
                    <p:nvPr/>
                  </p:nvGrpSpPr>
                  <p:grpSpPr>
                    <a:xfrm rot="-5400000">
                      <a:off x="-41843" y="2657213"/>
                      <a:ext cx="1424641" cy="1615678"/>
                      <a:chOff x="10901423" y="-15665848"/>
                      <a:chExt cx="4433991" cy="5845433"/>
                    </a:xfrm>
                  </p:grpSpPr>
                  <p:pic>
                    <p:nvPicPr>
                      <p:cNvPr descr="clipped result image" id="1332" name="Google Shape;1332;p97"/>
                      <p:cNvPicPr preferRelativeResize="0"/>
                      <p:nvPr/>
                    </p:nvPicPr>
                    <p:blipFill rotWithShape="1">
                      <a:blip r:embed="rId5">
                        <a:alphaModFix/>
                      </a:blip>
                      <a:srcRect b="0" l="0" r="0" t="0"/>
                      <a:stretch/>
                    </p:blipFill>
                    <p:spPr>
                      <a:xfrm>
                        <a:off x="12729472" y="-15665848"/>
                        <a:ext cx="2605942" cy="5834203"/>
                      </a:xfrm>
                      <a:prstGeom prst="rect">
                        <a:avLst/>
                      </a:prstGeom>
                      <a:noFill/>
                      <a:ln>
                        <a:noFill/>
                      </a:ln>
                    </p:spPr>
                  </p:pic>
                  <p:pic>
                    <p:nvPicPr>
                      <p:cNvPr descr="clipped result image" id="1333" name="Google Shape;1333;p97"/>
                      <p:cNvPicPr preferRelativeResize="0"/>
                      <p:nvPr/>
                    </p:nvPicPr>
                    <p:blipFill rotWithShape="1">
                      <a:blip r:embed="rId6">
                        <a:alphaModFix/>
                      </a:blip>
                      <a:srcRect b="0" l="0" r="0" t="0"/>
                      <a:stretch/>
                    </p:blipFill>
                    <p:spPr>
                      <a:xfrm>
                        <a:off x="10901423" y="-15654618"/>
                        <a:ext cx="2625389" cy="5834203"/>
                      </a:xfrm>
                      <a:prstGeom prst="rect">
                        <a:avLst/>
                      </a:prstGeom>
                      <a:noFill/>
                      <a:ln>
                        <a:noFill/>
                      </a:ln>
                    </p:spPr>
                  </p:pic>
                </p:grpSp>
                <p:pic>
                  <p:nvPicPr>
                    <p:cNvPr descr="clipped result image" id="1334" name="Google Shape;1334;p97"/>
                    <p:cNvPicPr preferRelativeResize="0"/>
                    <p:nvPr/>
                  </p:nvPicPr>
                  <p:blipFill rotWithShape="1">
                    <a:blip r:embed="rId7">
                      <a:alphaModFix/>
                    </a:blip>
                    <a:srcRect b="0" l="0" r="0" t="0"/>
                    <a:stretch/>
                  </p:blipFill>
                  <p:spPr>
                    <a:xfrm rot="-5400000">
                      <a:off x="243410" y="1765240"/>
                      <a:ext cx="837288" cy="1612574"/>
                    </a:xfrm>
                    <a:prstGeom prst="rect">
                      <a:avLst/>
                    </a:prstGeom>
                    <a:noFill/>
                    <a:ln>
                      <a:noFill/>
                    </a:ln>
                  </p:spPr>
                </p:pic>
              </p:grpSp>
              <p:pic>
                <p:nvPicPr>
                  <p:cNvPr descr="clipped result image" id="1335" name="Google Shape;1335;p97"/>
                  <p:cNvPicPr preferRelativeResize="0"/>
                  <p:nvPr/>
                </p:nvPicPr>
                <p:blipFill rotWithShape="1">
                  <a:blip r:embed="rId8">
                    <a:alphaModFix/>
                  </a:blip>
                  <a:srcRect b="0" l="0" r="0" t="0"/>
                  <a:stretch/>
                </p:blipFill>
                <p:spPr>
                  <a:xfrm rot="-5400000">
                    <a:off x="-320906" y="-2101200"/>
                    <a:ext cx="837288" cy="1612574"/>
                  </a:xfrm>
                  <a:prstGeom prst="rect">
                    <a:avLst/>
                  </a:prstGeom>
                  <a:noFill/>
                  <a:ln>
                    <a:noFill/>
                  </a:ln>
                </p:spPr>
              </p:pic>
            </p:grpSp>
          </p:grpSp>
          <p:grpSp>
            <p:nvGrpSpPr>
              <p:cNvPr id="1336" name="Google Shape;1336;p97"/>
              <p:cNvGrpSpPr/>
              <p:nvPr/>
            </p:nvGrpSpPr>
            <p:grpSpPr>
              <a:xfrm>
                <a:off x="1500399" y="3029902"/>
                <a:ext cx="1901300" cy="1961329"/>
                <a:chOff x="1500399" y="3029902"/>
                <a:chExt cx="1901300" cy="1961329"/>
              </a:xfrm>
            </p:grpSpPr>
            <p:pic>
              <p:nvPicPr>
                <p:cNvPr id="1337" name="Google Shape;1337;p97"/>
                <p:cNvPicPr preferRelativeResize="0"/>
                <p:nvPr/>
              </p:nvPicPr>
              <p:blipFill rotWithShape="1">
                <a:blip r:embed="rId9">
                  <a:alphaModFix/>
                </a:blip>
                <a:srcRect b="0" l="0" r="0" t="0"/>
                <a:stretch/>
              </p:blipFill>
              <p:spPr>
                <a:xfrm>
                  <a:off x="1500399" y="3098155"/>
                  <a:ext cx="1901300" cy="1893076"/>
                </a:xfrm>
                <a:prstGeom prst="rect">
                  <a:avLst/>
                </a:prstGeom>
                <a:noFill/>
                <a:ln>
                  <a:noFill/>
                </a:ln>
              </p:spPr>
            </p:pic>
            <p:sp>
              <p:nvSpPr>
                <p:cNvPr id="1338" name="Google Shape;1338;p97"/>
                <p:cNvSpPr txBox="1"/>
                <p:nvPr/>
              </p:nvSpPr>
              <p:spPr>
                <a:xfrm>
                  <a:off x="2139366" y="3029902"/>
                  <a:ext cx="398100" cy="16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UGT</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2800" u="none" cap="none" strike="noStrike">
                    <a:solidFill>
                      <a:srgbClr val="000000"/>
                    </a:solidFill>
                    <a:latin typeface="Arial"/>
                    <a:ea typeface="Arial"/>
                    <a:cs typeface="Arial"/>
                    <a:sym typeface="Arial"/>
                  </a:endParaRPr>
                </a:p>
              </p:txBody>
            </p:sp>
          </p:grpSp>
        </p:grpSp>
        <p:sp>
          <p:nvSpPr>
            <p:cNvPr id="1339" name="Google Shape;1339;p97"/>
            <p:cNvSpPr txBox="1"/>
            <p:nvPr/>
          </p:nvSpPr>
          <p:spPr>
            <a:xfrm>
              <a:off x="5981750" y="2571750"/>
              <a:ext cx="1298400" cy="352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valproate</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DEPAKOTE</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pSp>
      <p:grpSp>
        <p:nvGrpSpPr>
          <p:cNvPr id="1340" name="Google Shape;1340;p97"/>
          <p:cNvGrpSpPr/>
          <p:nvPr/>
        </p:nvGrpSpPr>
        <p:grpSpPr>
          <a:xfrm>
            <a:off x="6160883" y="1891495"/>
            <a:ext cx="2876436" cy="3091850"/>
            <a:chOff x="1965075" y="-123864"/>
            <a:chExt cx="3222175" cy="3463482"/>
          </a:xfrm>
        </p:grpSpPr>
        <p:pic>
          <p:nvPicPr>
            <p:cNvPr id="1341" name="Google Shape;1341;p97"/>
            <p:cNvPicPr preferRelativeResize="0"/>
            <p:nvPr/>
          </p:nvPicPr>
          <p:blipFill rotWithShape="1">
            <a:blip r:embed="rId10">
              <a:alphaModFix/>
            </a:blip>
            <a:srcRect b="0" l="0" r="0" t="0"/>
            <a:stretch/>
          </p:blipFill>
          <p:spPr>
            <a:xfrm>
              <a:off x="1965075" y="-123864"/>
              <a:ext cx="3222175" cy="3463482"/>
            </a:xfrm>
            <a:prstGeom prst="rect">
              <a:avLst/>
            </a:prstGeom>
            <a:noFill/>
            <a:ln>
              <a:noFill/>
            </a:ln>
          </p:spPr>
        </p:pic>
        <p:sp>
          <p:nvSpPr>
            <p:cNvPr id="1342" name="Google Shape;1342;p97"/>
            <p:cNvSpPr txBox="1"/>
            <p:nvPr/>
          </p:nvSpPr>
          <p:spPr>
            <a:xfrm>
              <a:off x="2548253" y="845750"/>
              <a:ext cx="1761300" cy="350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200" u="none" cap="none" strike="noStrike">
                  <a:solidFill>
                    <a:srgbClr val="000000"/>
                  </a:solidFill>
                  <a:latin typeface="Arial"/>
                  <a:ea typeface="Arial"/>
                  <a:cs typeface="Arial"/>
                  <a:sym typeface="Arial"/>
                </a:rPr>
                <a:t>carbamazepine</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 sz="1200" u="none" cap="none" strike="noStrike">
                  <a:solidFill>
                    <a:srgbClr val="000000"/>
                  </a:solidFill>
                  <a:latin typeface="Arial"/>
                  <a:ea typeface="Arial"/>
                  <a:cs typeface="Arial"/>
                  <a:sym typeface="Arial"/>
                </a:rPr>
                <a:t>TEGRETOL</a:t>
              </a:r>
              <a:endParaRPr b="1"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pSp>
      <p:pic>
        <p:nvPicPr>
          <p:cNvPr descr="Resultado de imagen para tiger" id="1343" name="Google Shape;1343;p97"/>
          <p:cNvPicPr preferRelativeResize="0"/>
          <p:nvPr/>
        </p:nvPicPr>
        <p:blipFill rotWithShape="1">
          <a:blip r:embed="rId11">
            <a:alphaModFix/>
          </a:blip>
          <a:srcRect b="0" l="0" r="0" t="0"/>
          <a:stretch/>
        </p:blipFill>
        <p:spPr>
          <a:xfrm flipH="1" rot="-312027">
            <a:off x="7002351" y="683844"/>
            <a:ext cx="997536" cy="979390"/>
          </a:xfrm>
          <a:prstGeom prst="rect">
            <a:avLst/>
          </a:prstGeom>
          <a:noFill/>
          <a:ln>
            <a:noFill/>
          </a:ln>
        </p:spPr>
      </p:pic>
      <p:grpSp>
        <p:nvGrpSpPr>
          <p:cNvPr id="1344" name="Google Shape;1344;p97"/>
          <p:cNvGrpSpPr/>
          <p:nvPr/>
        </p:nvGrpSpPr>
        <p:grpSpPr>
          <a:xfrm>
            <a:off x="3761773" y="558473"/>
            <a:ext cx="1320012" cy="1016437"/>
            <a:chOff x="766790" y="2138390"/>
            <a:chExt cx="2690060" cy="2071402"/>
          </a:xfrm>
        </p:grpSpPr>
        <p:grpSp>
          <p:nvGrpSpPr>
            <p:cNvPr id="1345" name="Google Shape;1345;p97"/>
            <p:cNvGrpSpPr/>
            <p:nvPr/>
          </p:nvGrpSpPr>
          <p:grpSpPr>
            <a:xfrm>
              <a:off x="766790" y="2138390"/>
              <a:ext cx="2690060" cy="2071402"/>
              <a:chOff x="6077928" y="3303340"/>
              <a:chExt cx="1398742" cy="1077060"/>
            </a:xfrm>
          </p:grpSpPr>
          <p:grpSp>
            <p:nvGrpSpPr>
              <p:cNvPr id="1346" name="Google Shape;1346;p97"/>
              <p:cNvGrpSpPr/>
              <p:nvPr/>
            </p:nvGrpSpPr>
            <p:grpSpPr>
              <a:xfrm>
                <a:off x="6077928" y="3303340"/>
                <a:ext cx="1398742" cy="937838"/>
                <a:chOff x="5619327" y="6680160"/>
                <a:chExt cx="1740161" cy="1166756"/>
              </a:xfrm>
            </p:grpSpPr>
            <p:pic>
              <p:nvPicPr>
                <p:cNvPr descr="clipped result image" id="1347" name="Google Shape;1347;p97"/>
                <p:cNvPicPr preferRelativeResize="0"/>
                <p:nvPr/>
              </p:nvPicPr>
              <p:blipFill rotWithShape="1">
                <a:blip r:embed="rId12">
                  <a:alphaModFix/>
                </a:blip>
                <a:srcRect b="13268" l="28602" r="0" t="24642"/>
                <a:stretch/>
              </p:blipFill>
              <p:spPr>
                <a:xfrm>
                  <a:off x="5945660" y="6923321"/>
                  <a:ext cx="1413828" cy="923595"/>
                </a:xfrm>
                <a:prstGeom prst="rect">
                  <a:avLst/>
                </a:prstGeom>
                <a:noFill/>
                <a:ln>
                  <a:noFill/>
                </a:ln>
              </p:spPr>
            </p:pic>
            <p:pic>
              <p:nvPicPr>
                <p:cNvPr id="1348" name="Google Shape;1348;p97"/>
                <p:cNvPicPr preferRelativeResize="0"/>
                <p:nvPr/>
              </p:nvPicPr>
              <p:blipFill rotWithShape="1">
                <a:blip r:embed="rId13">
                  <a:alphaModFix/>
                </a:blip>
                <a:srcRect b="0" l="0" r="0" t="0"/>
                <a:stretch/>
              </p:blipFill>
              <p:spPr>
                <a:xfrm>
                  <a:off x="5619327" y="6680160"/>
                  <a:ext cx="866543" cy="668044"/>
                </a:xfrm>
                <a:prstGeom prst="rect">
                  <a:avLst/>
                </a:prstGeom>
                <a:noFill/>
                <a:ln>
                  <a:noFill/>
                </a:ln>
              </p:spPr>
            </p:pic>
          </p:grpSp>
          <p:pic>
            <p:nvPicPr>
              <p:cNvPr id="1349" name="Google Shape;1349;p97"/>
              <p:cNvPicPr preferRelativeResize="0"/>
              <p:nvPr/>
            </p:nvPicPr>
            <p:blipFill rotWithShape="1">
              <a:blip r:embed="rId14">
                <a:alphaModFix/>
              </a:blip>
              <a:srcRect b="0" l="0" r="0" t="0"/>
              <a:stretch/>
            </p:blipFill>
            <p:spPr>
              <a:xfrm flipH="1">
                <a:off x="6314309" y="4147967"/>
                <a:ext cx="255693" cy="222975"/>
              </a:xfrm>
              <a:prstGeom prst="rect">
                <a:avLst/>
              </a:prstGeom>
              <a:noFill/>
              <a:ln>
                <a:noFill/>
              </a:ln>
              <a:effectLst>
                <a:outerShdw blurRad="28575" rotWithShape="0" algn="bl" dist="9525">
                  <a:srgbClr val="000000">
                    <a:alpha val="20780"/>
                  </a:srgbClr>
                </a:outerShdw>
              </a:effectLst>
            </p:spPr>
          </p:pic>
          <p:pic>
            <p:nvPicPr>
              <p:cNvPr id="1350" name="Google Shape;1350;p97"/>
              <p:cNvPicPr preferRelativeResize="0"/>
              <p:nvPr/>
            </p:nvPicPr>
            <p:blipFill rotWithShape="1">
              <a:blip r:embed="rId14">
                <a:alphaModFix/>
              </a:blip>
              <a:srcRect b="0" l="0" r="0" t="0"/>
              <a:stretch/>
            </p:blipFill>
            <p:spPr>
              <a:xfrm flipH="1">
                <a:off x="7003813" y="4101430"/>
                <a:ext cx="228175" cy="222982"/>
              </a:xfrm>
              <a:prstGeom prst="rect">
                <a:avLst/>
              </a:prstGeom>
              <a:noFill/>
              <a:ln>
                <a:noFill/>
              </a:ln>
              <a:effectLst>
                <a:outerShdw blurRad="28575" rotWithShape="0" algn="bl" dist="9525">
                  <a:srgbClr val="000000">
                    <a:alpha val="20780"/>
                  </a:srgbClr>
                </a:outerShdw>
              </a:effectLst>
            </p:spPr>
          </p:pic>
          <p:pic>
            <p:nvPicPr>
              <p:cNvPr id="1351" name="Google Shape;1351;p97"/>
              <p:cNvPicPr preferRelativeResize="0"/>
              <p:nvPr/>
            </p:nvPicPr>
            <p:blipFill rotWithShape="1">
              <a:blip r:embed="rId14">
                <a:alphaModFix/>
              </a:blip>
              <a:srcRect b="0" l="0" r="0" t="0"/>
              <a:stretch/>
            </p:blipFill>
            <p:spPr>
              <a:xfrm flipH="1" rot="-215982">
                <a:off x="7081141" y="4095750"/>
                <a:ext cx="282463" cy="276055"/>
              </a:xfrm>
              <a:prstGeom prst="rect">
                <a:avLst/>
              </a:prstGeom>
              <a:noFill/>
              <a:ln>
                <a:noFill/>
              </a:ln>
              <a:effectLst>
                <a:outerShdw blurRad="28575" rotWithShape="0" algn="bl" dist="9525">
                  <a:srgbClr val="000000">
                    <a:alpha val="20780"/>
                  </a:srgbClr>
                </a:outerShdw>
              </a:effectLst>
            </p:spPr>
          </p:pic>
        </p:grpSp>
        <p:pic>
          <p:nvPicPr>
            <p:cNvPr id="1352" name="Google Shape;1352;p97"/>
            <p:cNvPicPr preferRelativeResize="0"/>
            <p:nvPr/>
          </p:nvPicPr>
          <p:blipFill rotWithShape="1">
            <a:blip r:embed="rId14">
              <a:alphaModFix/>
            </a:blip>
            <a:srcRect b="0" l="0" r="0" t="0"/>
            <a:stretch/>
          </p:blipFill>
          <p:spPr>
            <a:xfrm flipH="1">
              <a:off x="1500138" y="3720100"/>
              <a:ext cx="452497" cy="442200"/>
            </a:xfrm>
            <a:prstGeom prst="rect">
              <a:avLst/>
            </a:prstGeom>
            <a:noFill/>
            <a:ln>
              <a:noFill/>
            </a:ln>
            <a:effectLst>
              <a:outerShdw blurRad="28575" rotWithShape="0" algn="bl" dist="9525">
                <a:srgbClr val="000000">
                  <a:alpha val="20780"/>
                </a:srgbClr>
              </a:outerShdw>
            </a:effectLst>
          </p:spPr>
        </p:pic>
      </p:grpSp>
      <p:pic>
        <p:nvPicPr>
          <p:cNvPr id="1353" name="Google Shape;1353;p97"/>
          <p:cNvPicPr preferRelativeResize="0"/>
          <p:nvPr/>
        </p:nvPicPr>
        <p:blipFill rotWithShape="1">
          <a:blip r:embed="rId15">
            <a:alphaModFix/>
          </a:blip>
          <a:srcRect b="0" l="0" r="0" t="0"/>
          <a:stretch/>
        </p:blipFill>
        <p:spPr>
          <a:xfrm>
            <a:off x="589199" y="28750"/>
            <a:ext cx="1213850" cy="1346125"/>
          </a:xfrm>
          <a:prstGeom prst="rect">
            <a:avLst/>
          </a:prstGeom>
          <a:noFill/>
          <a:ln>
            <a:noFill/>
          </a:ln>
        </p:spPr>
      </p:pic>
      <p:cxnSp>
        <p:nvCxnSpPr>
          <p:cNvPr id="1354" name="Google Shape;1354;p97"/>
          <p:cNvCxnSpPr/>
          <p:nvPr/>
        </p:nvCxnSpPr>
        <p:spPr>
          <a:xfrm>
            <a:off x="2896975" y="0"/>
            <a:ext cx="0" cy="5143500"/>
          </a:xfrm>
          <a:prstGeom prst="straightConnector1">
            <a:avLst/>
          </a:prstGeom>
          <a:noFill/>
          <a:ln cap="flat" cmpd="sng" w="9525">
            <a:solidFill>
              <a:schemeClr val="dk2"/>
            </a:solidFill>
            <a:prstDash val="solid"/>
            <a:round/>
            <a:headEnd len="sm" w="sm" type="none"/>
            <a:tailEnd len="sm" w="sm" type="none"/>
          </a:ln>
        </p:spPr>
      </p:cxnSp>
      <p:cxnSp>
        <p:nvCxnSpPr>
          <p:cNvPr id="1355" name="Google Shape;1355;p97"/>
          <p:cNvCxnSpPr/>
          <p:nvPr/>
        </p:nvCxnSpPr>
        <p:spPr>
          <a:xfrm>
            <a:off x="6107350" y="0"/>
            <a:ext cx="0" cy="5143500"/>
          </a:xfrm>
          <a:prstGeom prst="straightConnector1">
            <a:avLst/>
          </a:prstGeom>
          <a:noFill/>
          <a:ln cap="flat" cmpd="sng" w="9525">
            <a:solidFill>
              <a:schemeClr val="dk2"/>
            </a:solidFill>
            <a:prstDash val="solid"/>
            <a:round/>
            <a:headEnd len="sm" w="sm" type="none"/>
            <a:tailEnd len="sm" w="sm" type="none"/>
          </a:ln>
        </p:spPr>
      </p:cxnSp>
      <p:sp>
        <p:nvSpPr>
          <p:cNvPr id="1356" name="Google Shape;1356;p97"/>
          <p:cNvSpPr txBox="1"/>
          <p:nvPr/>
        </p:nvSpPr>
        <p:spPr>
          <a:xfrm>
            <a:off x="3895263" y="1733250"/>
            <a:ext cx="1213800" cy="64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sensitive substrate (UGT1A4)</a:t>
            </a:r>
            <a:endParaRPr b="0" i="0" sz="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00"/>
              <a:buFont typeface="Arial"/>
              <a:buNone/>
            </a:pPr>
            <a:r>
              <a:t/>
            </a:r>
            <a:endParaRPr b="0" i="0" sz="900" u="none" cap="none" strike="noStrike">
              <a:solidFill>
                <a:srgbClr val="000000"/>
              </a:solidFill>
              <a:latin typeface="Arial"/>
              <a:ea typeface="Arial"/>
              <a:cs typeface="Arial"/>
              <a:sym typeface="Arial"/>
            </a:endParaRPr>
          </a:p>
        </p:txBody>
      </p:sp>
      <p:sp>
        <p:nvSpPr>
          <p:cNvPr id="1357" name="Google Shape;1357;p97"/>
          <p:cNvSpPr/>
          <p:nvPr/>
        </p:nvSpPr>
        <p:spPr>
          <a:xfrm rot="-2397390">
            <a:off x="738093" y="1396728"/>
            <a:ext cx="1020701" cy="1016245"/>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p97"/>
          <p:cNvSpPr/>
          <p:nvPr/>
        </p:nvSpPr>
        <p:spPr>
          <a:xfrm rot="-2397369">
            <a:off x="3945503" y="2288142"/>
            <a:ext cx="760042" cy="756624"/>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359" name="Google Shape;1359;p97"/>
          <p:cNvCxnSpPr/>
          <p:nvPr/>
        </p:nvCxnSpPr>
        <p:spPr>
          <a:xfrm>
            <a:off x="4258425" y="2045325"/>
            <a:ext cx="0" cy="576600"/>
          </a:xfrm>
          <a:prstGeom prst="straightConnector1">
            <a:avLst/>
          </a:prstGeom>
          <a:noFill/>
          <a:ln cap="flat" cmpd="sng" w="9525">
            <a:solidFill>
              <a:schemeClr val="dk2"/>
            </a:solidFill>
            <a:prstDash val="solid"/>
            <a:round/>
            <a:headEnd len="sm" w="sm" type="none"/>
            <a:tailEnd len="med" w="med" type="triangle"/>
          </a:ln>
        </p:spPr>
      </p:cxnSp>
      <p:sp>
        <p:nvSpPr>
          <p:cNvPr id="1360" name="Google Shape;1360;p97"/>
          <p:cNvSpPr/>
          <p:nvPr/>
        </p:nvSpPr>
        <p:spPr>
          <a:xfrm rot="-2397453">
            <a:off x="6647263" y="3515023"/>
            <a:ext cx="1534988" cy="1527959"/>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4" name="Shape 1364"/>
        <p:cNvGrpSpPr/>
        <p:nvPr/>
      </p:nvGrpSpPr>
      <p:grpSpPr>
        <a:xfrm>
          <a:off x="0" y="0"/>
          <a:ext cx="0" cy="0"/>
          <a:chOff x="0" y="0"/>
          <a:chExt cx="0" cy="0"/>
        </a:xfrm>
      </p:grpSpPr>
      <p:sp>
        <p:nvSpPr>
          <p:cNvPr id="1365" name="Google Shape;1365;p98"/>
          <p:cNvSpPr txBox="1"/>
          <p:nvPr/>
        </p:nvSpPr>
        <p:spPr>
          <a:xfrm>
            <a:off x="741325" y="731528"/>
            <a:ext cx="5485200" cy="120029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Antidepressants are often “mood </a:t>
            </a:r>
            <a:r>
              <a:rPr b="1" i="0" lang="en" sz="1400" u="sng" cap="none" strike="noStrike">
                <a:solidFill>
                  <a:schemeClr val="dk1"/>
                </a:solidFill>
                <a:latin typeface="Arial"/>
                <a:ea typeface="Arial"/>
                <a:cs typeface="Arial"/>
                <a:sym typeface="Arial"/>
              </a:rPr>
              <a:t>de</a:t>
            </a:r>
            <a:r>
              <a:rPr b="0" i="0" lang="en" sz="1400" u="none" cap="none" strike="noStrike">
                <a:solidFill>
                  <a:schemeClr val="dk1"/>
                </a:solidFill>
                <a:latin typeface="Arial"/>
                <a:ea typeface="Arial"/>
                <a:cs typeface="Arial"/>
                <a:sym typeface="Arial"/>
              </a:rPr>
              <a:t>stabilizers” in bipolar disorder.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highlight>
                <a:srgbClr val="FFFFFF"/>
              </a:highlight>
              <a:latin typeface="Arial"/>
              <a:ea typeface="Arial"/>
              <a:cs typeface="Arial"/>
              <a:sym typeface="Arial"/>
            </a:endParaRPr>
          </a:p>
          <a:p>
            <a:pPr indent="0" lvl="0" marL="0" marR="0" rtl="0" algn="l">
              <a:lnSpc>
                <a:spcPct val="100000"/>
              </a:lnSpc>
              <a:spcBef>
                <a:spcPts val="1200"/>
              </a:spcBef>
              <a:spcAft>
                <a:spcPts val="0"/>
              </a:spcAft>
              <a:buClr>
                <a:srgbClr val="000000"/>
              </a:buClr>
              <a:buSzPts val="1500"/>
              <a:buFont typeface="Arial"/>
              <a:buNone/>
            </a:pPr>
            <a:r>
              <a:t/>
            </a:r>
            <a:endParaRPr b="0" i="0" sz="1500" u="none" cap="none" strike="noStrike">
              <a:solidFill>
                <a:schemeClr val="accent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accent2"/>
              </a:solidFill>
              <a:highlight>
                <a:srgbClr val="FFFFFF"/>
              </a:highlight>
              <a:latin typeface="Arial"/>
              <a:ea typeface="Arial"/>
              <a:cs typeface="Arial"/>
              <a:sym typeface="Arial"/>
            </a:endParaRPr>
          </a:p>
        </p:txBody>
      </p:sp>
      <p:sp>
        <p:nvSpPr>
          <p:cNvPr id="1366" name="Google Shape;1366;p98"/>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98"/>
          <p:cNvSpPr txBox="1"/>
          <p:nvPr/>
        </p:nvSpPr>
        <p:spPr>
          <a:xfrm>
            <a:off x="810301"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0" i="0" lang="en" sz="2400" u="none" cap="none" strike="noStrike">
                <a:solidFill>
                  <a:schemeClr val="lt1"/>
                </a:solidFill>
                <a:latin typeface="Arial"/>
                <a:ea typeface="Arial"/>
                <a:cs typeface="Arial"/>
                <a:sym typeface="Arial"/>
              </a:rPr>
              <a:t>Antidepressants for Bipolar Disorder</a:t>
            </a:r>
            <a:endParaRPr b="0" i="0" sz="2400" u="none" cap="none" strike="noStrike">
              <a:solidFill>
                <a:schemeClr val="lt1"/>
              </a:solidFill>
              <a:latin typeface="Arial"/>
              <a:ea typeface="Arial"/>
              <a:cs typeface="Arial"/>
              <a:sym typeface="Arial"/>
            </a:endParaRPr>
          </a:p>
        </p:txBody>
      </p:sp>
      <p:pic>
        <p:nvPicPr>
          <p:cNvPr id="1368" name="Google Shape;1368;p98"/>
          <p:cNvPicPr preferRelativeResize="0"/>
          <p:nvPr/>
        </p:nvPicPr>
        <p:blipFill rotWithShape="1">
          <a:blip r:embed="rId3">
            <a:alphaModFix/>
          </a:blip>
          <a:srcRect b="0" l="0" r="0" t="0"/>
          <a:stretch/>
        </p:blipFill>
        <p:spPr>
          <a:xfrm>
            <a:off x="6216400" y="671150"/>
            <a:ext cx="2927600" cy="19006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2" name="Shape 1372"/>
        <p:cNvGrpSpPr/>
        <p:nvPr/>
      </p:nvGrpSpPr>
      <p:grpSpPr>
        <a:xfrm>
          <a:off x="0" y="0"/>
          <a:ext cx="0" cy="0"/>
          <a:chOff x="0" y="0"/>
          <a:chExt cx="0" cy="0"/>
        </a:xfrm>
      </p:grpSpPr>
      <p:sp>
        <p:nvSpPr>
          <p:cNvPr id="1373" name="Google Shape;1373;p99"/>
          <p:cNvSpPr txBox="1"/>
          <p:nvPr/>
        </p:nvSpPr>
        <p:spPr>
          <a:xfrm>
            <a:off x="741325" y="731528"/>
            <a:ext cx="5485200" cy="181585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Antidepressants are often “mood </a:t>
            </a:r>
            <a:r>
              <a:rPr b="1" i="0" lang="en" sz="1400" u="sng" cap="none" strike="noStrike">
                <a:solidFill>
                  <a:schemeClr val="dk1"/>
                </a:solidFill>
                <a:latin typeface="Arial"/>
                <a:ea typeface="Arial"/>
                <a:cs typeface="Arial"/>
                <a:sym typeface="Arial"/>
              </a:rPr>
              <a:t>de</a:t>
            </a:r>
            <a:r>
              <a:rPr b="0" i="0" lang="en" sz="1400" u="none" cap="none" strike="noStrike">
                <a:solidFill>
                  <a:schemeClr val="dk1"/>
                </a:solidFill>
                <a:latin typeface="Arial"/>
                <a:ea typeface="Arial"/>
                <a:cs typeface="Arial"/>
                <a:sym typeface="Arial"/>
              </a:rPr>
              <a:t>stabilizers” in bipolar disorder.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Antidepressants are ineffective in bipolar disorder, slightly inferior to placebo in large STEP-BD trial.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highlight>
                <a:srgbClr val="FFFFFF"/>
              </a:highlight>
              <a:latin typeface="Arial"/>
              <a:ea typeface="Arial"/>
              <a:cs typeface="Arial"/>
              <a:sym typeface="Arial"/>
            </a:endParaRPr>
          </a:p>
          <a:p>
            <a:pPr indent="0" lvl="0" marL="0" marR="0" rtl="0" algn="l">
              <a:lnSpc>
                <a:spcPct val="100000"/>
              </a:lnSpc>
              <a:spcBef>
                <a:spcPts val="1200"/>
              </a:spcBef>
              <a:spcAft>
                <a:spcPts val="0"/>
              </a:spcAft>
              <a:buClr>
                <a:srgbClr val="000000"/>
              </a:buClr>
              <a:buSzPts val="1500"/>
              <a:buFont typeface="Arial"/>
              <a:buNone/>
            </a:pPr>
            <a:r>
              <a:t/>
            </a:r>
            <a:endParaRPr b="0" i="0" sz="1500" u="none" cap="none" strike="noStrike">
              <a:solidFill>
                <a:schemeClr val="accent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accent2"/>
              </a:solidFill>
              <a:highlight>
                <a:srgbClr val="FFFFFF"/>
              </a:highlight>
              <a:latin typeface="Arial"/>
              <a:ea typeface="Arial"/>
              <a:cs typeface="Arial"/>
              <a:sym typeface="Arial"/>
            </a:endParaRPr>
          </a:p>
        </p:txBody>
      </p:sp>
      <p:sp>
        <p:nvSpPr>
          <p:cNvPr id="1374" name="Google Shape;1374;p99"/>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99"/>
          <p:cNvSpPr txBox="1"/>
          <p:nvPr/>
        </p:nvSpPr>
        <p:spPr>
          <a:xfrm>
            <a:off x="810301"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0" i="0" lang="en" sz="2400" u="none" cap="none" strike="noStrike">
                <a:solidFill>
                  <a:schemeClr val="lt1"/>
                </a:solidFill>
                <a:latin typeface="Arial"/>
                <a:ea typeface="Arial"/>
                <a:cs typeface="Arial"/>
                <a:sym typeface="Arial"/>
              </a:rPr>
              <a:t>Antidepressants for Bipolar Disorder</a:t>
            </a:r>
            <a:endParaRPr b="0" i="0" sz="2400" u="none" cap="none" strike="noStrike">
              <a:solidFill>
                <a:schemeClr val="lt1"/>
              </a:solidFill>
              <a:latin typeface="Arial"/>
              <a:ea typeface="Arial"/>
              <a:cs typeface="Arial"/>
              <a:sym typeface="Arial"/>
            </a:endParaRPr>
          </a:p>
        </p:txBody>
      </p:sp>
      <p:pic>
        <p:nvPicPr>
          <p:cNvPr id="1376" name="Google Shape;1376;p99"/>
          <p:cNvPicPr preferRelativeResize="0"/>
          <p:nvPr/>
        </p:nvPicPr>
        <p:blipFill rotWithShape="1">
          <a:blip r:embed="rId3">
            <a:alphaModFix/>
          </a:blip>
          <a:srcRect b="0" l="0" r="0" t="0"/>
          <a:stretch/>
        </p:blipFill>
        <p:spPr>
          <a:xfrm>
            <a:off x="6216400" y="671150"/>
            <a:ext cx="2927600" cy="19006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0" name="Shape 1380"/>
        <p:cNvGrpSpPr/>
        <p:nvPr/>
      </p:nvGrpSpPr>
      <p:grpSpPr>
        <a:xfrm>
          <a:off x="0" y="0"/>
          <a:ext cx="0" cy="0"/>
          <a:chOff x="0" y="0"/>
          <a:chExt cx="0" cy="0"/>
        </a:xfrm>
      </p:grpSpPr>
      <p:sp>
        <p:nvSpPr>
          <p:cNvPr id="1381" name="Google Shape;1381;p100"/>
          <p:cNvSpPr txBox="1"/>
          <p:nvPr/>
        </p:nvSpPr>
        <p:spPr>
          <a:xfrm>
            <a:off x="741325" y="731528"/>
            <a:ext cx="5485200" cy="207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Antidepressants are often “mood </a:t>
            </a:r>
            <a:r>
              <a:rPr b="1" i="0" lang="en" sz="1400" u="sng" cap="none" strike="noStrike">
                <a:solidFill>
                  <a:schemeClr val="dk1"/>
                </a:solidFill>
                <a:latin typeface="Arial"/>
                <a:ea typeface="Arial"/>
                <a:cs typeface="Arial"/>
                <a:sym typeface="Arial"/>
              </a:rPr>
              <a:t>de</a:t>
            </a:r>
            <a:r>
              <a:rPr b="0" i="0" lang="en" sz="1400" u="none" cap="none" strike="noStrike">
                <a:solidFill>
                  <a:schemeClr val="dk1"/>
                </a:solidFill>
                <a:latin typeface="Arial"/>
                <a:ea typeface="Arial"/>
                <a:cs typeface="Arial"/>
                <a:sym typeface="Arial"/>
              </a:rPr>
              <a:t>stabilizers” in bipolar disorder.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Antidepressants are ineffective in bipolar disorder, slightly inferior to placebo in large STEP-BD trial.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lang="en">
                <a:solidFill>
                  <a:schemeClr val="accent2"/>
                </a:solidFill>
                <a:highlight>
                  <a:srgbClr val="FFFFFF"/>
                </a:highlight>
              </a:rPr>
              <a:t>A</a:t>
            </a:r>
            <a:r>
              <a:rPr b="0" i="0" lang="en" sz="1400" u="none" cap="none" strike="noStrike">
                <a:solidFill>
                  <a:schemeClr val="accent2"/>
                </a:solidFill>
                <a:highlight>
                  <a:srgbClr val="FFFFFF"/>
                </a:highlight>
                <a:latin typeface="Arial"/>
                <a:ea typeface="Arial"/>
                <a:cs typeface="Arial"/>
                <a:sym typeface="Arial"/>
              </a:rPr>
              <a:t>ntidepressant continuation in rapid-cycling worsened maintenance outcomes, </a:t>
            </a:r>
            <a:r>
              <a:rPr b="1" i="0" lang="en" sz="1400" u="none" cap="none" strike="noStrike">
                <a:solidFill>
                  <a:schemeClr val="accent2"/>
                </a:solidFill>
                <a:highlight>
                  <a:srgbClr val="FFFFFF"/>
                </a:highlight>
                <a:latin typeface="Arial"/>
                <a:ea typeface="Arial"/>
                <a:cs typeface="Arial"/>
                <a:sym typeface="Arial"/>
              </a:rPr>
              <a:t>especially for depressive morbidity</a:t>
            </a:r>
            <a:r>
              <a:rPr b="0" i="0" lang="en" sz="1400" u="none" cap="none" strike="noStrike">
                <a:solidFill>
                  <a:schemeClr val="accent2"/>
                </a:solidFill>
                <a:highlight>
                  <a:srgbClr val="FFFFFF"/>
                </a:highlight>
                <a:latin typeface="Arial"/>
                <a:ea typeface="Arial"/>
                <a:cs typeface="Arial"/>
                <a:sym typeface="Arial"/>
              </a:rPr>
              <a:t>, versus antidepressant discontinuation.</a:t>
            </a:r>
            <a:endParaRPr b="0" i="0" sz="1400" u="none" cap="none" strike="noStrike">
              <a:solidFill>
                <a:schemeClr val="accent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accent2"/>
              </a:solidFill>
              <a:highlight>
                <a:srgbClr val="FFFFFF"/>
              </a:highlight>
              <a:latin typeface="Arial"/>
              <a:ea typeface="Arial"/>
              <a:cs typeface="Arial"/>
              <a:sym typeface="Arial"/>
            </a:endParaRPr>
          </a:p>
        </p:txBody>
      </p:sp>
      <p:sp>
        <p:nvSpPr>
          <p:cNvPr id="1382" name="Google Shape;1382;p100"/>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100"/>
          <p:cNvSpPr txBox="1"/>
          <p:nvPr/>
        </p:nvSpPr>
        <p:spPr>
          <a:xfrm>
            <a:off x="810301"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0" i="0" lang="en" sz="2400" u="none" cap="none" strike="noStrike">
                <a:solidFill>
                  <a:schemeClr val="lt1"/>
                </a:solidFill>
                <a:latin typeface="Arial"/>
                <a:ea typeface="Arial"/>
                <a:cs typeface="Arial"/>
                <a:sym typeface="Arial"/>
              </a:rPr>
              <a:t>Antidepressants for Bipolar Disorder</a:t>
            </a:r>
            <a:endParaRPr b="0" i="0" sz="2400" u="none" cap="none" strike="noStrike">
              <a:solidFill>
                <a:schemeClr val="lt1"/>
              </a:solidFill>
              <a:latin typeface="Arial"/>
              <a:ea typeface="Arial"/>
              <a:cs typeface="Arial"/>
              <a:sym typeface="Arial"/>
            </a:endParaRPr>
          </a:p>
        </p:txBody>
      </p:sp>
      <p:pic>
        <p:nvPicPr>
          <p:cNvPr id="1384" name="Google Shape;1384;p100"/>
          <p:cNvPicPr preferRelativeResize="0"/>
          <p:nvPr/>
        </p:nvPicPr>
        <p:blipFill rotWithShape="1">
          <a:blip r:embed="rId3">
            <a:alphaModFix/>
          </a:blip>
          <a:srcRect b="0" l="0" r="0" t="0"/>
          <a:stretch/>
        </p:blipFill>
        <p:spPr>
          <a:xfrm>
            <a:off x="6216400" y="671150"/>
            <a:ext cx="2927600" cy="19006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8" name="Shape 1388"/>
        <p:cNvGrpSpPr/>
        <p:nvPr/>
      </p:nvGrpSpPr>
      <p:grpSpPr>
        <a:xfrm>
          <a:off x="0" y="0"/>
          <a:ext cx="0" cy="0"/>
          <a:chOff x="0" y="0"/>
          <a:chExt cx="0" cy="0"/>
        </a:xfrm>
      </p:grpSpPr>
      <p:sp>
        <p:nvSpPr>
          <p:cNvPr id="1389" name="Google Shape;1389;p101"/>
          <p:cNvSpPr txBox="1"/>
          <p:nvPr/>
        </p:nvSpPr>
        <p:spPr>
          <a:xfrm>
            <a:off x="741325" y="731528"/>
            <a:ext cx="5485200" cy="2709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Antidepressants are often “mood </a:t>
            </a:r>
            <a:r>
              <a:rPr b="1" i="0" lang="en" sz="1400" u="sng" cap="none" strike="noStrike">
                <a:solidFill>
                  <a:schemeClr val="dk1"/>
                </a:solidFill>
                <a:latin typeface="Arial"/>
                <a:ea typeface="Arial"/>
                <a:cs typeface="Arial"/>
                <a:sym typeface="Arial"/>
              </a:rPr>
              <a:t>de</a:t>
            </a:r>
            <a:r>
              <a:rPr b="0" i="0" lang="en" sz="1400" u="none" cap="none" strike="noStrike">
                <a:solidFill>
                  <a:schemeClr val="dk1"/>
                </a:solidFill>
                <a:latin typeface="Arial"/>
                <a:ea typeface="Arial"/>
                <a:cs typeface="Arial"/>
                <a:sym typeface="Arial"/>
              </a:rPr>
              <a:t>stabilizers” in bipolar disorder.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Antidepressants are ineffective in bipolar disorder, slightly inferior to placebo in large STEP-BD trial.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lang="en">
                <a:solidFill>
                  <a:schemeClr val="accent2"/>
                </a:solidFill>
                <a:highlight>
                  <a:srgbClr val="FFFFFF"/>
                </a:highlight>
              </a:rPr>
              <a:t>A</a:t>
            </a:r>
            <a:r>
              <a:rPr b="0" i="0" lang="en" sz="1400" u="none" cap="none" strike="noStrike">
                <a:solidFill>
                  <a:schemeClr val="accent2"/>
                </a:solidFill>
                <a:highlight>
                  <a:srgbClr val="FFFFFF"/>
                </a:highlight>
                <a:latin typeface="Arial"/>
                <a:ea typeface="Arial"/>
                <a:cs typeface="Arial"/>
                <a:sym typeface="Arial"/>
              </a:rPr>
              <a:t>ntidepressant continuation in rapid-cycling worsened maintenance outcomes, </a:t>
            </a:r>
            <a:r>
              <a:rPr b="1" i="0" lang="en" sz="1400" u="none" cap="none" strike="noStrike">
                <a:solidFill>
                  <a:schemeClr val="accent2"/>
                </a:solidFill>
                <a:highlight>
                  <a:srgbClr val="FFFFFF"/>
                </a:highlight>
                <a:latin typeface="Arial"/>
                <a:ea typeface="Arial"/>
                <a:cs typeface="Arial"/>
                <a:sym typeface="Arial"/>
              </a:rPr>
              <a:t>especially for depressive morbidity</a:t>
            </a:r>
            <a:r>
              <a:rPr b="0" i="0" lang="en" sz="1400" u="none" cap="none" strike="noStrike">
                <a:solidFill>
                  <a:schemeClr val="accent2"/>
                </a:solidFill>
                <a:highlight>
                  <a:srgbClr val="FFFFFF"/>
                </a:highlight>
                <a:latin typeface="Arial"/>
                <a:ea typeface="Arial"/>
                <a:cs typeface="Arial"/>
                <a:sym typeface="Arial"/>
              </a:rPr>
              <a:t>, versus antidepressant discontinuation.</a:t>
            </a:r>
            <a:endParaRPr b="0" i="0" sz="1400" u="none" cap="none" strike="noStrike">
              <a:solidFill>
                <a:schemeClr val="accent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accent2"/>
              </a:solidFill>
              <a:highlight>
                <a:srgbClr val="FFFFFF"/>
              </a:highlight>
            </a:endParaRPr>
          </a:p>
          <a:p>
            <a:pPr indent="0" lvl="0" marL="0" rtl="0" algn="l">
              <a:spcBef>
                <a:spcPts val="0"/>
              </a:spcBef>
              <a:spcAft>
                <a:spcPts val="0"/>
              </a:spcAft>
              <a:buClr>
                <a:schemeClr val="dk1"/>
              </a:buClr>
              <a:buSzPts val="1100"/>
              <a:buFont typeface="Arial"/>
              <a:buNone/>
            </a:pPr>
            <a:r>
              <a:rPr lang="en">
                <a:solidFill>
                  <a:schemeClr val="accent2"/>
                </a:solidFill>
                <a:highlight>
                  <a:schemeClr val="lt1"/>
                </a:highlight>
              </a:rPr>
              <a:t>In </a:t>
            </a:r>
            <a:r>
              <a:rPr b="1" lang="en">
                <a:solidFill>
                  <a:schemeClr val="accent2"/>
                </a:solidFill>
                <a:highlight>
                  <a:schemeClr val="lt1"/>
                </a:highlight>
              </a:rPr>
              <a:t>one-third </a:t>
            </a:r>
            <a:r>
              <a:rPr lang="en">
                <a:solidFill>
                  <a:schemeClr val="accent2"/>
                </a:solidFill>
                <a:highlight>
                  <a:schemeClr val="lt1"/>
                </a:highlight>
              </a:rPr>
              <a:t>of treatment-refractory bipolar patients, </a:t>
            </a:r>
            <a:r>
              <a:rPr b="1" lang="en">
                <a:solidFill>
                  <a:schemeClr val="accent2"/>
                </a:solidFill>
                <a:highlight>
                  <a:schemeClr val="lt1"/>
                </a:highlight>
              </a:rPr>
              <a:t>mania</a:t>
            </a:r>
            <a:r>
              <a:rPr lang="en">
                <a:solidFill>
                  <a:schemeClr val="accent2"/>
                </a:solidFill>
                <a:highlight>
                  <a:schemeClr val="lt1"/>
                </a:highlight>
              </a:rPr>
              <a:t> is likely to be </a:t>
            </a:r>
            <a:r>
              <a:rPr b="1" lang="en">
                <a:solidFill>
                  <a:schemeClr val="accent2"/>
                </a:solidFill>
                <a:highlight>
                  <a:schemeClr val="lt1"/>
                </a:highlight>
              </a:rPr>
              <a:t>antidepressant-induced</a:t>
            </a:r>
            <a:r>
              <a:rPr lang="en">
                <a:solidFill>
                  <a:schemeClr val="accent2"/>
                </a:solidFill>
                <a:highlight>
                  <a:schemeClr val="lt1"/>
                </a:highlight>
              </a:rPr>
              <a:t> and not attributable to the expected course of illness.</a:t>
            </a:r>
            <a:endParaRPr b="0" i="0" sz="1500" u="none" cap="none" strike="noStrike">
              <a:solidFill>
                <a:schemeClr val="accent2"/>
              </a:solidFill>
              <a:highlight>
                <a:srgbClr val="FFFFFF"/>
              </a:highlight>
              <a:latin typeface="Arial"/>
              <a:ea typeface="Arial"/>
              <a:cs typeface="Arial"/>
              <a:sym typeface="Arial"/>
            </a:endParaRPr>
          </a:p>
        </p:txBody>
      </p:sp>
      <p:sp>
        <p:nvSpPr>
          <p:cNvPr id="1390" name="Google Shape;1390;p101"/>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101"/>
          <p:cNvSpPr txBox="1"/>
          <p:nvPr/>
        </p:nvSpPr>
        <p:spPr>
          <a:xfrm>
            <a:off x="810301"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0" i="0" lang="en" sz="2400" u="none" cap="none" strike="noStrike">
                <a:solidFill>
                  <a:schemeClr val="lt1"/>
                </a:solidFill>
                <a:latin typeface="Arial"/>
                <a:ea typeface="Arial"/>
                <a:cs typeface="Arial"/>
                <a:sym typeface="Arial"/>
              </a:rPr>
              <a:t>Antidepressants for Bipolar Disorder</a:t>
            </a:r>
            <a:endParaRPr b="0" i="0" sz="2400" u="none" cap="none" strike="noStrike">
              <a:solidFill>
                <a:schemeClr val="lt1"/>
              </a:solidFill>
              <a:latin typeface="Arial"/>
              <a:ea typeface="Arial"/>
              <a:cs typeface="Arial"/>
              <a:sym typeface="Arial"/>
            </a:endParaRPr>
          </a:p>
        </p:txBody>
      </p:sp>
      <p:pic>
        <p:nvPicPr>
          <p:cNvPr id="1392" name="Google Shape;1392;p101"/>
          <p:cNvPicPr preferRelativeResize="0"/>
          <p:nvPr/>
        </p:nvPicPr>
        <p:blipFill rotWithShape="1">
          <a:blip r:embed="rId3">
            <a:alphaModFix/>
          </a:blip>
          <a:srcRect b="0" l="0" r="0" t="0"/>
          <a:stretch/>
        </p:blipFill>
        <p:spPr>
          <a:xfrm>
            <a:off x="6216400" y="671150"/>
            <a:ext cx="2927600" cy="19006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6" name="Shape 1396"/>
        <p:cNvGrpSpPr/>
        <p:nvPr/>
      </p:nvGrpSpPr>
      <p:grpSpPr>
        <a:xfrm>
          <a:off x="0" y="0"/>
          <a:ext cx="0" cy="0"/>
          <a:chOff x="0" y="0"/>
          <a:chExt cx="0" cy="0"/>
        </a:xfrm>
      </p:grpSpPr>
      <p:sp>
        <p:nvSpPr>
          <p:cNvPr id="1397" name="Google Shape;1397;p102"/>
          <p:cNvSpPr txBox="1"/>
          <p:nvPr/>
        </p:nvSpPr>
        <p:spPr>
          <a:xfrm>
            <a:off x="741325" y="731528"/>
            <a:ext cx="5485200" cy="440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Antidepressants are often “mood </a:t>
            </a:r>
            <a:r>
              <a:rPr b="1" i="0" lang="en" sz="1400" u="sng" cap="none" strike="noStrike">
                <a:solidFill>
                  <a:schemeClr val="dk1"/>
                </a:solidFill>
                <a:latin typeface="Arial"/>
                <a:ea typeface="Arial"/>
                <a:cs typeface="Arial"/>
                <a:sym typeface="Arial"/>
              </a:rPr>
              <a:t>de</a:t>
            </a:r>
            <a:r>
              <a:rPr b="0" i="0" lang="en" sz="1400" u="none" cap="none" strike="noStrike">
                <a:solidFill>
                  <a:schemeClr val="dk1"/>
                </a:solidFill>
                <a:latin typeface="Arial"/>
                <a:ea typeface="Arial"/>
                <a:cs typeface="Arial"/>
                <a:sym typeface="Arial"/>
              </a:rPr>
              <a:t>stabilizers” in bipolar disorder.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Antidepressants are ineffective in bipolar disorder, slightly inferior to placebo in large STEP-BD trial.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lang="en">
                <a:solidFill>
                  <a:schemeClr val="accent2"/>
                </a:solidFill>
                <a:highlight>
                  <a:srgbClr val="FFFFFF"/>
                </a:highlight>
              </a:rPr>
              <a:t>A</a:t>
            </a:r>
            <a:r>
              <a:rPr b="0" i="0" lang="en" sz="1400" u="none" cap="none" strike="noStrike">
                <a:solidFill>
                  <a:schemeClr val="accent2"/>
                </a:solidFill>
                <a:highlight>
                  <a:srgbClr val="FFFFFF"/>
                </a:highlight>
                <a:latin typeface="Arial"/>
                <a:ea typeface="Arial"/>
                <a:cs typeface="Arial"/>
                <a:sym typeface="Arial"/>
              </a:rPr>
              <a:t>ntidepressant continuation in rapid-cycling worsened maintenance outcomes, </a:t>
            </a:r>
            <a:r>
              <a:rPr b="1" i="0" lang="en" sz="1400" u="none" cap="none" strike="noStrike">
                <a:solidFill>
                  <a:schemeClr val="accent2"/>
                </a:solidFill>
                <a:highlight>
                  <a:srgbClr val="FFFFFF"/>
                </a:highlight>
                <a:latin typeface="Arial"/>
                <a:ea typeface="Arial"/>
                <a:cs typeface="Arial"/>
                <a:sym typeface="Arial"/>
              </a:rPr>
              <a:t>especially for depressive morbidity</a:t>
            </a:r>
            <a:r>
              <a:rPr b="0" i="0" lang="en" sz="1400" u="none" cap="none" strike="noStrike">
                <a:solidFill>
                  <a:schemeClr val="accent2"/>
                </a:solidFill>
                <a:highlight>
                  <a:srgbClr val="FFFFFF"/>
                </a:highlight>
                <a:latin typeface="Arial"/>
                <a:ea typeface="Arial"/>
                <a:cs typeface="Arial"/>
                <a:sym typeface="Arial"/>
              </a:rPr>
              <a:t>, versus antidepressant discontinuation.</a:t>
            </a:r>
            <a:endParaRPr b="0" i="0" sz="1400" u="none" cap="none" strike="noStrike">
              <a:solidFill>
                <a:schemeClr val="accent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accent2"/>
              </a:solidFill>
              <a:highlight>
                <a:srgbClr val="FFFFFF"/>
              </a:highlight>
            </a:endParaRPr>
          </a:p>
          <a:p>
            <a:pPr indent="0" lvl="0" marL="0" rtl="0" algn="l">
              <a:spcBef>
                <a:spcPts val="0"/>
              </a:spcBef>
              <a:spcAft>
                <a:spcPts val="0"/>
              </a:spcAft>
              <a:buClr>
                <a:schemeClr val="dk1"/>
              </a:buClr>
              <a:buSzPts val="1100"/>
              <a:buFont typeface="Arial"/>
              <a:buNone/>
            </a:pPr>
            <a:r>
              <a:rPr lang="en">
                <a:solidFill>
                  <a:schemeClr val="accent2"/>
                </a:solidFill>
                <a:highlight>
                  <a:schemeClr val="lt1"/>
                </a:highlight>
              </a:rPr>
              <a:t>In </a:t>
            </a:r>
            <a:r>
              <a:rPr b="1" lang="en">
                <a:solidFill>
                  <a:schemeClr val="accent2"/>
                </a:solidFill>
                <a:highlight>
                  <a:schemeClr val="lt1"/>
                </a:highlight>
              </a:rPr>
              <a:t>one-third </a:t>
            </a:r>
            <a:r>
              <a:rPr lang="en">
                <a:solidFill>
                  <a:schemeClr val="accent2"/>
                </a:solidFill>
                <a:highlight>
                  <a:schemeClr val="lt1"/>
                </a:highlight>
              </a:rPr>
              <a:t>of treatment-refractory bipolar patients, </a:t>
            </a:r>
            <a:r>
              <a:rPr b="1" lang="en">
                <a:solidFill>
                  <a:schemeClr val="accent2"/>
                </a:solidFill>
                <a:highlight>
                  <a:schemeClr val="lt1"/>
                </a:highlight>
              </a:rPr>
              <a:t>mania</a:t>
            </a:r>
            <a:r>
              <a:rPr lang="en">
                <a:solidFill>
                  <a:schemeClr val="accent2"/>
                </a:solidFill>
                <a:highlight>
                  <a:schemeClr val="lt1"/>
                </a:highlight>
              </a:rPr>
              <a:t> is likely to be </a:t>
            </a:r>
            <a:r>
              <a:rPr b="1" lang="en">
                <a:solidFill>
                  <a:schemeClr val="accent2"/>
                </a:solidFill>
                <a:highlight>
                  <a:schemeClr val="lt1"/>
                </a:highlight>
              </a:rPr>
              <a:t>antidepressant-induced</a:t>
            </a:r>
            <a:r>
              <a:rPr lang="en">
                <a:solidFill>
                  <a:schemeClr val="accent2"/>
                </a:solidFill>
                <a:highlight>
                  <a:schemeClr val="lt1"/>
                </a:highlight>
              </a:rPr>
              <a:t> and not attributable to the expected course of illness.</a:t>
            </a:r>
            <a:endParaRPr>
              <a:solidFill>
                <a:schemeClr val="accent2"/>
              </a:solidFill>
              <a:highlight>
                <a:schemeClr val="lt1"/>
              </a:highlight>
            </a:endParaRPr>
          </a:p>
          <a:p>
            <a:pPr indent="0" lvl="0" marL="0" rtl="0" algn="l">
              <a:spcBef>
                <a:spcPts val="0"/>
              </a:spcBef>
              <a:spcAft>
                <a:spcPts val="0"/>
              </a:spcAft>
              <a:buClr>
                <a:schemeClr val="dk1"/>
              </a:buClr>
              <a:buSzPts val="1200"/>
              <a:buFont typeface="Arial"/>
              <a:buNone/>
            </a:pPr>
            <a:r>
              <a:t/>
            </a:r>
            <a:endParaRPr sz="1200">
              <a:solidFill>
                <a:schemeClr val="accent2"/>
              </a:solidFill>
              <a:highlight>
                <a:schemeClr val="lt1"/>
              </a:highlight>
            </a:endParaRPr>
          </a:p>
          <a:p>
            <a:pPr indent="0" lvl="0" marL="0" rtl="0" algn="l">
              <a:lnSpc>
                <a:spcPct val="115000"/>
              </a:lnSpc>
              <a:spcBef>
                <a:spcPts val="0"/>
              </a:spcBef>
              <a:spcAft>
                <a:spcPts val="0"/>
              </a:spcAft>
              <a:buClr>
                <a:schemeClr val="dk1"/>
              </a:buClr>
              <a:buSzPts val="1400"/>
              <a:buFont typeface="Arial"/>
              <a:buNone/>
            </a:pPr>
            <a:r>
              <a:rPr lang="en">
                <a:solidFill>
                  <a:srgbClr val="2E2E2E"/>
                </a:solidFill>
              </a:rPr>
              <a:t>In STEP-BD the most important risk factor for recurrence of </a:t>
            </a:r>
            <a:r>
              <a:rPr b="1" lang="en">
                <a:solidFill>
                  <a:srgbClr val="2E2E2E"/>
                </a:solidFill>
              </a:rPr>
              <a:t>depression</a:t>
            </a:r>
            <a:r>
              <a:rPr lang="en">
                <a:solidFill>
                  <a:srgbClr val="2E2E2E"/>
                </a:solidFill>
              </a:rPr>
              <a:t> was residual </a:t>
            </a:r>
            <a:r>
              <a:rPr b="1" lang="en">
                <a:solidFill>
                  <a:srgbClr val="2E2E2E"/>
                </a:solidFill>
              </a:rPr>
              <a:t>subthreshold mood elevation</a:t>
            </a:r>
            <a:r>
              <a:rPr lang="en">
                <a:solidFill>
                  <a:srgbClr val="2E2E2E"/>
                </a:solidFill>
              </a:rPr>
              <a:t>.</a:t>
            </a:r>
            <a:endParaRPr>
              <a:solidFill>
                <a:srgbClr val="2E2E2E"/>
              </a:solidFill>
            </a:endParaRPr>
          </a:p>
          <a:p>
            <a:pPr indent="0" lvl="0" marL="0" rtl="0" algn="l">
              <a:lnSpc>
                <a:spcPct val="115000"/>
              </a:lnSpc>
              <a:spcBef>
                <a:spcPts val="1200"/>
              </a:spcBef>
              <a:spcAft>
                <a:spcPts val="0"/>
              </a:spcAft>
              <a:buClr>
                <a:schemeClr val="dk1"/>
              </a:buClr>
              <a:buSzPts val="1400"/>
              <a:buFont typeface="Arial"/>
              <a:buNone/>
            </a:pPr>
            <a:r>
              <a:t/>
            </a:r>
            <a:endParaRPr>
              <a:solidFill>
                <a:schemeClr val="accent2"/>
              </a:solidFill>
              <a:highlight>
                <a:srgbClr val="FFFFFF"/>
              </a:highlight>
            </a:endParaRPr>
          </a:p>
          <a:p>
            <a:pPr indent="0" lvl="0" marL="0" marR="0" rtl="0" algn="l">
              <a:lnSpc>
                <a:spcPct val="100000"/>
              </a:lnSpc>
              <a:spcBef>
                <a:spcPts val="1200"/>
              </a:spcBef>
              <a:spcAft>
                <a:spcPts val="0"/>
              </a:spcAft>
              <a:buClr>
                <a:srgbClr val="000000"/>
              </a:buClr>
              <a:buSzPts val="1500"/>
              <a:buFont typeface="Arial"/>
              <a:buNone/>
            </a:pPr>
            <a:r>
              <a:t/>
            </a:r>
            <a:endParaRPr b="0" i="0" sz="1500" u="none" cap="none" strike="noStrike">
              <a:solidFill>
                <a:schemeClr val="accent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accent2"/>
              </a:solidFill>
              <a:highlight>
                <a:srgbClr val="FFFFFF"/>
              </a:highlight>
              <a:latin typeface="Arial"/>
              <a:ea typeface="Arial"/>
              <a:cs typeface="Arial"/>
              <a:sym typeface="Arial"/>
            </a:endParaRPr>
          </a:p>
        </p:txBody>
      </p:sp>
      <p:sp>
        <p:nvSpPr>
          <p:cNvPr id="1398" name="Google Shape;1398;p102"/>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p102"/>
          <p:cNvSpPr txBox="1"/>
          <p:nvPr/>
        </p:nvSpPr>
        <p:spPr>
          <a:xfrm>
            <a:off x="810301"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0" i="0" lang="en" sz="2400" u="none" cap="none" strike="noStrike">
                <a:solidFill>
                  <a:schemeClr val="lt1"/>
                </a:solidFill>
                <a:latin typeface="Arial"/>
                <a:ea typeface="Arial"/>
                <a:cs typeface="Arial"/>
                <a:sym typeface="Arial"/>
              </a:rPr>
              <a:t>Antidepressants for Bipolar Disorder</a:t>
            </a:r>
            <a:endParaRPr b="0" i="0" sz="2400" u="none" cap="none" strike="noStrike">
              <a:solidFill>
                <a:schemeClr val="lt1"/>
              </a:solidFill>
              <a:latin typeface="Arial"/>
              <a:ea typeface="Arial"/>
              <a:cs typeface="Arial"/>
              <a:sym typeface="Arial"/>
            </a:endParaRPr>
          </a:p>
        </p:txBody>
      </p:sp>
      <p:pic>
        <p:nvPicPr>
          <p:cNvPr id="1400" name="Google Shape;1400;p102"/>
          <p:cNvPicPr preferRelativeResize="0"/>
          <p:nvPr/>
        </p:nvPicPr>
        <p:blipFill rotWithShape="1">
          <a:blip r:embed="rId3">
            <a:alphaModFix/>
          </a:blip>
          <a:srcRect b="0" l="0" r="0" t="0"/>
          <a:stretch/>
        </p:blipFill>
        <p:spPr>
          <a:xfrm>
            <a:off x="6216400" y="671150"/>
            <a:ext cx="2927600" cy="19006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4" name="Shape 1404"/>
        <p:cNvGrpSpPr/>
        <p:nvPr/>
      </p:nvGrpSpPr>
      <p:grpSpPr>
        <a:xfrm>
          <a:off x="0" y="0"/>
          <a:ext cx="0" cy="0"/>
          <a:chOff x="0" y="0"/>
          <a:chExt cx="0" cy="0"/>
        </a:xfrm>
      </p:grpSpPr>
      <p:sp>
        <p:nvSpPr>
          <p:cNvPr id="1405" name="Google Shape;1405;p103"/>
          <p:cNvSpPr txBox="1"/>
          <p:nvPr/>
        </p:nvSpPr>
        <p:spPr>
          <a:xfrm>
            <a:off x="741325" y="731528"/>
            <a:ext cx="5485200" cy="4654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Antidepressants are often “mood </a:t>
            </a:r>
            <a:r>
              <a:rPr b="1" i="0" lang="en" sz="1400" u="sng" cap="none" strike="noStrike">
                <a:solidFill>
                  <a:schemeClr val="dk1"/>
                </a:solidFill>
                <a:latin typeface="Arial"/>
                <a:ea typeface="Arial"/>
                <a:cs typeface="Arial"/>
                <a:sym typeface="Arial"/>
              </a:rPr>
              <a:t>de</a:t>
            </a:r>
            <a:r>
              <a:rPr b="0" i="0" lang="en" sz="1400" u="none" cap="none" strike="noStrike">
                <a:solidFill>
                  <a:schemeClr val="dk1"/>
                </a:solidFill>
                <a:latin typeface="Arial"/>
                <a:ea typeface="Arial"/>
                <a:cs typeface="Arial"/>
                <a:sym typeface="Arial"/>
              </a:rPr>
              <a:t>stabilizers” in bipolar disorder.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Antidepressants are ineffective in bipolar disorder, slightly inferior to placebo in large STEP-BD trial.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lang="en">
                <a:solidFill>
                  <a:schemeClr val="accent2"/>
                </a:solidFill>
                <a:highlight>
                  <a:srgbClr val="FFFFFF"/>
                </a:highlight>
              </a:rPr>
              <a:t>A</a:t>
            </a:r>
            <a:r>
              <a:rPr b="0" i="0" lang="en" sz="1400" u="none" cap="none" strike="noStrike">
                <a:solidFill>
                  <a:schemeClr val="accent2"/>
                </a:solidFill>
                <a:highlight>
                  <a:srgbClr val="FFFFFF"/>
                </a:highlight>
                <a:latin typeface="Arial"/>
                <a:ea typeface="Arial"/>
                <a:cs typeface="Arial"/>
                <a:sym typeface="Arial"/>
              </a:rPr>
              <a:t>ntidepressant continuation in rapid-cycling worsened maintenance outcomes, </a:t>
            </a:r>
            <a:r>
              <a:rPr b="1" i="0" lang="en" sz="1400" u="none" cap="none" strike="noStrike">
                <a:solidFill>
                  <a:schemeClr val="accent2"/>
                </a:solidFill>
                <a:highlight>
                  <a:srgbClr val="FFFFFF"/>
                </a:highlight>
                <a:latin typeface="Arial"/>
                <a:ea typeface="Arial"/>
                <a:cs typeface="Arial"/>
                <a:sym typeface="Arial"/>
              </a:rPr>
              <a:t>especially for depressive morbidity</a:t>
            </a:r>
            <a:r>
              <a:rPr b="0" i="0" lang="en" sz="1400" u="none" cap="none" strike="noStrike">
                <a:solidFill>
                  <a:schemeClr val="accent2"/>
                </a:solidFill>
                <a:highlight>
                  <a:srgbClr val="FFFFFF"/>
                </a:highlight>
                <a:latin typeface="Arial"/>
                <a:ea typeface="Arial"/>
                <a:cs typeface="Arial"/>
                <a:sym typeface="Arial"/>
              </a:rPr>
              <a:t>, versus antidepressant discontinuation.</a:t>
            </a:r>
            <a:endParaRPr b="0" i="0" sz="1400" u="none" cap="none" strike="noStrike">
              <a:solidFill>
                <a:schemeClr val="accent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accent2"/>
              </a:solidFill>
              <a:highlight>
                <a:srgbClr val="FFFFFF"/>
              </a:highlight>
            </a:endParaRPr>
          </a:p>
          <a:p>
            <a:pPr indent="0" lvl="0" marL="0" rtl="0" algn="l">
              <a:spcBef>
                <a:spcPts val="0"/>
              </a:spcBef>
              <a:spcAft>
                <a:spcPts val="0"/>
              </a:spcAft>
              <a:buClr>
                <a:schemeClr val="dk1"/>
              </a:buClr>
              <a:buSzPts val="1100"/>
              <a:buFont typeface="Arial"/>
              <a:buNone/>
            </a:pPr>
            <a:r>
              <a:rPr lang="en">
                <a:solidFill>
                  <a:schemeClr val="accent2"/>
                </a:solidFill>
                <a:highlight>
                  <a:schemeClr val="lt1"/>
                </a:highlight>
              </a:rPr>
              <a:t>In </a:t>
            </a:r>
            <a:r>
              <a:rPr b="1" lang="en">
                <a:solidFill>
                  <a:schemeClr val="accent2"/>
                </a:solidFill>
                <a:highlight>
                  <a:schemeClr val="lt1"/>
                </a:highlight>
              </a:rPr>
              <a:t>one-third </a:t>
            </a:r>
            <a:r>
              <a:rPr lang="en">
                <a:solidFill>
                  <a:schemeClr val="accent2"/>
                </a:solidFill>
                <a:highlight>
                  <a:schemeClr val="lt1"/>
                </a:highlight>
              </a:rPr>
              <a:t>of treatment-refractory bipolar patients, </a:t>
            </a:r>
            <a:r>
              <a:rPr b="1" lang="en">
                <a:solidFill>
                  <a:schemeClr val="accent2"/>
                </a:solidFill>
                <a:highlight>
                  <a:schemeClr val="lt1"/>
                </a:highlight>
              </a:rPr>
              <a:t>mania</a:t>
            </a:r>
            <a:r>
              <a:rPr lang="en">
                <a:solidFill>
                  <a:schemeClr val="accent2"/>
                </a:solidFill>
                <a:highlight>
                  <a:schemeClr val="lt1"/>
                </a:highlight>
              </a:rPr>
              <a:t> is likely to be </a:t>
            </a:r>
            <a:r>
              <a:rPr b="1" lang="en">
                <a:solidFill>
                  <a:schemeClr val="accent2"/>
                </a:solidFill>
                <a:highlight>
                  <a:schemeClr val="lt1"/>
                </a:highlight>
              </a:rPr>
              <a:t>antidepressant-induced</a:t>
            </a:r>
            <a:r>
              <a:rPr lang="en">
                <a:solidFill>
                  <a:schemeClr val="accent2"/>
                </a:solidFill>
                <a:highlight>
                  <a:schemeClr val="lt1"/>
                </a:highlight>
              </a:rPr>
              <a:t> and not attributable to the expected course of illness.</a:t>
            </a:r>
            <a:endParaRPr>
              <a:solidFill>
                <a:schemeClr val="accent2"/>
              </a:solidFill>
              <a:highlight>
                <a:schemeClr val="lt1"/>
              </a:highlight>
            </a:endParaRPr>
          </a:p>
          <a:p>
            <a:pPr indent="0" lvl="0" marL="0" rtl="0" algn="l">
              <a:spcBef>
                <a:spcPts val="0"/>
              </a:spcBef>
              <a:spcAft>
                <a:spcPts val="0"/>
              </a:spcAft>
              <a:buClr>
                <a:schemeClr val="dk1"/>
              </a:buClr>
              <a:buSzPts val="1200"/>
              <a:buFont typeface="Arial"/>
              <a:buNone/>
            </a:pPr>
            <a:r>
              <a:t/>
            </a:r>
            <a:endParaRPr sz="1200">
              <a:solidFill>
                <a:schemeClr val="accent2"/>
              </a:solidFill>
              <a:highlight>
                <a:schemeClr val="lt1"/>
              </a:highlight>
            </a:endParaRPr>
          </a:p>
          <a:p>
            <a:pPr indent="0" lvl="0" marL="0" rtl="0" algn="l">
              <a:lnSpc>
                <a:spcPct val="115000"/>
              </a:lnSpc>
              <a:spcBef>
                <a:spcPts val="0"/>
              </a:spcBef>
              <a:spcAft>
                <a:spcPts val="0"/>
              </a:spcAft>
              <a:buClr>
                <a:schemeClr val="dk1"/>
              </a:buClr>
              <a:buSzPts val="1400"/>
              <a:buFont typeface="Arial"/>
              <a:buNone/>
            </a:pPr>
            <a:r>
              <a:rPr lang="en">
                <a:solidFill>
                  <a:srgbClr val="2E2E2E"/>
                </a:solidFill>
              </a:rPr>
              <a:t>In STEP-BD the most important risk factor for recurrence of </a:t>
            </a:r>
            <a:r>
              <a:rPr b="1" lang="en">
                <a:solidFill>
                  <a:srgbClr val="2E2E2E"/>
                </a:solidFill>
              </a:rPr>
              <a:t>depression</a:t>
            </a:r>
            <a:r>
              <a:rPr lang="en">
                <a:solidFill>
                  <a:srgbClr val="2E2E2E"/>
                </a:solidFill>
              </a:rPr>
              <a:t> was residual </a:t>
            </a:r>
            <a:r>
              <a:rPr b="1" lang="en">
                <a:solidFill>
                  <a:srgbClr val="2E2E2E"/>
                </a:solidFill>
              </a:rPr>
              <a:t>subthreshold mood elevation</a:t>
            </a:r>
            <a:r>
              <a:rPr lang="en">
                <a:solidFill>
                  <a:srgbClr val="2E2E2E"/>
                </a:solidFill>
              </a:rPr>
              <a:t>.</a:t>
            </a:r>
            <a:endParaRPr>
              <a:solidFill>
                <a:srgbClr val="2E2E2E"/>
              </a:solidFill>
            </a:endParaRPr>
          </a:p>
          <a:p>
            <a:pPr indent="0" lvl="0" marL="0" rtl="0" algn="l">
              <a:lnSpc>
                <a:spcPct val="115000"/>
              </a:lnSpc>
              <a:spcBef>
                <a:spcPts val="1200"/>
              </a:spcBef>
              <a:spcAft>
                <a:spcPts val="0"/>
              </a:spcAft>
              <a:buClr>
                <a:schemeClr val="dk1"/>
              </a:buClr>
              <a:buSzPts val="1400"/>
              <a:buFont typeface="Arial"/>
              <a:buNone/>
            </a:pPr>
            <a:r>
              <a:rPr lang="en">
                <a:solidFill>
                  <a:srgbClr val="2E2E2E"/>
                </a:solidFill>
              </a:rPr>
              <a:t>For bipolar patients who are depressed, antidepressants should be tapered off.</a:t>
            </a:r>
            <a:endParaRPr>
              <a:solidFill>
                <a:schemeClr val="accent2"/>
              </a:solidFill>
              <a:highlight>
                <a:srgbClr val="FFFFFF"/>
              </a:highlight>
            </a:endParaRPr>
          </a:p>
          <a:p>
            <a:pPr indent="0" lvl="0" marL="0" marR="0" rtl="0" algn="l">
              <a:lnSpc>
                <a:spcPct val="100000"/>
              </a:lnSpc>
              <a:spcBef>
                <a:spcPts val="1200"/>
              </a:spcBef>
              <a:spcAft>
                <a:spcPts val="0"/>
              </a:spcAft>
              <a:buClr>
                <a:srgbClr val="000000"/>
              </a:buClr>
              <a:buSzPts val="1500"/>
              <a:buFont typeface="Arial"/>
              <a:buNone/>
            </a:pPr>
            <a:r>
              <a:t/>
            </a:r>
            <a:endParaRPr b="0" i="0" sz="1500" u="none" cap="none" strike="noStrike">
              <a:solidFill>
                <a:schemeClr val="accent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accent2"/>
              </a:solidFill>
              <a:highlight>
                <a:srgbClr val="FFFFFF"/>
              </a:highlight>
              <a:latin typeface="Arial"/>
              <a:ea typeface="Arial"/>
              <a:cs typeface="Arial"/>
              <a:sym typeface="Arial"/>
            </a:endParaRPr>
          </a:p>
        </p:txBody>
      </p:sp>
      <p:sp>
        <p:nvSpPr>
          <p:cNvPr id="1406" name="Google Shape;1406;p103"/>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p103"/>
          <p:cNvSpPr txBox="1"/>
          <p:nvPr/>
        </p:nvSpPr>
        <p:spPr>
          <a:xfrm>
            <a:off x="810301"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0" i="0" lang="en" sz="2400" u="none" cap="none" strike="noStrike">
                <a:solidFill>
                  <a:schemeClr val="lt1"/>
                </a:solidFill>
                <a:latin typeface="Arial"/>
                <a:ea typeface="Arial"/>
                <a:cs typeface="Arial"/>
                <a:sym typeface="Arial"/>
              </a:rPr>
              <a:t>Antidepressants for Bipolar Disorder</a:t>
            </a:r>
            <a:endParaRPr b="0" i="0" sz="2400" u="none" cap="none" strike="noStrike">
              <a:solidFill>
                <a:schemeClr val="lt1"/>
              </a:solidFill>
              <a:latin typeface="Arial"/>
              <a:ea typeface="Arial"/>
              <a:cs typeface="Arial"/>
              <a:sym typeface="Arial"/>
            </a:endParaRPr>
          </a:p>
        </p:txBody>
      </p:sp>
      <p:pic>
        <p:nvPicPr>
          <p:cNvPr id="1408" name="Google Shape;1408;p103"/>
          <p:cNvPicPr preferRelativeResize="0"/>
          <p:nvPr/>
        </p:nvPicPr>
        <p:blipFill rotWithShape="1">
          <a:blip r:embed="rId3">
            <a:alphaModFix/>
          </a:blip>
          <a:srcRect b="0" l="0" r="0" t="0"/>
          <a:stretch/>
        </p:blipFill>
        <p:spPr>
          <a:xfrm>
            <a:off x="6216400" y="671150"/>
            <a:ext cx="2927600" cy="1900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2"/>
          <p:cNvSpPr txBox="1"/>
          <p:nvPr/>
        </p:nvSpPr>
        <p:spPr>
          <a:xfrm>
            <a:off x="379550" y="616875"/>
            <a:ext cx="8097300" cy="2032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600">
              <a:solidFill>
                <a:srgbClr val="A64D79"/>
              </a:solidFill>
            </a:endParaRPr>
          </a:p>
          <a:p>
            <a:pPr indent="-342900" lvl="0" marL="457200" marR="0" rtl="0" algn="l">
              <a:lnSpc>
                <a:spcPct val="115000"/>
              </a:lnSpc>
              <a:spcBef>
                <a:spcPts val="1000"/>
              </a:spcBef>
              <a:spcAft>
                <a:spcPts val="0"/>
              </a:spcAft>
              <a:buClr>
                <a:srgbClr val="A64D79"/>
              </a:buClr>
              <a:buSzPts val="1800"/>
              <a:buAutoNum type="arabicPeriod"/>
            </a:pPr>
            <a:r>
              <a:rPr b="1" lang="en" sz="1800">
                <a:solidFill>
                  <a:srgbClr val="A64D79"/>
                </a:solidFill>
              </a:rPr>
              <a:t>Not explaining that lithium and lamotrigine are “bipolar antidepressants”</a:t>
            </a:r>
            <a:endParaRPr b="1" sz="1800">
              <a:solidFill>
                <a:srgbClr val="A64D79"/>
              </a:solidFill>
            </a:endParaRPr>
          </a:p>
          <a:p>
            <a:pPr indent="0" lvl="0" marL="0" marR="0" rtl="0" algn="l">
              <a:lnSpc>
                <a:spcPct val="115000"/>
              </a:lnSpc>
              <a:spcBef>
                <a:spcPts val="1000"/>
              </a:spcBef>
              <a:spcAft>
                <a:spcPts val="0"/>
              </a:spcAft>
              <a:buNone/>
            </a:pPr>
            <a:r>
              <a:t/>
            </a:r>
            <a:endParaRPr b="1" sz="1800">
              <a:solidFill>
                <a:srgbClr val="A64D79"/>
              </a:solidFill>
            </a:endParaRPr>
          </a:p>
          <a:p>
            <a:pPr indent="0" lvl="0" marL="0" marR="0" rtl="0" algn="l">
              <a:lnSpc>
                <a:spcPct val="115000"/>
              </a:lnSpc>
              <a:spcBef>
                <a:spcPts val="1000"/>
              </a:spcBef>
              <a:spcAft>
                <a:spcPts val="0"/>
              </a:spcAft>
              <a:buNone/>
            </a:pPr>
            <a:r>
              <a:t/>
            </a:r>
            <a:endParaRPr b="1" sz="100">
              <a:solidFill>
                <a:srgbClr val="A64D79"/>
              </a:solidFill>
            </a:endParaRPr>
          </a:p>
          <a:p>
            <a:pPr indent="0" lvl="0" marL="0" marR="0" rtl="0" algn="l">
              <a:lnSpc>
                <a:spcPct val="115000"/>
              </a:lnSpc>
              <a:spcBef>
                <a:spcPts val="1000"/>
              </a:spcBef>
              <a:spcAft>
                <a:spcPts val="1000"/>
              </a:spcAft>
              <a:buNone/>
            </a:pPr>
            <a:r>
              <a:t/>
            </a:r>
            <a:endParaRPr sz="1600">
              <a:solidFill>
                <a:srgbClr val="A64D79"/>
              </a:solidFill>
            </a:endParaRPr>
          </a:p>
        </p:txBody>
      </p:sp>
      <p:sp>
        <p:nvSpPr>
          <p:cNvPr id="157" name="Google Shape;157;p32"/>
          <p:cNvSpPr/>
          <p:nvPr/>
        </p:nvSpPr>
        <p:spPr>
          <a:xfrm>
            <a:off x="-23850"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32"/>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2" name="Shape 1412"/>
        <p:cNvGrpSpPr/>
        <p:nvPr/>
      </p:nvGrpSpPr>
      <p:grpSpPr>
        <a:xfrm>
          <a:off x="0" y="0"/>
          <a:ext cx="0" cy="0"/>
          <a:chOff x="0" y="0"/>
          <a:chExt cx="0" cy="0"/>
        </a:xfrm>
      </p:grpSpPr>
      <p:sp>
        <p:nvSpPr>
          <p:cNvPr id="1413" name="Google Shape;1413;p104"/>
          <p:cNvSpPr txBox="1"/>
          <p:nvPr/>
        </p:nvSpPr>
        <p:spPr>
          <a:xfrm>
            <a:off x="741325" y="731528"/>
            <a:ext cx="7790834" cy="1985129"/>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4000"/>
              <a:buFont typeface="Arial"/>
              <a:buNone/>
            </a:pPr>
            <a:r>
              <a:rPr b="0" i="0" lang="en" sz="4000" u="none" cap="none" strike="noStrike">
                <a:solidFill>
                  <a:srgbClr val="2E2E2E"/>
                </a:solidFill>
                <a:latin typeface="Arial"/>
                <a:ea typeface="Arial"/>
                <a:cs typeface="Arial"/>
                <a:sym typeface="Arial"/>
              </a:rPr>
              <a:t>For bipolar patients who are depressed...</a:t>
            </a:r>
            <a:endParaRPr b="0" i="0" sz="4000" u="none" cap="none" strike="noStrike">
              <a:solidFill>
                <a:schemeClr val="accent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accent2"/>
              </a:solidFill>
              <a:highlight>
                <a:srgbClr val="FFFFFF"/>
              </a:highlight>
              <a:latin typeface="Arial"/>
              <a:ea typeface="Arial"/>
              <a:cs typeface="Arial"/>
              <a:sym typeface="Arial"/>
            </a:endParaRPr>
          </a:p>
        </p:txBody>
      </p:sp>
      <p:sp>
        <p:nvSpPr>
          <p:cNvPr id="1414" name="Google Shape;1414;p104"/>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p104"/>
          <p:cNvSpPr txBox="1"/>
          <p:nvPr/>
        </p:nvSpPr>
        <p:spPr>
          <a:xfrm>
            <a:off x="810301"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0" i="0" lang="en" sz="2400" u="none" cap="none" strike="noStrike">
                <a:solidFill>
                  <a:schemeClr val="lt1"/>
                </a:solidFill>
                <a:latin typeface="Arial"/>
                <a:ea typeface="Arial"/>
                <a:cs typeface="Arial"/>
                <a:sym typeface="Arial"/>
              </a:rPr>
              <a:t>Antidepressants for Bipolar Disorder</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9" name="Shape 1419"/>
        <p:cNvGrpSpPr/>
        <p:nvPr/>
      </p:nvGrpSpPr>
      <p:grpSpPr>
        <a:xfrm>
          <a:off x="0" y="0"/>
          <a:ext cx="0" cy="0"/>
          <a:chOff x="0" y="0"/>
          <a:chExt cx="0" cy="0"/>
        </a:xfrm>
      </p:grpSpPr>
      <p:sp>
        <p:nvSpPr>
          <p:cNvPr id="1420" name="Google Shape;1420;p105"/>
          <p:cNvSpPr txBox="1"/>
          <p:nvPr/>
        </p:nvSpPr>
        <p:spPr>
          <a:xfrm>
            <a:off x="741325" y="731525"/>
            <a:ext cx="8214300" cy="3627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4000"/>
              <a:buFont typeface="Arial"/>
              <a:buNone/>
            </a:pPr>
            <a:r>
              <a:rPr b="0" i="0" lang="en" sz="4000" u="none" cap="none" strike="noStrike">
                <a:solidFill>
                  <a:srgbClr val="2E2E2E"/>
                </a:solidFill>
                <a:latin typeface="Arial"/>
                <a:ea typeface="Arial"/>
                <a:cs typeface="Arial"/>
                <a:sym typeface="Arial"/>
              </a:rPr>
              <a:t>For bipolar patients who are depressed, antidepressants should be tapered off. </a:t>
            </a:r>
            <a:endParaRPr sz="4000">
              <a:solidFill>
                <a:srgbClr val="2E2E2E"/>
              </a:solidFill>
            </a:endParaRPr>
          </a:p>
          <a:p>
            <a:pPr indent="0" lvl="0" marL="0" marR="0" rtl="0" algn="l">
              <a:lnSpc>
                <a:spcPct val="115000"/>
              </a:lnSpc>
              <a:spcBef>
                <a:spcPts val="1200"/>
              </a:spcBef>
              <a:spcAft>
                <a:spcPts val="0"/>
              </a:spcAft>
              <a:buClr>
                <a:srgbClr val="000000"/>
              </a:buClr>
              <a:buSzPts val="4000"/>
              <a:buFont typeface="Arial"/>
              <a:buNone/>
            </a:pPr>
            <a:r>
              <a:t/>
            </a:r>
            <a:endParaRPr b="0" i="0" sz="3100" u="none" cap="none" strike="noStrike">
              <a:solidFill>
                <a:srgbClr val="2E2E2E"/>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500"/>
              <a:buFont typeface="Arial"/>
              <a:buNone/>
            </a:pPr>
            <a:r>
              <a:t/>
            </a:r>
            <a:endParaRPr b="0" i="0" sz="1500" u="none" cap="none" strike="noStrike">
              <a:solidFill>
                <a:schemeClr val="accent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accent2"/>
              </a:solidFill>
              <a:highlight>
                <a:srgbClr val="FFFFFF"/>
              </a:highlight>
              <a:latin typeface="Arial"/>
              <a:ea typeface="Arial"/>
              <a:cs typeface="Arial"/>
              <a:sym typeface="Arial"/>
            </a:endParaRPr>
          </a:p>
        </p:txBody>
      </p:sp>
      <p:sp>
        <p:nvSpPr>
          <p:cNvPr id="1421" name="Google Shape;1421;p105"/>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105"/>
          <p:cNvSpPr txBox="1"/>
          <p:nvPr/>
        </p:nvSpPr>
        <p:spPr>
          <a:xfrm>
            <a:off x="810301"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0" i="0" lang="en" sz="2400" u="none" cap="none" strike="noStrike">
                <a:solidFill>
                  <a:schemeClr val="lt1"/>
                </a:solidFill>
                <a:latin typeface="Arial"/>
                <a:ea typeface="Arial"/>
                <a:cs typeface="Arial"/>
                <a:sym typeface="Arial"/>
              </a:rPr>
              <a:t>Antidepressants for Bipolar Disorder</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6" name="Shape 1426"/>
        <p:cNvGrpSpPr/>
        <p:nvPr/>
      </p:nvGrpSpPr>
      <p:grpSpPr>
        <a:xfrm>
          <a:off x="0" y="0"/>
          <a:ext cx="0" cy="0"/>
          <a:chOff x="0" y="0"/>
          <a:chExt cx="0" cy="0"/>
        </a:xfrm>
      </p:grpSpPr>
      <p:sp>
        <p:nvSpPr>
          <p:cNvPr id="1427" name="Google Shape;1427;p106"/>
          <p:cNvSpPr txBox="1"/>
          <p:nvPr/>
        </p:nvSpPr>
        <p:spPr>
          <a:xfrm>
            <a:off x="741325" y="731525"/>
            <a:ext cx="8214300" cy="4565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4000"/>
              <a:buFont typeface="Arial"/>
              <a:buNone/>
            </a:pPr>
            <a:r>
              <a:rPr b="0" i="0" lang="en" sz="4000" u="none" cap="none" strike="noStrike">
                <a:solidFill>
                  <a:srgbClr val="2E2E2E"/>
                </a:solidFill>
                <a:latin typeface="Arial"/>
                <a:ea typeface="Arial"/>
                <a:cs typeface="Arial"/>
                <a:sym typeface="Arial"/>
              </a:rPr>
              <a:t>For bipolar patients who are depressed, antidepressants should be tapered off. </a:t>
            </a:r>
            <a:endParaRPr sz="4000">
              <a:solidFill>
                <a:srgbClr val="2E2E2E"/>
              </a:solidFill>
            </a:endParaRPr>
          </a:p>
          <a:p>
            <a:pPr indent="0" lvl="0" marL="0" marR="0" rtl="0" algn="l">
              <a:lnSpc>
                <a:spcPct val="115000"/>
              </a:lnSpc>
              <a:spcBef>
                <a:spcPts val="1200"/>
              </a:spcBef>
              <a:spcAft>
                <a:spcPts val="0"/>
              </a:spcAft>
              <a:buClr>
                <a:srgbClr val="000000"/>
              </a:buClr>
              <a:buSzPts val="4000"/>
              <a:buFont typeface="Arial"/>
              <a:buNone/>
            </a:pPr>
            <a:r>
              <a:rPr lang="en" sz="2800">
                <a:solidFill>
                  <a:srgbClr val="2E2E2E"/>
                </a:solidFill>
              </a:rPr>
              <a:t>I would also argue that “MDD” patients who’ve failed multiple traditional antidepressants shouldn’t be given traditional antidepressants again. </a:t>
            </a:r>
            <a:endParaRPr b="0" i="0" sz="2800" u="none" cap="none" strike="noStrike">
              <a:solidFill>
                <a:srgbClr val="2E2E2E"/>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500"/>
              <a:buFont typeface="Arial"/>
              <a:buNone/>
            </a:pPr>
            <a:r>
              <a:t/>
            </a:r>
            <a:endParaRPr b="0" i="0" sz="1500" u="none" cap="none" strike="noStrike">
              <a:solidFill>
                <a:schemeClr val="accent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accent2"/>
              </a:solidFill>
              <a:highlight>
                <a:srgbClr val="FFFFFF"/>
              </a:highlight>
              <a:latin typeface="Arial"/>
              <a:ea typeface="Arial"/>
              <a:cs typeface="Arial"/>
              <a:sym typeface="Arial"/>
            </a:endParaRPr>
          </a:p>
        </p:txBody>
      </p:sp>
      <p:sp>
        <p:nvSpPr>
          <p:cNvPr id="1428" name="Google Shape;1428;p106"/>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106"/>
          <p:cNvSpPr txBox="1"/>
          <p:nvPr/>
        </p:nvSpPr>
        <p:spPr>
          <a:xfrm>
            <a:off x="810301"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0" i="0" lang="en" sz="2400" u="none" cap="none" strike="noStrike">
                <a:solidFill>
                  <a:schemeClr val="lt1"/>
                </a:solidFill>
                <a:latin typeface="Arial"/>
                <a:ea typeface="Arial"/>
                <a:cs typeface="Arial"/>
                <a:sym typeface="Arial"/>
              </a:rPr>
              <a:t>Antidepressants for Bipolar Disorder</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3" name="Shape 1433"/>
        <p:cNvGrpSpPr/>
        <p:nvPr/>
      </p:nvGrpSpPr>
      <p:grpSpPr>
        <a:xfrm>
          <a:off x="0" y="0"/>
          <a:ext cx="0" cy="0"/>
          <a:chOff x="0" y="0"/>
          <a:chExt cx="0" cy="0"/>
        </a:xfrm>
      </p:grpSpPr>
      <p:sp>
        <p:nvSpPr>
          <p:cNvPr id="1434" name="Google Shape;1434;p107"/>
          <p:cNvSpPr txBox="1"/>
          <p:nvPr/>
        </p:nvSpPr>
        <p:spPr>
          <a:xfrm>
            <a:off x="741325" y="731525"/>
            <a:ext cx="8214300" cy="3409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4000"/>
              <a:buFont typeface="Arial"/>
              <a:buNone/>
            </a:pPr>
            <a:r>
              <a:rPr lang="en" sz="2600">
                <a:solidFill>
                  <a:srgbClr val="2E2E2E"/>
                </a:solidFill>
              </a:rPr>
              <a:t>I would also argue that “MDD” patients who’ve failed multiple traditional antidepressants shouldn’t be given traditional antidepressants again. </a:t>
            </a:r>
            <a:endParaRPr sz="2600">
              <a:solidFill>
                <a:srgbClr val="2E2E2E"/>
              </a:solidFill>
            </a:endParaRPr>
          </a:p>
          <a:p>
            <a:pPr indent="0" lvl="0" marL="0" marR="0" rtl="0" algn="l">
              <a:lnSpc>
                <a:spcPct val="115000"/>
              </a:lnSpc>
              <a:spcBef>
                <a:spcPts val="1200"/>
              </a:spcBef>
              <a:spcAft>
                <a:spcPts val="0"/>
              </a:spcAft>
              <a:buNone/>
            </a:pPr>
            <a:r>
              <a:t/>
            </a:r>
            <a:endParaRPr sz="2600">
              <a:solidFill>
                <a:srgbClr val="2E2E2E"/>
              </a:solidFill>
            </a:endParaRPr>
          </a:p>
          <a:p>
            <a:pPr indent="0" lvl="0" marL="0" marR="0" rtl="0" algn="l">
              <a:lnSpc>
                <a:spcPct val="115000"/>
              </a:lnSpc>
              <a:spcBef>
                <a:spcPts val="1200"/>
              </a:spcBef>
              <a:spcAft>
                <a:spcPts val="0"/>
              </a:spcAft>
              <a:buNone/>
            </a:pPr>
            <a:r>
              <a:t/>
            </a:r>
            <a:endParaRPr sz="2600">
              <a:solidFill>
                <a:srgbClr val="2E2E2E"/>
              </a:solidFill>
            </a:endParaRPr>
          </a:p>
          <a:p>
            <a:pPr indent="0" lvl="0" marL="0" marR="0" rtl="0" algn="l">
              <a:lnSpc>
                <a:spcPct val="100000"/>
              </a:lnSpc>
              <a:spcBef>
                <a:spcPts val="1200"/>
              </a:spcBef>
              <a:spcAft>
                <a:spcPts val="0"/>
              </a:spcAft>
              <a:buClr>
                <a:srgbClr val="000000"/>
              </a:buClr>
              <a:buSzPts val="1500"/>
              <a:buFont typeface="Arial"/>
              <a:buNone/>
            </a:pPr>
            <a:r>
              <a:t/>
            </a:r>
            <a:endParaRPr b="0" i="0" sz="1500" u="none" cap="none" strike="noStrike">
              <a:solidFill>
                <a:schemeClr val="accent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accent2"/>
              </a:solidFill>
              <a:highlight>
                <a:srgbClr val="FFFFFF"/>
              </a:highlight>
              <a:latin typeface="Arial"/>
              <a:ea typeface="Arial"/>
              <a:cs typeface="Arial"/>
              <a:sym typeface="Arial"/>
            </a:endParaRPr>
          </a:p>
        </p:txBody>
      </p:sp>
      <p:sp>
        <p:nvSpPr>
          <p:cNvPr id="1435" name="Google Shape;1435;p107"/>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107"/>
          <p:cNvSpPr txBox="1"/>
          <p:nvPr/>
        </p:nvSpPr>
        <p:spPr>
          <a:xfrm>
            <a:off x="810301"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0" i="0" lang="en" sz="2400" u="none" cap="none" strike="noStrike">
                <a:solidFill>
                  <a:schemeClr val="lt1"/>
                </a:solidFill>
                <a:latin typeface="Arial"/>
                <a:ea typeface="Arial"/>
                <a:cs typeface="Arial"/>
                <a:sym typeface="Arial"/>
              </a:rPr>
              <a:t>Antidepressant</a:t>
            </a:r>
            <a:r>
              <a:rPr lang="en" sz="2400">
                <a:solidFill>
                  <a:schemeClr val="lt1"/>
                </a:solidFill>
              </a:rPr>
              <a:t> nonresponders</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0" name="Shape 1440"/>
        <p:cNvGrpSpPr/>
        <p:nvPr/>
      </p:nvGrpSpPr>
      <p:grpSpPr>
        <a:xfrm>
          <a:off x="0" y="0"/>
          <a:ext cx="0" cy="0"/>
          <a:chOff x="0" y="0"/>
          <a:chExt cx="0" cy="0"/>
        </a:xfrm>
      </p:grpSpPr>
      <p:sp>
        <p:nvSpPr>
          <p:cNvPr id="1441" name="Google Shape;1441;p108"/>
          <p:cNvSpPr txBox="1"/>
          <p:nvPr/>
        </p:nvSpPr>
        <p:spPr>
          <a:xfrm>
            <a:off x="741325" y="731525"/>
            <a:ext cx="8214300" cy="3409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4000"/>
              <a:buFont typeface="Arial"/>
              <a:buNone/>
            </a:pPr>
            <a:r>
              <a:rPr lang="en" sz="2600">
                <a:solidFill>
                  <a:srgbClr val="2E2E2E"/>
                </a:solidFill>
              </a:rPr>
              <a:t>I would also argue that “MDD” patients who’ve failed multiple traditional antidepressants shouldn’t be given traditional antidepressants again. </a:t>
            </a:r>
            <a:endParaRPr sz="2600">
              <a:solidFill>
                <a:srgbClr val="2E2E2E"/>
              </a:solidFill>
            </a:endParaRPr>
          </a:p>
          <a:p>
            <a:pPr indent="-393700" lvl="0" marL="457200" marR="0" rtl="0" algn="l">
              <a:lnSpc>
                <a:spcPct val="115000"/>
              </a:lnSpc>
              <a:spcBef>
                <a:spcPts val="1200"/>
              </a:spcBef>
              <a:spcAft>
                <a:spcPts val="0"/>
              </a:spcAft>
              <a:buClr>
                <a:srgbClr val="2E2E2E"/>
              </a:buClr>
              <a:buSzPts val="2600"/>
              <a:buChar char="●"/>
            </a:pPr>
            <a:r>
              <a:rPr lang="en" sz="2600">
                <a:solidFill>
                  <a:srgbClr val="2E2E2E"/>
                </a:solidFill>
              </a:rPr>
              <a:t>Futility argument </a:t>
            </a:r>
            <a:endParaRPr sz="2600">
              <a:solidFill>
                <a:srgbClr val="2E2E2E"/>
              </a:solidFill>
            </a:endParaRPr>
          </a:p>
          <a:p>
            <a:pPr indent="0" lvl="0" marL="0" marR="0" rtl="0" algn="l">
              <a:lnSpc>
                <a:spcPct val="115000"/>
              </a:lnSpc>
              <a:spcBef>
                <a:spcPts val="1200"/>
              </a:spcBef>
              <a:spcAft>
                <a:spcPts val="0"/>
              </a:spcAft>
              <a:buNone/>
            </a:pPr>
            <a:r>
              <a:t/>
            </a:r>
            <a:endParaRPr sz="2600">
              <a:solidFill>
                <a:srgbClr val="2E2E2E"/>
              </a:solidFill>
            </a:endParaRPr>
          </a:p>
          <a:p>
            <a:pPr indent="0" lvl="0" marL="0" marR="0" rtl="0" algn="l">
              <a:lnSpc>
                <a:spcPct val="100000"/>
              </a:lnSpc>
              <a:spcBef>
                <a:spcPts val="1200"/>
              </a:spcBef>
              <a:spcAft>
                <a:spcPts val="0"/>
              </a:spcAft>
              <a:buClr>
                <a:srgbClr val="000000"/>
              </a:buClr>
              <a:buSzPts val="1500"/>
              <a:buFont typeface="Arial"/>
              <a:buNone/>
            </a:pPr>
            <a:r>
              <a:t/>
            </a:r>
            <a:endParaRPr b="0" i="0" sz="1500" u="none" cap="none" strike="noStrike">
              <a:solidFill>
                <a:schemeClr val="accent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accent2"/>
              </a:solidFill>
              <a:highlight>
                <a:srgbClr val="FFFFFF"/>
              </a:highlight>
              <a:latin typeface="Arial"/>
              <a:ea typeface="Arial"/>
              <a:cs typeface="Arial"/>
              <a:sym typeface="Arial"/>
            </a:endParaRPr>
          </a:p>
        </p:txBody>
      </p:sp>
      <p:sp>
        <p:nvSpPr>
          <p:cNvPr id="1442" name="Google Shape;1442;p108"/>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108"/>
          <p:cNvSpPr txBox="1"/>
          <p:nvPr/>
        </p:nvSpPr>
        <p:spPr>
          <a:xfrm>
            <a:off x="810301" y="30750"/>
            <a:ext cx="81453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Clr>
                <a:schemeClr val="dk1"/>
              </a:buClr>
              <a:buSzPts val="1100"/>
              <a:buFont typeface="Arial"/>
              <a:buNone/>
            </a:pPr>
            <a:r>
              <a:rPr lang="en" sz="2400">
                <a:solidFill>
                  <a:schemeClr val="lt1"/>
                </a:solidFill>
              </a:rPr>
              <a:t>Antidepressant nonresponders</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7" name="Shape 1447"/>
        <p:cNvGrpSpPr/>
        <p:nvPr/>
      </p:nvGrpSpPr>
      <p:grpSpPr>
        <a:xfrm>
          <a:off x="0" y="0"/>
          <a:ext cx="0" cy="0"/>
          <a:chOff x="0" y="0"/>
          <a:chExt cx="0" cy="0"/>
        </a:xfrm>
      </p:grpSpPr>
      <p:sp>
        <p:nvSpPr>
          <p:cNvPr id="1448" name="Google Shape;1448;p109"/>
          <p:cNvSpPr txBox="1"/>
          <p:nvPr/>
        </p:nvSpPr>
        <p:spPr>
          <a:xfrm>
            <a:off x="741325" y="731525"/>
            <a:ext cx="8214300" cy="3869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4000"/>
              <a:buFont typeface="Arial"/>
              <a:buNone/>
            </a:pPr>
            <a:r>
              <a:rPr lang="en" sz="2600">
                <a:solidFill>
                  <a:srgbClr val="2E2E2E"/>
                </a:solidFill>
              </a:rPr>
              <a:t>I would also argue that “MDD” patients who’ve failed multiple traditional antidepressants shouldn’t be given traditional antidepressants again. </a:t>
            </a:r>
            <a:endParaRPr sz="2600">
              <a:solidFill>
                <a:srgbClr val="2E2E2E"/>
              </a:solidFill>
            </a:endParaRPr>
          </a:p>
          <a:p>
            <a:pPr indent="-393700" lvl="0" marL="457200" marR="0" rtl="0" algn="l">
              <a:lnSpc>
                <a:spcPct val="115000"/>
              </a:lnSpc>
              <a:spcBef>
                <a:spcPts val="1200"/>
              </a:spcBef>
              <a:spcAft>
                <a:spcPts val="0"/>
              </a:spcAft>
              <a:buClr>
                <a:srgbClr val="2E2E2E"/>
              </a:buClr>
              <a:buSzPts val="2600"/>
              <a:buChar char="●"/>
            </a:pPr>
            <a:r>
              <a:rPr lang="en" sz="2600">
                <a:solidFill>
                  <a:srgbClr val="2E2E2E"/>
                </a:solidFill>
              </a:rPr>
              <a:t>Futility argument </a:t>
            </a:r>
            <a:endParaRPr sz="2600">
              <a:solidFill>
                <a:srgbClr val="2E2E2E"/>
              </a:solidFill>
            </a:endParaRPr>
          </a:p>
          <a:p>
            <a:pPr indent="-393700" lvl="0" marL="457200" marR="0" rtl="0" algn="l">
              <a:lnSpc>
                <a:spcPct val="115000"/>
              </a:lnSpc>
              <a:spcBef>
                <a:spcPts val="0"/>
              </a:spcBef>
              <a:spcAft>
                <a:spcPts val="0"/>
              </a:spcAft>
              <a:buClr>
                <a:srgbClr val="2E2E2E"/>
              </a:buClr>
              <a:buSzPts val="2600"/>
              <a:buChar char="●"/>
            </a:pPr>
            <a:r>
              <a:rPr lang="en" sz="2600">
                <a:solidFill>
                  <a:srgbClr val="2E2E2E"/>
                </a:solidFill>
              </a:rPr>
              <a:t>Loss of placebo benefit </a:t>
            </a:r>
            <a:endParaRPr sz="2600">
              <a:solidFill>
                <a:srgbClr val="2E2E2E"/>
              </a:solidFill>
            </a:endParaRPr>
          </a:p>
          <a:p>
            <a:pPr indent="0" lvl="0" marL="0" marR="0" rtl="0" algn="l">
              <a:lnSpc>
                <a:spcPct val="115000"/>
              </a:lnSpc>
              <a:spcBef>
                <a:spcPts val="1200"/>
              </a:spcBef>
              <a:spcAft>
                <a:spcPts val="0"/>
              </a:spcAft>
              <a:buNone/>
            </a:pPr>
            <a:r>
              <a:t/>
            </a:r>
            <a:endParaRPr sz="2600">
              <a:solidFill>
                <a:srgbClr val="2E2E2E"/>
              </a:solidFill>
            </a:endParaRPr>
          </a:p>
          <a:p>
            <a:pPr indent="0" lvl="0" marL="0" marR="0" rtl="0" algn="l">
              <a:lnSpc>
                <a:spcPct val="100000"/>
              </a:lnSpc>
              <a:spcBef>
                <a:spcPts val="1200"/>
              </a:spcBef>
              <a:spcAft>
                <a:spcPts val="0"/>
              </a:spcAft>
              <a:buClr>
                <a:srgbClr val="000000"/>
              </a:buClr>
              <a:buSzPts val="1500"/>
              <a:buFont typeface="Arial"/>
              <a:buNone/>
            </a:pPr>
            <a:r>
              <a:t/>
            </a:r>
            <a:endParaRPr b="0" i="0" sz="1500" u="none" cap="none" strike="noStrike">
              <a:solidFill>
                <a:schemeClr val="accent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accent2"/>
              </a:solidFill>
              <a:highlight>
                <a:srgbClr val="FFFFFF"/>
              </a:highlight>
              <a:latin typeface="Arial"/>
              <a:ea typeface="Arial"/>
              <a:cs typeface="Arial"/>
              <a:sym typeface="Arial"/>
            </a:endParaRPr>
          </a:p>
        </p:txBody>
      </p:sp>
      <p:sp>
        <p:nvSpPr>
          <p:cNvPr id="1449" name="Google Shape;1449;p109"/>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109"/>
          <p:cNvSpPr txBox="1"/>
          <p:nvPr/>
        </p:nvSpPr>
        <p:spPr>
          <a:xfrm>
            <a:off x="810301" y="30750"/>
            <a:ext cx="81453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Clr>
                <a:schemeClr val="dk1"/>
              </a:buClr>
              <a:buSzPts val="1100"/>
              <a:buFont typeface="Arial"/>
              <a:buNone/>
            </a:pPr>
            <a:r>
              <a:rPr lang="en" sz="2400">
                <a:solidFill>
                  <a:schemeClr val="lt1"/>
                </a:solidFill>
              </a:rPr>
              <a:t>Antidepressant nonresponders</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4" name="Shape 1454"/>
        <p:cNvGrpSpPr/>
        <p:nvPr/>
      </p:nvGrpSpPr>
      <p:grpSpPr>
        <a:xfrm>
          <a:off x="0" y="0"/>
          <a:ext cx="0" cy="0"/>
          <a:chOff x="0" y="0"/>
          <a:chExt cx="0" cy="0"/>
        </a:xfrm>
      </p:grpSpPr>
      <p:sp>
        <p:nvSpPr>
          <p:cNvPr id="1455" name="Google Shape;1455;p110"/>
          <p:cNvSpPr txBox="1"/>
          <p:nvPr/>
        </p:nvSpPr>
        <p:spPr>
          <a:xfrm>
            <a:off x="741325" y="731525"/>
            <a:ext cx="8214300" cy="4636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4000"/>
              <a:buFont typeface="Arial"/>
              <a:buNone/>
            </a:pPr>
            <a:r>
              <a:rPr lang="en" sz="2600">
                <a:solidFill>
                  <a:srgbClr val="2E2E2E"/>
                </a:solidFill>
              </a:rPr>
              <a:t>I would also argue that “MDD” patients who’ve failed multiple traditional antidepressants shouldn’t be given traditional antidepressants again. </a:t>
            </a:r>
            <a:endParaRPr sz="2600">
              <a:solidFill>
                <a:srgbClr val="2E2E2E"/>
              </a:solidFill>
            </a:endParaRPr>
          </a:p>
          <a:p>
            <a:pPr indent="-393700" lvl="0" marL="457200" marR="0" rtl="0" algn="l">
              <a:lnSpc>
                <a:spcPct val="115000"/>
              </a:lnSpc>
              <a:spcBef>
                <a:spcPts val="1200"/>
              </a:spcBef>
              <a:spcAft>
                <a:spcPts val="0"/>
              </a:spcAft>
              <a:buClr>
                <a:srgbClr val="2E2E2E"/>
              </a:buClr>
              <a:buSzPts val="2600"/>
              <a:buChar char="●"/>
            </a:pPr>
            <a:r>
              <a:rPr lang="en" sz="2600">
                <a:solidFill>
                  <a:srgbClr val="2E2E2E"/>
                </a:solidFill>
              </a:rPr>
              <a:t>Futility argument </a:t>
            </a:r>
            <a:endParaRPr sz="2600">
              <a:solidFill>
                <a:srgbClr val="2E2E2E"/>
              </a:solidFill>
            </a:endParaRPr>
          </a:p>
          <a:p>
            <a:pPr indent="-393700" lvl="0" marL="457200" marR="0" rtl="0" algn="l">
              <a:lnSpc>
                <a:spcPct val="115000"/>
              </a:lnSpc>
              <a:spcBef>
                <a:spcPts val="0"/>
              </a:spcBef>
              <a:spcAft>
                <a:spcPts val="0"/>
              </a:spcAft>
              <a:buClr>
                <a:srgbClr val="2E2E2E"/>
              </a:buClr>
              <a:buSzPts val="2600"/>
              <a:buChar char="●"/>
            </a:pPr>
            <a:r>
              <a:rPr lang="en" sz="2600">
                <a:solidFill>
                  <a:srgbClr val="2E2E2E"/>
                </a:solidFill>
              </a:rPr>
              <a:t>Loss of placebo benefit </a:t>
            </a:r>
            <a:endParaRPr sz="2600">
              <a:solidFill>
                <a:srgbClr val="2E2E2E"/>
              </a:solidFill>
            </a:endParaRPr>
          </a:p>
          <a:p>
            <a:pPr indent="-393700" lvl="0" marL="457200" marR="0" rtl="0" algn="l">
              <a:lnSpc>
                <a:spcPct val="115000"/>
              </a:lnSpc>
              <a:spcBef>
                <a:spcPts val="0"/>
              </a:spcBef>
              <a:spcAft>
                <a:spcPts val="0"/>
              </a:spcAft>
              <a:buClr>
                <a:srgbClr val="2E2E2E"/>
              </a:buClr>
              <a:buSzPts val="2600"/>
              <a:buChar char="●"/>
            </a:pPr>
            <a:r>
              <a:rPr lang="en" sz="2600">
                <a:solidFill>
                  <a:srgbClr val="2E2E2E"/>
                </a:solidFill>
              </a:rPr>
              <a:t>If “MDD” patient is an undiagnosed or unexpressed BD patient, another antidepressant may alter course of illness </a:t>
            </a:r>
            <a:endParaRPr sz="2600">
              <a:solidFill>
                <a:srgbClr val="2E2E2E"/>
              </a:solidFill>
            </a:endParaRPr>
          </a:p>
          <a:p>
            <a:pPr indent="0" lvl="0" marL="0" marR="0" rtl="0" algn="l">
              <a:lnSpc>
                <a:spcPct val="100000"/>
              </a:lnSpc>
              <a:spcBef>
                <a:spcPts val="1200"/>
              </a:spcBef>
              <a:spcAft>
                <a:spcPts val="0"/>
              </a:spcAft>
              <a:buClr>
                <a:srgbClr val="000000"/>
              </a:buClr>
              <a:buSzPts val="1500"/>
              <a:buFont typeface="Arial"/>
              <a:buNone/>
            </a:pPr>
            <a:r>
              <a:t/>
            </a:r>
            <a:endParaRPr b="0" i="0" sz="1500" u="none" cap="none" strike="noStrike">
              <a:solidFill>
                <a:schemeClr val="accent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accent2"/>
              </a:solidFill>
              <a:highlight>
                <a:srgbClr val="FFFFFF"/>
              </a:highlight>
              <a:latin typeface="Arial"/>
              <a:ea typeface="Arial"/>
              <a:cs typeface="Arial"/>
              <a:sym typeface="Arial"/>
            </a:endParaRPr>
          </a:p>
        </p:txBody>
      </p:sp>
      <p:sp>
        <p:nvSpPr>
          <p:cNvPr id="1456" name="Google Shape;1456;p110"/>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110"/>
          <p:cNvSpPr txBox="1"/>
          <p:nvPr/>
        </p:nvSpPr>
        <p:spPr>
          <a:xfrm>
            <a:off x="810301" y="30750"/>
            <a:ext cx="81453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Clr>
                <a:schemeClr val="dk1"/>
              </a:buClr>
              <a:buSzPts val="1100"/>
              <a:buFont typeface="Arial"/>
              <a:buNone/>
            </a:pPr>
            <a:r>
              <a:rPr lang="en" sz="2400">
                <a:solidFill>
                  <a:schemeClr val="lt1"/>
                </a:solidFill>
              </a:rPr>
              <a:t>Antidepressant nonresponders</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1" name="Shape 1461"/>
        <p:cNvGrpSpPr/>
        <p:nvPr/>
      </p:nvGrpSpPr>
      <p:grpSpPr>
        <a:xfrm>
          <a:off x="0" y="0"/>
          <a:ext cx="0" cy="0"/>
          <a:chOff x="0" y="0"/>
          <a:chExt cx="0" cy="0"/>
        </a:xfrm>
      </p:grpSpPr>
      <p:sp>
        <p:nvSpPr>
          <p:cNvPr id="1462" name="Google Shape;1462;p111"/>
          <p:cNvSpPr txBox="1"/>
          <p:nvPr/>
        </p:nvSpPr>
        <p:spPr>
          <a:xfrm>
            <a:off x="478475" y="414750"/>
            <a:ext cx="3165300" cy="131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4000"/>
              <a:buFont typeface="Arial"/>
              <a:buNone/>
            </a:pPr>
            <a:r>
              <a:rPr lang="en" sz="1700">
                <a:solidFill>
                  <a:srgbClr val="2E2E2E"/>
                </a:solidFill>
              </a:rPr>
              <a:t>Consider your 25 year old MDD antidepressant nonresponder...</a:t>
            </a:r>
            <a:endParaRPr sz="1700">
              <a:solidFill>
                <a:srgbClr val="2E2E2E"/>
              </a:solidFill>
            </a:endParaRPr>
          </a:p>
          <a:p>
            <a:pPr indent="0" lvl="0" marL="0" marR="0" rtl="0" algn="l">
              <a:lnSpc>
                <a:spcPct val="100000"/>
              </a:lnSpc>
              <a:spcBef>
                <a:spcPts val="1200"/>
              </a:spcBef>
              <a:spcAft>
                <a:spcPts val="0"/>
              </a:spcAft>
              <a:buClr>
                <a:srgbClr val="000000"/>
              </a:buClr>
              <a:buSzPts val="1500"/>
              <a:buFont typeface="Arial"/>
              <a:buNone/>
            </a:pPr>
            <a:r>
              <a:t/>
            </a:r>
            <a:endParaRPr b="0" i="0" sz="100" u="none" cap="none" strike="noStrike">
              <a:solidFill>
                <a:schemeClr val="accent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00" u="none" cap="none" strike="noStrike">
              <a:solidFill>
                <a:schemeClr val="accent2"/>
              </a:solidFill>
              <a:highlight>
                <a:srgbClr val="FFFFFF"/>
              </a:highlight>
              <a:latin typeface="Arial"/>
              <a:ea typeface="Arial"/>
              <a:cs typeface="Arial"/>
              <a:sym typeface="Arial"/>
            </a:endParaRPr>
          </a:p>
        </p:txBody>
      </p:sp>
      <p:pic>
        <p:nvPicPr>
          <p:cNvPr id="1463" name="Google Shape;1463;p111"/>
          <p:cNvPicPr preferRelativeResize="0"/>
          <p:nvPr/>
        </p:nvPicPr>
        <p:blipFill rotWithShape="1">
          <a:blip r:embed="rId3">
            <a:alphaModFix/>
          </a:blip>
          <a:srcRect b="0" l="0" r="0" t="8991"/>
          <a:stretch/>
        </p:blipFill>
        <p:spPr>
          <a:xfrm>
            <a:off x="4313225" y="993400"/>
            <a:ext cx="4493650" cy="39211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7" name="Shape 1467"/>
        <p:cNvGrpSpPr/>
        <p:nvPr/>
      </p:nvGrpSpPr>
      <p:grpSpPr>
        <a:xfrm>
          <a:off x="0" y="0"/>
          <a:ext cx="0" cy="0"/>
          <a:chOff x="0" y="0"/>
          <a:chExt cx="0" cy="0"/>
        </a:xfrm>
      </p:grpSpPr>
      <p:pic>
        <p:nvPicPr>
          <p:cNvPr id="1468" name="Google Shape;1468;p112"/>
          <p:cNvPicPr preferRelativeResize="0"/>
          <p:nvPr/>
        </p:nvPicPr>
        <p:blipFill rotWithShape="1">
          <a:blip r:embed="rId3">
            <a:alphaModFix/>
          </a:blip>
          <a:srcRect b="0" l="0" r="0" t="8991"/>
          <a:stretch/>
        </p:blipFill>
        <p:spPr>
          <a:xfrm>
            <a:off x="4313225" y="993400"/>
            <a:ext cx="4493650" cy="3921100"/>
          </a:xfrm>
          <a:prstGeom prst="rect">
            <a:avLst/>
          </a:prstGeom>
          <a:noFill/>
          <a:ln>
            <a:noFill/>
          </a:ln>
        </p:spPr>
      </p:pic>
      <p:sp>
        <p:nvSpPr>
          <p:cNvPr id="1469" name="Google Shape;1469;p112"/>
          <p:cNvSpPr txBox="1"/>
          <p:nvPr/>
        </p:nvSpPr>
        <p:spPr>
          <a:xfrm>
            <a:off x="478475" y="414750"/>
            <a:ext cx="3165300" cy="131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4000"/>
              <a:buFont typeface="Arial"/>
              <a:buNone/>
            </a:pPr>
            <a:r>
              <a:rPr lang="en" sz="1700">
                <a:solidFill>
                  <a:srgbClr val="2E2E2E"/>
                </a:solidFill>
              </a:rPr>
              <a:t>Consider your 25 year old MDD</a:t>
            </a:r>
            <a:r>
              <a:rPr b="1" lang="en" sz="1700">
                <a:solidFill>
                  <a:srgbClr val="2E2E2E"/>
                </a:solidFill>
                <a:highlight>
                  <a:srgbClr val="FFFF00"/>
                </a:highlight>
              </a:rPr>
              <a:t>?</a:t>
            </a:r>
            <a:r>
              <a:rPr lang="en" sz="1700">
                <a:solidFill>
                  <a:srgbClr val="2E2E2E"/>
                </a:solidFill>
              </a:rPr>
              <a:t> antidepressant nonresponder...</a:t>
            </a:r>
            <a:endParaRPr sz="1700">
              <a:solidFill>
                <a:srgbClr val="2E2E2E"/>
              </a:solidFill>
            </a:endParaRPr>
          </a:p>
          <a:p>
            <a:pPr indent="0" lvl="0" marL="0" marR="0" rtl="0" algn="l">
              <a:lnSpc>
                <a:spcPct val="100000"/>
              </a:lnSpc>
              <a:spcBef>
                <a:spcPts val="1200"/>
              </a:spcBef>
              <a:spcAft>
                <a:spcPts val="0"/>
              </a:spcAft>
              <a:buClr>
                <a:srgbClr val="000000"/>
              </a:buClr>
              <a:buSzPts val="1500"/>
              <a:buFont typeface="Arial"/>
              <a:buNone/>
            </a:pPr>
            <a:r>
              <a:t/>
            </a:r>
            <a:endParaRPr b="0" i="0" sz="100" u="none" cap="none" strike="noStrike">
              <a:solidFill>
                <a:schemeClr val="accent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00" u="none" cap="none" strike="noStrike">
              <a:solidFill>
                <a:schemeClr val="accent2"/>
              </a:solidFill>
              <a:highlight>
                <a:srgbClr val="FFFFFF"/>
              </a:highlight>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3" name="Shape 1473"/>
        <p:cNvGrpSpPr/>
        <p:nvPr/>
      </p:nvGrpSpPr>
      <p:grpSpPr>
        <a:xfrm>
          <a:off x="0" y="0"/>
          <a:ext cx="0" cy="0"/>
          <a:chOff x="0" y="0"/>
          <a:chExt cx="0" cy="0"/>
        </a:xfrm>
      </p:grpSpPr>
      <p:sp>
        <p:nvSpPr>
          <p:cNvPr id="1474" name="Google Shape;1474;p113"/>
          <p:cNvSpPr txBox="1"/>
          <p:nvPr/>
        </p:nvSpPr>
        <p:spPr>
          <a:xfrm>
            <a:off x="478475" y="109950"/>
            <a:ext cx="81795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lang="en" sz="1700">
                <a:solidFill>
                  <a:srgbClr val="2E2E2E"/>
                </a:solidFill>
              </a:rPr>
              <a:t>I would wager that, for every case of bipolar disorder you know about, there are two you don’t know about, and they are most likely antidepressant nonresponders. </a:t>
            </a:r>
            <a:endParaRPr b="0" i="0" sz="100" u="none" cap="none" strike="noStrike">
              <a:solidFill>
                <a:schemeClr val="accent2"/>
              </a:solidFill>
              <a:highlight>
                <a:srgbClr val="FFFFFF"/>
              </a:highlight>
              <a:latin typeface="Arial"/>
              <a:ea typeface="Arial"/>
              <a:cs typeface="Arial"/>
              <a:sym typeface="Arial"/>
            </a:endParaRPr>
          </a:p>
        </p:txBody>
      </p:sp>
      <p:grpSp>
        <p:nvGrpSpPr>
          <p:cNvPr id="1475" name="Google Shape;1475;p113"/>
          <p:cNvGrpSpPr/>
          <p:nvPr/>
        </p:nvGrpSpPr>
        <p:grpSpPr>
          <a:xfrm>
            <a:off x="998870" y="1370979"/>
            <a:ext cx="2755810" cy="3162816"/>
            <a:chOff x="2793488" y="7471490"/>
            <a:chExt cx="2185416" cy="2508181"/>
          </a:xfrm>
        </p:grpSpPr>
        <p:grpSp>
          <p:nvGrpSpPr>
            <p:cNvPr id="1476" name="Google Shape;1476;p113"/>
            <p:cNvGrpSpPr/>
            <p:nvPr/>
          </p:nvGrpSpPr>
          <p:grpSpPr>
            <a:xfrm>
              <a:off x="2793488" y="7471490"/>
              <a:ext cx="2185416" cy="2508181"/>
              <a:chOff x="2793488" y="7415414"/>
              <a:chExt cx="2185416" cy="2508181"/>
            </a:xfrm>
          </p:grpSpPr>
          <p:grpSp>
            <p:nvGrpSpPr>
              <p:cNvPr id="1477" name="Google Shape;1477;p113"/>
              <p:cNvGrpSpPr/>
              <p:nvPr/>
            </p:nvGrpSpPr>
            <p:grpSpPr>
              <a:xfrm>
                <a:off x="2793488" y="7415414"/>
                <a:ext cx="2185416" cy="2508181"/>
                <a:chOff x="2793488" y="7491614"/>
                <a:chExt cx="2185416" cy="2508181"/>
              </a:xfrm>
            </p:grpSpPr>
            <p:grpSp>
              <p:nvGrpSpPr>
                <p:cNvPr id="1478" name="Google Shape;1478;p113"/>
                <p:cNvGrpSpPr/>
                <p:nvPr/>
              </p:nvGrpSpPr>
              <p:grpSpPr>
                <a:xfrm>
                  <a:off x="2793488" y="7491614"/>
                  <a:ext cx="2185416" cy="2508181"/>
                  <a:chOff x="2793488" y="7491614"/>
                  <a:chExt cx="2185416" cy="2508181"/>
                </a:xfrm>
              </p:grpSpPr>
              <p:pic>
                <p:nvPicPr>
                  <p:cNvPr id="1479" name="Google Shape;1479;p113" title="Points scored"/>
                  <p:cNvPicPr preferRelativeResize="0"/>
                  <p:nvPr/>
                </p:nvPicPr>
                <p:blipFill rotWithShape="1">
                  <a:blip r:embed="rId3">
                    <a:alphaModFix/>
                  </a:blip>
                  <a:srcRect b="0" l="19140" r="18997" t="0"/>
                  <a:stretch/>
                </p:blipFill>
                <p:spPr>
                  <a:xfrm>
                    <a:off x="2793488" y="7814378"/>
                    <a:ext cx="2185416" cy="2185416"/>
                  </a:xfrm>
                  <a:prstGeom prst="rect">
                    <a:avLst/>
                  </a:prstGeom>
                  <a:noFill/>
                  <a:ln>
                    <a:noFill/>
                  </a:ln>
                </p:spPr>
              </p:pic>
              <p:grpSp>
                <p:nvGrpSpPr>
                  <p:cNvPr id="1480" name="Google Shape;1480;p113"/>
                  <p:cNvGrpSpPr/>
                  <p:nvPr/>
                </p:nvGrpSpPr>
                <p:grpSpPr>
                  <a:xfrm>
                    <a:off x="2980346" y="7491614"/>
                    <a:ext cx="1761167" cy="1401171"/>
                    <a:chOff x="1033212" y="8679333"/>
                    <a:chExt cx="1761167" cy="1401171"/>
                  </a:xfrm>
                </p:grpSpPr>
                <p:sp>
                  <p:nvSpPr>
                    <p:cNvPr id="1481" name="Google Shape;1481;p113"/>
                    <p:cNvSpPr/>
                    <p:nvPr/>
                  </p:nvSpPr>
                  <p:spPr>
                    <a:xfrm>
                      <a:off x="2196500" y="9740698"/>
                      <a:ext cx="597880" cy="91440"/>
                    </a:xfrm>
                    <a:prstGeom prst="rect">
                      <a:avLst/>
                    </a:prstGeom>
                  </p:spPr>
                  <p:txBody>
                    <a:bodyPr>
                      <a:prstTxWarp prst="textPlain"/>
                    </a:bodyPr>
                    <a:lstStyle/>
                    <a:p>
                      <a:pPr lvl="0" algn="ctr"/>
                      <a:r>
                        <a:rPr b="0" i="0">
                          <a:ln>
                            <a:noFill/>
                          </a:ln>
                          <a:solidFill>
                            <a:srgbClr val="000000"/>
                          </a:solidFill>
                          <a:latin typeface="Arial"/>
                        </a:rPr>
                        <a:t>asymptomatic</a:t>
                      </a:r>
                    </a:p>
                  </p:txBody>
                </p:sp>
                <p:sp>
                  <p:nvSpPr>
                    <p:cNvPr id="1482" name="Google Shape;1482;p113"/>
                    <p:cNvSpPr/>
                    <p:nvPr/>
                  </p:nvSpPr>
                  <p:spPr>
                    <a:xfrm>
                      <a:off x="1735965" y="10006452"/>
                      <a:ext cx="420938" cy="74052"/>
                    </a:xfrm>
                    <a:prstGeom prst="rect">
                      <a:avLst/>
                    </a:prstGeom>
                  </p:spPr>
                  <p:txBody>
                    <a:bodyPr>
                      <a:prstTxWarp prst="textPlain"/>
                    </a:bodyPr>
                    <a:lstStyle/>
                    <a:p>
                      <a:pPr lvl="0" algn="ctr"/>
                      <a:r>
                        <a:rPr b="0" i="0">
                          <a:ln>
                            <a:noFill/>
                          </a:ln>
                          <a:solidFill>
                            <a:srgbClr val="000000"/>
                          </a:solidFill>
                          <a:latin typeface="Arial"/>
                        </a:rPr>
                        <a:t>BIPOLAR</a:t>
                      </a:r>
                    </a:p>
                  </p:txBody>
                </p:sp>
                <p:sp>
                  <p:nvSpPr>
                    <p:cNvPr id="1483" name="Google Shape;1483;p113"/>
                    <p:cNvSpPr/>
                    <p:nvPr/>
                  </p:nvSpPr>
                  <p:spPr>
                    <a:xfrm>
                      <a:off x="1033212" y="9832151"/>
                      <a:ext cx="447847" cy="89823"/>
                    </a:xfrm>
                    <a:prstGeom prst="rect">
                      <a:avLst/>
                    </a:prstGeom>
                  </p:spPr>
                  <p:txBody>
                    <a:bodyPr>
                      <a:prstTxWarp prst="textPlain"/>
                    </a:bodyPr>
                    <a:lstStyle/>
                    <a:p>
                      <a:pPr lvl="0" algn="ctr"/>
                      <a:r>
                        <a:rPr b="0" i="0">
                          <a:ln>
                            <a:noFill/>
                          </a:ln>
                          <a:solidFill>
                            <a:srgbClr val="FFFFFF"/>
                          </a:solidFill>
                          <a:latin typeface="Arial"/>
                        </a:rPr>
                        <a:t>depressed</a:t>
                      </a:r>
                    </a:p>
                  </p:txBody>
                </p:sp>
                <p:sp>
                  <p:nvSpPr>
                    <p:cNvPr id="1484" name="Google Shape;1484;p113"/>
                    <p:cNvSpPr/>
                    <p:nvPr/>
                  </p:nvSpPr>
                  <p:spPr>
                    <a:xfrm>
                      <a:off x="1969600" y="9127061"/>
                      <a:ext cx="171487" cy="96084"/>
                    </a:xfrm>
                    <a:prstGeom prst="rect">
                      <a:avLst/>
                    </a:prstGeom>
                  </p:spPr>
                  <p:txBody>
                    <a:bodyPr>
                      <a:prstTxWarp prst="textPlain"/>
                    </a:bodyPr>
                    <a:lstStyle/>
                    <a:p>
                      <a:pPr lvl="0" algn="ctr"/>
                      <a:r>
                        <a:rPr b="0" i="0">
                          <a:ln>
                            <a:noFill/>
                          </a:ln>
                          <a:solidFill>
                            <a:srgbClr val="FFFFFF"/>
                          </a:solidFill>
                          <a:latin typeface="Arial"/>
                        </a:rPr>
                        <a:t>6%</a:t>
                      </a:r>
                    </a:p>
                  </p:txBody>
                </p:sp>
                <p:sp>
                  <p:nvSpPr>
                    <p:cNvPr id="1485" name="Google Shape;1485;p113"/>
                    <p:cNvSpPr/>
                    <p:nvPr/>
                  </p:nvSpPr>
                  <p:spPr>
                    <a:xfrm>
                      <a:off x="1791450" y="8679333"/>
                      <a:ext cx="309952" cy="182346"/>
                    </a:xfrm>
                    <a:prstGeom prst="rect">
                      <a:avLst/>
                    </a:prstGeom>
                  </p:spPr>
                  <p:txBody>
                    <a:bodyPr>
                      <a:prstTxWarp prst="textPlain"/>
                    </a:bodyPr>
                    <a:lstStyle/>
                    <a:p>
                      <a:pPr lvl="0" algn="ctr"/>
                      <a:r>
                        <a:rPr b="0" i="0">
                          <a:ln>
                            <a:noFill/>
                          </a:ln>
                          <a:solidFill>
                            <a:srgbClr val="9900FF"/>
                          </a:solidFill>
                          <a:latin typeface="Arial"/>
                        </a:rPr>
                        <a:t>cycling/</a:t>
                      </a:r>
                      <a:br>
                        <a:rPr b="0" i="0">
                          <a:ln>
                            <a:noFill/>
                          </a:ln>
                          <a:solidFill>
                            <a:srgbClr val="9900FF"/>
                          </a:solidFill>
                          <a:latin typeface="Arial"/>
                        </a:rPr>
                      </a:br>
                      <a:r>
                        <a:rPr b="0" i="0">
                          <a:ln>
                            <a:noFill/>
                          </a:ln>
                          <a:solidFill>
                            <a:srgbClr val="9900FF"/>
                          </a:solidFill>
                          <a:latin typeface="Arial"/>
                        </a:rPr>
                        <a:t>mixed</a:t>
                      </a:r>
                    </a:p>
                  </p:txBody>
                </p:sp>
              </p:grpSp>
            </p:grpSp>
            <p:sp>
              <p:nvSpPr>
                <p:cNvPr id="1486" name="Google Shape;1486;p113"/>
                <p:cNvSpPr/>
                <p:nvPr/>
              </p:nvSpPr>
              <p:spPr>
                <a:xfrm>
                  <a:off x="3846289" y="8938298"/>
                  <a:ext cx="64008" cy="128015"/>
                </a:xfrm>
                <a:prstGeom prst="rect">
                  <a:avLst/>
                </a:prstGeom>
              </p:spPr>
              <p:txBody>
                <a:bodyPr>
                  <a:prstTxWarp prst="textPlain"/>
                </a:bodyPr>
                <a:lstStyle/>
                <a:p>
                  <a:pPr lvl="0" algn="ctr"/>
                  <a:r>
                    <a:rPr b="0" i="0">
                      <a:ln>
                        <a:noFill/>
                      </a:ln>
                      <a:solidFill>
                        <a:srgbClr val="000000"/>
                      </a:solidFill>
                      <a:latin typeface="Arial"/>
                    </a:rPr>
                    <a:t>II</a:t>
                  </a:r>
                </a:p>
              </p:txBody>
            </p:sp>
          </p:grpSp>
          <p:sp>
            <p:nvSpPr>
              <p:cNvPr id="1487" name="Google Shape;1487;p113"/>
              <p:cNvSpPr/>
              <p:nvPr/>
            </p:nvSpPr>
            <p:spPr>
              <a:xfrm>
                <a:off x="3243108" y="9024466"/>
                <a:ext cx="241815" cy="96084"/>
              </a:xfrm>
              <a:prstGeom prst="rect">
                <a:avLst/>
              </a:prstGeom>
            </p:spPr>
            <p:txBody>
              <a:bodyPr>
                <a:prstTxWarp prst="textPlain"/>
              </a:bodyPr>
              <a:lstStyle/>
              <a:p>
                <a:pPr lvl="0" algn="ctr"/>
                <a:r>
                  <a:rPr b="0" i="0">
                    <a:ln>
                      <a:noFill/>
                    </a:ln>
                    <a:solidFill>
                      <a:srgbClr val="FFFFFF"/>
                    </a:solidFill>
                    <a:latin typeface="Arial"/>
                  </a:rPr>
                  <a:t>50%</a:t>
                </a:r>
              </a:p>
            </p:txBody>
          </p:sp>
          <p:sp>
            <p:nvSpPr>
              <p:cNvPr id="1488" name="Google Shape;1488;p113"/>
              <p:cNvSpPr/>
              <p:nvPr/>
            </p:nvSpPr>
            <p:spPr>
              <a:xfrm>
                <a:off x="4273333" y="8777503"/>
                <a:ext cx="399415" cy="246964"/>
              </a:xfrm>
              <a:prstGeom prst="rect">
                <a:avLst/>
              </a:prstGeom>
            </p:spPr>
            <p:txBody>
              <a:bodyPr>
                <a:prstTxWarp prst="textPlain"/>
              </a:bodyPr>
              <a:lstStyle/>
              <a:p>
                <a:pPr lvl="0" algn="ctr"/>
                <a:r>
                  <a:rPr b="0" i="0">
                    <a:ln>
                      <a:noFill/>
                    </a:ln>
                    <a:solidFill>
                      <a:srgbClr val="000000"/>
                    </a:solidFill>
                    <a:latin typeface="Arial"/>
                  </a:rPr>
                  <a:t>47% of</a:t>
                </a:r>
                <a:br>
                  <a:rPr b="0" i="0">
                    <a:ln>
                      <a:noFill/>
                    </a:ln>
                    <a:solidFill>
                      <a:srgbClr val="000000"/>
                    </a:solidFill>
                    <a:latin typeface="Arial"/>
                  </a:rPr>
                </a:br>
                <a:r>
                  <a:rPr b="0" i="0">
                    <a:ln>
                      <a:noFill/>
                    </a:ln>
                    <a:solidFill>
                      <a:srgbClr val="000000"/>
                    </a:solidFill>
                    <a:latin typeface="Arial"/>
                  </a:rPr>
                  <a:t> weeks</a:t>
                </a:r>
              </a:p>
            </p:txBody>
          </p:sp>
        </p:grpSp>
        <p:sp>
          <p:nvSpPr>
            <p:cNvPr id="1489" name="Google Shape;1489;p113"/>
            <p:cNvSpPr/>
            <p:nvPr/>
          </p:nvSpPr>
          <p:spPr>
            <a:xfrm>
              <a:off x="3243100" y="7610464"/>
              <a:ext cx="447879" cy="96100"/>
            </a:xfrm>
            <a:prstGeom prst="rect">
              <a:avLst/>
            </a:prstGeom>
          </p:spPr>
          <p:txBody>
            <a:bodyPr>
              <a:prstTxWarp prst="textPlain"/>
            </a:bodyPr>
            <a:lstStyle/>
            <a:p>
              <a:pPr lvl="0" algn="ctr"/>
              <a:r>
                <a:rPr b="0" i="0">
                  <a:ln>
                    <a:noFill/>
                  </a:ln>
                  <a:solidFill>
                    <a:srgbClr val="FF0000"/>
                  </a:solidFill>
                  <a:latin typeface="Arial"/>
                </a:rPr>
                <a:t>hypomanic</a:t>
              </a:r>
            </a:p>
          </p:txBody>
        </p:sp>
        <p:sp>
          <p:nvSpPr>
            <p:cNvPr id="1490" name="Google Shape;1490;p113"/>
            <p:cNvSpPr/>
            <p:nvPr/>
          </p:nvSpPr>
          <p:spPr>
            <a:xfrm>
              <a:off x="3590090" y="7761076"/>
              <a:ext cx="162441" cy="96084"/>
            </a:xfrm>
            <a:prstGeom prst="rect">
              <a:avLst/>
            </a:prstGeom>
          </p:spPr>
          <p:txBody>
            <a:bodyPr>
              <a:prstTxWarp prst="textPlain"/>
            </a:bodyPr>
            <a:lstStyle/>
            <a:p>
              <a:pPr lvl="0" algn="ctr"/>
              <a:r>
                <a:rPr b="0" i="0">
                  <a:ln>
                    <a:noFill/>
                  </a:ln>
                  <a:solidFill>
                    <a:srgbClr val="FF0000"/>
                  </a:solidFill>
                  <a:latin typeface="Arial"/>
                </a:rPr>
                <a:t>1%</a:t>
              </a:r>
            </a:p>
          </p:txBody>
        </p:sp>
        <p:sp>
          <p:nvSpPr>
            <p:cNvPr id="1491" name="Google Shape;1491;p113"/>
            <p:cNvSpPr/>
            <p:nvPr/>
          </p:nvSpPr>
          <p:spPr>
            <a:xfrm>
              <a:off x="3839104" y="7706561"/>
              <a:ext cx="172506" cy="96084"/>
            </a:xfrm>
            <a:prstGeom prst="rect">
              <a:avLst/>
            </a:prstGeom>
          </p:spPr>
          <p:txBody>
            <a:bodyPr>
              <a:prstTxWarp prst="textPlain"/>
            </a:bodyPr>
            <a:lstStyle/>
            <a:p>
              <a:pPr lvl="0" algn="ctr"/>
              <a:r>
                <a:rPr b="0" i="0">
                  <a:ln>
                    <a:noFill/>
                  </a:ln>
                  <a:solidFill>
                    <a:srgbClr val="9900FF"/>
                  </a:solidFill>
                  <a:latin typeface="Arial"/>
                </a:rPr>
                <a:t>2%</a:t>
              </a:r>
            </a:p>
          </p:txBody>
        </p:sp>
      </p:grpSp>
      <p:pic>
        <p:nvPicPr>
          <p:cNvPr id="1492" name="Google Shape;1492;p113"/>
          <p:cNvPicPr preferRelativeResize="0"/>
          <p:nvPr/>
        </p:nvPicPr>
        <p:blipFill rotWithShape="1">
          <a:blip r:embed="rId4">
            <a:alphaModFix/>
          </a:blip>
          <a:srcRect b="11329" l="0" r="0" t="8995"/>
          <a:stretch/>
        </p:blipFill>
        <p:spPr>
          <a:xfrm>
            <a:off x="4313225" y="993400"/>
            <a:ext cx="4493650" cy="3432750"/>
          </a:xfrm>
          <a:prstGeom prst="rect">
            <a:avLst/>
          </a:prstGeom>
          <a:noFill/>
          <a:ln>
            <a:noFill/>
          </a:ln>
        </p:spPr>
      </p:pic>
      <p:sp>
        <p:nvSpPr>
          <p:cNvPr id="1493" name="Google Shape;1493;p113"/>
          <p:cNvSpPr txBox="1"/>
          <p:nvPr/>
        </p:nvSpPr>
        <p:spPr>
          <a:xfrm>
            <a:off x="1622950" y="4482475"/>
            <a:ext cx="18111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lang="en" sz="1700">
                <a:solidFill>
                  <a:srgbClr val="2E2E2E"/>
                </a:solidFill>
              </a:rPr>
              <a:t>u</a:t>
            </a:r>
            <a:r>
              <a:rPr lang="en" sz="1700">
                <a:solidFill>
                  <a:srgbClr val="2E2E2E"/>
                </a:solidFill>
              </a:rPr>
              <a:t>ndiagnosed </a:t>
            </a:r>
            <a:endParaRPr b="0" i="0" sz="100" u="none" cap="none" strike="noStrike">
              <a:solidFill>
                <a:schemeClr val="accent2"/>
              </a:solidFill>
              <a:highlight>
                <a:srgbClr val="FFFFFF"/>
              </a:highlight>
              <a:latin typeface="Arial"/>
              <a:ea typeface="Arial"/>
              <a:cs typeface="Arial"/>
              <a:sym typeface="Arial"/>
            </a:endParaRPr>
          </a:p>
        </p:txBody>
      </p:sp>
      <p:sp>
        <p:nvSpPr>
          <p:cNvPr id="1494" name="Google Shape;1494;p113"/>
          <p:cNvSpPr txBox="1"/>
          <p:nvPr/>
        </p:nvSpPr>
        <p:spPr>
          <a:xfrm>
            <a:off x="5789425" y="4482475"/>
            <a:ext cx="18111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lang="en" sz="1700">
                <a:solidFill>
                  <a:srgbClr val="2E2E2E"/>
                </a:solidFill>
              </a:rPr>
              <a:t>u</a:t>
            </a:r>
            <a:r>
              <a:rPr lang="en" sz="1700">
                <a:solidFill>
                  <a:srgbClr val="2E2E2E"/>
                </a:solidFill>
              </a:rPr>
              <a:t>nexpressed </a:t>
            </a:r>
            <a:endParaRPr b="0" i="0" sz="100" u="none" cap="none" strike="noStrike">
              <a:solidFill>
                <a:schemeClr val="accent2"/>
              </a:solidFill>
              <a:highlight>
                <a:srgbClr val="FFFFFF"/>
              </a:highlight>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3"/>
          <p:cNvSpPr txBox="1"/>
          <p:nvPr/>
        </p:nvSpPr>
        <p:spPr>
          <a:xfrm>
            <a:off x="379550" y="616875"/>
            <a:ext cx="8097300" cy="247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600">
              <a:solidFill>
                <a:srgbClr val="A64D79"/>
              </a:solidFill>
            </a:endParaRPr>
          </a:p>
          <a:p>
            <a:pPr indent="-342900" lvl="0" marL="457200" marR="0" rtl="0" algn="l">
              <a:lnSpc>
                <a:spcPct val="115000"/>
              </a:lnSpc>
              <a:spcBef>
                <a:spcPts val="1000"/>
              </a:spcBef>
              <a:spcAft>
                <a:spcPts val="0"/>
              </a:spcAft>
              <a:buClr>
                <a:srgbClr val="A64D79"/>
              </a:buClr>
              <a:buSzPts val="1800"/>
              <a:buAutoNum type="arabicPeriod"/>
            </a:pPr>
            <a:r>
              <a:rPr b="1" lang="en" sz="1800">
                <a:solidFill>
                  <a:srgbClr val="A64D79"/>
                </a:solidFill>
              </a:rPr>
              <a:t>Not explaining that lithium and lamotrigine are “bipolar antidepressants”</a:t>
            </a:r>
            <a:endParaRPr b="1" sz="1800">
              <a:solidFill>
                <a:srgbClr val="A64D79"/>
              </a:solidFill>
            </a:endParaRPr>
          </a:p>
          <a:p>
            <a:pPr indent="-342900" lvl="0" marL="914400" marR="0" rtl="0" algn="l">
              <a:lnSpc>
                <a:spcPct val="115000"/>
              </a:lnSpc>
              <a:spcBef>
                <a:spcPts val="1000"/>
              </a:spcBef>
              <a:spcAft>
                <a:spcPts val="0"/>
              </a:spcAft>
              <a:buClr>
                <a:srgbClr val="A64D79"/>
              </a:buClr>
              <a:buSzPts val="1800"/>
              <a:buChar char="●"/>
            </a:pPr>
            <a:r>
              <a:rPr b="1" lang="en" sz="1800">
                <a:solidFill>
                  <a:srgbClr val="A64D79"/>
                </a:solidFill>
              </a:rPr>
              <a:t>Mishandling bipolar disorder patient’s request</a:t>
            </a:r>
            <a:endParaRPr b="1" sz="1800">
              <a:solidFill>
                <a:srgbClr val="A64D79"/>
              </a:solidFill>
            </a:endParaRPr>
          </a:p>
          <a:p>
            <a:pPr indent="0" lvl="0" marL="1371600" marR="0" rtl="0" algn="l">
              <a:lnSpc>
                <a:spcPct val="115000"/>
              </a:lnSpc>
              <a:spcBef>
                <a:spcPts val="1000"/>
              </a:spcBef>
              <a:spcAft>
                <a:spcPts val="0"/>
              </a:spcAft>
              <a:buNone/>
            </a:pPr>
            <a:r>
              <a:rPr b="1" lang="en" sz="1800">
                <a:solidFill>
                  <a:srgbClr val="A64D79"/>
                </a:solidFill>
              </a:rPr>
              <a:t>...“but I need an antidepressant”</a:t>
            </a:r>
            <a:endParaRPr b="1" sz="1800">
              <a:solidFill>
                <a:srgbClr val="A64D79"/>
              </a:solidFill>
            </a:endParaRPr>
          </a:p>
          <a:p>
            <a:pPr indent="0" lvl="0" marL="0" marR="0" rtl="0" algn="l">
              <a:lnSpc>
                <a:spcPct val="115000"/>
              </a:lnSpc>
              <a:spcBef>
                <a:spcPts val="1000"/>
              </a:spcBef>
              <a:spcAft>
                <a:spcPts val="0"/>
              </a:spcAft>
              <a:buNone/>
            </a:pPr>
            <a:r>
              <a:t/>
            </a:r>
            <a:endParaRPr b="1" sz="100">
              <a:solidFill>
                <a:srgbClr val="A64D79"/>
              </a:solidFill>
            </a:endParaRPr>
          </a:p>
          <a:p>
            <a:pPr indent="0" lvl="0" marL="0" marR="0" rtl="0" algn="l">
              <a:lnSpc>
                <a:spcPct val="115000"/>
              </a:lnSpc>
              <a:spcBef>
                <a:spcPts val="1000"/>
              </a:spcBef>
              <a:spcAft>
                <a:spcPts val="1000"/>
              </a:spcAft>
              <a:buNone/>
            </a:pPr>
            <a:r>
              <a:t/>
            </a:r>
            <a:endParaRPr sz="1600">
              <a:solidFill>
                <a:srgbClr val="A64D79"/>
              </a:solidFill>
            </a:endParaRPr>
          </a:p>
        </p:txBody>
      </p:sp>
      <p:sp>
        <p:nvSpPr>
          <p:cNvPr id="164" name="Google Shape;164;p33"/>
          <p:cNvSpPr/>
          <p:nvPr/>
        </p:nvSpPr>
        <p:spPr>
          <a:xfrm>
            <a:off x="-23850"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33"/>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8" name="Shape 1498"/>
        <p:cNvGrpSpPr/>
        <p:nvPr/>
      </p:nvGrpSpPr>
      <p:grpSpPr>
        <a:xfrm>
          <a:off x="0" y="0"/>
          <a:ext cx="0" cy="0"/>
          <a:chOff x="0" y="0"/>
          <a:chExt cx="0" cy="0"/>
        </a:xfrm>
      </p:grpSpPr>
      <p:sp>
        <p:nvSpPr>
          <p:cNvPr id="1499" name="Google Shape;1499;p114"/>
          <p:cNvSpPr txBox="1"/>
          <p:nvPr/>
        </p:nvSpPr>
        <p:spPr>
          <a:xfrm>
            <a:off x="379550" y="616875"/>
            <a:ext cx="8097300" cy="63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600">
              <a:solidFill>
                <a:srgbClr val="A64D79"/>
              </a:solidFill>
            </a:endParaRPr>
          </a:p>
          <a:p>
            <a:pPr indent="-323850" lvl="0" marL="457200" marR="0" rtl="0" algn="l">
              <a:lnSpc>
                <a:spcPct val="115000"/>
              </a:lnSpc>
              <a:spcBef>
                <a:spcPts val="1000"/>
              </a:spcBef>
              <a:spcAft>
                <a:spcPts val="1000"/>
              </a:spcAft>
              <a:buClr>
                <a:srgbClr val="A64D79"/>
              </a:buClr>
              <a:buSzPts val="1500"/>
              <a:buAutoNum type="arabicPeriod"/>
            </a:pPr>
            <a:r>
              <a:rPr b="1" lang="en" sz="1500">
                <a:solidFill>
                  <a:srgbClr val="A64D79"/>
                </a:solidFill>
              </a:rPr>
              <a:t>Not explaining that lithium and lamotrigine are “bipolar antidepressants”</a:t>
            </a:r>
            <a:endParaRPr sz="1600">
              <a:solidFill>
                <a:srgbClr val="A64D79"/>
              </a:solidFill>
            </a:endParaRPr>
          </a:p>
        </p:txBody>
      </p:sp>
      <p:sp>
        <p:nvSpPr>
          <p:cNvPr id="1500" name="Google Shape;1500;p114"/>
          <p:cNvSpPr/>
          <p:nvPr/>
        </p:nvSpPr>
        <p:spPr>
          <a:xfrm>
            <a:off x="6317"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p114"/>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5" name="Shape 1505"/>
        <p:cNvGrpSpPr/>
        <p:nvPr/>
      </p:nvGrpSpPr>
      <p:grpSpPr>
        <a:xfrm>
          <a:off x="0" y="0"/>
          <a:ext cx="0" cy="0"/>
          <a:chOff x="0" y="0"/>
          <a:chExt cx="0" cy="0"/>
        </a:xfrm>
      </p:grpSpPr>
      <p:sp>
        <p:nvSpPr>
          <p:cNvPr id="1506" name="Google Shape;1506;p115"/>
          <p:cNvSpPr txBox="1"/>
          <p:nvPr/>
        </p:nvSpPr>
        <p:spPr>
          <a:xfrm>
            <a:off x="379550" y="616875"/>
            <a:ext cx="8097300" cy="63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600">
              <a:solidFill>
                <a:srgbClr val="A64D79"/>
              </a:solidFill>
            </a:endParaRPr>
          </a:p>
          <a:p>
            <a:pPr indent="-323850" lvl="0" marL="457200" marR="0" rtl="0" algn="l">
              <a:lnSpc>
                <a:spcPct val="115000"/>
              </a:lnSpc>
              <a:spcBef>
                <a:spcPts val="1000"/>
              </a:spcBef>
              <a:spcAft>
                <a:spcPts val="1000"/>
              </a:spcAft>
              <a:buClr>
                <a:srgbClr val="A64D79"/>
              </a:buClr>
              <a:buSzPts val="1500"/>
              <a:buAutoNum type="arabicPeriod"/>
            </a:pPr>
            <a:r>
              <a:rPr b="1" lang="en" sz="1500">
                <a:solidFill>
                  <a:srgbClr val="A64D79"/>
                </a:solidFill>
              </a:rPr>
              <a:t>Not explaining that </a:t>
            </a:r>
            <a:r>
              <a:rPr b="1" lang="en" sz="1500" strike="sngStrike">
                <a:solidFill>
                  <a:srgbClr val="A64D79"/>
                </a:solidFill>
              </a:rPr>
              <a:t>lithium and lamotrigine</a:t>
            </a:r>
            <a:r>
              <a:rPr b="1" lang="en" sz="1500">
                <a:solidFill>
                  <a:srgbClr val="A64D79"/>
                </a:solidFill>
              </a:rPr>
              <a:t> are “bipolar antidepressants”</a:t>
            </a:r>
            <a:endParaRPr sz="1600">
              <a:solidFill>
                <a:srgbClr val="A64D79"/>
              </a:solidFill>
            </a:endParaRPr>
          </a:p>
        </p:txBody>
      </p:sp>
      <p:sp>
        <p:nvSpPr>
          <p:cNvPr id="1507" name="Google Shape;1507;p115"/>
          <p:cNvSpPr/>
          <p:nvPr/>
        </p:nvSpPr>
        <p:spPr>
          <a:xfrm>
            <a:off x="6317"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8" name="Google Shape;1508;p115"/>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
        <p:nvSpPr>
          <p:cNvPr id="1509" name="Google Shape;1509;p115"/>
          <p:cNvSpPr txBox="1"/>
          <p:nvPr/>
        </p:nvSpPr>
        <p:spPr>
          <a:xfrm>
            <a:off x="803700" y="1562925"/>
            <a:ext cx="80973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000"/>
              </a:spcAft>
              <a:buNone/>
            </a:pPr>
            <a:r>
              <a:t/>
            </a:r>
            <a:endParaRPr sz="1600">
              <a:solidFill>
                <a:srgbClr val="A64D79"/>
              </a:solidFill>
            </a:endParaRPr>
          </a:p>
        </p:txBody>
      </p:sp>
      <p:sp>
        <p:nvSpPr>
          <p:cNvPr id="1510" name="Google Shape;1510;p115"/>
          <p:cNvSpPr txBox="1"/>
          <p:nvPr/>
        </p:nvSpPr>
        <p:spPr>
          <a:xfrm>
            <a:off x="600625" y="3051050"/>
            <a:ext cx="80973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000"/>
              </a:spcAft>
              <a:buNone/>
            </a:pPr>
            <a:r>
              <a:t/>
            </a:r>
            <a:endParaRPr sz="1600">
              <a:solidFill>
                <a:srgbClr val="A64D79"/>
              </a:solidFill>
            </a:endParaRPr>
          </a:p>
        </p:txBody>
      </p:sp>
      <p:sp>
        <p:nvSpPr>
          <p:cNvPr id="1511" name="Google Shape;1511;p115"/>
          <p:cNvSpPr txBox="1"/>
          <p:nvPr/>
        </p:nvSpPr>
        <p:spPr>
          <a:xfrm>
            <a:off x="3087500" y="907550"/>
            <a:ext cx="1598100" cy="116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600">
              <a:solidFill>
                <a:srgbClr val="A64D79"/>
              </a:solidFill>
            </a:endParaRPr>
          </a:p>
          <a:p>
            <a:pPr indent="0" lvl="0" marL="0" marR="0" rtl="0" algn="l">
              <a:lnSpc>
                <a:spcPct val="115000"/>
              </a:lnSpc>
              <a:spcBef>
                <a:spcPts val="1000"/>
              </a:spcBef>
              <a:spcAft>
                <a:spcPts val="1000"/>
              </a:spcAft>
              <a:buNone/>
            </a:pPr>
            <a:r>
              <a:rPr b="1" lang="en" sz="1500">
                <a:solidFill>
                  <a:srgbClr val="A64D79"/>
                </a:solidFill>
              </a:rPr>
              <a:t>mood stabilizing medications </a:t>
            </a:r>
            <a:endParaRPr sz="1600">
              <a:solidFill>
                <a:srgbClr val="A64D79"/>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5" name="Shape 1515"/>
        <p:cNvGrpSpPr/>
        <p:nvPr/>
      </p:nvGrpSpPr>
      <p:grpSpPr>
        <a:xfrm>
          <a:off x="0" y="0"/>
          <a:ext cx="0" cy="0"/>
          <a:chOff x="0" y="0"/>
          <a:chExt cx="0" cy="0"/>
        </a:xfrm>
      </p:grpSpPr>
      <p:sp>
        <p:nvSpPr>
          <p:cNvPr id="1516" name="Google Shape;1516;p116"/>
          <p:cNvSpPr txBox="1"/>
          <p:nvPr/>
        </p:nvSpPr>
        <p:spPr>
          <a:xfrm>
            <a:off x="379550" y="616875"/>
            <a:ext cx="8097300" cy="323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600">
              <a:solidFill>
                <a:srgbClr val="A64D79"/>
              </a:solidFill>
            </a:endParaRPr>
          </a:p>
          <a:p>
            <a:pPr indent="-323850" lvl="0" marL="457200" marR="0" rtl="0" algn="l">
              <a:lnSpc>
                <a:spcPct val="115000"/>
              </a:lnSpc>
              <a:spcBef>
                <a:spcPts val="1000"/>
              </a:spcBef>
              <a:spcAft>
                <a:spcPts val="0"/>
              </a:spcAft>
              <a:buClr>
                <a:srgbClr val="A64D79"/>
              </a:buClr>
              <a:buSzPts val="1500"/>
              <a:buAutoNum type="arabicPeriod"/>
            </a:pPr>
            <a:r>
              <a:rPr b="1" lang="en" sz="1500">
                <a:solidFill>
                  <a:srgbClr val="A64D79"/>
                </a:solidFill>
              </a:rPr>
              <a:t>Not explaining that lithium and lamotrigine are “bipolar antidepressants”</a:t>
            </a:r>
            <a:endParaRPr b="1" sz="1500">
              <a:solidFill>
                <a:srgbClr val="A64D79"/>
              </a:solidFill>
            </a:endParaRPr>
          </a:p>
          <a:p>
            <a:pPr indent="0" lvl="0" marL="0" marR="0" rtl="0" algn="l">
              <a:lnSpc>
                <a:spcPct val="115000"/>
              </a:lnSpc>
              <a:spcBef>
                <a:spcPts val="1000"/>
              </a:spcBef>
              <a:spcAft>
                <a:spcPts val="0"/>
              </a:spcAft>
              <a:buNone/>
            </a:pPr>
            <a:r>
              <a:rPr b="1" lang="en" sz="1800">
                <a:solidFill>
                  <a:srgbClr val="A64D79"/>
                </a:solidFill>
              </a:rPr>
              <a:t>What are the evidence-based “bipolar antidepressants”? </a:t>
            </a:r>
            <a:endParaRPr b="1" sz="1800">
              <a:solidFill>
                <a:srgbClr val="A64D79"/>
              </a:solidFill>
            </a:endParaRPr>
          </a:p>
          <a:p>
            <a:pPr indent="-317500" lvl="0" marL="457200" marR="0" rtl="0" algn="l">
              <a:lnSpc>
                <a:spcPct val="115000"/>
              </a:lnSpc>
              <a:spcBef>
                <a:spcPts val="1000"/>
              </a:spcBef>
              <a:spcAft>
                <a:spcPts val="0"/>
              </a:spcAft>
              <a:buClr>
                <a:srgbClr val="A64D79"/>
              </a:buClr>
              <a:buSzPts val="1400"/>
              <a:buChar char="●"/>
            </a:pPr>
            <a:r>
              <a:rPr b="1" lang="en">
                <a:solidFill>
                  <a:srgbClr val="A64D79"/>
                </a:solidFill>
                <a:highlight>
                  <a:srgbClr val="FDA739"/>
                </a:highlight>
              </a:rPr>
              <a:t>L</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endParaRPr b="1">
              <a:solidFill>
                <a:srgbClr val="A64D79"/>
              </a:solidFill>
            </a:endParaRPr>
          </a:p>
          <a:p>
            <a:pPr indent="0" lvl="0" marL="0" marR="0" rtl="0" algn="l">
              <a:lnSpc>
                <a:spcPct val="115000"/>
              </a:lnSpc>
              <a:spcBef>
                <a:spcPts val="1000"/>
              </a:spcBef>
              <a:spcAft>
                <a:spcPts val="0"/>
              </a:spcAft>
              <a:buNone/>
            </a:pPr>
            <a:r>
              <a:t/>
            </a:r>
            <a:endParaRPr b="1">
              <a:solidFill>
                <a:srgbClr val="A64D79"/>
              </a:solidFill>
            </a:endParaRPr>
          </a:p>
          <a:p>
            <a:pPr indent="0" lvl="0" marL="0" marR="0" rtl="0" algn="l">
              <a:lnSpc>
                <a:spcPct val="115000"/>
              </a:lnSpc>
              <a:spcBef>
                <a:spcPts val="1000"/>
              </a:spcBef>
              <a:spcAft>
                <a:spcPts val="1000"/>
              </a:spcAft>
              <a:buNone/>
            </a:pPr>
            <a:r>
              <a:t/>
            </a:r>
            <a:endParaRPr sz="1600">
              <a:solidFill>
                <a:srgbClr val="A64D79"/>
              </a:solidFill>
            </a:endParaRPr>
          </a:p>
        </p:txBody>
      </p:sp>
      <p:sp>
        <p:nvSpPr>
          <p:cNvPr id="1517" name="Google Shape;1517;p116"/>
          <p:cNvSpPr/>
          <p:nvPr/>
        </p:nvSpPr>
        <p:spPr>
          <a:xfrm>
            <a:off x="6317"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p116"/>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2" name="Shape 1522"/>
        <p:cNvGrpSpPr/>
        <p:nvPr/>
      </p:nvGrpSpPr>
      <p:grpSpPr>
        <a:xfrm>
          <a:off x="0" y="0"/>
          <a:ext cx="0" cy="0"/>
          <a:chOff x="0" y="0"/>
          <a:chExt cx="0" cy="0"/>
        </a:xfrm>
      </p:grpSpPr>
      <p:sp>
        <p:nvSpPr>
          <p:cNvPr id="1523" name="Google Shape;1523;p117"/>
          <p:cNvSpPr txBox="1"/>
          <p:nvPr/>
        </p:nvSpPr>
        <p:spPr>
          <a:xfrm>
            <a:off x="379550" y="616875"/>
            <a:ext cx="8097300" cy="3483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600">
              <a:solidFill>
                <a:srgbClr val="A64D79"/>
              </a:solidFill>
            </a:endParaRPr>
          </a:p>
          <a:p>
            <a:pPr indent="-323850" lvl="0" marL="457200" marR="0" rtl="0" algn="l">
              <a:lnSpc>
                <a:spcPct val="115000"/>
              </a:lnSpc>
              <a:spcBef>
                <a:spcPts val="1000"/>
              </a:spcBef>
              <a:spcAft>
                <a:spcPts val="0"/>
              </a:spcAft>
              <a:buClr>
                <a:srgbClr val="A64D79"/>
              </a:buClr>
              <a:buSzPts val="1500"/>
              <a:buAutoNum type="arabicPeriod"/>
            </a:pPr>
            <a:r>
              <a:rPr b="1" lang="en" sz="1500">
                <a:solidFill>
                  <a:srgbClr val="A64D79"/>
                </a:solidFill>
              </a:rPr>
              <a:t>Not explaining that lithium and lamotrigine are “bipolar antidepressants”</a:t>
            </a:r>
            <a:endParaRPr b="1" sz="1500">
              <a:solidFill>
                <a:srgbClr val="A64D79"/>
              </a:solidFill>
            </a:endParaRPr>
          </a:p>
          <a:p>
            <a:pPr indent="0" lvl="0" marL="0" marR="0" rtl="0" algn="l">
              <a:lnSpc>
                <a:spcPct val="115000"/>
              </a:lnSpc>
              <a:spcBef>
                <a:spcPts val="1000"/>
              </a:spcBef>
              <a:spcAft>
                <a:spcPts val="0"/>
              </a:spcAft>
              <a:buNone/>
            </a:pPr>
            <a:r>
              <a:rPr b="1" lang="en" sz="1800">
                <a:solidFill>
                  <a:srgbClr val="A64D79"/>
                </a:solidFill>
              </a:rPr>
              <a:t>What are the evidence-based “bipolar antidepressants”? </a:t>
            </a:r>
            <a:endParaRPr b="1" sz="1800">
              <a:solidFill>
                <a:srgbClr val="A64D79"/>
              </a:solidFill>
            </a:endParaRPr>
          </a:p>
          <a:p>
            <a:pPr indent="-317500" lvl="0" marL="457200" marR="0" rtl="0" algn="l">
              <a:lnSpc>
                <a:spcPct val="115000"/>
              </a:lnSpc>
              <a:spcBef>
                <a:spcPts val="100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ithium (although not great as MONOtherapy for acute bipolar depression, but highly effective in preventing depression)</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endParaRPr b="1">
              <a:solidFill>
                <a:srgbClr val="A64D79"/>
              </a:solidFill>
            </a:endParaRPr>
          </a:p>
          <a:p>
            <a:pPr indent="0" lvl="0" marL="0" marR="0" rtl="0" algn="l">
              <a:lnSpc>
                <a:spcPct val="115000"/>
              </a:lnSpc>
              <a:spcBef>
                <a:spcPts val="1000"/>
              </a:spcBef>
              <a:spcAft>
                <a:spcPts val="0"/>
              </a:spcAft>
              <a:buNone/>
            </a:pPr>
            <a:r>
              <a:t/>
            </a:r>
            <a:endParaRPr b="1">
              <a:solidFill>
                <a:srgbClr val="A64D79"/>
              </a:solidFill>
            </a:endParaRPr>
          </a:p>
          <a:p>
            <a:pPr indent="0" lvl="0" marL="0" marR="0" rtl="0" algn="l">
              <a:lnSpc>
                <a:spcPct val="115000"/>
              </a:lnSpc>
              <a:spcBef>
                <a:spcPts val="1000"/>
              </a:spcBef>
              <a:spcAft>
                <a:spcPts val="1000"/>
              </a:spcAft>
              <a:buNone/>
            </a:pPr>
            <a:r>
              <a:t/>
            </a:r>
            <a:endParaRPr sz="1600">
              <a:solidFill>
                <a:srgbClr val="A64D79"/>
              </a:solidFill>
            </a:endParaRPr>
          </a:p>
        </p:txBody>
      </p:sp>
      <p:sp>
        <p:nvSpPr>
          <p:cNvPr id="1524" name="Google Shape;1524;p117"/>
          <p:cNvSpPr/>
          <p:nvPr/>
        </p:nvSpPr>
        <p:spPr>
          <a:xfrm>
            <a:off x="6317"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p117"/>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9" name="Shape 1529"/>
        <p:cNvGrpSpPr/>
        <p:nvPr/>
      </p:nvGrpSpPr>
      <p:grpSpPr>
        <a:xfrm>
          <a:off x="0" y="0"/>
          <a:ext cx="0" cy="0"/>
          <a:chOff x="0" y="0"/>
          <a:chExt cx="0" cy="0"/>
        </a:xfrm>
      </p:grpSpPr>
      <p:sp>
        <p:nvSpPr>
          <p:cNvPr id="1530" name="Google Shape;1530;p118"/>
          <p:cNvSpPr txBox="1"/>
          <p:nvPr/>
        </p:nvSpPr>
        <p:spPr>
          <a:xfrm>
            <a:off x="379550" y="616875"/>
            <a:ext cx="8097300" cy="373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600">
              <a:solidFill>
                <a:srgbClr val="A64D79"/>
              </a:solidFill>
            </a:endParaRPr>
          </a:p>
          <a:p>
            <a:pPr indent="-323850" lvl="0" marL="457200" marR="0" rtl="0" algn="l">
              <a:lnSpc>
                <a:spcPct val="115000"/>
              </a:lnSpc>
              <a:spcBef>
                <a:spcPts val="1000"/>
              </a:spcBef>
              <a:spcAft>
                <a:spcPts val="0"/>
              </a:spcAft>
              <a:buClr>
                <a:srgbClr val="A64D79"/>
              </a:buClr>
              <a:buSzPts val="1500"/>
              <a:buAutoNum type="arabicPeriod"/>
            </a:pPr>
            <a:r>
              <a:rPr b="1" lang="en" sz="1500">
                <a:solidFill>
                  <a:srgbClr val="A64D79"/>
                </a:solidFill>
              </a:rPr>
              <a:t>Not explaining that lithium and lamotrigine are “bipolar antidepressants”</a:t>
            </a:r>
            <a:endParaRPr b="1" sz="1500">
              <a:solidFill>
                <a:srgbClr val="A64D79"/>
              </a:solidFill>
            </a:endParaRPr>
          </a:p>
          <a:p>
            <a:pPr indent="0" lvl="0" marL="0" marR="0" rtl="0" algn="l">
              <a:lnSpc>
                <a:spcPct val="115000"/>
              </a:lnSpc>
              <a:spcBef>
                <a:spcPts val="1000"/>
              </a:spcBef>
              <a:spcAft>
                <a:spcPts val="0"/>
              </a:spcAft>
              <a:buNone/>
            </a:pPr>
            <a:r>
              <a:rPr b="1" lang="en" sz="1800">
                <a:solidFill>
                  <a:srgbClr val="A64D79"/>
                </a:solidFill>
              </a:rPr>
              <a:t>What are the evidence-based “bipolar antidepressants”? </a:t>
            </a:r>
            <a:endParaRPr b="1" sz="1800">
              <a:solidFill>
                <a:srgbClr val="A64D79"/>
              </a:solidFill>
            </a:endParaRPr>
          </a:p>
          <a:p>
            <a:pPr indent="-317500" lvl="0" marL="457200" marR="0" rtl="0" algn="l">
              <a:lnSpc>
                <a:spcPct val="115000"/>
              </a:lnSpc>
              <a:spcBef>
                <a:spcPts val="100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ithium (although not great as MONOtherapy for acute bipolar depression, but highly effective in preventing depression)</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amotrigine (delayed effect for titration, but traditional antidepressants have delayed benefit)</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endParaRPr b="1">
              <a:solidFill>
                <a:srgbClr val="A64D79"/>
              </a:solidFill>
            </a:endParaRPr>
          </a:p>
          <a:p>
            <a:pPr indent="0" lvl="0" marL="0" marR="0" rtl="0" algn="l">
              <a:lnSpc>
                <a:spcPct val="115000"/>
              </a:lnSpc>
              <a:spcBef>
                <a:spcPts val="1000"/>
              </a:spcBef>
              <a:spcAft>
                <a:spcPts val="0"/>
              </a:spcAft>
              <a:buNone/>
            </a:pPr>
            <a:r>
              <a:t/>
            </a:r>
            <a:endParaRPr b="1">
              <a:solidFill>
                <a:srgbClr val="A64D79"/>
              </a:solidFill>
            </a:endParaRPr>
          </a:p>
          <a:p>
            <a:pPr indent="0" lvl="0" marL="0" marR="0" rtl="0" algn="l">
              <a:lnSpc>
                <a:spcPct val="115000"/>
              </a:lnSpc>
              <a:spcBef>
                <a:spcPts val="1000"/>
              </a:spcBef>
              <a:spcAft>
                <a:spcPts val="1000"/>
              </a:spcAft>
              <a:buNone/>
            </a:pPr>
            <a:r>
              <a:t/>
            </a:r>
            <a:endParaRPr sz="1600">
              <a:solidFill>
                <a:srgbClr val="A64D79"/>
              </a:solidFill>
            </a:endParaRPr>
          </a:p>
        </p:txBody>
      </p:sp>
      <p:sp>
        <p:nvSpPr>
          <p:cNvPr id="1531" name="Google Shape;1531;p118"/>
          <p:cNvSpPr/>
          <p:nvPr/>
        </p:nvSpPr>
        <p:spPr>
          <a:xfrm>
            <a:off x="6317"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p118"/>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6" name="Shape 1536"/>
        <p:cNvGrpSpPr/>
        <p:nvPr/>
      </p:nvGrpSpPr>
      <p:grpSpPr>
        <a:xfrm>
          <a:off x="0" y="0"/>
          <a:ext cx="0" cy="0"/>
          <a:chOff x="0" y="0"/>
          <a:chExt cx="0" cy="0"/>
        </a:xfrm>
      </p:grpSpPr>
      <p:sp>
        <p:nvSpPr>
          <p:cNvPr id="1537" name="Google Shape;1537;p119"/>
          <p:cNvSpPr txBox="1"/>
          <p:nvPr/>
        </p:nvSpPr>
        <p:spPr>
          <a:xfrm>
            <a:off x="379550" y="616875"/>
            <a:ext cx="8097300" cy="373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600">
              <a:solidFill>
                <a:srgbClr val="A64D79"/>
              </a:solidFill>
            </a:endParaRPr>
          </a:p>
          <a:p>
            <a:pPr indent="-323850" lvl="0" marL="457200" marR="0" rtl="0" algn="l">
              <a:lnSpc>
                <a:spcPct val="115000"/>
              </a:lnSpc>
              <a:spcBef>
                <a:spcPts val="1000"/>
              </a:spcBef>
              <a:spcAft>
                <a:spcPts val="0"/>
              </a:spcAft>
              <a:buClr>
                <a:srgbClr val="A64D79"/>
              </a:buClr>
              <a:buSzPts val="1500"/>
              <a:buAutoNum type="arabicPeriod"/>
            </a:pPr>
            <a:r>
              <a:rPr b="1" lang="en" sz="1500">
                <a:solidFill>
                  <a:srgbClr val="A64D79"/>
                </a:solidFill>
              </a:rPr>
              <a:t>Not explaining that lithium and lamotrigine are “bipolar antidepressants”</a:t>
            </a:r>
            <a:endParaRPr b="1" sz="1500">
              <a:solidFill>
                <a:srgbClr val="A64D79"/>
              </a:solidFill>
            </a:endParaRPr>
          </a:p>
          <a:p>
            <a:pPr indent="0" lvl="0" marL="0" marR="0" rtl="0" algn="l">
              <a:lnSpc>
                <a:spcPct val="115000"/>
              </a:lnSpc>
              <a:spcBef>
                <a:spcPts val="1000"/>
              </a:spcBef>
              <a:spcAft>
                <a:spcPts val="0"/>
              </a:spcAft>
              <a:buNone/>
            </a:pPr>
            <a:r>
              <a:rPr b="1" lang="en" sz="1800">
                <a:solidFill>
                  <a:srgbClr val="A64D79"/>
                </a:solidFill>
              </a:rPr>
              <a:t>What are the evidence-based “bipolar antidepressants”? </a:t>
            </a:r>
            <a:endParaRPr b="1" sz="1800">
              <a:solidFill>
                <a:srgbClr val="A64D79"/>
              </a:solidFill>
            </a:endParaRPr>
          </a:p>
          <a:p>
            <a:pPr indent="-317500" lvl="0" marL="457200" marR="0" rtl="0" algn="l">
              <a:lnSpc>
                <a:spcPct val="115000"/>
              </a:lnSpc>
              <a:spcBef>
                <a:spcPts val="100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ithium (although not great as MONOtherapy for acute bipolar depression, but highly effective in preventing depression)</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amotrigine (delayed effect for titration, but traditional antidepressants have delayed benefit)</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urasidone (Latuda)</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endParaRPr b="1">
              <a:solidFill>
                <a:srgbClr val="A64D79"/>
              </a:solidFill>
            </a:endParaRPr>
          </a:p>
          <a:p>
            <a:pPr indent="0" lvl="0" marL="0" marR="0" rtl="0" algn="l">
              <a:lnSpc>
                <a:spcPct val="115000"/>
              </a:lnSpc>
              <a:spcBef>
                <a:spcPts val="1000"/>
              </a:spcBef>
              <a:spcAft>
                <a:spcPts val="0"/>
              </a:spcAft>
              <a:buNone/>
            </a:pPr>
            <a:r>
              <a:t/>
            </a:r>
            <a:endParaRPr b="1">
              <a:solidFill>
                <a:srgbClr val="A64D79"/>
              </a:solidFill>
            </a:endParaRPr>
          </a:p>
          <a:p>
            <a:pPr indent="0" lvl="0" marL="0" marR="0" rtl="0" algn="l">
              <a:lnSpc>
                <a:spcPct val="115000"/>
              </a:lnSpc>
              <a:spcBef>
                <a:spcPts val="1000"/>
              </a:spcBef>
              <a:spcAft>
                <a:spcPts val="1000"/>
              </a:spcAft>
              <a:buNone/>
            </a:pPr>
            <a:r>
              <a:t/>
            </a:r>
            <a:endParaRPr sz="1600">
              <a:solidFill>
                <a:srgbClr val="A64D79"/>
              </a:solidFill>
            </a:endParaRPr>
          </a:p>
        </p:txBody>
      </p:sp>
      <p:sp>
        <p:nvSpPr>
          <p:cNvPr id="1538" name="Google Shape;1538;p119"/>
          <p:cNvSpPr/>
          <p:nvPr/>
        </p:nvSpPr>
        <p:spPr>
          <a:xfrm>
            <a:off x="6317"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p119"/>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3" name="Shape 1543"/>
        <p:cNvGrpSpPr/>
        <p:nvPr/>
      </p:nvGrpSpPr>
      <p:grpSpPr>
        <a:xfrm>
          <a:off x="0" y="0"/>
          <a:ext cx="0" cy="0"/>
          <a:chOff x="0" y="0"/>
          <a:chExt cx="0" cy="0"/>
        </a:xfrm>
      </p:grpSpPr>
      <p:sp>
        <p:nvSpPr>
          <p:cNvPr id="1544" name="Google Shape;1544;p120"/>
          <p:cNvSpPr txBox="1"/>
          <p:nvPr/>
        </p:nvSpPr>
        <p:spPr>
          <a:xfrm>
            <a:off x="379550" y="616875"/>
            <a:ext cx="8097300" cy="373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600">
              <a:solidFill>
                <a:srgbClr val="A64D79"/>
              </a:solidFill>
            </a:endParaRPr>
          </a:p>
          <a:p>
            <a:pPr indent="-323850" lvl="0" marL="457200" marR="0" rtl="0" algn="l">
              <a:lnSpc>
                <a:spcPct val="115000"/>
              </a:lnSpc>
              <a:spcBef>
                <a:spcPts val="1000"/>
              </a:spcBef>
              <a:spcAft>
                <a:spcPts val="0"/>
              </a:spcAft>
              <a:buClr>
                <a:srgbClr val="A64D79"/>
              </a:buClr>
              <a:buSzPts val="1500"/>
              <a:buAutoNum type="arabicPeriod"/>
            </a:pPr>
            <a:r>
              <a:rPr b="1" lang="en" sz="1500">
                <a:solidFill>
                  <a:srgbClr val="A64D79"/>
                </a:solidFill>
              </a:rPr>
              <a:t>Not explaining that lithium and lamotrigine are “bipolar antidepressants”</a:t>
            </a:r>
            <a:endParaRPr b="1" sz="1500">
              <a:solidFill>
                <a:srgbClr val="A64D79"/>
              </a:solidFill>
            </a:endParaRPr>
          </a:p>
          <a:p>
            <a:pPr indent="0" lvl="0" marL="0" marR="0" rtl="0" algn="l">
              <a:lnSpc>
                <a:spcPct val="115000"/>
              </a:lnSpc>
              <a:spcBef>
                <a:spcPts val="1000"/>
              </a:spcBef>
              <a:spcAft>
                <a:spcPts val="0"/>
              </a:spcAft>
              <a:buNone/>
            </a:pPr>
            <a:r>
              <a:rPr b="1" lang="en" sz="1800">
                <a:solidFill>
                  <a:srgbClr val="A64D79"/>
                </a:solidFill>
              </a:rPr>
              <a:t>What are the evidence-based “bipolar antidepressants”? </a:t>
            </a:r>
            <a:endParaRPr b="1" sz="1800">
              <a:solidFill>
                <a:srgbClr val="A64D79"/>
              </a:solidFill>
            </a:endParaRPr>
          </a:p>
          <a:p>
            <a:pPr indent="-317500" lvl="0" marL="457200" marR="0" rtl="0" algn="l">
              <a:lnSpc>
                <a:spcPct val="115000"/>
              </a:lnSpc>
              <a:spcBef>
                <a:spcPts val="100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ithium (although not great as MONOtherapy for acute bipolar depression, but highly effective in preventing depression)</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amotrigine (delayed effect for titration, but traditional antidepressants have delayed benefit)</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urasidone (Latuda)</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umateperone (Caplyta) </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endParaRPr b="1">
              <a:solidFill>
                <a:srgbClr val="A64D79"/>
              </a:solidFill>
            </a:endParaRPr>
          </a:p>
          <a:p>
            <a:pPr indent="0" lvl="0" marL="0" marR="0" rtl="0" algn="l">
              <a:lnSpc>
                <a:spcPct val="115000"/>
              </a:lnSpc>
              <a:spcBef>
                <a:spcPts val="1000"/>
              </a:spcBef>
              <a:spcAft>
                <a:spcPts val="0"/>
              </a:spcAft>
              <a:buNone/>
            </a:pPr>
            <a:r>
              <a:t/>
            </a:r>
            <a:endParaRPr b="1">
              <a:solidFill>
                <a:srgbClr val="A64D79"/>
              </a:solidFill>
            </a:endParaRPr>
          </a:p>
          <a:p>
            <a:pPr indent="0" lvl="0" marL="0" marR="0" rtl="0" algn="l">
              <a:lnSpc>
                <a:spcPct val="115000"/>
              </a:lnSpc>
              <a:spcBef>
                <a:spcPts val="1000"/>
              </a:spcBef>
              <a:spcAft>
                <a:spcPts val="1000"/>
              </a:spcAft>
              <a:buNone/>
            </a:pPr>
            <a:r>
              <a:t/>
            </a:r>
            <a:endParaRPr sz="1600">
              <a:solidFill>
                <a:srgbClr val="A64D79"/>
              </a:solidFill>
            </a:endParaRPr>
          </a:p>
        </p:txBody>
      </p:sp>
      <p:sp>
        <p:nvSpPr>
          <p:cNvPr id="1545" name="Google Shape;1545;p120"/>
          <p:cNvSpPr/>
          <p:nvPr/>
        </p:nvSpPr>
        <p:spPr>
          <a:xfrm>
            <a:off x="6317"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p120"/>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0" name="Shape 1550"/>
        <p:cNvGrpSpPr/>
        <p:nvPr/>
      </p:nvGrpSpPr>
      <p:grpSpPr>
        <a:xfrm>
          <a:off x="0" y="0"/>
          <a:ext cx="0" cy="0"/>
          <a:chOff x="0" y="0"/>
          <a:chExt cx="0" cy="0"/>
        </a:xfrm>
      </p:grpSpPr>
      <p:sp>
        <p:nvSpPr>
          <p:cNvPr id="1551" name="Google Shape;1551;p121"/>
          <p:cNvSpPr txBox="1"/>
          <p:nvPr/>
        </p:nvSpPr>
        <p:spPr>
          <a:xfrm>
            <a:off x="379550" y="616875"/>
            <a:ext cx="8097300" cy="373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600">
              <a:solidFill>
                <a:srgbClr val="A64D79"/>
              </a:solidFill>
            </a:endParaRPr>
          </a:p>
          <a:p>
            <a:pPr indent="-323850" lvl="0" marL="457200" marR="0" rtl="0" algn="l">
              <a:lnSpc>
                <a:spcPct val="115000"/>
              </a:lnSpc>
              <a:spcBef>
                <a:spcPts val="1000"/>
              </a:spcBef>
              <a:spcAft>
                <a:spcPts val="0"/>
              </a:spcAft>
              <a:buClr>
                <a:srgbClr val="A64D79"/>
              </a:buClr>
              <a:buSzPts val="1500"/>
              <a:buAutoNum type="arabicPeriod"/>
            </a:pPr>
            <a:r>
              <a:rPr b="1" lang="en" sz="1500">
                <a:solidFill>
                  <a:srgbClr val="A64D79"/>
                </a:solidFill>
              </a:rPr>
              <a:t>Not explaining that lithium and lamotrigine are “bipolar antidepressants”</a:t>
            </a:r>
            <a:endParaRPr b="1" sz="1500">
              <a:solidFill>
                <a:srgbClr val="A64D79"/>
              </a:solidFill>
            </a:endParaRPr>
          </a:p>
          <a:p>
            <a:pPr indent="0" lvl="0" marL="0" marR="0" rtl="0" algn="l">
              <a:lnSpc>
                <a:spcPct val="115000"/>
              </a:lnSpc>
              <a:spcBef>
                <a:spcPts val="1000"/>
              </a:spcBef>
              <a:spcAft>
                <a:spcPts val="0"/>
              </a:spcAft>
              <a:buNone/>
            </a:pPr>
            <a:r>
              <a:rPr b="1" lang="en" sz="1800">
                <a:solidFill>
                  <a:srgbClr val="A64D79"/>
                </a:solidFill>
              </a:rPr>
              <a:t>What are the evidence-based “bipolar antidepressants”? </a:t>
            </a:r>
            <a:endParaRPr b="1" sz="1800">
              <a:solidFill>
                <a:srgbClr val="A64D79"/>
              </a:solidFill>
            </a:endParaRPr>
          </a:p>
          <a:p>
            <a:pPr indent="-317500" lvl="0" marL="457200" marR="0" rtl="0" algn="l">
              <a:lnSpc>
                <a:spcPct val="115000"/>
              </a:lnSpc>
              <a:spcBef>
                <a:spcPts val="100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ithium (although not great as MONOtherapy for acute bipolar depression, but highly effective in preventing depression)</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amotrigine (delayed effect for titration, but traditional antidepressants have delayed benefit)</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urasidone (Latuda)</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umateperone (Caplyta) </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ight therapy </a:t>
            </a:r>
            <a:endParaRPr b="1">
              <a:solidFill>
                <a:srgbClr val="A64D79"/>
              </a:solidFill>
            </a:endParaRPr>
          </a:p>
          <a:p>
            <a:pPr indent="0" lvl="0" marL="0" marR="0" rtl="0" algn="l">
              <a:lnSpc>
                <a:spcPct val="115000"/>
              </a:lnSpc>
              <a:spcBef>
                <a:spcPts val="1000"/>
              </a:spcBef>
              <a:spcAft>
                <a:spcPts val="0"/>
              </a:spcAft>
              <a:buNone/>
            </a:pPr>
            <a:r>
              <a:t/>
            </a:r>
            <a:endParaRPr b="1">
              <a:solidFill>
                <a:srgbClr val="A64D79"/>
              </a:solidFill>
            </a:endParaRPr>
          </a:p>
          <a:p>
            <a:pPr indent="0" lvl="0" marL="0" marR="0" rtl="0" algn="l">
              <a:lnSpc>
                <a:spcPct val="115000"/>
              </a:lnSpc>
              <a:spcBef>
                <a:spcPts val="1000"/>
              </a:spcBef>
              <a:spcAft>
                <a:spcPts val="1000"/>
              </a:spcAft>
              <a:buNone/>
            </a:pPr>
            <a:r>
              <a:t/>
            </a:r>
            <a:endParaRPr sz="1600">
              <a:solidFill>
                <a:srgbClr val="A64D79"/>
              </a:solidFill>
            </a:endParaRPr>
          </a:p>
        </p:txBody>
      </p:sp>
      <p:sp>
        <p:nvSpPr>
          <p:cNvPr id="1552" name="Google Shape;1552;p121"/>
          <p:cNvSpPr/>
          <p:nvPr/>
        </p:nvSpPr>
        <p:spPr>
          <a:xfrm>
            <a:off x="6317"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121"/>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7" name="Shape 1557"/>
        <p:cNvGrpSpPr/>
        <p:nvPr/>
      </p:nvGrpSpPr>
      <p:grpSpPr>
        <a:xfrm>
          <a:off x="0" y="0"/>
          <a:ext cx="0" cy="0"/>
          <a:chOff x="0" y="0"/>
          <a:chExt cx="0" cy="0"/>
        </a:xfrm>
      </p:grpSpPr>
      <p:sp>
        <p:nvSpPr>
          <p:cNvPr id="1558" name="Google Shape;1558;p122"/>
          <p:cNvSpPr txBox="1"/>
          <p:nvPr/>
        </p:nvSpPr>
        <p:spPr>
          <a:xfrm>
            <a:off x="379550" y="616875"/>
            <a:ext cx="8097300" cy="397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600">
              <a:solidFill>
                <a:srgbClr val="A64D79"/>
              </a:solidFill>
            </a:endParaRPr>
          </a:p>
          <a:p>
            <a:pPr indent="-323850" lvl="0" marL="457200" marR="0" rtl="0" algn="l">
              <a:lnSpc>
                <a:spcPct val="115000"/>
              </a:lnSpc>
              <a:spcBef>
                <a:spcPts val="1000"/>
              </a:spcBef>
              <a:spcAft>
                <a:spcPts val="0"/>
              </a:spcAft>
              <a:buClr>
                <a:srgbClr val="A64D79"/>
              </a:buClr>
              <a:buSzPts val="1500"/>
              <a:buAutoNum type="arabicPeriod"/>
            </a:pPr>
            <a:r>
              <a:rPr b="1" lang="en" sz="1500">
                <a:solidFill>
                  <a:srgbClr val="A64D79"/>
                </a:solidFill>
              </a:rPr>
              <a:t>Not explaining that lithium and lamotrigine are “bipolar antidepressants”</a:t>
            </a:r>
            <a:endParaRPr b="1" sz="1500">
              <a:solidFill>
                <a:srgbClr val="A64D79"/>
              </a:solidFill>
            </a:endParaRPr>
          </a:p>
          <a:p>
            <a:pPr indent="0" lvl="0" marL="0" marR="0" rtl="0" algn="l">
              <a:lnSpc>
                <a:spcPct val="115000"/>
              </a:lnSpc>
              <a:spcBef>
                <a:spcPts val="1000"/>
              </a:spcBef>
              <a:spcAft>
                <a:spcPts val="0"/>
              </a:spcAft>
              <a:buNone/>
            </a:pPr>
            <a:r>
              <a:rPr b="1" lang="en" sz="1800">
                <a:solidFill>
                  <a:srgbClr val="A64D79"/>
                </a:solidFill>
              </a:rPr>
              <a:t>What are the evidence-based “bipolar antidepressants”? </a:t>
            </a:r>
            <a:endParaRPr b="1" sz="1800">
              <a:solidFill>
                <a:srgbClr val="A64D79"/>
              </a:solidFill>
            </a:endParaRPr>
          </a:p>
          <a:p>
            <a:pPr indent="-317500" lvl="0" marL="457200" marR="0" rtl="0" algn="l">
              <a:lnSpc>
                <a:spcPct val="115000"/>
              </a:lnSpc>
              <a:spcBef>
                <a:spcPts val="100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ithium (although not great as MONOtherapy for acute bipolar depression, but highly effective in preventing depression)</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amotrigine (delayed effect for titration, but traditional antidepressants have delayed benefit)</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urasidone (Latuda)</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umateperone (Caplyta) </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ight therapy </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rPr>
              <a:t>Quetiapine (Seroque</a:t>
            </a:r>
            <a:r>
              <a:rPr b="1" lang="en">
                <a:solidFill>
                  <a:srgbClr val="A64D79"/>
                </a:solidFill>
                <a:highlight>
                  <a:srgbClr val="FDA739"/>
                </a:highlight>
              </a:rPr>
              <a:t>L</a:t>
            </a:r>
            <a:r>
              <a:rPr b="1" lang="en">
                <a:solidFill>
                  <a:srgbClr val="A64D79"/>
                </a:solidFill>
              </a:rPr>
              <a:t>)</a:t>
            </a:r>
            <a:endParaRPr b="1">
              <a:solidFill>
                <a:srgbClr val="A64D79"/>
              </a:solidFill>
            </a:endParaRPr>
          </a:p>
          <a:p>
            <a:pPr indent="0" lvl="0" marL="0" marR="0" rtl="0" algn="l">
              <a:lnSpc>
                <a:spcPct val="115000"/>
              </a:lnSpc>
              <a:spcBef>
                <a:spcPts val="1000"/>
              </a:spcBef>
              <a:spcAft>
                <a:spcPts val="0"/>
              </a:spcAft>
              <a:buNone/>
            </a:pPr>
            <a:r>
              <a:t/>
            </a:r>
            <a:endParaRPr b="1">
              <a:solidFill>
                <a:srgbClr val="A64D79"/>
              </a:solidFill>
            </a:endParaRPr>
          </a:p>
          <a:p>
            <a:pPr indent="0" lvl="0" marL="0" marR="0" rtl="0" algn="l">
              <a:lnSpc>
                <a:spcPct val="115000"/>
              </a:lnSpc>
              <a:spcBef>
                <a:spcPts val="1000"/>
              </a:spcBef>
              <a:spcAft>
                <a:spcPts val="1000"/>
              </a:spcAft>
              <a:buNone/>
            </a:pPr>
            <a:r>
              <a:t/>
            </a:r>
            <a:endParaRPr sz="1600">
              <a:solidFill>
                <a:srgbClr val="A64D79"/>
              </a:solidFill>
            </a:endParaRPr>
          </a:p>
        </p:txBody>
      </p:sp>
      <p:sp>
        <p:nvSpPr>
          <p:cNvPr id="1559" name="Google Shape;1559;p122"/>
          <p:cNvSpPr/>
          <p:nvPr/>
        </p:nvSpPr>
        <p:spPr>
          <a:xfrm>
            <a:off x="6317"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p122"/>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4" name="Shape 1564"/>
        <p:cNvGrpSpPr/>
        <p:nvPr/>
      </p:nvGrpSpPr>
      <p:grpSpPr>
        <a:xfrm>
          <a:off x="0" y="0"/>
          <a:ext cx="0" cy="0"/>
          <a:chOff x="0" y="0"/>
          <a:chExt cx="0" cy="0"/>
        </a:xfrm>
      </p:grpSpPr>
      <p:sp>
        <p:nvSpPr>
          <p:cNvPr id="1565" name="Google Shape;1565;p123"/>
          <p:cNvSpPr txBox="1"/>
          <p:nvPr/>
        </p:nvSpPr>
        <p:spPr>
          <a:xfrm>
            <a:off x="379550" y="616875"/>
            <a:ext cx="8097300" cy="3850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sz="600">
              <a:solidFill>
                <a:srgbClr val="A64D79"/>
              </a:solidFill>
            </a:endParaRPr>
          </a:p>
          <a:p>
            <a:pPr indent="-323850" lvl="0" marL="457200" marR="0" rtl="0" algn="l">
              <a:lnSpc>
                <a:spcPct val="115000"/>
              </a:lnSpc>
              <a:spcBef>
                <a:spcPts val="1000"/>
              </a:spcBef>
              <a:spcAft>
                <a:spcPts val="0"/>
              </a:spcAft>
              <a:buClr>
                <a:srgbClr val="A64D79"/>
              </a:buClr>
              <a:buSzPts val="1500"/>
              <a:buAutoNum type="arabicPeriod"/>
            </a:pPr>
            <a:r>
              <a:rPr b="1" lang="en" sz="1500">
                <a:solidFill>
                  <a:srgbClr val="A64D79"/>
                </a:solidFill>
              </a:rPr>
              <a:t>Not explaining that lithium and lamotrigine are “bipolar antidepressants”</a:t>
            </a:r>
            <a:endParaRPr b="1" sz="1500">
              <a:solidFill>
                <a:srgbClr val="A64D79"/>
              </a:solidFill>
            </a:endParaRPr>
          </a:p>
          <a:p>
            <a:pPr indent="0" lvl="0" marL="0" marR="0" rtl="0" algn="l">
              <a:lnSpc>
                <a:spcPct val="115000"/>
              </a:lnSpc>
              <a:spcBef>
                <a:spcPts val="1000"/>
              </a:spcBef>
              <a:spcAft>
                <a:spcPts val="0"/>
              </a:spcAft>
              <a:buNone/>
            </a:pPr>
            <a:r>
              <a:rPr b="1" lang="en" sz="1800">
                <a:solidFill>
                  <a:srgbClr val="A64D79"/>
                </a:solidFill>
              </a:rPr>
              <a:t>What are the evidence-based “bipolar antidepressants”? </a:t>
            </a:r>
            <a:endParaRPr b="1" sz="1800">
              <a:solidFill>
                <a:srgbClr val="A64D79"/>
              </a:solidFill>
            </a:endParaRPr>
          </a:p>
          <a:p>
            <a:pPr indent="-317500" lvl="0" marL="457200" marR="0" rtl="0" algn="l">
              <a:lnSpc>
                <a:spcPct val="115000"/>
              </a:lnSpc>
              <a:spcBef>
                <a:spcPts val="100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ithium (although not great as MONOtherapy for acute bipolar depression, but highly effective in preventing depression)</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amotrigine (delayed effect for titration, but traditional antidepressants have delayed benefit)</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urasidone (Latuda)</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umateperone (Caplyta) </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highlight>
                  <a:srgbClr val="FDA739"/>
                </a:highlight>
              </a:rPr>
              <a:t>L</a:t>
            </a:r>
            <a:r>
              <a:rPr b="1" lang="en">
                <a:solidFill>
                  <a:srgbClr val="A64D79"/>
                </a:solidFill>
              </a:rPr>
              <a:t>ight therapy </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rPr>
              <a:t>Quetiapine (Seroque</a:t>
            </a:r>
            <a:r>
              <a:rPr b="1" lang="en">
                <a:solidFill>
                  <a:srgbClr val="A64D79"/>
                </a:solidFill>
                <a:highlight>
                  <a:srgbClr val="FDA739"/>
                </a:highlight>
              </a:rPr>
              <a:t>L</a:t>
            </a:r>
            <a:r>
              <a:rPr b="1" lang="en">
                <a:solidFill>
                  <a:srgbClr val="A64D79"/>
                </a:solidFill>
              </a:rPr>
              <a:t>)</a:t>
            </a:r>
            <a:endParaRPr b="1">
              <a:solidFill>
                <a:srgbClr val="A64D79"/>
              </a:solidFill>
            </a:endParaRPr>
          </a:p>
          <a:p>
            <a:pPr indent="-317500" lvl="0" marL="457200" marR="0" rtl="0" algn="l">
              <a:lnSpc>
                <a:spcPct val="115000"/>
              </a:lnSpc>
              <a:spcBef>
                <a:spcPts val="0"/>
              </a:spcBef>
              <a:spcAft>
                <a:spcPts val="0"/>
              </a:spcAft>
              <a:buClr>
                <a:srgbClr val="A64D79"/>
              </a:buClr>
              <a:buSzPts val="1400"/>
              <a:buChar char="●"/>
            </a:pPr>
            <a:r>
              <a:rPr b="1" lang="en">
                <a:solidFill>
                  <a:srgbClr val="A64D79"/>
                </a:solidFill>
              </a:rPr>
              <a:t>Cariprazine (Vray</a:t>
            </a:r>
            <a:r>
              <a:rPr b="1" lang="en">
                <a:solidFill>
                  <a:srgbClr val="A64D79"/>
                </a:solidFill>
                <a:highlight>
                  <a:srgbClr val="FDA739"/>
                </a:highlight>
              </a:rPr>
              <a:t>L</a:t>
            </a:r>
            <a:r>
              <a:rPr b="1" lang="en">
                <a:solidFill>
                  <a:srgbClr val="A64D79"/>
                </a:solidFill>
              </a:rPr>
              <a:t>ar) </a:t>
            </a:r>
            <a:endParaRPr b="1">
              <a:solidFill>
                <a:srgbClr val="A64D79"/>
              </a:solidFill>
            </a:endParaRPr>
          </a:p>
          <a:p>
            <a:pPr indent="0" lvl="0" marL="0" marR="0" rtl="0" algn="l">
              <a:lnSpc>
                <a:spcPct val="115000"/>
              </a:lnSpc>
              <a:spcBef>
                <a:spcPts val="1000"/>
              </a:spcBef>
              <a:spcAft>
                <a:spcPts val="1000"/>
              </a:spcAft>
              <a:buNone/>
            </a:pPr>
            <a:r>
              <a:t/>
            </a:r>
            <a:endParaRPr sz="1600">
              <a:solidFill>
                <a:srgbClr val="A64D79"/>
              </a:solidFill>
            </a:endParaRPr>
          </a:p>
        </p:txBody>
      </p:sp>
      <p:sp>
        <p:nvSpPr>
          <p:cNvPr id="1566" name="Google Shape;1566;p123"/>
          <p:cNvSpPr/>
          <p:nvPr/>
        </p:nvSpPr>
        <p:spPr>
          <a:xfrm>
            <a:off x="6317" y="-15900"/>
            <a:ext cx="9144000" cy="763200"/>
          </a:xfrm>
          <a:prstGeom prst="rect">
            <a:avLst/>
          </a:prstGeom>
          <a:solidFill>
            <a:srgbClr val="A64D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p123"/>
          <p:cNvSpPr txBox="1"/>
          <p:nvPr/>
        </p:nvSpPr>
        <p:spPr>
          <a:xfrm>
            <a:off x="648300" y="102681"/>
            <a:ext cx="82527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8 ways to harm your patients (mood stabilizers)</a:t>
            </a:r>
            <a:endParaRPr b="1" sz="2400">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