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9AA0A6"/>
          </p15:clr>
        </p15:guide>
        <p15:guide id="2" pos="4721">
          <p15:clr>
            <a:srgbClr val="9AA0A6"/>
          </p15:clr>
        </p15:guide>
        <p15:guide id="3" orient="horz" pos="61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96" y="90"/>
      </p:cViewPr>
      <p:guideLst>
        <p:guide orient="horz" pos="3168"/>
        <p:guide pos="4721"/>
        <p:guide orient="horz" pos="6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e5e0c5d04_0_1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e5e0c5d04_0_1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5e5e0c5d04_0_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5e5e0c5d04_0_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5e5e0c5d04_0_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5e5e0c5d04_0_8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e5e0c5d04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e5e0c5d04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5e5e0c5d04_0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5e5e0c5d04_0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objects are medications, presented as mascots.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5e5e0c5d04_0_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5e5e0c5d04_0_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has a mnemonic phrase, including…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5e5e0c5d04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5e5e0c5d04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generic and trade name. </a:t>
            </a:r>
            <a:r>
              <a:rPr lang="en"/>
              <a:t>Remember “Cap Lighter”, you’ll see it again.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5e5e0c5d04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5e5e0c5d04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Sera can’t “Quit Typing” because she is manic, and quetiapine can help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5e5e0c5d04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5e5e0c5d04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Remember this one. The “gLove-ox” will appear later…</a:t>
            </a:r>
            <a:endParaRPr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5e5e0c5d04_0_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5e5e0c5d04_0_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And we’ll see the tiger agin</a:t>
            </a:r>
            <a:endParaRPr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0f0d66bc97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0f0d66bc97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actions, up and down.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e5e0c5d04_0_1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e5e0c5d04_0_1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0f0d66bc97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0f0d66bc97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Encode and decode medication pairings.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da859d34c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da859d34c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I emphasize the H in inHibition for HIGH and HURRIED, an immediate effect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da859d34c3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da859d34c3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inDuction is “Down and Delayed”, causing a gradual decrease of the victim drug due to increased enzyme production.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0f0d66bc97_0_1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0f0d66bc97_0_1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Axes chop down trees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0f0d66bc97_0_1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0f0d66bc97_0_1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Carbamazepine, remember “Tiger Tail”?  Tegretol is an Axe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0f0d66bc97_0_1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0f0d66bc97_0_1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Cans water flowers. High and Hurried.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0f0d66bc97_0_1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0f0d66bc97_0_1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“Glove-ox” is a watering can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0f0d66bc97_0_1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0f0d66bc97_0_1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increases tricyclic antidepressants, potentially dangerous.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0f0d66bc97_0_1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0f0d66bc97_0_1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Such as “LAMB”-ictal, or lamotrigine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0f0d66bc97_0_1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0f0d66bc97_0_1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“Tiger Tail” carbamazepine is a razor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e5e0c5d04_0_1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e5e0c5d04_0_10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5e5e0c5d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25e5e0c5d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5e5e0c5d04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5e5e0c5d04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5e5e0c5d04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25e5e0c5d04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5e5e0c5d04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25e5e0c5d04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5e5e0c5d0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25e5e0c5d0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20f0d66bc97_0_1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20f0d66bc97_0_1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Bobbers increase fish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5e5e0c5d04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5e5e0c5d04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5e5e0c5d04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25e5e0c5d04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5e5e0c5d04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25e5e0c5d04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5e5e0c5d04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25e5e0c5d04_0_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e5e0c5d04_0_1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e5e0c5d04_0_1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5e5e0c5d04_0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5e5e0c5d04_0_1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5e5e0c5d04_0_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5e5e0c5d04_0_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5e5e0c5d04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5e5e0c5d04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5e5e0c5d04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5e5e0c5d04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5e5e0c5d04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5e5e0c5d04_0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41.png"/><Relationship Id="rId5" Type="http://schemas.openxmlformats.org/officeDocument/2006/relationships/image" Target="../media/image58.png"/><Relationship Id="rId10" Type="http://schemas.openxmlformats.org/officeDocument/2006/relationships/image" Target="../media/image40.png"/><Relationship Id="rId4" Type="http://schemas.openxmlformats.org/officeDocument/2006/relationships/image" Target="../media/image57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openxmlformats.org/officeDocument/2006/relationships/image" Target="../media/image39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openxmlformats.org/officeDocument/2006/relationships/image" Target="../media/image42.png"/><Relationship Id="rId4" Type="http://schemas.openxmlformats.org/officeDocument/2006/relationships/image" Target="../media/image57.png"/><Relationship Id="rId9" Type="http://schemas.openxmlformats.org/officeDocument/2006/relationships/image" Target="../media/image41.png"/><Relationship Id="rId1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image" Target="../media/image41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64.png"/><Relationship Id="rId5" Type="http://schemas.openxmlformats.org/officeDocument/2006/relationships/image" Target="../media/image39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2.png"/><Relationship Id="rId7" Type="http://schemas.openxmlformats.org/officeDocument/2006/relationships/image" Target="../media/image40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image" Target="../media/image75.png"/><Relationship Id="rId4" Type="http://schemas.openxmlformats.org/officeDocument/2006/relationships/image" Target="../media/image73.png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78.png"/><Relationship Id="rId5" Type="http://schemas.openxmlformats.org/officeDocument/2006/relationships/image" Target="../media/image40.png"/><Relationship Id="rId10" Type="http://schemas.openxmlformats.org/officeDocument/2006/relationships/image" Target="../media/image77.png"/><Relationship Id="rId4" Type="http://schemas.openxmlformats.org/officeDocument/2006/relationships/image" Target="../media/image39.png"/><Relationship Id="rId9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3.png"/><Relationship Id="rId9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76325" y="-61050"/>
            <a:ext cx="9439800" cy="52809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8163" y="596075"/>
            <a:ext cx="3648075" cy="367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938" y="152400"/>
            <a:ext cx="650117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313" y="190500"/>
            <a:ext cx="731381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26"/>
          <p:cNvGrpSpPr/>
          <p:nvPr/>
        </p:nvGrpSpPr>
        <p:grpSpPr>
          <a:xfrm>
            <a:off x="2712707" y="1554103"/>
            <a:ext cx="3848226" cy="2035282"/>
            <a:chOff x="1961250" y="1268350"/>
            <a:chExt cx="5741051" cy="3036375"/>
          </a:xfrm>
        </p:grpSpPr>
        <p:pic>
          <p:nvPicPr>
            <p:cNvPr id="147" name="Google Shape;147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61250" y="1268350"/>
              <a:ext cx="5741051" cy="3036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37550" y="2656276"/>
              <a:ext cx="1307324" cy="45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99675" y="2472300"/>
              <a:ext cx="748100" cy="825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/>
        </p:nvSpPr>
        <p:spPr>
          <a:xfrm>
            <a:off x="1903514" y="150025"/>
            <a:ext cx="383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</a:t>
            </a:r>
            <a:endParaRPr sz="1600" b="1" i="1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5" name="Google Shape;155;p27"/>
          <p:cNvSpPr txBox="1"/>
          <p:nvPr/>
        </p:nvSpPr>
        <p:spPr>
          <a:xfrm>
            <a:off x="2265464" y="332099"/>
            <a:ext cx="383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600" b="1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</a:t>
            </a:r>
            <a:endParaRPr sz="2600" b="1" i="1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6" name="Google Shape;156;p27"/>
          <p:cNvSpPr txBox="1"/>
          <p:nvPr/>
        </p:nvSpPr>
        <p:spPr>
          <a:xfrm>
            <a:off x="1903514" y="150025"/>
            <a:ext cx="383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</a:t>
            </a:r>
            <a:endParaRPr sz="1600" b="1" i="1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2054682" y="881375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500">
                <a:solidFill>
                  <a:schemeClr val="dk1"/>
                </a:solidFill>
              </a:rPr>
              <a:t>Buspirone (Buspar)</a:t>
            </a:r>
            <a:endParaRPr sz="25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“Bus spear”   </a:t>
            </a:r>
            <a:endParaRPr sz="3500">
              <a:solidFill>
                <a:schemeClr val="dk1"/>
              </a:solidFill>
            </a:endParaRPr>
          </a:p>
        </p:txBody>
      </p:sp>
      <p:grpSp>
        <p:nvGrpSpPr>
          <p:cNvPr id="158" name="Google Shape;158;p27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159" name="Google Shape;159;p27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7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Medication Mascots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grpSp>
        <p:nvGrpSpPr>
          <p:cNvPr id="161" name="Google Shape;161;p27"/>
          <p:cNvGrpSpPr/>
          <p:nvPr/>
        </p:nvGrpSpPr>
        <p:grpSpPr>
          <a:xfrm>
            <a:off x="1721648" y="2396338"/>
            <a:ext cx="5851856" cy="1562884"/>
            <a:chOff x="2679308" y="1174419"/>
            <a:chExt cx="4985394" cy="1331474"/>
          </a:xfrm>
        </p:grpSpPr>
        <p:grpSp>
          <p:nvGrpSpPr>
            <p:cNvPr id="162" name="Google Shape;162;p27"/>
            <p:cNvGrpSpPr/>
            <p:nvPr/>
          </p:nvGrpSpPr>
          <p:grpSpPr>
            <a:xfrm>
              <a:off x="2679308" y="1174419"/>
              <a:ext cx="4954554" cy="1331474"/>
              <a:chOff x="413089" y="930603"/>
              <a:chExt cx="5801586" cy="1559103"/>
            </a:xfrm>
          </p:grpSpPr>
          <p:pic>
            <p:nvPicPr>
              <p:cNvPr id="163" name="Google Shape;163;p2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13089" y="1610381"/>
                <a:ext cx="858507" cy="5063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64" name="Google Shape;164;p27"/>
              <p:cNvGrpSpPr/>
              <p:nvPr/>
            </p:nvGrpSpPr>
            <p:grpSpPr>
              <a:xfrm>
                <a:off x="1202389" y="930603"/>
                <a:ext cx="5012285" cy="1559103"/>
                <a:chOff x="1583389" y="1235403"/>
                <a:chExt cx="5012285" cy="1559103"/>
              </a:xfrm>
            </p:grpSpPr>
            <p:grpSp>
              <p:nvGrpSpPr>
                <p:cNvPr id="165" name="Google Shape;165;p27"/>
                <p:cNvGrpSpPr/>
                <p:nvPr/>
              </p:nvGrpSpPr>
              <p:grpSpPr>
                <a:xfrm>
                  <a:off x="1626387" y="1235403"/>
                  <a:ext cx="4969287" cy="1559103"/>
                  <a:chOff x="1626387" y="1235403"/>
                  <a:chExt cx="4969287" cy="1559103"/>
                </a:xfrm>
              </p:grpSpPr>
              <p:grpSp>
                <p:nvGrpSpPr>
                  <p:cNvPr id="166" name="Google Shape;166;p27"/>
                  <p:cNvGrpSpPr/>
                  <p:nvPr/>
                </p:nvGrpSpPr>
                <p:grpSpPr>
                  <a:xfrm>
                    <a:off x="1626387" y="1235403"/>
                    <a:ext cx="4969287" cy="1559103"/>
                    <a:chOff x="2857376" y="1621625"/>
                    <a:chExt cx="3738274" cy="1172875"/>
                  </a:xfrm>
                </p:grpSpPr>
                <p:pic>
                  <p:nvPicPr>
                    <p:cNvPr id="167" name="Google Shape;167;p27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>
                      <a:off x="3695700" y="1847095"/>
                      <a:ext cx="2851935" cy="884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grpSp>
                  <p:nvGrpSpPr>
                    <p:cNvPr id="168" name="Google Shape;168;p27"/>
                    <p:cNvGrpSpPr/>
                    <p:nvPr/>
                  </p:nvGrpSpPr>
                  <p:grpSpPr>
                    <a:xfrm>
                      <a:off x="4470225" y="1957852"/>
                      <a:ext cx="2125425" cy="828551"/>
                      <a:chOff x="4470225" y="1957852"/>
                      <a:chExt cx="2125425" cy="828551"/>
                    </a:xfrm>
                  </p:grpSpPr>
                  <p:pic>
                    <p:nvPicPr>
                      <p:cNvPr id="169" name="Google Shape;169;p27" descr="Imagen relacionada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 r="72553"/>
                      <a:stretch/>
                    </p:blipFill>
                    <p:spPr>
                      <a:xfrm rot="-9614650">
                        <a:off x="4582464" y="2004765"/>
                        <a:ext cx="405522" cy="7347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70" name="Google Shape;170;p27" descr="Imagen relacionada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 r="72553"/>
                      <a:stretch/>
                    </p:blipFill>
                    <p:spPr>
                      <a:xfrm rot="-9614650">
                        <a:off x="4968226" y="2004765"/>
                        <a:ext cx="405522" cy="7347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71" name="Google Shape;171;p27" descr="Imagen relacionada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 r="72553"/>
                      <a:stretch/>
                    </p:blipFill>
                    <p:spPr>
                      <a:xfrm rot="-9614650">
                        <a:off x="5273026" y="2004765"/>
                        <a:ext cx="405522" cy="7347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72" name="Google Shape;172;p27" descr="Imagen relacionada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 r="72553"/>
                      <a:stretch/>
                    </p:blipFill>
                    <p:spPr>
                      <a:xfrm rot="-9614650">
                        <a:off x="5577826" y="2004765"/>
                        <a:ext cx="405522" cy="7347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73" name="Google Shape;173;p27" descr="Imagen relacionada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 r="72553"/>
                      <a:stretch/>
                    </p:blipFill>
                    <p:spPr>
                      <a:xfrm rot="-9614650">
                        <a:off x="5958826" y="2004765"/>
                        <a:ext cx="405522" cy="7347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74" name="Google Shape;174;p27" descr="Imagen relacionada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 r="72553"/>
                      <a:stretch/>
                    </p:blipFill>
                    <p:spPr>
                      <a:xfrm rot="-9614650">
                        <a:off x="6077889" y="2004766"/>
                        <a:ext cx="405522" cy="7347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  <p:pic>
                  <p:nvPicPr>
                    <p:cNvPr id="175" name="Google Shape;175;p27" descr="Imagen relacionada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 l="1390"/>
                    <a:stretch/>
                  </p:blipFill>
                  <p:spPr>
                    <a:xfrm rot="-9648437">
                      <a:off x="2937652" y="1840702"/>
                      <a:ext cx="1457022" cy="7347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grpSp>
                <p:nvGrpSpPr>
                  <p:cNvPr id="176" name="Google Shape;176;p27"/>
                  <p:cNvGrpSpPr/>
                  <p:nvPr/>
                </p:nvGrpSpPr>
                <p:grpSpPr>
                  <a:xfrm>
                    <a:off x="3651130" y="1912628"/>
                    <a:ext cx="489601" cy="489601"/>
                    <a:chOff x="4375025" y="2145248"/>
                    <a:chExt cx="333175" cy="333175"/>
                  </a:xfrm>
                </p:grpSpPr>
                <p:pic>
                  <p:nvPicPr>
                    <p:cNvPr id="177" name="Google Shape;177;p27" descr="clipped result image"/>
                    <p:cNvPicPr preferRelativeResize="0"/>
                    <p:nvPr/>
                  </p:nvPicPr>
                  <p:blipFill rotWithShape="1">
                    <a:blip r:embed="rId7">
                      <a:alphaModFix/>
                    </a:blip>
                    <a:srcRect/>
                    <a:stretch/>
                  </p:blipFill>
                  <p:spPr>
                    <a:xfrm>
                      <a:off x="4375025" y="2145248"/>
                      <a:ext cx="333175" cy="3331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78" name="Google Shape;178;p27"/>
                    <p:cNvPicPr preferRelativeResize="0"/>
                    <p:nvPr/>
                  </p:nvPicPr>
                  <p:blipFill rotWithShape="1">
                    <a:blip r:embed="rId8">
                      <a:alphaModFix/>
                    </a:blip>
                    <a:srcRect/>
                    <a:stretch/>
                  </p:blipFill>
                  <p:spPr>
                    <a:xfrm>
                      <a:off x="4445166" y="2322030"/>
                      <a:ext cx="189900" cy="105600"/>
                    </a:xfrm>
                    <a:prstGeom prst="roundRect">
                      <a:avLst>
                        <a:gd name="adj" fmla="val 16667"/>
                      </a:avLst>
                    </a:prstGeom>
                    <a:noFill/>
                    <a:ln>
                      <a:noFill/>
                    </a:ln>
                  </p:spPr>
                </p:pic>
              </p:grpSp>
              <p:sp>
                <p:nvSpPr>
                  <p:cNvPr id="179" name="Google Shape;179;p27"/>
                  <p:cNvSpPr txBox="1"/>
                  <p:nvPr/>
                </p:nvSpPr>
                <p:spPr>
                  <a:xfrm>
                    <a:off x="3620771" y="2089852"/>
                    <a:ext cx="649500" cy="320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600"/>
                      <a:buFont typeface="Arial"/>
                      <a:buNone/>
                    </a:pPr>
                    <a:r>
                      <a:rPr lang="en"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ANXIETY</a:t>
                    </a:r>
                    <a:endParaRPr sz="800" b="1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id="180" name="Google Shape;180;p27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49834"/>
                <a:stretch/>
              </p:blipFill>
              <p:spPr>
                <a:xfrm rot="1362578">
                  <a:off x="1632695" y="2232649"/>
                  <a:ext cx="270903" cy="18001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1" name="Google Shape;181;p27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6870" t="-10" b="10"/>
                <a:stretch/>
              </p:blipFill>
              <p:spPr>
                <a:xfrm rot="-1006663">
                  <a:off x="1613532" y="1844182"/>
                  <a:ext cx="284492" cy="2507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182" name="Google Shape;182;p27"/>
            <p:cNvSpPr txBox="1"/>
            <p:nvPr/>
          </p:nvSpPr>
          <p:spPr>
            <a:xfrm>
              <a:off x="5513403" y="1485328"/>
              <a:ext cx="2151300" cy="54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  </a:t>
              </a:r>
              <a:r>
                <a:rPr lang="en" sz="6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r>
                <a:rPr lang="en" sz="1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-   </a:t>
              </a:r>
              <a:r>
                <a:rPr lang="en" sz="6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" sz="1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   T </a:t>
              </a: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</a:t>
              </a:r>
              <a:r>
                <a:rPr lang="en" sz="1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1  </a:t>
              </a:r>
              <a:r>
                <a:rPr lang="en" sz="6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" sz="1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/>
          <p:nvPr/>
        </p:nvSpPr>
        <p:spPr>
          <a:xfrm>
            <a:off x="1903514" y="150025"/>
            <a:ext cx="383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</a:t>
            </a:r>
            <a:endParaRPr sz="1600" b="1" i="1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8" name="Google Shape;188;p28"/>
          <p:cNvSpPr txBox="1"/>
          <p:nvPr/>
        </p:nvSpPr>
        <p:spPr>
          <a:xfrm>
            <a:off x="2265464" y="332099"/>
            <a:ext cx="383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600" b="1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</a:t>
            </a:r>
            <a:endParaRPr sz="2600" b="1" i="1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9" name="Google Shape;189;p28"/>
          <p:cNvSpPr txBox="1"/>
          <p:nvPr/>
        </p:nvSpPr>
        <p:spPr>
          <a:xfrm>
            <a:off x="1903514" y="150025"/>
            <a:ext cx="383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</a:t>
            </a:r>
            <a:endParaRPr sz="1600" b="1" i="1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90" name="Google Shape;190;p28"/>
          <p:cNvSpPr txBox="1"/>
          <p:nvPr/>
        </p:nvSpPr>
        <p:spPr>
          <a:xfrm>
            <a:off x="2054682" y="881375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500">
                <a:solidFill>
                  <a:schemeClr val="dk1"/>
                </a:solidFill>
              </a:rPr>
              <a:t>Duloxetine (Cymbalta)</a:t>
            </a:r>
            <a:endParaRPr sz="25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“Duel</a:t>
            </a:r>
            <a:r>
              <a:rPr lang="en" sz="1800">
                <a:solidFill>
                  <a:schemeClr val="dk1"/>
                </a:solidFill>
              </a:rPr>
              <a:t>ing</a:t>
            </a:r>
            <a:r>
              <a:rPr lang="en" sz="2300">
                <a:solidFill>
                  <a:schemeClr val="dk1"/>
                </a:solidFill>
              </a:rPr>
              <a:t> Cymbal</a:t>
            </a:r>
            <a:r>
              <a:rPr lang="en" sz="1800">
                <a:solidFill>
                  <a:schemeClr val="dk1"/>
                </a:solidFill>
              </a:rPr>
              <a:t>s</a:t>
            </a:r>
            <a:r>
              <a:rPr lang="en" sz="2300">
                <a:solidFill>
                  <a:schemeClr val="dk1"/>
                </a:solidFill>
              </a:rPr>
              <a:t>”   </a:t>
            </a:r>
            <a:endParaRPr sz="3500">
              <a:solidFill>
                <a:schemeClr val="dk1"/>
              </a:solidFill>
            </a:endParaRPr>
          </a:p>
        </p:txBody>
      </p:sp>
      <p:grpSp>
        <p:nvGrpSpPr>
          <p:cNvPr id="191" name="Google Shape;191;p28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192" name="Google Shape;192;p28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8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Medication Mascots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grpSp>
        <p:nvGrpSpPr>
          <p:cNvPr id="194" name="Google Shape;194;p28"/>
          <p:cNvGrpSpPr/>
          <p:nvPr/>
        </p:nvGrpSpPr>
        <p:grpSpPr>
          <a:xfrm>
            <a:off x="2862292" y="2237101"/>
            <a:ext cx="3649716" cy="2321394"/>
            <a:chOff x="3936889" y="990662"/>
            <a:chExt cx="3852756" cy="2450537"/>
          </a:xfrm>
        </p:grpSpPr>
        <p:grpSp>
          <p:nvGrpSpPr>
            <p:cNvPr id="195" name="Google Shape;195;p28"/>
            <p:cNvGrpSpPr/>
            <p:nvPr/>
          </p:nvGrpSpPr>
          <p:grpSpPr>
            <a:xfrm>
              <a:off x="5913245" y="1167438"/>
              <a:ext cx="1876400" cy="2186950"/>
              <a:chOff x="3357095" y="5162863"/>
              <a:chExt cx="1876400" cy="2186950"/>
            </a:xfrm>
          </p:grpSpPr>
          <p:pic>
            <p:nvPicPr>
              <p:cNvPr id="196" name="Google Shape;196;p28" descr="clipped result image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357095" y="5162863"/>
                <a:ext cx="1876400" cy="21869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  <p:pic>
            <p:nvPicPr>
              <p:cNvPr id="197" name="Google Shape;197;p28" descr="clipped result image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910395" y="6216013"/>
                <a:ext cx="674550" cy="478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</p:grpSp>
        <p:grpSp>
          <p:nvGrpSpPr>
            <p:cNvPr id="198" name="Google Shape;198;p28"/>
            <p:cNvGrpSpPr/>
            <p:nvPr/>
          </p:nvGrpSpPr>
          <p:grpSpPr>
            <a:xfrm>
              <a:off x="3936889" y="990662"/>
              <a:ext cx="1892763" cy="2450537"/>
              <a:chOff x="3936889" y="990662"/>
              <a:chExt cx="1892763" cy="2450537"/>
            </a:xfrm>
          </p:grpSpPr>
          <p:grpSp>
            <p:nvGrpSpPr>
              <p:cNvPr id="199" name="Google Shape;199;p28"/>
              <p:cNvGrpSpPr/>
              <p:nvPr/>
            </p:nvGrpSpPr>
            <p:grpSpPr>
              <a:xfrm>
                <a:off x="3936889" y="990662"/>
                <a:ext cx="1892763" cy="2450537"/>
                <a:chOff x="1176302" y="5031074"/>
                <a:chExt cx="1892763" cy="2450537"/>
              </a:xfrm>
            </p:grpSpPr>
            <p:pic>
              <p:nvPicPr>
                <p:cNvPr id="200" name="Google Shape;200;p28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222667">
                  <a:off x="1250283" y="5085085"/>
                  <a:ext cx="1744800" cy="234251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</p:pic>
            <p:pic>
              <p:nvPicPr>
                <p:cNvPr id="201" name="Google Shape;201;p28" descr="clipped result image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1696245" y="6216013"/>
                  <a:ext cx="674550" cy="4784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</p:pic>
            <p:pic>
              <p:nvPicPr>
                <p:cNvPr id="202" name="Google Shape;202;p28" descr="clipped result image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1838245" y="5381536"/>
                  <a:ext cx="549825" cy="5962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3" name="Google Shape;203;p28" descr="clipped result imag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344565" y="1992650"/>
                <a:ext cx="350905" cy="555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04" name="Google Shape;204;p2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/>
        </p:nvSpPr>
        <p:spPr>
          <a:xfrm>
            <a:off x="1903514" y="150025"/>
            <a:ext cx="383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</a:t>
            </a:r>
            <a:endParaRPr sz="1600" b="1" i="1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10" name="Google Shape;210;p29"/>
          <p:cNvSpPr txBox="1"/>
          <p:nvPr/>
        </p:nvSpPr>
        <p:spPr>
          <a:xfrm>
            <a:off x="2265464" y="332099"/>
            <a:ext cx="383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600" b="1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</a:t>
            </a:r>
            <a:endParaRPr sz="2600" b="1" i="1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11" name="Google Shape;211;p29"/>
          <p:cNvSpPr txBox="1"/>
          <p:nvPr/>
        </p:nvSpPr>
        <p:spPr>
          <a:xfrm>
            <a:off x="1903514" y="150025"/>
            <a:ext cx="383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</a:t>
            </a:r>
            <a:endParaRPr sz="1600" b="1" i="1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grpSp>
        <p:nvGrpSpPr>
          <p:cNvPr id="212" name="Google Shape;212;p29"/>
          <p:cNvGrpSpPr/>
          <p:nvPr/>
        </p:nvGrpSpPr>
        <p:grpSpPr>
          <a:xfrm>
            <a:off x="2892686" y="1947923"/>
            <a:ext cx="3358636" cy="2874137"/>
            <a:chOff x="741575" y="1370676"/>
            <a:chExt cx="4275250" cy="3658525"/>
          </a:xfrm>
        </p:grpSpPr>
        <p:pic>
          <p:nvPicPr>
            <p:cNvPr id="213" name="Google Shape;213;p29" descr="A picture containing food, flower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l="7518" t="3428" b="68990"/>
            <a:stretch/>
          </p:blipFill>
          <p:spPr>
            <a:xfrm rot="1164614">
              <a:off x="2907707" y="1469585"/>
              <a:ext cx="632174" cy="298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29" descr="A picture containing lamp, object, orange, ligh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19342" y="2185661"/>
              <a:ext cx="2711274" cy="28435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29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1168">
              <a:off x="1384070" y="1567521"/>
              <a:ext cx="2517703" cy="169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29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977634">
              <a:off x="3634969" y="2064401"/>
              <a:ext cx="1165625" cy="2009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29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 r="24339"/>
            <a:stretch/>
          </p:blipFill>
          <p:spPr>
            <a:xfrm>
              <a:off x="741575" y="3414296"/>
              <a:ext cx="680782" cy="13181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29" descr="A picture containing food, flower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b="58069"/>
            <a:stretch/>
          </p:blipFill>
          <p:spPr>
            <a:xfrm rot="-3674173" flipH="1">
              <a:off x="3044753" y="1706451"/>
              <a:ext cx="970531" cy="609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29" descr="Resultado de imagen para number 4 oran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588823">
              <a:off x="2510295" y="1820067"/>
              <a:ext cx="263310" cy="383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29" descr="Resultado de imagen para Presentation Alphabet Set: Orange Varsity Numeral 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434404">
              <a:off x="2776700" y="1927350"/>
              <a:ext cx="243012" cy="3761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1" name="Google Shape;221;p29"/>
          <p:cNvSpPr txBox="1"/>
          <p:nvPr/>
        </p:nvSpPr>
        <p:spPr>
          <a:xfrm>
            <a:off x="2109982" y="884125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500">
                <a:solidFill>
                  <a:schemeClr val="dk1"/>
                </a:solidFill>
              </a:rPr>
              <a:t>Lumateperone (Caplyta)</a:t>
            </a:r>
            <a:endParaRPr sz="25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“’Lum</a:t>
            </a:r>
            <a:r>
              <a:rPr lang="en" sz="1800">
                <a:solidFill>
                  <a:schemeClr val="dk1"/>
                </a:solidFill>
              </a:rPr>
              <a:t>inated</a:t>
            </a:r>
            <a:r>
              <a:rPr lang="en" sz="2300">
                <a:solidFill>
                  <a:schemeClr val="dk1"/>
                </a:solidFill>
              </a:rPr>
              <a:t> Cap lighter”   </a:t>
            </a:r>
            <a:endParaRPr sz="3500">
              <a:solidFill>
                <a:schemeClr val="dk1"/>
              </a:solidFill>
            </a:endParaRPr>
          </a:p>
        </p:txBody>
      </p:sp>
      <p:grpSp>
        <p:nvGrpSpPr>
          <p:cNvPr id="222" name="Google Shape;222;p29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223" name="Google Shape;223;p29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Medication Mascots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"/>
          <p:cNvSpPr txBox="1"/>
          <p:nvPr/>
        </p:nvSpPr>
        <p:spPr>
          <a:xfrm>
            <a:off x="1903514" y="150025"/>
            <a:ext cx="383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</a:t>
            </a:r>
            <a:endParaRPr sz="1600" b="1" i="1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30" name="Google Shape;230;p30"/>
          <p:cNvSpPr txBox="1"/>
          <p:nvPr/>
        </p:nvSpPr>
        <p:spPr>
          <a:xfrm>
            <a:off x="2265464" y="332099"/>
            <a:ext cx="383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600" b="1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</a:t>
            </a:r>
            <a:endParaRPr sz="2600" b="1" i="1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31" name="Google Shape;231;p30"/>
          <p:cNvSpPr txBox="1"/>
          <p:nvPr/>
        </p:nvSpPr>
        <p:spPr>
          <a:xfrm>
            <a:off x="1903514" y="150025"/>
            <a:ext cx="383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#</a:t>
            </a:r>
            <a:endParaRPr sz="1600" b="1" i="1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32" name="Google Shape;232;p30"/>
          <p:cNvSpPr txBox="1"/>
          <p:nvPr/>
        </p:nvSpPr>
        <p:spPr>
          <a:xfrm>
            <a:off x="2054682" y="881375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500">
                <a:solidFill>
                  <a:schemeClr val="dk1"/>
                </a:solidFill>
              </a:rPr>
              <a:t>Quetiapine (Seroquel)</a:t>
            </a:r>
            <a:endParaRPr sz="25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“Quit typing Sera!”   </a:t>
            </a:r>
            <a:endParaRPr sz="3500">
              <a:solidFill>
                <a:schemeClr val="dk1"/>
              </a:solidFill>
            </a:endParaRPr>
          </a:p>
        </p:txBody>
      </p:sp>
      <p:pic>
        <p:nvPicPr>
          <p:cNvPr id="233" name="Google Shape;233;p30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5365" y="1931825"/>
            <a:ext cx="4333273" cy="26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0"/>
          <p:cNvSpPr txBox="1"/>
          <p:nvPr/>
        </p:nvSpPr>
        <p:spPr>
          <a:xfrm>
            <a:off x="4319521" y="3246468"/>
            <a:ext cx="9351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manic </a:t>
            </a: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episode</a:t>
            </a:r>
            <a:endParaRPr sz="1300">
              <a:solidFill>
                <a:schemeClr val="dk1"/>
              </a:solidFill>
            </a:endParaRPr>
          </a:p>
        </p:txBody>
      </p:sp>
      <p:grpSp>
        <p:nvGrpSpPr>
          <p:cNvPr id="235" name="Google Shape;235;p30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236" name="Google Shape;236;p30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0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Medication Mascots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1"/>
          <p:cNvSpPr txBox="1"/>
          <p:nvPr/>
        </p:nvSpPr>
        <p:spPr>
          <a:xfrm>
            <a:off x="971550" y="402675"/>
            <a:ext cx="73533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2900"/>
          </a:p>
        </p:txBody>
      </p:sp>
      <p:pic>
        <p:nvPicPr>
          <p:cNvPr id="243" name="Google Shape;24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756700" y="2003650"/>
            <a:ext cx="3076575" cy="320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1"/>
          <p:cNvSpPr txBox="1"/>
          <p:nvPr/>
        </p:nvSpPr>
        <p:spPr>
          <a:xfrm>
            <a:off x="2054682" y="957575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500">
                <a:solidFill>
                  <a:schemeClr val="dk1"/>
                </a:solidFill>
              </a:rPr>
              <a:t>Fluvoxamine (Luvox)</a:t>
            </a:r>
            <a:endParaRPr sz="25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“gLove-ox”   </a:t>
            </a:r>
            <a:endParaRPr sz="3500">
              <a:solidFill>
                <a:schemeClr val="dk1"/>
              </a:solidFill>
            </a:endParaRPr>
          </a:p>
        </p:txBody>
      </p:sp>
      <p:grpSp>
        <p:nvGrpSpPr>
          <p:cNvPr id="245" name="Google Shape;245;p31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246" name="Google Shape;246;p31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1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Medication Mascots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2" descr="Resultado de imagen para tig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12026" flipH="1">
            <a:off x="3578372" y="2199176"/>
            <a:ext cx="2423533" cy="242139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2"/>
          <p:cNvSpPr txBox="1"/>
          <p:nvPr/>
        </p:nvSpPr>
        <p:spPr>
          <a:xfrm>
            <a:off x="2054682" y="1033775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500">
                <a:solidFill>
                  <a:schemeClr val="dk1"/>
                </a:solidFill>
              </a:rPr>
              <a:t>Carbamazepine (Tegretol)</a:t>
            </a:r>
            <a:endParaRPr sz="25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“Tiger tail”   </a:t>
            </a:r>
            <a:endParaRPr sz="3500">
              <a:solidFill>
                <a:schemeClr val="dk1"/>
              </a:solidFill>
            </a:endParaRPr>
          </a:p>
        </p:txBody>
      </p:sp>
      <p:grpSp>
        <p:nvGrpSpPr>
          <p:cNvPr id="254" name="Google Shape;254;p32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255" name="Google Shape;255;p32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2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Medication Mascots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33"/>
          <p:cNvGrpSpPr/>
          <p:nvPr/>
        </p:nvGrpSpPr>
        <p:grpSpPr>
          <a:xfrm>
            <a:off x="699349" y="1866898"/>
            <a:ext cx="3192928" cy="2668442"/>
            <a:chOff x="-3811898" y="444373"/>
            <a:chExt cx="3506400" cy="2585700"/>
          </a:xfrm>
        </p:grpSpPr>
        <p:sp>
          <p:nvSpPr>
            <p:cNvPr id="262" name="Google Shape;262;p33"/>
            <p:cNvSpPr/>
            <p:nvPr/>
          </p:nvSpPr>
          <p:spPr>
            <a:xfrm>
              <a:off x="-3811898" y="444373"/>
              <a:ext cx="3506400" cy="25857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3" name="Google Shape;263;p33"/>
            <p:cNvGrpSpPr/>
            <p:nvPr/>
          </p:nvGrpSpPr>
          <p:grpSpPr>
            <a:xfrm>
              <a:off x="-2876086" y="1340926"/>
              <a:ext cx="1634417" cy="1662716"/>
              <a:chOff x="-708549" y="-1479673"/>
              <a:chExt cx="1634417" cy="2633379"/>
            </a:xfrm>
          </p:grpSpPr>
          <p:grpSp>
            <p:nvGrpSpPr>
              <p:cNvPr id="264" name="Google Shape;264;p33"/>
              <p:cNvGrpSpPr/>
              <p:nvPr/>
            </p:nvGrpSpPr>
            <p:grpSpPr>
              <a:xfrm>
                <a:off x="-696683" y="-870783"/>
                <a:ext cx="1622550" cy="2024489"/>
                <a:chOff x="-144233" y="2386767"/>
                <a:chExt cx="1622550" cy="2024489"/>
              </a:xfrm>
            </p:grpSpPr>
            <p:grpSp>
              <p:nvGrpSpPr>
                <p:cNvPr id="265" name="Google Shape;265;p33"/>
                <p:cNvGrpSpPr/>
                <p:nvPr/>
              </p:nvGrpSpPr>
              <p:grpSpPr>
                <a:xfrm rot="-5400000">
                  <a:off x="-41842" y="2891097"/>
                  <a:ext cx="1424641" cy="1615677"/>
                  <a:chOff x="10173493" y="-15665848"/>
                  <a:chExt cx="4433990" cy="5845432"/>
                </a:xfrm>
              </p:grpSpPr>
              <p:pic>
                <p:nvPicPr>
                  <p:cNvPr id="266" name="Google Shape;266;p33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12001541" y="-15665848"/>
                    <a:ext cx="2605942" cy="58342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67" name="Google Shape;267;p33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10173493" y="-15654618"/>
                    <a:ext cx="2625389" cy="58342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68" name="Google Shape;268;p33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243410" y="1999124"/>
                  <a:ext cx="837288" cy="1612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69" name="Google Shape;269;p33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-320906" y="-1867316"/>
                <a:ext cx="837288" cy="16125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70" name="Google Shape;270;p33"/>
          <p:cNvSpPr/>
          <p:nvPr/>
        </p:nvSpPr>
        <p:spPr>
          <a:xfrm rot="10800000" flipH="1">
            <a:off x="4981627" y="1952964"/>
            <a:ext cx="3570600" cy="27399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14288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33" descr="clipped result 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06169" y="2688696"/>
            <a:ext cx="1532944" cy="152176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3"/>
          <p:cNvSpPr txBox="1"/>
          <p:nvPr/>
        </p:nvSpPr>
        <p:spPr>
          <a:xfrm>
            <a:off x="1604400" y="1016100"/>
            <a:ext cx="80226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700"/>
              <a:t>in</a:t>
            </a:r>
            <a:r>
              <a:rPr lang="en" sz="2700" b="1" u="sng"/>
              <a:t>H</a:t>
            </a:r>
            <a:r>
              <a:rPr lang="en" sz="2700"/>
              <a:t>ibitor 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3"/>
          <p:cNvSpPr txBox="1"/>
          <p:nvPr/>
        </p:nvSpPr>
        <p:spPr>
          <a:xfrm>
            <a:off x="6006175" y="1016100"/>
            <a:ext cx="80226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700"/>
              <a:t>in</a:t>
            </a:r>
            <a:r>
              <a:rPr lang="en" sz="2700" b="1" u="sng"/>
              <a:t>D</a:t>
            </a:r>
            <a:r>
              <a:rPr lang="en" sz="2700"/>
              <a:t>ucer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-14525" y="-7275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109200" y="188900"/>
            <a:ext cx="2633100" cy="387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600" y="252862"/>
            <a:ext cx="292725" cy="26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subTitle" idx="1"/>
          </p:nvPr>
        </p:nvSpPr>
        <p:spPr>
          <a:xfrm>
            <a:off x="469652" y="216005"/>
            <a:ext cx="2410800" cy="3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333"/>
                </a:solidFill>
              </a:rPr>
              <a:t>cortico-striato-thalamo-cortical loops</a:t>
            </a:r>
            <a:endParaRPr sz="100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l="2026" t="7126" r="3285" b="7117"/>
          <a:stretch/>
        </p:blipFill>
        <p:spPr>
          <a:xfrm>
            <a:off x="2968575" y="0"/>
            <a:ext cx="3194675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/>
          <p:nvPr/>
        </p:nvSpPr>
        <p:spPr>
          <a:xfrm>
            <a:off x="2003350" y="954700"/>
            <a:ext cx="5328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Carbamazepine &amp; quetiapine?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79" name="Google Shape;279;p34"/>
          <p:cNvSpPr txBox="1"/>
          <p:nvPr/>
        </p:nvSpPr>
        <p:spPr>
          <a:xfrm>
            <a:off x="1909575" y="3965650"/>
            <a:ext cx="5488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Carbamazepine (CYP3A4 inducer) decreases blood levels of quetiapine (CYP3A4 substrate).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80" name="Google Shape;280;p34"/>
          <p:cNvSpPr/>
          <p:nvPr/>
        </p:nvSpPr>
        <p:spPr>
          <a:xfrm>
            <a:off x="4555266" y="3479709"/>
            <a:ext cx="197100" cy="39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4"/>
          <p:cNvSpPr/>
          <p:nvPr/>
        </p:nvSpPr>
        <p:spPr>
          <a:xfrm>
            <a:off x="4555287" y="1615700"/>
            <a:ext cx="197100" cy="39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2" name="Google Shape;282;p34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9127" y="2322138"/>
            <a:ext cx="1457495" cy="87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4" descr="clipped result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9003" y="2637873"/>
            <a:ext cx="340666" cy="338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4"/>
          <p:cNvSpPr txBox="1"/>
          <p:nvPr/>
        </p:nvSpPr>
        <p:spPr>
          <a:xfrm>
            <a:off x="4429152" y="2368239"/>
            <a:ext cx="477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</a:rPr>
              <a:t>+</a:t>
            </a:r>
            <a:endParaRPr sz="300">
              <a:solidFill>
                <a:schemeClr val="dk1"/>
              </a:solidFill>
            </a:endParaRPr>
          </a:p>
        </p:txBody>
      </p:sp>
      <p:pic>
        <p:nvPicPr>
          <p:cNvPr id="285" name="Google Shape;28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2950" y="2099587"/>
            <a:ext cx="1603450" cy="121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4"/>
          <p:cNvSpPr txBox="1"/>
          <p:nvPr/>
        </p:nvSpPr>
        <p:spPr>
          <a:xfrm>
            <a:off x="4761925" y="1566500"/>
            <a:ext cx="1233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encode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87" name="Google Shape;287;p34"/>
          <p:cNvSpPr txBox="1"/>
          <p:nvPr/>
        </p:nvSpPr>
        <p:spPr>
          <a:xfrm>
            <a:off x="4822023" y="3430050"/>
            <a:ext cx="1233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decode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35"/>
          <p:cNvGrpSpPr/>
          <p:nvPr/>
        </p:nvGrpSpPr>
        <p:grpSpPr>
          <a:xfrm>
            <a:off x="4778894" y="476701"/>
            <a:ext cx="4140431" cy="4168337"/>
            <a:chOff x="4413004" y="298539"/>
            <a:chExt cx="1090850" cy="1098202"/>
          </a:xfrm>
        </p:grpSpPr>
        <p:grpSp>
          <p:nvGrpSpPr>
            <p:cNvPr id="293" name="Google Shape;293;p35"/>
            <p:cNvGrpSpPr/>
            <p:nvPr/>
          </p:nvGrpSpPr>
          <p:grpSpPr>
            <a:xfrm>
              <a:off x="4834540" y="1145506"/>
              <a:ext cx="300547" cy="251236"/>
              <a:chOff x="2174271" y="2655311"/>
              <a:chExt cx="1252800" cy="924000"/>
            </a:xfrm>
          </p:grpSpPr>
          <p:sp>
            <p:nvSpPr>
              <p:cNvPr id="294" name="Google Shape;294;p35"/>
              <p:cNvSpPr/>
              <p:nvPr/>
            </p:nvSpPr>
            <p:spPr>
              <a:xfrm>
                <a:off x="2174271" y="2655311"/>
                <a:ext cx="1252800" cy="9240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14288" dist="19050" dir="5400000" algn="bl" rotWithShape="0">
                  <a:srgbClr val="000000">
                    <a:alpha val="2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95" name="Google Shape;295;p35"/>
              <p:cNvGrpSpPr/>
              <p:nvPr/>
            </p:nvGrpSpPr>
            <p:grpSpPr>
              <a:xfrm>
                <a:off x="2508631" y="2975648"/>
                <a:ext cx="583967" cy="594085"/>
                <a:chOff x="4676168" y="1109370"/>
                <a:chExt cx="583967" cy="940902"/>
              </a:xfrm>
            </p:grpSpPr>
            <p:grpSp>
              <p:nvGrpSpPr>
                <p:cNvPr id="296" name="Google Shape;296;p35"/>
                <p:cNvGrpSpPr/>
                <p:nvPr/>
              </p:nvGrpSpPr>
              <p:grpSpPr>
                <a:xfrm>
                  <a:off x="4680408" y="1326925"/>
                  <a:ext cx="579727" cy="723346"/>
                  <a:chOff x="5232858" y="4584475"/>
                  <a:chExt cx="579727" cy="723346"/>
                </a:xfrm>
              </p:grpSpPr>
              <p:grpSp>
                <p:nvGrpSpPr>
                  <p:cNvPr id="297" name="Google Shape;297;p35"/>
                  <p:cNvGrpSpPr/>
                  <p:nvPr/>
                </p:nvGrpSpPr>
                <p:grpSpPr>
                  <a:xfrm rot="-5400000">
                    <a:off x="5269438" y="4764675"/>
                    <a:ext cx="509022" cy="577272"/>
                    <a:chOff x="7383061" y="3772189"/>
                    <a:chExt cx="1584257" cy="2088537"/>
                  </a:xfrm>
                </p:grpSpPr>
                <p:pic>
                  <p:nvPicPr>
                    <p:cNvPr id="298" name="Google Shape;298;p35" descr="clipped result image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>
                      <a:off x="8036220" y="3772189"/>
                      <a:ext cx="931098" cy="20845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299" name="Google Shape;299;p35" descr="clipped result image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>
                      <a:off x="7383061" y="3776201"/>
                      <a:ext cx="938047" cy="20845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300" name="Google Shape;300;p35" descr="clipped result image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 rot="-5400000">
                    <a:off x="5371358" y="4445975"/>
                    <a:ext cx="299162" cy="576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301" name="Google Shape;301;p35" descr="clipped result image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 rot="-5400000">
                  <a:off x="4814668" y="970869"/>
                  <a:ext cx="299162" cy="57616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02" name="Google Shape;302;p35"/>
            <p:cNvGrpSpPr/>
            <p:nvPr/>
          </p:nvGrpSpPr>
          <p:grpSpPr>
            <a:xfrm>
              <a:off x="4413004" y="298539"/>
              <a:ext cx="1090850" cy="803147"/>
              <a:chOff x="4565404" y="122326"/>
              <a:chExt cx="1090850" cy="803147"/>
            </a:xfrm>
          </p:grpSpPr>
          <p:pic>
            <p:nvPicPr>
              <p:cNvPr id="303" name="Google Shape;303;p35" descr="clipped result image"/>
              <p:cNvPicPr preferRelativeResize="0"/>
              <p:nvPr/>
            </p:nvPicPr>
            <p:blipFill rotWithShape="1">
              <a:blip r:embed="rId7">
                <a:alphaModFix amt="10000"/>
              </a:blip>
              <a:srcRect/>
              <a:stretch/>
            </p:blipFill>
            <p:spPr>
              <a:xfrm>
                <a:off x="4565404" y="122326"/>
                <a:ext cx="1090850" cy="80314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410"/>
                  </a:srgbClr>
                </a:outerShdw>
              </a:effectLst>
            </p:spPr>
          </p:pic>
          <p:pic>
            <p:nvPicPr>
              <p:cNvPr id="304" name="Google Shape;304;p35" descr="clipped result image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769509" y="454629"/>
                <a:ext cx="611104" cy="44991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410"/>
                  </a:srgbClr>
                </a:outerShdw>
              </a:effectLst>
            </p:spPr>
          </p:pic>
          <p:cxnSp>
            <p:nvCxnSpPr>
              <p:cNvPr id="305" name="Google Shape;305;p35"/>
              <p:cNvCxnSpPr/>
              <p:nvPr/>
            </p:nvCxnSpPr>
            <p:spPr>
              <a:xfrm rot="10800000">
                <a:off x="4654171" y="662563"/>
                <a:ext cx="143400" cy="110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306" name="Google Shape;306;p35"/>
              <p:cNvCxnSpPr/>
              <p:nvPr/>
            </p:nvCxnSpPr>
            <p:spPr>
              <a:xfrm rot="10800000" flipH="1">
                <a:off x="5352552" y="662463"/>
                <a:ext cx="23100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307" name="Google Shape;307;p35"/>
              <p:cNvCxnSpPr/>
              <p:nvPr/>
            </p:nvCxnSpPr>
            <p:spPr>
              <a:xfrm rot="10800000" flipH="1">
                <a:off x="5186009" y="411746"/>
                <a:ext cx="56100" cy="224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</p:grpSp>
      <p:sp>
        <p:nvSpPr>
          <p:cNvPr id="308" name="Google Shape;308;p35"/>
          <p:cNvSpPr txBox="1"/>
          <p:nvPr/>
        </p:nvSpPr>
        <p:spPr>
          <a:xfrm>
            <a:off x="5211569" y="4007500"/>
            <a:ext cx="15744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en" sz="2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ibitor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5"/>
          <p:cNvSpPr txBox="1"/>
          <p:nvPr/>
        </p:nvSpPr>
        <p:spPr>
          <a:xfrm>
            <a:off x="4972144" y="1652300"/>
            <a:ext cx="15744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/>
              <a:t>substrate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5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5"/>
          <p:cNvSpPr txBox="1"/>
          <p:nvPr/>
        </p:nvSpPr>
        <p:spPr>
          <a:xfrm>
            <a:off x="1105948" y="66000"/>
            <a:ext cx="69321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Enzyme in</a:t>
            </a:r>
            <a:r>
              <a:rPr lang="en" sz="2500" u="sng">
                <a:solidFill>
                  <a:schemeClr val="lt1"/>
                </a:solidFill>
              </a:rPr>
              <a:t>H</a:t>
            </a:r>
            <a:r>
              <a:rPr lang="en" sz="2500">
                <a:solidFill>
                  <a:schemeClr val="lt1"/>
                </a:solidFill>
              </a:rPr>
              <a:t>ibition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312" name="Google Shape;312;p35"/>
          <p:cNvSpPr txBox="1"/>
          <p:nvPr/>
        </p:nvSpPr>
        <p:spPr>
          <a:xfrm>
            <a:off x="546875" y="1283800"/>
            <a:ext cx="3741900" cy="4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/>
              <a:t>Enzyme in</a:t>
            </a:r>
            <a:r>
              <a:rPr lang="en" sz="2000" b="1" u="sng">
                <a:highlight>
                  <a:srgbClr val="FFFF00"/>
                </a:highlight>
              </a:rPr>
              <a:t>H</a:t>
            </a:r>
            <a:r>
              <a:rPr lang="en" sz="2000"/>
              <a:t>ibition causes i</a:t>
            </a: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ncreased </a:t>
            </a:r>
            <a:r>
              <a:rPr lang="en" sz="2000"/>
              <a:t>levels</a:t>
            </a: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" sz="2000"/>
              <a:t>“victim” drug (substrate).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u="sng">
                <a:solidFill>
                  <a:schemeClr val="dk1"/>
                </a:solidFill>
              </a:rPr>
              <a:t>H</a:t>
            </a:r>
            <a:r>
              <a:rPr lang="en" sz="2000">
                <a:solidFill>
                  <a:schemeClr val="dk1"/>
                </a:solidFill>
              </a:rPr>
              <a:t> for </a:t>
            </a:r>
            <a:r>
              <a:rPr lang="en" sz="2000" b="1" u="sng">
                <a:solidFill>
                  <a:schemeClr val="dk1"/>
                </a:solidFill>
                <a:highlight>
                  <a:schemeClr val="accent6"/>
                </a:highlight>
              </a:rPr>
              <a:t>H</a:t>
            </a:r>
            <a:r>
              <a:rPr lang="en" sz="2000">
                <a:solidFill>
                  <a:schemeClr val="dk1"/>
                </a:solidFill>
              </a:rPr>
              <a:t>igh and </a:t>
            </a:r>
            <a:r>
              <a:rPr lang="en" sz="2000" b="1" u="sng">
                <a:solidFill>
                  <a:schemeClr val="dk1"/>
                </a:solidFill>
                <a:highlight>
                  <a:schemeClr val="accent6"/>
                </a:highlight>
              </a:rPr>
              <a:t>H</a:t>
            </a:r>
            <a:r>
              <a:rPr lang="en" sz="2000">
                <a:solidFill>
                  <a:schemeClr val="dk1"/>
                </a:solidFill>
              </a:rPr>
              <a:t>urried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(immediate effect)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6"/>
          <p:cNvSpPr/>
          <p:nvPr/>
        </p:nvSpPr>
        <p:spPr>
          <a:xfrm rot="10800000" flipH="1">
            <a:off x="5112697" y="1046720"/>
            <a:ext cx="1375800" cy="1055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14288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36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3213" y="1244951"/>
            <a:ext cx="534775" cy="5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6" descr="clipped result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5099" y="2116139"/>
            <a:ext cx="1805125" cy="1328994"/>
          </a:xfrm>
          <a:prstGeom prst="rect">
            <a:avLst/>
          </a:prstGeom>
          <a:noFill/>
          <a:ln>
            <a:noFill/>
          </a:ln>
          <a:effectLst>
            <a:outerShdw blurRad="14288" dist="19050" dir="5400000" algn="bl" rotWithShape="0">
              <a:srgbClr val="000000">
                <a:alpha val="35000"/>
              </a:srgbClr>
            </a:outerShdw>
          </a:effectLst>
        </p:spPr>
      </p:pic>
      <p:pic>
        <p:nvPicPr>
          <p:cNvPr id="320" name="Google Shape;320;p36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67324" y="3830232"/>
            <a:ext cx="1011498" cy="744693"/>
          </a:xfrm>
          <a:prstGeom prst="rect">
            <a:avLst/>
          </a:prstGeom>
          <a:noFill/>
          <a:ln>
            <a:noFill/>
          </a:ln>
          <a:effectLst>
            <a:outerShdw blurRad="14288" dist="19050" dir="5400000" algn="bl" rotWithShape="0">
              <a:srgbClr val="000000">
                <a:alpha val="32000"/>
              </a:srgbClr>
            </a:outerShdw>
          </a:effectLst>
        </p:spPr>
      </p:pic>
      <p:cxnSp>
        <p:nvCxnSpPr>
          <p:cNvPr id="321" name="Google Shape;321;p36"/>
          <p:cNvCxnSpPr/>
          <p:nvPr/>
        </p:nvCxnSpPr>
        <p:spPr>
          <a:xfrm>
            <a:off x="5191664" y="3538821"/>
            <a:ext cx="215700" cy="6885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2" name="Google Shape;322;p36"/>
          <p:cNvCxnSpPr/>
          <p:nvPr/>
        </p:nvCxnSpPr>
        <p:spPr>
          <a:xfrm flipH="1">
            <a:off x="6167574" y="3497646"/>
            <a:ext cx="227700" cy="685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23" name="Google Shape;323;p36"/>
          <p:cNvSpPr txBox="1"/>
          <p:nvPr/>
        </p:nvSpPr>
        <p:spPr>
          <a:xfrm>
            <a:off x="6559275" y="1212035"/>
            <a:ext cx="1718700" cy="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en" sz="2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ucer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6"/>
          <p:cNvSpPr txBox="1"/>
          <p:nvPr/>
        </p:nvSpPr>
        <p:spPr>
          <a:xfrm>
            <a:off x="451508" y="3400724"/>
            <a:ext cx="3400800" cy="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5" name="Google Shape;325;p36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326" name="Google Shape;326;p36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6"/>
            <p:cNvSpPr txBox="1"/>
            <p:nvPr/>
          </p:nvSpPr>
          <p:spPr>
            <a:xfrm>
              <a:off x="1105948" y="66000"/>
              <a:ext cx="69321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Enzyme in</a:t>
              </a:r>
              <a:r>
                <a:rPr lang="en" sz="2500" u="sng">
                  <a:solidFill>
                    <a:schemeClr val="lt1"/>
                  </a:solidFill>
                </a:rPr>
                <a:t>D</a:t>
              </a:r>
              <a:r>
                <a:rPr lang="en" sz="2500">
                  <a:solidFill>
                    <a:schemeClr val="lt1"/>
                  </a:solidFill>
                </a:rPr>
                <a:t>uction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328" name="Google Shape;328;p36"/>
          <p:cNvSpPr txBox="1"/>
          <p:nvPr/>
        </p:nvSpPr>
        <p:spPr>
          <a:xfrm>
            <a:off x="928475" y="1133300"/>
            <a:ext cx="3741900" cy="4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/>
              <a:t>Enzyme in</a:t>
            </a:r>
            <a:r>
              <a:rPr lang="en" sz="2000" b="1" u="sng">
                <a:highlight>
                  <a:srgbClr val="FFFF00"/>
                </a:highlight>
              </a:rPr>
              <a:t>D</a:t>
            </a:r>
            <a:r>
              <a:rPr lang="en" sz="2000"/>
              <a:t>uction causes decreased levels</a:t>
            </a: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" sz="2000"/>
              <a:t>“victim” drug (substrate).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u="sng">
                <a:solidFill>
                  <a:schemeClr val="dk1"/>
                </a:solidFill>
              </a:rPr>
              <a:t>D</a:t>
            </a:r>
            <a:r>
              <a:rPr lang="en" sz="2000">
                <a:solidFill>
                  <a:schemeClr val="dk1"/>
                </a:solidFill>
              </a:rPr>
              <a:t> for </a:t>
            </a:r>
            <a:r>
              <a:rPr lang="en" sz="2000" b="1" u="sng">
                <a:solidFill>
                  <a:schemeClr val="dk1"/>
                </a:solidFill>
                <a:highlight>
                  <a:schemeClr val="accent6"/>
                </a:highlight>
              </a:rPr>
              <a:t>D</a:t>
            </a:r>
            <a:r>
              <a:rPr lang="en" sz="2000">
                <a:solidFill>
                  <a:schemeClr val="dk1"/>
                </a:solidFill>
              </a:rPr>
              <a:t>own and </a:t>
            </a:r>
            <a:r>
              <a:rPr lang="en" sz="2000" b="1" u="sng">
                <a:solidFill>
                  <a:schemeClr val="dk1"/>
                </a:solidFill>
                <a:highlight>
                  <a:schemeClr val="accent6"/>
                </a:highlight>
              </a:rPr>
              <a:t>D</a:t>
            </a:r>
            <a:r>
              <a:rPr lang="en" sz="2000">
                <a:solidFill>
                  <a:schemeClr val="dk1"/>
                </a:solidFill>
              </a:rPr>
              <a:t>elayed 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(2–4 weeks)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6"/>
          <p:cNvSpPr txBox="1"/>
          <p:nvPr/>
        </p:nvSpPr>
        <p:spPr>
          <a:xfrm>
            <a:off x="6757450" y="2804750"/>
            <a:ext cx="12426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/>
              <a:t>s</a:t>
            </a: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ubstrate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7"/>
          <p:cNvSpPr txBox="1"/>
          <p:nvPr/>
        </p:nvSpPr>
        <p:spPr>
          <a:xfrm>
            <a:off x="239869" y="966230"/>
            <a:ext cx="48855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Cytochrome P450 1A2 (CYP1A2)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“One Axe to Grind</a:t>
            </a:r>
            <a:r>
              <a:rPr lang="en" sz="2000"/>
              <a:t>”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5" name="Google Shape;335;p37"/>
          <p:cNvGrpSpPr/>
          <p:nvPr/>
        </p:nvGrpSpPr>
        <p:grpSpPr>
          <a:xfrm>
            <a:off x="5605437" y="3111888"/>
            <a:ext cx="1107470" cy="781020"/>
            <a:chOff x="2143050" y="1559805"/>
            <a:chExt cx="543064" cy="382985"/>
          </a:xfrm>
        </p:grpSpPr>
        <p:cxnSp>
          <p:nvCxnSpPr>
            <p:cNvPr id="336" name="Google Shape;336;p37"/>
            <p:cNvCxnSpPr/>
            <p:nvPr/>
          </p:nvCxnSpPr>
          <p:spPr>
            <a:xfrm>
              <a:off x="2457814" y="1559805"/>
              <a:ext cx="228300" cy="244500"/>
            </a:xfrm>
            <a:prstGeom prst="straightConnector1">
              <a:avLst/>
            </a:prstGeom>
            <a:noFill/>
            <a:ln w="3810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37" name="Google Shape;337;p37"/>
            <p:cNvCxnSpPr/>
            <p:nvPr/>
          </p:nvCxnSpPr>
          <p:spPr>
            <a:xfrm>
              <a:off x="2143050" y="1837790"/>
              <a:ext cx="411300" cy="105000"/>
            </a:xfrm>
            <a:prstGeom prst="straightConnector1">
              <a:avLst/>
            </a:prstGeom>
            <a:noFill/>
            <a:ln w="3810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38" name="Google Shape;338;p37"/>
            <p:cNvCxnSpPr/>
            <p:nvPr/>
          </p:nvCxnSpPr>
          <p:spPr>
            <a:xfrm>
              <a:off x="2345325" y="1706739"/>
              <a:ext cx="275700" cy="142200"/>
            </a:xfrm>
            <a:prstGeom prst="straightConnector1">
              <a:avLst/>
            </a:prstGeom>
            <a:noFill/>
            <a:ln w="3810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pic>
        <p:nvPicPr>
          <p:cNvPr id="339" name="Google Shape;339;p37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2225" y="2299136"/>
            <a:ext cx="1838702" cy="20311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40" name="Google Shape;340;p37" descr="clipped result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4947" y="3591717"/>
            <a:ext cx="1058553" cy="116936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7"/>
          <p:cNvSpPr txBox="1"/>
          <p:nvPr/>
        </p:nvSpPr>
        <p:spPr>
          <a:xfrm rot="3630">
            <a:off x="4783250" y="2577848"/>
            <a:ext cx="1420501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1A2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Substrate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636725" flipH="1">
            <a:off x="1844443" y="2119702"/>
            <a:ext cx="2978337" cy="275889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7"/>
          <p:cNvSpPr txBox="1"/>
          <p:nvPr/>
        </p:nvSpPr>
        <p:spPr>
          <a:xfrm rot="-1411232">
            <a:off x="1627066" y="3279056"/>
            <a:ext cx="2215358" cy="516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1A2 inducer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37" descr="clipped result 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40989">
            <a:off x="4178493" y="2779375"/>
            <a:ext cx="446563" cy="44326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7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7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grpSp>
        <p:nvGrpSpPr>
          <p:cNvPr id="347" name="Google Shape;347;p37"/>
          <p:cNvGrpSpPr/>
          <p:nvPr/>
        </p:nvGrpSpPr>
        <p:grpSpPr>
          <a:xfrm>
            <a:off x="6363727" y="1001525"/>
            <a:ext cx="2714582" cy="876590"/>
            <a:chOff x="6363727" y="849125"/>
            <a:chExt cx="2714582" cy="876590"/>
          </a:xfrm>
        </p:grpSpPr>
        <p:sp>
          <p:nvSpPr>
            <p:cNvPr id="348" name="Google Shape;348;p37"/>
            <p:cNvSpPr/>
            <p:nvPr/>
          </p:nvSpPr>
          <p:spPr>
            <a:xfrm rot="10800000" flipH="1">
              <a:off x="6363727" y="921115"/>
              <a:ext cx="1048800" cy="804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9" name="Google Shape;349;p37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662994" y="1044926"/>
              <a:ext cx="450337" cy="447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0" name="Google Shape;350;p37"/>
            <p:cNvSpPr txBox="1"/>
            <p:nvPr/>
          </p:nvSpPr>
          <p:spPr>
            <a:xfrm>
              <a:off x="7652409" y="1221438"/>
              <a:ext cx="14259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own and </a:t>
              </a: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elayed</a:t>
              </a:r>
              <a:endParaRPr sz="1200"/>
            </a:p>
          </p:txBody>
        </p:sp>
        <p:sp>
          <p:nvSpPr>
            <p:cNvPr id="351" name="Google Shape;351;p37"/>
            <p:cNvSpPr txBox="1"/>
            <p:nvPr/>
          </p:nvSpPr>
          <p:spPr>
            <a:xfrm>
              <a:off x="7412524" y="849125"/>
              <a:ext cx="14784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000">
                  <a:solidFill>
                    <a:schemeClr val="dk1"/>
                  </a:solidFill>
                </a:rPr>
                <a:t>in</a:t>
              </a:r>
              <a:r>
                <a:rPr lang="en" sz="2000" b="1" u="sng">
                  <a:solidFill>
                    <a:schemeClr val="dk1"/>
                  </a:solidFill>
                </a:rPr>
                <a:t>D</a:t>
              </a:r>
              <a:r>
                <a:rPr lang="en" sz="2000">
                  <a:solidFill>
                    <a:schemeClr val="dk1"/>
                  </a:solidFill>
                </a:rPr>
                <a:t>uction</a:t>
              </a:r>
              <a:endParaRPr sz="20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8"/>
          <p:cNvSpPr txBox="1"/>
          <p:nvPr/>
        </p:nvSpPr>
        <p:spPr>
          <a:xfrm>
            <a:off x="239869" y="966230"/>
            <a:ext cx="48855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Cytochrome P450 1A2 (CYP1A2)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“One Axe to Grind</a:t>
            </a:r>
            <a:r>
              <a:rPr lang="en" sz="2000"/>
              <a:t>”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7" name="Google Shape;357;p38"/>
          <p:cNvGrpSpPr/>
          <p:nvPr/>
        </p:nvGrpSpPr>
        <p:grpSpPr>
          <a:xfrm>
            <a:off x="5605437" y="3111888"/>
            <a:ext cx="1107470" cy="781020"/>
            <a:chOff x="2143050" y="1559805"/>
            <a:chExt cx="543064" cy="382985"/>
          </a:xfrm>
        </p:grpSpPr>
        <p:cxnSp>
          <p:nvCxnSpPr>
            <p:cNvPr id="358" name="Google Shape;358;p38"/>
            <p:cNvCxnSpPr/>
            <p:nvPr/>
          </p:nvCxnSpPr>
          <p:spPr>
            <a:xfrm>
              <a:off x="2457814" y="1559805"/>
              <a:ext cx="228300" cy="244500"/>
            </a:xfrm>
            <a:prstGeom prst="straightConnector1">
              <a:avLst/>
            </a:prstGeom>
            <a:noFill/>
            <a:ln w="3810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59" name="Google Shape;359;p38"/>
            <p:cNvCxnSpPr/>
            <p:nvPr/>
          </p:nvCxnSpPr>
          <p:spPr>
            <a:xfrm>
              <a:off x="2143050" y="1837790"/>
              <a:ext cx="411300" cy="105000"/>
            </a:xfrm>
            <a:prstGeom prst="straightConnector1">
              <a:avLst/>
            </a:prstGeom>
            <a:noFill/>
            <a:ln w="3810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60" name="Google Shape;360;p38"/>
            <p:cNvCxnSpPr/>
            <p:nvPr/>
          </p:nvCxnSpPr>
          <p:spPr>
            <a:xfrm>
              <a:off x="2345325" y="1706739"/>
              <a:ext cx="275700" cy="142200"/>
            </a:xfrm>
            <a:prstGeom prst="straightConnector1">
              <a:avLst/>
            </a:prstGeom>
            <a:noFill/>
            <a:ln w="3810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pic>
        <p:nvPicPr>
          <p:cNvPr id="361" name="Google Shape;361;p38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2225" y="2299136"/>
            <a:ext cx="1838702" cy="20311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62" name="Google Shape;362;p38" descr="clipped result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4947" y="3591717"/>
            <a:ext cx="1058553" cy="1169364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8"/>
          <p:cNvSpPr txBox="1"/>
          <p:nvPr/>
        </p:nvSpPr>
        <p:spPr>
          <a:xfrm rot="3630">
            <a:off x="4783250" y="2577848"/>
            <a:ext cx="1420501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1A2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Substrate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38"/>
          <p:cNvPicPr preferRelativeResize="0"/>
          <p:nvPr/>
        </p:nvPicPr>
        <p:blipFill rotWithShape="1">
          <a:blip r:embed="rId5">
            <a:alphaModFix/>
          </a:blip>
          <a:srcRect b="55062"/>
          <a:stretch/>
        </p:blipFill>
        <p:spPr>
          <a:xfrm rot="1636728" flipH="1">
            <a:off x="2192572" y="2207429"/>
            <a:ext cx="2978333" cy="1239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8" descr="clipped result 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40989">
            <a:off x="4178493" y="2779375"/>
            <a:ext cx="446563" cy="44326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8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8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grpSp>
        <p:nvGrpSpPr>
          <p:cNvPr id="368" name="Google Shape;368;p38"/>
          <p:cNvGrpSpPr/>
          <p:nvPr/>
        </p:nvGrpSpPr>
        <p:grpSpPr>
          <a:xfrm>
            <a:off x="6363727" y="1001525"/>
            <a:ext cx="2714582" cy="876590"/>
            <a:chOff x="6363727" y="849125"/>
            <a:chExt cx="2714582" cy="876590"/>
          </a:xfrm>
        </p:grpSpPr>
        <p:sp>
          <p:nvSpPr>
            <p:cNvPr id="369" name="Google Shape;369;p38"/>
            <p:cNvSpPr/>
            <p:nvPr/>
          </p:nvSpPr>
          <p:spPr>
            <a:xfrm rot="10800000" flipH="1">
              <a:off x="6363727" y="921115"/>
              <a:ext cx="1048800" cy="804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0" name="Google Shape;370;p38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662994" y="1044926"/>
              <a:ext cx="450337" cy="447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38"/>
            <p:cNvSpPr txBox="1"/>
            <p:nvPr/>
          </p:nvSpPr>
          <p:spPr>
            <a:xfrm>
              <a:off x="7652409" y="1221438"/>
              <a:ext cx="14259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own and </a:t>
              </a: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elayed</a:t>
              </a:r>
              <a:endParaRPr sz="1200"/>
            </a:p>
          </p:txBody>
        </p:sp>
        <p:sp>
          <p:nvSpPr>
            <p:cNvPr id="372" name="Google Shape;372;p38"/>
            <p:cNvSpPr txBox="1"/>
            <p:nvPr/>
          </p:nvSpPr>
          <p:spPr>
            <a:xfrm>
              <a:off x="7412524" y="849125"/>
              <a:ext cx="14784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000">
                  <a:solidFill>
                    <a:schemeClr val="dk1"/>
                  </a:solidFill>
                </a:rPr>
                <a:t>in</a:t>
              </a:r>
              <a:r>
                <a:rPr lang="en" sz="2000" b="1" u="sng">
                  <a:solidFill>
                    <a:schemeClr val="dk1"/>
                  </a:solidFill>
                </a:rPr>
                <a:t>D</a:t>
              </a:r>
              <a:r>
                <a:rPr lang="en" sz="2000">
                  <a:solidFill>
                    <a:schemeClr val="dk1"/>
                  </a:solidFill>
                </a:rPr>
                <a:t>uction</a:t>
              </a:r>
              <a:endParaRPr sz="2000"/>
            </a:p>
          </p:txBody>
        </p:sp>
      </p:grpSp>
      <p:pic>
        <p:nvPicPr>
          <p:cNvPr id="373" name="Google Shape;373;p38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342188" flipH="1">
            <a:off x="633745" y="3447988"/>
            <a:ext cx="3571533" cy="58639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8"/>
          <p:cNvSpPr txBox="1"/>
          <p:nvPr/>
        </p:nvSpPr>
        <p:spPr>
          <a:xfrm rot="-1388">
            <a:off x="239869" y="2344548"/>
            <a:ext cx="3715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000"/>
              <a:t>Carbamazepine 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000"/>
              <a:t>(Tegretol) 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“Tiger tail”</a:t>
            </a:r>
            <a:endParaRPr sz="1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32882" flipH="1">
            <a:off x="4545507" y="2906556"/>
            <a:ext cx="439573" cy="12567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0" name="Google Shape;380;p39"/>
          <p:cNvGrpSpPr/>
          <p:nvPr/>
        </p:nvGrpSpPr>
        <p:grpSpPr>
          <a:xfrm>
            <a:off x="4574968" y="2193938"/>
            <a:ext cx="1448230" cy="2780523"/>
            <a:chOff x="3405176" y="1359848"/>
            <a:chExt cx="1945499" cy="3735253"/>
          </a:xfrm>
        </p:grpSpPr>
        <p:pic>
          <p:nvPicPr>
            <p:cNvPr id="381" name="Google Shape;381;p39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05176" y="3610850"/>
              <a:ext cx="1945499" cy="148425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410"/>
                </a:srgbClr>
              </a:outerShdw>
            </a:effectLst>
          </p:spPr>
        </p:pic>
        <p:pic>
          <p:nvPicPr>
            <p:cNvPr id="382" name="Google Shape;382;p39"/>
            <p:cNvPicPr preferRelativeResize="0"/>
            <p:nvPr/>
          </p:nvPicPr>
          <p:blipFill rotWithShape="1">
            <a:blip r:embed="rId5">
              <a:alphaModFix/>
            </a:blip>
            <a:srcRect t="27543" b="-7"/>
            <a:stretch/>
          </p:blipFill>
          <p:spPr>
            <a:xfrm>
              <a:off x="3754092" y="2351351"/>
              <a:ext cx="1435762" cy="140593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410"/>
                </a:srgbClr>
              </a:outerShdw>
            </a:effectLst>
          </p:spPr>
        </p:pic>
        <p:pic>
          <p:nvPicPr>
            <p:cNvPr id="383" name="Google Shape;383;p39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2503402">
              <a:off x="3925356" y="1591384"/>
              <a:ext cx="1093241" cy="104290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410"/>
                </a:srgbClr>
              </a:outerShdw>
            </a:effectLst>
          </p:spPr>
        </p:pic>
      </p:grpSp>
      <p:sp>
        <p:nvSpPr>
          <p:cNvPr id="384" name="Google Shape;384;p39"/>
          <p:cNvSpPr txBox="1"/>
          <p:nvPr/>
        </p:nvSpPr>
        <p:spPr>
          <a:xfrm rot="879">
            <a:off x="4708770" y="4206079"/>
            <a:ext cx="1173300" cy="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600" i="0" u="none" strike="noStrike" cap="none">
                <a:solidFill>
                  <a:srgbClr val="000000"/>
                </a:solidFill>
              </a:rPr>
              <a:t>2C19</a:t>
            </a:r>
            <a:endParaRPr sz="1600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600" i="0" u="none" strike="noStrike" cap="none">
                <a:solidFill>
                  <a:srgbClr val="000000"/>
                </a:solidFill>
              </a:rPr>
              <a:t>substrate</a:t>
            </a:r>
            <a:endParaRPr sz="16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385" name="Google Shape;385;p39"/>
          <p:cNvGrpSpPr/>
          <p:nvPr/>
        </p:nvGrpSpPr>
        <p:grpSpPr>
          <a:xfrm>
            <a:off x="2409452" y="1842341"/>
            <a:ext cx="2358312" cy="2055219"/>
            <a:chOff x="496100" y="887525"/>
            <a:chExt cx="3168071" cy="2760907"/>
          </a:xfrm>
        </p:grpSpPr>
        <p:pic>
          <p:nvPicPr>
            <p:cNvPr id="386" name="Google Shape;386;p39" descr="clipped result image"/>
            <p:cNvPicPr preferRelativeResize="0"/>
            <p:nvPr/>
          </p:nvPicPr>
          <p:blipFill rotWithShape="1">
            <a:blip r:embed="rId7">
              <a:alphaModFix amt="99000"/>
            </a:blip>
            <a:srcRect l="12464"/>
            <a:stretch/>
          </p:blipFill>
          <p:spPr>
            <a:xfrm rot="1997782" flipH="1">
              <a:off x="737260" y="1449429"/>
              <a:ext cx="2536681" cy="1637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Google Shape;387;p39"/>
            <p:cNvSpPr txBox="1"/>
            <p:nvPr/>
          </p:nvSpPr>
          <p:spPr>
            <a:xfrm rot="2147018" flipH="1">
              <a:off x="1012450" y="1941732"/>
              <a:ext cx="1275469" cy="222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600" i="0" u="none" strike="noStrike" cap="none">
                  <a:solidFill>
                    <a:srgbClr val="000000"/>
                  </a:solidFill>
                </a:rPr>
                <a:t>2C19 inhibitor</a:t>
              </a:r>
              <a:endParaRPr sz="1600" i="0" u="none" strike="noStrike" cap="none">
                <a:solidFill>
                  <a:srgbClr val="000000"/>
                </a:solidFill>
              </a:endParaRPr>
            </a:p>
          </p:txBody>
        </p:sp>
        <p:pic>
          <p:nvPicPr>
            <p:cNvPr id="388" name="Google Shape;388;p39" descr="clipped result imag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800048">
              <a:off x="2887740" y="2522128"/>
              <a:ext cx="684545" cy="5509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9" name="Google Shape;389;p39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9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391" name="Google Shape;391;p39"/>
          <p:cNvSpPr txBox="1"/>
          <p:nvPr/>
        </p:nvSpPr>
        <p:spPr>
          <a:xfrm>
            <a:off x="6" y="966225"/>
            <a:ext cx="51858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CYP</a:t>
            </a:r>
            <a:r>
              <a:rPr lang="en" sz="2000" b="1"/>
              <a:t>2C19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2000">
                <a:solidFill>
                  <a:schemeClr val="dk1"/>
                </a:solidFill>
              </a:rPr>
              <a:t>To See Nice Things (grow)</a:t>
            </a: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2" name="Google Shape;392;p39"/>
          <p:cNvGrpSpPr/>
          <p:nvPr/>
        </p:nvGrpSpPr>
        <p:grpSpPr>
          <a:xfrm>
            <a:off x="6485570" y="1025525"/>
            <a:ext cx="2582240" cy="846652"/>
            <a:chOff x="6561770" y="339725"/>
            <a:chExt cx="2582240" cy="846652"/>
          </a:xfrm>
        </p:grpSpPr>
        <p:grpSp>
          <p:nvGrpSpPr>
            <p:cNvPr id="393" name="Google Shape;393;p39"/>
            <p:cNvGrpSpPr/>
            <p:nvPr/>
          </p:nvGrpSpPr>
          <p:grpSpPr>
            <a:xfrm>
              <a:off x="6561770" y="403455"/>
              <a:ext cx="860517" cy="719201"/>
              <a:chOff x="5718434" y="-474491"/>
              <a:chExt cx="945000" cy="696900"/>
            </a:xfrm>
          </p:grpSpPr>
          <p:sp>
            <p:nvSpPr>
              <p:cNvPr id="394" name="Google Shape;394;p39"/>
              <p:cNvSpPr/>
              <p:nvPr/>
            </p:nvSpPr>
            <p:spPr>
              <a:xfrm>
                <a:off x="5718434" y="-474491"/>
                <a:ext cx="945000" cy="6969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14288" dist="19050" dir="5400000" algn="bl" rotWithShape="0">
                  <a:srgbClr val="000000">
                    <a:alpha val="2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95" name="Google Shape;395;p39"/>
              <p:cNvGrpSpPr/>
              <p:nvPr/>
            </p:nvGrpSpPr>
            <p:grpSpPr>
              <a:xfrm>
                <a:off x="5970678" y="-232833"/>
                <a:ext cx="440550" cy="448171"/>
                <a:chOff x="8138215" y="-3972164"/>
                <a:chExt cx="440550" cy="709805"/>
              </a:xfrm>
            </p:grpSpPr>
            <p:grpSp>
              <p:nvGrpSpPr>
                <p:cNvPr id="396" name="Google Shape;396;p39"/>
                <p:cNvGrpSpPr/>
                <p:nvPr/>
              </p:nvGrpSpPr>
              <p:grpSpPr>
                <a:xfrm>
                  <a:off x="8141413" y="-3808043"/>
                  <a:ext cx="437351" cy="545684"/>
                  <a:chOff x="8693863" y="-550493"/>
                  <a:chExt cx="437351" cy="545684"/>
                </a:xfrm>
              </p:grpSpPr>
              <p:grpSp>
                <p:nvGrpSpPr>
                  <p:cNvPr id="397" name="Google Shape;397;p39"/>
                  <p:cNvGrpSpPr/>
                  <p:nvPr/>
                </p:nvGrpSpPr>
                <p:grpSpPr>
                  <a:xfrm rot="-5400000">
                    <a:off x="8721465" y="-414558"/>
                    <a:ext cx="384000" cy="435499"/>
                    <a:chOff x="23917859" y="16291734"/>
                    <a:chExt cx="1195145" cy="1575611"/>
                  </a:xfrm>
                </p:grpSpPr>
                <p:pic>
                  <p:nvPicPr>
                    <p:cNvPr id="398" name="Google Shape;398;p39" descr="clipped result image"/>
                    <p:cNvPicPr preferRelativeResize="0"/>
                    <p:nvPr/>
                  </p:nvPicPr>
                  <p:blipFill rotWithShape="1">
                    <a:blip r:embed="rId9">
                      <a:alphaModFix/>
                    </a:blip>
                    <a:srcRect/>
                    <a:stretch/>
                  </p:blipFill>
                  <p:spPr>
                    <a:xfrm>
                      <a:off x="24410594" y="16291734"/>
                      <a:ext cx="702410" cy="15725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99" name="Google Shape;399;p39" descr="clipped result image"/>
                    <p:cNvPicPr preferRelativeResize="0"/>
                    <p:nvPr/>
                  </p:nvPicPr>
                  <p:blipFill rotWithShape="1">
                    <a:blip r:embed="rId10">
                      <a:alphaModFix/>
                    </a:blip>
                    <a:srcRect/>
                    <a:stretch/>
                  </p:blipFill>
                  <p:spPr>
                    <a:xfrm>
                      <a:off x="23917859" y="16294761"/>
                      <a:ext cx="707651" cy="15725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400" name="Google Shape;400;p39" descr="clipped result image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5400000">
                    <a:off x="8798352" y="-654982"/>
                    <a:ext cx="225684" cy="434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01" name="Google Shape;401;p39" descr="clipped result image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rot="-5400000">
                  <a:off x="8242704" y="-4076653"/>
                  <a:ext cx="225684" cy="43466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02" name="Google Shape;402;p39"/>
            <p:cNvGrpSpPr/>
            <p:nvPr/>
          </p:nvGrpSpPr>
          <p:grpSpPr>
            <a:xfrm>
              <a:off x="7478224" y="339725"/>
              <a:ext cx="1665785" cy="846652"/>
              <a:chOff x="7412524" y="849125"/>
              <a:chExt cx="1665785" cy="846652"/>
            </a:xfrm>
          </p:grpSpPr>
          <p:sp>
            <p:nvSpPr>
              <p:cNvPr id="403" name="Google Shape;403;p39"/>
              <p:cNvSpPr txBox="1"/>
              <p:nvPr/>
            </p:nvSpPr>
            <p:spPr>
              <a:xfrm>
                <a:off x="7652409" y="1198977"/>
                <a:ext cx="1425900" cy="49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en" sz="1200" b="1" u="sng">
                    <a:solidFill>
                      <a:schemeClr val="dk1"/>
                    </a:solidFill>
                  </a:rPr>
                  <a:t>H</a:t>
                </a:r>
                <a:r>
                  <a:rPr lang="en" sz="1200">
                    <a:solidFill>
                      <a:schemeClr val="dk1"/>
                    </a:solidFill>
                  </a:rPr>
                  <a:t>igh and </a:t>
                </a:r>
                <a:endParaRPr sz="1200">
                  <a:solidFill>
                    <a:schemeClr val="dk1"/>
                  </a:solidFill>
                </a:endParaRPr>
              </a:p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en" sz="1200" b="1" u="sng">
                    <a:solidFill>
                      <a:schemeClr val="dk1"/>
                    </a:solidFill>
                  </a:rPr>
                  <a:t>H</a:t>
                </a:r>
                <a:r>
                  <a:rPr lang="en" sz="1200">
                    <a:solidFill>
                      <a:schemeClr val="dk1"/>
                    </a:solidFill>
                  </a:rPr>
                  <a:t>urried</a:t>
                </a:r>
                <a:endParaRPr sz="1200"/>
              </a:p>
            </p:txBody>
          </p:sp>
          <p:sp>
            <p:nvSpPr>
              <p:cNvPr id="404" name="Google Shape;404;p39"/>
              <p:cNvSpPr txBox="1"/>
              <p:nvPr/>
            </p:nvSpPr>
            <p:spPr>
              <a:xfrm>
                <a:off x="7412524" y="849125"/>
                <a:ext cx="1478400" cy="49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en" sz="2000">
                    <a:solidFill>
                      <a:schemeClr val="dk1"/>
                    </a:solidFill>
                  </a:rPr>
                  <a:t>in</a:t>
                </a:r>
                <a:r>
                  <a:rPr lang="en" sz="2000" b="1" u="sng">
                    <a:solidFill>
                      <a:schemeClr val="dk1"/>
                    </a:solidFill>
                  </a:rPr>
                  <a:t>H</a:t>
                </a:r>
                <a:r>
                  <a:rPr lang="en" sz="2000">
                    <a:solidFill>
                      <a:schemeClr val="dk1"/>
                    </a:solidFill>
                  </a:rPr>
                  <a:t>ibition</a:t>
                </a:r>
                <a:endParaRPr sz="2000"/>
              </a:p>
            </p:txBody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583560" flipH="1">
            <a:off x="4493106" y="3070931"/>
            <a:ext cx="439573" cy="12567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p40"/>
          <p:cNvGrpSpPr/>
          <p:nvPr/>
        </p:nvGrpSpPr>
        <p:grpSpPr>
          <a:xfrm>
            <a:off x="4574968" y="2193938"/>
            <a:ext cx="1448230" cy="2780523"/>
            <a:chOff x="3405176" y="1359848"/>
            <a:chExt cx="1945499" cy="3735253"/>
          </a:xfrm>
        </p:grpSpPr>
        <p:pic>
          <p:nvPicPr>
            <p:cNvPr id="411" name="Google Shape;411;p40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05176" y="3610850"/>
              <a:ext cx="1945499" cy="148425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410"/>
                </a:srgbClr>
              </a:outerShdw>
            </a:effectLst>
          </p:spPr>
        </p:pic>
        <p:pic>
          <p:nvPicPr>
            <p:cNvPr id="412" name="Google Shape;412;p40"/>
            <p:cNvPicPr preferRelativeResize="0"/>
            <p:nvPr/>
          </p:nvPicPr>
          <p:blipFill rotWithShape="1">
            <a:blip r:embed="rId5">
              <a:alphaModFix/>
            </a:blip>
            <a:srcRect t="27543" b="-7"/>
            <a:stretch/>
          </p:blipFill>
          <p:spPr>
            <a:xfrm>
              <a:off x="3754092" y="2351351"/>
              <a:ext cx="1435762" cy="140593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410"/>
                </a:srgbClr>
              </a:outerShdw>
            </a:effectLst>
          </p:spPr>
        </p:pic>
        <p:pic>
          <p:nvPicPr>
            <p:cNvPr id="413" name="Google Shape;413;p40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2503402">
              <a:off x="3925356" y="1591384"/>
              <a:ext cx="1093241" cy="104290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410"/>
                </a:srgbClr>
              </a:outerShdw>
            </a:effectLst>
          </p:spPr>
        </p:pic>
      </p:grpSp>
      <p:sp>
        <p:nvSpPr>
          <p:cNvPr id="414" name="Google Shape;414;p40"/>
          <p:cNvSpPr txBox="1"/>
          <p:nvPr/>
        </p:nvSpPr>
        <p:spPr>
          <a:xfrm rot="879">
            <a:off x="4708770" y="4206079"/>
            <a:ext cx="1173300" cy="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600" i="0" u="none" strike="noStrike" cap="none">
                <a:solidFill>
                  <a:srgbClr val="000000"/>
                </a:solidFill>
              </a:rPr>
              <a:t>2C19</a:t>
            </a:r>
            <a:endParaRPr sz="1600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600" i="0" u="none" strike="noStrike" cap="none">
                <a:solidFill>
                  <a:srgbClr val="000000"/>
                </a:solidFill>
              </a:rPr>
              <a:t>substrate</a:t>
            </a:r>
            <a:endParaRPr sz="16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15" name="Google Shape;415;p40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0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417" name="Google Shape;417;p40"/>
          <p:cNvSpPr txBox="1"/>
          <p:nvPr/>
        </p:nvSpPr>
        <p:spPr>
          <a:xfrm>
            <a:off x="6" y="966225"/>
            <a:ext cx="51858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CYP</a:t>
            </a:r>
            <a:r>
              <a:rPr lang="en" sz="2000" b="1"/>
              <a:t>2C19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2000">
                <a:solidFill>
                  <a:schemeClr val="dk1"/>
                </a:solidFill>
              </a:rPr>
              <a:t>To See Nice Things (grow)</a:t>
            </a: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8" name="Google Shape;418;p40"/>
          <p:cNvGrpSpPr/>
          <p:nvPr/>
        </p:nvGrpSpPr>
        <p:grpSpPr>
          <a:xfrm>
            <a:off x="6485570" y="1025525"/>
            <a:ext cx="2582240" cy="846652"/>
            <a:chOff x="6561770" y="339725"/>
            <a:chExt cx="2582240" cy="846652"/>
          </a:xfrm>
        </p:grpSpPr>
        <p:grpSp>
          <p:nvGrpSpPr>
            <p:cNvPr id="419" name="Google Shape;419;p40"/>
            <p:cNvGrpSpPr/>
            <p:nvPr/>
          </p:nvGrpSpPr>
          <p:grpSpPr>
            <a:xfrm>
              <a:off x="6561770" y="403455"/>
              <a:ext cx="860517" cy="719201"/>
              <a:chOff x="5718434" y="-474491"/>
              <a:chExt cx="945000" cy="696900"/>
            </a:xfrm>
          </p:grpSpPr>
          <p:sp>
            <p:nvSpPr>
              <p:cNvPr id="420" name="Google Shape;420;p40"/>
              <p:cNvSpPr/>
              <p:nvPr/>
            </p:nvSpPr>
            <p:spPr>
              <a:xfrm>
                <a:off x="5718434" y="-474491"/>
                <a:ext cx="945000" cy="6969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14288" dist="19050" dir="5400000" algn="bl" rotWithShape="0">
                  <a:srgbClr val="000000">
                    <a:alpha val="2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21" name="Google Shape;421;p40"/>
              <p:cNvGrpSpPr/>
              <p:nvPr/>
            </p:nvGrpSpPr>
            <p:grpSpPr>
              <a:xfrm>
                <a:off x="5970678" y="-232833"/>
                <a:ext cx="440550" cy="448171"/>
                <a:chOff x="8138215" y="-3972164"/>
                <a:chExt cx="440550" cy="709805"/>
              </a:xfrm>
            </p:grpSpPr>
            <p:grpSp>
              <p:nvGrpSpPr>
                <p:cNvPr id="422" name="Google Shape;422;p40"/>
                <p:cNvGrpSpPr/>
                <p:nvPr/>
              </p:nvGrpSpPr>
              <p:grpSpPr>
                <a:xfrm>
                  <a:off x="8141413" y="-3808043"/>
                  <a:ext cx="437351" cy="545684"/>
                  <a:chOff x="8693863" y="-550493"/>
                  <a:chExt cx="437351" cy="545684"/>
                </a:xfrm>
              </p:grpSpPr>
              <p:grpSp>
                <p:nvGrpSpPr>
                  <p:cNvPr id="423" name="Google Shape;423;p40"/>
                  <p:cNvGrpSpPr/>
                  <p:nvPr/>
                </p:nvGrpSpPr>
                <p:grpSpPr>
                  <a:xfrm rot="-5400000">
                    <a:off x="8721465" y="-414558"/>
                    <a:ext cx="384000" cy="435499"/>
                    <a:chOff x="23917859" y="16291734"/>
                    <a:chExt cx="1195145" cy="1575611"/>
                  </a:xfrm>
                </p:grpSpPr>
                <p:pic>
                  <p:nvPicPr>
                    <p:cNvPr id="424" name="Google Shape;424;p40" descr="clipped result image"/>
                    <p:cNvPicPr preferRelativeResize="0"/>
                    <p:nvPr/>
                  </p:nvPicPr>
                  <p:blipFill rotWithShape="1">
                    <a:blip r:embed="rId7">
                      <a:alphaModFix/>
                    </a:blip>
                    <a:srcRect/>
                    <a:stretch/>
                  </p:blipFill>
                  <p:spPr>
                    <a:xfrm>
                      <a:off x="24410594" y="16291734"/>
                      <a:ext cx="702410" cy="15725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425" name="Google Shape;425;p40" descr="clipped result image"/>
                    <p:cNvPicPr preferRelativeResize="0"/>
                    <p:nvPr/>
                  </p:nvPicPr>
                  <p:blipFill rotWithShape="1">
                    <a:blip r:embed="rId8">
                      <a:alphaModFix/>
                    </a:blip>
                    <a:srcRect/>
                    <a:stretch/>
                  </p:blipFill>
                  <p:spPr>
                    <a:xfrm>
                      <a:off x="23917859" y="16294761"/>
                      <a:ext cx="707651" cy="15725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426" name="Google Shape;426;p40" descr="clipped result image"/>
                  <p:cNvPicPr preferRelativeResize="0"/>
                  <p:nvPr/>
                </p:nvPicPr>
                <p:blipFill rotWithShape="1">
                  <a:blip r:embed="rId9">
                    <a:alphaModFix/>
                  </a:blip>
                  <a:srcRect/>
                  <a:stretch/>
                </p:blipFill>
                <p:spPr>
                  <a:xfrm rot="-5400000">
                    <a:off x="8798352" y="-654982"/>
                    <a:ext cx="225684" cy="434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27" name="Google Shape;427;p40" descr="clipped result image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5400000">
                  <a:off x="8242704" y="-4076653"/>
                  <a:ext cx="225684" cy="43466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28" name="Google Shape;428;p40"/>
            <p:cNvGrpSpPr/>
            <p:nvPr/>
          </p:nvGrpSpPr>
          <p:grpSpPr>
            <a:xfrm>
              <a:off x="7478224" y="339725"/>
              <a:ext cx="1665785" cy="846652"/>
              <a:chOff x="7412524" y="849125"/>
              <a:chExt cx="1665785" cy="846652"/>
            </a:xfrm>
          </p:grpSpPr>
          <p:sp>
            <p:nvSpPr>
              <p:cNvPr id="429" name="Google Shape;429;p40"/>
              <p:cNvSpPr txBox="1"/>
              <p:nvPr/>
            </p:nvSpPr>
            <p:spPr>
              <a:xfrm>
                <a:off x="7652409" y="1198977"/>
                <a:ext cx="1425900" cy="49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en" sz="1200" b="1" u="sng">
                    <a:solidFill>
                      <a:schemeClr val="dk1"/>
                    </a:solidFill>
                  </a:rPr>
                  <a:t>H</a:t>
                </a:r>
                <a:r>
                  <a:rPr lang="en" sz="1200">
                    <a:solidFill>
                      <a:schemeClr val="dk1"/>
                    </a:solidFill>
                  </a:rPr>
                  <a:t>igh and </a:t>
                </a:r>
                <a:endParaRPr sz="1200">
                  <a:solidFill>
                    <a:schemeClr val="dk1"/>
                  </a:solidFill>
                </a:endParaRPr>
              </a:p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en" sz="1200" b="1" u="sng">
                    <a:solidFill>
                      <a:schemeClr val="dk1"/>
                    </a:solidFill>
                  </a:rPr>
                  <a:t>H</a:t>
                </a:r>
                <a:r>
                  <a:rPr lang="en" sz="1200">
                    <a:solidFill>
                      <a:schemeClr val="dk1"/>
                    </a:solidFill>
                  </a:rPr>
                  <a:t>urried</a:t>
                </a:r>
                <a:endParaRPr sz="1200"/>
              </a:p>
            </p:txBody>
          </p:sp>
          <p:sp>
            <p:nvSpPr>
              <p:cNvPr id="430" name="Google Shape;430;p40"/>
              <p:cNvSpPr txBox="1"/>
              <p:nvPr/>
            </p:nvSpPr>
            <p:spPr>
              <a:xfrm>
                <a:off x="7412524" y="849125"/>
                <a:ext cx="1478400" cy="49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en" sz="2000">
                    <a:solidFill>
                      <a:schemeClr val="dk1"/>
                    </a:solidFill>
                  </a:rPr>
                  <a:t>in</a:t>
                </a:r>
                <a:r>
                  <a:rPr lang="en" sz="2000" b="1" u="sng">
                    <a:solidFill>
                      <a:schemeClr val="dk1"/>
                    </a:solidFill>
                  </a:rPr>
                  <a:t>H</a:t>
                </a:r>
                <a:r>
                  <a:rPr lang="en" sz="2000">
                    <a:solidFill>
                      <a:schemeClr val="dk1"/>
                    </a:solidFill>
                  </a:rPr>
                  <a:t>ibition</a:t>
                </a:r>
                <a:endParaRPr sz="2000"/>
              </a:p>
            </p:txBody>
          </p:sp>
        </p:grpSp>
      </p:grpSp>
      <p:grpSp>
        <p:nvGrpSpPr>
          <p:cNvPr id="431" name="Google Shape;431;p40"/>
          <p:cNvGrpSpPr/>
          <p:nvPr/>
        </p:nvGrpSpPr>
        <p:grpSpPr>
          <a:xfrm rot="-444969">
            <a:off x="2085079" y="2132742"/>
            <a:ext cx="2358545" cy="1795089"/>
            <a:chOff x="794350" y="1046441"/>
            <a:chExt cx="2800641" cy="2131568"/>
          </a:xfrm>
        </p:grpSpPr>
        <p:pic>
          <p:nvPicPr>
            <p:cNvPr id="432" name="Google Shape;432;p40" descr="clipped result image"/>
            <p:cNvPicPr preferRelativeResize="0"/>
            <p:nvPr/>
          </p:nvPicPr>
          <p:blipFill rotWithShape="1">
            <a:blip r:embed="rId11">
              <a:alphaModFix/>
            </a:blip>
            <a:srcRect l="26155"/>
            <a:stretch/>
          </p:blipFill>
          <p:spPr>
            <a:xfrm rot="1765496">
              <a:off x="970605" y="1198474"/>
              <a:ext cx="871320" cy="9335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433" name="Google Shape;433;p40" descr="clipped result image"/>
            <p:cNvPicPr preferRelativeResize="0"/>
            <p:nvPr/>
          </p:nvPicPr>
          <p:blipFill rotWithShape="1">
            <a:blip r:embed="rId12">
              <a:alphaModFix/>
            </a:blip>
            <a:srcRect l="40954"/>
            <a:stretch/>
          </p:blipFill>
          <p:spPr>
            <a:xfrm rot="1108042" flipH="1">
              <a:off x="1451663" y="1305565"/>
              <a:ext cx="1676968" cy="1649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40" descr="clipped result image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1800001">
              <a:off x="1567039" y="1397974"/>
              <a:ext cx="372383" cy="474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40" descr="clipped result image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163696">
              <a:off x="2771897" y="2370507"/>
              <a:ext cx="748633" cy="5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6" name="Google Shape;436;p40"/>
          <p:cNvSpPr txBox="1"/>
          <p:nvPr/>
        </p:nvSpPr>
        <p:spPr>
          <a:xfrm rot="-1388">
            <a:off x="-134456" y="2943523"/>
            <a:ext cx="3715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000"/>
              <a:t>Fluvoxamine 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000"/>
              <a:t>(Luvox) 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“gLove-ox”</a:t>
            </a:r>
            <a:endParaRPr sz="1200"/>
          </a:p>
        </p:txBody>
      </p:sp>
      <p:sp>
        <p:nvSpPr>
          <p:cNvPr id="437" name="Google Shape;437;p40"/>
          <p:cNvSpPr txBox="1"/>
          <p:nvPr/>
        </p:nvSpPr>
        <p:spPr>
          <a:xfrm rot="807927" flipH="1">
            <a:off x="2856950" y="2976479"/>
            <a:ext cx="949501" cy="165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600" i="0" u="none" strike="noStrike" cap="none">
                <a:solidFill>
                  <a:schemeClr val="lt1"/>
                </a:solidFill>
              </a:rPr>
              <a:t>2C19 inhibitor</a:t>
            </a:r>
            <a:endParaRPr sz="1600" i="0" u="none" strike="noStrike" cap="none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583560" flipH="1">
            <a:off x="4493106" y="3070931"/>
            <a:ext cx="439573" cy="1256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1" descr="clipped result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4968" y="3869583"/>
            <a:ext cx="1448230" cy="110487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sp>
        <p:nvSpPr>
          <p:cNvPr id="444" name="Google Shape;444;p41"/>
          <p:cNvSpPr txBox="1"/>
          <p:nvPr/>
        </p:nvSpPr>
        <p:spPr>
          <a:xfrm rot="879">
            <a:off x="4708770" y="4206079"/>
            <a:ext cx="1173300" cy="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600" i="0" u="none" strike="noStrike" cap="none">
                <a:solidFill>
                  <a:srgbClr val="000000"/>
                </a:solidFill>
              </a:rPr>
              <a:t>2C19</a:t>
            </a:r>
            <a:endParaRPr sz="1600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600" i="0" u="none" strike="noStrike" cap="none">
                <a:solidFill>
                  <a:srgbClr val="000000"/>
                </a:solidFill>
              </a:rPr>
              <a:t>substrate</a:t>
            </a:r>
            <a:endParaRPr sz="16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45" name="Google Shape;445;p41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1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447" name="Google Shape;447;p41"/>
          <p:cNvSpPr txBox="1"/>
          <p:nvPr/>
        </p:nvSpPr>
        <p:spPr>
          <a:xfrm>
            <a:off x="6" y="966225"/>
            <a:ext cx="51858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CYP</a:t>
            </a:r>
            <a:r>
              <a:rPr lang="en" sz="2000" b="1"/>
              <a:t>2C19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2000">
                <a:solidFill>
                  <a:schemeClr val="dk1"/>
                </a:solidFill>
              </a:rPr>
              <a:t>To See Nice Things (grow)</a:t>
            </a: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8" name="Google Shape;448;p41"/>
          <p:cNvGrpSpPr/>
          <p:nvPr/>
        </p:nvGrpSpPr>
        <p:grpSpPr>
          <a:xfrm>
            <a:off x="6485570" y="1025525"/>
            <a:ext cx="2582240" cy="846652"/>
            <a:chOff x="6561770" y="339725"/>
            <a:chExt cx="2582240" cy="846652"/>
          </a:xfrm>
        </p:grpSpPr>
        <p:grpSp>
          <p:nvGrpSpPr>
            <p:cNvPr id="449" name="Google Shape;449;p41"/>
            <p:cNvGrpSpPr/>
            <p:nvPr/>
          </p:nvGrpSpPr>
          <p:grpSpPr>
            <a:xfrm>
              <a:off x="6561770" y="403455"/>
              <a:ext cx="860517" cy="719201"/>
              <a:chOff x="5718434" y="-474491"/>
              <a:chExt cx="945000" cy="696900"/>
            </a:xfrm>
          </p:grpSpPr>
          <p:sp>
            <p:nvSpPr>
              <p:cNvPr id="450" name="Google Shape;450;p41"/>
              <p:cNvSpPr/>
              <p:nvPr/>
            </p:nvSpPr>
            <p:spPr>
              <a:xfrm>
                <a:off x="5718434" y="-474491"/>
                <a:ext cx="945000" cy="6969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14288" dist="19050" dir="5400000" algn="bl" rotWithShape="0">
                  <a:srgbClr val="000000">
                    <a:alpha val="2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51" name="Google Shape;451;p41"/>
              <p:cNvGrpSpPr/>
              <p:nvPr/>
            </p:nvGrpSpPr>
            <p:grpSpPr>
              <a:xfrm>
                <a:off x="5970678" y="-232833"/>
                <a:ext cx="440550" cy="448171"/>
                <a:chOff x="8138215" y="-3972164"/>
                <a:chExt cx="440550" cy="709805"/>
              </a:xfrm>
            </p:grpSpPr>
            <p:grpSp>
              <p:nvGrpSpPr>
                <p:cNvPr id="452" name="Google Shape;452;p41"/>
                <p:cNvGrpSpPr/>
                <p:nvPr/>
              </p:nvGrpSpPr>
              <p:grpSpPr>
                <a:xfrm>
                  <a:off x="8141413" y="-3808043"/>
                  <a:ext cx="437351" cy="545684"/>
                  <a:chOff x="8693863" y="-550493"/>
                  <a:chExt cx="437351" cy="545684"/>
                </a:xfrm>
              </p:grpSpPr>
              <p:grpSp>
                <p:nvGrpSpPr>
                  <p:cNvPr id="453" name="Google Shape;453;p41"/>
                  <p:cNvGrpSpPr/>
                  <p:nvPr/>
                </p:nvGrpSpPr>
                <p:grpSpPr>
                  <a:xfrm rot="-5400000">
                    <a:off x="8721465" y="-414558"/>
                    <a:ext cx="384000" cy="435499"/>
                    <a:chOff x="23917859" y="16291734"/>
                    <a:chExt cx="1195145" cy="1575611"/>
                  </a:xfrm>
                </p:grpSpPr>
                <p:pic>
                  <p:nvPicPr>
                    <p:cNvPr id="454" name="Google Shape;454;p41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24410594" y="16291734"/>
                      <a:ext cx="702410" cy="15725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455" name="Google Shape;455;p41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23917859" y="16294761"/>
                      <a:ext cx="707651" cy="15725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456" name="Google Shape;456;p41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8798352" y="-654982"/>
                    <a:ext cx="225684" cy="434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57" name="Google Shape;457;p41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8242704" y="-4076653"/>
                  <a:ext cx="225684" cy="43466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58" name="Google Shape;458;p41"/>
            <p:cNvGrpSpPr/>
            <p:nvPr/>
          </p:nvGrpSpPr>
          <p:grpSpPr>
            <a:xfrm>
              <a:off x="7478224" y="339725"/>
              <a:ext cx="1665785" cy="846652"/>
              <a:chOff x="7412524" y="849125"/>
              <a:chExt cx="1665785" cy="846652"/>
            </a:xfrm>
          </p:grpSpPr>
          <p:sp>
            <p:nvSpPr>
              <p:cNvPr id="459" name="Google Shape;459;p41"/>
              <p:cNvSpPr txBox="1"/>
              <p:nvPr/>
            </p:nvSpPr>
            <p:spPr>
              <a:xfrm>
                <a:off x="7652409" y="1198977"/>
                <a:ext cx="1425900" cy="49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en" sz="1200" b="1" u="sng">
                    <a:solidFill>
                      <a:schemeClr val="dk1"/>
                    </a:solidFill>
                  </a:rPr>
                  <a:t>H</a:t>
                </a:r>
                <a:r>
                  <a:rPr lang="en" sz="1200">
                    <a:solidFill>
                      <a:schemeClr val="dk1"/>
                    </a:solidFill>
                  </a:rPr>
                  <a:t>igh and </a:t>
                </a:r>
                <a:endParaRPr sz="1200">
                  <a:solidFill>
                    <a:schemeClr val="dk1"/>
                  </a:solidFill>
                </a:endParaRPr>
              </a:p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en" sz="1200" b="1" u="sng">
                    <a:solidFill>
                      <a:schemeClr val="dk1"/>
                    </a:solidFill>
                  </a:rPr>
                  <a:t>H</a:t>
                </a:r>
                <a:r>
                  <a:rPr lang="en" sz="1200">
                    <a:solidFill>
                      <a:schemeClr val="dk1"/>
                    </a:solidFill>
                  </a:rPr>
                  <a:t>urried</a:t>
                </a:r>
                <a:endParaRPr sz="1200"/>
              </a:p>
            </p:txBody>
          </p:sp>
          <p:sp>
            <p:nvSpPr>
              <p:cNvPr id="460" name="Google Shape;460;p41"/>
              <p:cNvSpPr txBox="1"/>
              <p:nvPr/>
            </p:nvSpPr>
            <p:spPr>
              <a:xfrm>
                <a:off x="7412524" y="849125"/>
                <a:ext cx="1478400" cy="49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en" sz="2000">
                    <a:solidFill>
                      <a:schemeClr val="dk1"/>
                    </a:solidFill>
                  </a:rPr>
                  <a:t>in</a:t>
                </a:r>
                <a:r>
                  <a:rPr lang="en" sz="2000" b="1" u="sng">
                    <a:solidFill>
                      <a:schemeClr val="dk1"/>
                    </a:solidFill>
                  </a:rPr>
                  <a:t>H</a:t>
                </a:r>
                <a:r>
                  <a:rPr lang="en" sz="2000">
                    <a:solidFill>
                      <a:schemeClr val="dk1"/>
                    </a:solidFill>
                  </a:rPr>
                  <a:t>ibition</a:t>
                </a:r>
                <a:endParaRPr sz="2000"/>
              </a:p>
            </p:txBody>
          </p:sp>
        </p:grpSp>
      </p:grpSp>
      <p:grpSp>
        <p:nvGrpSpPr>
          <p:cNvPr id="461" name="Google Shape;461;p41"/>
          <p:cNvGrpSpPr/>
          <p:nvPr/>
        </p:nvGrpSpPr>
        <p:grpSpPr>
          <a:xfrm rot="-444969">
            <a:off x="2085079" y="2132742"/>
            <a:ext cx="2358545" cy="1795089"/>
            <a:chOff x="794350" y="1046441"/>
            <a:chExt cx="2800641" cy="2131568"/>
          </a:xfrm>
        </p:grpSpPr>
        <p:pic>
          <p:nvPicPr>
            <p:cNvPr id="462" name="Google Shape;462;p41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 l="26155"/>
            <a:stretch/>
          </p:blipFill>
          <p:spPr>
            <a:xfrm rot="1765496">
              <a:off x="970605" y="1198474"/>
              <a:ext cx="871320" cy="9335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463" name="Google Shape;463;p41" descr="clipped result image"/>
            <p:cNvPicPr preferRelativeResize="0"/>
            <p:nvPr/>
          </p:nvPicPr>
          <p:blipFill rotWithShape="1">
            <a:blip r:embed="rId10">
              <a:alphaModFix/>
            </a:blip>
            <a:srcRect l="40954"/>
            <a:stretch/>
          </p:blipFill>
          <p:spPr>
            <a:xfrm rot="1108042" flipH="1">
              <a:off x="1451663" y="1305565"/>
              <a:ext cx="1676968" cy="1649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41" descr="clipped result image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1800001">
              <a:off x="1567039" y="1397974"/>
              <a:ext cx="372383" cy="474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41" descr="clipped result image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1163696">
              <a:off x="2771897" y="2370507"/>
              <a:ext cx="748633" cy="5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6" name="Google Shape;466;p41"/>
          <p:cNvSpPr txBox="1"/>
          <p:nvPr/>
        </p:nvSpPr>
        <p:spPr>
          <a:xfrm rot="-1388">
            <a:off x="-134456" y="2943523"/>
            <a:ext cx="3715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000"/>
              <a:t>Fluvoxamine 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000"/>
              <a:t>(Luvox) 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“gLove-ox”</a:t>
            </a:r>
            <a:endParaRPr sz="1200"/>
          </a:p>
        </p:txBody>
      </p:sp>
      <p:sp>
        <p:nvSpPr>
          <p:cNvPr id="467" name="Google Shape;467;p41"/>
          <p:cNvSpPr txBox="1"/>
          <p:nvPr/>
        </p:nvSpPr>
        <p:spPr>
          <a:xfrm rot="807927" flipH="1">
            <a:off x="2856950" y="2976479"/>
            <a:ext cx="949501" cy="165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600" i="0" u="none" strike="noStrike" cap="none">
                <a:solidFill>
                  <a:schemeClr val="lt1"/>
                </a:solidFill>
              </a:rPr>
              <a:t>2C19 inhibitor</a:t>
            </a:r>
            <a:endParaRPr sz="1600" i="0" u="none" strike="noStrike" cap="none">
              <a:solidFill>
                <a:schemeClr val="lt1"/>
              </a:solidFill>
            </a:endParaRPr>
          </a:p>
        </p:txBody>
      </p:sp>
      <p:grpSp>
        <p:nvGrpSpPr>
          <p:cNvPr id="468" name="Google Shape;468;p41"/>
          <p:cNvGrpSpPr/>
          <p:nvPr/>
        </p:nvGrpSpPr>
        <p:grpSpPr>
          <a:xfrm>
            <a:off x="4616396" y="2490330"/>
            <a:ext cx="1395329" cy="1514237"/>
            <a:chOff x="9314300" y="6873202"/>
            <a:chExt cx="1798800" cy="1952092"/>
          </a:xfrm>
        </p:grpSpPr>
        <p:pic>
          <p:nvPicPr>
            <p:cNvPr id="469" name="Google Shape;469;p41"/>
            <p:cNvPicPr preferRelativeResize="0"/>
            <p:nvPr/>
          </p:nvPicPr>
          <p:blipFill rotWithShape="1">
            <a:blip r:embed="rId13">
              <a:alphaModFix/>
            </a:blip>
            <a:srcRect t="33629"/>
            <a:stretch/>
          </p:blipFill>
          <p:spPr>
            <a:xfrm>
              <a:off x="9314300" y="7211925"/>
              <a:ext cx="1798800" cy="1613368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2700000" algn="tl" rotWithShape="0">
                <a:srgbClr val="000000">
                  <a:alpha val="23000"/>
                </a:srgbClr>
              </a:outerShdw>
            </a:effectLst>
          </p:spPr>
        </p:pic>
        <p:pic>
          <p:nvPicPr>
            <p:cNvPr id="470" name="Google Shape;470;p41"/>
            <p:cNvPicPr preferRelativeResize="0"/>
            <p:nvPr/>
          </p:nvPicPr>
          <p:blipFill rotWithShape="1">
            <a:blip r:embed="rId13">
              <a:alphaModFix/>
            </a:blip>
            <a:srcRect l="45513" t="64075" r="46032"/>
            <a:stretch/>
          </p:blipFill>
          <p:spPr>
            <a:xfrm rot="186516">
              <a:off x="10159614" y="6876682"/>
              <a:ext cx="152070" cy="873289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2700000" algn="tl" rotWithShape="0">
                <a:srgbClr val="000000">
                  <a:alpha val="23000"/>
                </a:srgbClr>
              </a:outerShdw>
            </a:effectLst>
          </p:spPr>
        </p:pic>
      </p:grpSp>
      <p:pic>
        <p:nvPicPr>
          <p:cNvPr id="471" name="Google Shape;471;p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76300" y="2099610"/>
            <a:ext cx="1137200" cy="931049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1"/>
          <p:cNvSpPr txBox="1"/>
          <p:nvPr/>
        </p:nvSpPr>
        <p:spPr>
          <a:xfrm rot="-1388">
            <a:off x="4616394" y="2720148"/>
            <a:ext cx="3715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/>
              <a:t>Tricyclic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/>
              <a:t>antidepressants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/>
              <a:t>(TCAs)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2"/>
          <p:cNvSpPr txBox="1"/>
          <p:nvPr/>
        </p:nvSpPr>
        <p:spPr>
          <a:xfrm rot="3526">
            <a:off x="3841281" y="1921957"/>
            <a:ext cx="1754701" cy="9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UGT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in</a:t>
            </a:r>
            <a:r>
              <a:rPr lang="en" sz="1800" b="1" u="sng"/>
              <a:t>D</a:t>
            </a:r>
            <a:r>
              <a:rPr lang="en" sz="1800"/>
              <a:t>ucer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42"/>
          <p:cNvSpPr txBox="1"/>
          <p:nvPr/>
        </p:nvSpPr>
        <p:spPr>
          <a:xfrm>
            <a:off x="693010" y="964469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/>
              <a:t>UGT enzymes</a:t>
            </a:r>
            <a:endParaRPr sz="2000" b="1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“U Got Tagged”</a:t>
            </a:r>
            <a:endParaRPr sz="2000"/>
          </a:p>
        </p:txBody>
      </p:sp>
      <p:sp>
        <p:nvSpPr>
          <p:cNvPr id="479" name="Google Shape;479;p42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2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grpSp>
        <p:nvGrpSpPr>
          <p:cNvPr id="481" name="Google Shape;481;p42"/>
          <p:cNvGrpSpPr/>
          <p:nvPr/>
        </p:nvGrpSpPr>
        <p:grpSpPr>
          <a:xfrm>
            <a:off x="2633161" y="3112659"/>
            <a:ext cx="1890001" cy="1751797"/>
            <a:chOff x="1486360" y="2711248"/>
            <a:chExt cx="2323295" cy="2153408"/>
          </a:xfrm>
        </p:grpSpPr>
        <p:pic>
          <p:nvPicPr>
            <p:cNvPr id="482" name="Google Shape;482;p42" descr="Resultado de imagen para sheep 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86360" y="2711248"/>
              <a:ext cx="2323295" cy="2118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004142" y="4491715"/>
              <a:ext cx="376596" cy="368032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algn="bl" rotWithShape="0">
                <a:srgbClr val="000000">
                  <a:alpha val="21000"/>
                </a:srgbClr>
              </a:outerShdw>
            </a:effectLst>
          </p:spPr>
        </p:pic>
        <p:pic>
          <p:nvPicPr>
            <p:cNvPr id="484" name="Google Shape;48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241462" y="4496624"/>
              <a:ext cx="376596" cy="368032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algn="bl" rotWithShape="0">
                <a:srgbClr val="000000">
                  <a:alpha val="21000"/>
                </a:srgbClr>
              </a:outerShdw>
            </a:effectLst>
          </p:spPr>
        </p:pic>
        <p:pic>
          <p:nvPicPr>
            <p:cNvPr id="485" name="Google Shape;485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3305996" y="4347906"/>
              <a:ext cx="376596" cy="368032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algn="bl" rotWithShape="0">
                <a:srgbClr val="000000">
                  <a:alpha val="21000"/>
                </a:srgbClr>
              </a:outerShdw>
            </a:effectLst>
          </p:spPr>
        </p:pic>
        <p:pic>
          <p:nvPicPr>
            <p:cNvPr id="486" name="Google Shape;486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3193669" y="4399557"/>
              <a:ext cx="376596" cy="368032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algn="bl" rotWithShape="0">
                <a:srgbClr val="000000">
                  <a:alpha val="21000"/>
                </a:srgbClr>
              </a:outerShdw>
            </a:effectLst>
          </p:spPr>
        </p:pic>
      </p:grpSp>
      <p:pic>
        <p:nvPicPr>
          <p:cNvPr id="487" name="Google Shape;487;p42" descr="Resultado de imagen para razor 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6992" y="2239876"/>
            <a:ext cx="2250007" cy="167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2" descr="clipped result 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55098" y="2290354"/>
            <a:ext cx="167101" cy="1658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9" name="Google Shape;489;p42"/>
          <p:cNvGrpSpPr/>
          <p:nvPr/>
        </p:nvGrpSpPr>
        <p:grpSpPr>
          <a:xfrm>
            <a:off x="6363727" y="1001525"/>
            <a:ext cx="2714582" cy="876590"/>
            <a:chOff x="6363727" y="849125"/>
            <a:chExt cx="2714582" cy="876590"/>
          </a:xfrm>
        </p:grpSpPr>
        <p:sp>
          <p:nvSpPr>
            <p:cNvPr id="490" name="Google Shape;490;p42"/>
            <p:cNvSpPr/>
            <p:nvPr/>
          </p:nvSpPr>
          <p:spPr>
            <a:xfrm rot="10800000" flipH="1">
              <a:off x="6363727" y="921115"/>
              <a:ext cx="1048800" cy="804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1" name="Google Shape;491;p42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62994" y="1044926"/>
              <a:ext cx="450337" cy="447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2" name="Google Shape;492;p42"/>
            <p:cNvSpPr txBox="1"/>
            <p:nvPr/>
          </p:nvSpPr>
          <p:spPr>
            <a:xfrm>
              <a:off x="7652409" y="1221438"/>
              <a:ext cx="14259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own and </a:t>
              </a: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elayed</a:t>
              </a:r>
              <a:endParaRPr sz="1200"/>
            </a:p>
          </p:txBody>
        </p:sp>
        <p:sp>
          <p:nvSpPr>
            <p:cNvPr id="493" name="Google Shape;493;p42"/>
            <p:cNvSpPr txBox="1"/>
            <p:nvPr/>
          </p:nvSpPr>
          <p:spPr>
            <a:xfrm>
              <a:off x="7412524" y="849125"/>
              <a:ext cx="14784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000">
                  <a:solidFill>
                    <a:schemeClr val="dk1"/>
                  </a:solidFill>
                </a:rPr>
                <a:t>in</a:t>
              </a:r>
              <a:r>
                <a:rPr lang="en" sz="2000" b="1" u="sng">
                  <a:solidFill>
                    <a:schemeClr val="dk1"/>
                  </a:solidFill>
                </a:rPr>
                <a:t>D</a:t>
              </a:r>
              <a:r>
                <a:rPr lang="en" sz="2000">
                  <a:solidFill>
                    <a:schemeClr val="dk1"/>
                  </a:solidFill>
                </a:rPr>
                <a:t>uction</a:t>
              </a:r>
              <a:endParaRPr sz="2000"/>
            </a:p>
          </p:txBody>
        </p:sp>
      </p:grpSp>
      <p:pic>
        <p:nvPicPr>
          <p:cNvPr id="494" name="Google Shape;494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89773" y="2937925"/>
            <a:ext cx="1352074" cy="1042374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2"/>
          <p:cNvSpPr txBox="1"/>
          <p:nvPr/>
        </p:nvSpPr>
        <p:spPr>
          <a:xfrm rot="3526">
            <a:off x="4608731" y="3386869"/>
            <a:ext cx="1754701" cy="9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Lamotrigine (Lamictal)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“Lamb-ictal”</a:t>
            </a:r>
            <a:endParaRPr sz="1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3"/>
          <p:cNvSpPr txBox="1"/>
          <p:nvPr/>
        </p:nvSpPr>
        <p:spPr>
          <a:xfrm>
            <a:off x="693010" y="964469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/>
              <a:t>UGT enzymes</a:t>
            </a:r>
            <a:endParaRPr sz="2000" b="1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“U Got Tagged”</a:t>
            </a:r>
            <a:endParaRPr sz="2000"/>
          </a:p>
        </p:txBody>
      </p:sp>
      <p:sp>
        <p:nvSpPr>
          <p:cNvPr id="501" name="Google Shape;501;p43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43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grpSp>
        <p:nvGrpSpPr>
          <p:cNvPr id="503" name="Google Shape;503;p43"/>
          <p:cNvGrpSpPr/>
          <p:nvPr/>
        </p:nvGrpSpPr>
        <p:grpSpPr>
          <a:xfrm>
            <a:off x="2633161" y="3112659"/>
            <a:ext cx="1890001" cy="1751797"/>
            <a:chOff x="1486360" y="2711248"/>
            <a:chExt cx="2323295" cy="2153408"/>
          </a:xfrm>
        </p:grpSpPr>
        <p:pic>
          <p:nvPicPr>
            <p:cNvPr id="504" name="Google Shape;504;p43" descr="Resultado de imagen para sheep 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86360" y="2711248"/>
              <a:ext cx="2323295" cy="2118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004142" y="4491715"/>
              <a:ext cx="376596" cy="368032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algn="bl" rotWithShape="0">
                <a:srgbClr val="000000">
                  <a:alpha val="21000"/>
                </a:srgbClr>
              </a:outerShdw>
            </a:effectLst>
          </p:spPr>
        </p:pic>
        <p:pic>
          <p:nvPicPr>
            <p:cNvPr id="506" name="Google Shape;506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241462" y="4496624"/>
              <a:ext cx="376596" cy="368032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algn="bl" rotWithShape="0">
                <a:srgbClr val="000000">
                  <a:alpha val="21000"/>
                </a:srgbClr>
              </a:outerShdw>
            </a:effectLst>
          </p:spPr>
        </p:pic>
        <p:pic>
          <p:nvPicPr>
            <p:cNvPr id="507" name="Google Shape;507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3305996" y="4347906"/>
              <a:ext cx="376596" cy="368032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algn="bl" rotWithShape="0">
                <a:srgbClr val="000000">
                  <a:alpha val="21000"/>
                </a:srgbClr>
              </a:outerShdw>
            </a:effectLst>
          </p:spPr>
        </p:pic>
        <p:pic>
          <p:nvPicPr>
            <p:cNvPr id="508" name="Google Shape;508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3193669" y="4399557"/>
              <a:ext cx="376596" cy="368032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algn="bl" rotWithShape="0">
                <a:srgbClr val="000000">
                  <a:alpha val="21000"/>
                </a:srgbClr>
              </a:outerShdw>
            </a:effectLst>
          </p:spPr>
        </p:pic>
      </p:grpSp>
      <p:pic>
        <p:nvPicPr>
          <p:cNvPr id="509" name="Google Shape;509;p43" descr="Resultado de imagen para razor png"/>
          <p:cNvPicPr preferRelativeResize="0"/>
          <p:nvPr/>
        </p:nvPicPr>
        <p:blipFill rotWithShape="1">
          <a:blip r:embed="rId5">
            <a:alphaModFix/>
          </a:blip>
          <a:srcRect t="41588" r="52716"/>
          <a:stretch/>
        </p:blipFill>
        <p:spPr>
          <a:xfrm>
            <a:off x="3686996" y="2937929"/>
            <a:ext cx="1063874" cy="9804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0" name="Google Shape;510;p43"/>
          <p:cNvGrpSpPr/>
          <p:nvPr/>
        </p:nvGrpSpPr>
        <p:grpSpPr>
          <a:xfrm>
            <a:off x="6363727" y="1001525"/>
            <a:ext cx="2714582" cy="876590"/>
            <a:chOff x="6363727" y="849125"/>
            <a:chExt cx="2714582" cy="876590"/>
          </a:xfrm>
        </p:grpSpPr>
        <p:sp>
          <p:nvSpPr>
            <p:cNvPr id="511" name="Google Shape;511;p43"/>
            <p:cNvSpPr/>
            <p:nvPr/>
          </p:nvSpPr>
          <p:spPr>
            <a:xfrm rot="10800000" flipH="1">
              <a:off x="6363727" y="921115"/>
              <a:ext cx="1048800" cy="804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2" name="Google Shape;512;p43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62994" y="1044926"/>
              <a:ext cx="450337" cy="447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Google Shape;513;p43"/>
            <p:cNvSpPr txBox="1"/>
            <p:nvPr/>
          </p:nvSpPr>
          <p:spPr>
            <a:xfrm>
              <a:off x="7652409" y="1221438"/>
              <a:ext cx="14259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own and </a:t>
              </a: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elayed</a:t>
              </a:r>
              <a:endParaRPr sz="1200"/>
            </a:p>
          </p:txBody>
        </p:sp>
        <p:sp>
          <p:nvSpPr>
            <p:cNvPr id="514" name="Google Shape;514;p43"/>
            <p:cNvSpPr txBox="1"/>
            <p:nvPr/>
          </p:nvSpPr>
          <p:spPr>
            <a:xfrm>
              <a:off x="7412524" y="849125"/>
              <a:ext cx="14784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000">
                  <a:solidFill>
                    <a:schemeClr val="dk1"/>
                  </a:solidFill>
                </a:rPr>
                <a:t>in</a:t>
              </a:r>
              <a:r>
                <a:rPr lang="en" sz="2000" b="1" u="sng">
                  <a:solidFill>
                    <a:schemeClr val="dk1"/>
                  </a:solidFill>
                </a:rPr>
                <a:t>D</a:t>
              </a:r>
              <a:r>
                <a:rPr lang="en" sz="2000">
                  <a:solidFill>
                    <a:schemeClr val="dk1"/>
                  </a:solidFill>
                </a:rPr>
                <a:t>uction</a:t>
              </a:r>
              <a:endParaRPr sz="2000"/>
            </a:p>
          </p:txBody>
        </p:sp>
      </p:grpSp>
      <p:pic>
        <p:nvPicPr>
          <p:cNvPr id="515" name="Google Shape;515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89773" y="2937925"/>
            <a:ext cx="1352074" cy="104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3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2074006">
            <a:off x="4415371" y="2451079"/>
            <a:ext cx="1885413" cy="45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3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98400" y="2121739"/>
            <a:ext cx="211925" cy="21037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3"/>
          <p:cNvSpPr txBox="1"/>
          <p:nvPr/>
        </p:nvSpPr>
        <p:spPr>
          <a:xfrm rot="-1388">
            <a:off x="2455469" y="1957561"/>
            <a:ext cx="3715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Carbamazepine 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(Tegretol) 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“Tiger tail”</a:t>
            </a:r>
            <a:endParaRPr sz="1200"/>
          </a:p>
        </p:txBody>
      </p:sp>
      <p:sp>
        <p:nvSpPr>
          <p:cNvPr id="519" name="Google Shape;519;p43"/>
          <p:cNvSpPr txBox="1"/>
          <p:nvPr/>
        </p:nvSpPr>
        <p:spPr>
          <a:xfrm rot="3526">
            <a:off x="4608731" y="3386869"/>
            <a:ext cx="1754701" cy="9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Lamotrigine (Lamictal)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“Lamb-ictal”</a:t>
            </a:r>
            <a:endParaRPr sz="1200"/>
          </a:p>
        </p:txBody>
      </p:sp>
      <p:sp>
        <p:nvSpPr>
          <p:cNvPr id="520" name="Google Shape;520;p43"/>
          <p:cNvSpPr txBox="1"/>
          <p:nvPr/>
        </p:nvSpPr>
        <p:spPr>
          <a:xfrm>
            <a:off x="6170973" y="1907782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50% decrease</a:t>
            </a:r>
            <a:endParaRPr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-37425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217304" y="110350"/>
            <a:ext cx="35421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Prefrontal Cortex (PFC) </a:t>
            </a:r>
            <a:endParaRPr sz="1300">
              <a:solidFill>
                <a:schemeClr val="lt1"/>
              </a:solidFill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6384"/>
          <a:stretch/>
        </p:blipFill>
        <p:spPr>
          <a:xfrm>
            <a:off x="3162850" y="0"/>
            <a:ext cx="336394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/>
          <p:nvPr/>
        </p:nvSpPr>
        <p:spPr>
          <a:xfrm>
            <a:off x="87450" y="152625"/>
            <a:ext cx="2633100" cy="387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850" y="216587"/>
            <a:ext cx="292725" cy="26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>
            <a:spLocks noGrp="1"/>
          </p:cNvSpPr>
          <p:nvPr>
            <p:ph type="subTitle" idx="1"/>
          </p:nvPr>
        </p:nvSpPr>
        <p:spPr>
          <a:xfrm>
            <a:off x="484175" y="172475"/>
            <a:ext cx="1663200" cy="3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33333"/>
                </a:solidFill>
              </a:rPr>
              <a:t>“Prefrontal cortex”</a:t>
            </a:r>
            <a:endParaRPr sz="14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44"/>
          <p:cNvPicPr preferRelativeResize="0"/>
          <p:nvPr/>
        </p:nvPicPr>
        <p:blipFill rotWithShape="1">
          <a:blip r:embed="rId3">
            <a:alphaModFix amt="20000"/>
          </a:blip>
          <a:srcRect b="7842"/>
          <a:stretch/>
        </p:blipFill>
        <p:spPr>
          <a:xfrm>
            <a:off x="0" y="-9229"/>
            <a:ext cx="9144000" cy="51619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6" name="Google Shape;526;p44"/>
          <p:cNvCxnSpPr/>
          <p:nvPr/>
        </p:nvCxnSpPr>
        <p:spPr>
          <a:xfrm rot="10800000">
            <a:off x="3891241" y="-93369"/>
            <a:ext cx="0" cy="16440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7" name="Google Shape;527;p44"/>
          <p:cNvSpPr/>
          <p:nvPr/>
        </p:nvSpPr>
        <p:spPr>
          <a:xfrm>
            <a:off x="3476557" y="4157426"/>
            <a:ext cx="269100" cy="2679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44"/>
          <p:cNvSpPr/>
          <p:nvPr/>
        </p:nvSpPr>
        <p:spPr>
          <a:xfrm>
            <a:off x="5356108" y="3860207"/>
            <a:ext cx="189000" cy="1767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44"/>
          <p:cNvSpPr/>
          <p:nvPr/>
        </p:nvSpPr>
        <p:spPr>
          <a:xfrm>
            <a:off x="5769369" y="3408761"/>
            <a:ext cx="189000" cy="1767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44"/>
          <p:cNvSpPr/>
          <p:nvPr/>
        </p:nvSpPr>
        <p:spPr>
          <a:xfrm>
            <a:off x="4113067" y="4421154"/>
            <a:ext cx="269100" cy="2679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44"/>
          <p:cNvSpPr/>
          <p:nvPr/>
        </p:nvSpPr>
        <p:spPr>
          <a:xfrm>
            <a:off x="2279201" y="4340602"/>
            <a:ext cx="269100" cy="2679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44"/>
          <p:cNvSpPr/>
          <p:nvPr/>
        </p:nvSpPr>
        <p:spPr>
          <a:xfrm>
            <a:off x="2018725" y="4638456"/>
            <a:ext cx="189000" cy="1767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44"/>
          <p:cNvSpPr/>
          <p:nvPr/>
        </p:nvSpPr>
        <p:spPr>
          <a:xfrm>
            <a:off x="4571551" y="2849145"/>
            <a:ext cx="189000" cy="1767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44"/>
          <p:cNvSpPr/>
          <p:nvPr/>
        </p:nvSpPr>
        <p:spPr>
          <a:xfrm>
            <a:off x="5610651" y="1854150"/>
            <a:ext cx="269100" cy="2679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44"/>
          <p:cNvSpPr/>
          <p:nvPr/>
        </p:nvSpPr>
        <p:spPr>
          <a:xfrm>
            <a:off x="4434483" y="1263275"/>
            <a:ext cx="269100" cy="2679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44"/>
          <p:cNvSpPr/>
          <p:nvPr/>
        </p:nvSpPr>
        <p:spPr>
          <a:xfrm>
            <a:off x="5259226" y="1520339"/>
            <a:ext cx="189000" cy="1767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44"/>
          <p:cNvSpPr/>
          <p:nvPr/>
        </p:nvSpPr>
        <p:spPr>
          <a:xfrm>
            <a:off x="5041412" y="2418989"/>
            <a:ext cx="269100" cy="2679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44"/>
          <p:cNvSpPr/>
          <p:nvPr/>
        </p:nvSpPr>
        <p:spPr>
          <a:xfrm>
            <a:off x="3679809" y="4818097"/>
            <a:ext cx="189000" cy="1767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9" name="Google Shape;539;p44"/>
          <p:cNvGrpSpPr/>
          <p:nvPr/>
        </p:nvGrpSpPr>
        <p:grpSpPr>
          <a:xfrm>
            <a:off x="4279061" y="3025857"/>
            <a:ext cx="1793555" cy="2003337"/>
            <a:chOff x="3538550" y="2453575"/>
            <a:chExt cx="2385999" cy="2665076"/>
          </a:xfrm>
        </p:grpSpPr>
        <p:grpSp>
          <p:nvGrpSpPr>
            <p:cNvPr id="540" name="Google Shape;540;p44"/>
            <p:cNvGrpSpPr/>
            <p:nvPr/>
          </p:nvGrpSpPr>
          <p:grpSpPr>
            <a:xfrm>
              <a:off x="3538550" y="2453575"/>
              <a:ext cx="2385999" cy="2665076"/>
              <a:chOff x="3538550" y="2453575"/>
              <a:chExt cx="2385999" cy="2665076"/>
            </a:xfrm>
          </p:grpSpPr>
          <p:pic>
            <p:nvPicPr>
              <p:cNvPr id="541" name="Google Shape;541;p44" descr="clipped result image"/>
              <p:cNvPicPr preferRelativeResize="0"/>
              <p:nvPr/>
            </p:nvPicPr>
            <p:blipFill rotWithShape="1">
              <a:blip r:embed="rId4">
                <a:alphaModFix/>
              </a:blip>
              <a:srcRect l="16049" r="8"/>
              <a:stretch/>
            </p:blipFill>
            <p:spPr>
              <a:xfrm rot="4111019">
                <a:off x="3770818" y="2989650"/>
                <a:ext cx="1921463" cy="18079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2" name="Google Shape;542;p44" descr="clipped result image"/>
              <p:cNvPicPr preferRelativeResize="0"/>
              <p:nvPr/>
            </p:nvPicPr>
            <p:blipFill rotWithShape="1">
              <a:blip r:embed="rId5">
                <a:alphaModFix/>
              </a:blip>
              <a:srcRect r="79290"/>
              <a:stretch/>
            </p:blipFill>
            <p:spPr>
              <a:xfrm rot="4111047">
                <a:off x="4073803" y="2205751"/>
                <a:ext cx="391608" cy="13570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43" name="Google Shape;543;p44"/>
            <p:cNvSpPr/>
            <p:nvPr/>
          </p:nvSpPr>
          <p:spPr>
            <a:xfrm rot="-7601383">
              <a:off x="4336550" y="2658831"/>
              <a:ext cx="171721" cy="185765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4" name="Google Shape;544;p44"/>
          <p:cNvGrpSpPr/>
          <p:nvPr/>
        </p:nvGrpSpPr>
        <p:grpSpPr>
          <a:xfrm>
            <a:off x="3732916" y="1186194"/>
            <a:ext cx="288212" cy="250132"/>
            <a:chOff x="-7737492" y="2458472"/>
            <a:chExt cx="1344900" cy="991800"/>
          </a:xfrm>
        </p:grpSpPr>
        <p:sp>
          <p:nvSpPr>
            <p:cNvPr id="545" name="Google Shape;545;p44"/>
            <p:cNvSpPr/>
            <p:nvPr/>
          </p:nvSpPr>
          <p:spPr>
            <a:xfrm>
              <a:off x="-7737492" y="2458472"/>
              <a:ext cx="1344900" cy="9918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6" name="Google Shape;546;p44"/>
            <p:cNvGrpSpPr/>
            <p:nvPr/>
          </p:nvGrpSpPr>
          <p:grpSpPr>
            <a:xfrm>
              <a:off x="-7378527" y="2802319"/>
              <a:ext cx="626940" cy="637685"/>
              <a:chOff x="-5210991" y="834855"/>
              <a:chExt cx="626940" cy="1009953"/>
            </a:xfrm>
          </p:grpSpPr>
          <p:grpSp>
            <p:nvGrpSpPr>
              <p:cNvPr id="547" name="Google Shape;547;p44"/>
              <p:cNvGrpSpPr/>
              <p:nvPr/>
            </p:nvGrpSpPr>
            <p:grpSpPr>
              <a:xfrm>
                <a:off x="-5206439" y="1068376"/>
                <a:ext cx="622388" cy="776432"/>
                <a:chOff x="-4653989" y="4325926"/>
                <a:chExt cx="622388" cy="776432"/>
              </a:xfrm>
            </p:grpSpPr>
            <p:grpSp>
              <p:nvGrpSpPr>
                <p:cNvPr id="548" name="Google Shape;548;p44"/>
                <p:cNvGrpSpPr/>
                <p:nvPr/>
              </p:nvGrpSpPr>
              <p:grpSpPr>
                <a:xfrm rot="-5400000">
                  <a:off x="-4614666" y="4519293"/>
                  <a:ext cx="546379" cy="619752"/>
                  <a:chOff x="8022535" y="-31997224"/>
                  <a:chExt cx="1700525" cy="2242227"/>
                </a:xfrm>
              </p:grpSpPr>
              <p:pic>
                <p:nvPicPr>
                  <p:cNvPr id="549" name="Google Shape;549;p44" descr="clipped result image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>
                    <a:off x="8723628" y="-31997224"/>
                    <a:ext cx="999431" cy="22379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50" name="Google Shape;550;p44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8022535" y="-31992917"/>
                    <a:ext cx="1006890" cy="22379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51" name="Google Shape;551;p44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-4505267" y="4177204"/>
                  <a:ext cx="321117" cy="61856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52" name="Google Shape;552;p44" descr="clipped result image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5400000">
                <a:off x="-5062269" y="686133"/>
                <a:ext cx="321117" cy="6185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53" name="Google Shape;553;p44"/>
          <p:cNvSpPr txBox="1"/>
          <p:nvPr/>
        </p:nvSpPr>
        <p:spPr>
          <a:xfrm>
            <a:off x="4516274" y="3466601"/>
            <a:ext cx="1143300" cy="1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 i="0" u="none" strike="noStrike" cap="none">
                <a:solidFill>
                  <a:srgbClr val="000000"/>
                </a:solidFill>
              </a:rPr>
              <a:t>3A4</a:t>
            </a:r>
            <a:endParaRPr sz="1800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700"/>
              <a:t>substrate</a:t>
            </a:r>
            <a:endParaRPr sz="1700"/>
          </a:p>
        </p:txBody>
      </p:sp>
      <p:sp>
        <p:nvSpPr>
          <p:cNvPr id="554" name="Google Shape;554;p44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4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556" name="Google Shape;556;p44"/>
          <p:cNvSpPr txBox="1"/>
          <p:nvPr/>
        </p:nvSpPr>
        <p:spPr>
          <a:xfrm>
            <a:off x="-142165" y="985869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CYP</a:t>
            </a:r>
            <a:r>
              <a:rPr lang="en" sz="2000" b="1"/>
              <a:t>3</a:t>
            </a: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2000" b="1"/>
              <a:t>4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2000"/>
              <a:t>3 A’s For </a:t>
            </a:r>
            <a:endParaRPr sz="200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(fishing)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7" name="Google Shape;557;p44"/>
          <p:cNvCxnSpPr/>
          <p:nvPr/>
        </p:nvCxnSpPr>
        <p:spPr>
          <a:xfrm rot="10800000">
            <a:off x="4476100" y="1812096"/>
            <a:ext cx="300" cy="7029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8" name="Google Shape;558;p44"/>
          <p:cNvCxnSpPr/>
          <p:nvPr/>
        </p:nvCxnSpPr>
        <p:spPr>
          <a:xfrm rot="10800000">
            <a:off x="3272104" y="1812088"/>
            <a:ext cx="300" cy="7029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559" name="Google Shape;559;p44"/>
          <p:cNvGrpSpPr/>
          <p:nvPr/>
        </p:nvGrpSpPr>
        <p:grpSpPr>
          <a:xfrm>
            <a:off x="6485570" y="1025525"/>
            <a:ext cx="2582240" cy="846652"/>
            <a:chOff x="6561770" y="339725"/>
            <a:chExt cx="2582240" cy="846652"/>
          </a:xfrm>
        </p:grpSpPr>
        <p:grpSp>
          <p:nvGrpSpPr>
            <p:cNvPr id="560" name="Google Shape;560;p44"/>
            <p:cNvGrpSpPr/>
            <p:nvPr/>
          </p:nvGrpSpPr>
          <p:grpSpPr>
            <a:xfrm>
              <a:off x="6561770" y="403455"/>
              <a:ext cx="860517" cy="719201"/>
              <a:chOff x="5718434" y="-474491"/>
              <a:chExt cx="945000" cy="696900"/>
            </a:xfrm>
          </p:grpSpPr>
          <p:sp>
            <p:nvSpPr>
              <p:cNvPr id="561" name="Google Shape;561;p44"/>
              <p:cNvSpPr/>
              <p:nvPr/>
            </p:nvSpPr>
            <p:spPr>
              <a:xfrm>
                <a:off x="5718434" y="-474491"/>
                <a:ext cx="945000" cy="6969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14288" dist="19050" dir="5400000" algn="bl" rotWithShape="0">
                  <a:srgbClr val="000000">
                    <a:alpha val="2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62" name="Google Shape;562;p44"/>
              <p:cNvGrpSpPr/>
              <p:nvPr/>
            </p:nvGrpSpPr>
            <p:grpSpPr>
              <a:xfrm>
                <a:off x="5970678" y="-232833"/>
                <a:ext cx="440550" cy="448171"/>
                <a:chOff x="8138215" y="-3972164"/>
                <a:chExt cx="440550" cy="709805"/>
              </a:xfrm>
            </p:grpSpPr>
            <p:grpSp>
              <p:nvGrpSpPr>
                <p:cNvPr id="563" name="Google Shape;563;p44"/>
                <p:cNvGrpSpPr/>
                <p:nvPr/>
              </p:nvGrpSpPr>
              <p:grpSpPr>
                <a:xfrm>
                  <a:off x="8141413" y="-3808043"/>
                  <a:ext cx="437351" cy="545684"/>
                  <a:chOff x="8693863" y="-550493"/>
                  <a:chExt cx="437351" cy="545684"/>
                </a:xfrm>
              </p:grpSpPr>
              <p:grpSp>
                <p:nvGrpSpPr>
                  <p:cNvPr id="564" name="Google Shape;564;p44"/>
                  <p:cNvGrpSpPr/>
                  <p:nvPr/>
                </p:nvGrpSpPr>
                <p:grpSpPr>
                  <a:xfrm rot="-5400000">
                    <a:off x="8721465" y="-414558"/>
                    <a:ext cx="384000" cy="435499"/>
                    <a:chOff x="23917859" y="16291734"/>
                    <a:chExt cx="1195145" cy="1575611"/>
                  </a:xfrm>
                </p:grpSpPr>
                <p:pic>
                  <p:nvPicPr>
                    <p:cNvPr id="565" name="Google Shape;565;p44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24410594" y="16291734"/>
                      <a:ext cx="702410" cy="15725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66" name="Google Shape;566;p44" descr="clipped result image"/>
                    <p:cNvPicPr preferRelativeResize="0"/>
                    <p:nvPr/>
                  </p:nvPicPr>
                  <p:blipFill rotWithShape="1">
                    <a:blip r:embed="rId7">
                      <a:alphaModFix/>
                    </a:blip>
                    <a:srcRect/>
                    <a:stretch/>
                  </p:blipFill>
                  <p:spPr>
                    <a:xfrm>
                      <a:off x="23917859" y="16294761"/>
                      <a:ext cx="707651" cy="15725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567" name="Google Shape;567;p44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/>
                  <a:stretch/>
                </p:blipFill>
                <p:spPr>
                  <a:xfrm rot="-5400000">
                    <a:off x="8798352" y="-654982"/>
                    <a:ext cx="225684" cy="434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68" name="Google Shape;568;p44" descr="clipped result image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 rot="-5400000">
                  <a:off x="8242704" y="-4076653"/>
                  <a:ext cx="225684" cy="43466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569" name="Google Shape;569;p44"/>
            <p:cNvGrpSpPr/>
            <p:nvPr/>
          </p:nvGrpSpPr>
          <p:grpSpPr>
            <a:xfrm>
              <a:off x="7478224" y="339725"/>
              <a:ext cx="1665785" cy="846652"/>
              <a:chOff x="7412524" y="849125"/>
              <a:chExt cx="1665785" cy="846652"/>
            </a:xfrm>
          </p:grpSpPr>
          <p:sp>
            <p:nvSpPr>
              <p:cNvPr id="570" name="Google Shape;570;p44"/>
              <p:cNvSpPr txBox="1"/>
              <p:nvPr/>
            </p:nvSpPr>
            <p:spPr>
              <a:xfrm>
                <a:off x="7652409" y="1198977"/>
                <a:ext cx="1425900" cy="49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en" sz="1200" b="1" u="sng">
                    <a:solidFill>
                      <a:schemeClr val="dk1"/>
                    </a:solidFill>
                  </a:rPr>
                  <a:t>H</a:t>
                </a:r>
                <a:r>
                  <a:rPr lang="en" sz="1200">
                    <a:solidFill>
                      <a:schemeClr val="dk1"/>
                    </a:solidFill>
                  </a:rPr>
                  <a:t>igh and </a:t>
                </a:r>
                <a:endParaRPr sz="1200">
                  <a:solidFill>
                    <a:schemeClr val="dk1"/>
                  </a:solidFill>
                </a:endParaRPr>
              </a:p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en" sz="1200" b="1" u="sng">
                    <a:solidFill>
                      <a:schemeClr val="dk1"/>
                    </a:solidFill>
                  </a:rPr>
                  <a:t>H</a:t>
                </a:r>
                <a:r>
                  <a:rPr lang="en" sz="1200">
                    <a:solidFill>
                      <a:schemeClr val="dk1"/>
                    </a:solidFill>
                  </a:rPr>
                  <a:t>urried</a:t>
                </a:r>
                <a:endParaRPr sz="1200"/>
              </a:p>
            </p:txBody>
          </p:sp>
          <p:sp>
            <p:nvSpPr>
              <p:cNvPr id="571" name="Google Shape;571;p44"/>
              <p:cNvSpPr txBox="1"/>
              <p:nvPr/>
            </p:nvSpPr>
            <p:spPr>
              <a:xfrm>
                <a:off x="7412524" y="849125"/>
                <a:ext cx="1478400" cy="49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en" sz="2000">
                    <a:solidFill>
                      <a:schemeClr val="dk1"/>
                    </a:solidFill>
                  </a:rPr>
                  <a:t>in</a:t>
                </a:r>
                <a:r>
                  <a:rPr lang="en" sz="2000" b="1" u="sng">
                    <a:solidFill>
                      <a:schemeClr val="dk1"/>
                    </a:solidFill>
                  </a:rPr>
                  <a:t>H</a:t>
                </a:r>
                <a:r>
                  <a:rPr lang="en" sz="2000">
                    <a:solidFill>
                      <a:schemeClr val="dk1"/>
                    </a:solidFill>
                  </a:rPr>
                  <a:t>ibition</a:t>
                </a:r>
                <a:endParaRPr sz="2000"/>
              </a:p>
            </p:txBody>
          </p:sp>
        </p:grpSp>
      </p:grpSp>
      <p:grpSp>
        <p:nvGrpSpPr>
          <p:cNvPr id="572" name="Google Shape;572;p44"/>
          <p:cNvGrpSpPr/>
          <p:nvPr/>
        </p:nvGrpSpPr>
        <p:grpSpPr>
          <a:xfrm>
            <a:off x="3090991" y="2366991"/>
            <a:ext cx="1648278" cy="1676191"/>
            <a:chOff x="2025797" y="1687786"/>
            <a:chExt cx="1989473" cy="2023164"/>
          </a:xfrm>
        </p:grpSpPr>
        <p:pic>
          <p:nvPicPr>
            <p:cNvPr id="573" name="Google Shape;573;p4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2025797" y="1687786"/>
              <a:ext cx="1989473" cy="20231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4" name="Google Shape;574;p44" descr="clipped result image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6363937">
              <a:off x="3181164" y="2470288"/>
              <a:ext cx="887477" cy="48233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575" name="Google Shape;575;p44" descr="clipped result image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6363937">
              <a:off x="2293174" y="2470288"/>
              <a:ext cx="887477" cy="48233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576" name="Google Shape;576;p44" descr="clipped result image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6363937">
              <a:off x="2040968" y="2470288"/>
              <a:ext cx="887477" cy="48233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</p:grpSp>
      <p:pic>
        <p:nvPicPr>
          <p:cNvPr id="577" name="Google Shape;577;p44" descr="Resultado de imagen para fishing bob png"/>
          <p:cNvPicPr preferRelativeResize="0"/>
          <p:nvPr/>
        </p:nvPicPr>
        <p:blipFill rotWithShape="1">
          <a:blip r:embed="rId12">
            <a:alphaModFix/>
          </a:blip>
          <a:srcRect l="24499" t="23069" r="20790" b="19343"/>
          <a:stretch/>
        </p:blipFill>
        <p:spPr>
          <a:xfrm>
            <a:off x="3301664" y="1452838"/>
            <a:ext cx="1204442" cy="126778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sp>
        <p:nvSpPr>
          <p:cNvPr id="578" name="Google Shape;578;p44"/>
          <p:cNvSpPr txBox="1"/>
          <p:nvPr/>
        </p:nvSpPr>
        <p:spPr>
          <a:xfrm>
            <a:off x="3034659" y="2061917"/>
            <a:ext cx="1648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Luvox</a:t>
            </a:r>
            <a:endParaRPr i="0" u="none" strike="noStrike" cap="none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44"/>
          <p:cNvSpPr txBox="1"/>
          <p:nvPr/>
        </p:nvSpPr>
        <p:spPr>
          <a:xfrm>
            <a:off x="3315875" y="1856775"/>
            <a:ext cx="11433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Fluvoxamine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80" name="Google Shape;580;p44"/>
          <p:cNvSpPr txBox="1"/>
          <p:nvPr/>
        </p:nvSpPr>
        <p:spPr>
          <a:xfrm>
            <a:off x="2207725" y="3185663"/>
            <a:ext cx="12045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200"/>
              <a:t>gLove-ox”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45"/>
          <p:cNvPicPr preferRelativeResize="0"/>
          <p:nvPr/>
        </p:nvPicPr>
        <p:blipFill rotWithShape="1">
          <a:blip r:embed="rId3">
            <a:alphaModFix amt="20000"/>
          </a:blip>
          <a:srcRect b="7842"/>
          <a:stretch/>
        </p:blipFill>
        <p:spPr>
          <a:xfrm>
            <a:off x="0" y="-9229"/>
            <a:ext cx="9144000" cy="51619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6" name="Google Shape;586;p45"/>
          <p:cNvCxnSpPr/>
          <p:nvPr/>
        </p:nvCxnSpPr>
        <p:spPr>
          <a:xfrm rot="10800000">
            <a:off x="3891241" y="-93369"/>
            <a:ext cx="0" cy="16440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7" name="Google Shape;587;p45"/>
          <p:cNvSpPr/>
          <p:nvPr/>
        </p:nvSpPr>
        <p:spPr>
          <a:xfrm>
            <a:off x="3476557" y="4157426"/>
            <a:ext cx="269100" cy="2679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45"/>
          <p:cNvSpPr/>
          <p:nvPr/>
        </p:nvSpPr>
        <p:spPr>
          <a:xfrm>
            <a:off x="5356108" y="3860207"/>
            <a:ext cx="189000" cy="1767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45"/>
          <p:cNvSpPr/>
          <p:nvPr/>
        </p:nvSpPr>
        <p:spPr>
          <a:xfrm>
            <a:off x="5769369" y="3408761"/>
            <a:ext cx="189000" cy="1767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45"/>
          <p:cNvSpPr/>
          <p:nvPr/>
        </p:nvSpPr>
        <p:spPr>
          <a:xfrm>
            <a:off x="4113067" y="4421154"/>
            <a:ext cx="269100" cy="2679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45"/>
          <p:cNvSpPr/>
          <p:nvPr/>
        </p:nvSpPr>
        <p:spPr>
          <a:xfrm>
            <a:off x="2279201" y="4340602"/>
            <a:ext cx="269100" cy="2679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45"/>
          <p:cNvSpPr/>
          <p:nvPr/>
        </p:nvSpPr>
        <p:spPr>
          <a:xfrm>
            <a:off x="2018725" y="4638456"/>
            <a:ext cx="189000" cy="1767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45"/>
          <p:cNvSpPr/>
          <p:nvPr/>
        </p:nvSpPr>
        <p:spPr>
          <a:xfrm>
            <a:off x="4571551" y="2849145"/>
            <a:ext cx="189000" cy="1767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45"/>
          <p:cNvSpPr/>
          <p:nvPr/>
        </p:nvSpPr>
        <p:spPr>
          <a:xfrm>
            <a:off x="5610651" y="1854150"/>
            <a:ext cx="269100" cy="2679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45"/>
          <p:cNvSpPr/>
          <p:nvPr/>
        </p:nvSpPr>
        <p:spPr>
          <a:xfrm>
            <a:off x="4434483" y="1263275"/>
            <a:ext cx="269100" cy="2679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45"/>
          <p:cNvSpPr/>
          <p:nvPr/>
        </p:nvSpPr>
        <p:spPr>
          <a:xfrm>
            <a:off x="5259226" y="1520339"/>
            <a:ext cx="189000" cy="1767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45"/>
          <p:cNvSpPr/>
          <p:nvPr/>
        </p:nvSpPr>
        <p:spPr>
          <a:xfrm>
            <a:off x="5041412" y="2418989"/>
            <a:ext cx="269100" cy="2679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45"/>
          <p:cNvSpPr/>
          <p:nvPr/>
        </p:nvSpPr>
        <p:spPr>
          <a:xfrm>
            <a:off x="3679809" y="4818097"/>
            <a:ext cx="189000" cy="1767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9" name="Google Shape;599;p45"/>
          <p:cNvGrpSpPr/>
          <p:nvPr/>
        </p:nvGrpSpPr>
        <p:grpSpPr>
          <a:xfrm>
            <a:off x="3732916" y="1186194"/>
            <a:ext cx="288212" cy="250132"/>
            <a:chOff x="-7737492" y="2458472"/>
            <a:chExt cx="1344900" cy="991800"/>
          </a:xfrm>
        </p:grpSpPr>
        <p:sp>
          <p:nvSpPr>
            <p:cNvPr id="600" name="Google Shape;600;p45"/>
            <p:cNvSpPr/>
            <p:nvPr/>
          </p:nvSpPr>
          <p:spPr>
            <a:xfrm>
              <a:off x="-7737492" y="2458472"/>
              <a:ext cx="1344900" cy="9918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1" name="Google Shape;601;p45"/>
            <p:cNvGrpSpPr/>
            <p:nvPr/>
          </p:nvGrpSpPr>
          <p:grpSpPr>
            <a:xfrm>
              <a:off x="-7378527" y="2802319"/>
              <a:ext cx="626940" cy="637685"/>
              <a:chOff x="-5210991" y="834855"/>
              <a:chExt cx="626940" cy="1009953"/>
            </a:xfrm>
          </p:grpSpPr>
          <p:grpSp>
            <p:nvGrpSpPr>
              <p:cNvPr id="602" name="Google Shape;602;p45"/>
              <p:cNvGrpSpPr/>
              <p:nvPr/>
            </p:nvGrpSpPr>
            <p:grpSpPr>
              <a:xfrm>
                <a:off x="-5206439" y="1068376"/>
                <a:ext cx="622388" cy="776432"/>
                <a:chOff x="-4653989" y="4325926"/>
                <a:chExt cx="622388" cy="776432"/>
              </a:xfrm>
            </p:grpSpPr>
            <p:grpSp>
              <p:nvGrpSpPr>
                <p:cNvPr id="603" name="Google Shape;603;p45"/>
                <p:cNvGrpSpPr/>
                <p:nvPr/>
              </p:nvGrpSpPr>
              <p:grpSpPr>
                <a:xfrm rot="-5400000">
                  <a:off x="-4614666" y="4519293"/>
                  <a:ext cx="546379" cy="619752"/>
                  <a:chOff x="8022535" y="-31997224"/>
                  <a:chExt cx="1700525" cy="2242227"/>
                </a:xfrm>
              </p:grpSpPr>
              <p:pic>
                <p:nvPicPr>
                  <p:cNvPr id="604" name="Google Shape;604;p45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8723628" y="-31997224"/>
                    <a:ext cx="999431" cy="22379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05" name="Google Shape;605;p45" descr="clipped result image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>
                    <a:off x="8022535" y="-31992917"/>
                    <a:ext cx="1006890" cy="22379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606" name="Google Shape;606;p45" descr="clipped result image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 rot="-5400000">
                  <a:off x="-4505267" y="4177204"/>
                  <a:ext cx="321117" cy="61856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07" name="Google Shape;607;p45" descr="clipped result imag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-5400000">
                <a:off x="-5062269" y="686133"/>
                <a:ext cx="321117" cy="6185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08" name="Google Shape;608;p45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45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610" name="Google Shape;610;p45"/>
          <p:cNvSpPr txBox="1"/>
          <p:nvPr/>
        </p:nvSpPr>
        <p:spPr>
          <a:xfrm>
            <a:off x="-142165" y="985869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CYP</a:t>
            </a:r>
            <a:r>
              <a:rPr lang="en" sz="2000" b="1"/>
              <a:t>3</a:t>
            </a: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2000" b="1"/>
              <a:t>4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2000"/>
              <a:t>3 A’s For </a:t>
            </a:r>
            <a:endParaRPr sz="200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(fishing)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1" name="Google Shape;611;p45"/>
          <p:cNvCxnSpPr/>
          <p:nvPr/>
        </p:nvCxnSpPr>
        <p:spPr>
          <a:xfrm rot="10800000">
            <a:off x="4476100" y="1812096"/>
            <a:ext cx="300" cy="7029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2" name="Google Shape;612;p45"/>
          <p:cNvCxnSpPr/>
          <p:nvPr/>
        </p:nvCxnSpPr>
        <p:spPr>
          <a:xfrm rot="10800000">
            <a:off x="3272104" y="1812088"/>
            <a:ext cx="300" cy="7029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613" name="Google Shape;613;p45"/>
          <p:cNvGrpSpPr/>
          <p:nvPr/>
        </p:nvGrpSpPr>
        <p:grpSpPr>
          <a:xfrm>
            <a:off x="6485570" y="1025525"/>
            <a:ext cx="2582240" cy="846652"/>
            <a:chOff x="6561770" y="339725"/>
            <a:chExt cx="2582240" cy="846652"/>
          </a:xfrm>
        </p:grpSpPr>
        <p:grpSp>
          <p:nvGrpSpPr>
            <p:cNvPr id="614" name="Google Shape;614;p45"/>
            <p:cNvGrpSpPr/>
            <p:nvPr/>
          </p:nvGrpSpPr>
          <p:grpSpPr>
            <a:xfrm>
              <a:off x="6561770" y="403455"/>
              <a:ext cx="860517" cy="719201"/>
              <a:chOff x="5718434" y="-474491"/>
              <a:chExt cx="945000" cy="696900"/>
            </a:xfrm>
          </p:grpSpPr>
          <p:sp>
            <p:nvSpPr>
              <p:cNvPr id="615" name="Google Shape;615;p45"/>
              <p:cNvSpPr/>
              <p:nvPr/>
            </p:nvSpPr>
            <p:spPr>
              <a:xfrm>
                <a:off x="5718434" y="-474491"/>
                <a:ext cx="945000" cy="6969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14288" dist="19050" dir="5400000" algn="bl" rotWithShape="0">
                  <a:srgbClr val="000000">
                    <a:alpha val="2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16" name="Google Shape;616;p45"/>
              <p:cNvGrpSpPr/>
              <p:nvPr/>
            </p:nvGrpSpPr>
            <p:grpSpPr>
              <a:xfrm>
                <a:off x="5970678" y="-232833"/>
                <a:ext cx="440550" cy="448171"/>
                <a:chOff x="8138215" y="-3972164"/>
                <a:chExt cx="440550" cy="709805"/>
              </a:xfrm>
            </p:grpSpPr>
            <p:grpSp>
              <p:nvGrpSpPr>
                <p:cNvPr id="617" name="Google Shape;617;p45"/>
                <p:cNvGrpSpPr/>
                <p:nvPr/>
              </p:nvGrpSpPr>
              <p:grpSpPr>
                <a:xfrm>
                  <a:off x="8141413" y="-3808043"/>
                  <a:ext cx="437351" cy="545684"/>
                  <a:chOff x="8693863" y="-550493"/>
                  <a:chExt cx="437351" cy="545684"/>
                </a:xfrm>
              </p:grpSpPr>
              <p:grpSp>
                <p:nvGrpSpPr>
                  <p:cNvPr id="618" name="Google Shape;618;p45"/>
                  <p:cNvGrpSpPr/>
                  <p:nvPr/>
                </p:nvGrpSpPr>
                <p:grpSpPr>
                  <a:xfrm rot="-5400000">
                    <a:off x="8721465" y="-414558"/>
                    <a:ext cx="384000" cy="435499"/>
                    <a:chOff x="23917859" y="16291734"/>
                    <a:chExt cx="1195145" cy="1575611"/>
                  </a:xfrm>
                </p:grpSpPr>
                <p:pic>
                  <p:nvPicPr>
                    <p:cNvPr id="619" name="Google Shape;619;p45" descr="clipped result image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>
                      <a:off x="24410594" y="16291734"/>
                      <a:ext cx="702410" cy="15725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20" name="Google Shape;620;p45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23917859" y="16294761"/>
                      <a:ext cx="707651" cy="15725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621" name="Google Shape;621;p45" descr="clipped result image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 rot="-5400000">
                    <a:off x="8798352" y="-654982"/>
                    <a:ext cx="225684" cy="434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622" name="Google Shape;622;p45" descr="clipped result image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 rot="-5400000">
                  <a:off x="8242704" y="-4076653"/>
                  <a:ext cx="225684" cy="43466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23" name="Google Shape;623;p45"/>
            <p:cNvGrpSpPr/>
            <p:nvPr/>
          </p:nvGrpSpPr>
          <p:grpSpPr>
            <a:xfrm>
              <a:off x="7478224" y="339725"/>
              <a:ext cx="1665785" cy="846652"/>
              <a:chOff x="7412524" y="849125"/>
              <a:chExt cx="1665785" cy="846652"/>
            </a:xfrm>
          </p:grpSpPr>
          <p:sp>
            <p:nvSpPr>
              <p:cNvPr id="624" name="Google Shape;624;p45"/>
              <p:cNvSpPr txBox="1"/>
              <p:nvPr/>
            </p:nvSpPr>
            <p:spPr>
              <a:xfrm>
                <a:off x="7652409" y="1198977"/>
                <a:ext cx="1425900" cy="49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en" sz="1200" b="1" u="sng">
                    <a:solidFill>
                      <a:schemeClr val="dk1"/>
                    </a:solidFill>
                  </a:rPr>
                  <a:t>H</a:t>
                </a:r>
                <a:r>
                  <a:rPr lang="en" sz="1200">
                    <a:solidFill>
                      <a:schemeClr val="dk1"/>
                    </a:solidFill>
                  </a:rPr>
                  <a:t>igh and </a:t>
                </a:r>
                <a:endParaRPr sz="1200">
                  <a:solidFill>
                    <a:schemeClr val="dk1"/>
                  </a:solidFill>
                </a:endParaRPr>
              </a:p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en" sz="1200" b="1" u="sng">
                    <a:solidFill>
                      <a:schemeClr val="dk1"/>
                    </a:solidFill>
                  </a:rPr>
                  <a:t>H</a:t>
                </a:r>
                <a:r>
                  <a:rPr lang="en" sz="1200">
                    <a:solidFill>
                      <a:schemeClr val="dk1"/>
                    </a:solidFill>
                  </a:rPr>
                  <a:t>urried</a:t>
                </a:r>
                <a:endParaRPr sz="1200"/>
              </a:p>
            </p:txBody>
          </p:sp>
          <p:sp>
            <p:nvSpPr>
              <p:cNvPr id="625" name="Google Shape;625;p45"/>
              <p:cNvSpPr txBox="1"/>
              <p:nvPr/>
            </p:nvSpPr>
            <p:spPr>
              <a:xfrm>
                <a:off x="7412524" y="849125"/>
                <a:ext cx="1478400" cy="49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r>
                  <a:rPr lang="en" sz="2000">
                    <a:solidFill>
                      <a:schemeClr val="dk1"/>
                    </a:solidFill>
                  </a:rPr>
                  <a:t>in</a:t>
                </a:r>
                <a:r>
                  <a:rPr lang="en" sz="2000" b="1" u="sng">
                    <a:solidFill>
                      <a:schemeClr val="dk1"/>
                    </a:solidFill>
                  </a:rPr>
                  <a:t>H</a:t>
                </a:r>
                <a:r>
                  <a:rPr lang="en" sz="2000">
                    <a:solidFill>
                      <a:schemeClr val="dk1"/>
                    </a:solidFill>
                  </a:rPr>
                  <a:t>ibition</a:t>
                </a:r>
                <a:endParaRPr sz="2000"/>
              </a:p>
            </p:txBody>
          </p:sp>
        </p:grpSp>
      </p:grpSp>
      <p:grpSp>
        <p:nvGrpSpPr>
          <p:cNvPr id="626" name="Google Shape;626;p45"/>
          <p:cNvGrpSpPr/>
          <p:nvPr/>
        </p:nvGrpSpPr>
        <p:grpSpPr>
          <a:xfrm>
            <a:off x="3090991" y="2366991"/>
            <a:ext cx="1648278" cy="1676191"/>
            <a:chOff x="2025797" y="1687786"/>
            <a:chExt cx="1989473" cy="2023164"/>
          </a:xfrm>
        </p:grpSpPr>
        <p:pic>
          <p:nvPicPr>
            <p:cNvPr id="627" name="Google Shape;627;p4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2025797" y="1687786"/>
              <a:ext cx="1989473" cy="20231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8" name="Google Shape;628;p45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6363937">
              <a:off x="3181164" y="2470288"/>
              <a:ext cx="887477" cy="48233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629" name="Google Shape;629;p45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6363937">
              <a:off x="2293174" y="2470288"/>
              <a:ext cx="887477" cy="48233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630" name="Google Shape;630;p45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6363937">
              <a:off x="2040968" y="2470288"/>
              <a:ext cx="887477" cy="48233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</p:grpSp>
      <p:pic>
        <p:nvPicPr>
          <p:cNvPr id="631" name="Google Shape;631;p45" descr="Resultado de imagen para fishing bob png"/>
          <p:cNvPicPr preferRelativeResize="0"/>
          <p:nvPr/>
        </p:nvPicPr>
        <p:blipFill rotWithShape="1">
          <a:blip r:embed="rId10">
            <a:alphaModFix/>
          </a:blip>
          <a:srcRect l="24499" t="23069" r="20790" b="19343"/>
          <a:stretch/>
        </p:blipFill>
        <p:spPr>
          <a:xfrm>
            <a:off x="3301664" y="1452838"/>
            <a:ext cx="1204442" cy="126778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sp>
        <p:nvSpPr>
          <p:cNvPr id="632" name="Google Shape;632;p45"/>
          <p:cNvSpPr txBox="1"/>
          <p:nvPr/>
        </p:nvSpPr>
        <p:spPr>
          <a:xfrm>
            <a:off x="3034659" y="2061917"/>
            <a:ext cx="1648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Luvox</a:t>
            </a:r>
            <a:endParaRPr i="0" u="none" strike="noStrike" cap="none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45"/>
          <p:cNvSpPr txBox="1"/>
          <p:nvPr/>
        </p:nvSpPr>
        <p:spPr>
          <a:xfrm>
            <a:off x="3315875" y="1856775"/>
            <a:ext cx="11433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Fluvoxamine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634" name="Google Shape;634;p45" descr="A close up of a dinosaur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2700000">
            <a:off x="4168507" y="3643446"/>
            <a:ext cx="1805341" cy="1020436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45"/>
          <p:cNvSpPr txBox="1"/>
          <p:nvPr/>
        </p:nvSpPr>
        <p:spPr>
          <a:xfrm rot="-1388">
            <a:off x="4673894" y="3699498"/>
            <a:ext cx="3715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Carbamazepine 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(Tegretol) 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“Tiger tail”</a:t>
            </a:r>
            <a:endParaRPr sz="1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46"/>
          <p:cNvPicPr preferRelativeResize="0"/>
          <p:nvPr/>
        </p:nvPicPr>
        <p:blipFill rotWithShape="1">
          <a:blip r:embed="rId3">
            <a:alphaModFix amt="20000"/>
          </a:blip>
          <a:srcRect b="7842"/>
          <a:stretch/>
        </p:blipFill>
        <p:spPr>
          <a:xfrm>
            <a:off x="0" y="-9229"/>
            <a:ext cx="9144000" cy="5161966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46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46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643" name="Google Shape;643;p46"/>
          <p:cNvSpPr txBox="1"/>
          <p:nvPr/>
        </p:nvSpPr>
        <p:spPr>
          <a:xfrm>
            <a:off x="-142165" y="985869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CYP</a:t>
            </a:r>
            <a:r>
              <a:rPr lang="en" sz="2000" b="1"/>
              <a:t>3</a:t>
            </a: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2000" b="1"/>
              <a:t>4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2000"/>
              <a:t>3 A’s For </a:t>
            </a:r>
            <a:endParaRPr sz="200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(fishing)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4" name="Google Shape;644;p46"/>
          <p:cNvGrpSpPr/>
          <p:nvPr/>
        </p:nvGrpSpPr>
        <p:grpSpPr>
          <a:xfrm>
            <a:off x="6363727" y="1001525"/>
            <a:ext cx="2714582" cy="876590"/>
            <a:chOff x="6363727" y="849125"/>
            <a:chExt cx="2714582" cy="876590"/>
          </a:xfrm>
        </p:grpSpPr>
        <p:sp>
          <p:nvSpPr>
            <p:cNvPr id="645" name="Google Shape;645;p46"/>
            <p:cNvSpPr/>
            <p:nvPr/>
          </p:nvSpPr>
          <p:spPr>
            <a:xfrm rot="10800000" flipH="1">
              <a:off x="6363727" y="921115"/>
              <a:ext cx="1048800" cy="804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6" name="Google Shape;646;p46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62994" y="1044926"/>
              <a:ext cx="450337" cy="447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7" name="Google Shape;647;p46"/>
            <p:cNvSpPr txBox="1"/>
            <p:nvPr/>
          </p:nvSpPr>
          <p:spPr>
            <a:xfrm>
              <a:off x="7652409" y="1221438"/>
              <a:ext cx="14259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own and </a:t>
              </a: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elayed</a:t>
              </a:r>
              <a:endParaRPr sz="1200"/>
            </a:p>
          </p:txBody>
        </p:sp>
        <p:sp>
          <p:nvSpPr>
            <p:cNvPr id="648" name="Google Shape;648;p46"/>
            <p:cNvSpPr txBox="1"/>
            <p:nvPr/>
          </p:nvSpPr>
          <p:spPr>
            <a:xfrm>
              <a:off x="7412524" y="849125"/>
              <a:ext cx="14784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000">
                  <a:solidFill>
                    <a:schemeClr val="dk1"/>
                  </a:solidFill>
                </a:rPr>
                <a:t>in</a:t>
              </a:r>
              <a:r>
                <a:rPr lang="en" sz="2000" b="1" u="sng">
                  <a:solidFill>
                    <a:schemeClr val="dk1"/>
                  </a:solidFill>
                </a:rPr>
                <a:t>D</a:t>
              </a:r>
              <a:r>
                <a:rPr lang="en" sz="2000">
                  <a:solidFill>
                    <a:schemeClr val="dk1"/>
                  </a:solidFill>
                </a:rPr>
                <a:t>uction</a:t>
              </a:r>
              <a:endParaRPr sz="2000"/>
            </a:p>
          </p:txBody>
        </p:sp>
      </p:grpSp>
      <p:sp>
        <p:nvSpPr>
          <p:cNvPr id="649" name="Google Shape;649;p46"/>
          <p:cNvSpPr/>
          <p:nvPr/>
        </p:nvSpPr>
        <p:spPr>
          <a:xfrm>
            <a:off x="5206425" y="926849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46"/>
          <p:cNvSpPr/>
          <p:nvPr/>
        </p:nvSpPr>
        <p:spPr>
          <a:xfrm>
            <a:off x="5140365" y="3369212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46"/>
          <p:cNvSpPr/>
          <p:nvPr/>
        </p:nvSpPr>
        <p:spPr>
          <a:xfrm>
            <a:off x="4796091" y="1206301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46"/>
          <p:cNvSpPr/>
          <p:nvPr/>
        </p:nvSpPr>
        <p:spPr>
          <a:xfrm>
            <a:off x="5420611" y="2998777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46"/>
          <p:cNvSpPr/>
          <p:nvPr/>
        </p:nvSpPr>
        <p:spPr>
          <a:xfrm>
            <a:off x="5684510" y="926869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46"/>
          <p:cNvSpPr/>
          <p:nvPr/>
        </p:nvSpPr>
        <p:spPr>
          <a:xfrm>
            <a:off x="5456126" y="2254346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46"/>
          <p:cNvSpPr/>
          <p:nvPr/>
        </p:nvSpPr>
        <p:spPr>
          <a:xfrm>
            <a:off x="2692704" y="2828336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46"/>
          <p:cNvSpPr/>
          <p:nvPr/>
        </p:nvSpPr>
        <p:spPr>
          <a:xfrm>
            <a:off x="3882618" y="1415267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46"/>
          <p:cNvSpPr/>
          <p:nvPr/>
        </p:nvSpPr>
        <p:spPr>
          <a:xfrm>
            <a:off x="5638580" y="1483310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46"/>
          <p:cNvSpPr/>
          <p:nvPr/>
        </p:nvSpPr>
        <p:spPr>
          <a:xfrm>
            <a:off x="2782764" y="1506653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46"/>
          <p:cNvSpPr/>
          <p:nvPr/>
        </p:nvSpPr>
        <p:spPr>
          <a:xfrm>
            <a:off x="3061778" y="3626730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46"/>
          <p:cNvSpPr/>
          <p:nvPr/>
        </p:nvSpPr>
        <p:spPr>
          <a:xfrm>
            <a:off x="3158769" y="2753312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46"/>
          <p:cNvSpPr/>
          <p:nvPr/>
        </p:nvSpPr>
        <p:spPr>
          <a:xfrm>
            <a:off x="2636950" y="2259317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46"/>
          <p:cNvSpPr/>
          <p:nvPr/>
        </p:nvSpPr>
        <p:spPr>
          <a:xfrm>
            <a:off x="3652006" y="1141024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46"/>
          <p:cNvSpPr/>
          <p:nvPr/>
        </p:nvSpPr>
        <p:spPr>
          <a:xfrm>
            <a:off x="5043361" y="1483388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46"/>
          <p:cNvSpPr/>
          <p:nvPr/>
        </p:nvSpPr>
        <p:spPr>
          <a:xfrm>
            <a:off x="2810775" y="1117741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46"/>
          <p:cNvSpPr/>
          <p:nvPr/>
        </p:nvSpPr>
        <p:spPr>
          <a:xfrm>
            <a:off x="3631515" y="876300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46"/>
          <p:cNvSpPr/>
          <p:nvPr/>
        </p:nvSpPr>
        <p:spPr>
          <a:xfrm>
            <a:off x="4516827" y="1175634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46"/>
          <p:cNvSpPr/>
          <p:nvPr/>
        </p:nvSpPr>
        <p:spPr>
          <a:xfrm>
            <a:off x="5396398" y="1972132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46"/>
          <p:cNvSpPr/>
          <p:nvPr/>
        </p:nvSpPr>
        <p:spPr>
          <a:xfrm>
            <a:off x="4516873" y="1574110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9" name="Google Shape;669;p46"/>
          <p:cNvGrpSpPr/>
          <p:nvPr/>
        </p:nvGrpSpPr>
        <p:grpSpPr>
          <a:xfrm>
            <a:off x="3070529" y="1664763"/>
            <a:ext cx="2193486" cy="1547233"/>
            <a:chOff x="2597721" y="958927"/>
            <a:chExt cx="2313072" cy="1631586"/>
          </a:xfrm>
        </p:grpSpPr>
        <p:pic>
          <p:nvPicPr>
            <p:cNvPr id="670" name="Google Shape;670;p46" descr="Resultado de imagen para anvi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74214">
              <a:off x="2610809" y="1133738"/>
              <a:ext cx="2276975" cy="12375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1" name="Google Shape;671;p46"/>
            <p:cNvSpPr txBox="1"/>
            <p:nvPr/>
          </p:nvSpPr>
          <p:spPr>
            <a:xfrm rot="103483">
              <a:off x="3036826" y="985142"/>
              <a:ext cx="1754295" cy="776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600" i="0" u="none" strike="noStrike" cap="none">
                  <a:solidFill>
                    <a:srgbClr val="FFFFFF"/>
                  </a:solidFill>
                </a:rPr>
                <a:t>3A4</a:t>
              </a:r>
              <a:endParaRPr sz="1600" i="0" u="none" strike="noStrike" cap="none">
                <a:solidFill>
                  <a:srgbClr val="FFFFFF"/>
                </a:solidFill>
              </a:endParaRPr>
            </a:p>
          </p:txBody>
        </p:sp>
        <p:sp>
          <p:nvSpPr>
            <p:cNvPr id="672" name="Google Shape;672;p46"/>
            <p:cNvSpPr txBox="1"/>
            <p:nvPr/>
          </p:nvSpPr>
          <p:spPr>
            <a:xfrm rot="103483">
              <a:off x="3043226" y="1787528"/>
              <a:ext cx="1754295" cy="776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i="0" u="none" strike="noStrike" cap="none">
                  <a:solidFill>
                    <a:srgbClr val="FFFFFF"/>
                  </a:solidFill>
                </a:rPr>
                <a:t>inducer</a:t>
              </a:r>
              <a:endParaRPr i="0" u="none" strike="noStrike" cap="none">
                <a:solidFill>
                  <a:srgbClr val="FFFFFF"/>
                </a:solidFill>
              </a:endParaRPr>
            </a:p>
          </p:txBody>
        </p:sp>
        <p:pic>
          <p:nvPicPr>
            <p:cNvPr id="673" name="Google Shape;673;p46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077849">
              <a:off x="4589169" y="1260647"/>
              <a:ext cx="284954" cy="2828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4" name="Google Shape;674;p46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58805">
              <a:off x="3486766" y="1684615"/>
              <a:ext cx="902829" cy="29756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75" name="Google Shape;675;p46"/>
          <p:cNvCxnSpPr/>
          <p:nvPr/>
        </p:nvCxnSpPr>
        <p:spPr>
          <a:xfrm>
            <a:off x="5091843" y="2349326"/>
            <a:ext cx="0" cy="4356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76" name="Google Shape;676;p46"/>
          <p:cNvCxnSpPr/>
          <p:nvPr/>
        </p:nvCxnSpPr>
        <p:spPr>
          <a:xfrm>
            <a:off x="3445035" y="2254773"/>
            <a:ext cx="0" cy="4356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677" name="Google Shape;677;p46"/>
          <p:cNvGrpSpPr/>
          <p:nvPr/>
        </p:nvGrpSpPr>
        <p:grpSpPr>
          <a:xfrm rot="77096" flipH="1">
            <a:off x="3263289" y="2715003"/>
            <a:ext cx="2360872" cy="1942201"/>
            <a:chOff x="2322914" y="2385818"/>
            <a:chExt cx="2509066" cy="2190065"/>
          </a:xfrm>
        </p:grpSpPr>
        <p:pic>
          <p:nvPicPr>
            <p:cNvPr id="678" name="Google Shape;678;p46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1035158" flipH="1">
              <a:off x="2514945" y="2664896"/>
              <a:ext cx="2125004" cy="1631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9" name="Google Shape;679;p4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733120">
              <a:off x="4134696" y="2872890"/>
              <a:ext cx="449894" cy="4582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0" name="Google Shape;680;p46"/>
          <p:cNvGrpSpPr/>
          <p:nvPr/>
        </p:nvGrpSpPr>
        <p:grpSpPr>
          <a:xfrm>
            <a:off x="4135236" y="4529263"/>
            <a:ext cx="460636" cy="353439"/>
            <a:chOff x="4046749" y="13913567"/>
            <a:chExt cx="1245300" cy="955500"/>
          </a:xfrm>
        </p:grpSpPr>
        <p:sp>
          <p:nvSpPr>
            <p:cNvPr id="681" name="Google Shape;681;p46"/>
            <p:cNvSpPr/>
            <p:nvPr/>
          </p:nvSpPr>
          <p:spPr>
            <a:xfrm rot="10800000" flipH="1">
              <a:off x="4046749" y="13913567"/>
              <a:ext cx="1245300" cy="955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82" name="Google Shape;682;p46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96223" y="14095141"/>
              <a:ext cx="534585" cy="5306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3" name="Google Shape;683;p46"/>
          <p:cNvSpPr/>
          <p:nvPr/>
        </p:nvSpPr>
        <p:spPr>
          <a:xfrm>
            <a:off x="3223101" y="4280499"/>
            <a:ext cx="156600" cy="146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46"/>
          <p:cNvSpPr txBox="1"/>
          <p:nvPr/>
        </p:nvSpPr>
        <p:spPr>
          <a:xfrm>
            <a:off x="3754274" y="3314201"/>
            <a:ext cx="1143300" cy="1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 i="0" u="none" strike="noStrike" cap="none">
                <a:solidFill>
                  <a:srgbClr val="000000"/>
                </a:solidFill>
              </a:rPr>
              <a:t>3A4</a:t>
            </a:r>
            <a:endParaRPr sz="1800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700"/>
              <a:t>substrate</a:t>
            </a:r>
            <a:endParaRPr sz="17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47"/>
          <p:cNvPicPr preferRelativeResize="0"/>
          <p:nvPr/>
        </p:nvPicPr>
        <p:blipFill rotWithShape="1">
          <a:blip r:embed="rId3">
            <a:alphaModFix amt="20000"/>
          </a:blip>
          <a:srcRect b="7842"/>
          <a:stretch/>
        </p:blipFill>
        <p:spPr>
          <a:xfrm>
            <a:off x="0" y="-9229"/>
            <a:ext cx="9144000" cy="5161966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7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7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692" name="Google Shape;692;p47"/>
          <p:cNvSpPr txBox="1"/>
          <p:nvPr/>
        </p:nvSpPr>
        <p:spPr>
          <a:xfrm>
            <a:off x="-142165" y="985869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CYP</a:t>
            </a:r>
            <a:r>
              <a:rPr lang="en" sz="2000" b="1"/>
              <a:t>3</a:t>
            </a: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2000" b="1"/>
              <a:t>4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2000"/>
              <a:t>3 A’s For </a:t>
            </a:r>
            <a:endParaRPr sz="200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(fishing)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3" name="Google Shape;693;p47"/>
          <p:cNvGrpSpPr/>
          <p:nvPr/>
        </p:nvGrpSpPr>
        <p:grpSpPr>
          <a:xfrm>
            <a:off x="6363727" y="1001525"/>
            <a:ext cx="2714582" cy="876590"/>
            <a:chOff x="6363727" y="849125"/>
            <a:chExt cx="2714582" cy="876590"/>
          </a:xfrm>
        </p:grpSpPr>
        <p:sp>
          <p:nvSpPr>
            <p:cNvPr id="694" name="Google Shape;694;p47"/>
            <p:cNvSpPr/>
            <p:nvPr/>
          </p:nvSpPr>
          <p:spPr>
            <a:xfrm rot="10800000" flipH="1">
              <a:off x="6363727" y="921115"/>
              <a:ext cx="1048800" cy="804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95" name="Google Shape;695;p47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62994" y="1044926"/>
              <a:ext cx="450337" cy="447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6" name="Google Shape;696;p47"/>
            <p:cNvSpPr txBox="1"/>
            <p:nvPr/>
          </p:nvSpPr>
          <p:spPr>
            <a:xfrm>
              <a:off x="7652409" y="1221438"/>
              <a:ext cx="14259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own and </a:t>
              </a: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elayed</a:t>
              </a:r>
              <a:endParaRPr sz="1200"/>
            </a:p>
          </p:txBody>
        </p:sp>
        <p:sp>
          <p:nvSpPr>
            <p:cNvPr id="697" name="Google Shape;697;p47"/>
            <p:cNvSpPr txBox="1"/>
            <p:nvPr/>
          </p:nvSpPr>
          <p:spPr>
            <a:xfrm>
              <a:off x="7412524" y="849125"/>
              <a:ext cx="14784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000">
                  <a:solidFill>
                    <a:schemeClr val="dk1"/>
                  </a:solidFill>
                </a:rPr>
                <a:t>in</a:t>
              </a:r>
              <a:r>
                <a:rPr lang="en" sz="2000" b="1" u="sng">
                  <a:solidFill>
                    <a:schemeClr val="dk1"/>
                  </a:solidFill>
                </a:rPr>
                <a:t>D</a:t>
              </a:r>
              <a:r>
                <a:rPr lang="en" sz="2000">
                  <a:solidFill>
                    <a:schemeClr val="dk1"/>
                  </a:solidFill>
                </a:rPr>
                <a:t>uction</a:t>
              </a:r>
              <a:endParaRPr sz="2000"/>
            </a:p>
          </p:txBody>
        </p:sp>
      </p:grpSp>
      <p:sp>
        <p:nvSpPr>
          <p:cNvPr id="698" name="Google Shape;698;p47"/>
          <p:cNvSpPr/>
          <p:nvPr/>
        </p:nvSpPr>
        <p:spPr>
          <a:xfrm>
            <a:off x="5206425" y="926849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47"/>
          <p:cNvSpPr/>
          <p:nvPr/>
        </p:nvSpPr>
        <p:spPr>
          <a:xfrm>
            <a:off x="5140365" y="3369212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47"/>
          <p:cNvSpPr/>
          <p:nvPr/>
        </p:nvSpPr>
        <p:spPr>
          <a:xfrm>
            <a:off x="4796091" y="1206301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47"/>
          <p:cNvSpPr/>
          <p:nvPr/>
        </p:nvSpPr>
        <p:spPr>
          <a:xfrm>
            <a:off x="5420611" y="2998777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47"/>
          <p:cNvSpPr/>
          <p:nvPr/>
        </p:nvSpPr>
        <p:spPr>
          <a:xfrm>
            <a:off x="5684510" y="926869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47"/>
          <p:cNvSpPr/>
          <p:nvPr/>
        </p:nvSpPr>
        <p:spPr>
          <a:xfrm>
            <a:off x="2692704" y="2828336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47"/>
          <p:cNvSpPr/>
          <p:nvPr/>
        </p:nvSpPr>
        <p:spPr>
          <a:xfrm>
            <a:off x="3882618" y="1415267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47"/>
          <p:cNvSpPr/>
          <p:nvPr/>
        </p:nvSpPr>
        <p:spPr>
          <a:xfrm>
            <a:off x="5638580" y="1483310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47"/>
          <p:cNvSpPr/>
          <p:nvPr/>
        </p:nvSpPr>
        <p:spPr>
          <a:xfrm>
            <a:off x="2782764" y="1506653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47"/>
          <p:cNvSpPr/>
          <p:nvPr/>
        </p:nvSpPr>
        <p:spPr>
          <a:xfrm>
            <a:off x="3061778" y="3626730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47"/>
          <p:cNvSpPr/>
          <p:nvPr/>
        </p:nvSpPr>
        <p:spPr>
          <a:xfrm>
            <a:off x="3158769" y="2753312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47"/>
          <p:cNvSpPr/>
          <p:nvPr/>
        </p:nvSpPr>
        <p:spPr>
          <a:xfrm>
            <a:off x="2636950" y="2259317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47"/>
          <p:cNvSpPr/>
          <p:nvPr/>
        </p:nvSpPr>
        <p:spPr>
          <a:xfrm>
            <a:off x="3652006" y="1141024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47"/>
          <p:cNvSpPr/>
          <p:nvPr/>
        </p:nvSpPr>
        <p:spPr>
          <a:xfrm>
            <a:off x="5043361" y="1483388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47"/>
          <p:cNvSpPr/>
          <p:nvPr/>
        </p:nvSpPr>
        <p:spPr>
          <a:xfrm>
            <a:off x="2810775" y="1117741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47"/>
          <p:cNvSpPr/>
          <p:nvPr/>
        </p:nvSpPr>
        <p:spPr>
          <a:xfrm>
            <a:off x="3631515" y="876300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47"/>
          <p:cNvSpPr/>
          <p:nvPr/>
        </p:nvSpPr>
        <p:spPr>
          <a:xfrm>
            <a:off x="4516827" y="1175634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47"/>
          <p:cNvSpPr/>
          <p:nvPr/>
        </p:nvSpPr>
        <p:spPr>
          <a:xfrm>
            <a:off x="4516873" y="1574110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6" name="Google Shape;716;p47"/>
          <p:cNvCxnSpPr/>
          <p:nvPr/>
        </p:nvCxnSpPr>
        <p:spPr>
          <a:xfrm>
            <a:off x="5091843" y="2349326"/>
            <a:ext cx="0" cy="4356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17" name="Google Shape;717;p47"/>
          <p:cNvCxnSpPr/>
          <p:nvPr/>
        </p:nvCxnSpPr>
        <p:spPr>
          <a:xfrm>
            <a:off x="3445035" y="2254773"/>
            <a:ext cx="0" cy="4356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718" name="Google Shape;718;p47"/>
          <p:cNvGrpSpPr/>
          <p:nvPr/>
        </p:nvGrpSpPr>
        <p:grpSpPr>
          <a:xfrm rot="77096" flipH="1">
            <a:off x="3263289" y="2715003"/>
            <a:ext cx="2360872" cy="1942201"/>
            <a:chOff x="2322914" y="2385818"/>
            <a:chExt cx="2509066" cy="2190065"/>
          </a:xfrm>
        </p:grpSpPr>
        <p:pic>
          <p:nvPicPr>
            <p:cNvPr id="719" name="Google Shape;719;p47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035158" flipH="1">
              <a:off x="2514945" y="2664896"/>
              <a:ext cx="2125004" cy="1631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0" name="Google Shape;720;p4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733120">
              <a:off x="4134696" y="2872890"/>
              <a:ext cx="449894" cy="4582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21" name="Google Shape;721;p47"/>
          <p:cNvGrpSpPr/>
          <p:nvPr/>
        </p:nvGrpSpPr>
        <p:grpSpPr>
          <a:xfrm>
            <a:off x="4135236" y="4529263"/>
            <a:ext cx="460636" cy="353439"/>
            <a:chOff x="4046749" y="13913567"/>
            <a:chExt cx="1245300" cy="955500"/>
          </a:xfrm>
        </p:grpSpPr>
        <p:sp>
          <p:nvSpPr>
            <p:cNvPr id="722" name="Google Shape;722;p47"/>
            <p:cNvSpPr/>
            <p:nvPr/>
          </p:nvSpPr>
          <p:spPr>
            <a:xfrm rot="10800000" flipH="1">
              <a:off x="4046749" y="13913567"/>
              <a:ext cx="1245300" cy="955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3" name="Google Shape;723;p47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96223" y="14095141"/>
              <a:ext cx="534585" cy="5306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4" name="Google Shape;724;p47"/>
          <p:cNvSpPr/>
          <p:nvPr/>
        </p:nvSpPr>
        <p:spPr>
          <a:xfrm>
            <a:off x="3223101" y="4280499"/>
            <a:ext cx="156600" cy="146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47"/>
          <p:cNvSpPr txBox="1"/>
          <p:nvPr/>
        </p:nvSpPr>
        <p:spPr>
          <a:xfrm>
            <a:off x="3754274" y="3314201"/>
            <a:ext cx="1143300" cy="1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 i="0" u="none" strike="noStrike" cap="none">
                <a:solidFill>
                  <a:srgbClr val="000000"/>
                </a:solidFill>
              </a:rPr>
              <a:t>3A4</a:t>
            </a:r>
            <a:endParaRPr sz="1800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700"/>
              <a:t>substrate</a:t>
            </a:r>
            <a:endParaRPr sz="1700"/>
          </a:p>
        </p:txBody>
      </p:sp>
      <p:pic>
        <p:nvPicPr>
          <p:cNvPr id="726" name="Google Shape;726;p47" descr="clipped result 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41788" y="1866525"/>
            <a:ext cx="1900000" cy="11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7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87907" y="2315148"/>
            <a:ext cx="317195" cy="314864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47"/>
          <p:cNvSpPr txBox="1"/>
          <p:nvPr/>
        </p:nvSpPr>
        <p:spPr>
          <a:xfrm rot="-1388">
            <a:off x="4277019" y="1964548"/>
            <a:ext cx="3715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Carbamazepine 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(Tegretol) 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“Tiger tail”</a:t>
            </a:r>
            <a:endParaRPr sz="12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48"/>
          <p:cNvPicPr preferRelativeResize="0"/>
          <p:nvPr/>
        </p:nvPicPr>
        <p:blipFill rotWithShape="1">
          <a:blip r:embed="rId3">
            <a:alphaModFix amt="20000"/>
          </a:blip>
          <a:srcRect b="7842"/>
          <a:stretch/>
        </p:blipFill>
        <p:spPr>
          <a:xfrm>
            <a:off x="0" y="-9229"/>
            <a:ext cx="9144000" cy="5161966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48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48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736" name="Google Shape;736;p48"/>
          <p:cNvSpPr txBox="1"/>
          <p:nvPr/>
        </p:nvSpPr>
        <p:spPr>
          <a:xfrm>
            <a:off x="-142165" y="985869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CYP</a:t>
            </a:r>
            <a:r>
              <a:rPr lang="en" sz="2000" b="1"/>
              <a:t>3</a:t>
            </a: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2000" b="1"/>
              <a:t>4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2000"/>
              <a:t>3 A’s For </a:t>
            </a:r>
            <a:endParaRPr sz="200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(fishing)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7" name="Google Shape;737;p48"/>
          <p:cNvGrpSpPr/>
          <p:nvPr/>
        </p:nvGrpSpPr>
        <p:grpSpPr>
          <a:xfrm>
            <a:off x="6363727" y="1001525"/>
            <a:ext cx="2714582" cy="876590"/>
            <a:chOff x="6363727" y="849125"/>
            <a:chExt cx="2714582" cy="876590"/>
          </a:xfrm>
        </p:grpSpPr>
        <p:sp>
          <p:nvSpPr>
            <p:cNvPr id="738" name="Google Shape;738;p48"/>
            <p:cNvSpPr/>
            <p:nvPr/>
          </p:nvSpPr>
          <p:spPr>
            <a:xfrm rot="10800000" flipH="1">
              <a:off x="6363727" y="921115"/>
              <a:ext cx="1048800" cy="804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9" name="Google Shape;739;p48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62994" y="1044926"/>
              <a:ext cx="450337" cy="447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0" name="Google Shape;740;p48"/>
            <p:cNvSpPr txBox="1"/>
            <p:nvPr/>
          </p:nvSpPr>
          <p:spPr>
            <a:xfrm>
              <a:off x="7652409" y="1221438"/>
              <a:ext cx="14259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own and </a:t>
              </a: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elayed</a:t>
              </a:r>
              <a:endParaRPr sz="1200"/>
            </a:p>
          </p:txBody>
        </p:sp>
        <p:sp>
          <p:nvSpPr>
            <p:cNvPr id="741" name="Google Shape;741;p48"/>
            <p:cNvSpPr txBox="1"/>
            <p:nvPr/>
          </p:nvSpPr>
          <p:spPr>
            <a:xfrm>
              <a:off x="7412524" y="849125"/>
              <a:ext cx="14784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000">
                  <a:solidFill>
                    <a:schemeClr val="dk1"/>
                  </a:solidFill>
                </a:rPr>
                <a:t>in</a:t>
              </a:r>
              <a:r>
                <a:rPr lang="en" sz="2000" b="1" u="sng">
                  <a:solidFill>
                    <a:schemeClr val="dk1"/>
                  </a:solidFill>
                </a:rPr>
                <a:t>D</a:t>
              </a:r>
              <a:r>
                <a:rPr lang="en" sz="2000">
                  <a:solidFill>
                    <a:schemeClr val="dk1"/>
                  </a:solidFill>
                </a:rPr>
                <a:t>uction</a:t>
              </a:r>
              <a:endParaRPr sz="2000"/>
            </a:p>
          </p:txBody>
        </p:sp>
      </p:grpSp>
      <p:sp>
        <p:nvSpPr>
          <p:cNvPr id="742" name="Google Shape;742;p48"/>
          <p:cNvSpPr/>
          <p:nvPr/>
        </p:nvSpPr>
        <p:spPr>
          <a:xfrm>
            <a:off x="5206425" y="926849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48"/>
          <p:cNvSpPr/>
          <p:nvPr/>
        </p:nvSpPr>
        <p:spPr>
          <a:xfrm>
            <a:off x="5140365" y="3369212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48"/>
          <p:cNvSpPr/>
          <p:nvPr/>
        </p:nvSpPr>
        <p:spPr>
          <a:xfrm>
            <a:off x="4796091" y="1206301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48"/>
          <p:cNvSpPr/>
          <p:nvPr/>
        </p:nvSpPr>
        <p:spPr>
          <a:xfrm>
            <a:off x="5420611" y="2998777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48"/>
          <p:cNvSpPr/>
          <p:nvPr/>
        </p:nvSpPr>
        <p:spPr>
          <a:xfrm>
            <a:off x="5684510" y="926869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48"/>
          <p:cNvSpPr/>
          <p:nvPr/>
        </p:nvSpPr>
        <p:spPr>
          <a:xfrm>
            <a:off x="2692704" y="2828336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48"/>
          <p:cNvSpPr/>
          <p:nvPr/>
        </p:nvSpPr>
        <p:spPr>
          <a:xfrm>
            <a:off x="3882618" y="1415267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48"/>
          <p:cNvSpPr/>
          <p:nvPr/>
        </p:nvSpPr>
        <p:spPr>
          <a:xfrm>
            <a:off x="5638580" y="1483310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8"/>
          <p:cNvSpPr/>
          <p:nvPr/>
        </p:nvSpPr>
        <p:spPr>
          <a:xfrm>
            <a:off x="2782764" y="1506653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48"/>
          <p:cNvSpPr/>
          <p:nvPr/>
        </p:nvSpPr>
        <p:spPr>
          <a:xfrm>
            <a:off x="3061778" y="3626730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48"/>
          <p:cNvSpPr/>
          <p:nvPr/>
        </p:nvSpPr>
        <p:spPr>
          <a:xfrm>
            <a:off x="3158769" y="2753312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48"/>
          <p:cNvSpPr/>
          <p:nvPr/>
        </p:nvSpPr>
        <p:spPr>
          <a:xfrm>
            <a:off x="2636950" y="2259317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48"/>
          <p:cNvSpPr/>
          <p:nvPr/>
        </p:nvSpPr>
        <p:spPr>
          <a:xfrm>
            <a:off x="3652006" y="1141024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48"/>
          <p:cNvSpPr/>
          <p:nvPr/>
        </p:nvSpPr>
        <p:spPr>
          <a:xfrm>
            <a:off x="5043361" y="1483388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48"/>
          <p:cNvSpPr/>
          <p:nvPr/>
        </p:nvSpPr>
        <p:spPr>
          <a:xfrm>
            <a:off x="2810775" y="1117741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48"/>
          <p:cNvSpPr/>
          <p:nvPr/>
        </p:nvSpPr>
        <p:spPr>
          <a:xfrm>
            <a:off x="3631515" y="876300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48"/>
          <p:cNvSpPr/>
          <p:nvPr/>
        </p:nvSpPr>
        <p:spPr>
          <a:xfrm>
            <a:off x="4516827" y="1175634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48"/>
          <p:cNvSpPr/>
          <p:nvPr/>
        </p:nvSpPr>
        <p:spPr>
          <a:xfrm>
            <a:off x="4516873" y="1574110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0" name="Google Shape;760;p48"/>
          <p:cNvCxnSpPr/>
          <p:nvPr/>
        </p:nvCxnSpPr>
        <p:spPr>
          <a:xfrm>
            <a:off x="5091843" y="2349326"/>
            <a:ext cx="0" cy="4356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61" name="Google Shape;761;p48"/>
          <p:cNvCxnSpPr/>
          <p:nvPr/>
        </p:nvCxnSpPr>
        <p:spPr>
          <a:xfrm>
            <a:off x="3445035" y="2254773"/>
            <a:ext cx="0" cy="4356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762" name="Google Shape;762;p48"/>
          <p:cNvGrpSpPr/>
          <p:nvPr/>
        </p:nvGrpSpPr>
        <p:grpSpPr>
          <a:xfrm>
            <a:off x="4135236" y="4529263"/>
            <a:ext cx="460636" cy="353439"/>
            <a:chOff x="4046749" y="13913567"/>
            <a:chExt cx="1245300" cy="955500"/>
          </a:xfrm>
        </p:grpSpPr>
        <p:sp>
          <p:nvSpPr>
            <p:cNvPr id="763" name="Google Shape;763;p48"/>
            <p:cNvSpPr/>
            <p:nvPr/>
          </p:nvSpPr>
          <p:spPr>
            <a:xfrm rot="10800000" flipH="1">
              <a:off x="4046749" y="13913567"/>
              <a:ext cx="1245300" cy="955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64" name="Google Shape;764;p48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96223" y="14095141"/>
              <a:ext cx="534585" cy="5306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5" name="Google Shape;765;p48"/>
          <p:cNvSpPr/>
          <p:nvPr/>
        </p:nvSpPr>
        <p:spPr>
          <a:xfrm>
            <a:off x="3223101" y="4280499"/>
            <a:ext cx="156600" cy="146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48"/>
          <p:cNvSpPr txBox="1"/>
          <p:nvPr/>
        </p:nvSpPr>
        <p:spPr>
          <a:xfrm rot="-1388">
            <a:off x="4277019" y="1964548"/>
            <a:ext cx="3715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Carbamazepine 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(Tegretol) 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“Tiger tail”</a:t>
            </a:r>
            <a:endParaRPr sz="1200"/>
          </a:p>
        </p:txBody>
      </p:sp>
      <p:sp>
        <p:nvSpPr>
          <p:cNvPr id="767" name="Google Shape;767;p48"/>
          <p:cNvSpPr txBox="1"/>
          <p:nvPr/>
        </p:nvSpPr>
        <p:spPr>
          <a:xfrm rot="-1377">
            <a:off x="2130825" y="3062121"/>
            <a:ext cx="14979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500"/>
              <a:t>Quetiapine (Seroquel)</a:t>
            </a:r>
            <a:endParaRPr sz="15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2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“Quit typing!”</a:t>
            </a:r>
            <a:endParaRPr sz="1100"/>
          </a:p>
        </p:txBody>
      </p:sp>
      <p:pic>
        <p:nvPicPr>
          <p:cNvPr id="768" name="Google Shape;76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4101" y="2852474"/>
            <a:ext cx="1921236" cy="14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48" descr="clipped result 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41788" y="1866525"/>
            <a:ext cx="1900000" cy="11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48" descr="clipped result 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7907" y="2315148"/>
            <a:ext cx="317195" cy="314864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48"/>
          <p:cNvSpPr txBox="1"/>
          <p:nvPr/>
        </p:nvSpPr>
        <p:spPr>
          <a:xfrm>
            <a:off x="5578410" y="3492719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6-fold decrease!</a:t>
            </a:r>
            <a:endParaRPr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49"/>
          <p:cNvPicPr preferRelativeResize="0"/>
          <p:nvPr/>
        </p:nvPicPr>
        <p:blipFill rotWithShape="1">
          <a:blip r:embed="rId3">
            <a:alphaModFix amt="20000"/>
          </a:blip>
          <a:srcRect b="7842"/>
          <a:stretch/>
        </p:blipFill>
        <p:spPr>
          <a:xfrm>
            <a:off x="0" y="-9229"/>
            <a:ext cx="9144000" cy="5161966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49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49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779" name="Google Shape;779;p49"/>
          <p:cNvSpPr txBox="1"/>
          <p:nvPr/>
        </p:nvSpPr>
        <p:spPr>
          <a:xfrm>
            <a:off x="-142165" y="985869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CYP</a:t>
            </a:r>
            <a:r>
              <a:rPr lang="en" sz="2000" b="1"/>
              <a:t>3</a:t>
            </a: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2000" b="1"/>
              <a:t>4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2000"/>
              <a:t>3 A’s For </a:t>
            </a:r>
            <a:endParaRPr sz="200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(fishing)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49"/>
          <p:cNvGrpSpPr/>
          <p:nvPr/>
        </p:nvGrpSpPr>
        <p:grpSpPr>
          <a:xfrm>
            <a:off x="6363727" y="1001525"/>
            <a:ext cx="2714582" cy="876590"/>
            <a:chOff x="6363727" y="849125"/>
            <a:chExt cx="2714582" cy="876590"/>
          </a:xfrm>
        </p:grpSpPr>
        <p:sp>
          <p:nvSpPr>
            <p:cNvPr id="781" name="Google Shape;781;p49"/>
            <p:cNvSpPr/>
            <p:nvPr/>
          </p:nvSpPr>
          <p:spPr>
            <a:xfrm rot="10800000" flipH="1">
              <a:off x="6363727" y="921115"/>
              <a:ext cx="1048800" cy="804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82" name="Google Shape;782;p49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62994" y="1044926"/>
              <a:ext cx="450337" cy="447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3" name="Google Shape;783;p49"/>
            <p:cNvSpPr txBox="1"/>
            <p:nvPr/>
          </p:nvSpPr>
          <p:spPr>
            <a:xfrm>
              <a:off x="7652409" y="1221438"/>
              <a:ext cx="14259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own and </a:t>
              </a: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elayed</a:t>
              </a:r>
              <a:endParaRPr sz="1200"/>
            </a:p>
          </p:txBody>
        </p:sp>
        <p:sp>
          <p:nvSpPr>
            <p:cNvPr id="784" name="Google Shape;784;p49"/>
            <p:cNvSpPr txBox="1"/>
            <p:nvPr/>
          </p:nvSpPr>
          <p:spPr>
            <a:xfrm>
              <a:off x="7412524" y="849125"/>
              <a:ext cx="14784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000">
                  <a:solidFill>
                    <a:schemeClr val="dk1"/>
                  </a:solidFill>
                </a:rPr>
                <a:t>in</a:t>
              </a:r>
              <a:r>
                <a:rPr lang="en" sz="2000" b="1" u="sng">
                  <a:solidFill>
                    <a:schemeClr val="dk1"/>
                  </a:solidFill>
                </a:rPr>
                <a:t>D</a:t>
              </a:r>
              <a:r>
                <a:rPr lang="en" sz="2000">
                  <a:solidFill>
                    <a:schemeClr val="dk1"/>
                  </a:solidFill>
                </a:rPr>
                <a:t>uction</a:t>
              </a:r>
              <a:endParaRPr sz="2000"/>
            </a:p>
          </p:txBody>
        </p:sp>
      </p:grpSp>
      <p:sp>
        <p:nvSpPr>
          <p:cNvPr id="785" name="Google Shape;785;p49"/>
          <p:cNvSpPr/>
          <p:nvPr/>
        </p:nvSpPr>
        <p:spPr>
          <a:xfrm>
            <a:off x="5206425" y="926849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49"/>
          <p:cNvSpPr/>
          <p:nvPr/>
        </p:nvSpPr>
        <p:spPr>
          <a:xfrm>
            <a:off x="5140365" y="3369212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49"/>
          <p:cNvSpPr/>
          <p:nvPr/>
        </p:nvSpPr>
        <p:spPr>
          <a:xfrm>
            <a:off x="4796091" y="1206301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49"/>
          <p:cNvSpPr/>
          <p:nvPr/>
        </p:nvSpPr>
        <p:spPr>
          <a:xfrm>
            <a:off x="5420611" y="2998777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49"/>
          <p:cNvSpPr/>
          <p:nvPr/>
        </p:nvSpPr>
        <p:spPr>
          <a:xfrm>
            <a:off x="5684510" y="926869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49"/>
          <p:cNvSpPr/>
          <p:nvPr/>
        </p:nvSpPr>
        <p:spPr>
          <a:xfrm>
            <a:off x="2692704" y="2828336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49"/>
          <p:cNvSpPr/>
          <p:nvPr/>
        </p:nvSpPr>
        <p:spPr>
          <a:xfrm>
            <a:off x="3882618" y="1415267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49"/>
          <p:cNvSpPr/>
          <p:nvPr/>
        </p:nvSpPr>
        <p:spPr>
          <a:xfrm>
            <a:off x="5638580" y="1483310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49"/>
          <p:cNvSpPr/>
          <p:nvPr/>
        </p:nvSpPr>
        <p:spPr>
          <a:xfrm>
            <a:off x="2782764" y="1506653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49"/>
          <p:cNvSpPr/>
          <p:nvPr/>
        </p:nvSpPr>
        <p:spPr>
          <a:xfrm>
            <a:off x="3061778" y="3626730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49"/>
          <p:cNvSpPr/>
          <p:nvPr/>
        </p:nvSpPr>
        <p:spPr>
          <a:xfrm>
            <a:off x="3158769" y="2753312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49"/>
          <p:cNvSpPr/>
          <p:nvPr/>
        </p:nvSpPr>
        <p:spPr>
          <a:xfrm>
            <a:off x="2636950" y="2259317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49"/>
          <p:cNvSpPr/>
          <p:nvPr/>
        </p:nvSpPr>
        <p:spPr>
          <a:xfrm>
            <a:off x="3652006" y="1141024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49"/>
          <p:cNvSpPr/>
          <p:nvPr/>
        </p:nvSpPr>
        <p:spPr>
          <a:xfrm>
            <a:off x="5043361" y="1483388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49"/>
          <p:cNvSpPr/>
          <p:nvPr/>
        </p:nvSpPr>
        <p:spPr>
          <a:xfrm>
            <a:off x="2810775" y="1117741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49"/>
          <p:cNvSpPr/>
          <p:nvPr/>
        </p:nvSpPr>
        <p:spPr>
          <a:xfrm>
            <a:off x="3631515" y="876300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49"/>
          <p:cNvSpPr/>
          <p:nvPr/>
        </p:nvSpPr>
        <p:spPr>
          <a:xfrm>
            <a:off x="4516827" y="1175634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49"/>
          <p:cNvSpPr/>
          <p:nvPr/>
        </p:nvSpPr>
        <p:spPr>
          <a:xfrm>
            <a:off x="4516873" y="1574110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3" name="Google Shape;803;p49"/>
          <p:cNvCxnSpPr/>
          <p:nvPr/>
        </p:nvCxnSpPr>
        <p:spPr>
          <a:xfrm>
            <a:off x="5091843" y="2349326"/>
            <a:ext cx="0" cy="4356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04" name="Google Shape;804;p49"/>
          <p:cNvCxnSpPr/>
          <p:nvPr/>
        </p:nvCxnSpPr>
        <p:spPr>
          <a:xfrm>
            <a:off x="3445035" y="2254773"/>
            <a:ext cx="0" cy="4356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805" name="Google Shape;805;p49"/>
          <p:cNvGrpSpPr/>
          <p:nvPr/>
        </p:nvGrpSpPr>
        <p:grpSpPr>
          <a:xfrm>
            <a:off x="4135236" y="4529263"/>
            <a:ext cx="460636" cy="353439"/>
            <a:chOff x="4046749" y="13913567"/>
            <a:chExt cx="1245300" cy="955500"/>
          </a:xfrm>
        </p:grpSpPr>
        <p:sp>
          <p:nvSpPr>
            <p:cNvPr id="806" name="Google Shape;806;p49"/>
            <p:cNvSpPr/>
            <p:nvPr/>
          </p:nvSpPr>
          <p:spPr>
            <a:xfrm rot="10800000" flipH="1">
              <a:off x="4046749" y="13913567"/>
              <a:ext cx="1245300" cy="955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07" name="Google Shape;807;p49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96223" y="14095141"/>
              <a:ext cx="534585" cy="5306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8" name="Google Shape;808;p49"/>
          <p:cNvSpPr/>
          <p:nvPr/>
        </p:nvSpPr>
        <p:spPr>
          <a:xfrm>
            <a:off x="3223101" y="4280499"/>
            <a:ext cx="156600" cy="146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49"/>
          <p:cNvSpPr txBox="1"/>
          <p:nvPr/>
        </p:nvSpPr>
        <p:spPr>
          <a:xfrm rot="-1388">
            <a:off x="4277019" y="1964548"/>
            <a:ext cx="3715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Carbamazepine 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(Tegretol) 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“Tiger tail”</a:t>
            </a:r>
            <a:endParaRPr sz="1200"/>
          </a:p>
        </p:txBody>
      </p:sp>
      <p:sp>
        <p:nvSpPr>
          <p:cNvPr id="810" name="Google Shape;810;p49"/>
          <p:cNvSpPr txBox="1"/>
          <p:nvPr/>
        </p:nvSpPr>
        <p:spPr>
          <a:xfrm rot="-1377">
            <a:off x="1725200" y="3160696"/>
            <a:ext cx="14979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500"/>
              <a:t>Lumateperone</a:t>
            </a:r>
            <a:endParaRPr sz="15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500"/>
              <a:t>(Caplyta)</a:t>
            </a:r>
            <a:endParaRPr sz="15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2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“‘Luminated 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Cap lighter”</a:t>
            </a:r>
            <a:endParaRPr sz="1100"/>
          </a:p>
        </p:txBody>
      </p:sp>
      <p:pic>
        <p:nvPicPr>
          <p:cNvPr id="811" name="Google Shape;811;p49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1788" y="1866525"/>
            <a:ext cx="1900000" cy="11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49" descr="clipped result 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7907" y="2315148"/>
            <a:ext cx="317195" cy="314864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49"/>
          <p:cNvSpPr txBox="1"/>
          <p:nvPr/>
        </p:nvSpPr>
        <p:spPr>
          <a:xfrm>
            <a:off x="5578410" y="3492719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20-fold decrease</a:t>
            </a:r>
            <a:endParaRPr sz="2400">
              <a:solidFill>
                <a:srgbClr val="FF0000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of a $1,800 drug!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814" name="Google Shape;814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3359">
            <a:off x="3270386" y="2703561"/>
            <a:ext cx="2152225" cy="163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9" name="Google Shape;819;p50"/>
          <p:cNvCxnSpPr/>
          <p:nvPr/>
        </p:nvCxnSpPr>
        <p:spPr>
          <a:xfrm>
            <a:off x="3771200" y="1432575"/>
            <a:ext cx="1625700" cy="1625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20" name="Google Shape;820;p50"/>
          <p:cNvPicPr preferRelativeResize="0"/>
          <p:nvPr/>
        </p:nvPicPr>
        <p:blipFill rotWithShape="1">
          <a:blip r:embed="rId3">
            <a:alphaModFix/>
          </a:blip>
          <a:srcRect b="24823"/>
          <a:stretch/>
        </p:blipFill>
        <p:spPr>
          <a:xfrm>
            <a:off x="1552500" y="593675"/>
            <a:ext cx="6588401" cy="412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51"/>
          <p:cNvSpPr txBox="1"/>
          <p:nvPr/>
        </p:nvSpPr>
        <p:spPr>
          <a:xfrm>
            <a:off x="7201589" y="9948196"/>
            <a:ext cx="4665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37</a:t>
            </a:fld>
            <a:endParaRPr sz="1000">
              <a:solidFill>
                <a:srgbClr val="595959"/>
              </a:solidFill>
            </a:endParaRPr>
          </a:p>
        </p:txBody>
      </p:sp>
      <p:grpSp>
        <p:nvGrpSpPr>
          <p:cNvPr id="826" name="Google Shape;826;p51"/>
          <p:cNvGrpSpPr/>
          <p:nvPr/>
        </p:nvGrpSpPr>
        <p:grpSpPr>
          <a:xfrm>
            <a:off x="3818372" y="3664245"/>
            <a:ext cx="1959919" cy="1367512"/>
            <a:chOff x="674774" y="6582964"/>
            <a:chExt cx="1959919" cy="1367512"/>
          </a:xfrm>
        </p:grpSpPr>
        <p:grpSp>
          <p:nvGrpSpPr>
            <p:cNvPr id="827" name="Google Shape;827;p51"/>
            <p:cNvGrpSpPr/>
            <p:nvPr/>
          </p:nvGrpSpPr>
          <p:grpSpPr>
            <a:xfrm>
              <a:off x="674774" y="6582964"/>
              <a:ext cx="1480326" cy="1367512"/>
              <a:chOff x="597592" y="4558424"/>
              <a:chExt cx="2199593" cy="2031964"/>
            </a:xfrm>
          </p:grpSpPr>
          <p:sp>
            <p:nvSpPr>
              <p:cNvPr id="828" name="Google Shape;828;p51"/>
              <p:cNvSpPr/>
              <p:nvPr/>
            </p:nvSpPr>
            <p:spPr>
              <a:xfrm rot="5400000">
                <a:off x="2442435" y="5286987"/>
                <a:ext cx="213000" cy="496500"/>
              </a:xfrm>
              <a:prstGeom prst="rect">
                <a:avLst/>
              </a:prstGeom>
              <a:solidFill>
                <a:srgbClr val="5EA5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829" name="Google Shape;829;p5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97592" y="4558424"/>
                <a:ext cx="1931575" cy="20319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30" name="Google Shape;830;p51"/>
            <p:cNvSpPr/>
            <p:nvPr/>
          </p:nvSpPr>
          <p:spPr>
            <a:xfrm>
              <a:off x="2121093" y="6978524"/>
              <a:ext cx="513600" cy="513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5EA5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1" name="Google Shape;831;p51"/>
          <p:cNvGrpSpPr/>
          <p:nvPr/>
        </p:nvGrpSpPr>
        <p:grpSpPr>
          <a:xfrm>
            <a:off x="3810727" y="239826"/>
            <a:ext cx="1325979" cy="1367511"/>
            <a:chOff x="822296" y="9438364"/>
            <a:chExt cx="1325979" cy="1367511"/>
          </a:xfrm>
        </p:grpSpPr>
        <p:pic>
          <p:nvPicPr>
            <p:cNvPr id="832" name="Google Shape;832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22296" y="9438364"/>
              <a:ext cx="1299950" cy="13675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3" name="Google Shape;833;p51"/>
            <p:cNvSpPr/>
            <p:nvPr/>
          </p:nvSpPr>
          <p:spPr>
            <a:xfrm>
              <a:off x="1681775" y="10252375"/>
              <a:ext cx="466500" cy="466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4" name="Google Shape;834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81772" y="10313586"/>
              <a:ext cx="384125" cy="287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5" name="Google Shape;835;p51"/>
          <p:cNvGrpSpPr/>
          <p:nvPr/>
        </p:nvGrpSpPr>
        <p:grpSpPr>
          <a:xfrm>
            <a:off x="983921" y="3633339"/>
            <a:ext cx="1883574" cy="1367512"/>
            <a:chOff x="597592" y="4558424"/>
            <a:chExt cx="2798773" cy="2031964"/>
          </a:xfrm>
        </p:grpSpPr>
        <p:sp>
          <p:nvSpPr>
            <p:cNvPr id="836" name="Google Shape;836;p51"/>
            <p:cNvSpPr/>
            <p:nvPr/>
          </p:nvSpPr>
          <p:spPr>
            <a:xfrm rot="5400000">
              <a:off x="2442435" y="5286987"/>
              <a:ext cx="213000" cy="496500"/>
            </a:xfrm>
            <a:prstGeom prst="rect">
              <a:avLst/>
            </a:prstGeom>
            <a:solidFill>
              <a:srgbClr val="5EA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7" name="Google Shape;837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7592" y="4558424"/>
              <a:ext cx="1931575" cy="20319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8" name="Google Shape;838;p51"/>
            <p:cNvSpPr/>
            <p:nvPr/>
          </p:nvSpPr>
          <p:spPr>
            <a:xfrm>
              <a:off x="2712365" y="5193233"/>
              <a:ext cx="684000" cy="684000"/>
            </a:xfrm>
            <a:prstGeom prst="flowChartSummingJunction">
              <a:avLst/>
            </a:prstGeom>
            <a:solidFill>
              <a:srgbClr val="FFFFFF"/>
            </a:solidFill>
            <a:ln w="28575" cap="flat" cmpd="sng">
              <a:solidFill>
                <a:srgbClr val="5EA5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" name="Google Shape;839;p51"/>
          <p:cNvGrpSpPr/>
          <p:nvPr/>
        </p:nvGrpSpPr>
        <p:grpSpPr>
          <a:xfrm rot="8596591">
            <a:off x="991221" y="1787603"/>
            <a:ext cx="1736506" cy="1542642"/>
            <a:chOff x="1743427" y="6581395"/>
            <a:chExt cx="1880387" cy="1670461"/>
          </a:xfrm>
        </p:grpSpPr>
        <p:grpSp>
          <p:nvGrpSpPr>
            <p:cNvPr id="840" name="Google Shape;840;p51"/>
            <p:cNvGrpSpPr/>
            <p:nvPr/>
          </p:nvGrpSpPr>
          <p:grpSpPr>
            <a:xfrm>
              <a:off x="1743427" y="6581395"/>
              <a:ext cx="1880387" cy="1670461"/>
              <a:chOff x="4398902" y="3581420"/>
              <a:chExt cx="1880387" cy="1670461"/>
            </a:xfrm>
          </p:grpSpPr>
          <p:sp>
            <p:nvSpPr>
              <p:cNvPr id="841" name="Google Shape;841;p51"/>
              <p:cNvSpPr/>
              <p:nvPr/>
            </p:nvSpPr>
            <p:spPr>
              <a:xfrm rot="2217408">
                <a:off x="4428482" y="3803839"/>
                <a:ext cx="870241" cy="38856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842" name="Google Shape;842;p5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923461" y="3825597"/>
                <a:ext cx="1355828" cy="14262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43" name="Google Shape;843;p51"/>
            <p:cNvSpPr txBox="1"/>
            <p:nvPr/>
          </p:nvSpPr>
          <p:spPr>
            <a:xfrm rot="2156407">
              <a:off x="1967297" y="6608012"/>
              <a:ext cx="173783" cy="285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500" b="1">
                  <a:solidFill>
                    <a:srgbClr val="CCCCCC"/>
                  </a:solidFill>
                </a:rPr>
                <a:t>+</a:t>
              </a:r>
              <a:endParaRPr sz="3500" b="1" i="0" u="sng" strike="noStrike" cap="none">
                <a:solidFill>
                  <a:srgbClr val="CCCCCC"/>
                </a:solidFill>
              </a:endParaRPr>
            </a:p>
          </p:txBody>
        </p:sp>
      </p:grpSp>
      <p:grpSp>
        <p:nvGrpSpPr>
          <p:cNvPr id="844" name="Google Shape;844;p51"/>
          <p:cNvGrpSpPr/>
          <p:nvPr/>
        </p:nvGrpSpPr>
        <p:grpSpPr>
          <a:xfrm>
            <a:off x="6299322" y="1413880"/>
            <a:ext cx="2314291" cy="2274825"/>
            <a:chOff x="3414672" y="7055030"/>
            <a:chExt cx="2314291" cy="2274825"/>
          </a:xfrm>
        </p:grpSpPr>
        <p:grpSp>
          <p:nvGrpSpPr>
            <p:cNvPr id="845" name="Google Shape;845;p51"/>
            <p:cNvGrpSpPr/>
            <p:nvPr/>
          </p:nvGrpSpPr>
          <p:grpSpPr>
            <a:xfrm rot="8596591">
              <a:off x="3703564" y="7421121"/>
              <a:ext cx="1736506" cy="1542642"/>
              <a:chOff x="1743427" y="6581395"/>
              <a:chExt cx="1880387" cy="1670461"/>
            </a:xfrm>
          </p:grpSpPr>
          <p:grpSp>
            <p:nvGrpSpPr>
              <p:cNvPr id="846" name="Google Shape;846;p51"/>
              <p:cNvGrpSpPr/>
              <p:nvPr/>
            </p:nvGrpSpPr>
            <p:grpSpPr>
              <a:xfrm>
                <a:off x="1743427" y="6581395"/>
                <a:ext cx="1880387" cy="1670461"/>
                <a:chOff x="4398902" y="3581420"/>
                <a:chExt cx="1880387" cy="1670461"/>
              </a:xfrm>
            </p:grpSpPr>
            <p:sp>
              <p:nvSpPr>
                <p:cNvPr id="847" name="Google Shape;847;p51"/>
                <p:cNvSpPr/>
                <p:nvPr/>
              </p:nvSpPr>
              <p:spPr>
                <a:xfrm rot="2217408">
                  <a:off x="4428482" y="3803839"/>
                  <a:ext cx="870241" cy="38856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9525" cap="flat" cmpd="sng">
                  <a:solidFill>
                    <a:srgbClr val="B7B7B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pic>
              <p:nvPicPr>
                <p:cNvPr id="848" name="Google Shape;848;p51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4923461" y="3825597"/>
                  <a:ext cx="1355828" cy="142628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849" name="Google Shape;849;p51"/>
              <p:cNvSpPr txBox="1"/>
              <p:nvPr/>
            </p:nvSpPr>
            <p:spPr>
              <a:xfrm rot="2156407">
                <a:off x="1967297" y="6608012"/>
                <a:ext cx="173783" cy="2859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just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00" b="1" i="0" u="sng" strike="noStrike" cap="none">
                  <a:solidFill>
                    <a:srgbClr val="CCCCCC"/>
                  </a:solidFill>
                </a:endParaRPr>
              </a:p>
            </p:txBody>
          </p:sp>
        </p:grpSp>
        <p:sp>
          <p:nvSpPr>
            <p:cNvPr id="850" name="Google Shape;850;p51"/>
            <p:cNvSpPr/>
            <p:nvPr/>
          </p:nvSpPr>
          <p:spPr>
            <a:xfrm rot="-5116">
              <a:off x="5304693" y="8096281"/>
              <a:ext cx="201600" cy="2871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51"/>
          <p:cNvGrpSpPr/>
          <p:nvPr/>
        </p:nvGrpSpPr>
        <p:grpSpPr>
          <a:xfrm>
            <a:off x="972980" y="216539"/>
            <a:ext cx="1930818" cy="1367511"/>
            <a:chOff x="3710055" y="9479539"/>
            <a:chExt cx="1930818" cy="1367511"/>
          </a:xfrm>
        </p:grpSpPr>
        <p:pic>
          <p:nvPicPr>
            <p:cNvPr id="852" name="Google Shape;852;p51"/>
            <p:cNvPicPr preferRelativeResize="0"/>
            <p:nvPr/>
          </p:nvPicPr>
          <p:blipFill rotWithShape="1">
            <a:blip r:embed="rId5">
              <a:alphaModFix/>
            </a:blip>
            <a:srcRect r="67070"/>
            <a:stretch/>
          </p:blipFill>
          <p:spPr>
            <a:xfrm rot="5400000">
              <a:off x="5082510" y="9814325"/>
              <a:ext cx="418776" cy="6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3" name="Google Shape;853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10055" y="9479539"/>
              <a:ext cx="1299950" cy="13675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4" name="Google Shape;854;p51"/>
          <p:cNvGrpSpPr/>
          <p:nvPr/>
        </p:nvGrpSpPr>
        <p:grpSpPr>
          <a:xfrm>
            <a:off x="6570405" y="224289"/>
            <a:ext cx="2126645" cy="1367511"/>
            <a:chOff x="800780" y="7435564"/>
            <a:chExt cx="2126645" cy="1367511"/>
          </a:xfrm>
        </p:grpSpPr>
        <p:grpSp>
          <p:nvGrpSpPr>
            <p:cNvPr id="855" name="Google Shape;855;p51"/>
            <p:cNvGrpSpPr/>
            <p:nvPr/>
          </p:nvGrpSpPr>
          <p:grpSpPr>
            <a:xfrm>
              <a:off x="800780" y="7435564"/>
              <a:ext cx="1630370" cy="1367511"/>
              <a:chOff x="559399" y="8652114"/>
              <a:chExt cx="1630370" cy="1367511"/>
            </a:xfrm>
          </p:grpSpPr>
          <p:sp>
            <p:nvSpPr>
              <p:cNvPr id="856" name="Google Shape;856;p51"/>
              <p:cNvSpPr/>
              <p:nvPr/>
            </p:nvSpPr>
            <p:spPr>
              <a:xfrm>
                <a:off x="1832769" y="9296604"/>
                <a:ext cx="357000" cy="60900"/>
              </a:xfrm>
              <a:prstGeom prst="rect">
                <a:avLst/>
              </a:prstGeom>
              <a:solidFill>
                <a:srgbClr val="EEEEEE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857" name="Google Shape;857;p5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59399" y="8652114"/>
                <a:ext cx="1299950" cy="13675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58" name="Google Shape;858;p51"/>
            <p:cNvSpPr/>
            <p:nvPr/>
          </p:nvSpPr>
          <p:spPr>
            <a:xfrm rot="5400000">
              <a:off x="2473825" y="7871224"/>
              <a:ext cx="411000" cy="496200"/>
            </a:xfrm>
            <a:prstGeom prst="can">
              <a:avLst>
                <a:gd name="adj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51"/>
          <p:cNvGrpSpPr/>
          <p:nvPr/>
        </p:nvGrpSpPr>
        <p:grpSpPr>
          <a:xfrm>
            <a:off x="6567582" y="3633339"/>
            <a:ext cx="2040708" cy="1367511"/>
            <a:chOff x="3741657" y="1392814"/>
            <a:chExt cx="2040708" cy="1367511"/>
          </a:xfrm>
        </p:grpSpPr>
        <p:grpSp>
          <p:nvGrpSpPr>
            <p:cNvPr id="860" name="Google Shape;860;p51"/>
            <p:cNvGrpSpPr/>
            <p:nvPr/>
          </p:nvGrpSpPr>
          <p:grpSpPr>
            <a:xfrm>
              <a:off x="3741657" y="1392814"/>
              <a:ext cx="1678189" cy="1367511"/>
              <a:chOff x="3741657" y="1392814"/>
              <a:chExt cx="1678189" cy="1367511"/>
            </a:xfrm>
          </p:grpSpPr>
          <p:sp>
            <p:nvSpPr>
              <p:cNvPr id="861" name="Google Shape;861;p51"/>
              <p:cNvSpPr/>
              <p:nvPr/>
            </p:nvSpPr>
            <p:spPr>
              <a:xfrm rot="5400000">
                <a:off x="5108896" y="1815750"/>
                <a:ext cx="143400" cy="478500"/>
              </a:xfrm>
              <a:prstGeom prst="rect">
                <a:avLst/>
              </a:prstGeom>
              <a:solidFill>
                <a:srgbClr val="5EA5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862" name="Google Shape;862;p5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741657" y="1392814"/>
                <a:ext cx="1299950" cy="13675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63" name="Google Shape;863;p5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632309">
              <a:off x="5205624" y="1722660"/>
              <a:ext cx="532608" cy="5317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64" name="Google Shape;864;p51"/>
          <p:cNvGrpSpPr/>
          <p:nvPr/>
        </p:nvGrpSpPr>
        <p:grpSpPr>
          <a:xfrm rot="8596591">
            <a:off x="3807164" y="1779959"/>
            <a:ext cx="1736506" cy="1542642"/>
            <a:chOff x="1743427" y="6581395"/>
            <a:chExt cx="1880387" cy="1670461"/>
          </a:xfrm>
        </p:grpSpPr>
        <p:grpSp>
          <p:nvGrpSpPr>
            <p:cNvPr id="865" name="Google Shape;865;p51"/>
            <p:cNvGrpSpPr/>
            <p:nvPr/>
          </p:nvGrpSpPr>
          <p:grpSpPr>
            <a:xfrm>
              <a:off x="1743427" y="6581395"/>
              <a:ext cx="1880387" cy="1670461"/>
              <a:chOff x="4398902" y="3581420"/>
              <a:chExt cx="1880387" cy="1670461"/>
            </a:xfrm>
          </p:grpSpPr>
          <p:sp>
            <p:nvSpPr>
              <p:cNvPr id="866" name="Google Shape;866;p51"/>
              <p:cNvSpPr/>
              <p:nvPr/>
            </p:nvSpPr>
            <p:spPr>
              <a:xfrm rot="2217408">
                <a:off x="4428482" y="3803839"/>
                <a:ext cx="870241" cy="38856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867" name="Google Shape;867;p5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923461" y="3825597"/>
                <a:ext cx="1355828" cy="14262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68" name="Google Shape;868;p51"/>
            <p:cNvSpPr txBox="1"/>
            <p:nvPr/>
          </p:nvSpPr>
          <p:spPr>
            <a:xfrm rot="2156407">
              <a:off x="1967297" y="6608012"/>
              <a:ext cx="173783" cy="285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0" b="1" i="0" u="sng" strike="noStrike" cap="none">
                <a:solidFill>
                  <a:srgbClr val="CCCCCC"/>
                </a:solidFill>
              </a:endParaRPr>
            </a:p>
          </p:txBody>
        </p:sp>
      </p:grpSp>
      <p:sp>
        <p:nvSpPr>
          <p:cNvPr id="869" name="Google Shape;869;p51"/>
          <p:cNvSpPr txBox="1"/>
          <p:nvPr/>
        </p:nvSpPr>
        <p:spPr>
          <a:xfrm>
            <a:off x="3958856" y="549338"/>
            <a:ext cx="110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1">
                <a:solidFill>
                  <a:schemeClr val="lt1"/>
                </a:solidFill>
              </a:rPr>
              <a:t>Neuro-</a:t>
            </a:r>
            <a:endParaRPr sz="10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1">
                <a:solidFill>
                  <a:schemeClr val="lt1"/>
                </a:solidFill>
              </a:rPr>
              <a:t>transmitter releaser</a:t>
            </a:r>
            <a:endParaRPr i="1" u="sng">
              <a:solidFill>
                <a:schemeClr val="lt1"/>
              </a:solidFill>
            </a:endParaRPr>
          </a:p>
        </p:txBody>
      </p:sp>
      <p:sp>
        <p:nvSpPr>
          <p:cNvPr id="870" name="Google Shape;870;p51"/>
          <p:cNvSpPr txBox="1"/>
          <p:nvPr/>
        </p:nvSpPr>
        <p:spPr>
          <a:xfrm>
            <a:off x="1209528" y="693156"/>
            <a:ext cx="84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Reuptake </a:t>
            </a:r>
            <a:endParaRPr sz="12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inhibitor</a:t>
            </a:r>
            <a:endParaRPr sz="1600" i="1" u="sng">
              <a:solidFill>
                <a:schemeClr val="lt1"/>
              </a:solidFill>
            </a:endParaRPr>
          </a:p>
        </p:txBody>
      </p:sp>
      <p:sp>
        <p:nvSpPr>
          <p:cNvPr id="871" name="Google Shape;871;p51"/>
          <p:cNvSpPr txBox="1"/>
          <p:nvPr/>
        </p:nvSpPr>
        <p:spPr>
          <a:xfrm>
            <a:off x="6813128" y="573581"/>
            <a:ext cx="886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Ion channel blocker</a:t>
            </a:r>
            <a:endParaRPr sz="1600" i="1" u="sng">
              <a:solidFill>
                <a:schemeClr val="lt1"/>
              </a:solidFill>
            </a:endParaRPr>
          </a:p>
        </p:txBody>
      </p:sp>
      <p:sp>
        <p:nvSpPr>
          <p:cNvPr id="872" name="Google Shape;872;p51"/>
          <p:cNvSpPr txBox="1"/>
          <p:nvPr/>
        </p:nvSpPr>
        <p:spPr>
          <a:xfrm>
            <a:off x="1209713" y="2385019"/>
            <a:ext cx="886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Receptor agonist</a:t>
            </a:r>
            <a:endParaRPr sz="1600" i="1" u="sng">
              <a:solidFill>
                <a:schemeClr val="lt1"/>
              </a:solidFill>
            </a:endParaRPr>
          </a:p>
        </p:txBody>
      </p:sp>
      <p:sp>
        <p:nvSpPr>
          <p:cNvPr id="873" name="Google Shape;873;p51"/>
          <p:cNvSpPr txBox="1"/>
          <p:nvPr/>
        </p:nvSpPr>
        <p:spPr>
          <a:xfrm>
            <a:off x="3711763" y="2387100"/>
            <a:ext cx="14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Receptor antagonist</a:t>
            </a:r>
            <a:endParaRPr sz="1600" i="1" u="sng">
              <a:solidFill>
                <a:schemeClr val="lt1"/>
              </a:solidFill>
            </a:endParaRPr>
          </a:p>
        </p:txBody>
      </p:sp>
      <p:sp>
        <p:nvSpPr>
          <p:cNvPr id="874" name="Google Shape;874;p51"/>
          <p:cNvSpPr txBox="1"/>
          <p:nvPr/>
        </p:nvSpPr>
        <p:spPr>
          <a:xfrm>
            <a:off x="6560925" y="2302675"/>
            <a:ext cx="1396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Partial </a:t>
            </a:r>
            <a:endParaRPr sz="12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receptor antagonist</a:t>
            </a:r>
            <a:endParaRPr sz="1600" i="1" u="sng">
              <a:solidFill>
                <a:schemeClr val="lt1"/>
              </a:solidFill>
            </a:endParaRPr>
          </a:p>
        </p:txBody>
      </p:sp>
      <p:sp>
        <p:nvSpPr>
          <p:cNvPr id="875" name="Google Shape;875;p51"/>
          <p:cNvSpPr txBox="1"/>
          <p:nvPr/>
        </p:nvSpPr>
        <p:spPr>
          <a:xfrm>
            <a:off x="1187193" y="4112594"/>
            <a:ext cx="93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Enzyme inhibitor</a:t>
            </a:r>
            <a:endParaRPr sz="1600" i="1" u="sng">
              <a:solidFill>
                <a:schemeClr val="lt1"/>
              </a:solidFill>
            </a:endParaRPr>
          </a:p>
        </p:txBody>
      </p:sp>
      <p:sp>
        <p:nvSpPr>
          <p:cNvPr id="876" name="Google Shape;876;p51"/>
          <p:cNvSpPr txBox="1"/>
          <p:nvPr/>
        </p:nvSpPr>
        <p:spPr>
          <a:xfrm>
            <a:off x="4068472" y="4132450"/>
            <a:ext cx="84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Enzyme modulator</a:t>
            </a:r>
            <a:endParaRPr sz="1600" i="1" u="sng">
              <a:solidFill>
                <a:schemeClr val="lt1"/>
              </a:solidFill>
            </a:endParaRPr>
          </a:p>
        </p:txBody>
      </p:sp>
      <p:sp>
        <p:nvSpPr>
          <p:cNvPr id="877" name="Google Shape;877;p51"/>
          <p:cNvSpPr txBox="1"/>
          <p:nvPr/>
        </p:nvSpPr>
        <p:spPr>
          <a:xfrm>
            <a:off x="6529024" y="4008988"/>
            <a:ext cx="1485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Positive </a:t>
            </a:r>
            <a:endParaRPr sz="12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allosteric modulator</a:t>
            </a:r>
            <a:endParaRPr sz="1600" i="1" u="sng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2" name="Google Shape;882;p52"/>
          <p:cNvCxnSpPr/>
          <p:nvPr/>
        </p:nvCxnSpPr>
        <p:spPr>
          <a:xfrm>
            <a:off x="3771200" y="1432575"/>
            <a:ext cx="1625700" cy="1625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83" name="Google Shape;88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500" y="488175"/>
            <a:ext cx="2436325" cy="1297275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52"/>
          <p:cNvSpPr txBox="1"/>
          <p:nvPr/>
        </p:nvSpPr>
        <p:spPr>
          <a:xfrm>
            <a:off x="4439775" y="2898788"/>
            <a:ext cx="293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norepinephrine</a:t>
            </a:r>
            <a:endParaRPr/>
          </a:p>
        </p:txBody>
      </p:sp>
      <p:pic>
        <p:nvPicPr>
          <p:cNvPr id="885" name="Google Shape;88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7950" y="2990116"/>
            <a:ext cx="240350" cy="2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52"/>
          <p:cNvSpPr txBox="1"/>
          <p:nvPr/>
        </p:nvSpPr>
        <p:spPr>
          <a:xfrm>
            <a:off x="4349775" y="2439213"/>
            <a:ext cx="30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dopamine </a:t>
            </a:r>
            <a:endParaRPr/>
          </a:p>
        </p:txBody>
      </p:sp>
      <p:pic>
        <p:nvPicPr>
          <p:cNvPr id="887" name="Google Shape;88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9250" y="2485687"/>
            <a:ext cx="185425" cy="307276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52"/>
          <p:cNvSpPr txBox="1"/>
          <p:nvPr/>
        </p:nvSpPr>
        <p:spPr>
          <a:xfrm>
            <a:off x="4398850" y="1980463"/>
            <a:ext cx="337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histamine </a:t>
            </a:r>
            <a:endParaRPr/>
          </a:p>
        </p:txBody>
      </p:sp>
      <p:pic>
        <p:nvPicPr>
          <p:cNvPr id="889" name="Google Shape;889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8313" y="2105201"/>
            <a:ext cx="231290" cy="2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52"/>
          <p:cNvSpPr txBox="1"/>
          <p:nvPr/>
        </p:nvSpPr>
        <p:spPr>
          <a:xfrm>
            <a:off x="4317228" y="1590363"/>
            <a:ext cx="262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acetylcholine </a:t>
            </a:r>
            <a:endParaRPr/>
          </a:p>
        </p:txBody>
      </p:sp>
      <p:pic>
        <p:nvPicPr>
          <p:cNvPr id="891" name="Google Shape;891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700000">
            <a:off x="4088221" y="1703042"/>
            <a:ext cx="291483" cy="17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26090" y="1249700"/>
            <a:ext cx="323675" cy="214434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52"/>
          <p:cNvSpPr txBox="1"/>
          <p:nvPr/>
        </p:nvSpPr>
        <p:spPr>
          <a:xfrm>
            <a:off x="4298225" y="1147200"/>
            <a:ext cx="273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glutamate </a:t>
            </a:r>
            <a:endParaRPr i="1">
              <a:solidFill>
                <a:srgbClr val="000000"/>
              </a:solidFill>
            </a:endParaRPr>
          </a:p>
        </p:txBody>
      </p:sp>
      <p:pic>
        <p:nvPicPr>
          <p:cNvPr id="894" name="Google Shape;894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938638">
            <a:off x="4091946" y="781981"/>
            <a:ext cx="160633" cy="290013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52"/>
          <p:cNvSpPr txBox="1"/>
          <p:nvPr/>
        </p:nvSpPr>
        <p:spPr>
          <a:xfrm>
            <a:off x="4298225" y="724749"/>
            <a:ext cx="273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serotonin</a:t>
            </a:r>
            <a:endParaRPr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53"/>
          <p:cNvGrpSpPr/>
          <p:nvPr/>
        </p:nvGrpSpPr>
        <p:grpSpPr>
          <a:xfrm>
            <a:off x="1" y="236662"/>
            <a:ext cx="2186462" cy="1582660"/>
            <a:chOff x="704263" y="6880887"/>
            <a:chExt cx="2186462" cy="1582660"/>
          </a:xfrm>
        </p:grpSpPr>
        <p:pic>
          <p:nvPicPr>
            <p:cNvPr id="901" name="Google Shape;901;p5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44000" y="7460402"/>
              <a:ext cx="646725" cy="598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2" name="Google Shape;902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57411" y="6880887"/>
              <a:ext cx="1386315" cy="1399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3" name="Google Shape;903;p53"/>
            <p:cNvSpPr txBox="1"/>
            <p:nvPr/>
          </p:nvSpPr>
          <p:spPr>
            <a:xfrm rot="-1502727">
              <a:off x="722080" y="7490021"/>
              <a:ext cx="2109667" cy="552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500" b="1">
                  <a:solidFill>
                    <a:srgbClr val="000000"/>
                  </a:solidFill>
                </a:rPr>
                <a:t>MAO-A</a:t>
              </a:r>
              <a:endParaRPr sz="1500" b="1">
                <a:solidFill>
                  <a:srgbClr val="000000"/>
                </a:solidFill>
              </a:endParaRPr>
            </a:p>
          </p:txBody>
        </p:sp>
      </p:grpSp>
      <p:sp>
        <p:nvSpPr>
          <p:cNvPr id="904" name="Google Shape;904;p53"/>
          <p:cNvSpPr txBox="1"/>
          <p:nvPr/>
        </p:nvSpPr>
        <p:spPr>
          <a:xfrm>
            <a:off x="10612789" y="9940571"/>
            <a:ext cx="4665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39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905" name="Google Shape;905;p53"/>
          <p:cNvSpPr txBox="1"/>
          <p:nvPr/>
        </p:nvSpPr>
        <p:spPr>
          <a:xfrm>
            <a:off x="3754625" y="6049975"/>
            <a:ext cx="2106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000000"/>
                </a:solidFill>
              </a:rPr>
              <a:t>Glutamate</a:t>
            </a:r>
            <a:endParaRPr sz="2100" i="1" u="sng">
              <a:solidFill>
                <a:srgbClr val="000000"/>
              </a:solidFill>
            </a:endParaRPr>
          </a:p>
        </p:txBody>
      </p:sp>
      <p:sp>
        <p:nvSpPr>
          <p:cNvPr id="906" name="Google Shape;906;p53"/>
          <p:cNvSpPr txBox="1"/>
          <p:nvPr/>
        </p:nvSpPr>
        <p:spPr>
          <a:xfrm>
            <a:off x="3754625" y="6934938"/>
            <a:ext cx="2106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000000"/>
                </a:solidFill>
              </a:rPr>
              <a:t>Histamine</a:t>
            </a:r>
            <a:endParaRPr sz="2100" i="1" u="sng">
              <a:solidFill>
                <a:srgbClr val="000000"/>
              </a:solidFill>
            </a:endParaRPr>
          </a:p>
        </p:txBody>
      </p:sp>
      <p:sp>
        <p:nvSpPr>
          <p:cNvPr id="907" name="Google Shape;907;p53"/>
          <p:cNvSpPr txBox="1"/>
          <p:nvPr/>
        </p:nvSpPr>
        <p:spPr>
          <a:xfrm>
            <a:off x="3882081" y="8965050"/>
            <a:ext cx="3088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000000"/>
                </a:solidFill>
              </a:rPr>
              <a:t>Ion channel </a:t>
            </a:r>
            <a:endParaRPr sz="17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000000"/>
                </a:solidFill>
              </a:rPr>
              <a:t>biorender.com</a:t>
            </a:r>
            <a:endParaRPr sz="1200" i="1" u="sng">
              <a:solidFill>
                <a:srgbClr val="000000"/>
              </a:solidFill>
            </a:endParaRPr>
          </a:p>
        </p:txBody>
      </p:sp>
      <p:sp>
        <p:nvSpPr>
          <p:cNvPr id="908" name="Google Shape;908;p53"/>
          <p:cNvSpPr txBox="1"/>
          <p:nvPr/>
        </p:nvSpPr>
        <p:spPr>
          <a:xfrm>
            <a:off x="3760725" y="7887000"/>
            <a:ext cx="2349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000000"/>
                </a:solidFill>
              </a:rPr>
              <a:t>Serotonin</a:t>
            </a:r>
            <a:endParaRPr sz="2100" i="1" u="sng">
              <a:solidFill>
                <a:srgbClr val="000000"/>
              </a:solidFill>
            </a:endParaRPr>
          </a:p>
        </p:txBody>
      </p:sp>
      <p:sp>
        <p:nvSpPr>
          <p:cNvPr id="909" name="Google Shape;909;p53"/>
          <p:cNvSpPr txBox="1"/>
          <p:nvPr/>
        </p:nvSpPr>
        <p:spPr>
          <a:xfrm>
            <a:off x="5708788" y="5342413"/>
            <a:ext cx="2106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000000"/>
                </a:solidFill>
              </a:rPr>
              <a:t>Melatonin</a:t>
            </a:r>
            <a:endParaRPr sz="2100" i="1" u="sng">
              <a:solidFill>
                <a:srgbClr val="000000"/>
              </a:solidFill>
            </a:endParaRPr>
          </a:p>
        </p:txBody>
      </p:sp>
      <p:sp>
        <p:nvSpPr>
          <p:cNvPr id="910" name="Google Shape;910;p53"/>
          <p:cNvSpPr txBox="1"/>
          <p:nvPr/>
        </p:nvSpPr>
        <p:spPr>
          <a:xfrm>
            <a:off x="3814388" y="5094475"/>
            <a:ext cx="2106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000000"/>
                </a:solidFill>
              </a:rPr>
              <a:t>Norepinephrine</a:t>
            </a:r>
            <a:endParaRPr sz="2100" i="1" u="sng">
              <a:solidFill>
                <a:srgbClr val="000000"/>
              </a:solidFill>
            </a:endParaRPr>
          </a:p>
        </p:txBody>
      </p:sp>
      <p:sp>
        <p:nvSpPr>
          <p:cNvPr id="911" name="Google Shape;911;p53"/>
          <p:cNvSpPr txBox="1"/>
          <p:nvPr/>
        </p:nvSpPr>
        <p:spPr>
          <a:xfrm>
            <a:off x="5792488" y="6362625"/>
            <a:ext cx="2106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000000"/>
                </a:solidFill>
              </a:rPr>
              <a:t>Opioid</a:t>
            </a:r>
            <a:endParaRPr sz="2100" i="1" u="sng">
              <a:solidFill>
                <a:srgbClr val="000000"/>
              </a:solidFill>
            </a:endParaRPr>
          </a:p>
        </p:txBody>
      </p:sp>
      <p:sp>
        <p:nvSpPr>
          <p:cNvPr id="912" name="Google Shape;912;p53"/>
          <p:cNvSpPr txBox="1"/>
          <p:nvPr/>
        </p:nvSpPr>
        <p:spPr>
          <a:xfrm>
            <a:off x="5792488" y="7694113"/>
            <a:ext cx="2106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000000"/>
                </a:solidFill>
              </a:rPr>
              <a:t>Orexin</a:t>
            </a:r>
            <a:endParaRPr sz="2100" i="1" u="sng">
              <a:solidFill>
                <a:srgbClr val="000000"/>
              </a:solidFill>
            </a:endParaRPr>
          </a:p>
        </p:txBody>
      </p:sp>
      <p:pic>
        <p:nvPicPr>
          <p:cNvPr id="913" name="Google Shape;913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7201" y="1716713"/>
            <a:ext cx="1843550" cy="17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5049" y="236662"/>
            <a:ext cx="1710409" cy="158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526" y="3383280"/>
            <a:ext cx="1710401" cy="148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86625" y="1991539"/>
            <a:ext cx="1843550" cy="153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65050" y="3433951"/>
            <a:ext cx="1398575" cy="152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08963" y="9440171"/>
            <a:ext cx="466500" cy="66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15700" y="3777833"/>
            <a:ext cx="2186475" cy="11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46075" y="1703912"/>
            <a:ext cx="1843550" cy="1930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5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180626" y="3520775"/>
            <a:ext cx="1907175" cy="135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5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71225" y="352075"/>
            <a:ext cx="1398575" cy="13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5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40050" y="429150"/>
            <a:ext cx="1907175" cy="142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-14525" y="-7275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1"/>
          </p:nvPr>
        </p:nvSpPr>
        <p:spPr>
          <a:xfrm>
            <a:off x="217304" y="110350"/>
            <a:ext cx="35421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Prefrontal Cortex (PFC) 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87450" y="152625"/>
            <a:ext cx="2633100" cy="387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50" y="216587"/>
            <a:ext cx="292725" cy="26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>
            <a:spLocks noGrp="1"/>
          </p:cNvSpPr>
          <p:nvPr>
            <p:ph type="subTitle" idx="1"/>
          </p:nvPr>
        </p:nvSpPr>
        <p:spPr>
          <a:xfrm>
            <a:off x="484175" y="172475"/>
            <a:ext cx="1663200" cy="3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33333"/>
                </a:solidFill>
              </a:rPr>
              <a:t>“Prefrontal cortex”</a:t>
            </a:r>
            <a:endParaRPr sz="14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5776" y="-7275"/>
            <a:ext cx="385684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/>
          <p:nvPr/>
        </p:nvSpPr>
        <p:spPr>
          <a:xfrm>
            <a:off x="-14525" y="-7275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1"/>
          </p:nvPr>
        </p:nvSpPr>
        <p:spPr>
          <a:xfrm>
            <a:off x="217304" y="110350"/>
            <a:ext cx="35421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Prefrontal Cortex (PFC) 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91" name="Google Shape;91;p17"/>
          <p:cNvSpPr/>
          <p:nvPr/>
        </p:nvSpPr>
        <p:spPr>
          <a:xfrm>
            <a:off x="87450" y="152625"/>
            <a:ext cx="2633100" cy="387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50" y="216587"/>
            <a:ext cx="292725" cy="2657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>
            <a:spLocks noGrp="1"/>
          </p:cNvSpPr>
          <p:nvPr>
            <p:ph type="subTitle" idx="1"/>
          </p:nvPr>
        </p:nvSpPr>
        <p:spPr>
          <a:xfrm>
            <a:off x="484175" y="172475"/>
            <a:ext cx="1663200" cy="3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33333"/>
                </a:solidFill>
              </a:rPr>
              <a:t>“Prefrontal cortex”</a:t>
            </a:r>
            <a:endParaRPr sz="14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94" name="Google Shape;94;p17"/>
          <p:cNvPicPr preferRelativeResize="0"/>
          <p:nvPr/>
        </p:nvPicPr>
        <p:blipFill rotWithShape="1">
          <a:blip r:embed="rId4">
            <a:alphaModFix/>
          </a:blip>
          <a:srcRect l="2496" b="15139"/>
          <a:stretch/>
        </p:blipFill>
        <p:spPr>
          <a:xfrm>
            <a:off x="2895322" y="-1"/>
            <a:ext cx="3324291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/>
          <p:nvPr/>
        </p:nvSpPr>
        <p:spPr>
          <a:xfrm>
            <a:off x="-47700" y="-47712"/>
            <a:ext cx="9239400" cy="52389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l="10598" t="14148" r="3931" b="39943"/>
          <a:stretch/>
        </p:blipFill>
        <p:spPr>
          <a:xfrm>
            <a:off x="920250" y="-47700"/>
            <a:ext cx="7343975" cy="5238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-47700" y="-47712"/>
            <a:ext cx="9239400" cy="52389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 rotWithShape="1">
          <a:blip r:embed="rId3">
            <a:alphaModFix/>
          </a:blip>
          <a:srcRect l="2989" t="4692" r="4168" b="16181"/>
          <a:stretch/>
        </p:blipFill>
        <p:spPr>
          <a:xfrm>
            <a:off x="2061700" y="-47696"/>
            <a:ext cx="4628317" cy="5238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/>
          <p:nvPr/>
        </p:nvSpPr>
        <p:spPr>
          <a:xfrm>
            <a:off x="-47700" y="-47712"/>
            <a:ext cx="9239400" cy="52389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22"/>
          <p:cNvPicPr preferRelativeResize="0"/>
          <p:nvPr/>
        </p:nvPicPr>
        <p:blipFill rotWithShape="1">
          <a:blip r:embed="rId3">
            <a:alphaModFix/>
          </a:blip>
          <a:srcRect b="24828"/>
          <a:stretch/>
        </p:blipFill>
        <p:spPr>
          <a:xfrm>
            <a:off x="1961800" y="-47700"/>
            <a:ext cx="5247264" cy="5238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3"/>
          <p:cNvPicPr preferRelativeResize="0"/>
          <p:nvPr/>
        </p:nvPicPr>
        <p:blipFill rotWithShape="1">
          <a:blip r:embed="rId3">
            <a:alphaModFix/>
          </a:blip>
          <a:srcRect l="25827" t="27446"/>
          <a:stretch/>
        </p:blipFill>
        <p:spPr>
          <a:xfrm>
            <a:off x="1569075" y="734775"/>
            <a:ext cx="6280550" cy="413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740</Words>
  <Application>Microsoft Office PowerPoint</Application>
  <PresentationFormat>On-screen Show (16:9)</PresentationFormat>
  <Paragraphs>263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Impact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Cafer, Jason</cp:lastModifiedBy>
  <cp:revision>1</cp:revision>
  <dcterms:modified xsi:type="dcterms:W3CDTF">2023-11-01T16:21:01Z</dcterms:modified>
</cp:coreProperties>
</file>